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839" r:id="rId3"/>
    <p:sldId id="471" r:id="rId4"/>
    <p:sldId id="762" r:id="rId5"/>
    <p:sldId id="474" r:id="rId6"/>
    <p:sldId id="476" r:id="rId7"/>
    <p:sldId id="439" r:id="rId8"/>
    <p:sldId id="484" r:id="rId9"/>
    <p:sldId id="421" r:id="rId10"/>
    <p:sldId id="478" r:id="rId11"/>
    <p:sldId id="425" r:id="rId12"/>
    <p:sldId id="378" r:id="rId13"/>
    <p:sldId id="499" r:id="rId14"/>
    <p:sldId id="914" r:id="rId15"/>
    <p:sldId id="490" r:id="rId16"/>
    <p:sldId id="433" r:id="rId17"/>
    <p:sldId id="313" r:id="rId18"/>
    <p:sldId id="465" r:id="rId19"/>
    <p:sldId id="466" r:id="rId20"/>
    <p:sldId id="469" r:id="rId21"/>
    <p:sldId id="468" r:id="rId22"/>
    <p:sldId id="475" r:id="rId23"/>
    <p:sldId id="477" r:id="rId24"/>
    <p:sldId id="440" r:id="rId25"/>
    <p:sldId id="271" r:id="rId26"/>
    <p:sldId id="913" r:id="rId2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68E42"/>
    <a:srgbClr val="537D64"/>
    <a:srgbClr val="FCAD10"/>
    <a:srgbClr val="CC0000"/>
    <a:srgbClr val="FF9966"/>
    <a:srgbClr val="FF0000"/>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7" autoAdjust="0"/>
    <p:restoredTop sz="92520" autoAdjust="0"/>
  </p:normalViewPr>
  <p:slideViewPr>
    <p:cSldViewPr>
      <p:cViewPr>
        <p:scale>
          <a:sx n="80" d="100"/>
          <a:sy n="80" d="100"/>
        </p:scale>
        <p:origin x="1098"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8B8993-DD20-46A0-B3E6-B04E004B5E2F}" type="datetimeFigureOut">
              <a:rPr kumimoji="1" lang="ja-JP" altLang="en-US" smtClean="0"/>
              <a:t>2019/2/4</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EF5296-DD1D-4CEB-A196-92ABF5C80FB9}" type="slidenum">
              <a:rPr kumimoji="1" lang="ja-JP" altLang="en-US" smtClean="0"/>
              <a:t>‹#›</a:t>
            </a:fld>
            <a:endParaRPr kumimoji="1" lang="ja-JP" altLang="en-US"/>
          </a:p>
        </p:txBody>
      </p:sp>
    </p:spTree>
    <p:extLst>
      <p:ext uri="{BB962C8B-B14F-4D97-AF65-F5344CB8AC3E}">
        <p14:creationId xmlns:p14="http://schemas.microsoft.com/office/powerpoint/2010/main" val="39842145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開発の動機となったものは，</a:t>
            </a:r>
            <a:r>
              <a:rPr kumimoji="1" lang="en-US" altLang="ja-JP" dirty="0"/>
              <a:t>COBAND</a:t>
            </a:r>
            <a:r>
              <a:rPr kumimoji="1" lang="ja-JP" altLang="en-US" dirty="0"/>
              <a:t>実験において</a:t>
            </a:r>
            <a:r>
              <a:rPr kumimoji="1" lang="ja-JP" altLang="en-US" b="1" dirty="0"/>
              <a:t>宇宙背景ニュートリノ</a:t>
            </a:r>
            <a:r>
              <a:rPr kumimoji="1" lang="ja-JP" altLang="en-US" dirty="0"/>
              <a:t>の</a:t>
            </a:r>
            <a:r>
              <a:rPr kumimoji="1" lang="ja-JP" altLang="en-US" b="1" dirty="0"/>
              <a:t>ニュートリノ崩壊</a:t>
            </a:r>
            <a:r>
              <a:rPr kumimoji="1" lang="ja-JP" altLang="en-US" dirty="0"/>
              <a:t>の探索というもので，</a:t>
            </a:r>
            <a:endParaRPr kumimoji="1" lang="en-US" altLang="ja-JP" dirty="0"/>
          </a:p>
          <a:p>
            <a:r>
              <a:rPr lang="ja-JP" altLang="en-US" sz="1200">
                <a:solidFill>
                  <a:srgbClr val="00B050"/>
                </a:solidFill>
                <a:latin typeface="+mn-ea"/>
                <a:cs typeface="Arial" panose="020B0604020202020204" pitchFamily="34" charset="0"/>
                <a:sym typeface="Wingdings" panose="05000000000000000000" pitchFamily="2" charset="2"/>
              </a:rPr>
              <a:t>遠赤外</a:t>
            </a:r>
            <a:r>
              <a:rPr lang="ja-JP" altLang="en-US" sz="1200" dirty="0">
                <a:solidFill>
                  <a:srgbClr val="00B050"/>
                </a:solidFill>
                <a:latin typeface="+mn-ea"/>
                <a:cs typeface="Arial" panose="020B0604020202020204" pitchFamily="34" charset="0"/>
                <a:sym typeface="Wingdings" panose="05000000000000000000" pitchFamily="2" charset="2"/>
              </a:rPr>
              <a:t>領域で</a:t>
            </a:r>
            <a:r>
              <a:rPr lang="ja-JP" altLang="en-US" sz="1200" b="1" dirty="0">
                <a:solidFill>
                  <a:srgbClr val="00B050"/>
                </a:solidFill>
                <a:latin typeface="+mn-ea"/>
                <a:cs typeface="Arial" panose="020B0604020202020204" pitchFamily="34" charset="0"/>
                <a:sym typeface="Wingdings" panose="05000000000000000000" pitchFamily="2" charset="2"/>
              </a:rPr>
              <a:t>分光性能</a:t>
            </a:r>
            <a:r>
              <a:rPr lang="ja-JP" altLang="en-US" sz="1200" dirty="0">
                <a:solidFill>
                  <a:srgbClr val="00B050"/>
                </a:solidFill>
                <a:latin typeface="+mn-ea"/>
                <a:cs typeface="Arial" panose="020B0604020202020204" pitchFamily="34" charset="0"/>
                <a:sym typeface="Wingdings" panose="05000000000000000000" pitchFamily="2" charset="2"/>
              </a:rPr>
              <a:t>をもつ</a:t>
            </a:r>
            <a:r>
              <a:rPr lang="ja-JP" altLang="en-US" sz="1200" b="1" dirty="0">
                <a:solidFill>
                  <a:srgbClr val="00B050"/>
                </a:solidFill>
                <a:latin typeface="+mn-ea"/>
                <a:cs typeface="Arial" panose="020B0604020202020204" pitchFamily="34" charset="0"/>
                <a:sym typeface="Wingdings" panose="05000000000000000000" pitchFamily="2" charset="2"/>
              </a:rPr>
              <a:t>超高感度</a:t>
            </a:r>
            <a:r>
              <a:rPr lang="ja-JP" altLang="en-US" sz="1200" dirty="0">
                <a:solidFill>
                  <a:srgbClr val="00B050"/>
                </a:solidFill>
                <a:latin typeface="+mn-ea"/>
                <a:cs typeface="Arial" panose="020B0604020202020204" pitchFamily="34" charset="0"/>
                <a:sym typeface="Wingdings" panose="05000000000000000000" pitchFamily="2" charset="2"/>
              </a:rPr>
              <a:t>な光検出器が必要となります．</a:t>
            </a:r>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2</a:t>
            </a:fld>
            <a:endParaRPr kumimoji="1" lang="ja-JP" altLang="en-US"/>
          </a:p>
        </p:txBody>
      </p:sp>
    </p:spTree>
    <p:extLst>
      <p:ext uri="{BB962C8B-B14F-4D97-AF65-F5344CB8AC3E}">
        <p14:creationId xmlns:p14="http://schemas.microsoft.com/office/powerpoint/2010/main" val="1745496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19</a:t>
            </a:fld>
            <a:endParaRPr kumimoji="1" lang="ja-JP" altLang="en-US"/>
          </a:p>
        </p:txBody>
      </p:sp>
    </p:spTree>
    <p:extLst>
      <p:ext uri="{BB962C8B-B14F-4D97-AF65-F5344CB8AC3E}">
        <p14:creationId xmlns:p14="http://schemas.microsoft.com/office/powerpoint/2010/main" val="2582252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21</a:t>
            </a:fld>
            <a:endParaRPr kumimoji="1" lang="ja-JP" altLang="en-US"/>
          </a:p>
        </p:txBody>
      </p:sp>
    </p:spTree>
    <p:extLst>
      <p:ext uri="{BB962C8B-B14F-4D97-AF65-F5344CB8AC3E}">
        <p14:creationId xmlns:p14="http://schemas.microsoft.com/office/powerpoint/2010/main" val="129777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8B5359C2-80D9-42A2-8015-50DF80A51186}" type="slidenum">
              <a:rPr lang="en-US" altLang="ja-JP" smtClean="0"/>
              <a:pPr>
                <a:defRPr/>
              </a:pPr>
              <a:t>22</a:t>
            </a:fld>
            <a:endParaRPr lang="en-US" altLang="ja-JP"/>
          </a:p>
        </p:txBody>
      </p:sp>
    </p:spTree>
    <p:extLst>
      <p:ext uri="{BB962C8B-B14F-4D97-AF65-F5344CB8AC3E}">
        <p14:creationId xmlns:p14="http://schemas.microsoft.com/office/powerpoint/2010/main" val="39129059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20750" eaLnBrk="0" hangingPunct="0">
              <a:defRPr kumimoji="1" sz="2800">
                <a:solidFill>
                  <a:schemeClr val="tx1"/>
                </a:solidFill>
                <a:latin typeface="Arial" pitchFamily="34" charset="0"/>
                <a:ea typeface="ＭＳ Ｐゴシック" pitchFamily="50" charset="-128"/>
              </a:defRPr>
            </a:lvl1pPr>
            <a:lvl2pPr marL="742950" indent="-285750" defTabSz="920750" eaLnBrk="0" hangingPunct="0">
              <a:defRPr kumimoji="1" sz="2800">
                <a:solidFill>
                  <a:schemeClr val="tx1"/>
                </a:solidFill>
                <a:latin typeface="Arial" pitchFamily="34" charset="0"/>
                <a:ea typeface="ＭＳ Ｐゴシック" pitchFamily="50" charset="-128"/>
              </a:defRPr>
            </a:lvl2pPr>
            <a:lvl3pPr marL="1143000" indent="-228600" defTabSz="920750" eaLnBrk="0" hangingPunct="0">
              <a:defRPr kumimoji="1" sz="2800">
                <a:solidFill>
                  <a:schemeClr val="tx1"/>
                </a:solidFill>
                <a:latin typeface="Arial" pitchFamily="34" charset="0"/>
                <a:ea typeface="ＭＳ Ｐゴシック" pitchFamily="50" charset="-128"/>
              </a:defRPr>
            </a:lvl3pPr>
            <a:lvl4pPr marL="1600200" indent="-228600" defTabSz="920750" eaLnBrk="0" hangingPunct="0">
              <a:defRPr kumimoji="1" sz="2800">
                <a:solidFill>
                  <a:schemeClr val="tx1"/>
                </a:solidFill>
                <a:latin typeface="Arial" pitchFamily="34" charset="0"/>
                <a:ea typeface="ＭＳ Ｐゴシック" pitchFamily="50" charset="-128"/>
              </a:defRPr>
            </a:lvl4pPr>
            <a:lvl5pPr marL="2057400" indent="-228600" defTabSz="920750" eaLnBrk="0" hangingPunct="0">
              <a:defRPr kumimoji="1" sz="2800">
                <a:solidFill>
                  <a:schemeClr val="tx1"/>
                </a:solidFill>
                <a:latin typeface="Arial" pitchFamily="34" charset="0"/>
                <a:ea typeface="ＭＳ Ｐゴシック" pitchFamily="50" charset="-128"/>
              </a:defRPr>
            </a:lvl5pPr>
            <a:lvl6pPr marL="25146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fld id="{F8A4C58A-8F07-4130-B14A-D28C621C9DEE}" type="slidenum">
              <a:rPr lang="en-US" altLang="ja-JP" sz="1200">
                <a:latin typeface="Times" pitchFamily="18" charset="0"/>
                <a:ea typeface="Osaka" charset="-128"/>
              </a:rPr>
              <a:pPr eaLnBrk="1" hangingPunct="1"/>
              <a:t>23</a:t>
            </a:fld>
            <a:endParaRPr lang="en-US" altLang="ja-JP" sz="1200">
              <a:latin typeface="Times" pitchFamily="18" charset="0"/>
              <a:ea typeface="Osaka" charset="-128"/>
            </a:endParaRPr>
          </a:p>
        </p:txBody>
      </p:sp>
      <p:sp>
        <p:nvSpPr>
          <p:cNvPr id="54275" name="Text Box 1"/>
          <p:cNvSpPr txBox="1">
            <a:spLocks noChangeArrowheads="1"/>
          </p:cNvSpPr>
          <p:nvPr/>
        </p:nvSpPr>
        <p:spPr bwMode="auto">
          <a:xfrm>
            <a:off x="3880947" y="8686800"/>
            <a:ext cx="2970620" cy="4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algn="r" eaLnBrk="1" hangingPunct="1">
              <a:lnSpc>
                <a:spcPct val="95000"/>
              </a:lnSpc>
              <a:buClr>
                <a:srgbClr val="FFFFFF"/>
              </a:buClr>
              <a:buSzPct val="100000"/>
              <a:buFont typeface="Tahoma" pitchFamily="34" charset="0"/>
              <a:buNone/>
            </a:pPr>
            <a:fld id="{9364FBCE-CE54-4B71-90DA-A0E4CA96C9CA}" type="slidenum">
              <a:rPr kumimoji="0" lang="en-GB" altLang="ja-JP" sz="1400">
                <a:solidFill>
                  <a:srgbClr val="333333"/>
                </a:solidFill>
                <a:latin typeface="Times New Roman" pitchFamily="18" charset="0"/>
              </a:rPr>
              <a:pPr algn="r" eaLnBrk="1" hangingPunct="1">
                <a:lnSpc>
                  <a:spcPct val="95000"/>
                </a:lnSpc>
                <a:buClr>
                  <a:srgbClr val="FFFFFF"/>
                </a:buClr>
                <a:buSzPct val="100000"/>
                <a:buFont typeface="Tahoma" pitchFamily="34" charset="0"/>
                <a:buNone/>
              </a:pPr>
              <a:t>23</a:t>
            </a:fld>
            <a:endParaRPr kumimoji="0" lang="en-GB" altLang="ja-JP" sz="1400">
              <a:solidFill>
                <a:srgbClr val="333333"/>
              </a:solidFill>
              <a:latin typeface="Times New Roman" pitchFamily="18" charset="0"/>
            </a:endParaRPr>
          </a:p>
        </p:txBody>
      </p:sp>
      <p:sp>
        <p:nvSpPr>
          <p:cNvPr id="54276" name="Text Box 2"/>
          <p:cNvSpPr txBox="1">
            <a:spLocks noChangeArrowheads="1"/>
          </p:cNvSpPr>
          <p:nvPr/>
        </p:nvSpPr>
        <p:spPr bwMode="auto">
          <a:xfrm>
            <a:off x="1141928" y="696058"/>
            <a:ext cx="4566103" cy="3423138"/>
          </a:xfrm>
          <a:prstGeom prst="rect">
            <a:avLst/>
          </a:prstGeom>
          <a:solidFill>
            <a:srgbClr val="FFFFFF"/>
          </a:solidFill>
          <a:ln w="9360">
            <a:solidFill>
              <a:srgbClr val="000000"/>
            </a:solidFill>
            <a:miter lim="800000"/>
            <a:headEnd/>
            <a:tailEnd/>
          </a:ln>
        </p:spPr>
        <p:txBody>
          <a:bodyPr wrap="none" anchor="ctr"/>
          <a:lstStyle>
            <a:lvl1pPr defTabSz="449263" eaLnBrk="0" hangingPunct="0">
              <a:defRPr kumimoji="1" sz="2800">
                <a:solidFill>
                  <a:schemeClr val="tx1"/>
                </a:solidFill>
                <a:latin typeface="Arial" pitchFamily="34" charset="0"/>
                <a:ea typeface="ＭＳ Ｐゴシック" pitchFamily="50" charset="-128"/>
              </a:defRPr>
            </a:lvl1pPr>
            <a:lvl2pPr marL="742950" indent="-285750" defTabSz="449263" eaLnBrk="0" hangingPunct="0">
              <a:defRPr kumimoji="1" sz="2800">
                <a:solidFill>
                  <a:schemeClr val="tx1"/>
                </a:solidFill>
                <a:latin typeface="Arial" pitchFamily="34" charset="0"/>
                <a:ea typeface="ＭＳ Ｐゴシック" pitchFamily="50" charset="-128"/>
              </a:defRPr>
            </a:lvl2pPr>
            <a:lvl3pPr marL="1143000" indent="-228600" defTabSz="449263" eaLnBrk="0" hangingPunct="0">
              <a:defRPr kumimoji="1" sz="2800">
                <a:solidFill>
                  <a:schemeClr val="tx1"/>
                </a:solidFill>
                <a:latin typeface="Arial" pitchFamily="34" charset="0"/>
                <a:ea typeface="ＭＳ Ｐゴシック" pitchFamily="50" charset="-128"/>
              </a:defRPr>
            </a:lvl3pPr>
            <a:lvl4pPr marL="1600200" indent="-228600" defTabSz="449263" eaLnBrk="0" hangingPunct="0">
              <a:defRPr kumimoji="1" sz="2800">
                <a:solidFill>
                  <a:schemeClr val="tx1"/>
                </a:solidFill>
                <a:latin typeface="Arial" pitchFamily="34" charset="0"/>
                <a:ea typeface="ＭＳ Ｐゴシック" pitchFamily="50" charset="-128"/>
              </a:defRPr>
            </a:lvl4pPr>
            <a:lvl5pPr marL="2057400" indent="-228600" defTabSz="449263" eaLnBrk="0" hangingPunct="0">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54277" name="Rectangle 3"/>
          <p:cNvSpPr>
            <a:spLocks noGrp="1" noChangeArrowheads="1"/>
          </p:cNvSpPr>
          <p:nvPr>
            <p:ph type="body"/>
          </p:nvPr>
        </p:nvSpPr>
        <p:spPr>
          <a:xfrm>
            <a:off x="1059902" y="4349262"/>
            <a:ext cx="4741413" cy="35139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ctr"/>
          <a:lstStyle/>
          <a:p>
            <a:pPr eaLnBrk="1" hangingPunct="1">
              <a:spcBef>
                <a:spcPct val="0"/>
              </a:spcBef>
            </a:pPr>
            <a:endParaRPr lang="ja-JP" altLang="ja-JP" dirty="0">
              <a:latin typeface="Times New Roman" pitchFamily="18" charset="0"/>
            </a:endParaRPr>
          </a:p>
        </p:txBody>
      </p:sp>
    </p:spTree>
    <p:extLst>
      <p:ext uri="{BB962C8B-B14F-4D97-AF65-F5344CB8AC3E}">
        <p14:creationId xmlns:p14="http://schemas.microsoft.com/office/powerpoint/2010/main" val="11314419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DBC3296-061E-4E23-8C9D-22222E7C55CA}" type="slidenum">
              <a:rPr kumimoji="1" lang="ja-JP" altLang="en-US" smtClean="0"/>
              <a:t>26</a:t>
            </a:fld>
            <a:endParaRPr kumimoji="1" lang="ja-JP" altLang="en-US"/>
          </a:p>
        </p:txBody>
      </p:sp>
    </p:spTree>
    <p:extLst>
      <p:ext uri="{BB962C8B-B14F-4D97-AF65-F5344CB8AC3E}">
        <p14:creationId xmlns:p14="http://schemas.microsoft.com/office/powerpoint/2010/main" val="3382292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3</a:t>
            </a:fld>
            <a:endParaRPr kumimoji="1" lang="ja-JP" altLang="en-US"/>
          </a:p>
        </p:txBody>
      </p:sp>
    </p:spTree>
    <p:extLst>
      <p:ext uri="{BB962C8B-B14F-4D97-AF65-F5344CB8AC3E}">
        <p14:creationId xmlns:p14="http://schemas.microsoft.com/office/powerpoint/2010/main" val="1855749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5</a:t>
            </a:fld>
            <a:endParaRPr kumimoji="1" lang="ja-JP" altLang="en-US"/>
          </a:p>
        </p:txBody>
      </p:sp>
    </p:spTree>
    <p:extLst>
      <p:ext uri="{BB962C8B-B14F-4D97-AF65-F5344CB8AC3E}">
        <p14:creationId xmlns:p14="http://schemas.microsoft.com/office/powerpoint/2010/main" val="924266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8B5359C2-80D9-42A2-8015-50DF80A51186}" type="slidenum">
              <a:rPr lang="en-US" altLang="ja-JP" smtClean="0"/>
              <a:pPr>
                <a:defRPr/>
              </a:pPr>
              <a:t>7</a:t>
            </a:fld>
            <a:endParaRPr lang="en-US" altLang="ja-JP"/>
          </a:p>
        </p:txBody>
      </p:sp>
    </p:spTree>
    <p:extLst>
      <p:ext uri="{BB962C8B-B14F-4D97-AF65-F5344CB8AC3E}">
        <p14:creationId xmlns:p14="http://schemas.microsoft.com/office/powerpoint/2010/main" val="2040717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20750" eaLnBrk="0" hangingPunct="0">
              <a:defRPr kumimoji="1" sz="2800">
                <a:solidFill>
                  <a:schemeClr val="tx1"/>
                </a:solidFill>
                <a:latin typeface="Arial" pitchFamily="34" charset="0"/>
                <a:ea typeface="ＭＳ Ｐゴシック" pitchFamily="50" charset="-128"/>
              </a:defRPr>
            </a:lvl1pPr>
            <a:lvl2pPr marL="742950" indent="-285750" defTabSz="920750" eaLnBrk="0" hangingPunct="0">
              <a:defRPr kumimoji="1" sz="2800">
                <a:solidFill>
                  <a:schemeClr val="tx1"/>
                </a:solidFill>
                <a:latin typeface="Arial" pitchFamily="34" charset="0"/>
                <a:ea typeface="ＭＳ Ｐゴシック" pitchFamily="50" charset="-128"/>
              </a:defRPr>
            </a:lvl2pPr>
            <a:lvl3pPr marL="1143000" indent="-228600" defTabSz="920750" eaLnBrk="0" hangingPunct="0">
              <a:defRPr kumimoji="1" sz="2800">
                <a:solidFill>
                  <a:schemeClr val="tx1"/>
                </a:solidFill>
                <a:latin typeface="Arial" pitchFamily="34" charset="0"/>
                <a:ea typeface="ＭＳ Ｐゴシック" pitchFamily="50" charset="-128"/>
              </a:defRPr>
            </a:lvl3pPr>
            <a:lvl4pPr marL="1600200" indent="-228600" defTabSz="920750" eaLnBrk="0" hangingPunct="0">
              <a:defRPr kumimoji="1" sz="2800">
                <a:solidFill>
                  <a:schemeClr val="tx1"/>
                </a:solidFill>
                <a:latin typeface="Arial" pitchFamily="34" charset="0"/>
                <a:ea typeface="ＭＳ Ｐゴシック" pitchFamily="50" charset="-128"/>
              </a:defRPr>
            </a:lvl4pPr>
            <a:lvl5pPr marL="2057400" indent="-228600" defTabSz="920750" eaLnBrk="0" hangingPunct="0">
              <a:defRPr kumimoji="1" sz="2800">
                <a:solidFill>
                  <a:schemeClr val="tx1"/>
                </a:solidFill>
                <a:latin typeface="Arial" pitchFamily="34" charset="0"/>
                <a:ea typeface="ＭＳ Ｐゴシック" pitchFamily="50" charset="-128"/>
              </a:defRPr>
            </a:lvl5pPr>
            <a:lvl6pPr marL="25146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fld id="{F8A4C58A-8F07-4130-B14A-D28C621C9DEE}" type="slidenum">
              <a:rPr lang="en-US" altLang="ja-JP" sz="1200">
                <a:latin typeface="Times" pitchFamily="18" charset="0"/>
                <a:ea typeface="Osaka" charset="-128"/>
              </a:rPr>
              <a:pPr eaLnBrk="1" hangingPunct="1"/>
              <a:t>8</a:t>
            </a:fld>
            <a:endParaRPr lang="en-US" altLang="ja-JP" sz="1200">
              <a:latin typeface="Times" pitchFamily="18" charset="0"/>
              <a:ea typeface="Osaka" charset="-128"/>
            </a:endParaRPr>
          </a:p>
        </p:txBody>
      </p:sp>
      <p:sp>
        <p:nvSpPr>
          <p:cNvPr id="54275" name="Text Box 1"/>
          <p:cNvSpPr txBox="1">
            <a:spLocks noChangeArrowheads="1"/>
          </p:cNvSpPr>
          <p:nvPr/>
        </p:nvSpPr>
        <p:spPr bwMode="auto">
          <a:xfrm>
            <a:off x="3880947" y="8686800"/>
            <a:ext cx="2970620" cy="4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algn="r" eaLnBrk="1" hangingPunct="1">
              <a:lnSpc>
                <a:spcPct val="95000"/>
              </a:lnSpc>
              <a:buClr>
                <a:srgbClr val="FFFFFF"/>
              </a:buClr>
              <a:buSzPct val="100000"/>
              <a:buFont typeface="Tahoma" pitchFamily="34" charset="0"/>
              <a:buNone/>
            </a:pPr>
            <a:fld id="{9364FBCE-CE54-4B71-90DA-A0E4CA96C9CA}" type="slidenum">
              <a:rPr kumimoji="0" lang="en-GB" altLang="ja-JP" sz="1400">
                <a:solidFill>
                  <a:srgbClr val="333333"/>
                </a:solidFill>
                <a:latin typeface="Times New Roman" pitchFamily="18" charset="0"/>
              </a:rPr>
              <a:pPr algn="r" eaLnBrk="1" hangingPunct="1">
                <a:lnSpc>
                  <a:spcPct val="95000"/>
                </a:lnSpc>
                <a:buClr>
                  <a:srgbClr val="FFFFFF"/>
                </a:buClr>
                <a:buSzPct val="100000"/>
                <a:buFont typeface="Tahoma" pitchFamily="34" charset="0"/>
                <a:buNone/>
              </a:pPr>
              <a:t>8</a:t>
            </a:fld>
            <a:endParaRPr kumimoji="0" lang="en-GB" altLang="ja-JP" sz="1400">
              <a:solidFill>
                <a:srgbClr val="333333"/>
              </a:solidFill>
              <a:latin typeface="Times New Roman" pitchFamily="18" charset="0"/>
            </a:endParaRPr>
          </a:p>
        </p:txBody>
      </p:sp>
      <p:sp>
        <p:nvSpPr>
          <p:cNvPr id="54276" name="Text Box 2"/>
          <p:cNvSpPr txBox="1">
            <a:spLocks noChangeArrowheads="1"/>
          </p:cNvSpPr>
          <p:nvPr/>
        </p:nvSpPr>
        <p:spPr bwMode="auto">
          <a:xfrm>
            <a:off x="1141928" y="696058"/>
            <a:ext cx="4566103" cy="3423138"/>
          </a:xfrm>
          <a:prstGeom prst="rect">
            <a:avLst/>
          </a:prstGeom>
          <a:solidFill>
            <a:srgbClr val="FFFFFF"/>
          </a:solidFill>
          <a:ln w="9360">
            <a:solidFill>
              <a:srgbClr val="000000"/>
            </a:solidFill>
            <a:miter lim="800000"/>
            <a:headEnd/>
            <a:tailEnd/>
          </a:ln>
        </p:spPr>
        <p:txBody>
          <a:bodyPr wrap="none" anchor="ctr"/>
          <a:lstStyle>
            <a:lvl1pPr defTabSz="449263" eaLnBrk="0" hangingPunct="0">
              <a:defRPr kumimoji="1" sz="2800">
                <a:solidFill>
                  <a:schemeClr val="tx1"/>
                </a:solidFill>
                <a:latin typeface="Arial" pitchFamily="34" charset="0"/>
                <a:ea typeface="ＭＳ Ｐゴシック" pitchFamily="50" charset="-128"/>
              </a:defRPr>
            </a:lvl1pPr>
            <a:lvl2pPr marL="742950" indent="-285750" defTabSz="449263" eaLnBrk="0" hangingPunct="0">
              <a:defRPr kumimoji="1" sz="2800">
                <a:solidFill>
                  <a:schemeClr val="tx1"/>
                </a:solidFill>
                <a:latin typeface="Arial" pitchFamily="34" charset="0"/>
                <a:ea typeface="ＭＳ Ｐゴシック" pitchFamily="50" charset="-128"/>
              </a:defRPr>
            </a:lvl2pPr>
            <a:lvl3pPr marL="1143000" indent="-228600" defTabSz="449263" eaLnBrk="0" hangingPunct="0">
              <a:defRPr kumimoji="1" sz="2800">
                <a:solidFill>
                  <a:schemeClr val="tx1"/>
                </a:solidFill>
                <a:latin typeface="Arial" pitchFamily="34" charset="0"/>
                <a:ea typeface="ＭＳ Ｐゴシック" pitchFamily="50" charset="-128"/>
              </a:defRPr>
            </a:lvl3pPr>
            <a:lvl4pPr marL="1600200" indent="-228600" defTabSz="449263" eaLnBrk="0" hangingPunct="0">
              <a:defRPr kumimoji="1" sz="2800">
                <a:solidFill>
                  <a:schemeClr val="tx1"/>
                </a:solidFill>
                <a:latin typeface="Arial" pitchFamily="34" charset="0"/>
                <a:ea typeface="ＭＳ Ｐゴシック" pitchFamily="50" charset="-128"/>
              </a:defRPr>
            </a:lvl4pPr>
            <a:lvl5pPr marL="2057400" indent="-228600" defTabSz="449263" eaLnBrk="0" hangingPunct="0">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54277" name="Rectangle 3"/>
          <p:cNvSpPr>
            <a:spLocks noGrp="1" noChangeArrowheads="1"/>
          </p:cNvSpPr>
          <p:nvPr>
            <p:ph type="body"/>
          </p:nvPr>
        </p:nvSpPr>
        <p:spPr>
          <a:xfrm>
            <a:off x="1059902" y="4349262"/>
            <a:ext cx="4741413" cy="35139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ctr"/>
          <a:lstStyle/>
          <a:p>
            <a:pPr eaLnBrk="1" hangingPunct="1">
              <a:spcBef>
                <a:spcPct val="0"/>
              </a:spcBef>
            </a:pPr>
            <a:endParaRPr lang="ja-JP" altLang="ja-JP" dirty="0">
              <a:latin typeface="Times New Roman" pitchFamily="18" charset="0"/>
            </a:endParaRPr>
          </a:p>
        </p:txBody>
      </p:sp>
    </p:spTree>
    <p:extLst>
      <p:ext uri="{BB962C8B-B14F-4D97-AF65-F5344CB8AC3E}">
        <p14:creationId xmlns:p14="http://schemas.microsoft.com/office/powerpoint/2010/main" val="1726709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9</a:t>
            </a:fld>
            <a:endParaRPr kumimoji="1" lang="ja-JP" altLang="en-US"/>
          </a:p>
        </p:txBody>
      </p:sp>
    </p:spTree>
    <p:extLst>
      <p:ext uri="{BB962C8B-B14F-4D97-AF65-F5344CB8AC3E}">
        <p14:creationId xmlns:p14="http://schemas.microsoft.com/office/powerpoint/2010/main" val="3659178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11</a:t>
            </a:fld>
            <a:endParaRPr kumimoji="1" lang="ja-JP" altLang="en-US"/>
          </a:p>
        </p:txBody>
      </p:sp>
    </p:spTree>
    <p:extLst>
      <p:ext uri="{BB962C8B-B14F-4D97-AF65-F5344CB8AC3E}">
        <p14:creationId xmlns:p14="http://schemas.microsoft.com/office/powerpoint/2010/main" val="2076194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1C159A03-F576-4BBF-A753-3A55CF7B2C48}" type="slidenum">
              <a:rPr kumimoji="1" lang="ja-JP" altLang="en-US" smtClean="0"/>
              <a:t>12</a:t>
            </a:fld>
            <a:endParaRPr kumimoji="1" lang="ja-JP" altLang="en-US"/>
          </a:p>
        </p:txBody>
      </p:sp>
    </p:spTree>
    <p:extLst>
      <p:ext uri="{BB962C8B-B14F-4D97-AF65-F5344CB8AC3E}">
        <p14:creationId xmlns:p14="http://schemas.microsoft.com/office/powerpoint/2010/main" val="3274786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実証テストの成功を踏まえ，</a:t>
            </a:r>
            <a:endParaRPr kumimoji="1" lang="en-US" altLang="ja-JP" dirty="0"/>
          </a:p>
          <a:p>
            <a:r>
              <a:rPr kumimoji="1" lang="en-US" altLang="ja-JP" dirty="0"/>
              <a:t>STJ</a:t>
            </a:r>
            <a:r>
              <a:rPr kumimoji="1" lang="ja-JP" altLang="en-US" dirty="0"/>
              <a:t>信号読み出しのための，より実際的な電荷積分型増幅器の作製および評価にも取り組んでおります．</a:t>
            </a:r>
            <a:endParaRPr kumimoji="1" lang="en-US" altLang="ja-JP" dirty="0"/>
          </a:p>
          <a:p>
            <a:r>
              <a:rPr kumimoji="1" lang="ja-JP" altLang="en-US" dirty="0"/>
              <a:t>こちらは，製作した</a:t>
            </a:r>
            <a:r>
              <a:rPr kumimoji="1" lang="en-US" altLang="ja-JP" dirty="0"/>
              <a:t>SOI</a:t>
            </a:r>
            <a:r>
              <a:rPr kumimoji="1" lang="ja-JP" altLang="en-US" dirty="0"/>
              <a:t>回路で，差動増幅回路に</a:t>
            </a:r>
            <a:endParaRPr kumimoji="1" lang="en-US" altLang="ja-JP" dirty="0"/>
          </a:p>
          <a:p>
            <a:r>
              <a:rPr kumimoji="1" lang="ja-JP" altLang="en-US" dirty="0"/>
              <a:t>キャパシタンスの負帰還をかけた電荷積分型増幅器となっています．</a:t>
            </a:r>
            <a:endParaRPr kumimoji="1" lang="en-US" altLang="ja-JP" dirty="0"/>
          </a:p>
          <a:p>
            <a:r>
              <a:rPr kumimoji="1" lang="ja-JP" altLang="en-US" dirty="0"/>
              <a:t>入力電荷に対して，室温と</a:t>
            </a:r>
            <a:r>
              <a:rPr kumimoji="1" lang="en-US" altLang="ja-JP" dirty="0"/>
              <a:t>3</a:t>
            </a:r>
            <a:r>
              <a:rPr kumimoji="1" lang="ja-JP" altLang="en-US" dirty="0"/>
              <a:t>ケルビンでほぼ同様の応答を確認しております．</a:t>
            </a:r>
          </a:p>
        </p:txBody>
      </p:sp>
      <p:sp>
        <p:nvSpPr>
          <p:cNvPr id="4" name="スライド番号プレースホルダー 3"/>
          <p:cNvSpPr>
            <a:spLocks noGrp="1"/>
          </p:cNvSpPr>
          <p:nvPr>
            <p:ph type="sldNum" sz="quarter" idx="10"/>
          </p:nvPr>
        </p:nvSpPr>
        <p:spPr/>
        <p:txBody>
          <a:bodyPr/>
          <a:lstStyle/>
          <a:p>
            <a:fld id="{03EF5296-DD1D-4CEB-A196-92ABF5C80FB9}" type="slidenum">
              <a:rPr kumimoji="1" lang="ja-JP" altLang="en-US" smtClean="0"/>
              <a:t>14</a:t>
            </a:fld>
            <a:endParaRPr kumimoji="1" lang="ja-JP" altLang="en-US"/>
          </a:p>
        </p:txBody>
      </p:sp>
    </p:spTree>
    <p:extLst>
      <p:ext uri="{BB962C8B-B14F-4D97-AF65-F5344CB8AC3E}">
        <p14:creationId xmlns:p14="http://schemas.microsoft.com/office/powerpoint/2010/main" val="2603571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D7D484EF-896B-4DD7-A06F-80066B48DB1E}" type="datetime1">
              <a:rPr kumimoji="1" lang="ja-JP" altLang="en-US" smtClean="0"/>
              <a:t>2019/2/4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838AD392-41ED-46AB-8078-6AF9ACC4D478}" type="datetime1">
              <a:rPr kumimoji="1" lang="ja-JP" altLang="en-US" smtClean="0"/>
              <a:t>2019/2/4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1D34E76E-1BFC-42AF-828B-62465528E13A}" type="datetime1">
              <a:rPr kumimoji="1" lang="ja-JP" altLang="en-US" smtClean="0"/>
              <a:t>2019/2/4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C7119C97-F833-47C8-8E14-84102E93A767}" type="datetime1">
              <a:rPr kumimoji="1" lang="ja-JP" altLang="en-US" smtClean="0"/>
              <a:t>2019/2/4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1C09B6C6-E1F0-4315-8BF2-E0D6C3228098}" type="datetime1">
              <a:rPr kumimoji="1" lang="ja-JP" altLang="en-US" smtClean="0"/>
              <a:t>2019/2/4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0D0D9C-FF64-4A20-B68F-C277B39F268E}" type="datetime1">
              <a:rPr kumimoji="1" lang="ja-JP" altLang="en-US" smtClean="0"/>
              <a:t>2019/2/4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34028CEC-1E52-4EE9-A674-A871F05BFCF5}" type="datetime1">
              <a:rPr kumimoji="1" lang="ja-JP" altLang="en-US" smtClean="0"/>
              <a:t>2019/2/4</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9D651648-9FBA-47E7-A3EB-7E8A193B0600}" type="datetime1">
              <a:rPr kumimoji="1" lang="ja-JP" altLang="en-US" smtClean="0"/>
              <a:t>2019/2/4</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C92B8EC8-BFB3-4A18-9913-E12B2BAEFD06}" type="datetime1">
              <a:rPr kumimoji="1" lang="ja-JP" altLang="en-US" smtClean="0"/>
              <a:t>2019/2/4</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AC5C8C83-825E-4A29-AA87-5592B3A2A9E2}" type="datetime1">
              <a:rPr kumimoji="1" lang="ja-JP" altLang="en-US" smtClean="0"/>
              <a:t>2019/2/4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0DA0BC2-0804-4773-9931-A07D33ED2CAF}" type="datetime1">
              <a:rPr kumimoji="1" lang="ja-JP" altLang="en-US" smtClean="0"/>
              <a:t>2019/2/4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D63BE-4D7F-44DC-ADB6-423BEC49FB91}" type="datetime1">
              <a:rPr kumimoji="1" lang="ja-JP" altLang="en-US" smtClean="0"/>
              <a:t>2019/2/4</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30.gif"/><Relationship Id="rId5" Type="http://schemas.microsoft.com/office/2007/relationships/hdphoto" Target="../media/hdphoto3.wdp"/><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3" Type="http://schemas.openxmlformats.org/officeDocument/2006/relationships/image" Target="../media/image280.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5" Type="http://schemas.openxmlformats.org/officeDocument/2006/relationships/image" Target="../media/image40.png"/><Relationship Id="rId10" Type="http://schemas.openxmlformats.org/officeDocument/2006/relationships/image" Target="../media/image35.png"/><Relationship Id="rId4" Type="http://schemas.openxmlformats.org/officeDocument/2006/relationships/image" Target="../media/image290.png"/><Relationship Id="rId9" Type="http://schemas.openxmlformats.org/officeDocument/2006/relationships/image" Target="../media/image34.png"/><Relationship Id="rId1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51.png"/></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7.emf"/><Relationship Id="rId2" Type="http://schemas.openxmlformats.org/officeDocument/2006/relationships/image" Target="../media/image52.wmf"/><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400.png"/><Relationship Id="rId7" Type="http://schemas.openxmlformats.org/officeDocument/2006/relationships/image" Target="../media/image100.png"/><Relationship Id="rId12" Type="http://schemas.openxmlformats.org/officeDocument/2006/relationships/image" Target="../media/image150.png"/><Relationship Id="rId2" Type="http://schemas.openxmlformats.org/officeDocument/2006/relationships/image" Target="../media/image2.png"/><Relationship Id="rId29" Type="http://schemas.openxmlformats.org/officeDocument/2006/relationships/image" Target="../media/image310.png"/><Relationship Id="rId1" Type="http://schemas.openxmlformats.org/officeDocument/2006/relationships/slideLayout" Target="../slideLayouts/slideLayout2.xml"/><Relationship Id="rId6" Type="http://schemas.openxmlformats.org/officeDocument/2006/relationships/image" Target="../media/image90.png"/><Relationship Id="rId11" Type="http://schemas.openxmlformats.org/officeDocument/2006/relationships/image" Target="../media/image58.png"/><Relationship Id="rId5" Type="http://schemas.openxmlformats.org/officeDocument/2006/relationships/image" Target="../media/image82.png"/><Relationship Id="rId10" Type="http://schemas.openxmlformats.org/officeDocument/2006/relationships/image" Target="../media/image130.png"/><Relationship Id="rId4" Type="http://schemas.openxmlformats.org/officeDocument/2006/relationships/image" Target="../media/image70.png"/><Relationship Id="rId9" Type="http://schemas.openxmlformats.org/officeDocument/2006/relationships/image" Target="../media/image6.png"/><Relationship Id="rId30" Type="http://schemas.openxmlformats.org/officeDocument/2006/relationships/image" Target="../media/image141.png"/></Relationships>
</file>

<file path=ppt/slides/_rels/slide19.xml.rels><?xml version="1.0" encoding="UTF-8" standalone="yes"?>
<Relationships xmlns="http://schemas.openxmlformats.org/package/2006/relationships"><Relationship Id="rId3" Type="http://schemas.openxmlformats.org/officeDocument/2006/relationships/image" Target="../media/image161.png"/><Relationship Id="rId7" Type="http://schemas.openxmlformats.org/officeDocument/2006/relationships/image" Target="../media/image20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173.png"/><Relationship Id="rId4" Type="http://schemas.openxmlformats.org/officeDocument/2006/relationships/image" Target="../media/image59.png"/></Relationships>
</file>

<file path=ppt/slides/_rels/slide2.xml.rels><?xml version="1.0" encoding="UTF-8" standalone="yes"?>
<Relationships xmlns="http://schemas.openxmlformats.org/package/2006/relationships"><Relationship Id="rId13" Type="http://schemas.microsoft.com/office/2007/relationships/hdphoto" Target="../media/hdphoto2.wdp"/><Relationship Id="rId18" Type="http://schemas.openxmlformats.org/officeDocument/2006/relationships/image" Target="../media/image430.png"/><Relationship Id="rId3" Type="http://schemas.openxmlformats.org/officeDocument/2006/relationships/image" Target="../media/image4.jpeg"/><Relationship Id="rId21" Type="http://schemas.openxmlformats.org/officeDocument/2006/relationships/image" Target="../media/image2100.png"/><Relationship Id="rId34" Type="http://schemas.openxmlformats.org/officeDocument/2006/relationships/hyperlink" Target="http://commons.wikimedia.org/wiki/File:Kepler_Space_Telescope.png" TargetMode="External"/><Relationship Id="rId7" Type="http://schemas.openxmlformats.org/officeDocument/2006/relationships/image" Target="../media/image6.png"/><Relationship Id="rId12" Type="http://schemas.openxmlformats.org/officeDocument/2006/relationships/image" Target="../media/image7.png"/><Relationship Id="rId17" Type="http://schemas.openxmlformats.org/officeDocument/2006/relationships/image" Target="../media/image420.png"/><Relationship Id="rId33"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410.png"/><Relationship Id="rId20" Type="http://schemas.openxmlformats.org/officeDocument/2006/relationships/image" Target="../media/image8.png"/><Relationship Id="rId29" Type="http://schemas.openxmlformats.org/officeDocument/2006/relationships/image" Target="../media/image251.png"/><Relationship Id="rId1" Type="http://schemas.openxmlformats.org/officeDocument/2006/relationships/slideLayout" Target="../slideLayouts/slideLayout2.xml"/><Relationship Id="rId6" Type="http://schemas.openxmlformats.org/officeDocument/2006/relationships/hyperlink" Target="http://tigpig.com/archives/6358" TargetMode="External"/><Relationship Id="rId11" Type="http://schemas.openxmlformats.org/officeDocument/2006/relationships/image" Target="../media/image370.png"/><Relationship Id="rId32" Type="http://schemas.openxmlformats.org/officeDocument/2006/relationships/hyperlink" Target="http://wallsbox.blogspot.co.uk/2010/03/earth-terra-high-definition-wallpapers.html" TargetMode="External"/><Relationship Id="rId5" Type="http://schemas.microsoft.com/office/2007/relationships/hdphoto" Target="../media/hdphoto1.wdp"/><Relationship Id="rId15" Type="http://schemas.openxmlformats.org/officeDocument/2006/relationships/image" Target="../media/image401.png"/><Relationship Id="rId10" Type="http://schemas.openxmlformats.org/officeDocument/2006/relationships/image" Target="../media/image360.png"/><Relationship Id="rId19" Type="http://schemas.openxmlformats.org/officeDocument/2006/relationships/image" Target="../media/image9.png"/><Relationship Id="rId31" Type="http://schemas.openxmlformats.org/officeDocument/2006/relationships/image" Target="../media/image9.jpeg"/><Relationship Id="rId4" Type="http://schemas.openxmlformats.org/officeDocument/2006/relationships/image" Target="../media/image5.png"/><Relationship Id="rId14" Type="http://schemas.openxmlformats.org/officeDocument/2006/relationships/image" Target="../media/image390.png"/><Relationship Id="rId22" Type="http://schemas.openxmlformats.org/officeDocument/2006/relationships/image" Target="../media/image4700.png"/><Relationship Id="rId30" Type="http://schemas.openxmlformats.org/officeDocument/2006/relationships/image" Target="../media/image11.png"/><Relationship Id="rId35"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6.xml"/><Relationship Id="rId5" Type="http://schemas.openxmlformats.org/officeDocument/2006/relationships/image" Target="../media/image180.png"/><Relationship Id="rId4" Type="http://schemas.openxmlformats.org/officeDocument/2006/relationships/image" Target="../media/image171.png"/></Relationships>
</file>

<file path=ppt/slides/_rels/slide21.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2.png"/><Relationship Id="rId4" Type="http://schemas.openxmlformats.org/officeDocument/2006/relationships/image" Target="../media/image14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40.png"/><Relationship Id="rId3" Type="http://schemas.openxmlformats.org/officeDocument/2006/relationships/image" Target="../media/image61.png"/><Relationship Id="rId7" Type="http://schemas.openxmlformats.org/officeDocument/2006/relationships/image" Target="../media/image630.png"/><Relationship Id="rId2" Type="http://schemas.openxmlformats.org/officeDocument/2006/relationships/image" Target="../media/image541.png"/><Relationship Id="rId1" Type="http://schemas.openxmlformats.org/officeDocument/2006/relationships/slideLayout" Target="../slideLayouts/slideLayout2.xml"/><Relationship Id="rId6" Type="http://schemas.openxmlformats.org/officeDocument/2006/relationships/image" Target="../media/image620.png"/><Relationship Id="rId11" Type="http://schemas.openxmlformats.org/officeDocument/2006/relationships/image" Target="../media/image63.png"/><Relationship Id="rId5" Type="http://schemas.openxmlformats.org/officeDocument/2006/relationships/image" Target="../media/image610.png"/><Relationship Id="rId10" Type="http://schemas.openxmlformats.org/officeDocument/2006/relationships/image" Target="../media/image661.png"/><Relationship Id="rId4" Type="http://schemas.openxmlformats.org/officeDocument/2006/relationships/image" Target="../media/image62.png"/><Relationship Id="rId9" Type="http://schemas.openxmlformats.org/officeDocument/2006/relationships/image" Target="../media/image650.png"/></Relationships>
</file>

<file path=ppt/slides/_rels/slide2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5.emf"/></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7" Type="http://schemas.openxmlformats.org/officeDocument/2006/relationships/image" Target="../media/image16.jpe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50.png"/><Relationship Id="rId4" Type="http://schemas.openxmlformats.org/officeDocument/2006/relationships/image" Target="../media/image49.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1.png"/></Relationships>
</file>

<file path=ppt/slides/_rels/slide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1.emf"/></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5411" y="920683"/>
            <a:ext cx="8717881" cy="2100559"/>
          </a:xfrm>
        </p:spPr>
        <p:txBody>
          <a:bodyPr>
            <a:noAutofit/>
          </a:bodyPr>
          <a:lstStyle/>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R&amp;D of FIR quantum photo-sensors based on STJs for COBAND</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 name="サブタイトル 2"/>
          <p:cNvSpPr>
            <a:spLocks noGrp="1"/>
          </p:cNvSpPr>
          <p:nvPr>
            <p:ph type="subTitle" idx="1"/>
          </p:nvPr>
        </p:nvSpPr>
        <p:spPr>
          <a:xfrm>
            <a:off x="102591" y="2929862"/>
            <a:ext cx="9089748" cy="3508499"/>
          </a:xfrm>
        </p:spPr>
        <p:txBody>
          <a:bodyPr>
            <a:noAutofit/>
          </a:bodyPr>
          <a:lstStyle/>
          <a:p>
            <a:r>
              <a:rPr lang="en-US" altLang="ja-JP" sz="2800" dirty="0" err="1">
                <a:latin typeface="Arial Unicode MS" panose="020B0604020202020204" pitchFamily="50" charset="-128"/>
                <a:ea typeface="Arial Unicode MS" panose="020B0604020202020204" pitchFamily="50" charset="-128"/>
                <a:cs typeface="Arial Unicode MS" panose="020B0604020202020204" pitchFamily="50" charset="-128"/>
              </a:rPr>
              <a:t>TCHoU</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 Workshop 2018</a:t>
            </a:r>
            <a:endParaRPr lang="en-US" altLang="ja-JP" sz="20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20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Feb. 4-5, 2019 / U. </a:t>
            </a:r>
            <a:r>
              <a:rPr lang="it-IT" altLang="ja-JP" sz="20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Tsukuba</a:t>
            </a:r>
            <a:endParaRPr lang="en-US" altLang="ja-JP" sz="20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Yuji Takeuchi (</a:t>
            </a:r>
            <a:r>
              <a:rPr lang="en-US" altLang="ja-JP" sz="2000" dirty="0" err="1">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TCHoU</a:t>
            </a:r>
            <a:r>
              <a:rPr lang="en-US" altLang="ja-JP" sz="20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 Univ. of Tsukuba</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a:t>
            </a:r>
          </a:p>
          <a:p>
            <a:endParaRPr lang="en-US" altLang="ja-JP" sz="18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8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for the </a:t>
            </a:r>
            <a:r>
              <a:rPr lang="en-US" altLang="ja-JP" sz="1800" b="1"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COBAND collaboration</a:t>
            </a:r>
          </a:p>
        </p:txBody>
      </p:sp>
      <p:pic>
        <p:nvPicPr>
          <p:cNvPr id="1030" name="Picture 6" descr="http://www.kokuren.tsukuba.ac.jp/TGSW2015/j/images/logo_07_03.gif"/>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433" y="29107"/>
            <a:ext cx="968348" cy="104989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hep.px.tsukuba.ac.jp/coband/Images/coband-logo-v4.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22511" y="4817753"/>
            <a:ext cx="1731591" cy="1235744"/>
          </a:xfrm>
          <a:prstGeom prst="rect">
            <a:avLst/>
          </a:prstGeom>
          <a:noFill/>
          <a:extLst>
            <a:ext uri="{909E8E84-426E-40DD-AFC4-6F175D3DCCD1}">
              <a14:hiddenFill xmlns:a14="http://schemas.microsoft.com/office/drawing/2010/main">
                <a:solidFill>
                  <a:srgbClr val="FFFFFF"/>
                </a:solidFill>
              </a14:hiddenFill>
            </a:ext>
          </a:extLst>
        </p:spPr>
      </p:pic>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a:t>
            </a:fld>
            <a:endParaRPr kumimoji="1" lang="ja-JP" altLang="en-US"/>
          </a:p>
        </p:txBody>
      </p:sp>
      <p:pic>
        <p:nvPicPr>
          <p:cNvPr id="8" name="図 7">
            <a:extLst>
              <a:ext uri="{FF2B5EF4-FFF2-40B4-BE49-F238E27FC236}">
                <a16:creationId xmlns:a16="http://schemas.microsoft.com/office/drawing/2014/main" id="{A37516BE-F46F-41F9-B9C3-CCB087CF6D3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81650" b="296"/>
          <a:stretch/>
        </p:blipFill>
        <p:spPr>
          <a:xfrm>
            <a:off x="8297841" y="77067"/>
            <a:ext cx="777917" cy="821424"/>
          </a:xfrm>
          <a:prstGeom prst="rect">
            <a:avLst/>
          </a:prstGeom>
        </p:spPr>
      </p:pic>
    </p:spTree>
    <p:extLst>
      <p:ext uri="{BB962C8B-B14F-4D97-AF65-F5344CB8AC3E}">
        <p14:creationId xmlns:p14="http://schemas.microsoft.com/office/powerpoint/2010/main" val="4290104078"/>
      </p:ext>
    </p:extLst>
  </p:cSld>
  <p:clrMapOvr>
    <a:masterClrMapping/>
  </p:clrMapOvr>
  <mc:AlternateContent xmlns:mc="http://schemas.openxmlformats.org/markup-compatibility/2006" xmlns:p14="http://schemas.microsoft.com/office/powerpoint/2010/main">
    <mc:Choice Requires="p14">
      <p:transition spd="slow" p14:dur="2000" advTm="11295"/>
    </mc:Choice>
    <mc:Fallback xmlns="">
      <p:transition spd="slow" advTm="11295"/>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29374"/>
            <a:ext cx="8229600" cy="572439"/>
          </a:xfrm>
        </p:spPr>
        <p:txBody>
          <a:bodyPr>
            <a:noAutofit/>
          </a:bodyPr>
          <a:lstStyle/>
          <a:p>
            <a:r>
              <a:rPr lang="en-US" altLang="ja-JP" sz="2800" dirty="0">
                <a:latin typeface="Arial" panose="020B0604020202020204" pitchFamily="34" charset="0"/>
                <a:ea typeface="Arial Unicode MS" pitchFamily="50" charset="-128"/>
                <a:cs typeface="Arial" panose="020B0604020202020204" pitchFamily="34" charset="0"/>
              </a:rPr>
              <a:t>FD-SOI-MOSFET at cryogenic temperature</a:t>
            </a:r>
            <a:endParaRPr kumimoji="1" lang="ja-JP" altLang="en-US" sz="2800" dirty="0">
              <a:latin typeface="Arial" panose="020B0604020202020204" pitchFamily="34" charset="0"/>
              <a:cs typeface="Arial" panose="020B0604020202020204" pitchFamily="34" charset="0"/>
            </a:endParaRPr>
          </a:p>
        </p:txBody>
      </p:sp>
      <p:sp>
        <p:nvSpPr>
          <p:cNvPr id="8" name="テキスト ボックス 7"/>
          <p:cNvSpPr txBox="1"/>
          <p:nvPr/>
        </p:nvSpPr>
        <p:spPr>
          <a:xfrm>
            <a:off x="1069082" y="583238"/>
            <a:ext cx="6732200" cy="461665"/>
          </a:xfrm>
          <a:prstGeom prst="rect">
            <a:avLst/>
          </a:prstGeom>
          <a:noFill/>
        </p:spPr>
        <p:txBody>
          <a:bodyPr wrap="square" rtlCol="0">
            <a:spAutoFit/>
          </a:bodyPr>
          <a:lstStyle/>
          <a:p>
            <a:r>
              <a:rPr lang="en-US" altLang="ja-JP" sz="2400" b="1" dirty="0">
                <a:solidFill>
                  <a:schemeClr val="accent6">
                    <a:lumMod val="75000"/>
                  </a:schemeClr>
                </a:solidFill>
                <a:latin typeface="Arial" panose="020B0604020202020204" pitchFamily="34" charset="0"/>
                <a:cs typeface="Arial" panose="020B0604020202020204" pitchFamily="34" charset="0"/>
              </a:rPr>
              <a:t>FD-SOI</a:t>
            </a:r>
            <a:r>
              <a:rPr lang="ja-JP" altLang="en-US" sz="2400"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a:t>
            </a:r>
            <a:r>
              <a:rPr lang="ja-JP" altLang="en-US" sz="2400" dirty="0">
                <a:latin typeface="Arial" panose="020B0604020202020204" pitchFamily="34" charset="0"/>
                <a:cs typeface="Arial" panose="020B0604020202020204" pitchFamily="34" charset="0"/>
              </a:rPr>
              <a:t> </a:t>
            </a:r>
            <a:r>
              <a:rPr lang="en-US" altLang="ja-JP" sz="2400" b="1" dirty="0">
                <a:solidFill>
                  <a:schemeClr val="accent6">
                    <a:lumMod val="75000"/>
                  </a:schemeClr>
                </a:solidFill>
                <a:latin typeface="Arial" panose="020B0604020202020204" pitchFamily="34" charset="0"/>
                <a:cs typeface="Arial" panose="020B0604020202020204" pitchFamily="34" charset="0"/>
              </a:rPr>
              <a:t>F</a:t>
            </a:r>
            <a:r>
              <a:rPr lang="en-US" altLang="ja-JP" sz="2400" dirty="0">
                <a:latin typeface="Arial" panose="020B0604020202020204" pitchFamily="34" charset="0"/>
                <a:cs typeface="Arial" panose="020B0604020202020204" pitchFamily="34" charset="0"/>
              </a:rPr>
              <a:t>ully </a:t>
            </a:r>
            <a:r>
              <a:rPr lang="en-US" altLang="ja-JP" sz="2400" b="1" dirty="0">
                <a:solidFill>
                  <a:schemeClr val="accent6">
                    <a:lumMod val="75000"/>
                  </a:schemeClr>
                </a:solidFill>
                <a:latin typeface="Arial" panose="020B0604020202020204" pitchFamily="34" charset="0"/>
                <a:cs typeface="Arial" panose="020B0604020202020204" pitchFamily="34" charset="0"/>
              </a:rPr>
              <a:t>D</a:t>
            </a:r>
            <a:r>
              <a:rPr lang="en-US" altLang="ja-JP" sz="2400" dirty="0">
                <a:latin typeface="Arial" panose="020B0604020202020204" pitchFamily="34" charset="0"/>
                <a:cs typeface="Arial" panose="020B0604020202020204" pitchFamily="34" charset="0"/>
              </a:rPr>
              <a:t>epleted – </a:t>
            </a:r>
            <a:r>
              <a:rPr lang="en-US" altLang="ja-JP" sz="2400" b="1" dirty="0">
                <a:solidFill>
                  <a:schemeClr val="accent6">
                    <a:lumMod val="75000"/>
                  </a:schemeClr>
                </a:solidFill>
                <a:latin typeface="Arial" panose="020B0604020202020204" pitchFamily="34" charset="0"/>
                <a:cs typeface="Arial" panose="020B0604020202020204" pitchFamily="34" charset="0"/>
              </a:rPr>
              <a:t>S</a:t>
            </a:r>
            <a:r>
              <a:rPr lang="en-US" altLang="ja-JP" sz="2400" dirty="0">
                <a:latin typeface="Arial" panose="020B0604020202020204" pitchFamily="34" charset="0"/>
                <a:cs typeface="Arial" panose="020B0604020202020204" pitchFamily="34" charset="0"/>
              </a:rPr>
              <a:t>ilicon </a:t>
            </a:r>
            <a:r>
              <a:rPr lang="en-US" altLang="ja-JP" sz="2400" b="1" dirty="0">
                <a:solidFill>
                  <a:schemeClr val="accent6">
                    <a:lumMod val="75000"/>
                  </a:schemeClr>
                </a:solidFill>
                <a:latin typeface="Arial" panose="020B0604020202020204" pitchFamily="34" charset="0"/>
                <a:cs typeface="Arial" panose="020B0604020202020204" pitchFamily="34" charset="0"/>
              </a:rPr>
              <a:t>O</a:t>
            </a:r>
            <a:r>
              <a:rPr lang="en-US" altLang="ja-JP" sz="2400" dirty="0">
                <a:latin typeface="Arial" panose="020B0604020202020204" pitchFamily="34" charset="0"/>
                <a:cs typeface="Arial" panose="020B0604020202020204" pitchFamily="34" charset="0"/>
              </a:rPr>
              <a:t>n </a:t>
            </a:r>
            <a:r>
              <a:rPr lang="en-US" altLang="ja-JP" sz="2400" b="1" dirty="0">
                <a:solidFill>
                  <a:schemeClr val="accent6">
                    <a:lumMod val="75000"/>
                  </a:schemeClr>
                </a:solidFill>
                <a:latin typeface="Arial" panose="020B0604020202020204" pitchFamily="34" charset="0"/>
                <a:cs typeface="Arial" panose="020B0604020202020204" pitchFamily="34" charset="0"/>
              </a:rPr>
              <a:t>I</a:t>
            </a:r>
            <a:r>
              <a:rPr lang="en-US" altLang="ja-JP" sz="2400" dirty="0">
                <a:latin typeface="Arial" panose="020B0604020202020204" pitchFamily="34" charset="0"/>
                <a:cs typeface="Arial" panose="020B0604020202020204" pitchFamily="34" charset="0"/>
              </a:rPr>
              <a:t>nsulator</a:t>
            </a:r>
          </a:p>
        </p:txBody>
      </p:sp>
      <p:sp>
        <p:nvSpPr>
          <p:cNvPr id="4" name="スライド番号プレースホルダー 3"/>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10</a:t>
            </a:fld>
            <a:endParaRPr kumimoji="1" lang="ja-JP" altLang="en-US"/>
          </a:p>
        </p:txBody>
      </p:sp>
      <p:grpSp>
        <p:nvGrpSpPr>
          <p:cNvPr id="16" name="グループ化 15"/>
          <p:cNvGrpSpPr/>
          <p:nvPr/>
        </p:nvGrpSpPr>
        <p:grpSpPr>
          <a:xfrm>
            <a:off x="3995936" y="3298359"/>
            <a:ext cx="3285917" cy="2722929"/>
            <a:chOff x="4685725" y="1964951"/>
            <a:chExt cx="4284972" cy="3457841"/>
          </a:xfrm>
        </p:grpSpPr>
        <p:pic>
          <p:nvPicPr>
            <p:cNvPr id="17" name="図 16"/>
            <p:cNvPicPr>
              <a:picLocks noChangeAspect="1"/>
            </p:cNvPicPr>
            <p:nvPr/>
          </p:nvPicPr>
          <p:blipFill rotWithShape="1">
            <a:blip r:embed="rId2"/>
            <a:srcRect t="1679" b="555"/>
            <a:stretch/>
          </p:blipFill>
          <p:spPr>
            <a:xfrm>
              <a:off x="5436096" y="2038420"/>
              <a:ext cx="3496194" cy="2969371"/>
            </a:xfrm>
            <a:prstGeom prst="rect">
              <a:avLst/>
            </a:prstGeom>
          </p:spPr>
        </p:pic>
        <p:sp>
          <p:nvSpPr>
            <p:cNvPr id="18" name="テキスト ボックス 17"/>
            <p:cNvSpPr txBox="1"/>
            <p:nvPr/>
          </p:nvSpPr>
          <p:spPr>
            <a:xfrm>
              <a:off x="7597184" y="4470666"/>
              <a:ext cx="1357077" cy="521760"/>
            </a:xfrm>
            <a:prstGeom prst="rect">
              <a:avLst/>
            </a:prstGeom>
            <a:noFill/>
          </p:spPr>
          <p:txBody>
            <a:bodyPr wrap="none" rtlCol="0">
              <a:spAutoFit/>
            </a:bodyPr>
            <a:lstStyle/>
            <a:p>
              <a:r>
                <a:rPr lang="en-US" altLang="ja-JP" sz="2000" b="1" dirty="0" err="1">
                  <a:latin typeface="Arial Unicode MS" panose="020B0604020202020204" pitchFamily="50" charset="-128"/>
                  <a:ea typeface="Arial Unicode MS" panose="020B0604020202020204" pitchFamily="50" charset="-128"/>
                  <a:cs typeface="Arial Unicode MS" panose="020B0604020202020204" pitchFamily="50" charset="-128"/>
                </a:rPr>
                <a:t>Vgs</a:t>
              </a:r>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rot="16200000">
              <a:off x="5290726" y="2051911"/>
              <a:ext cx="775950" cy="602030"/>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テキスト ボックス 19"/>
            <p:cNvSpPr txBox="1"/>
            <p:nvPr/>
          </p:nvSpPr>
          <p:spPr>
            <a:xfrm>
              <a:off x="5436097" y="4940390"/>
              <a:ext cx="408042"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6088357" y="4941168"/>
              <a:ext cx="658889"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テキスト ボックス 21"/>
            <p:cNvSpPr txBox="1"/>
            <p:nvPr/>
          </p:nvSpPr>
          <p:spPr>
            <a:xfrm>
              <a:off x="7010240" y="4941168"/>
              <a:ext cx="408042"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7688815" y="4941168"/>
              <a:ext cx="658889"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8562655" y="4941168"/>
              <a:ext cx="408042"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4757586" y="4646997"/>
              <a:ext cx="775950"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1pA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テキスト ボックス 25"/>
            <p:cNvSpPr txBox="1"/>
            <p:nvPr/>
          </p:nvSpPr>
          <p:spPr>
            <a:xfrm>
              <a:off x="4757585" y="3781747"/>
              <a:ext cx="775950"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4751314" y="2893946"/>
              <a:ext cx="782221"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テキスト ボックス 27"/>
            <p:cNvSpPr txBox="1"/>
            <p:nvPr/>
          </p:nvSpPr>
          <p:spPr>
            <a:xfrm>
              <a:off x="4685725" y="2038419"/>
              <a:ext cx="859565" cy="481624"/>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テキスト ボックス 28"/>
            <p:cNvSpPr txBox="1"/>
            <p:nvPr/>
          </p:nvSpPr>
          <p:spPr>
            <a:xfrm>
              <a:off x="7205076" y="2575003"/>
              <a:ext cx="1428150" cy="842842"/>
            </a:xfrm>
            <a:prstGeom prst="rect">
              <a:avLst/>
            </a:prstGeom>
            <a:solidFill>
              <a:schemeClr val="bg1"/>
            </a:solidFill>
          </p:spPr>
          <p:txBody>
            <a:bodyPr wrap="none" rtlCol="0">
              <a:spAutoFit/>
            </a:bodyPr>
            <a:lstStyle/>
            <a:p>
              <a:r>
                <a:rPr lang="en-US" altLang="ja-JP" b="1" dirty="0">
                  <a:solidFill>
                    <a:srgbClr val="FF0000"/>
                  </a:solidFill>
                  <a:latin typeface="Arial" panose="020B0604020202020204" pitchFamily="34" charset="0"/>
                  <a:cs typeface="Arial" panose="020B0604020202020204" pitchFamily="34" charset="0"/>
                </a:rPr>
                <a:t>̶̶   </a:t>
              </a:r>
              <a:r>
                <a:rPr kumimoji="1" lang="en-US" altLang="ja-JP" b="1" dirty="0">
                  <a:solidFill>
                    <a:srgbClr val="FF0000"/>
                  </a:solidFill>
                  <a:latin typeface="Arial" panose="020B0604020202020204" pitchFamily="34" charset="0"/>
                  <a:cs typeface="Arial" panose="020B0604020202020204" pitchFamily="34" charset="0"/>
                </a:rPr>
                <a:t>ROOM</a:t>
              </a:r>
              <a:endParaRPr lang="en-US" altLang="ja-JP" b="1" dirty="0">
                <a:solidFill>
                  <a:srgbClr val="FF0000"/>
                </a:solidFill>
                <a:latin typeface="Arial" panose="020B0604020202020204" pitchFamily="34" charset="0"/>
                <a:cs typeface="Arial" panose="020B0604020202020204" pitchFamily="34" charset="0"/>
              </a:endParaRPr>
            </a:p>
            <a:p>
              <a:r>
                <a:rPr kumimoji="1" lang="en-US" altLang="ja-JP" b="1" dirty="0">
                  <a:solidFill>
                    <a:srgbClr val="00B050"/>
                  </a:solidFill>
                  <a:latin typeface="Arial" panose="020B0604020202020204" pitchFamily="34" charset="0"/>
                  <a:cs typeface="Arial" panose="020B0604020202020204" pitchFamily="34" charset="0"/>
                </a:rPr>
                <a:t>̶̶̶</a:t>
              </a:r>
              <a:r>
                <a:rPr kumimoji="1" lang="ja-JP" altLang="en-US" b="1" dirty="0">
                  <a:solidFill>
                    <a:srgbClr val="00B050"/>
                  </a:solidFill>
                  <a:latin typeface="Arial" panose="020B0604020202020204" pitchFamily="34" charset="0"/>
                  <a:cs typeface="Arial" panose="020B0604020202020204" pitchFamily="34" charset="0"/>
                </a:rPr>
                <a:t>   </a:t>
              </a:r>
              <a:r>
                <a:rPr lang="en-US" altLang="ja-JP" b="1" dirty="0">
                  <a:solidFill>
                    <a:srgbClr val="00B050"/>
                  </a:solidFill>
                  <a:latin typeface="Arial" panose="020B0604020202020204" pitchFamily="34" charset="0"/>
                  <a:cs typeface="Arial" panose="020B0604020202020204" pitchFamily="34" charset="0"/>
                </a:rPr>
                <a:t>3K</a:t>
              </a:r>
              <a:endParaRPr kumimoji="1" lang="ja-JP" altLang="en-US" b="1" dirty="0">
                <a:solidFill>
                  <a:srgbClr val="00B050"/>
                </a:solidFill>
                <a:latin typeface="Arial" panose="020B0604020202020204" pitchFamily="34" charset="0"/>
                <a:cs typeface="Arial" panose="020B0604020202020204" pitchFamily="34" charset="0"/>
              </a:endParaRPr>
            </a:p>
          </p:txBody>
        </p:sp>
        <p:sp>
          <p:nvSpPr>
            <p:cNvPr id="30" name="テキスト ボックス 29"/>
            <p:cNvSpPr txBox="1"/>
            <p:nvPr/>
          </p:nvSpPr>
          <p:spPr>
            <a:xfrm>
              <a:off x="7076122" y="3527682"/>
              <a:ext cx="1532669" cy="602031"/>
            </a:xfrm>
            <a:prstGeom prst="rect">
              <a:avLst/>
            </a:prstGeom>
            <a:noFill/>
          </p:spPr>
          <p:txBody>
            <a:bodyPr wrap="none" rtlCol="0">
              <a:spAutoFit/>
            </a:bodyPr>
            <a:lstStyle/>
            <a:p>
              <a:r>
                <a:rPr lang="en-US" altLang="ja-JP" sz="2400" b="1" dirty="0">
                  <a:latin typeface="Arial" panose="020B0604020202020204" pitchFamily="34" charset="0"/>
                  <a:cs typeface="Arial" panose="020B0604020202020204" pitchFamily="34" charset="0"/>
                </a:rPr>
                <a:t>n-MOS</a:t>
              </a:r>
              <a:endParaRPr lang="en-US" altLang="ja-JP" b="1" dirty="0">
                <a:latin typeface="Arial" panose="020B0604020202020204" pitchFamily="34" charset="0"/>
                <a:cs typeface="Arial" panose="020B0604020202020204" pitchFamily="34" charset="0"/>
              </a:endParaRPr>
            </a:p>
          </p:txBody>
        </p:sp>
      </p:grpSp>
      <p:grpSp>
        <p:nvGrpSpPr>
          <p:cNvPr id="31" name="グループ化 30"/>
          <p:cNvGrpSpPr/>
          <p:nvPr/>
        </p:nvGrpSpPr>
        <p:grpSpPr>
          <a:xfrm>
            <a:off x="323528" y="3371338"/>
            <a:ext cx="3347712" cy="2649950"/>
            <a:chOff x="244150" y="1985093"/>
            <a:chExt cx="4402271" cy="3484709"/>
          </a:xfrm>
        </p:grpSpPr>
        <p:pic>
          <p:nvPicPr>
            <p:cNvPr id="32" name="図 31"/>
            <p:cNvPicPr>
              <a:picLocks noChangeAspect="1"/>
            </p:cNvPicPr>
            <p:nvPr/>
          </p:nvPicPr>
          <p:blipFill rotWithShape="1">
            <a:blip r:embed="rId3" cstate="email">
              <a:extLst>
                <a:ext uri="{28A0092B-C50C-407E-A947-70E740481C1C}">
                  <a14:useLocalDpi xmlns:a14="http://schemas.microsoft.com/office/drawing/2010/main"/>
                </a:ext>
              </a:extLst>
            </a:blip>
            <a:srcRect l="5006" t="11473" r="56123" b="12245"/>
            <a:stretch/>
          </p:blipFill>
          <p:spPr>
            <a:xfrm>
              <a:off x="1024174" y="2012456"/>
              <a:ext cx="3607614" cy="3021298"/>
            </a:xfrm>
            <a:prstGeom prst="rect">
              <a:avLst/>
            </a:prstGeom>
          </p:spPr>
        </p:pic>
        <p:sp>
          <p:nvSpPr>
            <p:cNvPr id="33" name="テキスト ボックス 32"/>
            <p:cNvSpPr txBox="1"/>
            <p:nvPr/>
          </p:nvSpPr>
          <p:spPr>
            <a:xfrm>
              <a:off x="1921817" y="3436291"/>
              <a:ext cx="1545559" cy="607094"/>
            </a:xfrm>
            <a:prstGeom prst="rect">
              <a:avLst/>
            </a:prstGeom>
            <a:noFill/>
          </p:spPr>
          <p:txBody>
            <a:bodyPr wrap="none" rtlCol="0">
              <a:spAutoFit/>
            </a:bodyPr>
            <a:lstStyle/>
            <a:p>
              <a:r>
                <a:rPr lang="en-US" altLang="ja-JP" sz="2400" b="1" dirty="0">
                  <a:latin typeface="Arial" panose="020B0604020202020204" pitchFamily="34" charset="0"/>
                  <a:cs typeface="Arial" panose="020B0604020202020204" pitchFamily="34" charset="0"/>
                </a:rPr>
                <a:t>p-MOS</a:t>
              </a:r>
              <a:endParaRPr lang="en-US" altLang="ja-JP" b="1" dirty="0">
                <a:latin typeface="Arial" panose="020B0604020202020204" pitchFamily="34" charset="0"/>
                <a:cs typeface="Arial" panose="020B0604020202020204" pitchFamily="34" charset="0"/>
              </a:endParaRPr>
            </a:p>
          </p:txBody>
        </p:sp>
        <p:sp>
          <p:nvSpPr>
            <p:cNvPr id="34" name="テキスト ボックス 33"/>
            <p:cNvSpPr txBox="1"/>
            <p:nvPr/>
          </p:nvSpPr>
          <p:spPr>
            <a:xfrm>
              <a:off x="1281561" y="2517141"/>
              <a:ext cx="1440161" cy="849931"/>
            </a:xfrm>
            <a:prstGeom prst="rect">
              <a:avLst/>
            </a:prstGeom>
            <a:solidFill>
              <a:schemeClr val="bg1"/>
            </a:solidFill>
          </p:spPr>
          <p:txBody>
            <a:bodyPr wrap="none" rtlCol="0">
              <a:spAutoFit/>
            </a:bodyPr>
            <a:lstStyle/>
            <a:p>
              <a:r>
                <a:rPr lang="en-US" altLang="ja-JP" b="1" dirty="0">
                  <a:solidFill>
                    <a:srgbClr val="FF0000"/>
                  </a:solidFill>
                  <a:latin typeface="Arial" panose="020B0604020202020204" pitchFamily="34" charset="0"/>
                  <a:cs typeface="Arial" panose="020B0604020202020204" pitchFamily="34" charset="0"/>
                </a:rPr>
                <a:t>̶̶   </a:t>
              </a:r>
              <a:r>
                <a:rPr kumimoji="1" lang="en-US" altLang="ja-JP" b="1" dirty="0">
                  <a:solidFill>
                    <a:srgbClr val="FF0000"/>
                  </a:solidFill>
                  <a:latin typeface="Arial" panose="020B0604020202020204" pitchFamily="34" charset="0"/>
                  <a:cs typeface="Arial" panose="020B0604020202020204" pitchFamily="34" charset="0"/>
                </a:rPr>
                <a:t>ROOM</a:t>
              </a:r>
              <a:endParaRPr lang="en-US" altLang="ja-JP" b="1" dirty="0">
                <a:solidFill>
                  <a:srgbClr val="FF0000"/>
                </a:solidFill>
                <a:latin typeface="Arial" panose="020B0604020202020204" pitchFamily="34" charset="0"/>
                <a:cs typeface="Arial" panose="020B0604020202020204" pitchFamily="34" charset="0"/>
              </a:endParaRPr>
            </a:p>
            <a:p>
              <a:r>
                <a:rPr kumimoji="1" lang="en-US" altLang="ja-JP" b="1" dirty="0">
                  <a:solidFill>
                    <a:srgbClr val="00B050"/>
                  </a:solidFill>
                  <a:latin typeface="Arial" panose="020B0604020202020204" pitchFamily="34" charset="0"/>
                  <a:cs typeface="Arial" panose="020B0604020202020204" pitchFamily="34" charset="0"/>
                </a:rPr>
                <a:t>̶̶̶</a:t>
              </a:r>
              <a:r>
                <a:rPr kumimoji="1" lang="ja-JP" altLang="en-US" b="1" dirty="0">
                  <a:solidFill>
                    <a:srgbClr val="00B050"/>
                  </a:solidFill>
                  <a:latin typeface="Arial" panose="020B0604020202020204" pitchFamily="34" charset="0"/>
                  <a:cs typeface="Arial" panose="020B0604020202020204" pitchFamily="34" charset="0"/>
                </a:rPr>
                <a:t>   </a:t>
              </a:r>
              <a:r>
                <a:rPr lang="en-US" altLang="ja-JP" b="1" dirty="0">
                  <a:solidFill>
                    <a:srgbClr val="00B050"/>
                  </a:solidFill>
                  <a:latin typeface="Arial" panose="020B0604020202020204" pitchFamily="34" charset="0"/>
                  <a:cs typeface="Arial" panose="020B0604020202020204" pitchFamily="34" charset="0"/>
                </a:rPr>
                <a:t>3K</a:t>
              </a:r>
              <a:endParaRPr kumimoji="1" lang="ja-JP" altLang="en-US" b="1" dirty="0">
                <a:solidFill>
                  <a:srgbClr val="00B050"/>
                </a:solidFill>
                <a:latin typeface="Arial" panose="020B0604020202020204" pitchFamily="34" charset="0"/>
                <a:cs typeface="Arial" panose="020B0604020202020204" pitchFamily="34" charset="0"/>
              </a:endParaRPr>
            </a:p>
          </p:txBody>
        </p:sp>
        <p:sp>
          <p:nvSpPr>
            <p:cNvPr id="35" name="テキスト ボックス 34"/>
            <p:cNvSpPr txBox="1"/>
            <p:nvPr/>
          </p:nvSpPr>
          <p:spPr>
            <a:xfrm rot="16200000">
              <a:off x="827091" y="3545301"/>
              <a:ext cx="917386" cy="607094"/>
            </a:xfrm>
            <a:prstGeom prst="rect">
              <a:avLst/>
            </a:prstGeom>
            <a:noFill/>
          </p:spPr>
          <p:txBody>
            <a:bodyPr wrap="none" rtlCol="0">
              <a:spAutoFit/>
            </a:bodyPr>
            <a:lstStyle/>
            <a:p>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-Ids</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6" name="テキスト ボックス 35"/>
            <p:cNvSpPr txBox="1"/>
            <p:nvPr/>
          </p:nvSpPr>
          <p:spPr>
            <a:xfrm>
              <a:off x="312097" y="4115132"/>
              <a:ext cx="782476"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7" name="テキスト ボックス 36"/>
            <p:cNvSpPr txBox="1"/>
            <p:nvPr/>
          </p:nvSpPr>
          <p:spPr>
            <a:xfrm>
              <a:off x="310388" y="3048009"/>
              <a:ext cx="788800"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8" name="テキスト ボックス 37"/>
            <p:cNvSpPr txBox="1"/>
            <p:nvPr/>
          </p:nvSpPr>
          <p:spPr>
            <a:xfrm>
              <a:off x="244150" y="1985093"/>
              <a:ext cx="866795"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a:t>
              </a:r>
              <a:endParaRPr kumimoji="1" lang="ja-JP" altLang="en-US" baseline="30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9" name="テキスト ボックス 38"/>
            <p:cNvSpPr txBox="1"/>
            <p:nvPr/>
          </p:nvSpPr>
          <p:spPr>
            <a:xfrm>
              <a:off x="2045512" y="4489739"/>
              <a:ext cx="1368490" cy="526148"/>
            </a:xfrm>
            <a:prstGeom prst="rect">
              <a:avLst/>
            </a:prstGeom>
            <a:noFill/>
          </p:spPr>
          <p:txBody>
            <a:bodyPr wrap="none" rtlCol="0">
              <a:spAutoFit/>
            </a:bodyPr>
            <a:lstStyle/>
            <a:p>
              <a:r>
                <a:rPr lang="en-US" altLang="ja-JP" sz="2000" b="1" dirty="0" err="1">
                  <a:latin typeface="Arial Unicode MS" panose="020B0604020202020204" pitchFamily="50" charset="-128"/>
                  <a:ea typeface="Arial Unicode MS" panose="020B0604020202020204" pitchFamily="50" charset="-128"/>
                  <a:cs typeface="Arial Unicode MS" panose="020B0604020202020204" pitchFamily="50" charset="-128"/>
                </a:rPr>
                <a:t>Vgs</a:t>
              </a:r>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 (V)</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テキスト ボックス 39"/>
            <p:cNvSpPr txBox="1"/>
            <p:nvPr/>
          </p:nvSpPr>
          <p:spPr>
            <a:xfrm>
              <a:off x="4234947" y="4984127"/>
              <a:ext cx="411474"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1" name="テキスト ボックス 40"/>
            <p:cNvSpPr txBox="1"/>
            <p:nvPr/>
          </p:nvSpPr>
          <p:spPr>
            <a:xfrm>
              <a:off x="3285311" y="4984127"/>
              <a:ext cx="765613"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2" name="テキスト ボックス 41"/>
            <p:cNvSpPr txBox="1"/>
            <p:nvPr/>
          </p:nvSpPr>
          <p:spPr>
            <a:xfrm>
              <a:off x="2592185" y="4984127"/>
              <a:ext cx="512656"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3" name="テキスト ボックス 42"/>
            <p:cNvSpPr txBox="1"/>
            <p:nvPr/>
          </p:nvSpPr>
          <p:spPr>
            <a:xfrm>
              <a:off x="1673805" y="4984127"/>
              <a:ext cx="765613"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-1.5</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4" name="テキスト ボックス 43"/>
            <p:cNvSpPr txBox="1"/>
            <p:nvPr/>
          </p:nvSpPr>
          <p:spPr>
            <a:xfrm>
              <a:off x="960523" y="4984127"/>
              <a:ext cx="512656" cy="485675"/>
            </a:xfrm>
            <a:prstGeom prst="rect">
              <a:avLst/>
            </a:prstGeom>
            <a:noFill/>
          </p:spPr>
          <p:txBody>
            <a:bodyPr wrap="none" rtlCol="0">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45" name="Rectangle 3"/>
          <p:cNvSpPr txBox="1">
            <a:spLocks noChangeArrowheads="1"/>
          </p:cNvSpPr>
          <p:nvPr/>
        </p:nvSpPr>
        <p:spPr>
          <a:xfrm>
            <a:off x="330461" y="2852936"/>
            <a:ext cx="6380099" cy="533133"/>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eaLnBrk="1" hangingPunct="1">
              <a:lnSpc>
                <a:spcPct val="90000"/>
              </a:lnSpc>
              <a:buNone/>
            </a:pPr>
            <a:r>
              <a:rPr lang="en-US" altLang="ja-JP" sz="2000" dirty="0">
                <a:latin typeface="Arial" panose="020B0604020202020204" pitchFamily="34" charset="0"/>
                <a:cs typeface="Arial" panose="020B0604020202020204" pitchFamily="34" charset="0"/>
              </a:rPr>
              <a:t>Id-Vg curve of W/L=10</a:t>
            </a:r>
            <a:r>
              <a:rPr lang="en-US" altLang="ja-JP" sz="2000" dirty="0">
                <a:latin typeface="Arial" panose="020B0604020202020204" pitchFamily="34" charset="0"/>
                <a:cs typeface="Arial" panose="020B0604020202020204" pitchFamily="34" charset="0"/>
                <a:sym typeface="Symbol" panose="05050102010706020507" pitchFamily="18" charset="2"/>
              </a:rPr>
              <a:t>m/0.4m at |</a:t>
            </a:r>
            <a:r>
              <a:rPr lang="en-US" altLang="ja-JP" sz="2000" dirty="0" err="1">
                <a:latin typeface="Arial" panose="020B0604020202020204" pitchFamily="34" charset="0"/>
                <a:cs typeface="Arial" panose="020B0604020202020204" pitchFamily="34" charset="0"/>
                <a:sym typeface="Symbol" panose="05050102010706020507" pitchFamily="18" charset="2"/>
              </a:rPr>
              <a:t>Vds</a:t>
            </a:r>
            <a:r>
              <a:rPr lang="en-US" altLang="ja-JP" sz="2000" dirty="0">
                <a:latin typeface="Arial" panose="020B0604020202020204" pitchFamily="34" charset="0"/>
                <a:cs typeface="Arial" panose="020B0604020202020204" pitchFamily="34" charset="0"/>
                <a:sym typeface="Symbol" panose="05050102010706020507" pitchFamily="18" charset="2"/>
              </a:rPr>
              <a:t>|=1.8V</a:t>
            </a:r>
            <a:endParaRPr lang="en-US" altLang="ja-JP" sz="2000" dirty="0">
              <a:latin typeface="Arial" panose="020B0604020202020204" pitchFamily="34" charset="0"/>
              <a:cs typeface="Arial" panose="020B0604020202020204" pitchFamily="34" charset="0"/>
            </a:endParaRPr>
          </a:p>
        </p:txBody>
      </p:sp>
      <p:sp>
        <p:nvSpPr>
          <p:cNvPr id="46" name="コンテンツ プレースホルダー 2"/>
          <p:cNvSpPr txBox="1">
            <a:spLocks/>
          </p:cNvSpPr>
          <p:nvPr/>
        </p:nvSpPr>
        <p:spPr>
          <a:xfrm>
            <a:off x="88137" y="6032088"/>
            <a:ext cx="8505141" cy="416752"/>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Both p-MOS and n-MOS show excellent performance at 3K and below.</a:t>
            </a:r>
          </a:p>
        </p:txBody>
      </p:sp>
      <p:grpSp>
        <p:nvGrpSpPr>
          <p:cNvPr id="47" name="グループ化 46"/>
          <p:cNvGrpSpPr/>
          <p:nvPr/>
        </p:nvGrpSpPr>
        <p:grpSpPr>
          <a:xfrm>
            <a:off x="179512" y="978341"/>
            <a:ext cx="3376352" cy="1943701"/>
            <a:chOff x="3675415" y="1988839"/>
            <a:chExt cx="4660182" cy="2682776"/>
          </a:xfrm>
        </p:grpSpPr>
        <p:pic>
          <p:nvPicPr>
            <p:cNvPr id="48" name="図 47"/>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96083" y="1988839"/>
              <a:ext cx="4390812" cy="2682776"/>
            </a:xfrm>
            <a:prstGeom prst="rect">
              <a:avLst/>
            </a:prstGeom>
          </p:spPr>
        </p:pic>
        <p:cxnSp>
          <p:nvCxnSpPr>
            <p:cNvPr id="49" name="直線矢印コネクタ 48"/>
            <p:cNvCxnSpPr>
              <a:cxnSpLocks/>
            </p:cNvCxnSpPr>
            <p:nvPr/>
          </p:nvCxnSpPr>
          <p:spPr>
            <a:xfrm>
              <a:off x="5403497" y="3182753"/>
              <a:ext cx="0" cy="426223"/>
            </a:xfrm>
            <a:prstGeom prst="straightConnector1">
              <a:avLst/>
            </a:prstGeom>
            <a:ln w="38100">
              <a:solidFill>
                <a:schemeClr val="accent5">
                  <a:lumMod val="40000"/>
                  <a:lumOff val="60000"/>
                </a:schemeClr>
              </a:solidFill>
              <a:tailEnd type="arrow" w="med" len="med"/>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a:cxnSpLocks/>
            </p:cNvCxnSpPr>
            <p:nvPr/>
          </p:nvCxnSpPr>
          <p:spPr>
            <a:xfrm>
              <a:off x="5403497" y="3801321"/>
              <a:ext cx="0" cy="344967"/>
            </a:xfrm>
            <a:prstGeom prst="straightConnector1">
              <a:avLst/>
            </a:prstGeom>
            <a:ln w="38100">
              <a:solidFill>
                <a:schemeClr val="accent5">
                  <a:lumMod val="40000"/>
                  <a:lumOff val="60000"/>
                </a:schemeClr>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5521545" y="3750761"/>
              <a:ext cx="1528806" cy="552248"/>
            </a:xfrm>
            <a:prstGeom prst="rect">
              <a:avLst/>
            </a:prstGeom>
            <a:noFill/>
            <a:ln>
              <a:noFill/>
            </a:ln>
          </p:spPr>
          <p:txBody>
            <a:bodyPr wrap="square" rtlCol="0">
              <a:spAutoFit/>
            </a:bodyPr>
            <a:lstStyle/>
            <a:p>
              <a:r>
                <a:rPr kumimoji="1" lang="en-US" altLang="ja-JP" sz="2000" b="1" dirty="0">
                  <a:solidFill>
                    <a:schemeClr val="accent5">
                      <a:lumMod val="40000"/>
                      <a:lumOff val="60000"/>
                    </a:schemeClr>
                  </a:solidFill>
                  <a:latin typeface="Arial" panose="020B0604020202020204" pitchFamily="34" charset="0"/>
                  <a:cs typeface="Arial" panose="020B0604020202020204" pitchFamily="34" charset="0"/>
                </a:rPr>
                <a:t>~50nm</a:t>
              </a:r>
              <a:endParaRPr kumimoji="1" lang="ja-JP" altLang="en-US" sz="2000" b="1" dirty="0">
                <a:solidFill>
                  <a:schemeClr val="accent5">
                    <a:lumMod val="40000"/>
                    <a:lumOff val="60000"/>
                  </a:schemeClr>
                </a:solidFill>
                <a:latin typeface="Arial" panose="020B0604020202020204" pitchFamily="34" charset="0"/>
                <a:cs typeface="Arial" panose="020B0604020202020204" pitchFamily="34" charset="0"/>
              </a:endParaRPr>
            </a:p>
          </p:txBody>
        </p:sp>
        <p:cxnSp>
          <p:nvCxnSpPr>
            <p:cNvPr id="52" name="直線矢印コネクタ 51"/>
            <p:cNvCxnSpPr/>
            <p:nvPr/>
          </p:nvCxnSpPr>
          <p:spPr>
            <a:xfrm flipV="1">
              <a:off x="5749068" y="2774717"/>
              <a:ext cx="1200151" cy="0"/>
            </a:xfrm>
            <a:prstGeom prst="straightConnector1">
              <a:avLst/>
            </a:prstGeom>
            <a:ln w="571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a:off x="5700366" y="2980435"/>
              <a:ext cx="2635231" cy="424806"/>
            </a:xfrm>
            <a:prstGeom prst="rect">
              <a:avLst/>
            </a:prstGeom>
            <a:solidFill>
              <a:schemeClr val="tx1">
                <a:alpha val="50000"/>
              </a:schemeClr>
            </a:solidFill>
            <a:ln w="19050">
              <a:noFill/>
            </a:ln>
          </p:spPr>
          <p:txBody>
            <a:bodyPr wrap="square" rtlCol="0">
              <a:spAutoFit/>
            </a:bodyPr>
            <a:lstStyle/>
            <a:p>
              <a:r>
                <a:rPr kumimoji="1" lang="en-US" altLang="ja-JP" sz="1400" b="1" dirty="0">
                  <a:solidFill>
                    <a:srgbClr val="FFFF00"/>
                  </a:solidFill>
                  <a:latin typeface="Arial" panose="020B0604020202020204" pitchFamily="34" charset="0"/>
                  <a:cs typeface="Arial" panose="020B0604020202020204" pitchFamily="34" charset="0"/>
                </a:rPr>
                <a:t>Channel Length : L</a:t>
              </a:r>
              <a:endParaRPr kumimoji="1" lang="ja-JP" altLang="en-US" sz="1400" b="1" dirty="0">
                <a:solidFill>
                  <a:srgbClr val="FFFF00"/>
                </a:solidFill>
                <a:latin typeface="Arial" panose="020B0604020202020204" pitchFamily="34" charset="0"/>
                <a:cs typeface="Arial" panose="020B0604020202020204" pitchFamily="34" charset="0"/>
              </a:endParaRPr>
            </a:p>
          </p:txBody>
        </p:sp>
        <p:cxnSp>
          <p:nvCxnSpPr>
            <p:cNvPr id="54" name="直線矢印コネクタ 53"/>
            <p:cNvCxnSpPr/>
            <p:nvPr/>
          </p:nvCxnSpPr>
          <p:spPr>
            <a:xfrm flipV="1">
              <a:off x="4903236" y="2498560"/>
              <a:ext cx="845833" cy="897305"/>
            </a:xfrm>
            <a:prstGeom prst="straightConnector1">
              <a:avLst/>
            </a:prstGeom>
            <a:ln w="5715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テキスト ボックス 54"/>
            <p:cNvSpPr txBox="1"/>
            <p:nvPr/>
          </p:nvSpPr>
          <p:spPr>
            <a:xfrm>
              <a:off x="3675415" y="2323215"/>
              <a:ext cx="1406386" cy="722170"/>
            </a:xfrm>
            <a:prstGeom prst="rect">
              <a:avLst/>
            </a:prstGeom>
            <a:solidFill>
              <a:schemeClr val="bg1"/>
            </a:solidFill>
            <a:ln w="19050">
              <a:solidFill>
                <a:schemeClr val="tx1"/>
              </a:solidFill>
            </a:ln>
          </p:spPr>
          <p:txBody>
            <a:bodyPr wrap="square" rtlCol="0">
              <a:spAutoFit/>
            </a:bodyPr>
            <a:lstStyle/>
            <a:p>
              <a:r>
                <a:rPr kumimoji="1" lang="en-US" altLang="ja-JP" sz="1400" b="1" dirty="0">
                  <a:solidFill>
                    <a:srgbClr val="00B050"/>
                  </a:solidFill>
                  <a:latin typeface="Arial" panose="020B0604020202020204" pitchFamily="34" charset="0"/>
                  <a:cs typeface="Arial" panose="020B0604020202020204" pitchFamily="34" charset="0"/>
                </a:rPr>
                <a:t>Channel Width : W</a:t>
              </a:r>
              <a:endParaRPr kumimoji="1" lang="ja-JP" altLang="en-US" sz="1400" b="1" dirty="0">
                <a:solidFill>
                  <a:srgbClr val="00B050"/>
                </a:solidFill>
                <a:latin typeface="Arial" panose="020B0604020202020204" pitchFamily="34" charset="0"/>
                <a:cs typeface="Arial" panose="020B0604020202020204" pitchFamily="34" charset="0"/>
              </a:endParaRPr>
            </a:p>
          </p:txBody>
        </p:sp>
      </p:grpSp>
      <p:sp>
        <p:nvSpPr>
          <p:cNvPr id="56" name="テキスト ボックス 55"/>
          <p:cNvSpPr txBox="1"/>
          <p:nvPr/>
        </p:nvSpPr>
        <p:spPr>
          <a:xfrm>
            <a:off x="3555864" y="1081268"/>
            <a:ext cx="5608422" cy="1323439"/>
          </a:xfrm>
          <a:prstGeom prst="rect">
            <a:avLst/>
          </a:prstGeom>
          <a:noFill/>
        </p:spPr>
        <p:txBody>
          <a:bodyPr wrap="square" rtlCol="0">
            <a:spAutoFit/>
          </a:bodyPr>
          <a:lstStyle/>
          <a:p>
            <a:pPr marL="457200" indent="-457200">
              <a:buFont typeface="Wingdings" charset="2"/>
              <a:buChar char="p"/>
            </a:pPr>
            <a:r>
              <a:rPr kumimoji="1" lang="en-US" altLang="ja-JP" sz="2000" dirty="0">
                <a:latin typeface="Arial" panose="020B0604020202020204" pitchFamily="34" charset="0"/>
                <a:cs typeface="Arial" panose="020B0604020202020204" pitchFamily="34" charset="0"/>
              </a:rPr>
              <a:t>Very thin channel layer in MOSFET on SiO</a:t>
            </a:r>
            <a:r>
              <a:rPr kumimoji="1" lang="en-US" altLang="ja-JP" sz="2000" baseline="-25000" dirty="0">
                <a:latin typeface="Arial" panose="020B0604020202020204" pitchFamily="34" charset="0"/>
                <a:cs typeface="Arial" panose="020B0604020202020204" pitchFamily="34" charset="0"/>
              </a:rPr>
              <a:t>2</a:t>
            </a:r>
          </a:p>
          <a:p>
            <a:pPr marL="457200" indent="-457200">
              <a:buFont typeface="Wingdings" charset="2"/>
              <a:buChar char="p"/>
            </a:pPr>
            <a:r>
              <a:rPr lang="en-US" altLang="ja-JP" sz="2000" dirty="0">
                <a:latin typeface="Arial" panose="020B0604020202020204" pitchFamily="34" charset="0"/>
                <a:cs typeface="Arial" panose="020B0604020202020204" pitchFamily="34" charset="0"/>
              </a:rPr>
              <a:t>No floating body effect caused by charge accumulation in the body</a:t>
            </a:r>
          </a:p>
          <a:p>
            <a:pPr marL="457200" indent="-457200">
              <a:buFont typeface="Wingdings" charset="2"/>
              <a:buChar char="p"/>
            </a:pPr>
            <a:r>
              <a:rPr lang="en-US" altLang="ja-JP" sz="2000" dirty="0">
                <a:latin typeface="Arial Unicode MS" pitchFamily="50" charset="-128"/>
                <a:ea typeface="Arial Unicode MS" pitchFamily="50" charset="-128"/>
                <a:cs typeface="Arial Unicode MS" pitchFamily="50" charset="-128"/>
              </a:rPr>
              <a:t>FD-SOI-MOSFET is reported to work at 4K</a:t>
            </a:r>
            <a:endParaRPr lang="en-US" altLang="ja-JP" sz="2000" dirty="0">
              <a:latin typeface="Arial" panose="020B0604020202020204" pitchFamily="34" charset="0"/>
              <a:cs typeface="Arial" panose="020B0604020202020204" pitchFamily="34" charset="0"/>
            </a:endParaRPr>
          </a:p>
        </p:txBody>
      </p:sp>
      <p:sp>
        <p:nvSpPr>
          <p:cNvPr id="57" name="テキスト ボックス 56">
            <a:extLst>
              <a:ext uri="{FF2B5EF4-FFF2-40B4-BE49-F238E27FC236}">
                <a16:creationId xmlns:a16="http://schemas.microsoft.com/office/drawing/2014/main" id="{79D07CD3-D1E2-4389-9E6D-11712FC6EBF9}"/>
              </a:ext>
            </a:extLst>
          </p:cNvPr>
          <p:cNvSpPr txBox="1"/>
          <p:nvPr/>
        </p:nvSpPr>
        <p:spPr>
          <a:xfrm>
            <a:off x="6397654" y="2371268"/>
            <a:ext cx="2678938" cy="461665"/>
          </a:xfrm>
          <a:prstGeom prst="rect">
            <a:avLst/>
          </a:prstGeom>
          <a:noFill/>
        </p:spPr>
        <p:txBody>
          <a:bodyPr wrap="none" rtlCol="0">
            <a:spAutoFit/>
          </a:bodyPr>
          <a:lstStyle/>
          <a:p>
            <a:pPr marL="0" lvl="2"/>
            <a:r>
              <a:rPr lang="en-US" altLang="ja-JP" sz="1100" dirty="0">
                <a:latin typeface="Arial" panose="020B0604020202020204" pitchFamily="34" charset="0"/>
                <a:cs typeface="Arial" panose="020B0604020202020204" pitchFamily="34" charset="0"/>
              </a:rPr>
              <a:t>JAXA/ISIS</a:t>
            </a:r>
            <a:r>
              <a:rPr lang="ja-JP" altLang="en-US" sz="1100" dirty="0">
                <a:latin typeface="Arial" panose="020B0604020202020204" pitchFamily="34" charset="0"/>
                <a:cs typeface="Arial" panose="020B0604020202020204" pitchFamily="34" charset="0"/>
              </a:rPr>
              <a:t> </a:t>
            </a:r>
            <a:r>
              <a:rPr lang="en-US" altLang="en-US" sz="1200" b="1" dirty="0">
                <a:latin typeface="Arial" panose="020B0604020202020204" pitchFamily="34" charset="0"/>
                <a:cs typeface="Arial" panose="020B0604020202020204" pitchFamily="34" charset="0"/>
              </a:rPr>
              <a:t>AIPC 1185,286-289(2009)</a:t>
            </a:r>
          </a:p>
          <a:p>
            <a:pPr marL="0" lvl="2"/>
            <a:r>
              <a:rPr lang="en-US" altLang="ja-JP" sz="1200" dirty="0">
                <a:latin typeface="Arial Unicode MS" pitchFamily="50" charset="-128"/>
                <a:ea typeface="Arial Unicode MS" pitchFamily="50" charset="-128"/>
                <a:cs typeface="Arial Unicode MS" pitchFamily="50" charset="-128"/>
              </a:rPr>
              <a:t>J Low Temp </a:t>
            </a:r>
            <a:r>
              <a:rPr lang="ja-JP" altLang="ja-JP" sz="1200" dirty="0">
                <a:latin typeface="Arial Unicode MS" pitchFamily="50" charset="-128"/>
                <a:ea typeface="Arial Unicode MS" pitchFamily="50" charset="-128"/>
                <a:cs typeface="Arial Unicode MS" pitchFamily="50" charset="-128"/>
              </a:rPr>
              <a:t>Phys 167, 602 (2012</a:t>
            </a:r>
            <a:r>
              <a:rPr lang="ja-JP" altLang="ja-JP" sz="1100" dirty="0">
                <a:latin typeface="Arial Unicode MS" pitchFamily="50" charset="-128"/>
                <a:ea typeface="Arial Unicode MS" pitchFamily="50" charset="-128"/>
                <a:cs typeface="Arial Unicode MS" pitchFamily="50" charset="-128"/>
              </a:rPr>
              <a:t>)</a:t>
            </a:r>
            <a:r>
              <a:rPr lang="ja-JP" altLang="ja-JP" sz="1000" dirty="0">
                <a:latin typeface="Arial Unicode MS" pitchFamily="50" charset="-128"/>
                <a:ea typeface="Arial Unicode MS" pitchFamily="50" charset="-128"/>
                <a:cs typeface="Arial Unicode MS" pitchFamily="50" charset="-128"/>
              </a:rPr>
              <a:t> </a:t>
            </a:r>
            <a:endParaRPr lang="ja-JP" altLang="ja-JP" sz="2400" dirty="0">
              <a:latin typeface="Arial Unicode MS" pitchFamily="50" charset="-128"/>
              <a:ea typeface="Arial Unicode MS" pitchFamily="50" charset="-128"/>
              <a:cs typeface="Arial Unicode MS" pitchFamily="50" charset="-128"/>
            </a:endParaRPr>
          </a:p>
        </p:txBody>
      </p:sp>
      <p:sp>
        <p:nvSpPr>
          <p:cNvPr id="58" name="上矢印 28">
            <a:extLst>
              <a:ext uri="{FF2B5EF4-FFF2-40B4-BE49-F238E27FC236}">
                <a16:creationId xmlns:a16="http://schemas.microsoft.com/office/drawing/2014/main" id="{13E94B86-7310-4CC0-919C-88431AF79BB8}"/>
              </a:ext>
            </a:extLst>
          </p:cNvPr>
          <p:cNvSpPr/>
          <p:nvPr/>
        </p:nvSpPr>
        <p:spPr>
          <a:xfrm rot="5400000">
            <a:off x="5212538" y="4526848"/>
            <a:ext cx="184774" cy="453635"/>
          </a:xfrm>
          <a:prstGeom prst="upArrow">
            <a:avLst>
              <a:gd name="adj1" fmla="val 50000"/>
              <a:gd name="adj2" fmla="val 87886"/>
            </a:avLst>
          </a:prstGeom>
          <a:gradFill flip="none" rotWithShape="1">
            <a:gsLst>
              <a:gs pos="0">
                <a:srgbClr val="FF0000">
                  <a:alpha val="50000"/>
                </a:srgbClr>
              </a:gs>
              <a:gs pos="100000">
                <a:srgbClr val="00B05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上矢印 28">
            <a:extLst>
              <a:ext uri="{FF2B5EF4-FFF2-40B4-BE49-F238E27FC236}">
                <a16:creationId xmlns:a16="http://schemas.microsoft.com/office/drawing/2014/main" id="{44EACCC4-A43A-4B24-8CFD-4EF54BC50E41}"/>
              </a:ext>
            </a:extLst>
          </p:cNvPr>
          <p:cNvSpPr/>
          <p:nvPr/>
        </p:nvSpPr>
        <p:spPr>
          <a:xfrm rot="16200000">
            <a:off x="3007415" y="4569820"/>
            <a:ext cx="184774" cy="453635"/>
          </a:xfrm>
          <a:prstGeom prst="upArrow">
            <a:avLst>
              <a:gd name="adj1" fmla="val 50000"/>
              <a:gd name="adj2" fmla="val 87886"/>
            </a:avLst>
          </a:prstGeom>
          <a:gradFill flip="none" rotWithShape="1">
            <a:gsLst>
              <a:gs pos="0">
                <a:srgbClr val="FF0000">
                  <a:alpha val="50000"/>
                </a:srgbClr>
              </a:gs>
              <a:gs pos="100000">
                <a:srgbClr val="00B05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上矢印 28">
            <a:extLst>
              <a:ext uri="{FF2B5EF4-FFF2-40B4-BE49-F238E27FC236}">
                <a16:creationId xmlns:a16="http://schemas.microsoft.com/office/drawing/2014/main" id="{62E7E958-1E2C-4C23-984E-65EF8727D507}"/>
              </a:ext>
            </a:extLst>
          </p:cNvPr>
          <p:cNvSpPr/>
          <p:nvPr/>
        </p:nvSpPr>
        <p:spPr>
          <a:xfrm>
            <a:off x="6542037" y="3387191"/>
            <a:ext cx="352742" cy="226587"/>
          </a:xfrm>
          <a:prstGeom prst="upArrow">
            <a:avLst>
              <a:gd name="adj1" fmla="val 35881"/>
              <a:gd name="adj2" fmla="val 54942"/>
            </a:avLst>
          </a:prstGeom>
          <a:gradFill flip="none" rotWithShape="1">
            <a:gsLst>
              <a:gs pos="0">
                <a:srgbClr val="FF0000">
                  <a:alpha val="50000"/>
                </a:srgbClr>
              </a:gs>
              <a:gs pos="100000">
                <a:srgbClr val="00B05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上矢印 28">
            <a:extLst>
              <a:ext uri="{FF2B5EF4-FFF2-40B4-BE49-F238E27FC236}">
                <a16:creationId xmlns:a16="http://schemas.microsoft.com/office/drawing/2014/main" id="{855B0A66-6481-481E-875F-D27C2327FC44}"/>
              </a:ext>
            </a:extLst>
          </p:cNvPr>
          <p:cNvSpPr/>
          <p:nvPr/>
        </p:nvSpPr>
        <p:spPr>
          <a:xfrm>
            <a:off x="1269180" y="3417339"/>
            <a:ext cx="352742" cy="226587"/>
          </a:xfrm>
          <a:prstGeom prst="upArrow">
            <a:avLst>
              <a:gd name="adj1" fmla="val 35881"/>
              <a:gd name="adj2" fmla="val 54942"/>
            </a:avLst>
          </a:prstGeom>
          <a:gradFill flip="none" rotWithShape="1">
            <a:gsLst>
              <a:gs pos="0">
                <a:srgbClr val="FF0000">
                  <a:alpha val="50000"/>
                </a:srgbClr>
              </a:gs>
              <a:gs pos="100000">
                <a:srgbClr val="00B05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ボックス 60">
            <a:extLst>
              <a:ext uri="{FF2B5EF4-FFF2-40B4-BE49-F238E27FC236}">
                <a16:creationId xmlns:a16="http://schemas.microsoft.com/office/drawing/2014/main" id="{F2F68498-C915-4477-B660-C19CDCDED13C}"/>
              </a:ext>
            </a:extLst>
          </p:cNvPr>
          <p:cNvSpPr txBox="1"/>
          <p:nvPr/>
        </p:nvSpPr>
        <p:spPr>
          <a:xfrm>
            <a:off x="7269250" y="3284999"/>
            <a:ext cx="1695238" cy="923330"/>
          </a:xfrm>
          <a:prstGeom prst="rect">
            <a:avLst/>
          </a:prstGeom>
          <a:solidFill>
            <a:schemeClr val="bg1"/>
          </a:solidFill>
          <a:ln w="19050">
            <a:solidFill>
              <a:schemeClr val="tx1"/>
            </a:solidFill>
          </a:ln>
        </p:spPr>
        <p:txBody>
          <a:bodyPr wrap="square" rtlCol="0">
            <a:spAutoFit/>
          </a:bodyPr>
          <a:lstStyle/>
          <a:p>
            <a:r>
              <a:rPr lang="en-US" altLang="ja-JP" b="1" dirty="0">
                <a:solidFill>
                  <a:srgbClr val="00B050"/>
                </a:solidFill>
                <a:latin typeface="Arial" panose="020B0604020202020204" pitchFamily="34" charset="0"/>
                <a:cs typeface="Arial" panose="020B0604020202020204" pitchFamily="34" charset="0"/>
              </a:rPr>
              <a:t>Increasement of drain current</a:t>
            </a:r>
            <a:endParaRPr kumimoji="1" lang="ja-JP" altLang="en-US" b="1" dirty="0">
              <a:solidFill>
                <a:srgbClr val="00B050"/>
              </a:solidFill>
              <a:latin typeface="Arial" panose="020B0604020202020204" pitchFamily="34" charset="0"/>
              <a:cs typeface="Arial" panose="020B0604020202020204" pitchFamily="34" charset="0"/>
            </a:endParaRPr>
          </a:p>
        </p:txBody>
      </p:sp>
      <p:sp>
        <p:nvSpPr>
          <p:cNvPr id="63" name="テキスト ボックス 62">
            <a:extLst>
              <a:ext uri="{FF2B5EF4-FFF2-40B4-BE49-F238E27FC236}">
                <a16:creationId xmlns:a16="http://schemas.microsoft.com/office/drawing/2014/main" id="{89840771-C310-4EB5-9F00-535E5309FB19}"/>
              </a:ext>
            </a:extLst>
          </p:cNvPr>
          <p:cNvSpPr txBox="1"/>
          <p:nvPr/>
        </p:nvSpPr>
        <p:spPr>
          <a:xfrm>
            <a:off x="7297193" y="4611622"/>
            <a:ext cx="1667295" cy="369332"/>
          </a:xfrm>
          <a:prstGeom prst="rect">
            <a:avLst/>
          </a:prstGeom>
          <a:solidFill>
            <a:schemeClr val="bg1"/>
          </a:solidFill>
          <a:ln w="19050">
            <a:solidFill>
              <a:schemeClr val="tx1"/>
            </a:solidFill>
          </a:ln>
        </p:spPr>
        <p:txBody>
          <a:bodyPr wrap="square" rtlCol="0">
            <a:spAutoFit/>
          </a:bodyPr>
          <a:lstStyle/>
          <a:p>
            <a:r>
              <a:rPr lang="en-US" altLang="ja-JP" b="1" dirty="0">
                <a:solidFill>
                  <a:schemeClr val="accent6">
                    <a:lumMod val="75000"/>
                  </a:schemeClr>
                </a:solidFill>
                <a:latin typeface="Arial" panose="020B0604020202020204" pitchFamily="34" charset="0"/>
                <a:cs typeface="Arial" panose="020B0604020202020204" pitchFamily="34" charset="0"/>
              </a:rPr>
              <a:t>Shift in V</a:t>
            </a:r>
            <a:r>
              <a:rPr lang="en-US" altLang="ja-JP" b="1" baseline="-25000" dirty="0">
                <a:solidFill>
                  <a:schemeClr val="accent6">
                    <a:lumMod val="75000"/>
                  </a:schemeClr>
                </a:solidFill>
                <a:latin typeface="Arial" panose="020B0604020202020204" pitchFamily="34" charset="0"/>
                <a:cs typeface="Arial" panose="020B0604020202020204" pitchFamily="34" charset="0"/>
              </a:rPr>
              <a:t>TH</a:t>
            </a:r>
            <a:endParaRPr kumimoji="1" lang="ja-JP" altLang="en-US" b="1" baseline="-25000" dirty="0">
              <a:solidFill>
                <a:schemeClr val="accent6">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6773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35047" y="55585"/>
            <a:ext cx="8343166" cy="562074"/>
          </a:xfrm>
        </p:spPr>
        <p:txBody>
          <a:bodyPr>
            <a:noAutofit/>
          </a:bodyPr>
          <a:lstStyle/>
          <a:p>
            <a:r>
              <a:rPr kumimoji="1" lang="en-US" altLang="ja-JP" sz="3200" dirty="0"/>
              <a:t>SOI prototype amplifier</a:t>
            </a:r>
            <a:r>
              <a:rPr lang="ja-JP" altLang="en-US" sz="3200" dirty="0"/>
              <a:t> </a:t>
            </a:r>
            <a:r>
              <a:rPr lang="en-US" altLang="ja-JP" sz="3200" dirty="0"/>
              <a:t>for</a:t>
            </a:r>
            <a:r>
              <a:rPr lang="ja-JP" altLang="en-US" sz="3200" dirty="0"/>
              <a:t> </a:t>
            </a:r>
            <a:r>
              <a:rPr lang="en-US" altLang="ja-JP" sz="3200" dirty="0"/>
              <a:t>demonstration test</a:t>
            </a:r>
            <a:endParaRPr kumimoji="1" lang="ja-JP" altLang="en-US" sz="3200" dirty="0"/>
          </a:p>
        </p:txBody>
      </p:sp>
      <p:grpSp>
        <p:nvGrpSpPr>
          <p:cNvPr id="4" name="グループ化 3">
            <a:extLst>
              <a:ext uri="{FF2B5EF4-FFF2-40B4-BE49-F238E27FC236}">
                <a16:creationId xmlns:a16="http://schemas.microsoft.com/office/drawing/2014/main" id="{B51530F7-082A-44E4-BE65-4A9ADAC044BD}"/>
              </a:ext>
            </a:extLst>
          </p:cNvPr>
          <p:cNvGrpSpPr/>
          <p:nvPr/>
        </p:nvGrpSpPr>
        <p:grpSpPr>
          <a:xfrm>
            <a:off x="40908" y="698992"/>
            <a:ext cx="2808110" cy="3083268"/>
            <a:chOff x="222113" y="1094336"/>
            <a:chExt cx="4197238" cy="4608512"/>
          </a:xfrm>
        </p:grpSpPr>
        <p:grpSp>
          <p:nvGrpSpPr>
            <p:cNvPr id="33" name="グループ化 32"/>
            <p:cNvGrpSpPr/>
            <p:nvPr/>
          </p:nvGrpSpPr>
          <p:grpSpPr>
            <a:xfrm>
              <a:off x="323528" y="1094336"/>
              <a:ext cx="4032448" cy="4608512"/>
              <a:chOff x="683568" y="1723822"/>
              <a:chExt cx="4032448" cy="4608512"/>
            </a:xfrm>
          </p:grpSpPr>
          <p:pic>
            <p:nvPicPr>
              <p:cNvPr id="5" name="図 4"/>
              <p:cNvPicPr>
                <a:picLocks noChangeAspect="1"/>
              </p:cNvPicPr>
              <p:nvPr/>
            </p:nvPicPr>
            <p:blipFill rotWithShape="1">
              <a:blip r:embed="rId3"/>
              <a:srcRect l="4774" t="1301" r="6099" b="2891"/>
              <a:stretch/>
            </p:blipFill>
            <p:spPr>
              <a:xfrm>
                <a:off x="683568" y="1723822"/>
                <a:ext cx="4032448" cy="4608512"/>
              </a:xfrm>
              <a:prstGeom prst="rect">
                <a:avLst/>
              </a:prstGeom>
            </p:spPr>
          </p:pic>
          <p:sp>
            <p:nvSpPr>
              <p:cNvPr id="6" name="正方形/長方形 5"/>
              <p:cNvSpPr/>
              <p:nvPr/>
            </p:nvSpPr>
            <p:spPr>
              <a:xfrm>
                <a:off x="683568" y="4005064"/>
                <a:ext cx="1224136" cy="23272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Ｖ</a:t>
                </a:r>
              </a:p>
            </p:txBody>
          </p:sp>
          <p:cxnSp>
            <p:nvCxnSpPr>
              <p:cNvPr id="11" name="直線コネクタ 10"/>
              <p:cNvCxnSpPr/>
              <p:nvPr/>
            </p:nvCxnSpPr>
            <p:spPr>
              <a:xfrm>
                <a:off x="2627784" y="3068960"/>
                <a:ext cx="0" cy="216024"/>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627784" y="3374410"/>
                <a:ext cx="0" cy="55864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2483768" y="3280792"/>
                <a:ext cx="288032" cy="419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flipV="1">
                <a:off x="2483768" y="3374410"/>
                <a:ext cx="288032" cy="419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2332691" y="3377941"/>
                <a:ext cx="79070" cy="161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cxnSp>
            <p:nvCxnSpPr>
              <p:cNvPr id="26" name="直線コネクタ 25"/>
              <p:cNvCxnSpPr/>
              <p:nvPr/>
            </p:nvCxnSpPr>
            <p:spPr>
              <a:xfrm>
                <a:off x="2332691" y="3414876"/>
                <a:ext cx="7907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1519069" y="4530730"/>
                <a:ext cx="1224136" cy="1801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29" name="二等辺三角形 28"/>
              <p:cNvSpPr/>
              <p:nvPr/>
            </p:nvSpPr>
            <p:spPr>
              <a:xfrm rot="10800000">
                <a:off x="2355042" y="6088554"/>
                <a:ext cx="111542" cy="144016"/>
              </a:xfrm>
              <a:prstGeom prst="triangl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400"/>
              </a:p>
            </p:txBody>
          </p:sp>
          <p:cxnSp>
            <p:nvCxnSpPr>
              <p:cNvPr id="23" name="直線コネクタ 22"/>
              <p:cNvCxnSpPr/>
              <p:nvPr/>
            </p:nvCxnSpPr>
            <p:spPr>
              <a:xfrm>
                <a:off x="2411761" y="3414876"/>
                <a:ext cx="0" cy="266995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正方形/長方形 60"/>
            <p:cNvSpPr/>
            <p:nvPr/>
          </p:nvSpPr>
          <p:spPr>
            <a:xfrm>
              <a:off x="1651433" y="1373933"/>
              <a:ext cx="1192375" cy="2427547"/>
            </a:xfrm>
            <a:prstGeom prst="rect">
              <a:avLst/>
            </a:prstGeom>
            <a:solidFill>
              <a:schemeClr val="accent6">
                <a:alpha val="25000"/>
              </a:schemeClr>
            </a:solidFill>
            <a:ln w="63500">
              <a:no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1400"/>
            </a:p>
          </p:txBody>
        </p:sp>
        <p:sp>
          <p:nvSpPr>
            <p:cNvPr id="74" name="正方形/長方形 73"/>
            <p:cNvSpPr/>
            <p:nvPr/>
          </p:nvSpPr>
          <p:spPr>
            <a:xfrm>
              <a:off x="3108869" y="1373933"/>
              <a:ext cx="591377" cy="2427547"/>
            </a:xfrm>
            <a:prstGeom prst="rect">
              <a:avLst/>
            </a:prstGeom>
            <a:solidFill>
              <a:schemeClr val="accent1">
                <a:alpha val="30000"/>
              </a:schemeClr>
            </a:solidFill>
            <a:ln w="63500">
              <a:no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1400"/>
            </a:p>
          </p:txBody>
        </p:sp>
        <p:sp>
          <p:nvSpPr>
            <p:cNvPr id="75" name="テキスト ボックス 74"/>
            <p:cNvSpPr txBox="1"/>
            <p:nvPr/>
          </p:nvSpPr>
          <p:spPr>
            <a:xfrm>
              <a:off x="1651432" y="3860681"/>
              <a:ext cx="1708638" cy="966061"/>
            </a:xfrm>
            <a:prstGeom prst="rect">
              <a:avLst/>
            </a:prstGeom>
            <a:noFill/>
          </p:spPr>
          <p:txBody>
            <a:bodyPr wrap="square" rtlCol="0">
              <a:spAutoFit/>
            </a:bodyPr>
            <a:lstStyle/>
            <a:p>
              <a:r>
                <a:rPr lang="en-US" altLang="ja-JP" b="1" dirty="0">
                  <a:solidFill>
                    <a:schemeClr val="accent6">
                      <a:lumMod val="75000"/>
                    </a:schemeClr>
                  </a:solidFill>
                </a:rPr>
                <a:t>Amplifier stage</a:t>
              </a:r>
              <a:endParaRPr kumimoji="1" lang="ja-JP" altLang="en-US" b="1" dirty="0">
                <a:solidFill>
                  <a:schemeClr val="accent6">
                    <a:lumMod val="75000"/>
                  </a:schemeClr>
                </a:solidFill>
              </a:endParaRPr>
            </a:p>
          </p:txBody>
        </p:sp>
        <p:sp>
          <p:nvSpPr>
            <p:cNvPr id="76" name="テキスト ボックス 75"/>
            <p:cNvSpPr txBox="1"/>
            <p:nvPr/>
          </p:nvSpPr>
          <p:spPr>
            <a:xfrm>
              <a:off x="3117493" y="3862418"/>
              <a:ext cx="1301858" cy="966061"/>
            </a:xfrm>
            <a:prstGeom prst="rect">
              <a:avLst/>
            </a:prstGeom>
            <a:noFill/>
          </p:spPr>
          <p:txBody>
            <a:bodyPr wrap="square" rtlCol="0">
              <a:spAutoFit/>
            </a:bodyPr>
            <a:lstStyle/>
            <a:p>
              <a:r>
                <a:rPr lang="en-US" altLang="ja-JP" b="1" dirty="0">
                  <a:solidFill>
                    <a:srgbClr val="0070C0"/>
                  </a:solidFill>
                </a:rPr>
                <a:t>Buffer stage</a:t>
              </a:r>
              <a:endParaRPr kumimoji="1" lang="ja-JP" altLang="en-US" b="1" dirty="0">
                <a:solidFill>
                  <a:srgbClr val="0070C0"/>
                </a:solidFill>
              </a:endParaRPr>
            </a:p>
          </p:txBody>
        </p:sp>
        <p:grpSp>
          <p:nvGrpSpPr>
            <p:cNvPr id="12" name="グループ化 11"/>
            <p:cNvGrpSpPr/>
            <p:nvPr/>
          </p:nvGrpSpPr>
          <p:grpSpPr>
            <a:xfrm>
              <a:off x="1068556" y="3363717"/>
              <a:ext cx="483383" cy="1880823"/>
              <a:chOff x="1068556" y="3075685"/>
              <a:chExt cx="483383" cy="1880823"/>
            </a:xfrm>
          </p:grpSpPr>
          <p:grpSp>
            <p:nvGrpSpPr>
              <p:cNvPr id="46" name="グループ化 45"/>
              <p:cNvGrpSpPr/>
              <p:nvPr/>
            </p:nvGrpSpPr>
            <p:grpSpPr>
              <a:xfrm rot="16200000">
                <a:off x="1277057" y="3493773"/>
                <a:ext cx="76006" cy="281114"/>
                <a:chOff x="3047422" y="3282102"/>
                <a:chExt cx="75024" cy="379013"/>
              </a:xfrm>
            </p:grpSpPr>
            <p:cxnSp>
              <p:nvCxnSpPr>
                <p:cNvPr id="57" name="直線コネクタ 56"/>
                <p:cNvCxnSpPr/>
                <p:nvPr/>
              </p:nvCxnSpPr>
              <p:spPr bwMode="auto">
                <a:xfrm>
                  <a:off x="3047422" y="3282102"/>
                  <a:ext cx="0" cy="379013"/>
                </a:xfrm>
                <a:prstGeom prst="line">
                  <a:avLst/>
                </a:prstGeom>
                <a:ln w="31750">
                  <a:solidFill>
                    <a:srgbClr val="0070C0"/>
                  </a:solidFill>
                </a:ln>
              </p:spPr>
              <p:style>
                <a:lnRef idx="1">
                  <a:schemeClr val="dk1"/>
                </a:lnRef>
                <a:fillRef idx="0">
                  <a:schemeClr val="dk1"/>
                </a:fillRef>
                <a:effectRef idx="0">
                  <a:schemeClr val="dk1"/>
                </a:effectRef>
                <a:fontRef idx="minor">
                  <a:schemeClr val="tx1"/>
                </a:fontRef>
              </p:style>
            </p:cxnSp>
            <p:cxnSp>
              <p:nvCxnSpPr>
                <p:cNvPr id="58" name="直線コネクタ 57"/>
                <p:cNvCxnSpPr/>
                <p:nvPr/>
              </p:nvCxnSpPr>
              <p:spPr bwMode="auto">
                <a:xfrm>
                  <a:off x="3122446" y="3282106"/>
                  <a:ext cx="0" cy="379009"/>
                </a:xfrm>
                <a:prstGeom prst="line">
                  <a:avLst/>
                </a:prstGeom>
                <a:ln w="31750">
                  <a:solidFill>
                    <a:srgbClr val="0070C0"/>
                  </a:solidFill>
                </a:ln>
              </p:spPr>
              <p:style>
                <a:lnRef idx="1">
                  <a:schemeClr val="dk1"/>
                </a:lnRef>
                <a:fillRef idx="0">
                  <a:schemeClr val="dk1"/>
                </a:fillRef>
                <a:effectRef idx="0">
                  <a:schemeClr val="dk1"/>
                </a:effectRef>
                <a:fontRef idx="minor">
                  <a:schemeClr val="tx1"/>
                </a:fontRef>
              </p:style>
            </p:cxnSp>
          </p:grpSp>
          <p:cxnSp>
            <p:nvCxnSpPr>
              <p:cNvPr id="48" name="直線コネクタ 47"/>
              <p:cNvCxnSpPr/>
              <p:nvPr/>
            </p:nvCxnSpPr>
            <p:spPr bwMode="auto">
              <a:xfrm flipH="1">
                <a:off x="1303232" y="3672211"/>
                <a:ext cx="3966" cy="496762"/>
              </a:xfrm>
              <a:prstGeom prst="line">
                <a:avLst/>
              </a:prstGeom>
              <a:ln w="19050">
                <a:solidFill>
                  <a:srgbClr val="0070C0"/>
                </a:solidFill>
              </a:ln>
            </p:spPr>
            <p:style>
              <a:lnRef idx="1">
                <a:schemeClr val="dk1"/>
              </a:lnRef>
              <a:fillRef idx="0">
                <a:schemeClr val="dk1"/>
              </a:fillRef>
              <a:effectRef idx="0">
                <a:schemeClr val="dk1"/>
              </a:effectRef>
              <a:fontRef idx="minor">
                <a:schemeClr val="tx1"/>
              </a:fontRef>
            </p:style>
          </p:cxnSp>
          <p:cxnSp>
            <p:nvCxnSpPr>
              <p:cNvPr id="49" name="直線コネクタ 48"/>
              <p:cNvCxnSpPr/>
              <p:nvPr/>
            </p:nvCxnSpPr>
            <p:spPr bwMode="auto">
              <a:xfrm>
                <a:off x="1295355" y="4578550"/>
                <a:ext cx="962" cy="183525"/>
              </a:xfrm>
              <a:prstGeom prst="line">
                <a:avLst/>
              </a:prstGeom>
              <a:ln w="19050">
                <a:solidFill>
                  <a:srgbClr val="0070C0"/>
                </a:solidFill>
              </a:ln>
            </p:spPr>
            <p:style>
              <a:lnRef idx="1">
                <a:schemeClr val="dk1"/>
              </a:lnRef>
              <a:fillRef idx="0">
                <a:schemeClr val="dk1"/>
              </a:fillRef>
              <a:effectRef idx="0">
                <a:schemeClr val="dk1"/>
              </a:effectRef>
              <a:fontRef idx="minor">
                <a:schemeClr val="tx1"/>
              </a:fontRef>
            </p:style>
          </p:cxnSp>
          <p:cxnSp>
            <p:nvCxnSpPr>
              <p:cNvPr id="51" name="直線コネクタ 50"/>
              <p:cNvCxnSpPr/>
              <p:nvPr/>
            </p:nvCxnSpPr>
            <p:spPr bwMode="auto">
              <a:xfrm flipH="1">
                <a:off x="1300442" y="3075685"/>
                <a:ext cx="3966" cy="496762"/>
              </a:xfrm>
              <a:prstGeom prst="line">
                <a:avLst/>
              </a:prstGeom>
              <a:ln w="19050">
                <a:solidFill>
                  <a:srgbClr val="0070C0"/>
                </a:solidFill>
              </a:ln>
            </p:spPr>
            <p:style>
              <a:lnRef idx="1">
                <a:schemeClr val="dk1"/>
              </a:lnRef>
              <a:fillRef idx="0">
                <a:schemeClr val="dk1"/>
              </a:fillRef>
              <a:effectRef idx="0">
                <a:schemeClr val="dk1"/>
              </a:effectRef>
              <a:fontRef idx="minor">
                <a:schemeClr val="tx1"/>
              </a:fontRef>
            </p:style>
          </p:cxnSp>
          <p:sp>
            <p:nvSpPr>
              <p:cNvPr id="54" name="二等辺三角形 53"/>
              <p:cNvSpPr/>
              <p:nvPr/>
            </p:nvSpPr>
            <p:spPr>
              <a:xfrm rot="10800000">
                <a:off x="1212024" y="4767169"/>
                <a:ext cx="166662" cy="189339"/>
              </a:xfrm>
              <a:prstGeom prst="triangl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nvGrpSpPr>
              <p:cNvPr id="10" name="グループ化 9"/>
              <p:cNvGrpSpPr/>
              <p:nvPr/>
            </p:nvGrpSpPr>
            <p:grpSpPr>
              <a:xfrm>
                <a:off x="1068556" y="4151356"/>
                <a:ext cx="483383" cy="439743"/>
                <a:chOff x="530134" y="4825042"/>
                <a:chExt cx="483383" cy="439743"/>
              </a:xfrm>
            </p:grpSpPr>
            <p:sp>
              <p:nvSpPr>
                <p:cNvPr id="55" name="円/楕円 54"/>
                <p:cNvSpPr/>
                <p:nvPr/>
              </p:nvSpPr>
              <p:spPr bwMode="auto">
                <a:xfrm rot="16200000">
                  <a:off x="551954" y="4803222"/>
                  <a:ext cx="439743" cy="483383"/>
                </a:xfrm>
                <a:prstGeom prst="ellipse">
                  <a:avLst/>
                </a:prstGeom>
                <a:noFill/>
                <a:ln w="31750">
                  <a:solidFill>
                    <a:srgbClr val="0070C0"/>
                  </a:solidFill>
                </a:ln>
                <a:scene3d>
                  <a:camera prst="orthographicFront">
                    <a:rot lat="0" lon="0" rev="0"/>
                  </a:camera>
                  <a:lightRig rig="threePt" dir="t"/>
                </a:scene3d>
              </p:spPr>
              <p:style>
                <a:lnRef idx="2">
                  <a:schemeClr val="accent6"/>
                </a:lnRef>
                <a:fillRef idx="1">
                  <a:schemeClr val="lt1"/>
                </a:fillRef>
                <a:effectRef idx="0">
                  <a:schemeClr val="accent6"/>
                </a:effectRef>
                <a:fontRef idx="minor">
                  <a:schemeClr val="dk1"/>
                </a:fontRef>
              </p:style>
              <p:txBody>
                <a:bodyPr anchor="ctr"/>
                <a:lstStyle/>
                <a:p>
                  <a:pPr>
                    <a:defRPr/>
                  </a:pPr>
                  <a:endParaRPr lang="ja-JP" altLang="en-US" sz="1050">
                    <a:latin typeface="Arial Unicode MS" pitchFamily="50" charset="-128"/>
                    <a:ea typeface="Arial Unicode MS" pitchFamily="50" charset="-128"/>
                    <a:cs typeface="Arial Unicode MS" pitchFamily="50" charset="-128"/>
                  </a:endParaRPr>
                </a:p>
              </p:txBody>
            </p:sp>
            <p:sp>
              <p:nvSpPr>
                <p:cNvPr id="9" name="フリーフォーム: 図形 8"/>
                <p:cNvSpPr/>
                <p:nvPr/>
              </p:nvSpPr>
              <p:spPr>
                <a:xfrm>
                  <a:off x="593509" y="4917187"/>
                  <a:ext cx="336245" cy="187783"/>
                </a:xfrm>
                <a:custGeom>
                  <a:avLst/>
                  <a:gdLst>
                    <a:gd name="connsiteX0" fmla="*/ 0 w 675564"/>
                    <a:gd name="connsiteY0" fmla="*/ 334370 h 348018"/>
                    <a:gd name="connsiteX1" fmla="*/ 218364 w 675564"/>
                    <a:gd name="connsiteY1" fmla="*/ 334370 h 348018"/>
                    <a:gd name="connsiteX2" fmla="*/ 211540 w 675564"/>
                    <a:gd name="connsiteY2" fmla="*/ 0 h 348018"/>
                    <a:gd name="connsiteX3" fmla="*/ 470847 w 675564"/>
                    <a:gd name="connsiteY3" fmla="*/ 0 h 348018"/>
                    <a:gd name="connsiteX4" fmla="*/ 470847 w 675564"/>
                    <a:gd name="connsiteY4" fmla="*/ 348018 h 348018"/>
                    <a:gd name="connsiteX5" fmla="*/ 675564 w 675564"/>
                    <a:gd name="connsiteY5" fmla="*/ 348018 h 34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564" h="348018">
                      <a:moveTo>
                        <a:pt x="0" y="334370"/>
                      </a:moveTo>
                      <a:lnTo>
                        <a:pt x="218364" y="334370"/>
                      </a:lnTo>
                      <a:lnTo>
                        <a:pt x="211540" y="0"/>
                      </a:lnTo>
                      <a:lnTo>
                        <a:pt x="470847" y="0"/>
                      </a:lnTo>
                      <a:lnTo>
                        <a:pt x="470847" y="348018"/>
                      </a:lnTo>
                      <a:lnTo>
                        <a:pt x="675564" y="348018"/>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grpSp>
        </p:grpSp>
        <p:sp>
          <p:nvSpPr>
            <p:cNvPr id="62" name="テキスト ボックス 61"/>
            <p:cNvSpPr txBox="1"/>
            <p:nvPr/>
          </p:nvSpPr>
          <p:spPr>
            <a:xfrm>
              <a:off x="559593" y="3737214"/>
              <a:ext cx="797776" cy="460029"/>
            </a:xfrm>
            <a:prstGeom prst="rect">
              <a:avLst/>
            </a:prstGeom>
            <a:noFill/>
          </p:spPr>
          <p:txBody>
            <a:bodyPr wrap="square" rtlCol="0">
              <a:spAutoFit/>
            </a:bodyPr>
            <a:lstStyle/>
            <a:p>
              <a:r>
                <a:rPr kumimoji="1" lang="en-US" altLang="ja-JP" sz="1400" b="1" dirty="0">
                  <a:latin typeface="Arial Unicode MS" panose="020B0604020202020204" pitchFamily="50" charset="-128"/>
                  <a:ea typeface="Arial Unicode MS" panose="020B0604020202020204" pitchFamily="50" charset="-128"/>
                  <a:cs typeface="Arial Unicode MS" panose="020B0604020202020204" pitchFamily="50" charset="-128"/>
                </a:rPr>
                <a:t>1nF</a:t>
              </a:r>
            </a:p>
          </p:txBody>
        </p:sp>
        <p:sp>
          <p:nvSpPr>
            <p:cNvPr id="63" name="テキスト ボックス 62"/>
            <p:cNvSpPr txBox="1"/>
            <p:nvPr/>
          </p:nvSpPr>
          <p:spPr>
            <a:xfrm>
              <a:off x="222113" y="4453365"/>
              <a:ext cx="1081119" cy="966061"/>
            </a:xfrm>
            <a:prstGeom prst="rect">
              <a:avLst/>
            </a:prstGeom>
            <a:noFill/>
          </p:spPr>
          <p:txBody>
            <a:bodyPr wrap="square" rtlCol="0">
              <a:spAutoFit/>
            </a:bodyPr>
            <a:lstStyle/>
            <a:p>
              <a:r>
                <a:rPr lang="en-US" altLang="ja-JP" b="1" dirty="0"/>
                <a:t>Test  pulse </a:t>
              </a:r>
              <a:endParaRPr kumimoji="1" lang="ja-JP" altLang="en-US" b="1" dirty="0"/>
            </a:p>
          </p:txBody>
        </p:sp>
      </p:gr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11</a:t>
            </a:fld>
            <a:endParaRPr kumimoji="1" lang="ja-JP" altLang="en-US"/>
          </a:p>
        </p:txBody>
      </p:sp>
      <p:grpSp>
        <p:nvGrpSpPr>
          <p:cNvPr id="59" name="グループ化 58">
            <a:extLst>
              <a:ext uri="{FF2B5EF4-FFF2-40B4-BE49-F238E27FC236}">
                <a16:creationId xmlns:a16="http://schemas.microsoft.com/office/drawing/2014/main" id="{3FC93B8B-AF2B-4F21-82EB-D22BDF9414C8}"/>
              </a:ext>
            </a:extLst>
          </p:cNvPr>
          <p:cNvGrpSpPr/>
          <p:nvPr/>
        </p:nvGrpSpPr>
        <p:grpSpPr>
          <a:xfrm>
            <a:off x="2813747" y="773973"/>
            <a:ext cx="4600202" cy="2825861"/>
            <a:chOff x="1277049" y="1075831"/>
            <a:chExt cx="6697430" cy="4114170"/>
          </a:xfrm>
        </p:grpSpPr>
        <p:sp>
          <p:nvSpPr>
            <p:cNvPr id="60" name="角丸四角形 65">
              <a:extLst>
                <a:ext uri="{FF2B5EF4-FFF2-40B4-BE49-F238E27FC236}">
                  <a16:creationId xmlns:a16="http://schemas.microsoft.com/office/drawing/2014/main" id="{61703F5E-CF6D-4A1C-8BA1-EB4A5EBE7EC0}"/>
                </a:ext>
              </a:extLst>
            </p:cNvPr>
            <p:cNvSpPr/>
            <p:nvPr/>
          </p:nvSpPr>
          <p:spPr bwMode="auto">
            <a:xfrm>
              <a:off x="3312055" y="2244789"/>
              <a:ext cx="2824933" cy="1503906"/>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64" name="テキスト ボックス 110">
              <a:extLst>
                <a:ext uri="{FF2B5EF4-FFF2-40B4-BE49-F238E27FC236}">
                  <a16:creationId xmlns:a16="http://schemas.microsoft.com/office/drawing/2014/main" id="{C918656A-3D63-4D49-B597-AC6616020625}"/>
                </a:ext>
              </a:extLst>
            </p:cNvPr>
            <p:cNvSpPr txBox="1">
              <a:spLocks noChangeArrowheads="1"/>
            </p:cNvSpPr>
            <p:nvPr/>
          </p:nvSpPr>
          <p:spPr bwMode="auto">
            <a:xfrm>
              <a:off x="4045106" y="3056919"/>
              <a:ext cx="866311" cy="537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Arial Unicode MS" pitchFamily="50" charset="-128"/>
                  <a:ea typeface="Arial Unicode MS" pitchFamily="50" charset="-128"/>
                  <a:cs typeface="Arial Unicode MS" pitchFamily="50" charset="-128"/>
                </a:rPr>
                <a:t>STJ</a:t>
              </a:r>
              <a:endParaRPr kumimoji="1" lang="ja-JP" altLang="en-US" sz="1800" b="1" i="0" u="none" strike="noStrike" kern="1200" cap="none" spc="0" normalizeH="0" baseline="0" noProof="0" dirty="0">
                <a:ln>
                  <a:noFill/>
                </a:ln>
                <a:solidFill>
                  <a:srgbClr val="FF0000"/>
                </a:solidFill>
                <a:effectLst/>
                <a:uLnTx/>
                <a:uFillTx/>
                <a:latin typeface="Arial Unicode MS" pitchFamily="50" charset="-128"/>
                <a:ea typeface="Arial Unicode MS" pitchFamily="50" charset="-128"/>
                <a:cs typeface="Arial Unicode MS" pitchFamily="50" charset="-128"/>
              </a:endParaRPr>
            </a:p>
          </p:txBody>
        </p:sp>
        <p:grpSp>
          <p:nvGrpSpPr>
            <p:cNvPr id="65" name="グループ化 64">
              <a:extLst>
                <a:ext uri="{FF2B5EF4-FFF2-40B4-BE49-F238E27FC236}">
                  <a16:creationId xmlns:a16="http://schemas.microsoft.com/office/drawing/2014/main" id="{A42F7D48-B525-4525-B947-FBC428219476}"/>
                </a:ext>
              </a:extLst>
            </p:cNvPr>
            <p:cNvGrpSpPr/>
            <p:nvPr/>
          </p:nvGrpSpPr>
          <p:grpSpPr bwMode="auto">
            <a:xfrm rot="16200000">
              <a:off x="3730861" y="3024607"/>
              <a:ext cx="518124" cy="283871"/>
              <a:chOff x="6012160" y="2708920"/>
              <a:chExt cx="576065" cy="360040"/>
            </a:xfrm>
            <a:scene3d>
              <a:camera prst="orthographicFront">
                <a:rot lat="0" lon="0" rev="0"/>
              </a:camera>
              <a:lightRig rig="threePt" dir="t"/>
            </a:scene3d>
          </p:grpSpPr>
          <p:sp>
            <p:nvSpPr>
              <p:cNvPr id="125" name="円/楕円 124">
                <a:extLst>
                  <a:ext uri="{FF2B5EF4-FFF2-40B4-BE49-F238E27FC236}">
                    <a16:creationId xmlns:a16="http://schemas.microsoft.com/office/drawing/2014/main" id="{3E83C249-D617-4A58-9452-01CC42F36303}"/>
                  </a:ext>
                </a:extLst>
              </p:cNvPr>
              <p:cNvSpPr/>
              <p:nvPr/>
            </p:nvSpPr>
            <p:spPr>
              <a:xfrm>
                <a:off x="6012160" y="2708920"/>
                <a:ext cx="360040" cy="360040"/>
              </a:xfrm>
              <a:prstGeom prst="ellipse">
                <a:avLst/>
              </a:prstGeom>
              <a:noFill/>
              <a:ln w="31750">
                <a:solidFill>
                  <a:srgbClr val="C00000"/>
                </a:solidFill>
              </a:ln>
            </p:spPr>
            <p:style>
              <a:lnRef idx="2">
                <a:schemeClr val="accent6"/>
              </a:lnRef>
              <a:fillRef idx="1">
                <a:schemeClr val="lt1"/>
              </a:fillRef>
              <a:effectRef idx="0">
                <a:schemeClr val="accent6"/>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126" name="円/楕円 125">
                <a:extLst>
                  <a:ext uri="{FF2B5EF4-FFF2-40B4-BE49-F238E27FC236}">
                    <a16:creationId xmlns:a16="http://schemas.microsoft.com/office/drawing/2014/main" id="{25B4A0E5-FAFE-4BEE-896B-3E6CBFB062B7}"/>
                  </a:ext>
                </a:extLst>
              </p:cNvPr>
              <p:cNvSpPr/>
              <p:nvPr/>
            </p:nvSpPr>
            <p:spPr>
              <a:xfrm>
                <a:off x="6228185" y="2708920"/>
                <a:ext cx="360040" cy="360040"/>
              </a:xfrm>
              <a:prstGeom prst="ellipse">
                <a:avLst/>
              </a:prstGeom>
              <a:noFill/>
              <a:ln w="31750">
                <a:solidFill>
                  <a:srgbClr val="C00000"/>
                </a:solidFill>
              </a:ln>
            </p:spPr>
            <p:style>
              <a:lnRef idx="2">
                <a:schemeClr val="accent6"/>
              </a:lnRef>
              <a:fillRef idx="1">
                <a:schemeClr val="lt1"/>
              </a:fillRef>
              <a:effectRef idx="0">
                <a:schemeClr val="accent6"/>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black"/>
                  </a:solidFill>
                  <a:effectLst/>
                  <a:uLnTx/>
                  <a:uFillTx/>
                  <a:latin typeface="Arial Unicode MS" pitchFamily="50" charset="-128"/>
                  <a:ea typeface="Arial Unicode MS" pitchFamily="50" charset="-128"/>
                  <a:cs typeface="Arial Unicode MS" pitchFamily="50" charset="-128"/>
                </a:endParaRPr>
              </a:p>
            </p:txBody>
          </p:sp>
        </p:grpSp>
        <p:cxnSp>
          <p:nvCxnSpPr>
            <p:cNvPr id="66" name="直線コネクタ 65">
              <a:extLst>
                <a:ext uri="{FF2B5EF4-FFF2-40B4-BE49-F238E27FC236}">
                  <a16:creationId xmlns:a16="http://schemas.microsoft.com/office/drawing/2014/main" id="{9FD8C5B5-144C-4920-8E5D-637FFB3A54BD}"/>
                </a:ext>
              </a:extLst>
            </p:cNvPr>
            <p:cNvCxnSpPr/>
            <p:nvPr/>
          </p:nvCxnSpPr>
          <p:spPr bwMode="auto">
            <a:xfrm flipH="1">
              <a:off x="3990814" y="3429054"/>
              <a:ext cx="3966" cy="496762"/>
            </a:xfrm>
            <a:prstGeom prst="line">
              <a:avLst/>
            </a:prstGeom>
            <a:ln w="25400"/>
          </p:spPr>
          <p:style>
            <a:lnRef idx="1">
              <a:schemeClr val="dk1"/>
            </a:lnRef>
            <a:fillRef idx="0">
              <a:schemeClr val="dk1"/>
            </a:fillRef>
            <a:effectRef idx="0">
              <a:schemeClr val="dk1"/>
            </a:effectRef>
            <a:fontRef idx="minor">
              <a:schemeClr val="tx1"/>
            </a:fontRef>
          </p:style>
        </p:cxnSp>
        <p:grpSp>
          <p:nvGrpSpPr>
            <p:cNvPr id="67" name="グループ化 59">
              <a:extLst>
                <a:ext uri="{FF2B5EF4-FFF2-40B4-BE49-F238E27FC236}">
                  <a16:creationId xmlns:a16="http://schemas.microsoft.com/office/drawing/2014/main" id="{89029CF4-C53D-40F3-9441-9AFCD915B81A}"/>
                </a:ext>
              </a:extLst>
            </p:cNvPr>
            <p:cNvGrpSpPr>
              <a:grpSpLocks/>
            </p:cNvGrpSpPr>
            <p:nvPr/>
          </p:nvGrpSpPr>
          <p:grpSpPr bwMode="auto">
            <a:xfrm>
              <a:off x="3791213" y="3931712"/>
              <a:ext cx="397419" cy="129531"/>
              <a:chOff x="6876256" y="6381328"/>
              <a:chExt cx="504056" cy="144016"/>
            </a:xfrm>
          </p:grpSpPr>
          <p:cxnSp>
            <p:nvCxnSpPr>
              <p:cNvPr id="121" name="直線コネクタ 120">
                <a:extLst>
                  <a:ext uri="{FF2B5EF4-FFF2-40B4-BE49-F238E27FC236}">
                    <a16:creationId xmlns:a16="http://schemas.microsoft.com/office/drawing/2014/main" id="{16FC1B9E-AF52-4A29-80C2-5ECF05DE255A}"/>
                  </a:ext>
                </a:extLst>
              </p:cNvPr>
              <p:cNvCxnSpPr/>
              <p:nvPr/>
            </p:nvCxnSpPr>
            <p:spPr>
              <a:xfrm>
                <a:off x="6875945" y="6378846"/>
                <a:ext cx="503366" cy="0"/>
              </a:xfrm>
              <a:prstGeom prst="line">
                <a:avLst/>
              </a:prstGeom>
            </p:spPr>
            <p:style>
              <a:lnRef idx="2">
                <a:schemeClr val="dk1"/>
              </a:lnRef>
              <a:fillRef idx="0">
                <a:schemeClr val="dk1"/>
              </a:fillRef>
              <a:effectRef idx="1">
                <a:schemeClr val="dk1"/>
              </a:effectRef>
              <a:fontRef idx="minor">
                <a:schemeClr val="tx1"/>
              </a:fontRef>
            </p:style>
          </p:cxnSp>
          <p:cxnSp>
            <p:nvCxnSpPr>
              <p:cNvPr id="122" name="直線コネクタ 121">
                <a:extLst>
                  <a:ext uri="{FF2B5EF4-FFF2-40B4-BE49-F238E27FC236}">
                    <a16:creationId xmlns:a16="http://schemas.microsoft.com/office/drawing/2014/main" id="{101E07DD-C933-4033-BB58-0A61F60BC376}"/>
                  </a:ext>
                </a:extLst>
              </p:cNvPr>
              <p:cNvCxnSpPr/>
              <p:nvPr/>
            </p:nvCxnSpPr>
            <p:spPr>
              <a:xfrm flipH="1">
                <a:off x="6875945" y="6378846"/>
                <a:ext cx="142957" cy="146498"/>
              </a:xfrm>
              <a:prstGeom prst="line">
                <a:avLst/>
              </a:prstGeom>
            </p:spPr>
            <p:style>
              <a:lnRef idx="2">
                <a:schemeClr val="dk1"/>
              </a:lnRef>
              <a:fillRef idx="0">
                <a:schemeClr val="dk1"/>
              </a:fillRef>
              <a:effectRef idx="1">
                <a:schemeClr val="dk1"/>
              </a:effectRef>
              <a:fontRef idx="minor">
                <a:schemeClr val="tx1"/>
              </a:fontRef>
            </p:style>
          </p:cxnSp>
          <p:cxnSp>
            <p:nvCxnSpPr>
              <p:cNvPr id="123" name="直線コネクタ 122">
                <a:extLst>
                  <a:ext uri="{FF2B5EF4-FFF2-40B4-BE49-F238E27FC236}">
                    <a16:creationId xmlns:a16="http://schemas.microsoft.com/office/drawing/2014/main" id="{7CD13527-F3F0-4D8F-B76F-17682177EE11}"/>
                  </a:ext>
                </a:extLst>
              </p:cNvPr>
              <p:cNvCxnSpPr/>
              <p:nvPr/>
            </p:nvCxnSpPr>
            <p:spPr>
              <a:xfrm flipH="1">
                <a:off x="7018902" y="6378846"/>
                <a:ext cx="142955" cy="146498"/>
              </a:xfrm>
              <a:prstGeom prst="line">
                <a:avLst/>
              </a:prstGeom>
            </p:spPr>
            <p:style>
              <a:lnRef idx="2">
                <a:schemeClr val="dk1"/>
              </a:lnRef>
              <a:fillRef idx="0">
                <a:schemeClr val="dk1"/>
              </a:fillRef>
              <a:effectRef idx="1">
                <a:schemeClr val="dk1"/>
              </a:effectRef>
              <a:fontRef idx="minor">
                <a:schemeClr val="tx1"/>
              </a:fontRef>
            </p:style>
          </p:cxnSp>
          <p:cxnSp>
            <p:nvCxnSpPr>
              <p:cNvPr id="124" name="直線コネクタ 123">
                <a:extLst>
                  <a:ext uri="{FF2B5EF4-FFF2-40B4-BE49-F238E27FC236}">
                    <a16:creationId xmlns:a16="http://schemas.microsoft.com/office/drawing/2014/main" id="{A67BCA53-143F-4F42-8A54-25F77CF7D9C9}"/>
                  </a:ext>
                </a:extLst>
              </p:cNvPr>
              <p:cNvCxnSpPr/>
              <p:nvPr/>
            </p:nvCxnSpPr>
            <p:spPr>
              <a:xfrm flipH="1">
                <a:off x="7161857" y="6378846"/>
                <a:ext cx="144969" cy="146498"/>
              </a:xfrm>
              <a:prstGeom prst="line">
                <a:avLst/>
              </a:prstGeom>
            </p:spPr>
            <p:style>
              <a:lnRef idx="2">
                <a:schemeClr val="dk1"/>
              </a:lnRef>
              <a:fillRef idx="0">
                <a:schemeClr val="dk1"/>
              </a:fillRef>
              <a:effectRef idx="1">
                <a:schemeClr val="dk1"/>
              </a:effectRef>
              <a:fontRef idx="minor">
                <a:schemeClr val="tx1"/>
              </a:fontRef>
            </p:style>
          </p:cxnSp>
        </p:grpSp>
        <p:sp>
          <p:nvSpPr>
            <p:cNvPr id="68" name="二等辺三角形 67">
              <a:extLst>
                <a:ext uri="{FF2B5EF4-FFF2-40B4-BE49-F238E27FC236}">
                  <a16:creationId xmlns:a16="http://schemas.microsoft.com/office/drawing/2014/main" id="{EE9D2179-9E27-4EE3-9757-A449AA3E2A2D}"/>
                </a:ext>
              </a:extLst>
            </p:cNvPr>
            <p:cNvSpPr/>
            <p:nvPr/>
          </p:nvSpPr>
          <p:spPr bwMode="auto">
            <a:xfrm rot="5400000">
              <a:off x="5265513" y="2618511"/>
              <a:ext cx="444827" cy="379285"/>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prstClr val="white"/>
                </a:solidFill>
                <a:effectLst/>
                <a:uLnTx/>
                <a:uFillTx/>
                <a:latin typeface="Arial Unicode MS" pitchFamily="50" charset="-128"/>
                <a:ea typeface="Arial Unicode MS" pitchFamily="50" charset="-128"/>
                <a:cs typeface="Arial Unicode MS" pitchFamily="50" charset="-128"/>
              </a:endParaRPr>
            </a:p>
          </p:txBody>
        </p:sp>
        <p:cxnSp>
          <p:nvCxnSpPr>
            <p:cNvPr id="69" name="直線矢印コネクタ 68">
              <a:extLst>
                <a:ext uri="{FF2B5EF4-FFF2-40B4-BE49-F238E27FC236}">
                  <a16:creationId xmlns:a16="http://schemas.microsoft.com/office/drawing/2014/main" id="{29E01BBF-32A8-41C6-86BF-82EF60F63F6A}"/>
                </a:ext>
              </a:extLst>
            </p:cNvPr>
            <p:cNvCxnSpPr/>
            <p:nvPr/>
          </p:nvCxnSpPr>
          <p:spPr bwMode="auto">
            <a:xfrm>
              <a:off x="6764670" y="2877568"/>
              <a:ext cx="284163"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70" name="テキスト ボックス 69">
              <a:extLst>
                <a:ext uri="{FF2B5EF4-FFF2-40B4-BE49-F238E27FC236}">
                  <a16:creationId xmlns:a16="http://schemas.microsoft.com/office/drawing/2014/main" id="{73C60582-2775-4DCD-B875-D83901715FE8}"/>
                </a:ext>
              </a:extLst>
            </p:cNvPr>
            <p:cNvSpPr txBox="1"/>
            <p:nvPr/>
          </p:nvSpPr>
          <p:spPr>
            <a:xfrm>
              <a:off x="2932314" y="1255667"/>
              <a:ext cx="922322" cy="5377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rPr>
                <a:t>10M</a:t>
              </a:r>
              <a:endParaRPr kumimoji="1" lang="ja-JP" altLang="en-US" b="0"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71" name="テキスト ボックス 121">
              <a:extLst>
                <a:ext uri="{FF2B5EF4-FFF2-40B4-BE49-F238E27FC236}">
                  <a16:creationId xmlns:a16="http://schemas.microsoft.com/office/drawing/2014/main" id="{0B8BAC14-261E-47CC-8449-B93004D178B5}"/>
                </a:ext>
              </a:extLst>
            </p:cNvPr>
            <p:cNvSpPr txBox="1">
              <a:spLocks noChangeArrowheads="1"/>
            </p:cNvSpPr>
            <p:nvPr/>
          </p:nvSpPr>
          <p:spPr bwMode="auto">
            <a:xfrm>
              <a:off x="5602001" y="1127683"/>
              <a:ext cx="1910258" cy="1209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30000" noProof="0" dirty="0">
                  <a:ln>
                    <a:noFill/>
                  </a:ln>
                  <a:solidFill>
                    <a:srgbClr val="0070C0"/>
                  </a:solidFill>
                  <a:effectLst/>
                  <a:uLnTx/>
                  <a:uFillTx/>
                  <a:latin typeface="Arial Unicode MS" pitchFamily="50" charset="-128"/>
                  <a:ea typeface="Arial Unicode MS" pitchFamily="50" charset="-128"/>
                  <a:cs typeface="Arial Unicode MS" pitchFamily="50" charset="-128"/>
                </a:rPr>
                <a:t>3</a:t>
              </a:r>
              <a:r>
                <a:rPr kumimoji="1" lang="en-US" altLang="ja-JP" sz="1600" b="0" i="0" u="none" strike="noStrike" kern="1200" cap="none" spc="0" normalizeH="0" baseline="0" noProof="0" dirty="0">
                  <a:ln>
                    <a:noFill/>
                  </a:ln>
                  <a:solidFill>
                    <a:srgbClr val="0070C0"/>
                  </a:solidFill>
                  <a:effectLst/>
                  <a:uLnTx/>
                  <a:uFillTx/>
                  <a:latin typeface="Arial Unicode MS" pitchFamily="50" charset="-128"/>
                  <a:ea typeface="Arial Unicode MS" pitchFamily="50" charset="-128"/>
                  <a:cs typeface="Arial Unicode MS" pitchFamily="50" charset="-128"/>
                </a:rPr>
                <a:t>He sorption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070C0"/>
                  </a:solidFill>
                  <a:effectLst/>
                  <a:uLnTx/>
                  <a:uFillTx/>
                  <a:latin typeface="Arial Unicode MS" pitchFamily="50" charset="-128"/>
                  <a:ea typeface="Arial Unicode MS" pitchFamily="50" charset="-128"/>
                  <a:cs typeface="Arial Unicode MS" pitchFamily="50" charset="-128"/>
                </a:rPr>
                <a:t>cold stage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070C0"/>
                  </a:solidFill>
                  <a:effectLst/>
                  <a:uLnTx/>
                  <a:uFillTx/>
                  <a:latin typeface="Arial Unicode MS" pitchFamily="50" charset="-128"/>
                  <a:ea typeface="Arial Unicode MS" pitchFamily="50" charset="-128"/>
                  <a:cs typeface="Arial Unicode MS" pitchFamily="50" charset="-128"/>
                </a:rPr>
                <a:t>T~350mK </a:t>
              </a:r>
            </a:p>
          </p:txBody>
        </p:sp>
        <p:grpSp>
          <p:nvGrpSpPr>
            <p:cNvPr id="72" name="グループ化 71">
              <a:extLst>
                <a:ext uri="{FF2B5EF4-FFF2-40B4-BE49-F238E27FC236}">
                  <a16:creationId xmlns:a16="http://schemas.microsoft.com/office/drawing/2014/main" id="{07DECD2B-BE5C-464A-BAEC-DC1A56344139}"/>
                </a:ext>
              </a:extLst>
            </p:cNvPr>
            <p:cNvGrpSpPr/>
            <p:nvPr/>
          </p:nvGrpSpPr>
          <p:grpSpPr>
            <a:xfrm>
              <a:off x="4575272" y="2629164"/>
              <a:ext cx="116328" cy="379012"/>
              <a:chOff x="2753209" y="1267867"/>
              <a:chExt cx="116328" cy="379012"/>
            </a:xfrm>
          </p:grpSpPr>
          <p:cxnSp>
            <p:nvCxnSpPr>
              <p:cNvPr id="119" name="直線コネクタ 118">
                <a:extLst>
                  <a:ext uri="{FF2B5EF4-FFF2-40B4-BE49-F238E27FC236}">
                    <a16:creationId xmlns:a16="http://schemas.microsoft.com/office/drawing/2014/main" id="{9A1DC9E0-909E-4C31-857D-7AC1BA6AF661}"/>
                  </a:ext>
                </a:extLst>
              </p:cNvPr>
              <p:cNvCxnSpPr/>
              <p:nvPr/>
            </p:nvCxnSpPr>
            <p:spPr bwMode="auto">
              <a:xfrm>
                <a:off x="2753209" y="1267867"/>
                <a:ext cx="0" cy="379012"/>
              </a:xfrm>
              <a:prstGeom prst="line">
                <a:avLst/>
              </a:prstGeom>
              <a:ln w="31750"/>
            </p:spPr>
            <p:style>
              <a:lnRef idx="1">
                <a:schemeClr val="dk1"/>
              </a:lnRef>
              <a:fillRef idx="0">
                <a:schemeClr val="dk1"/>
              </a:fillRef>
              <a:effectRef idx="0">
                <a:schemeClr val="dk1"/>
              </a:effectRef>
              <a:fontRef idx="minor">
                <a:schemeClr val="tx1"/>
              </a:fontRef>
            </p:style>
          </p:cxnSp>
          <p:cxnSp>
            <p:nvCxnSpPr>
              <p:cNvPr id="120" name="直線コネクタ 119">
                <a:extLst>
                  <a:ext uri="{FF2B5EF4-FFF2-40B4-BE49-F238E27FC236}">
                    <a16:creationId xmlns:a16="http://schemas.microsoft.com/office/drawing/2014/main" id="{9004417B-2084-4CFC-AF7E-137B311D505E}"/>
                  </a:ext>
                </a:extLst>
              </p:cNvPr>
              <p:cNvCxnSpPr/>
              <p:nvPr/>
            </p:nvCxnSpPr>
            <p:spPr bwMode="auto">
              <a:xfrm>
                <a:off x="2869537" y="1267867"/>
                <a:ext cx="0" cy="379012"/>
              </a:xfrm>
              <a:prstGeom prst="line">
                <a:avLst/>
              </a:prstGeom>
              <a:ln w="31750"/>
            </p:spPr>
            <p:style>
              <a:lnRef idx="1">
                <a:schemeClr val="dk1"/>
              </a:lnRef>
              <a:fillRef idx="0">
                <a:schemeClr val="dk1"/>
              </a:fillRef>
              <a:effectRef idx="0">
                <a:schemeClr val="dk1"/>
              </a:effectRef>
              <a:fontRef idx="minor">
                <a:schemeClr val="tx1"/>
              </a:fontRef>
            </p:style>
          </p:cxnSp>
        </p:grpSp>
        <p:cxnSp>
          <p:nvCxnSpPr>
            <p:cNvPr id="73" name="直線コネクタ 72">
              <a:extLst>
                <a:ext uri="{FF2B5EF4-FFF2-40B4-BE49-F238E27FC236}">
                  <a16:creationId xmlns:a16="http://schemas.microsoft.com/office/drawing/2014/main" id="{1CC98939-F62F-4A11-9907-32D6A0E27DE2}"/>
                </a:ext>
              </a:extLst>
            </p:cNvPr>
            <p:cNvCxnSpPr>
              <a:cxnSpLocks/>
              <a:endCxn id="68" idx="3"/>
            </p:cNvCxnSpPr>
            <p:nvPr/>
          </p:nvCxnSpPr>
          <p:spPr bwMode="auto">
            <a:xfrm>
              <a:off x="4695210" y="2808154"/>
              <a:ext cx="603074" cy="0"/>
            </a:xfrm>
            <a:prstGeom prst="line">
              <a:avLst/>
            </a:prstGeom>
            <a:ln w="25400"/>
          </p:spPr>
          <p:style>
            <a:lnRef idx="1">
              <a:schemeClr val="dk1"/>
            </a:lnRef>
            <a:fillRef idx="0">
              <a:schemeClr val="dk1"/>
            </a:fillRef>
            <a:effectRef idx="0">
              <a:schemeClr val="dk1"/>
            </a:effectRef>
            <a:fontRef idx="minor">
              <a:schemeClr val="tx1"/>
            </a:fontRef>
          </p:style>
        </p:cxnSp>
        <p:cxnSp>
          <p:nvCxnSpPr>
            <p:cNvPr id="77" name="直線コネクタ 76">
              <a:extLst>
                <a:ext uri="{FF2B5EF4-FFF2-40B4-BE49-F238E27FC236}">
                  <a16:creationId xmlns:a16="http://schemas.microsoft.com/office/drawing/2014/main" id="{D7DB5F9D-4B47-4894-AB42-63E2D6B34360}"/>
                </a:ext>
              </a:extLst>
            </p:cNvPr>
            <p:cNvCxnSpPr>
              <a:cxnSpLocks/>
            </p:cNvCxnSpPr>
            <p:nvPr/>
          </p:nvCxnSpPr>
          <p:spPr bwMode="auto">
            <a:xfrm>
              <a:off x="5689322" y="2802091"/>
              <a:ext cx="707815" cy="3588"/>
            </a:xfrm>
            <a:prstGeom prst="line">
              <a:avLst/>
            </a:prstGeom>
            <a:ln w="25400"/>
          </p:spPr>
          <p:style>
            <a:lnRef idx="1">
              <a:schemeClr val="dk1"/>
            </a:lnRef>
            <a:fillRef idx="0">
              <a:schemeClr val="dk1"/>
            </a:fillRef>
            <a:effectRef idx="0">
              <a:schemeClr val="dk1"/>
            </a:effectRef>
            <a:fontRef idx="minor">
              <a:schemeClr val="tx1"/>
            </a:fontRef>
          </p:style>
        </p:cxnSp>
        <p:grpSp>
          <p:nvGrpSpPr>
            <p:cNvPr id="80" name="グループ化 79">
              <a:extLst>
                <a:ext uri="{FF2B5EF4-FFF2-40B4-BE49-F238E27FC236}">
                  <a16:creationId xmlns:a16="http://schemas.microsoft.com/office/drawing/2014/main" id="{752CCEC8-F5DB-47A0-BA87-EE547B5BDF1A}"/>
                </a:ext>
              </a:extLst>
            </p:cNvPr>
            <p:cNvGrpSpPr/>
            <p:nvPr/>
          </p:nvGrpSpPr>
          <p:grpSpPr>
            <a:xfrm>
              <a:off x="2128674" y="1445607"/>
              <a:ext cx="404669" cy="119470"/>
              <a:chOff x="183038" y="1097835"/>
              <a:chExt cx="404669" cy="119470"/>
            </a:xfrm>
          </p:grpSpPr>
          <p:cxnSp>
            <p:nvCxnSpPr>
              <p:cNvPr id="117" name="直線コネクタ 116">
                <a:extLst>
                  <a:ext uri="{FF2B5EF4-FFF2-40B4-BE49-F238E27FC236}">
                    <a16:creationId xmlns:a16="http://schemas.microsoft.com/office/drawing/2014/main" id="{C2F101F4-FDF4-44B9-89EA-39FC019B9BC0}"/>
                  </a:ext>
                </a:extLst>
              </p:cNvPr>
              <p:cNvCxnSpPr/>
              <p:nvPr/>
            </p:nvCxnSpPr>
            <p:spPr bwMode="auto">
              <a:xfrm flipV="1">
                <a:off x="183038" y="1097835"/>
                <a:ext cx="404669" cy="3033"/>
              </a:xfrm>
              <a:prstGeom prst="line">
                <a:avLst/>
              </a:prstGeom>
              <a:ln w="31750"/>
            </p:spPr>
            <p:style>
              <a:lnRef idx="2">
                <a:schemeClr val="dk1"/>
              </a:lnRef>
              <a:fillRef idx="0">
                <a:schemeClr val="dk1"/>
              </a:fillRef>
              <a:effectRef idx="1">
                <a:schemeClr val="dk1"/>
              </a:effectRef>
              <a:fontRef idx="minor">
                <a:schemeClr val="tx1"/>
              </a:fontRef>
            </p:style>
          </p:cxnSp>
          <p:cxnSp>
            <p:nvCxnSpPr>
              <p:cNvPr id="118" name="直線コネクタ 117">
                <a:extLst>
                  <a:ext uri="{FF2B5EF4-FFF2-40B4-BE49-F238E27FC236}">
                    <a16:creationId xmlns:a16="http://schemas.microsoft.com/office/drawing/2014/main" id="{DC0DEED0-27AE-4A3A-A493-13F2F7A78677}"/>
                  </a:ext>
                </a:extLst>
              </p:cNvPr>
              <p:cNvCxnSpPr/>
              <p:nvPr/>
            </p:nvCxnSpPr>
            <p:spPr bwMode="auto">
              <a:xfrm>
                <a:off x="259471" y="1217305"/>
                <a:ext cx="252000" cy="0"/>
              </a:xfrm>
              <a:prstGeom prst="line">
                <a:avLst/>
              </a:prstGeom>
              <a:ln w="50800"/>
            </p:spPr>
            <p:style>
              <a:lnRef idx="2">
                <a:schemeClr val="dk1"/>
              </a:lnRef>
              <a:fillRef idx="0">
                <a:schemeClr val="dk1"/>
              </a:fillRef>
              <a:effectRef idx="1">
                <a:schemeClr val="dk1"/>
              </a:effectRef>
              <a:fontRef idx="minor">
                <a:schemeClr val="tx1"/>
              </a:fontRef>
            </p:style>
          </p:cxnSp>
        </p:grpSp>
        <p:grpSp>
          <p:nvGrpSpPr>
            <p:cNvPr id="81" name="グループ化 59">
              <a:extLst>
                <a:ext uri="{FF2B5EF4-FFF2-40B4-BE49-F238E27FC236}">
                  <a16:creationId xmlns:a16="http://schemas.microsoft.com/office/drawing/2014/main" id="{88529C5C-5ED0-48FD-A911-AA5D1B021F11}"/>
                </a:ext>
              </a:extLst>
            </p:cNvPr>
            <p:cNvGrpSpPr>
              <a:grpSpLocks/>
            </p:cNvGrpSpPr>
            <p:nvPr/>
          </p:nvGrpSpPr>
          <p:grpSpPr bwMode="auto">
            <a:xfrm>
              <a:off x="2147047" y="2020563"/>
              <a:ext cx="397419" cy="129531"/>
              <a:chOff x="6876256" y="6381328"/>
              <a:chExt cx="504056" cy="144016"/>
            </a:xfrm>
          </p:grpSpPr>
          <p:cxnSp>
            <p:nvCxnSpPr>
              <p:cNvPr id="113" name="直線コネクタ 112">
                <a:extLst>
                  <a:ext uri="{FF2B5EF4-FFF2-40B4-BE49-F238E27FC236}">
                    <a16:creationId xmlns:a16="http://schemas.microsoft.com/office/drawing/2014/main" id="{2E71A29A-12E2-4A4B-A608-717549B1BA15}"/>
                  </a:ext>
                </a:extLst>
              </p:cNvPr>
              <p:cNvCxnSpPr/>
              <p:nvPr/>
            </p:nvCxnSpPr>
            <p:spPr>
              <a:xfrm>
                <a:off x="6875945" y="6378846"/>
                <a:ext cx="503366" cy="0"/>
              </a:xfrm>
              <a:prstGeom prst="line">
                <a:avLst/>
              </a:prstGeom>
            </p:spPr>
            <p:style>
              <a:lnRef idx="2">
                <a:schemeClr val="dk1"/>
              </a:lnRef>
              <a:fillRef idx="0">
                <a:schemeClr val="dk1"/>
              </a:fillRef>
              <a:effectRef idx="1">
                <a:schemeClr val="dk1"/>
              </a:effectRef>
              <a:fontRef idx="minor">
                <a:schemeClr val="tx1"/>
              </a:fontRef>
            </p:style>
          </p:cxnSp>
          <p:cxnSp>
            <p:nvCxnSpPr>
              <p:cNvPr id="114" name="直線コネクタ 113">
                <a:extLst>
                  <a:ext uri="{FF2B5EF4-FFF2-40B4-BE49-F238E27FC236}">
                    <a16:creationId xmlns:a16="http://schemas.microsoft.com/office/drawing/2014/main" id="{A92DFB80-C776-409D-B6D3-4AE0C03C6DF3}"/>
                  </a:ext>
                </a:extLst>
              </p:cNvPr>
              <p:cNvCxnSpPr/>
              <p:nvPr/>
            </p:nvCxnSpPr>
            <p:spPr>
              <a:xfrm flipH="1">
                <a:off x="6875945" y="6378846"/>
                <a:ext cx="142957" cy="146498"/>
              </a:xfrm>
              <a:prstGeom prst="line">
                <a:avLst/>
              </a:prstGeom>
            </p:spPr>
            <p:style>
              <a:lnRef idx="2">
                <a:schemeClr val="dk1"/>
              </a:lnRef>
              <a:fillRef idx="0">
                <a:schemeClr val="dk1"/>
              </a:fillRef>
              <a:effectRef idx="1">
                <a:schemeClr val="dk1"/>
              </a:effectRef>
              <a:fontRef idx="minor">
                <a:schemeClr val="tx1"/>
              </a:fontRef>
            </p:style>
          </p:cxnSp>
          <p:cxnSp>
            <p:nvCxnSpPr>
              <p:cNvPr id="115" name="直線コネクタ 114">
                <a:extLst>
                  <a:ext uri="{FF2B5EF4-FFF2-40B4-BE49-F238E27FC236}">
                    <a16:creationId xmlns:a16="http://schemas.microsoft.com/office/drawing/2014/main" id="{4D3D6260-CE49-494D-BF71-EE74DB355CF2}"/>
                  </a:ext>
                </a:extLst>
              </p:cNvPr>
              <p:cNvCxnSpPr/>
              <p:nvPr/>
            </p:nvCxnSpPr>
            <p:spPr>
              <a:xfrm flipH="1">
                <a:off x="7018902" y="6378846"/>
                <a:ext cx="142955" cy="146498"/>
              </a:xfrm>
              <a:prstGeom prst="line">
                <a:avLst/>
              </a:prstGeom>
            </p:spPr>
            <p:style>
              <a:lnRef idx="2">
                <a:schemeClr val="dk1"/>
              </a:lnRef>
              <a:fillRef idx="0">
                <a:schemeClr val="dk1"/>
              </a:fillRef>
              <a:effectRef idx="1">
                <a:schemeClr val="dk1"/>
              </a:effectRef>
              <a:fontRef idx="minor">
                <a:schemeClr val="tx1"/>
              </a:fontRef>
            </p:style>
          </p:cxnSp>
          <p:cxnSp>
            <p:nvCxnSpPr>
              <p:cNvPr id="116" name="直線コネクタ 115">
                <a:extLst>
                  <a:ext uri="{FF2B5EF4-FFF2-40B4-BE49-F238E27FC236}">
                    <a16:creationId xmlns:a16="http://schemas.microsoft.com/office/drawing/2014/main" id="{15107F5E-D5DB-49B8-B177-E53CDE75C261}"/>
                  </a:ext>
                </a:extLst>
              </p:cNvPr>
              <p:cNvCxnSpPr/>
              <p:nvPr/>
            </p:nvCxnSpPr>
            <p:spPr>
              <a:xfrm flipH="1">
                <a:off x="7161857" y="6378846"/>
                <a:ext cx="144969" cy="146498"/>
              </a:xfrm>
              <a:prstGeom prst="line">
                <a:avLst/>
              </a:prstGeom>
            </p:spPr>
            <p:style>
              <a:lnRef idx="2">
                <a:schemeClr val="dk1"/>
              </a:lnRef>
              <a:fillRef idx="0">
                <a:schemeClr val="dk1"/>
              </a:fillRef>
              <a:effectRef idx="1">
                <a:schemeClr val="dk1"/>
              </a:effectRef>
              <a:fontRef idx="minor">
                <a:schemeClr val="tx1"/>
              </a:fontRef>
            </p:style>
          </p:cxnSp>
        </p:grpSp>
        <p:cxnSp>
          <p:nvCxnSpPr>
            <p:cNvPr id="84" name="直線コネクタ 83">
              <a:extLst>
                <a:ext uri="{FF2B5EF4-FFF2-40B4-BE49-F238E27FC236}">
                  <a16:creationId xmlns:a16="http://schemas.microsoft.com/office/drawing/2014/main" id="{98189025-1BE5-4B84-8DEE-55A2501FD7F7}"/>
                </a:ext>
              </a:extLst>
            </p:cNvPr>
            <p:cNvCxnSpPr/>
            <p:nvPr/>
          </p:nvCxnSpPr>
          <p:spPr bwMode="auto">
            <a:xfrm flipV="1">
              <a:off x="2345757" y="1550885"/>
              <a:ext cx="834" cy="478606"/>
            </a:xfrm>
            <a:prstGeom prst="line">
              <a:avLst/>
            </a:prstGeom>
            <a:ln w="25400"/>
          </p:spPr>
          <p:style>
            <a:lnRef idx="1">
              <a:schemeClr val="dk1"/>
            </a:lnRef>
            <a:fillRef idx="0">
              <a:schemeClr val="dk1"/>
            </a:fillRef>
            <a:effectRef idx="0">
              <a:schemeClr val="dk1"/>
            </a:effectRef>
            <a:fontRef idx="minor">
              <a:schemeClr val="tx1"/>
            </a:fontRef>
          </p:style>
        </p:cxnSp>
        <p:sp>
          <p:nvSpPr>
            <p:cNvPr id="85" name="フリーフォーム: 図形 84">
              <a:extLst>
                <a:ext uri="{FF2B5EF4-FFF2-40B4-BE49-F238E27FC236}">
                  <a16:creationId xmlns:a16="http://schemas.microsoft.com/office/drawing/2014/main" id="{33075624-84DB-4C4E-8546-9A86B2033D09}"/>
                </a:ext>
              </a:extLst>
            </p:cNvPr>
            <p:cNvSpPr/>
            <p:nvPr/>
          </p:nvSpPr>
          <p:spPr>
            <a:xfrm>
              <a:off x="2337843" y="1185347"/>
              <a:ext cx="556133" cy="265369"/>
            </a:xfrm>
            <a:custGeom>
              <a:avLst/>
              <a:gdLst>
                <a:gd name="connsiteX0" fmla="*/ 0 w 652006"/>
                <a:gd name="connsiteY0" fmla="*/ 190831 h 190831"/>
                <a:gd name="connsiteX1" fmla="*/ 7951 w 652006"/>
                <a:gd name="connsiteY1" fmla="*/ 0 h 190831"/>
                <a:gd name="connsiteX2" fmla="*/ 652006 w 652006"/>
                <a:gd name="connsiteY2" fmla="*/ 7951 h 190831"/>
                <a:gd name="connsiteX0" fmla="*/ 23593 w 675599"/>
                <a:gd name="connsiteY0" fmla="*/ 197851 h 197851"/>
                <a:gd name="connsiteX1" fmla="*/ 0 w 675599"/>
                <a:gd name="connsiteY1" fmla="*/ 0 h 197851"/>
                <a:gd name="connsiteX2" fmla="*/ 675599 w 675599"/>
                <a:gd name="connsiteY2" fmla="*/ 14971 h 197851"/>
                <a:gd name="connsiteX0" fmla="*/ 0 w 683496"/>
                <a:gd name="connsiteY0" fmla="*/ 200654 h 200654"/>
                <a:gd name="connsiteX1" fmla="*/ 7897 w 683496"/>
                <a:gd name="connsiteY1" fmla="*/ 0 h 200654"/>
                <a:gd name="connsiteX2" fmla="*/ 683496 w 683496"/>
                <a:gd name="connsiteY2" fmla="*/ 14971 h 200654"/>
                <a:gd name="connsiteX0" fmla="*/ 17295 w 675599"/>
                <a:gd name="connsiteY0" fmla="*/ 234292 h 234292"/>
                <a:gd name="connsiteX1" fmla="*/ 0 w 675599"/>
                <a:gd name="connsiteY1" fmla="*/ 0 h 234292"/>
                <a:gd name="connsiteX2" fmla="*/ 675599 w 675599"/>
                <a:gd name="connsiteY2" fmla="*/ 14971 h 234292"/>
                <a:gd name="connsiteX0" fmla="*/ 0 w 658304"/>
                <a:gd name="connsiteY0" fmla="*/ 234292 h 234292"/>
                <a:gd name="connsiteX1" fmla="*/ 1599 w 658304"/>
                <a:gd name="connsiteY1" fmla="*/ 0 h 234292"/>
                <a:gd name="connsiteX2" fmla="*/ 658304 w 658304"/>
                <a:gd name="connsiteY2" fmla="*/ 14971 h 234292"/>
                <a:gd name="connsiteX0" fmla="*/ 1550 w 659854"/>
                <a:gd name="connsiteY0" fmla="*/ 234292 h 234292"/>
                <a:gd name="connsiteX1" fmla="*/ 0 w 659854"/>
                <a:gd name="connsiteY1" fmla="*/ 0 h 234292"/>
                <a:gd name="connsiteX2" fmla="*/ 659854 w 659854"/>
                <a:gd name="connsiteY2" fmla="*/ 14971 h 234292"/>
                <a:gd name="connsiteX0" fmla="*/ 1550 w 659854"/>
                <a:gd name="connsiteY0" fmla="*/ 234292 h 234292"/>
                <a:gd name="connsiteX1" fmla="*/ 0 w 659854"/>
                <a:gd name="connsiteY1" fmla="*/ 0 h 234292"/>
                <a:gd name="connsiteX2" fmla="*/ 659854 w 659854"/>
                <a:gd name="connsiteY2" fmla="*/ 955 h 234292"/>
                <a:gd name="connsiteX0" fmla="*/ 1550 w 659854"/>
                <a:gd name="connsiteY0" fmla="*/ 234292 h 234292"/>
                <a:gd name="connsiteX1" fmla="*/ 0 w 659854"/>
                <a:gd name="connsiteY1" fmla="*/ 0 h 234292"/>
                <a:gd name="connsiteX2" fmla="*/ 659854 w 659854"/>
                <a:gd name="connsiteY2" fmla="*/ 3758 h 234292"/>
                <a:gd name="connsiteX0" fmla="*/ 1550 w 551568"/>
                <a:gd name="connsiteY0" fmla="*/ 234292 h 234292"/>
                <a:gd name="connsiteX1" fmla="*/ 0 w 551568"/>
                <a:gd name="connsiteY1" fmla="*/ 0 h 234292"/>
                <a:gd name="connsiteX2" fmla="*/ 551568 w 551568"/>
                <a:gd name="connsiteY2" fmla="*/ 3758 h 234292"/>
              </a:gdLst>
              <a:ahLst/>
              <a:cxnLst>
                <a:cxn ang="0">
                  <a:pos x="connsiteX0" y="connsiteY0"/>
                </a:cxn>
                <a:cxn ang="0">
                  <a:pos x="connsiteX1" y="connsiteY1"/>
                </a:cxn>
                <a:cxn ang="0">
                  <a:pos x="connsiteX2" y="connsiteY2"/>
                </a:cxn>
              </a:cxnLst>
              <a:rect l="l" t="t" r="r" b="b"/>
              <a:pathLst>
                <a:path w="551568" h="234292">
                  <a:moveTo>
                    <a:pt x="1550" y="234292"/>
                  </a:moveTo>
                  <a:cubicBezTo>
                    <a:pt x="1033" y="156195"/>
                    <a:pt x="517" y="78097"/>
                    <a:pt x="0" y="0"/>
                  </a:cubicBezTo>
                  <a:lnTo>
                    <a:pt x="551568" y="375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86" name="Freeform 11">
              <a:extLst>
                <a:ext uri="{FF2B5EF4-FFF2-40B4-BE49-F238E27FC236}">
                  <a16:creationId xmlns:a16="http://schemas.microsoft.com/office/drawing/2014/main" id="{C4025B42-DC5F-48A7-B7BE-DA1619FEC75C}"/>
                </a:ext>
              </a:extLst>
            </p:cNvPr>
            <p:cNvSpPr>
              <a:spLocks/>
            </p:cNvSpPr>
            <p:nvPr/>
          </p:nvSpPr>
          <p:spPr bwMode="auto">
            <a:xfrm>
              <a:off x="2893976" y="1075831"/>
              <a:ext cx="722734" cy="216662"/>
            </a:xfrm>
            <a:custGeom>
              <a:avLst/>
              <a:gdLst>
                <a:gd name="T0" fmla="*/ 0 w 1410"/>
                <a:gd name="T1" fmla="*/ 258 h 456"/>
                <a:gd name="T2" fmla="*/ 222 w 1410"/>
                <a:gd name="T3" fmla="*/ 258 h 456"/>
                <a:gd name="T4" fmla="*/ 318 w 1410"/>
                <a:gd name="T5" fmla="*/ 30 h 456"/>
                <a:gd name="T6" fmla="*/ 468 w 1410"/>
                <a:gd name="T7" fmla="*/ 456 h 456"/>
                <a:gd name="T8" fmla="*/ 672 w 1410"/>
                <a:gd name="T9" fmla="*/ 12 h 456"/>
                <a:gd name="T10" fmla="*/ 858 w 1410"/>
                <a:gd name="T11" fmla="*/ 450 h 456"/>
                <a:gd name="T12" fmla="*/ 1020 w 1410"/>
                <a:gd name="T13" fmla="*/ 0 h 456"/>
                <a:gd name="T14" fmla="*/ 1176 w 1410"/>
                <a:gd name="T15" fmla="*/ 246 h 456"/>
                <a:gd name="T16" fmla="*/ 1410 w 1410"/>
                <a:gd name="T17" fmla="*/ 246 h 456"/>
                <a:gd name="connsiteX0" fmla="*/ 0 w 10000"/>
                <a:gd name="connsiteY0" fmla="*/ 5658 h 10000"/>
                <a:gd name="connsiteX1" fmla="*/ 1574 w 10000"/>
                <a:gd name="connsiteY1" fmla="*/ 5658 h 10000"/>
                <a:gd name="connsiteX2" fmla="*/ 2255 w 10000"/>
                <a:gd name="connsiteY2" fmla="*/ 658 h 10000"/>
                <a:gd name="connsiteX3" fmla="*/ 3319 w 10000"/>
                <a:gd name="connsiteY3" fmla="*/ 10000 h 10000"/>
                <a:gd name="connsiteX4" fmla="*/ 4766 w 10000"/>
                <a:gd name="connsiteY4" fmla="*/ 263 h 10000"/>
                <a:gd name="connsiteX5" fmla="*/ 6085 w 10000"/>
                <a:gd name="connsiteY5" fmla="*/ 9868 h 10000"/>
                <a:gd name="connsiteX6" fmla="*/ 7234 w 10000"/>
                <a:gd name="connsiteY6" fmla="*/ 0 h 10000"/>
                <a:gd name="connsiteX7" fmla="*/ 9171 w 10000"/>
                <a:gd name="connsiteY7" fmla="*/ 9677 h 10000"/>
                <a:gd name="connsiteX8" fmla="*/ 10000 w 10000"/>
                <a:gd name="connsiteY8" fmla="*/ 5395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9171 w 11592"/>
                <a:gd name="connsiteY7" fmla="*/ 9677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1592 w 11592"/>
                <a:gd name="connsiteY8"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5181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48 w 11592"/>
                <a:gd name="connsiteY7" fmla="*/ 9463 h 10000"/>
                <a:gd name="connsiteX8" fmla="*/ 10065 w 11592"/>
                <a:gd name="connsiteY8" fmla="*/ 5087 h 10000"/>
                <a:gd name="connsiteX9" fmla="*/ 11592 w 11592"/>
                <a:gd name="connsiteY9" fmla="*/ 4539 h 10000"/>
                <a:gd name="connsiteX0" fmla="*/ 0 w 11631"/>
                <a:gd name="connsiteY0" fmla="*/ 5658 h 10000"/>
                <a:gd name="connsiteX1" fmla="*/ 1574 w 11631"/>
                <a:gd name="connsiteY1" fmla="*/ 5658 h 10000"/>
                <a:gd name="connsiteX2" fmla="*/ 2255 w 11631"/>
                <a:gd name="connsiteY2" fmla="*/ 658 h 10000"/>
                <a:gd name="connsiteX3" fmla="*/ 3319 w 11631"/>
                <a:gd name="connsiteY3" fmla="*/ 10000 h 10000"/>
                <a:gd name="connsiteX4" fmla="*/ 4766 w 11631"/>
                <a:gd name="connsiteY4" fmla="*/ 263 h 10000"/>
                <a:gd name="connsiteX5" fmla="*/ 6085 w 11631"/>
                <a:gd name="connsiteY5" fmla="*/ 9868 h 10000"/>
                <a:gd name="connsiteX6" fmla="*/ 7234 w 11631"/>
                <a:gd name="connsiteY6" fmla="*/ 0 h 10000"/>
                <a:gd name="connsiteX7" fmla="*/ 8548 w 11631"/>
                <a:gd name="connsiteY7" fmla="*/ 9463 h 10000"/>
                <a:gd name="connsiteX8" fmla="*/ 10065 w 11631"/>
                <a:gd name="connsiteY8" fmla="*/ 5087 h 10000"/>
                <a:gd name="connsiteX9" fmla="*/ 11592 w 11631"/>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463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48 w 11607"/>
                <a:gd name="connsiteY7" fmla="*/ 9180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4539 h 10000"/>
                <a:gd name="connsiteX0" fmla="*/ 0 w 11607"/>
                <a:gd name="connsiteY0" fmla="*/ 5658 h 10000"/>
                <a:gd name="connsiteX1" fmla="*/ 1574 w 11607"/>
                <a:gd name="connsiteY1" fmla="*/ 5658 h 10000"/>
                <a:gd name="connsiteX2" fmla="*/ 2255 w 11607"/>
                <a:gd name="connsiteY2" fmla="*/ 658 h 10000"/>
                <a:gd name="connsiteX3" fmla="*/ 3319 w 11607"/>
                <a:gd name="connsiteY3" fmla="*/ 10000 h 10000"/>
                <a:gd name="connsiteX4" fmla="*/ 4766 w 11607"/>
                <a:gd name="connsiteY4" fmla="*/ 263 h 10000"/>
                <a:gd name="connsiteX5" fmla="*/ 6085 w 11607"/>
                <a:gd name="connsiteY5" fmla="*/ 9868 h 10000"/>
                <a:gd name="connsiteX6" fmla="*/ 7234 w 11607"/>
                <a:gd name="connsiteY6" fmla="*/ 0 h 10000"/>
                <a:gd name="connsiteX7" fmla="*/ 8578 w 11607"/>
                <a:gd name="connsiteY7" fmla="*/ 9746 h 10000"/>
                <a:gd name="connsiteX8" fmla="*/ 10065 w 11607"/>
                <a:gd name="connsiteY8" fmla="*/ 5087 h 10000"/>
                <a:gd name="connsiteX9" fmla="*/ 11592 w 11607"/>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10065 w 11592"/>
                <a:gd name="connsiteY8" fmla="*/ 5087 h 10000"/>
                <a:gd name="connsiteX9" fmla="*/ 11592 w 11592"/>
                <a:gd name="connsiteY9" fmla="*/ 5010 h 10000"/>
                <a:gd name="connsiteX0" fmla="*/ 0 w 11592"/>
                <a:gd name="connsiteY0" fmla="*/ 5658 h 10000"/>
                <a:gd name="connsiteX1" fmla="*/ 1574 w 11592"/>
                <a:gd name="connsiteY1" fmla="*/ 5658 h 10000"/>
                <a:gd name="connsiteX2" fmla="*/ 2255 w 11592"/>
                <a:gd name="connsiteY2" fmla="*/ 658 h 10000"/>
                <a:gd name="connsiteX3" fmla="*/ 3319 w 11592"/>
                <a:gd name="connsiteY3" fmla="*/ 10000 h 10000"/>
                <a:gd name="connsiteX4" fmla="*/ 4766 w 11592"/>
                <a:gd name="connsiteY4" fmla="*/ 263 h 10000"/>
                <a:gd name="connsiteX5" fmla="*/ 6085 w 11592"/>
                <a:gd name="connsiteY5" fmla="*/ 9868 h 10000"/>
                <a:gd name="connsiteX6" fmla="*/ 7234 w 11592"/>
                <a:gd name="connsiteY6" fmla="*/ 0 h 10000"/>
                <a:gd name="connsiteX7" fmla="*/ 8578 w 11592"/>
                <a:gd name="connsiteY7" fmla="*/ 9746 h 10000"/>
                <a:gd name="connsiteX8" fmla="*/ 9577 w 11592"/>
                <a:gd name="connsiteY8" fmla="*/ 5464 h 10000"/>
                <a:gd name="connsiteX9" fmla="*/ 11592 w 11592"/>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2915 w 12933"/>
                <a:gd name="connsiteY1" fmla="*/ 5658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2924 h 10000"/>
                <a:gd name="connsiteX1" fmla="*/ 1543 w 12933"/>
                <a:gd name="connsiteY1" fmla="*/ 3113 h 10000"/>
                <a:gd name="connsiteX2" fmla="*/ 3596 w 12933"/>
                <a:gd name="connsiteY2" fmla="*/ 658 h 10000"/>
                <a:gd name="connsiteX3" fmla="*/ 4660 w 12933"/>
                <a:gd name="connsiteY3" fmla="*/ 10000 h 10000"/>
                <a:gd name="connsiteX4" fmla="*/ 6107 w 12933"/>
                <a:gd name="connsiteY4" fmla="*/ 263 h 10000"/>
                <a:gd name="connsiteX5" fmla="*/ 7426 w 12933"/>
                <a:gd name="connsiteY5" fmla="*/ 9868 h 10000"/>
                <a:gd name="connsiteX6" fmla="*/ 8575 w 12933"/>
                <a:gd name="connsiteY6" fmla="*/ 0 h 10000"/>
                <a:gd name="connsiteX7" fmla="*/ 9919 w 12933"/>
                <a:gd name="connsiteY7" fmla="*/ 9746 h 10000"/>
                <a:gd name="connsiteX8" fmla="*/ 10918 w 12933"/>
                <a:gd name="connsiteY8" fmla="*/ 5464 h 10000"/>
                <a:gd name="connsiteX9" fmla="*/ 12933 w 12933"/>
                <a:gd name="connsiteY9" fmla="*/ 5010 h 1000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17260"/>
                <a:gd name="connsiteX1" fmla="*/ 1543 w 12933"/>
                <a:gd name="connsiteY1" fmla="*/ 10373 h 17260"/>
                <a:gd name="connsiteX2" fmla="*/ 3230 w 12933"/>
                <a:gd name="connsiteY2" fmla="*/ 0 h 17260"/>
                <a:gd name="connsiteX3" fmla="*/ 4660 w 12933"/>
                <a:gd name="connsiteY3" fmla="*/ 17260 h 17260"/>
                <a:gd name="connsiteX4" fmla="*/ 6107 w 12933"/>
                <a:gd name="connsiteY4" fmla="*/ 7523 h 17260"/>
                <a:gd name="connsiteX5" fmla="*/ 7426 w 12933"/>
                <a:gd name="connsiteY5" fmla="*/ 17128 h 17260"/>
                <a:gd name="connsiteX6" fmla="*/ 8575 w 12933"/>
                <a:gd name="connsiteY6" fmla="*/ 7260 h 17260"/>
                <a:gd name="connsiteX7" fmla="*/ 9919 w 12933"/>
                <a:gd name="connsiteY7" fmla="*/ 17006 h 17260"/>
                <a:gd name="connsiteX8" fmla="*/ 10918 w 12933"/>
                <a:gd name="connsiteY8" fmla="*/ 12724 h 17260"/>
                <a:gd name="connsiteX9" fmla="*/ 12933 w 12933"/>
                <a:gd name="connsiteY9" fmla="*/ 12270 h 17260"/>
                <a:gd name="connsiteX0" fmla="*/ 0 w 12933"/>
                <a:gd name="connsiteY0" fmla="*/ 10184 h 20256"/>
                <a:gd name="connsiteX1" fmla="*/ 1543 w 12933"/>
                <a:gd name="connsiteY1" fmla="*/ 10373 h 20256"/>
                <a:gd name="connsiteX2" fmla="*/ 3230 w 12933"/>
                <a:gd name="connsiteY2" fmla="*/ 0 h 20256"/>
                <a:gd name="connsiteX3" fmla="*/ 4660 w 12933"/>
                <a:gd name="connsiteY3" fmla="*/ 17260 h 20256"/>
                <a:gd name="connsiteX4" fmla="*/ 6469 w 12933"/>
                <a:gd name="connsiteY4" fmla="*/ 20252 h 20256"/>
                <a:gd name="connsiteX5" fmla="*/ 6107 w 12933"/>
                <a:gd name="connsiteY5" fmla="*/ 7523 h 20256"/>
                <a:gd name="connsiteX6" fmla="*/ 7426 w 12933"/>
                <a:gd name="connsiteY6" fmla="*/ 17128 h 20256"/>
                <a:gd name="connsiteX7" fmla="*/ 8575 w 12933"/>
                <a:gd name="connsiteY7" fmla="*/ 7260 h 20256"/>
                <a:gd name="connsiteX8" fmla="*/ 9919 w 12933"/>
                <a:gd name="connsiteY8" fmla="*/ 17006 h 20256"/>
                <a:gd name="connsiteX9" fmla="*/ 10918 w 12933"/>
                <a:gd name="connsiteY9" fmla="*/ 12724 h 20256"/>
                <a:gd name="connsiteX10" fmla="*/ 12933 w 12933"/>
                <a:gd name="connsiteY10" fmla="*/ 12270 h 20256"/>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184 h 20252"/>
                <a:gd name="connsiteX1" fmla="*/ 1543 w 12933"/>
                <a:gd name="connsiteY1" fmla="*/ 10373 h 20252"/>
                <a:gd name="connsiteX2" fmla="*/ 3230 w 12933"/>
                <a:gd name="connsiteY2" fmla="*/ 0 h 20252"/>
                <a:gd name="connsiteX3" fmla="*/ 6469 w 12933"/>
                <a:gd name="connsiteY3" fmla="*/ 20252 h 20252"/>
                <a:gd name="connsiteX4" fmla="*/ 6107 w 12933"/>
                <a:gd name="connsiteY4" fmla="*/ 7523 h 20252"/>
                <a:gd name="connsiteX5" fmla="*/ 7426 w 12933"/>
                <a:gd name="connsiteY5" fmla="*/ 17128 h 20252"/>
                <a:gd name="connsiteX6" fmla="*/ 8575 w 12933"/>
                <a:gd name="connsiteY6" fmla="*/ 7260 h 20252"/>
                <a:gd name="connsiteX7" fmla="*/ 9919 w 12933"/>
                <a:gd name="connsiteY7" fmla="*/ 17006 h 20252"/>
                <a:gd name="connsiteX8" fmla="*/ 10918 w 12933"/>
                <a:gd name="connsiteY8" fmla="*/ 12724 h 20252"/>
                <a:gd name="connsiteX9" fmla="*/ 12933 w 12933"/>
                <a:gd name="connsiteY9" fmla="*/ 12270 h 20252"/>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2933"/>
                <a:gd name="connsiteY0" fmla="*/ 10202 h 20270"/>
                <a:gd name="connsiteX1" fmla="*/ 1543 w 12933"/>
                <a:gd name="connsiteY1" fmla="*/ 10391 h 20270"/>
                <a:gd name="connsiteX2" fmla="*/ 3230 w 12933"/>
                <a:gd name="connsiteY2" fmla="*/ 18 h 20270"/>
                <a:gd name="connsiteX3" fmla="*/ 6469 w 12933"/>
                <a:gd name="connsiteY3" fmla="*/ 20270 h 20270"/>
                <a:gd name="connsiteX4" fmla="*/ 9735 w 12933"/>
                <a:gd name="connsiteY4" fmla="*/ 0 h 20270"/>
                <a:gd name="connsiteX5" fmla="*/ 7426 w 12933"/>
                <a:gd name="connsiteY5" fmla="*/ 17146 h 20270"/>
                <a:gd name="connsiteX6" fmla="*/ 8575 w 12933"/>
                <a:gd name="connsiteY6" fmla="*/ 7278 h 20270"/>
                <a:gd name="connsiteX7" fmla="*/ 9919 w 12933"/>
                <a:gd name="connsiteY7" fmla="*/ 17024 h 20270"/>
                <a:gd name="connsiteX8" fmla="*/ 10918 w 12933"/>
                <a:gd name="connsiteY8" fmla="*/ 12742 h 20270"/>
                <a:gd name="connsiteX9" fmla="*/ 12933 w 12933"/>
                <a:gd name="connsiteY9" fmla="*/ 12288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0918 w 16195"/>
                <a:gd name="connsiteY8" fmla="*/ 12742 h 20270"/>
                <a:gd name="connsiteX9" fmla="*/ 16195 w 16195"/>
                <a:gd name="connsiteY9" fmla="*/ 10214 h 20270"/>
                <a:gd name="connsiteX0" fmla="*/ 0 w 16195"/>
                <a:gd name="connsiteY0" fmla="*/ 10202 h 20270"/>
                <a:gd name="connsiteX1" fmla="*/ 1543 w 16195"/>
                <a:gd name="connsiteY1" fmla="*/ 10391 h 20270"/>
                <a:gd name="connsiteX2" fmla="*/ 3230 w 16195"/>
                <a:gd name="connsiteY2" fmla="*/ 18 h 20270"/>
                <a:gd name="connsiteX3" fmla="*/ 6469 w 16195"/>
                <a:gd name="connsiteY3" fmla="*/ 20270 h 20270"/>
                <a:gd name="connsiteX4" fmla="*/ 9735 w 16195"/>
                <a:gd name="connsiteY4" fmla="*/ 0 h 20270"/>
                <a:gd name="connsiteX5" fmla="*/ 7426 w 16195"/>
                <a:gd name="connsiteY5" fmla="*/ 17146 h 20270"/>
                <a:gd name="connsiteX6" fmla="*/ 8575 w 16195"/>
                <a:gd name="connsiteY6" fmla="*/ 7278 h 20270"/>
                <a:gd name="connsiteX7" fmla="*/ 9919 w 16195"/>
                <a:gd name="connsiteY7" fmla="*/ 17024 h 20270"/>
                <a:gd name="connsiteX8" fmla="*/ 12961 w 16195"/>
                <a:gd name="connsiteY8" fmla="*/ 10103 h 20270"/>
                <a:gd name="connsiteX9" fmla="*/ 16195 w 16195"/>
                <a:gd name="connsiteY9" fmla="*/ 10214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2961 w 19335"/>
                <a:gd name="connsiteY8" fmla="*/ 10103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9919 w 19335"/>
                <a:gd name="connsiteY7" fmla="*/ 17024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8575 w 19335"/>
                <a:gd name="connsiteY6" fmla="*/ 727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7426 w 19335"/>
                <a:gd name="connsiteY5" fmla="*/ 17146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2934 w 19335"/>
                <a:gd name="connsiteY6" fmla="*/ 397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270"/>
                <a:gd name="connsiteX1" fmla="*/ 1543 w 19335"/>
                <a:gd name="connsiteY1" fmla="*/ 10391 h 20270"/>
                <a:gd name="connsiteX2" fmla="*/ 3230 w 19335"/>
                <a:gd name="connsiteY2" fmla="*/ 18 h 20270"/>
                <a:gd name="connsiteX3" fmla="*/ 6469 w 19335"/>
                <a:gd name="connsiteY3" fmla="*/ 20270 h 20270"/>
                <a:gd name="connsiteX4" fmla="*/ 9735 w 19335"/>
                <a:gd name="connsiteY4" fmla="*/ 0 h 20270"/>
                <a:gd name="connsiteX5" fmla="*/ 12944 w 19335"/>
                <a:gd name="connsiteY5" fmla="*/ 20162 h 20270"/>
                <a:gd name="connsiteX6" fmla="*/ 16165 w 19335"/>
                <a:gd name="connsiteY6" fmla="*/ 208 h 20270"/>
                <a:gd name="connsiteX7" fmla="*/ 16108 w 19335"/>
                <a:gd name="connsiteY7" fmla="*/ 20229 h 20270"/>
                <a:gd name="connsiteX8" fmla="*/ 17900 w 19335"/>
                <a:gd name="connsiteY8" fmla="*/ 10386 h 20270"/>
                <a:gd name="connsiteX9" fmla="*/ 19335 w 19335"/>
                <a:gd name="connsiteY9" fmla="*/ 10308 h 20270"/>
                <a:gd name="connsiteX0" fmla="*/ 0 w 19335"/>
                <a:gd name="connsiteY0" fmla="*/ 10202 h 20323"/>
                <a:gd name="connsiteX1" fmla="*/ 1543 w 19335"/>
                <a:gd name="connsiteY1" fmla="*/ 10391 h 20323"/>
                <a:gd name="connsiteX2" fmla="*/ 3230 w 19335"/>
                <a:gd name="connsiteY2" fmla="*/ 18 h 20323"/>
                <a:gd name="connsiteX3" fmla="*/ 6469 w 19335"/>
                <a:gd name="connsiteY3" fmla="*/ 20270 h 20323"/>
                <a:gd name="connsiteX4" fmla="*/ 9735 w 19335"/>
                <a:gd name="connsiteY4" fmla="*/ 0 h 20323"/>
                <a:gd name="connsiteX5" fmla="*/ 12944 w 19335"/>
                <a:gd name="connsiteY5" fmla="*/ 20162 h 20323"/>
                <a:gd name="connsiteX6" fmla="*/ 16165 w 19335"/>
                <a:gd name="connsiteY6" fmla="*/ 208 h 20323"/>
                <a:gd name="connsiteX7" fmla="*/ 19309 w 19335"/>
                <a:gd name="connsiteY7" fmla="*/ 20323 h 20323"/>
                <a:gd name="connsiteX8" fmla="*/ 17900 w 19335"/>
                <a:gd name="connsiteY8" fmla="*/ 10386 h 20323"/>
                <a:gd name="connsiteX9" fmla="*/ 19335 w 19335"/>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17900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 name="connsiteX0" fmla="*/ 0 w 22567"/>
                <a:gd name="connsiteY0" fmla="*/ 10202 h 20323"/>
                <a:gd name="connsiteX1" fmla="*/ 1543 w 22567"/>
                <a:gd name="connsiteY1" fmla="*/ 10391 h 20323"/>
                <a:gd name="connsiteX2" fmla="*/ 3230 w 22567"/>
                <a:gd name="connsiteY2" fmla="*/ 18 h 20323"/>
                <a:gd name="connsiteX3" fmla="*/ 6469 w 22567"/>
                <a:gd name="connsiteY3" fmla="*/ 20270 h 20323"/>
                <a:gd name="connsiteX4" fmla="*/ 9735 w 22567"/>
                <a:gd name="connsiteY4" fmla="*/ 0 h 20323"/>
                <a:gd name="connsiteX5" fmla="*/ 12944 w 22567"/>
                <a:gd name="connsiteY5" fmla="*/ 20162 h 20323"/>
                <a:gd name="connsiteX6" fmla="*/ 16165 w 22567"/>
                <a:gd name="connsiteY6" fmla="*/ 208 h 20323"/>
                <a:gd name="connsiteX7" fmla="*/ 19309 w 22567"/>
                <a:gd name="connsiteY7" fmla="*/ 20323 h 20323"/>
                <a:gd name="connsiteX8" fmla="*/ 20949 w 22567"/>
                <a:gd name="connsiteY8" fmla="*/ 10386 h 20323"/>
                <a:gd name="connsiteX9" fmla="*/ 22567 w 22567"/>
                <a:gd name="connsiteY9" fmla="*/ 10308 h 20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67" h="20323">
                  <a:moveTo>
                    <a:pt x="0" y="10202"/>
                  </a:moveTo>
                  <a:cubicBezTo>
                    <a:pt x="27" y="10170"/>
                    <a:pt x="1486" y="10328"/>
                    <a:pt x="1543" y="10391"/>
                  </a:cubicBezTo>
                  <a:cubicBezTo>
                    <a:pt x="1526" y="10139"/>
                    <a:pt x="3202" y="68"/>
                    <a:pt x="3230" y="18"/>
                  </a:cubicBezTo>
                  <a:cubicBezTo>
                    <a:pt x="3258" y="-32"/>
                    <a:pt x="6447" y="20430"/>
                    <a:pt x="6469" y="20270"/>
                  </a:cubicBezTo>
                  <a:cubicBezTo>
                    <a:pt x="6439" y="20269"/>
                    <a:pt x="9734" y="190"/>
                    <a:pt x="9735" y="0"/>
                  </a:cubicBezTo>
                  <a:cubicBezTo>
                    <a:pt x="9738" y="122"/>
                    <a:pt x="12911" y="19851"/>
                    <a:pt x="12944" y="20162"/>
                  </a:cubicBezTo>
                  <a:cubicBezTo>
                    <a:pt x="12911" y="19890"/>
                    <a:pt x="16138" y="386"/>
                    <a:pt x="16165" y="208"/>
                  </a:cubicBezTo>
                  <a:cubicBezTo>
                    <a:pt x="16146" y="440"/>
                    <a:pt x="19364" y="20354"/>
                    <a:pt x="19309" y="20323"/>
                  </a:cubicBezTo>
                  <a:cubicBezTo>
                    <a:pt x="19419" y="20430"/>
                    <a:pt x="20927" y="10030"/>
                    <a:pt x="20949" y="10386"/>
                  </a:cubicBezTo>
                  <a:cubicBezTo>
                    <a:pt x="20902" y="10100"/>
                    <a:pt x="22580" y="10210"/>
                    <a:pt x="22567" y="10308"/>
                  </a:cubicBezTo>
                </a:path>
              </a:pathLst>
            </a:custGeom>
            <a:noFill/>
            <a:ln w="31750">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87" name="フリーフォーム: 図形 86">
              <a:extLst>
                <a:ext uri="{FF2B5EF4-FFF2-40B4-BE49-F238E27FC236}">
                  <a16:creationId xmlns:a16="http://schemas.microsoft.com/office/drawing/2014/main" id="{F441E1DD-9253-431B-A57F-429FBA997325}"/>
                </a:ext>
              </a:extLst>
            </p:cNvPr>
            <p:cNvSpPr/>
            <p:nvPr/>
          </p:nvSpPr>
          <p:spPr>
            <a:xfrm>
              <a:off x="3623531" y="1188813"/>
              <a:ext cx="371475" cy="1704975"/>
            </a:xfrm>
            <a:custGeom>
              <a:avLst/>
              <a:gdLst>
                <a:gd name="connsiteX0" fmla="*/ 0 w 371475"/>
                <a:gd name="connsiteY0" fmla="*/ 0 h 1704975"/>
                <a:gd name="connsiteX1" fmla="*/ 371475 w 371475"/>
                <a:gd name="connsiteY1" fmla="*/ 0 h 1704975"/>
                <a:gd name="connsiteX2" fmla="*/ 371475 w 371475"/>
                <a:gd name="connsiteY2" fmla="*/ 1704975 h 1704975"/>
              </a:gdLst>
              <a:ahLst/>
              <a:cxnLst>
                <a:cxn ang="0">
                  <a:pos x="connsiteX0" y="connsiteY0"/>
                </a:cxn>
                <a:cxn ang="0">
                  <a:pos x="connsiteX1" y="connsiteY1"/>
                </a:cxn>
                <a:cxn ang="0">
                  <a:pos x="connsiteX2" y="connsiteY2"/>
                </a:cxn>
              </a:cxnLst>
              <a:rect l="l" t="t" r="r" b="b"/>
              <a:pathLst>
                <a:path w="371475" h="1704975">
                  <a:moveTo>
                    <a:pt x="0" y="0"/>
                  </a:moveTo>
                  <a:lnTo>
                    <a:pt x="371475" y="0"/>
                  </a:lnTo>
                  <a:lnTo>
                    <a:pt x="371475" y="170497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88" name="楕円 87">
              <a:extLst>
                <a:ext uri="{FF2B5EF4-FFF2-40B4-BE49-F238E27FC236}">
                  <a16:creationId xmlns:a16="http://schemas.microsoft.com/office/drawing/2014/main" id="{8F9CA697-F119-4A67-911C-45471A72F91C}"/>
                </a:ext>
              </a:extLst>
            </p:cNvPr>
            <p:cNvSpPr/>
            <p:nvPr/>
          </p:nvSpPr>
          <p:spPr>
            <a:xfrm>
              <a:off x="3956230" y="2773752"/>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89" name="フリーフォーム: 図形 88">
              <a:extLst>
                <a:ext uri="{FF2B5EF4-FFF2-40B4-BE49-F238E27FC236}">
                  <a16:creationId xmlns:a16="http://schemas.microsoft.com/office/drawing/2014/main" id="{08832188-8F37-4DD6-AAE9-4C46391AE383}"/>
                </a:ext>
              </a:extLst>
            </p:cNvPr>
            <p:cNvSpPr/>
            <p:nvPr/>
          </p:nvSpPr>
          <p:spPr>
            <a:xfrm>
              <a:off x="5447967" y="2946767"/>
              <a:ext cx="938440" cy="665504"/>
            </a:xfrm>
            <a:custGeom>
              <a:avLst/>
              <a:gdLst>
                <a:gd name="connsiteX0" fmla="*/ 0 w 752168"/>
                <a:gd name="connsiteY0" fmla="*/ 1327355 h 1327355"/>
                <a:gd name="connsiteX1" fmla="*/ 294968 w 752168"/>
                <a:gd name="connsiteY1" fmla="*/ 1327355 h 1327355"/>
                <a:gd name="connsiteX2" fmla="*/ 294968 w 752168"/>
                <a:gd name="connsiteY2" fmla="*/ 0 h 1327355"/>
                <a:gd name="connsiteX3" fmla="*/ 752168 w 752168"/>
                <a:gd name="connsiteY3" fmla="*/ 0 h 1327355"/>
                <a:gd name="connsiteX0" fmla="*/ 0 w 943756"/>
                <a:gd name="connsiteY0" fmla="*/ 639378 h 1327355"/>
                <a:gd name="connsiteX1" fmla="*/ 486556 w 943756"/>
                <a:gd name="connsiteY1" fmla="*/ 1327355 h 1327355"/>
                <a:gd name="connsiteX2" fmla="*/ 486556 w 943756"/>
                <a:gd name="connsiteY2" fmla="*/ 0 h 1327355"/>
                <a:gd name="connsiteX3" fmla="*/ 943756 w 943756"/>
                <a:gd name="connsiteY3" fmla="*/ 0 h 1327355"/>
                <a:gd name="connsiteX0" fmla="*/ 0 w 943756"/>
                <a:gd name="connsiteY0" fmla="*/ 639378 h 665504"/>
                <a:gd name="connsiteX1" fmla="*/ 495264 w 943756"/>
                <a:gd name="connsiteY1" fmla="*/ 665504 h 665504"/>
                <a:gd name="connsiteX2" fmla="*/ 486556 w 943756"/>
                <a:gd name="connsiteY2" fmla="*/ 0 h 665504"/>
                <a:gd name="connsiteX3" fmla="*/ 943756 w 943756"/>
                <a:gd name="connsiteY3" fmla="*/ 0 h 665504"/>
                <a:gd name="connsiteX0" fmla="*/ 0 w 938440"/>
                <a:gd name="connsiteY0" fmla="*/ 671275 h 671275"/>
                <a:gd name="connsiteX1" fmla="*/ 489948 w 938440"/>
                <a:gd name="connsiteY1" fmla="*/ 665504 h 671275"/>
                <a:gd name="connsiteX2" fmla="*/ 481240 w 938440"/>
                <a:gd name="connsiteY2" fmla="*/ 0 h 671275"/>
                <a:gd name="connsiteX3" fmla="*/ 938440 w 938440"/>
                <a:gd name="connsiteY3" fmla="*/ 0 h 671275"/>
                <a:gd name="connsiteX0" fmla="*/ 0 w 938440"/>
                <a:gd name="connsiteY0" fmla="*/ 655327 h 665504"/>
                <a:gd name="connsiteX1" fmla="*/ 489948 w 938440"/>
                <a:gd name="connsiteY1" fmla="*/ 665504 h 665504"/>
                <a:gd name="connsiteX2" fmla="*/ 481240 w 938440"/>
                <a:gd name="connsiteY2" fmla="*/ 0 h 665504"/>
                <a:gd name="connsiteX3" fmla="*/ 938440 w 938440"/>
                <a:gd name="connsiteY3" fmla="*/ 0 h 665504"/>
                <a:gd name="connsiteX0" fmla="*/ 0 w 938440"/>
                <a:gd name="connsiteY0" fmla="*/ 655327 h 665504"/>
                <a:gd name="connsiteX1" fmla="*/ 489948 w 938440"/>
                <a:gd name="connsiteY1" fmla="*/ 665504 h 665504"/>
                <a:gd name="connsiteX2" fmla="*/ 481240 w 938440"/>
                <a:gd name="connsiteY2" fmla="*/ 0 h 665504"/>
                <a:gd name="connsiteX3" fmla="*/ 938440 w 938440"/>
                <a:gd name="connsiteY3" fmla="*/ 0 h 665504"/>
              </a:gdLst>
              <a:ahLst/>
              <a:cxnLst>
                <a:cxn ang="0">
                  <a:pos x="connsiteX0" y="connsiteY0"/>
                </a:cxn>
                <a:cxn ang="0">
                  <a:pos x="connsiteX1" y="connsiteY1"/>
                </a:cxn>
                <a:cxn ang="0">
                  <a:pos x="connsiteX2" y="connsiteY2"/>
                </a:cxn>
                <a:cxn ang="0">
                  <a:pos x="connsiteX3" y="connsiteY3"/>
                </a:cxn>
              </a:cxnLst>
              <a:rect l="l" t="t" r="r" b="b"/>
              <a:pathLst>
                <a:path w="938440" h="665504">
                  <a:moveTo>
                    <a:pt x="0" y="655327"/>
                  </a:moveTo>
                  <a:lnTo>
                    <a:pt x="489948" y="665504"/>
                  </a:lnTo>
                  <a:lnTo>
                    <a:pt x="481240" y="0"/>
                  </a:lnTo>
                  <a:lnTo>
                    <a:pt x="93844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0" name="フリーフォーム: 図形 89">
              <a:extLst>
                <a:ext uri="{FF2B5EF4-FFF2-40B4-BE49-F238E27FC236}">
                  <a16:creationId xmlns:a16="http://schemas.microsoft.com/office/drawing/2014/main" id="{1015A700-731A-4255-AD27-F12A9E680149}"/>
                </a:ext>
              </a:extLst>
            </p:cNvPr>
            <p:cNvSpPr/>
            <p:nvPr/>
          </p:nvSpPr>
          <p:spPr>
            <a:xfrm flipV="1">
              <a:off x="1784919" y="3057392"/>
              <a:ext cx="1969455" cy="409758"/>
            </a:xfrm>
            <a:custGeom>
              <a:avLst/>
              <a:gdLst>
                <a:gd name="connsiteX0" fmla="*/ 0 w 1636294"/>
                <a:gd name="connsiteY0" fmla="*/ 737929 h 1328119"/>
                <a:gd name="connsiteX1" fmla="*/ 625642 w 1636294"/>
                <a:gd name="connsiteY1" fmla="*/ 593550 h 1328119"/>
                <a:gd name="connsiteX2" fmla="*/ 1010652 w 1636294"/>
                <a:gd name="connsiteY2" fmla="*/ 76193 h 1328119"/>
                <a:gd name="connsiteX3" fmla="*/ 1263315 w 1636294"/>
                <a:gd name="connsiteY3" fmla="*/ 40098 h 1328119"/>
                <a:gd name="connsiteX4" fmla="*/ 1335505 w 1636294"/>
                <a:gd name="connsiteY4" fmla="*/ 437140 h 1328119"/>
                <a:gd name="connsiteX5" fmla="*/ 1335505 w 1636294"/>
                <a:gd name="connsiteY5" fmla="*/ 870277 h 1328119"/>
                <a:gd name="connsiteX6" fmla="*/ 1335505 w 1636294"/>
                <a:gd name="connsiteY6" fmla="*/ 1255287 h 1328119"/>
                <a:gd name="connsiteX7" fmla="*/ 1636294 w 1636294"/>
                <a:gd name="connsiteY7" fmla="*/ 1327477 h 1328119"/>
                <a:gd name="connsiteX0" fmla="*/ 0 w 1636294"/>
                <a:gd name="connsiteY0" fmla="*/ 737929 h 1328119"/>
                <a:gd name="connsiteX1" fmla="*/ 625642 w 1636294"/>
                <a:gd name="connsiteY1" fmla="*/ 593550 h 1328119"/>
                <a:gd name="connsiteX2" fmla="*/ 1010652 w 1636294"/>
                <a:gd name="connsiteY2" fmla="*/ 76193 h 1328119"/>
                <a:gd name="connsiteX3" fmla="*/ 1263315 w 1636294"/>
                <a:gd name="connsiteY3" fmla="*/ 40098 h 1328119"/>
                <a:gd name="connsiteX4" fmla="*/ 1335505 w 1636294"/>
                <a:gd name="connsiteY4" fmla="*/ 437140 h 1328119"/>
                <a:gd name="connsiteX5" fmla="*/ 1281240 w 1636294"/>
                <a:gd name="connsiteY5" fmla="*/ 814344 h 1328119"/>
                <a:gd name="connsiteX6" fmla="*/ 1335505 w 1636294"/>
                <a:gd name="connsiteY6" fmla="*/ 1255287 h 1328119"/>
                <a:gd name="connsiteX7" fmla="*/ 1636294 w 1636294"/>
                <a:gd name="connsiteY7" fmla="*/ 1327477 h 1328119"/>
                <a:gd name="connsiteX0" fmla="*/ 0 w 1636294"/>
                <a:gd name="connsiteY0" fmla="*/ 663560 h 1253750"/>
                <a:gd name="connsiteX1" fmla="*/ 625642 w 1636294"/>
                <a:gd name="connsiteY1" fmla="*/ 519181 h 1253750"/>
                <a:gd name="connsiteX2" fmla="*/ 1010652 w 1636294"/>
                <a:gd name="connsiteY2" fmla="*/ 1824 h 1253750"/>
                <a:gd name="connsiteX3" fmla="*/ 774926 w 1636294"/>
                <a:gd name="connsiteY3" fmla="*/ 720812 h 1253750"/>
                <a:gd name="connsiteX4" fmla="*/ 1335505 w 1636294"/>
                <a:gd name="connsiteY4" fmla="*/ 362771 h 1253750"/>
                <a:gd name="connsiteX5" fmla="*/ 1281240 w 1636294"/>
                <a:gd name="connsiteY5" fmla="*/ 739975 h 1253750"/>
                <a:gd name="connsiteX6" fmla="*/ 1335505 w 1636294"/>
                <a:gd name="connsiteY6" fmla="*/ 1180918 h 1253750"/>
                <a:gd name="connsiteX7" fmla="*/ 1636294 w 1636294"/>
                <a:gd name="connsiteY7" fmla="*/ 1253108 h 1253750"/>
                <a:gd name="connsiteX0" fmla="*/ 0 w 1636294"/>
                <a:gd name="connsiteY0" fmla="*/ 688845 h 1482732"/>
                <a:gd name="connsiteX1" fmla="*/ 625642 w 1636294"/>
                <a:gd name="connsiteY1" fmla="*/ 544466 h 1482732"/>
                <a:gd name="connsiteX2" fmla="*/ 1010652 w 1636294"/>
                <a:gd name="connsiteY2" fmla="*/ 27109 h 1482732"/>
                <a:gd name="connsiteX3" fmla="*/ 608738 w 1636294"/>
                <a:gd name="connsiteY3" fmla="*/ 1480206 h 1482732"/>
                <a:gd name="connsiteX4" fmla="*/ 1335505 w 1636294"/>
                <a:gd name="connsiteY4" fmla="*/ 388056 h 1482732"/>
                <a:gd name="connsiteX5" fmla="*/ 1281240 w 1636294"/>
                <a:gd name="connsiteY5" fmla="*/ 765260 h 1482732"/>
                <a:gd name="connsiteX6" fmla="*/ 1335505 w 1636294"/>
                <a:gd name="connsiteY6" fmla="*/ 1206203 h 1482732"/>
                <a:gd name="connsiteX7" fmla="*/ 1636294 w 1636294"/>
                <a:gd name="connsiteY7" fmla="*/ 1278393 h 1482732"/>
                <a:gd name="connsiteX0" fmla="*/ 0 w 1636294"/>
                <a:gd name="connsiteY0" fmla="*/ 688845 h 1558910"/>
                <a:gd name="connsiteX1" fmla="*/ 625642 w 1636294"/>
                <a:gd name="connsiteY1" fmla="*/ 544466 h 1558910"/>
                <a:gd name="connsiteX2" fmla="*/ 1010652 w 1636294"/>
                <a:gd name="connsiteY2" fmla="*/ 27109 h 1558910"/>
                <a:gd name="connsiteX3" fmla="*/ 608738 w 1636294"/>
                <a:gd name="connsiteY3" fmla="*/ 1480206 h 1558910"/>
                <a:gd name="connsiteX4" fmla="*/ 892337 w 1636294"/>
                <a:gd name="connsiteY4" fmla="*/ 1301615 h 1558910"/>
                <a:gd name="connsiteX5" fmla="*/ 1281240 w 1636294"/>
                <a:gd name="connsiteY5" fmla="*/ 765260 h 1558910"/>
                <a:gd name="connsiteX6" fmla="*/ 1335505 w 1636294"/>
                <a:gd name="connsiteY6" fmla="*/ 1206203 h 1558910"/>
                <a:gd name="connsiteX7" fmla="*/ 1636294 w 1636294"/>
                <a:gd name="connsiteY7" fmla="*/ 1278393 h 1558910"/>
                <a:gd name="connsiteX0" fmla="*/ 0 w 1636294"/>
                <a:gd name="connsiteY0" fmla="*/ 688845 h 1545476"/>
                <a:gd name="connsiteX1" fmla="*/ 625642 w 1636294"/>
                <a:gd name="connsiteY1" fmla="*/ 544466 h 1545476"/>
                <a:gd name="connsiteX2" fmla="*/ 1010652 w 1636294"/>
                <a:gd name="connsiteY2" fmla="*/ 27109 h 1545476"/>
                <a:gd name="connsiteX3" fmla="*/ 608738 w 1636294"/>
                <a:gd name="connsiteY3" fmla="*/ 1480206 h 1545476"/>
                <a:gd name="connsiteX4" fmla="*/ 892337 w 1636294"/>
                <a:gd name="connsiteY4" fmla="*/ 1301615 h 1545476"/>
                <a:gd name="connsiteX5" fmla="*/ 1130880 w 1636294"/>
                <a:gd name="connsiteY5" fmla="*/ 1368861 h 1545476"/>
                <a:gd name="connsiteX6" fmla="*/ 1335505 w 1636294"/>
                <a:gd name="connsiteY6" fmla="*/ 1206203 h 1545476"/>
                <a:gd name="connsiteX7" fmla="*/ 1636294 w 1636294"/>
                <a:gd name="connsiteY7" fmla="*/ 1278393 h 1545476"/>
                <a:gd name="connsiteX0" fmla="*/ 0 w 1636294"/>
                <a:gd name="connsiteY0" fmla="*/ 688845 h 1545474"/>
                <a:gd name="connsiteX1" fmla="*/ 625642 w 1636294"/>
                <a:gd name="connsiteY1" fmla="*/ 544466 h 1545474"/>
                <a:gd name="connsiteX2" fmla="*/ 1010652 w 1636294"/>
                <a:gd name="connsiteY2" fmla="*/ 27109 h 1545474"/>
                <a:gd name="connsiteX3" fmla="*/ 608738 w 1636294"/>
                <a:gd name="connsiteY3" fmla="*/ 1480206 h 1545474"/>
                <a:gd name="connsiteX4" fmla="*/ 892337 w 1636294"/>
                <a:gd name="connsiteY4" fmla="*/ 1301615 h 1545474"/>
                <a:gd name="connsiteX5" fmla="*/ 1130880 w 1636294"/>
                <a:gd name="connsiteY5" fmla="*/ 1368861 h 1545474"/>
                <a:gd name="connsiteX6" fmla="*/ 1359246 w 1636294"/>
                <a:gd name="connsiteY6" fmla="*/ 1255145 h 1545474"/>
                <a:gd name="connsiteX7" fmla="*/ 1636294 w 1636294"/>
                <a:gd name="connsiteY7" fmla="*/ 1278393 h 1545474"/>
                <a:gd name="connsiteX0" fmla="*/ 0 w 1636294"/>
                <a:gd name="connsiteY0" fmla="*/ 159957 h 954569"/>
                <a:gd name="connsiteX1" fmla="*/ 625642 w 1636294"/>
                <a:gd name="connsiteY1" fmla="*/ 15578 h 954569"/>
                <a:gd name="connsiteX2" fmla="*/ 575398 w 1636294"/>
                <a:gd name="connsiteY2" fmla="*/ 591228 h 954569"/>
                <a:gd name="connsiteX3" fmla="*/ 608738 w 1636294"/>
                <a:gd name="connsiteY3" fmla="*/ 951318 h 954569"/>
                <a:gd name="connsiteX4" fmla="*/ 892337 w 1636294"/>
                <a:gd name="connsiteY4" fmla="*/ 772727 h 954569"/>
                <a:gd name="connsiteX5" fmla="*/ 1130880 w 1636294"/>
                <a:gd name="connsiteY5" fmla="*/ 839973 h 954569"/>
                <a:gd name="connsiteX6" fmla="*/ 1359246 w 1636294"/>
                <a:gd name="connsiteY6" fmla="*/ 726257 h 954569"/>
                <a:gd name="connsiteX7" fmla="*/ 1636294 w 1636294"/>
                <a:gd name="connsiteY7" fmla="*/ 749505 h 954569"/>
                <a:gd name="connsiteX0" fmla="*/ 0 w 1636294"/>
                <a:gd name="connsiteY0" fmla="*/ 34426 h 829038"/>
                <a:gd name="connsiteX1" fmla="*/ 467368 w 1636294"/>
                <a:gd name="connsiteY1" fmla="*/ 36870 h 829038"/>
                <a:gd name="connsiteX2" fmla="*/ 575398 w 1636294"/>
                <a:gd name="connsiteY2" fmla="*/ 465697 h 829038"/>
                <a:gd name="connsiteX3" fmla="*/ 608738 w 1636294"/>
                <a:gd name="connsiteY3" fmla="*/ 825787 h 829038"/>
                <a:gd name="connsiteX4" fmla="*/ 892337 w 1636294"/>
                <a:gd name="connsiteY4" fmla="*/ 647196 h 829038"/>
                <a:gd name="connsiteX5" fmla="*/ 1130880 w 1636294"/>
                <a:gd name="connsiteY5" fmla="*/ 714442 h 829038"/>
                <a:gd name="connsiteX6" fmla="*/ 1359246 w 1636294"/>
                <a:gd name="connsiteY6" fmla="*/ 600726 h 829038"/>
                <a:gd name="connsiteX7" fmla="*/ 1636294 w 1636294"/>
                <a:gd name="connsiteY7" fmla="*/ 623974 h 829038"/>
                <a:gd name="connsiteX0" fmla="*/ 0 w 1636294"/>
                <a:gd name="connsiteY0" fmla="*/ 27330 h 825506"/>
                <a:gd name="connsiteX1" fmla="*/ 467368 w 1636294"/>
                <a:gd name="connsiteY1" fmla="*/ 29774 h 825506"/>
                <a:gd name="connsiteX2" fmla="*/ 575398 w 1636294"/>
                <a:gd name="connsiteY2" fmla="*/ 360720 h 825506"/>
                <a:gd name="connsiteX3" fmla="*/ 608738 w 1636294"/>
                <a:gd name="connsiteY3" fmla="*/ 818691 h 825506"/>
                <a:gd name="connsiteX4" fmla="*/ 892337 w 1636294"/>
                <a:gd name="connsiteY4" fmla="*/ 640100 h 825506"/>
                <a:gd name="connsiteX5" fmla="*/ 1130880 w 1636294"/>
                <a:gd name="connsiteY5" fmla="*/ 707346 h 825506"/>
                <a:gd name="connsiteX6" fmla="*/ 1359246 w 1636294"/>
                <a:gd name="connsiteY6" fmla="*/ 593630 h 825506"/>
                <a:gd name="connsiteX7" fmla="*/ 1636294 w 1636294"/>
                <a:gd name="connsiteY7" fmla="*/ 616878 h 825506"/>
                <a:gd name="connsiteX0" fmla="*/ 0 w 1636294"/>
                <a:gd name="connsiteY0" fmla="*/ 27330 h 709897"/>
                <a:gd name="connsiteX1" fmla="*/ 467368 w 1636294"/>
                <a:gd name="connsiteY1" fmla="*/ 29774 h 709897"/>
                <a:gd name="connsiteX2" fmla="*/ 575398 w 1636294"/>
                <a:gd name="connsiteY2" fmla="*/ 360720 h 709897"/>
                <a:gd name="connsiteX3" fmla="*/ 751185 w 1636294"/>
                <a:gd name="connsiteY3" fmla="*/ 296658 h 709897"/>
                <a:gd name="connsiteX4" fmla="*/ 892337 w 1636294"/>
                <a:gd name="connsiteY4" fmla="*/ 640100 h 709897"/>
                <a:gd name="connsiteX5" fmla="*/ 1130880 w 1636294"/>
                <a:gd name="connsiteY5" fmla="*/ 707346 h 709897"/>
                <a:gd name="connsiteX6" fmla="*/ 1359246 w 1636294"/>
                <a:gd name="connsiteY6" fmla="*/ 593630 h 709897"/>
                <a:gd name="connsiteX7" fmla="*/ 1636294 w 1636294"/>
                <a:gd name="connsiteY7" fmla="*/ 616878 h 709897"/>
                <a:gd name="connsiteX0" fmla="*/ 0 w 1636294"/>
                <a:gd name="connsiteY0" fmla="*/ 27330 h 709897"/>
                <a:gd name="connsiteX1" fmla="*/ 317007 w 1636294"/>
                <a:gd name="connsiteY1" fmla="*/ 29774 h 709897"/>
                <a:gd name="connsiteX2" fmla="*/ 575398 w 1636294"/>
                <a:gd name="connsiteY2" fmla="*/ 360720 h 709897"/>
                <a:gd name="connsiteX3" fmla="*/ 751185 w 1636294"/>
                <a:gd name="connsiteY3" fmla="*/ 296658 h 709897"/>
                <a:gd name="connsiteX4" fmla="*/ 892337 w 1636294"/>
                <a:gd name="connsiteY4" fmla="*/ 640100 h 709897"/>
                <a:gd name="connsiteX5" fmla="*/ 1130880 w 1636294"/>
                <a:gd name="connsiteY5" fmla="*/ 707346 h 709897"/>
                <a:gd name="connsiteX6" fmla="*/ 1359246 w 1636294"/>
                <a:gd name="connsiteY6" fmla="*/ 593630 h 709897"/>
                <a:gd name="connsiteX7" fmla="*/ 1636294 w 1636294"/>
                <a:gd name="connsiteY7" fmla="*/ 616878 h 709897"/>
                <a:gd name="connsiteX0" fmla="*/ 0 w 1636294"/>
                <a:gd name="connsiteY0" fmla="*/ 27330 h 707616"/>
                <a:gd name="connsiteX1" fmla="*/ 317007 w 1636294"/>
                <a:gd name="connsiteY1" fmla="*/ 29774 h 707616"/>
                <a:gd name="connsiteX2" fmla="*/ 575398 w 1636294"/>
                <a:gd name="connsiteY2" fmla="*/ 360720 h 707616"/>
                <a:gd name="connsiteX3" fmla="*/ 751185 w 1636294"/>
                <a:gd name="connsiteY3" fmla="*/ 296658 h 707616"/>
                <a:gd name="connsiteX4" fmla="*/ 939819 w 1636294"/>
                <a:gd name="connsiteY4" fmla="*/ 542219 h 707616"/>
                <a:gd name="connsiteX5" fmla="*/ 1130880 w 1636294"/>
                <a:gd name="connsiteY5" fmla="*/ 707346 h 707616"/>
                <a:gd name="connsiteX6" fmla="*/ 1359246 w 1636294"/>
                <a:gd name="connsiteY6" fmla="*/ 593630 h 707616"/>
                <a:gd name="connsiteX7" fmla="*/ 1636294 w 1636294"/>
                <a:gd name="connsiteY7" fmla="*/ 616878 h 707616"/>
                <a:gd name="connsiteX0" fmla="*/ 0 w 1636294"/>
                <a:gd name="connsiteY0" fmla="*/ 21510 h 701796"/>
                <a:gd name="connsiteX1" fmla="*/ 317007 w 1636294"/>
                <a:gd name="connsiteY1" fmla="*/ 23954 h 701796"/>
                <a:gd name="connsiteX2" fmla="*/ 527916 w 1636294"/>
                <a:gd name="connsiteY2" fmla="*/ 273333 h 701796"/>
                <a:gd name="connsiteX3" fmla="*/ 751185 w 1636294"/>
                <a:gd name="connsiteY3" fmla="*/ 290838 h 701796"/>
                <a:gd name="connsiteX4" fmla="*/ 939819 w 1636294"/>
                <a:gd name="connsiteY4" fmla="*/ 536399 h 701796"/>
                <a:gd name="connsiteX5" fmla="*/ 1130880 w 1636294"/>
                <a:gd name="connsiteY5" fmla="*/ 701526 h 701796"/>
                <a:gd name="connsiteX6" fmla="*/ 1359246 w 1636294"/>
                <a:gd name="connsiteY6" fmla="*/ 587810 h 701796"/>
                <a:gd name="connsiteX7" fmla="*/ 1636294 w 1636294"/>
                <a:gd name="connsiteY7" fmla="*/ 611058 h 701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6294" h="701796">
                  <a:moveTo>
                    <a:pt x="0" y="21510"/>
                  </a:moveTo>
                  <a:cubicBezTo>
                    <a:pt x="228600" y="4465"/>
                    <a:pt x="229021" y="-18017"/>
                    <a:pt x="317007" y="23954"/>
                  </a:cubicBezTo>
                  <a:cubicBezTo>
                    <a:pt x="404993" y="65925"/>
                    <a:pt x="455553" y="228852"/>
                    <a:pt x="527916" y="273333"/>
                  </a:cubicBezTo>
                  <a:cubicBezTo>
                    <a:pt x="600279" y="317814"/>
                    <a:pt x="682535" y="246994"/>
                    <a:pt x="751185" y="290838"/>
                  </a:cubicBezTo>
                  <a:cubicBezTo>
                    <a:pt x="819835" y="334682"/>
                    <a:pt x="876537" y="467951"/>
                    <a:pt x="939819" y="536399"/>
                  </a:cubicBezTo>
                  <a:cubicBezTo>
                    <a:pt x="1003102" y="604847"/>
                    <a:pt x="1060976" y="692958"/>
                    <a:pt x="1130880" y="701526"/>
                  </a:cubicBezTo>
                  <a:cubicBezTo>
                    <a:pt x="1200784" y="710094"/>
                    <a:pt x="1309115" y="511610"/>
                    <a:pt x="1359246" y="587810"/>
                  </a:cubicBezTo>
                  <a:cubicBezTo>
                    <a:pt x="1409377" y="664010"/>
                    <a:pt x="1510965" y="613063"/>
                    <a:pt x="1636294" y="611058"/>
                  </a:cubicBezTo>
                </a:path>
              </a:pathLst>
            </a:custGeom>
            <a:noFill/>
            <a:ln w="44450">
              <a:solidFill>
                <a:srgbClr val="FCAD10"/>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1" name="テキスト ボックス 90">
              <a:extLst>
                <a:ext uri="{FF2B5EF4-FFF2-40B4-BE49-F238E27FC236}">
                  <a16:creationId xmlns:a16="http://schemas.microsoft.com/office/drawing/2014/main" id="{96199C4A-D8E5-4B72-B287-AEF4CA86DF56}"/>
                </a:ext>
              </a:extLst>
            </p:cNvPr>
            <p:cNvSpPr txBox="1"/>
            <p:nvPr/>
          </p:nvSpPr>
          <p:spPr>
            <a:xfrm>
              <a:off x="1277049" y="3643799"/>
              <a:ext cx="2117007" cy="1209848"/>
            </a:xfrm>
            <a:prstGeom prst="rect">
              <a:avLst/>
            </a:prstGeom>
            <a:noFill/>
          </p:spPr>
          <p:txBody>
            <a:bodyPr vert="horz"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F79646">
                      <a:lumMod val="75000"/>
                    </a:srgbClr>
                  </a:solidFill>
                  <a:effectLst/>
                  <a:uLnTx/>
                  <a:uFillTx/>
                  <a:latin typeface="Arial Unicode MS" pitchFamily="50" charset="-128"/>
                  <a:ea typeface="Arial Unicode MS" pitchFamily="50" charset="-128"/>
                  <a:cs typeface="Arial Unicode MS" pitchFamily="50" charset="-128"/>
                </a:rPr>
                <a:t>465nm laser pulse through optical fiber</a:t>
              </a:r>
              <a:r>
                <a:rPr kumimoji="1" lang="ja-JP" altLang="en-US" sz="1600" b="0" i="0" u="none" strike="noStrike" kern="1200" cap="none" spc="0" normalizeH="0" baseline="0" noProof="0" dirty="0">
                  <a:ln>
                    <a:noFill/>
                  </a:ln>
                  <a:solidFill>
                    <a:srgbClr val="F79646">
                      <a:lumMod val="75000"/>
                    </a:srgbClr>
                  </a:solidFill>
                  <a:effectLst/>
                  <a:uLnTx/>
                  <a:uFillTx/>
                  <a:latin typeface="Arial Unicode MS" pitchFamily="50" charset="-128"/>
                  <a:ea typeface="Arial Unicode MS" pitchFamily="50" charset="-128"/>
                  <a:cs typeface="Arial Unicode MS" pitchFamily="50" charset="-128"/>
                </a:rPr>
                <a:t>　</a:t>
              </a:r>
              <a:endParaRPr kumimoji="1" lang="en-US" altLang="ja-JP" sz="1600" b="0" i="0" u="none" strike="noStrike" kern="1200" cap="none" spc="0" normalizeH="0" baseline="0" noProof="0" dirty="0">
                <a:ln>
                  <a:noFill/>
                </a:ln>
                <a:solidFill>
                  <a:srgbClr val="F79646">
                    <a:lumMod val="75000"/>
                  </a:srgbClr>
                </a:solidFill>
                <a:effectLst/>
                <a:uLnTx/>
                <a:uFillTx/>
                <a:latin typeface="Arial Unicode MS" pitchFamily="50" charset="-128"/>
                <a:ea typeface="Arial Unicode MS" pitchFamily="50" charset="-128"/>
                <a:cs typeface="Arial Unicode MS" pitchFamily="50" charset="-128"/>
              </a:endParaRPr>
            </a:p>
          </p:txBody>
        </p:sp>
        <p:cxnSp>
          <p:nvCxnSpPr>
            <p:cNvPr id="92" name="直線コネクタ 91">
              <a:extLst>
                <a:ext uri="{FF2B5EF4-FFF2-40B4-BE49-F238E27FC236}">
                  <a16:creationId xmlns:a16="http://schemas.microsoft.com/office/drawing/2014/main" id="{0F608F4A-EA6F-43D6-B084-517EFE5D15BB}"/>
                </a:ext>
              </a:extLst>
            </p:cNvPr>
            <p:cNvCxnSpPr>
              <a:cxnSpLocks/>
            </p:cNvCxnSpPr>
            <p:nvPr/>
          </p:nvCxnSpPr>
          <p:spPr bwMode="auto">
            <a:xfrm flipV="1">
              <a:off x="4016393" y="2802091"/>
              <a:ext cx="564976" cy="8239"/>
            </a:xfrm>
            <a:prstGeom prst="line">
              <a:avLst/>
            </a:prstGeom>
            <a:ln w="25400"/>
          </p:spPr>
          <p:style>
            <a:lnRef idx="1">
              <a:schemeClr val="dk1"/>
            </a:lnRef>
            <a:fillRef idx="0">
              <a:schemeClr val="dk1"/>
            </a:fillRef>
            <a:effectRef idx="0">
              <a:schemeClr val="dk1"/>
            </a:effectRef>
            <a:fontRef idx="minor">
              <a:schemeClr val="tx1"/>
            </a:fontRef>
          </p:style>
        </p:cxnSp>
        <p:sp>
          <p:nvSpPr>
            <p:cNvPr id="93" name="楕円 92">
              <a:extLst>
                <a:ext uri="{FF2B5EF4-FFF2-40B4-BE49-F238E27FC236}">
                  <a16:creationId xmlns:a16="http://schemas.microsoft.com/office/drawing/2014/main" id="{547A22EB-2119-4802-B8FC-2594F974CBDC}"/>
                </a:ext>
              </a:extLst>
            </p:cNvPr>
            <p:cNvSpPr/>
            <p:nvPr/>
          </p:nvSpPr>
          <p:spPr>
            <a:xfrm>
              <a:off x="3959332" y="3562979"/>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4" name="フリーフォーム: 図形 93">
              <a:extLst>
                <a:ext uri="{FF2B5EF4-FFF2-40B4-BE49-F238E27FC236}">
                  <a16:creationId xmlns:a16="http://schemas.microsoft.com/office/drawing/2014/main" id="{592B3357-CA24-4A94-9660-B1A6264F6515}"/>
                </a:ext>
              </a:extLst>
            </p:cNvPr>
            <p:cNvSpPr/>
            <p:nvPr/>
          </p:nvSpPr>
          <p:spPr>
            <a:xfrm>
              <a:off x="5122766" y="2812689"/>
              <a:ext cx="8709" cy="1297578"/>
            </a:xfrm>
            <a:custGeom>
              <a:avLst/>
              <a:gdLst>
                <a:gd name="connsiteX0" fmla="*/ 0 w 8709"/>
                <a:gd name="connsiteY0" fmla="*/ 0 h 1297578"/>
                <a:gd name="connsiteX1" fmla="*/ 8709 w 8709"/>
                <a:gd name="connsiteY1" fmla="*/ 1297578 h 1297578"/>
              </a:gdLst>
              <a:ahLst/>
              <a:cxnLst>
                <a:cxn ang="0">
                  <a:pos x="connsiteX0" y="connsiteY0"/>
                </a:cxn>
                <a:cxn ang="0">
                  <a:pos x="connsiteX1" y="connsiteY1"/>
                </a:cxn>
              </a:cxnLst>
              <a:rect l="l" t="t" r="r" b="b"/>
              <a:pathLst>
                <a:path w="8709" h="1297578">
                  <a:moveTo>
                    <a:pt x="0" y="0"/>
                  </a:moveTo>
                  <a:lnTo>
                    <a:pt x="8709" y="129757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5" name="フリーフォーム: 図形 94">
              <a:extLst>
                <a:ext uri="{FF2B5EF4-FFF2-40B4-BE49-F238E27FC236}">
                  <a16:creationId xmlns:a16="http://schemas.microsoft.com/office/drawing/2014/main" id="{A65E43B7-41E9-4811-82D3-58DFB5239BA5}"/>
                </a:ext>
              </a:extLst>
            </p:cNvPr>
            <p:cNvSpPr/>
            <p:nvPr/>
          </p:nvSpPr>
          <p:spPr>
            <a:xfrm>
              <a:off x="3999360" y="3596461"/>
              <a:ext cx="992777" cy="513806"/>
            </a:xfrm>
            <a:custGeom>
              <a:avLst/>
              <a:gdLst>
                <a:gd name="connsiteX0" fmla="*/ 0 w 992777"/>
                <a:gd name="connsiteY0" fmla="*/ 8708 h 513806"/>
                <a:gd name="connsiteX1" fmla="*/ 984069 w 992777"/>
                <a:gd name="connsiteY1" fmla="*/ 0 h 513806"/>
                <a:gd name="connsiteX2" fmla="*/ 992777 w 992777"/>
                <a:gd name="connsiteY2" fmla="*/ 513806 h 513806"/>
              </a:gdLst>
              <a:ahLst/>
              <a:cxnLst>
                <a:cxn ang="0">
                  <a:pos x="connsiteX0" y="connsiteY0"/>
                </a:cxn>
                <a:cxn ang="0">
                  <a:pos x="connsiteX1" y="connsiteY1"/>
                </a:cxn>
                <a:cxn ang="0">
                  <a:pos x="connsiteX2" y="connsiteY2"/>
                </a:cxn>
              </a:cxnLst>
              <a:rect l="l" t="t" r="r" b="b"/>
              <a:pathLst>
                <a:path w="992777" h="513806">
                  <a:moveTo>
                    <a:pt x="0" y="8708"/>
                  </a:moveTo>
                  <a:lnTo>
                    <a:pt x="984069" y="0"/>
                  </a:lnTo>
                  <a:lnTo>
                    <a:pt x="992777" y="513806"/>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6" name="二等辺三角形 95">
              <a:extLst>
                <a:ext uri="{FF2B5EF4-FFF2-40B4-BE49-F238E27FC236}">
                  <a16:creationId xmlns:a16="http://schemas.microsoft.com/office/drawing/2014/main" id="{796D7F43-D7BA-49BD-BA89-79DB0191B760}"/>
                </a:ext>
              </a:extLst>
            </p:cNvPr>
            <p:cNvSpPr/>
            <p:nvPr/>
          </p:nvSpPr>
          <p:spPr bwMode="auto">
            <a:xfrm rot="10800000">
              <a:off x="4850928" y="4112316"/>
              <a:ext cx="444827" cy="379285"/>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prstClr val="white"/>
                </a:solidFill>
                <a:effectLst/>
                <a:uLnTx/>
                <a:uFillTx/>
                <a:latin typeface="Arial Unicode MS" pitchFamily="50" charset="-128"/>
                <a:ea typeface="Arial Unicode MS" pitchFamily="50" charset="-128"/>
                <a:cs typeface="Arial Unicode MS" pitchFamily="50" charset="-128"/>
              </a:endParaRPr>
            </a:p>
          </p:txBody>
        </p:sp>
        <p:cxnSp>
          <p:nvCxnSpPr>
            <p:cNvPr id="97" name="直線矢印コネクタ 96">
              <a:extLst>
                <a:ext uri="{FF2B5EF4-FFF2-40B4-BE49-F238E27FC236}">
                  <a16:creationId xmlns:a16="http://schemas.microsoft.com/office/drawing/2014/main" id="{DBE3E384-BB37-4885-905E-32263CF0FBBD}"/>
                </a:ext>
              </a:extLst>
            </p:cNvPr>
            <p:cNvCxnSpPr>
              <a:cxnSpLocks/>
            </p:cNvCxnSpPr>
            <p:nvPr/>
          </p:nvCxnSpPr>
          <p:spPr bwMode="auto">
            <a:xfrm>
              <a:off x="5070410" y="4491601"/>
              <a:ext cx="2931" cy="250781"/>
            </a:xfrm>
            <a:prstGeom prst="straightConnector1">
              <a:avLst/>
            </a:prstGeom>
            <a:ln>
              <a:tailEnd type="arrow"/>
            </a:ln>
            <a:effectLst/>
          </p:spPr>
          <p:style>
            <a:lnRef idx="2">
              <a:schemeClr val="accent2"/>
            </a:lnRef>
            <a:fillRef idx="0">
              <a:schemeClr val="accent2"/>
            </a:fillRef>
            <a:effectRef idx="1">
              <a:schemeClr val="accent2"/>
            </a:effectRef>
            <a:fontRef idx="minor">
              <a:schemeClr val="tx1"/>
            </a:fontRef>
          </p:style>
        </p:cxnSp>
        <p:sp>
          <p:nvSpPr>
            <p:cNvPr id="98" name="楕円 97">
              <a:extLst>
                <a:ext uri="{FF2B5EF4-FFF2-40B4-BE49-F238E27FC236}">
                  <a16:creationId xmlns:a16="http://schemas.microsoft.com/office/drawing/2014/main" id="{B0865724-FE5C-4BBD-A748-61DDA3FBD816}"/>
                </a:ext>
              </a:extLst>
            </p:cNvPr>
            <p:cNvSpPr/>
            <p:nvPr/>
          </p:nvSpPr>
          <p:spPr>
            <a:xfrm>
              <a:off x="4947886" y="3558859"/>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9" name="フリーフォーム: 図形 98">
              <a:extLst>
                <a:ext uri="{FF2B5EF4-FFF2-40B4-BE49-F238E27FC236}">
                  <a16:creationId xmlns:a16="http://schemas.microsoft.com/office/drawing/2014/main" id="{C1520901-4D48-4501-B438-08324FFE9C9A}"/>
                </a:ext>
              </a:extLst>
            </p:cNvPr>
            <p:cNvSpPr/>
            <p:nvPr/>
          </p:nvSpPr>
          <p:spPr>
            <a:xfrm>
              <a:off x="4983429" y="2952027"/>
              <a:ext cx="461554" cy="653142"/>
            </a:xfrm>
            <a:custGeom>
              <a:avLst/>
              <a:gdLst>
                <a:gd name="connsiteX0" fmla="*/ 461554 w 461554"/>
                <a:gd name="connsiteY0" fmla="*/ 0 h 653142"/>
                <a:gd name="connsiteX1" fmla="*/ 461554 w 461554"/>
                <a:gd name="connsiteY1" fmla="*/ 653142 h 653142"/>
                <a:gd name="connsiteX2" fmla="*/ 0 w 461554"/>
                <a:gd name="connsiteY2" fmla="*/ 653142 h 653142"/>
              </a:gdLst>
              <a:ahLst/>
              <a:cxnLst>
                <a:cxn ang="0">
                  <a:pos x="connsiteX0" y="connsiteY0"/>
                </a:cxn>
                <a:cxn ang="0">
                  <a:pos x="connsiteX1" y="connsiteY1"/>
                </a:cxn>
                <a:cxn ang="0">
                  <a:pos x="connsiteX2" y="connsiteY2"/>
                </a:cxn>
              </a:cxnLst>
              <a:rect l="l" t="t" r="r" b="b"/>
              <a:pathLst>
                <a:path w="461554" h="653142">
                  <a:moveTo>
                    <a:pt x="461554" y="0"/>
                  </a:moveTo>
                  <a:lnTo>
                    <a:pt x="461554" y="653142"/>
                  </a:lnTo>
                  <a:lnTo>
                    <a:pt x="0" y="65314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00" name="テキスト ボックス 110">
              <a:extLst>
                <a:ext uri="{FF2B5EF4-FFF2-40B4-BE49-F238E27FC236}">
                  <a16:creationId xmlns:a16="http://schemas.microsoft.com/office/drawing/2014/main" id="{C81C28A2-DF15-4EAD-B463-A9DC6B08B9BD}"/>
                </a:ext>
              </a:extLst>
            </p:cNvPr>
            <p:cNvSpPr txBox="1">
              <a:spLocks noChangeArrowheads="1"/>
            </p:cNvSpPr>
            <p:nvPr/>
          </p:nvSpPr>
          <p:spPr bwMode="auto">
            <a:xfrm rot="16200000">
              <a:off x="4866418" y="2998061"/>
              <a:ext cx="927731" cy="36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rPr>
                <a:t>GND</a:t>
              </a:r>
              <a:endParaRPr kumimoji="1" lang="ja-JP" altLang="en-US" sz="1050" b="1"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p:cxnSp>
          <p:nvCxnSpPr>
            <p:cNvPr id="101" name="直線矢印コネクタ 100">
              <a:extLst>
                <a:ext uri="{FF2B5EF4-FFF2-40B4-BE49-F238E27FC236}">
                  <a16:creationId xmlns:a16="http://schemas.microsoft.com/office/drawing/2014/main" id="{6E1A1DB2-C78C-4725-8E59-8EB7CF7ACB40}"/>
                </a:ext>
              </a:extLst>
            </p:cNvPr>
            <p:cNvCxnSpPr>
              <a:cxnSpLocks/>
            </p:cNvCxnSpPr>
            <p:nvPr/>
          </p:nvCxnSpPr>
          <p:spPr bwMode="auto">
            <a:xfrm flipH="1">
              <a:off x="5511379" y="2901117"/>
              <a:ext cx="6354" cy="1864198"/>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sp>
          <p:nvSpPr>
            <p:cNvPr id="102" name="テキスト ボックス 110">
              <a:extLst>
                <a:ext uri="{FF2B5EF4-FFF2-40B4-BE49-F238E27FC236}">
                  <a16:creationId xmlns:a16="http://schemas.microsoft.com/office/drawing/2014/main" id="{17304C87-A226-4A00-8289-8BFD23FFEAC9}"/>
                </a:ext>
              </a:extLst>
            </p:cNvPr>
            <p:cNvSpPr txBox="1">
              <a:spLocks noChangeArrowheads="1"/>
            </p:cNvSpPr>
            <p:nvPr/>
          </p:nvSpPr>
          <p:spPr bwMode="auto">
            <a:xfrm rot="16200000">
              <a:off x="5249480" y="3160441"/>
              <a:ext cx="724623" cy="36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err="1">
                  <a:ln>
                    <a:noFill/>
                  </a:ln>
                  <a:solidFill>
                    <a:prstClr val="black"/>
                  </a:solidFill>
                  <a:effectLst/>
                  <a:uLnTx/>
                  <a:uFillTx/>
                  <a:latin typeface="Arial Unicode MS" pitchFamily="50" charset="-128"/>
                  <a:ea typeface="Arial Unicode MS" pitchFamily="50" charset="-128"/>
                  <a:cs typeface="Arial Unicode MS" pitchFamily="50" charset="-128"/>
                </a:rPr>
                <a:t>Vss</a:t>
              </a:r>
              <a:endParaRPr kumimoji="1" lang="ja-JP" altLang="en-US" sz="1050" b="1"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p:cxnSp>
          <p:nvCxnSpPr>
            <p:cNvPr id="103" name="直線矢印コネクタ 102">
              <a:extLst>
                <a:ext uri="{FF2B5EF4-FFF2-40B4-BE49-F238E27FC236}">
                  <a16:creationId xmlns:a16="http://schemas.microsoft.com/office/drawing/2014/main" id="{26C1DC9B-C93F-4E35-ADA4-3FD105EBDC3D}"/>
                </a:ext>
              </a:extLst>
            </p:cNvPr>
            <p:cNvCxnSpPr>
              <a:cxnSpLocks/>
              <a:stCxn id="68" idx="1"/>
            </p:cNvCxnSpPr>
            <p:nvPr/>
          </p:nvCxnSpPr>
          <p:spPr bwMode="auto">
            <a:xfrm flipV="1">
              <a:off x="5487926" y="1184162"/>
              <a:ext cx="1" cy="1512785"/>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sp>
          <p:nvSpPr>
            <p:cNvPr id="104" name="テキスト ボックス 110">
              <a:extLst>
                <a:ext uri="{FF2B5EF4-FFF2-40B4-BE49-F238E27FC236}">
                  <a16:creationId xmlns:a16="http://schemas.microsoft.com/office/drawing/2014/main" id="{A61245AC-65BE-430B-A085-5934E98B7613}"/>
                </a:ext>
              </a:extLst>
            </p:cNvPr>
            <p:cNvSpPr txBox="1">
              <a:spLocks noChangeArrowheads="1"/>
            </p:cNvSpPr>
            <p:nvPr/>
          </p:nvSpPr>
          <p:spPr bwMode="auto">
            <a:xfrm rot="16200000">
              <a:off x="5201875" y="2112654"/>
              <a:ext cx="818323" cy="36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i="0" u="none" strike="noStrike" kern="1200" cap="none" spc="0" normalizeH="0" baseline="0" noProof="0" dirty="0" err="1">
                  <a:ln>
                    <a:noFill/>
                  </a:ln>
                  <a:solidFill>
                    <a:prstClr val="black"/>
                  </a:solidFill>
                  <a:effectLst/>
                  <a:uLnTx/>
                  <a:uFillTx/>
                  <a:latin typeface="Arial Unicode MS" pitchFamily="50" charset="-128"/>
                  <a:ea typeface="Arial Unicode MS" pitchFamily="50" charset="-128"/>
                  <a:cs typeface="Arial Unicode MS" pitchFamily="50" charset="-128"/>
                </a:rPr>
                <a:t>Vdd</a:t>
              </a:r>
              <a:endParaRPr kumimoji="1" lang="ja-JP" altLang="en-US" sz="1050" b="1"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105" name="テキスト ボックス 110">
              <a:extLst>
                <a:ext uri="{FF2B5EF4-FFF2-40B4-BE49-F238E27FC236}">
                  <a16:creationId xmlns:a16="http://schemas.microsoft.com/office/drawing/2014/main" id="{E7FF1CC1-CA73-45AD-BE11-A75590111254}"/>
                </a:ext>
              </a:extLst>
            </p:cNvPr>
            <p:cNvSpPr txBox="1">
              <a:spLocks noChangeArrowheads="1"/>
            </p:cNvSpPr>
            <p:nvPr/>
          </p:nvSpPr>
          <p:spPr bwMode="auto">
            <a:xfrm>
              <a:off x="4325181" y="2284810"/>
              <a:ext cx="845307" cy="403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rPr>
                <a:t>4.7</a:t>
              </a:r>
              <a:r>
                <a:rPr kumimoji="1" lang="en-US" altLang="ja-JP" sz="1200" b="1"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sym typeface="Symbol" panose="05050102010706020507" pitchFamily="18" charset="2"/>
                </a:rPr>
                <a:t>F</a:t>
              </a:r>
              <a:endParaRPr kumimoji="1" lang="ja-JP" altLang="en-US" sz="1200" b="1"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106" name="楕円 105">
              <a:extLst>
                <a:ext uri="{FF2B5EF4-FFF2-40B4-BE49-F238E27FC236}">
                  <a16:creationId xmlns:a16="http://schemas.microsoft.com/office/drawing/2014/main" id="{28C40309-C79B-4034-9D79-9BB2E4A77272}"/>
                </a:ext>
              </a:extLst>
            </p:cNvPr>
            <p:cNvSpPr/>
            <p:nvPr/>
          </p:nvSpPr>
          <p:spPr>
            <a:xfrm>
              <a:off x="5074891" y="2769714"/>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07" name="二等辺三角形 106">
              <a:extLst>
                <a:ext uri="{FF2B5EF4-FFF2-40B4-BE49-F238E27FC236}">
                  <a16:creationId xmlns:a16="http://schemas.microsoft.com/office/drawing/2014/main" id="{7BDF92FD-7A3B-4D81-948A-5139CDB53A30}"/>
                </a:ext>
              </a:extLst>
            </p:cNvPr>
            <p:cNvSpPr/>
            <p:nvPr/>
          </p:nvSpPr>
          <p:spPr bwMode="auto">
            <a:xfrm rot="5400000">
              <a:off x="6352614" y="2689721"/>
              <a:ext cx="444827" cy="379285"/>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dirty="0">
                <a:ln>
                  <a:noFill/>
                </a:ln>
                <a:solidFill>
                  <a:prstClr val="white"/>
                </a:solidFill>
                <a:effectLst/>
                <a:uLnTx/>
                <a:uFillTx/>
                <a:latin typeface="Arial Unicode MS" pitchFamily="50" charset="-128"/>
                <a:ea typeface="Arial Unicode MS" pitchFamily="50" charset="-128"/>
                <a:cs typeface="Arial Unicode MS" pitchFamily="50" charset="-128"/>
              </a:endParaRPr>
            </a:p>
          </p:txBody>
        </p:sp>
        <p:sp>
          <p:nvSpPr>
            <p:cNvPr id="108" name="楕円 107">
              <a:extLst>
                <a:ext uri="{FF2B5EF4-FFF2-40B4-BE49-F238E27FC236}">
                  <a16:creationId xmlns:a16="http://schemas.microsoft.com/office/drawing/2014/main" id="{36EDC2A5-53B2-46BB-88EC-8E457EDC9A07}"/>
                </a:ext>
              </a:extLst>
            </p:cNvPr>
            <p:cNvSpPr/>
            <p:nvPr/>
          </p:nvSpPr>
          <p:spPr>
            <a:xfrm>
              <a:off x="5398329" y="3562816"/>
              <a:ext cx="79852" cy="7315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cxnSp>
          <p:nvCxnSpPr>
            <p:cNvPr id="109" name="直線矢印コネクタ 108">
              <a:extLst>
                <a:ext uri="{FF2B5EF4-FFF2-40B4-BE49-F238E27FC236}">
                  <a16:creationId xmlns:a16="http://schemas.microsoft.com/office/drawing/2014/main" id="{BB1B17BC-C96C-4486-8B50-53B4DBA30B59}"/>
                </a:ext>
              </a:extLst>
            </p:cNvPr>
            <p:cNvCxnSpPr>
              <a:cxnSpLocks/>
              <a:stCxn id="88" idx="2"/>
            </p:cNvCxnSpPr>
            <p:nvPr/>
          </p:nvCxnSpPr>
          <p:spPr bwMode="auto">
            <a:xfrm flipH="1">
              <a:off x="3034626" y="2810330"/>
              <a:ext cx="921604" cy="8340"/>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cxnSp>
          <p:nvCxnSpPr>
            <p:cNvPr id="110" name="直線矢印コネクタ 109">
              <a:extLst>
                <a:ext uri="{FF2B5EF4-FFF2-40B4-BE49-F238E27FC236}">
                  <a16:creationId xmlns:a16="http://schemas.microsoft.com/office/drawing/2014/main" id="{48D32C57-C449-4B6B-BD65-41E6822EE7E1}"/>
                </a:ext>
              </a:extLst>
            </p:cNvPr>
            <p:cNvCxnSpPr>
              <a:cxnSpLocks/>
            </p:cNvCxnSpPr>
            <p:nvPr/>
          </p:nvCxnSpPr>
          <p:spPr bwMode="auto">
            <a:xfrm flipH="1">
              <a:off x="3042863" y="3600999"/>
              <a:ext cx="921604" cy="8340"/>
            </a:xfrm>
            <a:prstGeom prst="straightConnector1">
              <a:avLst/>
            </a:prstGeom>
            <a:ln>
              <a:solidFill>
                <a:schemeClr val="tx1"/>
              </a:solidFill>
              <a:tailEnd type="arrow"/>
            </a:ln>
            <a:effectLst/>
          </p:spPr>
          <p:style>
            <a:lnRef idx="2">
              <a:schemeClr val="accent2"/>
            </a:lnRef>
            <a:fillRef idx="0">
              <a:schemeClr val="accent2"/>
            </a:fillRef>
            <a:effectRef idx="1">
              <a:schemeClr val="accent2"/>
            </a:effectRef>
            <a:fontRef idx="minor">
              <a:schemeClr val="tx1"/>
            </a:fontRef>
          </p:style>
        </p:cxnSp>
        <p:sp>
          <p:nvSpPr>
            <p:cNvPr id="111" name="テキスト ボックス 121">
              <a:extLst>
                <a:ext uri="{FF2B5EF4-FFF2-40B4-BE49-F238E27FC236}">
                  <a16:creationId xmlns:a16="http://schemas.microsoft.com/office/drawing/2014/main" id="{417E3CAA-6C66-4FF1-B8D2-C4DFD93F9437}"/>
                </a:ext>
              </a:extLst>
            </p:cNvPr>
            <p:cNvSpPr txBox="1">
              <a:spLocks noChangeArrowheads="1"/>
            </p:cNvSpPr>
            <p:nvPr/>
          </p:nvSpPr>
          <p:spPr bwMode="auto">
            <a:xfrm>
              <a:off x="3405013" y="4338627"/>
              <a:ext cx="2097825" cy="851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rPr>
                <a:t>Cold amp. input monitor</a:t>
              </a:r>
              <a:endParaRPr kumimoji="1" lang="ja-JP" altLang="en-US" sz="1600" b="0"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112" name="テキスト ボックス 121">
              <a:extLst>
                <a:ext uri="{FF2B5EF4-FFF2-40B4-BE49-F238E27FC236}">
                  <a16:creationId xmlns:a16="http://schemas.microsoft.com/office/drawing/2014/main" id="{BAE4CCA9-656A-4479-B148-D51587FF3CB2}"/>
                </a:ext>
              </a:extLst>
            </p:cNvPr>
            <p:cNvSpPr txBox="1">
              <a:spLocks noChangeArrowheads="1"/>
            </p:cNvSpPr>
            <p:nvPr/>
          </p:nvSpPr>
          <p:spPr bwMode="auto">
            <a:xfrm>
              <a:off x="6419605" y="3003578"/>
              <a:ext cx="1554874" cy="851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pitchFamily="18" charset="0"/>
                  <a:ea typeface="Osaka" charset="-128"/>
                </a:defRPr>
              </a:lvl1pPr>
              <a:lvl2pPr marL="742950" indent="-285750" eaLnBrk="0" hangingPunct="0">
                <a:defRPr kumimoji="1" sz="2400">
                  <a:solidFill>
                    <a:schemeClr val="tx1"/>
                  </a:solidFill>
                  <a:latin typeface="Times" pitchFamily="18" charset="0"/>
                  <a:ea typeface="Osaka" charset="-128"/>
                </a:defRPr>
              </a:lvl2pPr>
              <a:lvl3pPr marL="1143000" indent="-228600" eaLnBrk="0" hangingPunct="0">
                <a:defRPr kumimoji="1" sz="2400">
                  <a:solidFill>
                    <a:schemeClr val="tx1"/>
                  </a:solidFill>
                  <a:latin typeface="Times" pitchFamily="18" charset="0"/>
                  <a:ea typeface="Osaka" charset="-128"/>
                </a:defRPr>
              </a:lvl3pPr>
              <a:lvl4pPr marL="1600200" indent="-228600" eaLnBrk="0" hangingPunct="0">
                <a:defRPr kumimoji="1" sz="2400">
                  <a:solidFill>
                    <a:schemeClr val="tx1"/>
                  </a:solidFill>
                  <a:latin typeface="Times" pitchFamily="18" charset="0"/>
                  <a:ea typeface="Osaka" charset="-128"/>
                </a:defRPr>
              </a:lvl4pPr>
              <a:lvl5pPr marL="2057400" indent="-228600" eaLnBrk="0" hangingPunct="0">
                <a:defRPr kumimoji="1" sz="2400">
                  <a:solidFill>
                    <a:schemeClr val="tx1"/>
                  </a:solidFill>
                  <a:latin typeface="Times" pitchFamily="18" charset="0"/>
                  <a:ea typeface="Osaka" charset="-128"/>
                </a:defRPr>
              </a:lvl5pPr>
              <a:lvl6pPr marL="2514600" indent="-228600" algn="ctr" eaLnBrk="0" fontAlgn="base" hangingPunct="0">
                <a:spcBef>
                  <a:spcPct val="0"/>
                </a:spcBef>
                <a:spcAft>
                  <a:spcPct val="0"/>
                </a:spcAft>
                <a:defRPr kumimoji="1" sz="2400">
                  <a:solidFill>
                    <a:schemeClr val="tx1"/>
                  </a:solidFill>
                  <a:latin typeface="Times" pitchFamily="18" charset="0"/>
                  <a:ea typeface="Osaka" charset="-128"/>
                </a:defRPr>
              </a:lvl6pPr>
              <a:lvl7pPr marL="2971800" indent="-228600" algn="ctr" eaLnBrk="0" fontAlgn="base" hangingPunct="0">
                <a:spcBef>
                  <a:spcPct val="0"/>
                </a:spcBef>
                <a:spcAft>
                  <a:spcPct val="0"/>
                </a:spcAft>
                <a:defRPr kumimoji="1" sz="2400">
                  <a:solidFill>
                    <a:schemeClr val="tx1"/>
                  </a:solidFill>
                  <a:latin typeface="Times" pitchFamily="18" charset="0"/>
                  <a:ea typeface="Osaka" charset="-128"/>
                </a:defRPr>
              </a:lvl7pPr>
              <a:lvl8pPr marL="3429000" indent="-228600" algn="ctr" eaLnBrk="0" fontAlgn="base" hangingPunct="0">
                <a:spcBef>
                  <a:spcPct val="0"/>
                </a:spcBef>
                <a:spcAft>
                  <a:spcPct val="0"/>
                </a:spcAft>
                <a:defRPr kumimoji="1" sz="2400">
                  <a:solidFill>
                    <a:schemeClr val="tx1"/>
                  </a:solidFill>
                  <a:latin typeface="Times" pitchFamily="18" charset="0"/>
                  <a:ea typeface="Osaka" charset="-128"/>
                </a:defRPr>
              </a:lvl8pPr>
              <a:lvl9pPr marL="3886200" indent="-228600" algn="ctr" eaLnBrk="0" fontAlgn="base" hangingPunct="0">
                <a:spcBef>
                  <a:spcPct val="0"/>
                </a:spcBef>
                <a:spcAft>
                  <a:spcPct val="0"/>
                </a:spcAft>
                <a:defRPr kumimoji="1" sz="2400">
                  <a:solidFill>
                    <a:schemeClr val="tx1"/>
                  </a:solidFill>
                  <a:latin typeface="Times" pitchFamily="18" charset="0"/>
                  <a:ea typeface="Osaka"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rPr>
                <a:t>Cold amp. output </a:t>
              </a:r>
              <a:endParaRPr kumimoji="1" lang="ja-JP" altLang="en-US" sz="1600" b="0" i="0" u="none" strike="noStrike" kern="120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p:grpSp>
      <p:grpSp>
        <p:nvGrpSpPr>
          <p:cNvPr id="127" name="グループ化 126">
            <a:extLst>
              <a:ext uri="{FF2B5EF4-FFF2-40B4-BE49-F238E27FC236}">
                <a16:creationId xmlns:a16="http://schemas.microsoft.com/office/drawing/2014/main" id="{AEA29D82-3583-4AD0-A815-1B7396848777}"/>
              </a:ext>
            </a:extLst>
          </p:cNvPr>
          <p:cNvGrpSpPr/>
          <p:nvPr/>
        </p:nvGrpSpPr>
        <p:grpSpPr>
          <a:xfrm>
            <a:off x="7451453" y="832206"/>
            <a:ext cx="1533648" cy="2320134"/>
            <a:chOff x="6521280" y="853389"/>
            <a:chExt cx="2367064" cy="3580943"/>
          </a:xfrm>
        </p:grpSpPr>
        <p:pic>
          <p:nvPicPr>
            <p:cNvPr id="128" name="図 127">
              <a:extLst>
                <a:ext uri="{FF2B5EF4-FFF2-40B4-BE49-F238E27FC236}">
                  <a16:creationId xmlns:a16="http://schemas.microsoft.com/office/drawing/2014/main" id="{9173318C-6F0E-44AB-8C86-2320FF1B95CF}"/>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rcRect/>
            <a:stretch/>
          </p:blipFill>
          <p:spPr>
            <a:xfrm>
              <a:off x="6521280" y="853389"/>
              <a:ext cx="2367064" cy="3580943"/>
            </a:xfrm>
            <a:prstGeom prst="rect">
              <a:avLst/>
            </a:prstGeom>
            <a:ln w="38100">
              <a:solidFill>
                <a:srgbClr val="FF0000"/>
              </a:solidFill>
            </a:ln>
          </p:spPr>
        </p:pic>
        <p:sp>
          <p:nvSpPr>
            <p:cNvPr id="129" name="テキスト ボックス 128">
              <a:extLst>
                <a:ext uri="{FF2B5EF4-FFF2-40B4-BE49-F238E27FC236}">
                  <a16:creationId xmlns:a16="http://schemas.microsoft.com/office/drawing/2014/main" id="{B8DB8EAB-4E34-40F4-87C0-386A9D659E65}"/>
                </a:ext>
              </a:extLst>
            </p:cNvPr>
            <p:cNvSpPr txBox="1"/>
            <p:nvPr/>
          </p:nvSpPr>
          <p:spPr>
            <a:xfrm>
              <a:off x="6939084" y="2171120"/>
              <a:ext cx="938182" cy="57003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i="0" u="none" strike="noStrike" kern="1200" cap="none" spc="0" normalizeH="0" baseline="0" noProof="0" dirty="0">
                  <a:ln>
                    <a:noFill/>
                  </a:ln>
                  <a:solidFill>
                    <a:srgbClr val="FF9966"/>
                  </a:solidFill>
                  <a:effectLst/>
                  <a:uLnTx/>
                  <a:uFillTx/>
                  <a:latin typeface="Arial" panose="020B0604020202020204" pitchFamily="34" charset="0"/>
                  <a:ea typeface="ＭＳ Ｐゴシック" panose="020B0600070205080204" pitchFamily="50" charset="-128"/>
                  <a:cs typeface="Arial" panose="020B0604020202020204" pitchFamily="34" charset="0"/>
                </a:rPr>
                <a:t>STJ</a:t>
              </a:r>
              <a:endParaRPr kumimoji="1" lang="ja-JP" altLang="en-US" b="1" i="0" u="none" strike="noStrike" kern="1200" cap="none" spc="0" normalizeH="0" baseline="0" noProof="0" dirty="0">
                <a:ln>
                  <a:noFill/>
                </a:ln>
                <a:solidFill>
                  <a:srgbClr val="FF9966"/>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30" name="テキスト ボックス 129">
              <a:extLst>
                <a:ext uri="{FF2B5EF4-FFF2-40B4-BE49-F238E27FC236}">
                  <a16:creationId xmlns:a16="http://schemas.microsoft.com/office/drawing/2014/main" id="{C6301AFD-1FDA-4C88-AE2A-56213CB9C848}"/>
                </a:ext>
              </a:extLst>
            </p:cNvPr>
            <p:cNvSpPr txBox="1"/>
            <p:nvPr/>
          </p:nvSpPr>
          <p:spPr>
            <a:xfrm>
              <a:off x="7645501" y="2163242"/>
              <a:ext cx="898596" cy="57003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i="0" u="none" strike="noStrike" kern="1200" cap="none" spc="0" normalizeH="0" baseline="0" noProof="0" dirty="0">
                  <a:ln>
                    <a:noFill/>
                  </a:ln>
                  <a:solidFill>
                    <a:srgbClr val="FFFF00"/>
                  </a:solidFill>
                  <a:effectLst/>
                  <a:uLnTx/>
                  <a:uFillTx/>
                  <a:latin typeface="Arial" panose="020B0604020202020204" pitchFamily="34" charset="0"/>
                  <a:ea typeface="ＭＳ Ｐゴシック" panose="020B0600070205080204" pitchFamily="50" charset="-128"/>
                  <a:cs typeface="Arial" panose="020B0604020202020204" pitchFamily="34" charset="0"/>
                </a:rPr>
                <a:t>SOI</a:t>
              </a:r>
              <a:endParaRPr kumimoji="1" lang="ja-JP" altLang="en-US" b="1" i="0" u="none" strike="noStrike" kern="1200" cap="none" spc="0" normalizeH="0" baseline="0" noProof="0" dirty="0">
                <a:ln>
                  <a:noFill/>
                </a:ln>
                <a:solidFill>
                  <a:srgbClr val="FFFF0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31" name="テキスト ボックス 130">
              <a:extLst>
                <a:ext uri="{FF2B5EF4-FFF2-40B4-BE49-F238E27FC236}">
                  <a16:creationId xmlns:a16="http://schemas.microsoft.com/office/drawing/2014/main" id="{80AAD724-DCCA-4AE1-A177-0456A9D323E9}"/>
                </a:ext>
              </a:extLst>
            </p:cNvPr>
            <p:cNvSpPr txBox="1"/>
            <p:nvPr/>
          </p:nvSpPr>
          <p:spPr>
            <a:xfrm>
              <a:off x="7340751" y="3372996"/>
              <a:ext cx="1202913" cy="57003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i="0" u="none" strike="noStrike" kern="1200" cap="none" spc="0" normalizeH="0" baseline="0" noProof="0" dirty="0">
                  <a:ln>
                    <a:noFill/>
                  </a:ln>
                  <a:solidFill>
                    <a:prstClr val="white"/>
                  </a:solidFill>
                  <a:effectLst/>
                  <a:uLnTx/>
                  <a:uFillTx/>
                  <a:latin typeface="Arial" panose="020B0604020202020204" pitchFamily="34" charset="0"/>
                  <a:ea typeface="ＭＳ Ｐゴシック" panose="020B0600070205080204" pitchFamily="50" charset="-128"/>
                  <a:cs typeface="Arial" panose="020B0604020202020204" pitchFamily="34" charset="0"/>
                </a:rPr>
                <a:t>4.7</a:t>
              </a:r>
              <a:r>
                <a:rPr kumimoji="1" lang="en-US" altLang="ja-JP" b="1" i="0" u="none" strike="noStrike" kern="1200" cap="none" spc="0" normalizeH="0" baseline="0" noProof="0" dirty="0">
                  <a:ln>
                    <a:noFill/>
                  </a:ln>
                  <a:solidFill>
                    <a:prstClr val="white"/>
                  </a:solidFill>
                  <a:effectLst/>
                  <a:uLnTx/>
                  <a:uFillTx/>
                  <a:latin typeface="Arial" panose="020B0604020202020204" pitchFamily="34" charset="0"/>
                  <a:ea typeface="ＭＳ Ｐゴシック" panose="020B0600070205080204" pitchFamily="50" charset="-128"/>
                  <a:cs typeface="Arial" panose="020B0604020202020204" pitchFamily="34" charset="0"/>
                  <a:sym typeface="Symbol" panose="05050102010706020507" pitchFamily="18" charset="2"/>
                </a:rPr>
                <a:t>F</a:t>
              </a:r>
              <a:endParaRPr kumimoji="1" lang="ja-JP" altLang="en-US" b="1" i="0" u="none" strike="noStrike" kern="1200" cap="none" spc="0" normalizeH="0" baseline="0" noProof="0" dirty="0">
                <a:ln>
                  <a:noFill/>
                </a:ln>
                <a:solidFill>
                  <a:prstClr val="white"/>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grpSp>
      <p:grpSp>
        <p:nvGrpSpPr>
          <p:cNvPr id="132" name="グループ化 131">
            <a:extLst>
              <a:ext uri="{FF2B5EF4-FFF2-40B4-BE49-F238E27FC236}">
                <a16:creationId xmlns:a16="http://schemas.microsoft.com/office/drawing/2014/main" id="{A52A2D7E-1F3E-495C-9470-19D8F034F548}"/>
              </a:ext>
            </a:extLst>
          </p:cNvPr>
          <p:cNvGrpSpPr/>
          <p:nvPr/>
        </p:nvGrpSpPr>
        <p:grpSpPr>
          <a:xfrm>
            <a:off x="189726" y="3735029"/>
            <a:ext cx="6377849" cy="3100468"/>
            <a:chOff x="670632" y="593305"/>
            <a:chExt cx="4808792" cy="2306889"/>
          </a:xfrm>
        </p:grpSpPr>
        <p:pic>
          <p:nvPicPr>
            <p:cNvPr id="133" name="図 132">
              <a:extLst>
                <a:ext uri="{FF2B5EF4-FFF2-40B4-BE49-F238E27FC236}">
                  <a16:creationId xmlns:a16="http://schemas.microsoft.com/office/drawing/2014/main" id="{A73893C8-8082-4070-AEDD-704BE5E85535}"/>
                </a:ext>
              </a:extLst>
            </p:cNvPr>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10530" t="4709" r="10386" b="55384"/>
            <a:stretch/>
          </p:blipFill>
          <p:spPr>
            <a:xfrm>
              <a:off x="1181967" y="852790"/>
              <a:ext cx="3234522" cy="842730"/>
            </a:xfrm>
            <a:prstGeom prst="rect">
              <a:avLst/>
            </a:prstGeom>
            <a:noFill/>
          </p:spPr>
        </p:pic>
        <p:sp>
          <p:nvSpPr>
            <p:cNvPr id="134" name="テキスト ボックス 133">
              <a:extLst>
                <a:ext uri="{FF2B5EF4-FFF2-40B4-BE49-F238E27FC236}">
                  <a16:creationId xmlns:a16="http://schemas.microsoft.com/office/drawing/2014/main" id="{14312C79-AF06-4805-BBA5-3037150BCC6B}"/>
                </a:ext>
              </a:extLst>
            </p:cNvPr>
            <p:cNvSpPr txBox="1"/>
            <p:nvPr/>
          </p:nvSpPr>
          <p:spPr>
            <a:xfrm rot="16200000">
              <a:off x="292854" y="1135227"/>
              <a:ext cx="987616" cy="2320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Arial" panose="020B0604020202020204" pitchFamily="34" charset="0"/>
                </a:rPr>
                <a:t>Voltage [</a:t>
              </a:r>
              <a:r>
                <a:rPr kumimoji="1" lang="en-US" altLang="ja-JP" sz="1400" b="0" i="0" u="none" strike="noStrike" kern="1200" cap="none" spc="0" normalizeH="0" baseline="0" noProof="0" dirty="0" err="1">
                  <a:ln>
                    <a:noFill/>
                  </a:ln>
                  <a:solidFill>
                    <a:srgbClr val="FF0000"/>
                  </a:solidFill>
                  <a:effectLst/>
                  <a:uLnTx/>
                  <a:uFillTx/>
                  <a:latin typeface="Arial" panose="020B0604020202020204" pitchFamily="34" charset="0"/>
                  <a:ea typeface="ＭＳ Ｐゴシック" panose="020B0600070205080204" pitchFamily="50" charset="-128"/>
                  <a:cs typeface="Arial" panose="020B0604020202020204" pitchFamily="34" charset="0"/>
                </a:rPr>
                <a:t>μV</a:t>
              </a:r>
              <a:r>
                <a:rPr kumimoji="1" lang="en-US" altLang="ja-JP" sz="14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Arial" panose="020B0604020202020204" pitchFamily="34" charset="0"/>
                </a:rPr>
                <a:t>]</a:t>
              </a:r>
              <a:endParaRPr kumimoji="1" lang="ja-JP" altLang="en-US" sz="1400"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35" name="テキスト ボックス 134">
              <a:extLst>
                <a:ext uri="{FF2B5EF4-FFF2-40B4-BE49-F238E27FC236}">
                  <a16:creationId xmlns:a16="http://schemas.microsoft.com/office/drawing/2014/main" id="{8DF9D35C-CBB1-4345-869D-9303E4D138A9}"/>
                </a:ext>
              </a:extLst>
            </p:cNvPr>
            <p:cNvSpPr txBox="1"/>
            <p:nvPr/>
          </p:nvSpPr>
          <p:spPr>
            <a:xfrm>
              <a:off x="955932" y="876488"/>
              <a:ext cx="28910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70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36" name="テキスト ボックス 135">
              <a:extLst>
                <a:ext uri="{FF2B5EF4-FFF2-40B4-BE49-F238E27FC236}">
                  <a16:creationId xmlns:a16="http://schemas.microsoft.com/office/drawing/2014/main" id="{E85C6BE2-4B95-45D1-BB95-063138611AFF}"/>
                </a:ext>
              </a:extLst>
            </p:cNvPr>
            <p:cNvSpPr txBox="1"/>
            <p:nvPr/>
          </p:nvSpPr>
          <p:spPr>
            <a:xfrm>
              <a:off x="957605" y="1082299"/>
              <a:ext cx="28910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60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37" name="テキスト ボックス 136">
              <a:extLst>
                <a:ext uri="{FF2B5EF4-FFF2-40B4-BE49-F238E27FC236}">
                  <a16:creationId xmlns:a16="http://schemas.microsoft.com/office/drawing/2014/main" id="{7FCE4F5D-FA03-4002-9DEA-B4AFDCF8DDCF}"/>
                </a:ext>
              </a:extLst>
            </p:cNvPr>
            <p:cNvSpPr txBox="1"/>
            <p:nvPr/>
          </p:nvSpPr>
          <p:spPr>
            <a:xfrm>
              <a:off x="957605" y="1274154"/>
              <a:ext cx="28910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50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38" name="テキスト ボックス 137">
              <a:extLst>
                <a:ext uri="{FF2B5EF4-FFF2-40B4-BE49-F238E27FC236}">
                  <a16:creationId xmlns:a16="http://schemas.microsoft.com/office/drawing/2014/main" id="{B7269D6E-557C-4C78-BAA1-550C6AFA897A}"/>
                </a:ext>
              </a:extLst>
            </p:cNvPr>
            <p:cNvSpPr txBox="1"/>
            <p:nvPr/>
          </p:nvSpPr>
          <p:spPr>
            <a:xfrm>
              <a:off x="960124" y="1463116"/>
              <a:ext cx="28910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40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cxnSp>
          <p:nvCxnSpPr>
            <p:cNvPr id="139" name="直線コネクタ 138">
              <a:extLst>
                <a:ext uri="{FF2B5EF4-FFF2-40B4-BE49-F238E27FC236}">
                  <a16:creationId xmlns:a16="http://schemas.microsoft.com/office/drawing/2014/main" id="{E526BA08-4BCD-48C3-9CB9-D60C1615208E}"/>
                </a:ext>
              </a:extLst>
            </p:cNvPr>
            <p:cNvCxnSpPr/>
            <p:nvPr/>
          </p:nvCxnSpPr>
          <p:spPr>
            <a:xfrm>
              <a:off x="1197006" y="1504434"/>
              <a:ext cx="3183040" cy="0"/>
            </a:xfrm>
            <a:prstGeom prst="line">
              <a:avLst/>
            </a:prstGeom>
            <a:ln w="19050">
              <a:solidFill>
                <a:srgbClr val="FF0000">
                  <a:alpha val="50000"/>
                </a:srgbClr>
              </a:solidFill>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032B3DE3-A9FA-4D6C-8CD3-62AE7972427D}"/>
                </a:ext>
              </a:extLst>
            </p:cNvPr>
            <p:cNvCxnSpPr/>
            <p:nvPr/>
          </p:nvCxnSpPr>
          <p:spPr>
            <a:xfrm>
              <a:off x="4268870" y="1193923"/>
              <a:ext cx="0" cy="315197"/>
            </a:xfrm>
            <a:prstGeom prst="straightConnector1">
              <a:avLst/>
            </a:prstGeom>
            <a:ln w="19050">
              <a:solidFill>
                <a:srgbClr val="FF0000"/>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sp>
          <p:nvSpPr>
            <p:cNvPr id="141" name="テキスト ボックス 140">
              <a:extLst>
                <a:ext uri="{FF2B5EF4-FFF2-40B4-BE49-F238E27FC236}">
                  <a16:creationId xmlns:a16="http://schemas.microsoft.com/office/drawing/2014/main" id="{559C1C7D-9B58-4528-9748-6EC409C2AE40}"/>
                </a:ext>
              </a:extLst>
            </p:cNvPr>
            <p:cNvSpPr txBox="1"/>
            <p:nvPr/>
          </p:nvSpPr>
          <p:spPr>
            <a:xfrm>
              <a:off x="4348975" y="1274154"/>
              <a:ext cx="619025" cy="2748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Arial" panose="020B0604020202020204" pitchFamily="34" charset="0"/>
                </a:rPr>
                <a:t>18μV</a:t>
              </a:r>
              <a:endParaRPr kumimoji="1" lang="ja-JP" altLang="en-US" b="0" i="0" u="none" strike="noStrike" kern="1200" cap="none" spc="0" normalizeH="0" baseline="0" noProof="0" dirty="0">
                <a:ln>
                  <a:noFill/>
                </a:ln>
                <a:solidFill>
                  <a:srgbClr val="FF000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pic>
          <p:nvPicPr>
            <p:cNvPr id="142" name="図 141">
              <a:extLst>
                <a:ext uri="{FF2B5EF4-FFF2-40B4-BE49-F238E27FC236}">
                  <a16:creationId xmlns:a16="http://schemas.microsoft.com/office/drawing/2014/main" id="{3134A179-DC9F-434E-9838-7407E97941B5}"/>
                </a:ext>
              </a:extLst>
            </p:cNvPr>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10474" t="54657" r="10442" b="5243"/>
            <a:stretch/>
          </p:blipFill>
          <p:spPr>
            <a:xfrm>
              <a:off x="1177928" y="1699414"/>
              <a:ext cx="3234523" cy="846807"/>
            </a:xfrm>
            <a:prstGeom prst="rect">
              <a:avLst/>
            </a:prstGeom>
            <a:noFill/>
          </p:spPr>
        </p:pic>
        <p:sp>
          <p:nvSpPr>
            <p:cNvPr id="143" name="テキスト ボックス 142">
              <a:extLst>
                <a:ext uri="{FF2B5EF4-FFF2-40B4-BE49-F238E27FC236}">
                  <a16:creationId xmlns:a16="http://schemas.microsoft.com/office/drawing/2014/main" id="{109E7C64-F313-49F4-A579-21DAA9BDAF18}"/>
                </a:ext>
              </a:extLst>
            </p:cNvPr>
            <p:cNvSpPr txBox="1"/>
            <p:nvPr/>
          </p:nvSpPr>
          <p:spPr>
            <a:xfrm rot="16200000">
              <a:off x="293784" y="2001139"/>
              <a:ext cx="1004758" cy="23205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070C0"/>
                  </a:solidFill>
                  <a:effectLst/>
                  <a:uLnTx/>
                  <a:uFillTx/>
                  <a:latin typeface="Arial" panose="020B0604020202020204" pitchFamily="34" charset="0"/>
                  <a:ea typeface="ＭＳ Ｐゴシック" panose="020B0600070205080204" pitchFamily="50" charset="-128"/>
                  <a:cs typeface="Arial" panose="020B0604020202020204" pitchFamily="34" charset="0"/>
                </a:rPr>
                <a:t>Voltage [</a:t>
              </a:r>
              <a:r>
                <a:rPr kumimoji="1" lang="en-US" altLang="ja-JP" sz="1400" b="0" i="0" u="none" strike="noStrike" kern="1200" cap="none" spc="0" normalizeH="0" baseline="0" noProof="0" dirty="0" err="1">
                  <a:ln>
                    <a:noFill/>
                  </a:ln>
                  <a:solidFill>
                    <a:srgbClr val="0070C0"/>
                  </a:solidFill>
                  <a:effectLst/>
                  <a:uLnTx/>
                  <a:uFillTx/>
                  <a:latin typeface="Arial" panose="020B0604020202020204" pitchFamily="34" charset="0"/>
                  <a:ea typeface="ＭＳ Ｐゴシック" panose="020B0600070205080204" pitchFamily="50" charset="-128"/>
                  <a:cs typeface="Arial" panose="020B0604020202020204" pitchFamily="34" charset="0"/>
                </a:rPr>
                <a:t>μV</a:t>
              </a:r>
              <a:r>
                <a:rPr kumimoji="1" lang="en-US" altLang="ja-JP" sz="1400" b="0" i="0" u="none" strike="noStrike" kern="1200" cap="none" spc="0" normalizeH="0" baseline="0" noProof="0" dirty="0">
                  <a:ln>
                    <a:noFill/>
                  </a:ln>
                  <a:solidFill>
                    <a:srgbClr val="0070C0"/>
                  </a:solidFill>
                  <a:effectLst/>
                  <a:uLnTx/>
                  <a:uFillTx/>
                  <a:latin typeface="Arial" panose="020B0604020202020204" pitchFamily="34" charset="0"/>
                  <a:ea typeface="ＭＳ Ｐゴシック" panose="020B0600070205080204" pitchFamily="50" charset="-128"/>
                  <a:cs typeface="Arial" panose="020B0604020202020204" pitchFamily="34" charset="0"/>
                </a:rPr>
                <a:t>]</a:t>
              </a:r>
              <a:endParaRPr kumimoji="1" lang="ja-JP" altLang="en-US" sz="1400" b="0" i="0" u="none" strike="noStrike" kern="1200" cap="none" spc="0" normalizeH="0" baseline="0" noProof="0" dirty="0">
                <a:ln>
                  <a:noFill/>
                </a:ln>
                <a:solidFill>
                  <a:srgbClr val="0070C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44" name="テキスト ボックス 143">
              <a:extLst>
                <a:ext uri="{FF2B5EF4-FFF2-40B4-BE49-F238E27FC236}">
                  <a16:creationId xmlns:a16="http://schemas.microsoft.com/office/drawing/2014/main" id="{4ECCB17D-9253-4D27-8C0C-8C3143451CFA}"/>
                </a:ext>
              </a:extLst>
            </p:cNvPr>
            <p:cNvSpPr txBox="1"/>
            <p:nvPr/>
          </p:nvSpPr>
          <p:spPr>
            <a:xfrm>
              <a:off x="3743164" y="2648294"/>
              <a:ext cx="729050" cy="25190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time [</a:t>
              </a:r>
              <a:r>
                <a:rPr kumimoji="1" lang="en-US" altLang="ja-JP" sz="1600" b="0" i="0" u="none" strike="noStrike" kern="1200" cap="none" spc="0" normalizeH="0" baseline="0" noProof="0" dirty="0" err="1">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μs</a:t>
              </a:r>
              <a:r>
                <a:rPr kumimoji="1"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a:t>
              </a:r>
              <a:endParaRPr kumimoji="1"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45" name="正方形/長方形 144">
              <a:extLst>
                <a:ext uri="{FF2B5EF4-FFF2-40B4-BE49-F238E27FC236}">
                  <a16:creationId xmlns:a16="http://schemas.microsoft.com/office/drawing/2014/main" id="{73C46BFE-D781-4338-AE8D-9449E1B3F2F0}"/>
                </a:ext>
              </a:extLst>
            </p:cNvPr>
            <p:cNvSpPr/>
            <p:nvPr/>
          </p:nvSpPr>
          <p:spPr>
            <a:xfrm>
              <a:off x="940296" y="1674963"/>
              <a:ext cx="116658" cy="5706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1" i="0" u="none" strike="noStrike" kern="1200" cap="none" spc="0" normalizeH="0" baseline="0" noProof="0">
                <a:ln>
                  <a:noFill/>
                </a:ln>
                <a:solidFill>
                  <a:prstClr val="white"/>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46" name="テキスト ボックス 145">
              <a:extLst>
                <a:ext uri="{FF2B5EF4-FFF2-40B4-BE49-F238E27FC236}">
                  <a16:creationId xmlns:a16="http://schemas.microsoft.com/office/drawing/2014/main" id="{F9AB7AE2-B585-4C29-A6CE-7F9BE3442C12}"/>
                </a:ext>
              </a:extLst>
            </p:cNvPr>
            <p:cNvSpPr txBox="1"/>
            <p:nvPr/>
          </p:nvSpPr>
          <p:spPr>
            <a:xfrm>
              <a:off x="840520" y="1756431"/>
              <a:ext cx="43897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1600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47" name="テキスト ボックス 146">
              <a:extLst>
                <a:ext uri="{FF2B5EF4-FFF2-40B4-BE49-F238E27FC236}">
                  <a16:creationId xmlns:a16="http://schemas.microsoft.com/office/drawing/2014/main" id="{FFAC27DF-6451-4FD5-8ACF-01F4596AE7C6}"/>
                </a:ext>
              </a:extLst>
            </p:cNvPr>
            <p:cNvSpPr txBox="1"/>
            <p:nvPr/>
          </p:nvSpPr>
          <p:spPr>
            <a:xfrm>
              <a:off x="842508" y="1926124"/>
              <a:ext cx="43897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1200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48" name="テキスト ボックス 147">
              <a:extLst>
                <a:ext uri="{FF2B5EF4-FFF2-40B4-BE49-F238E27FC236}">
                  <a16:creationId xmlns:a16="http://schemas.microsoft.com/office/drawing/2014/main" id="{C9B0DFEB-A882-4F1A-8AE4-18750F2D378B}"/>
                </a:ext>
              </a:extLst>
            </p:cNvPr>
            <p:cNvSpPr txBox="1"/>
            <p:nvPr/>
          </p:nvSpPr>
          <p:spPr>
            <a:xfrm>
              <a:off x="902815" y="2098844"/>
              <a:ext cx="364042"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800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49" name="テキスト ボックス 148">
              <a:extLst>
                <a:ext uri="{FF2B5EF4-FFF2-40B4-BE49-F238E27FC236}">
                  <a16:creationId xmlns:a16="http://schemas.microsoft.com/office/drawing/2014/main" id="{66403471-4CB5-4F5C-85AA-C69787529271}"/>
                </a:ext>
              </a:extLst>
            </p:cNvPr>
            <p:cNvSpPr txBox="1"/>
            <p:nvPr/>
          </p:nvSpPr>
          <p:spPr>
            <a:xfrm>
              <a:off x="902815" y="2274179"/>
              <a:ext cx="364042"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400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0" name="テキスト ボックス 149">
              <a:extLst>
                <a:ext uri="{FF2B5EF4-FFF2-40B4-BE49-F238E27FC236}">
                  <a16:creationId xmlns:a16="http://schemas.microsoft.com/office/drawing/2014/main" id="{779BA2FD-9451-42D1-9E02-8D6ECC130C13}"/>
                </a:ext>
              </a:extLst>
            </p:cNvPr>
            <p:cNvSpPr txBox="1"/>
            <p:nvPr/>
          </p:nvSpPr>
          <p:spPr>
            <a:xfrm>
              <a:off x="1027411" y="2450416"/>
              <a:ext cx="214170"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1" name="テキスト ボックス 150">
              <a:extLst>
                <a:ext uri="{FF2B5EF4-FFF2-40B4-BE49-F238E27FC236}">
                  <a16:creationId xmlns:a16="http://schemas.microsoft.com/office/drawing/2014/main" id="{0020CA01-92C1-458C-B993-960AB3B2CB94}"/>
                </a:ext>
              </a:extLst>
            </p:cNvPr>
            <p:cNvSpPr txBox="1"/>
            <p:nvPr/>
          </p:nvSpPr>
          <p:spPr>
            <a:xfrm>
              <a:off x="945084" y="2534465"/>
              <a:ext cx="408762"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-100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2" name="テキスト ボックス 151">
              <a:extLst>
                <a:ext uri="{FF2B5EF4-FFF2-40B4-BE49-F238E27FC236}">
                  <a16:creationId xmlns:a16="http://schemas.microsoft.com/office/drawing/2014/main" id="{F2BA65FD-9520-499B-AFFC-CBA49C108859}"/>
                </a:ext>
              </a:extLst>
            </p:cNvPr>
            <p:cNvSpPr txBox="1"/>
            <p:nvPr/>
          </p:nvSpPr>
          <p:spPr>
            <a:xfrm>
              <a:off x="1316067" y="2534465"/>
              <a:ext cx="333826"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-80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3" name="テキスト ボックス 152">
              <a:extLst>
                <a:ext uri="{FF2B5EF4-FFF2-40B4-BE49-F238E27FC236}">
                  <a16:creationId xmlns:a16="http://schemas.microsoft.com/office/drawing/2014/main" id="{F0AD675A-2A56-410E-BC4F-119B89411F93}"/>
                </a:ext>
              </a:extLst>
            </p:cNvPr>
            <p:cNvSpPr txBox="1"/>
            <p:nvPr/>
          </p:nvSpPr>
          <p:spPr>
            <a:xfrm>
              <a:off x="2673802" y="2534465"/>
              <a:ext cx="214170"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4" name="テキスト ボックス 153">
              <a:extLst>
                <a:ext uri="{FF2B5EF4-FFF2-40B4-BE49-F238E27FC236}">
                  <a16:creationId xmlns:a16="http://schemas.microsoft.com/office/drawing/2014/main" id="{1F028D86-8B4B-4E4A-95A6-83282B4D475D}"/>
                </a:ext>
              </a:extLst>
            </p:cNvPr>
            <p:cNvSpPr txBox="1"/>
            <p:nvPr/>
          </p:nvSpPr>
          <p:spPr>
            <a:xfrm>
              <a:off x="1637846" y="2534465"/>
              <a:ext cx="333826"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-40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5" name="テキスト ボックス 154">
              <a:extLst>
                <a:ext uri="{FF2B5EF4-FFF2-40B4-BE49-F238E27FC236}">
                  <a16:creationId xmlns:a16="http://schemas.microsoft.com/office/drawing/2014/main" id="{15980BE4-4B4D-4297-B631-36227593C71C}"/>
                </a:ext>
              </a:extLst>
            </p:cNvPr>
            <p:cNvSpPr txBox="1"/>
            <p:nvPr/>
          </p:nvSpPr>
          <p:spPr>
            <a:xfrm>
              <a:off x="1948503" y="2534465"/>
              <a:ext cx="333826"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-40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6" name="テキスト ボックス 155">
              <a:extLst>
                <a:ext uri="{FF2B5EF4-FFF2-40B4-BE49-F238E27FC236}">
                  <a16:creationId xmlns:a16="http://schemas.microsoft.com/office/drawing/2014/main" id="{870CCD22-577F-4058-9582-43D82288A7FF}"/>
                </a:ext>
              </a:extLst>
            </p:cNvPr>
            <p:cNvSpPr txBox="1"/>
            <p:nvPr/>
          </p:nvSpPr>
          <p:spPr>
            <a:xfrm>
              <a:off x="2263168" y="2532991"/>
              <a:ext cx="333826"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-20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7" name="テキスト ボックス 156">
              <a:extLst>
                <a:ext uri="{FF2B5EF4-FFF2-40B4-BE49-F238E27FC236}">
                  <a16:creationId xmlns:a16="http://schemas.microsoft.com/office/drawing/2014/main" id="{1FC10166-D831-4A7A-9649-F2D7527790F6}"/>
                </a:ext>
              </a:extLst>
            </p:cNvPr>
            <p:cNvSpPr txBox="1"/>
            <p:nvPr/>
          </p:nvSpPr>
          <p:spPr>
            <a:xfrm>
              <a:off x="2961324" y="2536998"/>
              <a:ext cx="28910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20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8" name="テキスト ボックス 157">
              <a:extLst>
                <a:ext uri="{FF2B5EF4-FFF2-40B4-BE49-F238E27FC236}">
                  <a16:creationId xmlns:a16="http://schemas.microsoft.com/office/drawing/2014/main" id="{00DE3A00-FA2B-4293-B06F-B14B7152A1B4}"/>
                </a:ext>
              </a:extLst>
            </p:cNvPr>
            <p:cNvSpPr txBox="1"/>
            <p:nvPr/>
          </p:nvSpPr>
          <p:spPr>
            <a:xfrm>
              <a:off x="3272218" y="2537061"/>
              <a:ext cx="28910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40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59" name="テキスト ボックス 158">
              <a:extLst>
                <a:ext uri="{FF2B5EF4-FFF2-40B4-BE49-F238E27FC236}">
                  <a16:creationId xmlns:a16="http://schemas.microsoft.com/office/drawing/2014/main" id="{824D936C-FEBF-451B-A499-F2D5C85629DA}"/>
                </a:ext>
              </a:extLst>
            </p:cNvPr>
            <p:cNvSpPr txBox="1"/>
            <p:nvPr/>
          </p:nvSpPr>
          <p:spPr>
            <a:xfrm>
              <a:off x="3571036" y="2537061"/>
              <a:ext cx="28910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60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60" name="テキスト ボックス 159">
              <a:extLst>
                <a:ext uri="{FF2B5EF4-FFF2-40B4-BE49-F238E27FC236}">
                  <a16:creationId xmlns:a16="http://schemas.microsoft.com/office/drawing/2014/main" id="{D328E9E0-50A2-437D-9AD4-04A173481CA6}"/>
                </a:ext>
              </a:extLst>
            </p:cNvPr>
            <p:cNvSpPr txBox="1"/>
            <p:nvPr/>
          </p:nvSpPr>
          <p:spPr>
            <a:xfrm>
              <a:off x="3916797" y="2536998"/>
              <a:ext cx="289107"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80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61" name="テキスト ボックス 160">
              <a:extLst>
                <a:ext uri="{FF2B5EF4-FFF2-40B4-BE49-F238E27FC236}">
                  <a16:creationId xmlns:a16="http://schemas.microsoft.com/office/drawing/2014/main" id="{5703E5CE-98ED-4DE1-9A0B-016668D2BDBD}"/>
                </a:ext>
              </a:extLst>
            </p:cNvPr>
            <p:cNvSpPr txBox="1"/>
            <p:nvPr/>
          </p:nvSpPr>
          <p:spPr>
            <a:xfrm>
              <a:off x="4178148" y="2532991"/>
              <a:ext cx="364042" cy="22900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100</a:t>
              </a:r>
              <a:endParaRPr kumimoji="1" lang="ja-JP" alt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cxnSp>
          <p:nvCxnSpPr>
            <p:cNvPr id="162" name="直線コネクタ 161">
              <a:extLst>
                <a:ext uri="{FF2B5EF4-FFF2-40B4-BE49-F238E27FC236}">
                  <a16:creationId xmlns:a16="http://schemas.microsoft.com/office/drawing/2014/main" id="{BFE706F1-81AE-4CF4-B6D6-091D155D6586}"/>
                </a:ext>
              </a:extLst>
            </p:cNvPr>
            <p:cNvCxnSpPr/>
            <p:nvPr/>
          </p:nvCxnSpPr>
          <p:spPr>
            <a:xfrm>
              <a:off x="1196599" y="1831403"/>
              <a:ext cx="3183040" cy="0"/>
            </a:xfrm>
            <a:prstGeom prst="line">
              <a:avLst/>
            </a:prstGeom>
            <a:ln w="28575">
              <a:solidFill>
                <a:srgbClr val="0070C0">
                  <a:alpha val="50000"/>
                </a:srgbClr>
              </a:solidFill>
            </a:ln>
          </p:spPr>
          <p:style>
            <a:lnRef idx="1">
              <a:schemeClr val="accent1"/>
            </a:lnRef>
            <a:fillRef idx="0">
              <a:schemeClr val="accent1"/>
            </a:fillRef>
            <a:effectRef idx="0">
              <a:schemeClr val="accent1"/>
            </a:effectRef>
            <a:fontRef idx="minor">
              <a:schemeClr val="tx1"/>
            </a:fontRef>
          </p:style>
        </p:cxnSp>
        <p:cxnSp>
          <p:nvCxnSpPr>
            <p:cNvPr id="163" name="直線矢印コネクタ 162">
              <a:extLst>
                <a:ext uri="{FF2B5EF4-FFF2-40B4-BE49-F238E27FC236}">
                  <a16:creationId xmlns:a16="http://schemas.microsoft.com/office/drawing/2014/main" id="{9FCABD8D-A65E-43DD-AFCC-9389CB66431D}"/>
                </a:ext>
              </a:extLst>
            </p:cNvPr>
            <p:cNvCxnSpPr/>
            <p:nvPr/>
          </p:nvCxnSpPr>
          <p:spPr>
            <a:xfrm flipH="1">
              <a:off x="4268713" y="1835466"/>
              <a:ext cx="156" cy="547133"/>
            </a:xfrm>
            <a:prstGeom prst="straightConnector1">
              <a:avLst/>
            </a:prstGeom>
            <a:ln w="19050">
              <a:solidFill>
                <a:srgbClr val="0070C0"/>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sp>
          <p:nvSpPr>
            <p:cNvPr id="164" name="テキスト ボックス 163">
              <a:extLst>
                <a:ext uri="{FF2B5EF4-FFF2-40B4-BE49-F238E27FC236}">
                  <a16:creationId xmlns:a16="http://schemas.microsoft.com/office/drawing/2014/main" id="{DF04A267-1908-41B4-AF95-C22742100717}"/>
                </a:ext>
              </a:extLst>
            </p:cNvPr>
            <p:cNvSpPr txBox="1"/>
            <p:nvPr/>
          </p:nvSpPr>
          <p:spPr>
            <a:xfrm>
              <a:off x="4360169" y="1797592"/>
              <a:ext cx="674519" cy="2748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dirty="0">
                  <a:ln>
                    <a:noFill/>
                  </a:ln>
                  <a:solidFill>
                    <a:srgbClr val="0070C0"/>
                  </a:solidFill>
                  <a:effectLst/>
                  <a:uLnTx/>
                  <a:uFillTx/>
                  <a:latin typeface="Arial" panose="020B0604020202020204" pitchFamily="34" charset="0"/>
                  <a:ea typeface="ＭＳ Ｐゴシック" panose="020B0600070205080204" pitchFamily="50" charset="-128"/>
                  <a:cs typeface="Arial" panose="020B0604020202020204" pitchFamily="34" charset="0"/>
                </a:rPr>
                <a:t>1.2mV</a:t>
              </a:r>
              <a:endParaRPr kumimoji="1" lang="ja-JP" altLang="en-US" b="0" i="0" u="none" strike="noStrike" kern="1200" cap="none" spc="0" normalizeH="0" baseline="0" noProof="0" dirty="0">
                <a:ln>
                  <a:noFill/>
                </a:ln>
                <a:solidFill>
                  <a:srgbClr val="0070C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65" name="正方形/長方形 164">
              <a:extLst>
                <a:ext uri="{FF2B5EF4-FFF2-40B4-BE49-F238E27FC236}">
                  <a16:creationId xmlns:a16="http://schemas.microsoft.com/office/drawing/2014/main" id="{FAF77436-58E6-48C2-9429-48D277C02BE5}"/>
                </a:ext>
              </a:extLst>
            </p:cNvPr>
            <p:cNvSpPr/>
            <p:nvPr/>
          </p:nvSpPr>
          <p:spPr>
            <a:xfrm>
              <a:off x="1294643" y="1346581"/>
              <a:ext cx="2427428" cy="326325"/>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w="0"/>
                  <a:solidFill>
                    <a:srgbClr val="800000"/>
                  </a:solidFill>
                  <a:effectLst/>
                  <a:uLnTx/>
                  <a:uFillTx/>
                  <a:latin typeface="Arial Narrow" panose="020B0606020202030204" pitchFamily="34" charset="0"/>
                  <a:ea typeface="Arial Unicode MS" panose="020B0604020202020204" pitchFamily="50" charset="-128"/>
                  <a:cs typeface="Arial Unicode MS" panose="020B0604020202020204" pitchFamily="50" charset="-128"/>
                </a:rPr>
                <a:t>Input to SOI amp. from STJ</a:t>
              </a:r>
              <a:endParaRPr kumimoji="1" lang="ja-JP" altLang="en-US" sz="2400" b="0" i="0" u="none" strike="noStrike" kern="1200" cap="none" spc="0" normalizeH="0" baseline="0" noProof="0" dirty="0">
                <a:ln w="0"/>
                <a:solidFill>
                  <a:srgbClr val="800000"/>
                </a:solidFill>
                <a:effectLst/>
                <a:uLnTx/>
                <a:uFillTx/>
                <a:latin typeface="Arial Narrow" panose="020B0606020202030204" pitchFamily="34" charset="0"/>
                <a:ea typeface="Arial Unicode MS" panose="020B0604020202020204" pitchFamily="50" charset="-128"/>
                <a:cs typeface="Arial Unicode MS" panose="020B0604020202020204" pitchFamily="50" charset="-128"/>
              </a:endParaRPr>
            </a:p>
          </p:txBody>
        </p:sp>
        <p:sp>
          <p:nvSpPr>
            <p:cNvPr id="166" name="正方形/長方形 165">
              <a:extLst>
                <a:ext uri="{FF2B5EF4-FFF2-40B4-BE49-F238E27FC236}">
                  <a16:creationId xmlns:a16="http://schemas.microsoft.com/office/drawing/2014/main" id="{F2C6B474-640D-4BC8-ADB9-B468293CCC8A}"/>
                </a:ext>
              </a:extLst>
            </p:cNvPr>
            <p:cNvSpPr/>
            <p:nvPr/>
          </p:nvSpPr>
          <p:spPr>
            <a:xfrm>
              <a:off x="1265535" y="1629106"/>
              <a:ext cx="1971771" cy="326325"/>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w="0"/>
                  <a:solidFill>
                    <a:srgbClr val="002060"/>
                  </a:solidFill>
                  <a:effectLst/>
                  <a:uLnTx/>
                  <a:uFillTx/>
                  <a:latin typeface="Arial Narrow" panose="020B0606020202030204" pitchFamily="34" charset="0"/>
                  <a:ea typeface="ＭＳ Ｐゴシック" panose="020B0600070205080204" pitchFamily="50" charset="-128"/>
                  <a:cs typeface="Arial" panose="020B0604020202020204" pitchFamily="34" charset="0"/>
                </a:rPr>
                <a:t>Output from SOI amp.</a:t>
              </a:r>
              <a:endParaRPr kumimoji="1" lang="ja-JP" altLang="en-US" sz="2400" b="0" i="0" u="none" strike="noStrike" kern="1200" cap="none" spc="0" normalizeH="0" baseline="0" noProof="0" dirty="0">
                <a:ln w="0"/>
                <a:solidFill>
                  <a:srgbClr val="002060"/>
                </a:solidFill>
                <a:effectLst/>
                <a:uLnTx/>
                <a:uFillTx/>
                <a:latin typeface="Arial Narrow" panose="020B0606020202030204" pitchFamily="34" charset="0"/>
                <a:ea typeface="ＭＳ Ｐゴシック" panose="020B0600070205080204" pitchFamily="50" charset="-128"/>
                <a:cs typeface="+mn-cs"/>
              </a:endParaRPr>
            </a:p>
          </p:txBody>
        </p:sp>
        <p:cxnSp>
          <p:nvCxnSpPr>
            <p:cNvPr id="167" name="直線矢印コネクタ 166">
              <a:extLst>
                <a:ext uri="{FF2B5EF4-FFF2-40B4-BE49-F238E27FC236}">
                  <a16:creationId xmlns:a16="http://schemas.microsoft.com/office/drawing/2014/main" id="{FB83289E-163B-4E1B-9AFD-E249B9828AA6}"/>
                </a:ext>
              </a:extLst>
            </p:cNvPr>
            <p:cNvCxnSpPr>
              <a:cxnSpLocks/>
            </p:cNvCxnSpPr>
            <p:nvPr/>
          </p:nvCxnSpPr>
          <p:spPr>
            <a:xfrm>
              <a:off x="2788121" y="678123"/>
              <a:ext cx="8041" cy="187509"/>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68" name="直線矢印コネクタ 167">
              <a:extLst>
                <a:ext uri="{FF2B5EF4-FFF2-40B4-BE49-F238E27FC236}">
                  <a16:creationId xmlns:a16="http://schemas.microsoft.com/office/drawing/2014/main" id="{0AC27E7C-1A0D-465B-90AF-5B1167646985}"/>
                </a:ext>
              </a:extLst>
            </p:cNvPr>
            <p:cNvCxnSpPr>
              <a:cxnSpLocks/>
            </p:cNvCxnSpPr>
            <p:nvPr/>
          </p:nvCxnSpPr>
          <p:spPr>
            <a:xfrm>
              <a:off x="3585208" y="684838"/>
              <a:ext cx="8041" cy="187509"/>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69" name="直線矢印コネクタ 168">
              <a:extLst>
                <a:ext uri="{FF2B5EF4-FFF2-40B4-BE49-F238E27FC236}">
                  <a16:creationId xmlns:a16="http://schemas.microsoft.com/office/drawing/2014/main" id="{9E1549A7-B5E2-4FE0-AD31-9A1B965EB678}"/>
                </a:ext>
              </a:extLst>
            </p:cNvPr>
            <p:cNvCxnSpPr>
              <a:cxnSpLocks/>
            </p:cNvCxnSpPr>
            <p:nvPr/>
          </p:nvCxnSpPr>
          <p:spPr>
            <a:xfrm>
              <a:off x="1976234" y="671861"/>
              <a:ext cx="8041" cy="187509"/>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70" name="直線矢印コネクタ 169">
              <a:extLst>
                <a:ext uri="{FF2B5EF4-FFF2-40B4-BE49-F238E27FC236}">
                  <a16:creationId xmlns:a16="http://schemas.microsoft.com/office/drawing/2014/main" id="{F4C67DB3-0D99-4178-9E4E-D87EA3AE1F38}"/>
                </a:ext>
              </a:extLst>
            </p:cNvPr>
            <p:cNvCxnSpPr>
              <a:cxnSpLocks/>
            </p:cNvCxnSpPr>
            <p:nvPr/>
          </p:nvCxnSpPr>
          <p:spPr>
            <a:xfrm>
              <a:off x="1186954" y="688980"/>
              <a:ext cx="8041" cy="187509"/>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71" name="テキスト ボックス 170">
              <a:extLst>
                <a:ext uri="{FF2B5EF4-FFF2-40B4-BE49-F238E27FC236}">
                  <a16:creationId xmlns:a16="http://schemas.microsoft.com/office/drawing/2014/main" id="{60059690-2922-41FB-8E33-D918EE52CDBC}"/>
                </a:ext>
              </a:extLst>
            </p:cNvPr>
            <p:cNvSpPr txBox="1"/>
            <p:nvPr/>
          </p:nvSpPr>
          <p:spPr>
            <a:xfrm>
              <a:off x="3623070" y="593305"/>
              <a:ext cx="1856354" cy="29770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srgbClr val="00B050"/>
                  </a:solidFill>
                  <a:effectLst/>
                  <a:uLnTx/>
                  <a:uFillTx/>
                  <a:latin typeface="Arial Narrow" panose="020B0606020202030204" pitchFamily="34" charset="0"/>
                  <a:ea typeface="Arial Unicode MS" panose="020B0604020202020204" pitchFamily="50" charset="-128"/>
                  <a:cs typeface="Arial Unicode MS" panose="020B0604020202020204" pitchFamily="50" charset="-128"/>
                </a:rPr>
                <a:t>Laser pulse(</a:t>
              </a:r>
              <a:r>
                <a:rPr kumimoji="1" lang="en-US" altLang="ja-JP" sz="2000" b="0" i="0" u="none" strike="noStrike" kern="1200" cap="none" spc="0" normalizeH="0" baseline="0" noProof="0" dirty="0">
                  <a:ln>
                    <a:noFill/>
                  </a:ln>
                  <a:solidFill>
                    <a:srgbClr val="00B050"/>
                  </a:solidFill>
                  <a:effectLst/>
                  <a:uLnTx/>
                  <a:uFillTx/>
                  <a:latin typeface="Arial Narrow" panose="020B0606020202030204" pitchFamily="34" charset="0"/>
                  <a:ea typeface="Arial Unicode MS" panose="020B0604020202020204" pitchFamily="50" charset="-128"/>
                  <a:cs typeface="Arial Unicode MS" panose="020B0604020202020204" pitchFamily="50" charset="-128"/>
                  <a:sym typeface="Symbol" panose="05050102010706020507" pitchFamily="18" charset="2"/>
                </a:rPr>
                <a:t></a:t>
              </a:r>
              <a:r>
                <a:rPr kumimoji="1" lang="en-US" altLang="ja-JP" sz="2000" b="0" i="0" u="none" strike="noStrike" kern="1200" cap="none" spc="0" normalizeH="0" baseline="0" noProof="0" dirty="0">
                  <a:ln>
                    <a:noFill/>
                  </a:ln>
                  <a:solidFill>
                    <a:srgbClr val="00B050"/>
                  </a:solidFill>
                  <a:effectLst/>
                  <a:uLnTx/>
                  <a:uFillTx/>
                  <a:latin typeface="Arial Narrow" panose="020B0606020202030204" pitchFamily="34" charset="0"/>
                  <a:ea typeface="Arial Unicode MS" panose="020B0604020202020204" pitchFamily="50" charset="-128"/>
                  <a:cs typeface="Arial Unicode MS" panose="020B0604020202020204" pitchFamily="50" charset="-128"/>
                </a:rPr>
                <a:t>=465nm) </a:t>
              </a:r>
              <a:endParaRPr kumimoji="1" lang="ja-JP" altLang="en-US" sz="2000" b="0" i="0" u="none" strike="noStrike" kern="1200" cap="none" spc="0" normalizeH="0" baseline="0" noProof="0" dirty="0">
                <a:ln>
                  <a:noFill/>
                </a:ln>
                <a:solidFill>
                  <a:srgbClr val="00B050"/>
                </a:solidFill>
                <a:effectLst/>
                <a:uLnTx/>
                <a:uFillTx/>
                <a:latin typeface="Arial Narrow" panose="020B0606020202030204" pitchFamily="34" charset="0"/>
                <a:ea typeface="Arial Unicode MS" panose="020B0604020202020204" pitchFamily="50" charset="-128"/>
                <a:cs typeface="Arial Unicode MS" panose="020B0604020202020204" pitchFamily="50" charset="-128"/>
              </a:endParaRPr>
            </a:p>
          </p:txBody>
        </p:sp>
      </p:grpSp>
      <p:sp>
        <p:nvSpPr>
          <p:cNvPr id="172" name="コンテンツ プレースホルダー 2">
            <a:extLst>
              <a:ext uri="{FF2B5EF4-FFF2-40B4-BE49-F238E27FC236}">
                <a16:creationId xmlns:a16="http://schemas.microsoft.com/office/drawing/2014/main" id="{75808E90-0ADA-4D5B-9084-0AFA6AE4F219}"/>
              </a:ext>
            </a:extLst>
          </p:cNvPr>
          <p:cNvSpPr txBox="1">
            <a:spLocks/>
          </p:cNvSpPr>
          <p:nvPr/>
        </p:nvSpPr>
        <p:spPr>
          <a:xfrm>
            <a:off x="6032571" y="4332690"/>
            <a:ext cx="2918126" cy="1626895"/>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Demonstrated to show amplification of STJ response by SOI amplifier situated at T=350mK</a:t>
            </a:r>
          </a:p>
        </p:txBody>
      </p:sp>
    </p:spTree>
    <p:extLst>
      <p:ext uri="{BB962C8B-B14F-4D97-AF65-F5344CB8AC3E}">
        <p14:creationId xmlns:p14="http://schemas.microsoft.com/office/powerpoint/2010/main" val="369530460"/>
      </p:ext>
    </p:extLst>
  </p:cSld>
  <p:clrMapOvr>
    <a:masterClrMapping/>
  </p:clrMapOvr>
  <mc:AlternateContent xmlns:mc="http://schemas.openxmlformats.org/markup-compatibility/2006" xmlns:p14="http://schemas.microsoft.com/office/powerpoint/2010/main">
    <mc:Choice Requires="p14">
      <p:transition spd="slow" p14:dur="2000" advTm="195"/>
    </mc:Choice>
    <mc:Fallback xmlns="">
      <p:transition spd="slow" advTm="195"/>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p:cNvSpPr>
            <a:spLocks noGrp="1"/>
          </p:cNvSpPr>
          <p:nvPr>
            <p:ph type="body" idx="1"/>
          </p:nvPr>
        </p:nvSpPr>
        <p:spPr>
          <a:xfrm>
            <a:off x="104732" y="828708"/>
            <a:ext cx="2327951" cy="430446"/>
          </a:xfrm>
        </p:spPr>
        <p:txBody>
          <a:bodyPr>
            <a:normAutofit fontScale="92500" lnSpcReduction="20000"/>
          </a:bodyPr>
          <a:lstStyle/>
          <a:p>
            <a:pPr algn="ctr"/>
            <a:r>
              <a:rPr lang="en-US" altLang="ja-JP" sz="2800" dirty="0"/>
              <a:t>CC operation</a:t>
            </a:r>
            <a:endParaRPr kumimoji="1" lang="ja-JP" altLang="en-US" sz="2800" dirty="0"/>
          </a:p>
        </p:txBody>
      </p:sp>
      <p:sp>
        <p:nvSpPr>
          <p:cNvPr id="5" name="コンテンツ プレースホルダー 4"/>
          <p:cNvSpPr>
            <a:spLocks noGrp="1"/>
          </p:cNvSpPr>
          <p:nvPr>
            <p:ph sz="half" idx="2"/>
          </p:nvPr>
        </p:nvSpPr>
        <p:spPr>
          <a:xfrm>
            <a:off x="177553" y="1189645"/>
            <a:ext cx="4262912" cy="706761"/>
          </a:xfrm>
        </p:spPr>
        <p:txBody>
          <a:bodyPr>
            <a:normAutofit lnSpcReduction="10000"/>
          </a:bodyPr>
          <a:lstStyle/>
          <a:p>
            <a:pPr marL="0" indent="0">
              <a:buNone/>
            </a:pPr>
            <a:r>
              <a:rPr kumimoji="1" lang="en-US" altLang="ja-JP" sz="2000" dirty="0"/>
              <a:t>Biasing</a:t>
            </a:r>
            <a:r>
              <a:rPr kumimoji="1" lang="ja-JP" altLang="en-US" sz="2000" dirty="0"/>
              <a:t> </a:t>
            </a:r>
            <a:r>
              <a:rPr kumimoji="1" lang="en-US" altLang="ja-JP" sz="2000" dirty="0"/>
              <a:t>STJ with</a:t>
            </a:r>
            <a:r>
              <a:rPr kumimoji="1" lang="ja-JP" altLang="en-US" sz="2000" dirty="0"/>
              <a:t> </a:t>
            </a:r>
            <a:r>
              <a:rPr kumimoji="1" lang="en-US" altLang="ja-JP" sz="2000" dirty="0"/>
              <a:t>large</a:t>
            </a:r>
            <a:r>
              <a:rPr kumimoji="1" lang="ja-JP" altLang="en-US" sz="2000" dirty="0"/>
              <a:t> </a:t>
            </a:r>
            <a:r>
              <a:rPr kumimoji="1" lang="en-US" altLang="ja-JP" sz="2000" dirty="0"/>
              <a:t>R</a:t>
            </a:r>
            <a:r>
              <a:rPr kumimoji="1" lang="ja-JP" altLang="en-US" sz="2000" dirty="0"/>
              <a:t> </a:t>
            </a:r>
            <a:r>
              <a:rPr kumimoji="1" lang="en-US" altLang="ja-JP" sz="2000" dirty="0"/>
              <a:t>keeps constant current on STJ</a:t>
            </a:r>
          </a:p>
        </p:txBody>
      </p:sp>
      <p:sp>
        <p:nvSpPr>
          <p:cNvPr id="6" name="テキスト プレースホルダー 5"/>
          <p:cNvSpPr>
            <a:spLocks noGrp="1"/>
          </p:cNvSpPr>
          <p:nvPr>
            <p:ph type="body" sz="quarter" idx="3"/>
          </p:nvPr>
        </p:nvSpPr>
        <p:spPr>
          <a:xfrm>
            <a:off x="5557414" y="717894"/>
            <a:ext cx="2462572" cy="576262"/>
          </a:xfrm>
        </p:spPr>
        <p:txBody>
          <a:bodyPr>
            <a:normAutofit fontScale="92500" lnSpcReduction="20000"/>
          </a:bodyPr>
          <a:lstStyle/>
          <a:p>
            <a:pPr algn="ctr"/>
            <a:r>
              <a:rPr lang="en-US" altLang="ja-JP" sz="2800" dirty="0"/>
              <a:t>CV operation</a:t>
            </a:r>
            <a:endParaRPr kumimoji="1" lang="ja-JP" altLang="en-US" sz="2800" dirty="0"/>
          </a:p>
        </p:txBody>
      </p:sp>
      <p:sp>
        <p:nvSpPr>
          <p:cNvPr id="7" name="コンテンツ プレースホルダー 6"/>
          <p:cNvSpPr>
            <a:spLocks noGrp="1"/>
          </p:cNvSpPr>
          <p:nvPr>
            <p:ph sz="quarter" idx="4"/>
          </p:nvPr>
        </p:nvSpPr>
        <p:spPr>
          <a:xfrm>
            <a:off x="4702377" y="1212823"/>
            <a:ext cx="4197059" cy="617270"/>
          </a:xfrm>
        </p:spPr>
        <p:txBody>
          <a:bodyPr>
            <a:normAutofit lnSpcReduction="10000"/>
          </a:bodyPr>
          <a:lstStyle/>
          <a:p>
            <a:pPr marL="0" indent="0">
              <a:buNone/>
            </a:pPr>
            <a:r>
              <a:rPr kumimoji="1" lang="en-US" altLang="ja-JP" sz="1800" dirty="0"/>
              <a:t>STJ connection to virtual short through C keeps constant voltage on STJ</a:t>
            </a:r>
          </a:p>
        </p:txBody>
      </p:sp>
      <p:sp>
        <p:nvSpPr>
          <p:cNvPr id="10" name="テキスト ボックス 9"/>
          <p:cNvSpPr txBox="1"/>
          <p:nvPr/>
        </p:nvSpPr>
        <p:spPr>
          <a:xfrm>
            <a:off x="2306730" y="3875562"/>
            <a:ext cx="2195855" cy="646331"/>
          </a:xfrm>
          <a:prstGeom prst="rect">
            <a:avLst/>
          </a:prstGeom>
          <a:noFill/>
        </p:spPr>
        <p:txBody>
          <a:bodyPr wrap="square" rtlCol="0">
            <a:spAutoFit/>
          </a:bodyPr>
          <a:lstStyle/>
          <a:p>
            <a:r>
              <a:rPr kumimoji="1" lang="en-US" altLang="ja-JP" dirty="0">
                <a:latin typeface="Arial Narrow" panose="020B0606020202030204" pitchFamily="34" charset="0"/>
                <a:ea typeface="Arial Unicode MS" panose="020B0604020202020204" pitchFamily="50" charset="-128"/>
                <a:cs typeface="Arial Unicode MS" panose="020B0604020202020204" pitchFamily="50" charset="-128"/>
              </a:rPr>
              <a:t>Read </a:t>
            </a:r>
            <a:r>
              <a:rPr lang="en-US" altLang="ja-JP" dirty="0">
                <a:latin typeface="Arial Narrow" panose="020B0606020202030204" pitchFamily="34" charset="0"/>
                <a:ea typeface="Arial Unicode MS" panose="020B0604020202020204" pitchFamily="50" charset="-128"/>
                <a:cs typeface="Arial Unicode MS" panose="020B0604020202020204" pitchFamily="50" charset="-128"/>
              </a:rPr>
              <a:t>voltage by </a:t>
            </a:r>
            <a:r>
              <a:rPr lang="en-US" altLang="ja-JP" b="1" dirty="0">
                <a:solidFill>
                  <a:schemeClr val="accent6">
                    <a:lumMod val="75000"/>
                  </a:schemeClr>
                </a:solidFill>
                <a:latin typeface="Arial Narrow" panose="020B0606020202030204" pitchFamily="34" charset="0"/>
                <a:ea typeface="Arial Unicode MS" panose="020B0604020202020204" pitchFamily="50" charset="-128"/>
                <a:cs typeface="Arial Unicode MS" panose="020B0604020202020204" pitchFamily="50" charset="-128"/>
              </a:rPr>
              <a:t>h</a:t>
            </a:r>
            <a:r>
              <a:rPr kumimoji="1" lang="en-US" altLang="ja-JP" b="1" dirty="0">
                <a:solidFill>
                  <a:schemeClr val="accent6">
                    <a:lumMod val="75000"/>
                  </a:schemeClr>
                </a:solidFill>
                <a:latin typeface="Arial Narrow" panose="020B0606020202030204" pitchFamily="34" charset="0"/>
                <a:ea typeface="Arial Unicode MS" panose="020B0604020202020204" pitchFamily="50" charset="-128"/>
                <a:cs typeface="Arial Unicode MS" panose="020B0604020202020204" pitchFamily="50" charset="-128"/>
              </a:rPr>
              <a:t>igh input impedance</a:t>
            </a:r>
            <a:r>
              <a:rPr kumimoji="1" lang="en-US" altLang="ja-JP" dirty="0">
                <a:latin typeface="Arial Narrow" panose="020B0606020202030204" pitchFamily="34" charset="0"/>
                <a:ea typeface="Arial Unicode MS" panose="020B0604020202020204" pitchFamily="50" charset="-128"/>
                <a:cs typeface="Arial Unicode MS" panose="020B0604020202020204" pitchFamily="50" charset="-128"/>
              </a:rPr>
              <a:t> amp.</a:t>
            </a:r>
            <a:endParaRPr kumimoji="1" lang="ja-JP" altLang="en-US" dirty="0">
              <a:latin typeface="Arial Narrow" panose="020B0606020202030204" pitchFamily="34" charset="0"/>
              <a:ea typeface="Arial Unicode MS" panose="020B0604020202020204" pitchFamily="50" charset="-128"/>
              <a:cs typeface="Arial Unicode MS" panose="020B0604020202020204" pitchFamily="50" charset="-128"/>
            </a:endParaRPr>
          </a:p>
        </p:txBody>
      </p:sp>
      <p:cxnSp>
        <p:nvCxnSpPr>
          <p:cNvPr id="34" name="直線コネクタ 33"/>
          <p:cNvCxnSpPr>
            <a:cxnSpLocks/>
          </p:cNvCxnSpPr>
          <p:nvPr/>
        </p:nvCxnSpPr>
        <p:spPr>
          <a:xfrm>
            <a:off x="4572000" y="1058712"/>
            <a:ext cx="0" cy="5799288"/>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66" name="タイトル 1">
            <a:extLst>
              <a:ext uri="{FF2B5EF4-FFF2-40B4-BE49-F238E27FC236}">
                <a16:creationId xmlns:a16="http://schemas.microsoft.com/office/drawing/2014/main" id="{00645C5C-6722-4342-B566-22C2430723D7}"/>
              </a:ext>
            </a:extLst>
          </p:cNvPr>
          <p:cNvSpPr txBox="1">
            <a:spLocks/>
          </p:cNvSpPr>
          <p:nvPr/>
        </p:nvSpPr>
        <p:spPr>
          <a:xfrm>
            <a:off x="104732" y="14480"/>
            <a:ext cx="8934535" cy="819103"/>
          </a:xfrm>
          <a:prstGeom prst="rect">
            <a:avLst/>
          </a:prstGeom>
        </p:spPr>
        <p:txBody>
          <a:bodyPr vert="horz" lIns="91440" tIns="45720" rIns="91440" bIns="45720" rtlCol="0" anchor="b">
            <a:normAutofit fontScale="92500" lnSpcReduction="10000"/>
          </a:bodyPr>
          <a:lstStyle>
            <a:lvl1pPr algn="l" defTabSz="457200" rtl="0" eaLnBrk="1" latinLnBrk="0" hangingPunct="1">
              <a:spcBef>
                <a:spcPct val="0"/>
              </a:spcBef>
              <a:buNone/>
              <a:defRPr kumimoji="1" sz="2800" b="0" kern="1200" cap="none" baseline="0">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en-US" altLang="ja-JP" dirty="0">
                <a:solidFill>
                  <a:schemeClr val="tx1"/>
                </a:solidFill>
              </a:rPr>
              <a:t>STJ readout by</a:t>
            </a:r>
          </a:p>
          <a:p>
            <a:pPr algn="ctr"/>
            <a:r>
              <a:rPr lang="en-US" altLang="ja-JP" dirty="0">
                <a:solidFill>
                  <a:schemeClr val="tx1"/>
                </a:solidFill>
              </a:rPr>
              <a:t>Constant Current and Constant Voltage operation</a:t>
            </a:r>
          </a:p>
        </p:txBody>
      </p:sp>
      <p:sp>
        <p:nvSpPr>
          <p:cNvPr id="3" name="スライド番号プレースホルダー 2">
            <a:extLst>
              <a:ext uri="{FF2B5EF4-FFF2-40B4-BE49-F238E27FC236}">
                <a16:creationId xmlns:a16="http://schemas.microsoft.com/office/drawing/2014/main" id="{5D334083-4FD7-4567-8A5C-24E82A72F24D}"/>
              </a:ext>
            </a:extLst>
          </p:cNvPr>
          <p:cNvSpPr>
            <a:spLocks noGrp="1"/>
          </p:cNvSpPr>
          <p:nvPr>
            <p:ph type="sldNum" sz="quarter" idx="12"/>
          </p:nvPr>
        </p:nvSpPr>
        <p:spPr/>
        <p:txBody>
          <a:bodyPr/>
          <a:lstStyle/>
          <a:p>
            <a:fld id="{D57F1E4F-1CFF-5643-939E-217C01CDF565}" type="slidenum">
              <a:rPr lang="en-US" sz="1600" smtClean="0"/>
              <a:pPr/>
              <a:t>12</a:t>
            </a:fld>
            <a:endParaRPr lang="en-US" sz="1600" dirty="0"/>
          </a:p>
        </p:txBody>
      </p:sp>
      <p:grpSp>
        <p:nvGrpSpPr>
          <p:cNvPr id="8" name="グループ化 7">
            <a:extLst>
              <a:ext uri="{FF2B5EF4-FFF2-40B4-BE49-F238E27FC236}">
                <a16:creationId xmlns:a16="http://schemas.microsoft.com/office/drawing/2014/main" id="{40CFC490-02AE-41F4-AD9A-70A1E69DFB48}"/>
              </a:ext>
            </a:extLst>
          </p:cNvPr>
          <p:cNvGrpSpPr/>
          <p:nvPr/>
        </p:nvGrpSpPr>
        <p:grpSpPr>
          <a:xfrm>
            <a:off x="527971" y="3903695"/>
            <a:ext cx="3051398" cy="2252069"/>
            <a:chOff x="780564" y="3988908"/>
            <a:chExt cx="3051398" cy="2252069"/>
          </a:xfrm>
        </p:grpSpPr>
        <mc:AlternateContent xmlns:mc="http://schemas.openxmlformats.org/markup-compatibility/2006" xmlns:a14="http://schemas.microsoft.com/office/drawing/2010/main">
          <mc:Choice Requires="a14">
            <p:sp>
              <p:nvSpPr>
                <p:cNvPr id="167" name="テキスト ボックス 166">
                  <a:extLst>
                    <a:ext uri="{FF2B5EF4-FFF2-40B4-BE49-F238E27FC236}">
                      <a16:creationId xmlns:a16="http://schemas.microsoft.com/office/drawing/2014/main" id="{26CDC234-59C0-4DED-BACD-20D811B59792}"/>
                    </a:ext>
                  </a:extLst>
                </p:cNvPr>
                <p:cNvSpPr txBox="1"/>
                <p:nvPr/>
              </p:nvSpPr>
              <p:spPr>
                <a:xfrm>
                  <a:off x="1091607" y="4753043"/>
                  <a:ext cx="947888"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1400" b="1" i="1" smtClean="0">
                            <a:latin typeface="Cambria Math" panose="02040503050406030204" pitchFamily="18" charset="0"/>
                          </a:rPr>
                          <m:t>~</m:t>
                        </m:r>
                        <m:r>
                          <a:rPr kumimoji="1" lang="en-US" altLang="ja-JP" sz="1400" b="1" i="1" smtClean="0">
                            <a:latin typeface="Cambria Math" panose="02040503050406030204" pitchFamily="18" charset="0"/>
                          </a:rPr>
                          <m:t>𝟏</m:t>
                        </m:r>
                        <m:r>
                          <a:rPr kumimoji="1" lang="en-US" altLang="ja-JP" sz="1400" b="1" i="0" smtClean="0">
                            <a:latin typeface="Cambria Math" panose="02040503050406030204" pitchFamily="18" charset="0"/>
                          </a:rPr>
                          <m:t>𝐦𝐕</m:t>
                        </m:r>
                        <m:r>
                          <a:rPr kumimoji="1" lang="en-US" altLang="ja-JP" sz="1400" b="1" i="0" smtClean="0">
                            <a:latin typeface="Cambria Math" panose="02040503050406030204" pitchFamily="18" charset="0"/>
                          </a:rPr>
                          <m:t>→</m:t>
                        </m:r>
                      </m:oMath>
                    </m:oMathPara>
                  </a14:m>
                  <a:endParaRPr kumimoji="1" lang="ja-JP" altLang="en-US" sz="1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167" name="テキスト ボックス 166">
                  <a:extLst>
                    <a:ext uri="{FF2B5EF4-FFF2-40B4-BE49-F238E27FC236}">
                      <a16:creationId xmlns:a16="http://schemas.microsoft.com/office/drawing/2014/main" id="{26CDC234-59C0-4DED-BACD-20D811B59792}"/>
                    </a:ext>
                  </a:extLst>
                </p:cNvPr>
                <p:cNvSpPr txBox="1">
                  <a:spLocks noRot="1" noChangeAspect="1" noMove="1" noResize="1" noEditPoints="1" noAdjustHandles="1" noChangeArrowheads="1" noChangeShapeType="1" noTextEdit="1"/>
                </p:cNvSpPr>
                <p:nvPr/>
              </p:nvSpPr>
              <p:spPr>
                <a:xfrm>
                  <a:off x="1091607" y="4753043"/>
                  <a:ext cx="947888" cy="307777"/>
                </a:xfrm>
                <a:prstGeom prst="rect">
                  <a:avLst/>
                </a:prstGeom>
                <a:blipFill>
                  <a:blip r:embed="rId3"/>
                  <a:stretch>
                    <a:fillRect/>
                  </a:stretch>
                </a:blipFill>
              </p:spPr>
              <p:txBody>
                <a:bodyPr/>
                <a:lstStyle/>
                <a:p>
                  <a:r>
                    <a:rPr lang="ja-JP" altLang="en-US">
                      <a:noFill/>
                    </a:rPr>
                    <a:t> </a:t>
                  </a:r>
                </a:p>
              </p:txBody>
            </p:sp>
          </mc:Fallback>
        </mc:AlternateContent>
        <p:sp>
          <p:nvSpPr>
            <p:cNvPr id="246" name="二等辺三角形 245">
              <a:extLst>
                <a:ext uri="{FF2B5EF4-FFF2-40B4-BE49-F238E27FC236}">
                  <a16:creationId xmlns:a16="http://schemas.microsoft.com/office/drawing/2014/main" id="{00394371-E487-4926-9E89-52BC62B9BF69}"/>
                </a:ext>
              </a:extLst>
            </p:cNvPr>
            <p:cNvSpPr/>
            <p:nvPr/>
          </p:nvSpPr>
          <p:spPr>
            <a:xfrm rot="5400000">
              <a:off x="2808850" y="4647500"/>
              <a:ext cx="699641" cy="566777"/>
            </a:xfrm>
            <a:prstGeom prst="triangl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247" name="直線コネクタ 246">
              <a:extLst>
                <a:ext uri="{FF2B5EF4-FFF2-40B4-BE49-F238E27FC236}">
                  <a16:creationId xmlns:a16="http://schemas.microsoft.com/office/drawing/2014/main" id="{D9275582-F069-4506-A050-1451803770D5}"/>
                </a:ext>
              </a:extLst>
            </p:cNvPr>
            <p:cNvCxnSpPr>
              <a:cxnSpLocks/>
            </p:cNvCxnSpPr>
            <p:nvPr/>
          </p:nvCxnSpPr>
          <p:spPr>
            <a:xfrm flipH="1" flipV="1">
              <a:off x="2471348" y="4921264"/>
              <a:ext cx="59024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8" name="直線コネクタ 247">
              <a:extLst>
                <a:ext uri="{FF2B5EF4-FFF2-40B4-BE49-F238E27FC236}">
                  <a16:creationId xmlns:a16="http://schemas.microsoft.com/office/drawing/2014/main" id="{0E54E3D6-23CD-48D7-B67E-C877980260F0}"/>
                </a:ext>
              </a:extLst>
            </p:cNvPr>
            <p:cNvCxnSpPr>
              <a:cxnSpLocks/>
            </p:cNvCxnSpPr>
            <p:nvPr/>
          </p:nvCxnSpPr>
          <p:spPr>
            <a:xfrm flipH="1" flipV="1">
              <a:off x="1942257" y="4921263"/>
              <a:ext cx="403146"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9" name="直線コネクタ 248">
              <a:extLst>
                <a:ext uri="{FF2B5EF4-FFF2-40B4-BE49-F238E27FC236}">
                  <a16:creationId xmlns:a16="http://schemas.microsoft.com/office/drawing/2014/main" id="{7FAB7C64-0128-4770-96BF-D38B9EEC870A}"/>
                </a:ext>
              </a:extLst>
            </p:cNvPr>
            <p:cNvCxnSpPr>
              <a:cxnSpLocks/>
            </p:cNvCxnSpPr>
            <p:nvPr/>
          </p:nvCxnSpPr>
          <p:spPr>
            <a:xfrm rot="5400000" flipH="1" flipV="1">
              <a:off x="2171033" y="4923222"/>
              <a:ext cx="367990"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0" name="直線コネクタ 249">
              <a:extLst>
                <a:ext uri="{FF2B5EF4-FFF2-40B4-BE49-F238E27FC236}">
                  <a16:creationId xmlns:a16="http://schemas.microsoft.com/office/drawing/2014/main" id="{BEA42485-CC6F-41C3-9055-E5F0548D09CD}"/>
                </a:ext>
              </a:extLst>
            </p:cNvPr>
            <p:cNvCxnSpPr>
              <a:cxnSpLocks/>
            </p:cNvCxnSpPr>
            <p:nvPr/>
          </p:nvCxnSpPr>
          <p:spPr>
            <a:xfrm rot="5400000" flipH="1" flipV="1">
              <a:off x="2281166" y="4930887"/>
              <a:ext cx="367990" cy="1"/>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251" name="グループ化 250">
              <a:extLst>
                <a:ext uri="{FF2B5EF4-FFF2-40B4-BE49-F238E27FC236}">
                  <a16:creationId xmlns:a16="http://schemas.microsoft.com/office/drawing/2014/main" id="{B7CA3177-15E9-4402-AFFA-62B5A7A4EAD2}"/>
                </a:ext>
              </a:extLst>
            </p:cNvPr>
            <p:cNvGrpSpPr/>
            <p:nvPr/>
          </p:nvGrpSpPr>
          <p:grpSpPr>
            <a:xfrm>
              <a:off x="1776710" y="5114881"/>
              <a:ext cx="339765" cy="610653"/>
              <a:chOff x="3055089" y="4146696"/>
              <a:chExt cx="433424" cy="705295"/>
            </a:xfrm>
          </p:grpSpPr>
          <p:sp>
            <p:nvSpPr>
              <p:cNvPr id="297" name="楕円 296">
                <a:extLst>
                  <a:ext uri="{FF2B5EF4-FFF2-40B4-BE49-F238E27FC236}">
                    <a16:creationId xmlns:a16="http://schemas.microsoft.com/office/drawing/2014/main" id="{748A3A44-0CC1-4A74-8DED-7118CF4504A1}"/>
                  </a:ext>
                </a:extLst>
              </p:cNvPr>
              <p:cNvSpPr/>
              <p:nvPr/>
            </p:nvSpPr>
            <p:spPr>
              <a:xfrm>
                <a:off x="3062177" y="4146696"/>
                <a:ext cx="426336" cy="425302"/>
              </a:xfrm>
              <a:prstGeom prst="ellipse">
                <a:avLst/>
              </a:prstGeom>
              <a:noFill/>
              <a:ln w="38100">
                <a:solidFill>
                  <a:srgbClr val="FB5F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8" name="楕円 297">
                <a:extLst>
                  <a:ext uri="{FF2B5EF4-FFF2-40B4-BE49-F238E27FC236}">
                    <a16:creationId xmlns:a16="http://schemas.microsoft.com/office/drawing/2014/main" id="{C2AD5212-0F15-4CD1-9C9C-98051B60F0C1}"/>
                  </a:ext>
                </a:extLst>
              </p:cNvPr>
              <p:cNvSpPr/>
              <p:nvPr/>
            </p:nvSpPr>
            <p:spPr>
              <a:xfrm>
                <a:off x="3055089" y="4426689"/>
                <a:ext cx="404037" cy="425302"/>
              </a:xfrm>
              <a:prstGeom prst="ellipse">
                <a:avLst/>
              </a:prstGeom>
              <a:noFill/>
              <a:ln w="38100">
                <a:solidFill>
                  <a:srgbClr val="FB5F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252" name="直線コネクタ 251">
              <a:extLst>
                <a:ext uri="{FF2B5EF4-FFF2-40B4-BE49-F238E27FC236}">
                  <a16:creationId xmlns:a16="http://schemas.microsoft.com/office/drawing/2014/main" id="{DF3FE81E-1052-4E10-88C0-76930827853D}"/>
                </a:ext>
              </a:extLst>
            </p:cNvPr>
            <p:cNvCxnSpPr>
              <a:cxnSpLocks/>
            </p:cNvCxnSpPr>
            <p:nvPr/>
          </p:nvCxnSpPr>
          <p:spPr>
            <a:xfrm rot="5400000" flipH="1" flipV="1">
              <a:off x="1751079" y="4930887"/>
              <a:ext cx="367990"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3" name="直線コネクタ 252">
              <a:extLst>
                <a:ext uri="{FF2B5EF4-FFF2-40B4-BE49-F238E27FC236}">
                  <a16:creationId xmlns:a16="http://schemas.microsoft.com/office/drawing/2014/main" id="{BBA8CBFC-847F-4007-B8CE-929C1067D64D}"/>
                </a:ext>
              </a:extLst>
            </p:cNvPr>
            <p:cNvCxnSpPr>
              <a:cxnSpLocks/>
            </p:cNvCxnSpPr>
            <p:nvPr/>
          </p:nvCxnSpPr>
          <p:spPr>
            <a:xfrm rot="5400000" flipH="1" flipV="1">
              <a:off x="1751079" y="5924484"/>
              <a:ext cx="367990" cy="1"/>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254" name="グループ化 253">
              <a:extLst>
                <a:ext uri="{FF2B5EF4-FFF2-40B4-BE49-F238E27FC236}">
                  <a16:creationId xmlns:a16="http://schemas.microsoft.com/office/drawing/2014/main" id="{8E5D8BA3-5710-4324-B48F-5E51AD059A51}"/>
                </a:ext>
              </a:extLst>
            </p:cNvPr>
            <p:cNvGrpSpPr/>
            <p:nvPr/>
          </p:nvGrpSpPr>
          <p:grpSpPr>
            <a:xfrm>
              <a:off x="1776712" y="6108480"/>
              <a:ext cx="333179" cy="132497"/>
              <a:chOff x="968997" y="3987815"/>
              <a:chExt cx="425023" cy="153032"/>
            </a:xfrm>
          </p:grpSpPr>
          <p:cxnSp>
            <p:nvCxnSpPr>
              <p:cNvPr id="293" name="直線コネクタ 292">
                <a:extLst>
                  <a:ext uri="{FF2B5EF4-FFF2-40B4-BE49-F238E27FC236}">
                    <a16:creationId xmlns:a16="http://schemas.microsoft.com/office/drawing/2014/main" id="{62B65E92-C61B-4D67-94FB-A2FAE5FD4139}"/>
                  </a:ext>
                </a:extLst>
              </p:cNvPr>
              <p:cNvCxnSpPr>
                <a:cxnSpLocks/>
              </p:cNvCxnSpPr>
              <p:nvPr/>
            </p:nvCxnSpPr>
            <p:spPr>
              <a:xfrm flipH="1">
                <a:off x="991814"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4" name="直線コネクタ 293">
                <a:extLst>
                  <a:ext uri="{FF2B5EF4-FFF2-40B4-BE49-F238E27FC236}">
                    <a16:creationId xmlns:a16="http://schemas.microsoft.com/office/drawing/2014/main" id="{040BDEE9-A80E-4339-AAE1-1CB9BE1B1529}"/>
                  </a:ext>
                </a:extLst>
              </p:cNvPr>
              <p:cNvCxnSpPr>
                <a:cxnSpLocks/>
              </p:cNvCxnSpPr>
              <p:nvPr/>
            </p:nvCxnSpPr>
            <p:spPr>
              <a:xfrm flipH="1">
                <a:off x="111726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5" name="直線コネクタ 294">
                <a:extLst>
                  <a:ext uri="{FF2B5EF4-FFF2-40B4-BE49-F238E27FC236}">
                    <a16:creationId xmlns:a16="http://schemas.microsoft.com/office/drawing/2014/main" id="{6D6F9DBC-ACF0-4DCA-963D-3B9FD32C1E75}"/>
                  </a:ext>
                </a:extLst>
              </p:cNvPr>
              <p:cNvCxnSpPr>
                <a:cxnSpLocks/>
              </p:cNvCxnSpPr>
              <p:nvPr/>
            </p:nvCxnSpPr>
            <p:spPr>
              <a:xfrm flipH="1">
                <a:off x="123407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6" name="直線コネクタ 295">
                <a:extLst>
                  <a:ext uri="{FF2B5EF4-FFF2-40B4-BE49-F238E27FC236}">
                    <a16:creationId xmlns:a16="http://schemas.microsoft.com/office/drawing/2014/main" id="{B76122A8-DAE1-495C-9881-B2CE37CAF454}"/>
                  </a:ext>
                </a:extLst>
              </p:cNvPr>
              <p:cNvCxnSpPr>
                <a:cxnSpLocks/>
              </p:cNvCxnSpPr>
              <p:nvPr/>
            </p:nvCxnSpPr>
            <p:spPr>
              <a:xfrm flipH="1" flipV="1">
                <a:off x="968997" y="3987815"/>
                <a:ext cx="425023" cy="1"/>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255" name="グループ化 254">
              <a:extLst>
                <a:ext uri="{FF2B5EF4-FFF2-40B4-BE49-F238E27FC236}">
                  <a16:creationId xmlns:a16="http://schemas.microsoft.com/office/drawing/2014/main" id="{C9065E8D-E9DA-4611-8D7A-D32C3FA6A374}"/>
                </a:ext>
              </a:extLst>
            </p:cNvPr>
            <p:cNvGrpSpPr/>
            <p:nvPr/>
          </p:nvGrpSpPr>
          <p:grpSpPr>
            <a:xfrm>
              <a:off x="1324881" y="4597678"/>
              <a:ext cx="400146" cy="149214"/>
              <a:chOff x="2809003" y="3524888"/>
              <a:chExt cx="510451" cy="172340"/>
            </a:xfrm>
          </p:grpSpPr>
          <p:grpSp>
            <p:nvGrpSpPr>
              <p:cNvPr id="286" name="グループ化 285">
                <a:extLst>
                  <a:ext uri="{FF2B5EF4-FFF2-40B4-BE49-F238E27FC236}">
                    <a16:creationId xmlns:a16="http://schemas.microsoft.com/office/drawing/2014/main" id="{041C45A5-4150-4E14-A174-40F17299823E}"/>
                  </a:ext>
                </a:extLst>
              </p:cNvPr>
              <p:cNvGrpSpPr/>
              <p:nvPr/>
            </p:nvGrpSpPr>
            <p:grpSpPr>
              <a:xfrm>
                <a:off x="2809003" y="3524888"/>
                <a:ext cx="510451" cy="172340"/>
                <a:chOff x="3035360" y="2337586"/>
                <a:chExt cx="510451" cy="172340"/>
              </a:xfrm>
            </p:grpSpPr>
            <p:cxnSp>
              <p:nvCxnSpPr>
                <p:cNvPr id="288" name="直線コネクタ 287">
                  <a:extLst>
                    <a:ext uri="{FF2B5EF4-FFF2-40B4-BE49-F238E27FC236}">
                      <a16:creationId xmlns:a16="http://schemas.microsoft.com/office/drawing/2014/main" id="{656E6E8B-1187-4E2A-845F-997A61456D83}"/>
                    </a:ext>
                  </a:extLst>
                </p:cNvPr>
                <p:cNvCxnSpPr>
                  <a:cxnSpLocks/>
                </p:cNvCxnSpPr>
                <p:nvPr/>
              </p:nvCxnSpPr>
              <p:spPr>
                <a:xfrm rot="5400000" flipH="1">
                  <a:off x="3421832" y="235926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9" name="直線コネクタ 288">
                  <a:extLst>
                    <a:ext uri="{FF2B5EF4-FFF2-40B4-BE49-F238E27FC236}">
                      <a16:creationId xmlns:a16="http://schemas.microsoft.com/office/drawing/2014/main" id="{B153B4B9-3B60-48A1-A215-6A698E295150}"/>
                    </a:ext>
                  </a:extLst>
                </p:cNvPr>
                <p:cNvCxnSpPr>
                  <a:cxnSpLocks/>
                </p:cNvCxnSpPr>
                <p:nvPr/>
              </p:nvCxnSpPr>
              <p:spPr>
                <a:xfrm rot="5400000" flipH="1">
                  <a:off x="3246227" y="237351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0" name="直線コネクタ 289">
                  <a:extLst>
                    <a:ext uri="{FF2B5EF4-FFF2-40B4-BE49-F238E27FC236}">
                      <a16:creationId xmlns:a16="http://schemas.microsoft.com/office/drawing/2014/main" id="{EBB48C0B-6330-4AE5-8DEC-39233733672B}"/>
                    </a:ext>
                  </a:extLst>
                </p:cNvPr>
                <p:cNvCxnSpPr>
                  <a:cxnSpLocks/>
                </p:cNvCxnSpPr>
                <p:nvPr/>
              </p:nvCxnSpPr>
              <p:spPr>
                <a:xfrm rot="5400000" flipH="1" flipV="1">
                  <a:off x="3330262" y="2377531"/>
                  <a:ext cx="159912" cy="800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1" name="直線コネクタ 290">
                  <a:extLst>
                    <a:ext uri="{FF2B5EF4-FFF2-40B4-BE49-F238E27FC236}">
                      <a16:creationId xmlns:a16="http://schemas.microsoft.com/office/drawing/2014/main" id="{5A401178-5B04-4F84-A00F-7846B9F8D581}"/>
                    </a:ext>
                  </a:extLst>
                </p:cNvPr>
                <p:cNvCxnSpPr>
                  <a:cxnSpLocks/>
                </p:cNvCxnSpPr>
                <p:nvPr/>
              </p:nvCxnSpPr>
              <p:spPr>
                <a:xfrm rot="5400000" flipH="1" flipV="1">
                  <a:off x="3144369" y="2389959"/>
                  <a:ext cx="159912" cy="800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2" name="直線コネクタ 291">
                  <a:extLst>
                    <a:ext uri="{FF2B5EF4-FFF2-40B4-BE49-F238E27FC236}">
                      <a16:creationId xmlns:a16="http://schemas.microsoft.com/office/drawing/2014/main" id="{54595A1D-9056-42E0-87D2-461F35600509}"/>
                    </a:ext>
                  </a:extLst>
                </p:cNvPr>
                <p:cNvCxnSpPr>
                  <a:cxnSpLocks/>
                </p:cNvCxnSpPr>
                <p:nvPr/>
              </p:nvCxnSpPr>
              <p:spPr>
                <a:xfrm rot="5400000" flipH="1" flipV="1">
                  <a:off x="3003646" y="2389831"/>
                  <a:ext cx="120373" cy="56946"/>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87" name="直線コネクタ 286">
                <a:extLst>
                  <a:ext uri="{FF2B5EF4-FFF2-40B4-BE49-F238E27FC236}">
                    <a16:creationId xmlns:a16="http://schemas.microsoft.com/office/drawing/2014/main" id="{127F8999-5A7C-49AA-9116-01469BD44879}"/>
                  </a:ext>
                </a:extLst>
              </p:cNvPr>
              <p:cNvCxnSpPr>
                <a:cxnSpLocks/>
              </p:cNvCxnSpPr>
              <p:nvPr/>
            </p:nvCxnSpPr>
            <p:spPr>
              <a:xfrm rot="5400000" flipH="1">
                <a:off x="2839060" y="356307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56" name="直線コネクタ 255">
              <a:extLst>
                <a:ext uri="{FF2B5EF4-FFF2-40B4-BE49-F238E27FC236}">
                  <a16:creationId xmlns:a16="http://schemas.microsoft.com/office/drawing/2014/main" id="{D7A1DD13-8C87-4DFC-AACD-2C729B38DC6F}"/>
                </a:ext>
              </a:extLst>
            </p:cNvPr>
            <p:cNvCxnSpPr>
              <a:cxnSpLocks/>
            </p:cNvCxnSpPr>
            <p:nvPr/>
          </p:nvCxnSpPr>
          <p:spPr>
            <a:xfrm flipH="1" flipV="1">
              <a:off x="1729858" y="4728354"/>
              <a:ext cx="20687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7" name="直線コネクタ 256">
              <a:extLst>
                <a:ext uri="{FF2B5EF4-FFF2-40B4-BE49-F238E27FC236}">
                  <a16:creationId xmlns:a16="http://schemas.microsoft.com/office/drawing/2014/main" id="{21B30CBA-8711-4815-8F79-72940773DA7C}"/>
                </a:ext>
              </a:extLst>
            </p:cNvPr>
            <p:cNvCxnSpPr>
              <a:cxnSpLocks/>
            </p:cNvCxnSpPr>
            <p:nvPr/>
          </p:nvCxnSpPr>
          <p:spPr>
            <a:xfrm flipH="1" flipV="1">
              <a:off x="1106999" y="4715819"/>
              <a:ext cx="20687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8" name="直線コネクタ 257">
              <a:extLst>
                <a:ext uri="{FF2B5EF4-FFF2-40B4-BE49-F238E27FC236}">
                  <a16:creationId xmlns:a16="http://schemas.microsoft.com/office/drawing/2014/main" id="{50DBA4C8-7B1C-4BD8-8999-C3C210025213}"/>
                </a:ext>
              </a:extLst>
            </p:cNvPr>
            <p:cNvCxnSpPr>
              <a:cxnSpLocks/>
            </p:cNvCxnSpPr>
            <p:nvPr/>
          </p:nvCxnSpPr>
          <p:spPr>
            <a:xfrm flipH="1" flipV="1">
              <a:off x="3428816" y="4930887"/>
              <a:ext cx="403146" cy="1"/>
            </a:xfrm>
            <a:prstGeom prst="line">
              <a:avLst/>
            </a:prstGeom>
            <a:ln w="28575">
              <a:headEnd type="arrow"/>
              <a:tailEnd type="none"/>
            </a:ln>
          </p:spPr>
          <p:style>
            <a:lnRef idx="1">
              <a:schemeClr val="accent1"/>
            </a:lnRef>
            <a:fillRef idx="0">
              <a:schemeClr val="accent1"/>
            </a:fillRef>
            <a:effectRef idx="0">
              <a:schemeClr val="accent1"/>
            </a:effectRef>
            <a:fontRef idx="minor">
              <a:schemeClr val="tx1"/>
            </a:fontRef>
          </p:style>
        </p:cxnSp>
        <p:cxnSp>
          <p:nvCxnSpPr>
            <p:cNvPr id="259" name="直線コネクタ 258">
              <a:extLst>
                <a:ext uri="{FF2B5EF4-FFF2-40B4-BE49-F238E27FC236}">
                  <a16:creationId xmlns:a16="http://schemas.microsoft.com/office/drawing/2014/main" id="{DD6755F6-3C68-4B63-B4DB-E7F519F607CC}"/>
                </a:ext>
              </a:extLst>
            </p:cNvPr>
            <p:cNvCxnSpPr>
              <a:cxnSpLocks/>
            </p:cNvCxnSpPr>
            <p:nvPr/>
          </p:nvCxnSpPr>
          <p:spPr>
            <a:xfrm rot="5400000" flipH="1" flipV="1">
              <a:off x="967360" y="4580819"/>
              <a:ext cx="276476"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0" name="直線コネクタ 259">
              <a:extLst>
                <a:ext uri="{FF2B5EF4-FFF2-40B4-BE49-F238E27FC236}">
                  <a16:creationId xmlns:a16="http://schemas.microsoft.com/office/drawing/2014/main" id="{14ECA885-3A20-4B1A-B6BC-6537D7296C86}"/>
                </a:ext>
              </a:extLst>
            </p:cNvPr>
            <p:cNvCxnSpPr>
              <a:cxnSpLocks/>
            </p:cNvCxnSpPr>
            <p:nvPr/>
          </p:nvCxnSpPr>
          <p:spPr>
            <a:xfrm flipH="1" flipV="1">
              <a:off x="956833" y="4424168"/>
              <a:ext cx="333179"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1" name="直線コネクタ 260">
              <a:extLst>
                <a:ext uri="{FF2B5EF4-FFF2-40B4-BE49-F238E27FC236}">
                  <a16:creationId xmlns:a16="http://schemas.microsoft.com/office/drawing/2014/main" id="{768D5D98-5A0F-494B-AB29-698CF4783201}"/>
                </a:ext>
              </a:extLst>
            </p:cNvPr>
            <p:cNvCxnSpPr>
              <a:cxnSpLocks/>
            </p:cNvCxnSpPr>
            <p:nvPr/>
          </p:nvCxnSpPr>
          <p:spPr>
            <a:xfrm flipH="1" flipV="1">
              <a:off x="1208146" y="5370983"/>
              <a:ext cx="36649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2" name="直線コネクタ 261">
              <a:extLst>
                <a:ext uri="{FF2B5EF4-FFF2-40B4-BE49-F238E27FC236}">
                  <a16:creationId xmlns:a16="http://schemas.microsoft.com/office/drawing/2014/main" id="{DE99F7C4-6584-4568-B5E8-823728CE38A9}"/>
                </a:ext>
              </a:extLst>
            </p:cNvPr>
            <p:cNvCxnSpPr>
              <a:cxnSpLocks/>
            </p:cNvCxnSpPr>
            <p:nvPr/>
          </p:nvCxnSpPr>
          <p:spPr>
            <a:xfrm flipH="1" flipV="1">
              <a:off x="1208146" y="5464051"/>
              <a:ext cx="36649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3" name="直線コネクタ 262">
              <a:extLst>
                <a:ext uri="{FF2B5EF4-FFF2-40B4-BE49-F238E27FC236}">
                  <a16:creationId xmlns:a16="http://schemas.microsoft.com/office/drawing/2014/main" id="{EF03296A-A3C8-40B3-B4EF-12D40AEB237F}"/>
                </a:ext>
              </a:extLst>
            </p:cNvPr>
            <p:cNvCxnSpPr>
              <a:cxnSpLocks/>
            </p:cNvCxnSpPr>
            <p:nvPr/>
          </p:nvCxnSpPr>
          <p:spPr>
            <a:xfrm rot="5400000" flipH="1" flipV="1">
              <a:off x="1222777" y="5200188"/>
              <a:ext cx="33453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4" name="直線コネクタ 263">
              <a:extLst>
                <a:ext uri="{FF2B5EF4-FFF2-40B4-BE49-F238E27FC236}">
                  <a16:creationId xmlns:a16="http://schemas.microsoft.com/office/drawing/2014/main" id="{3BB95F6A-40BE-49D9-A947-B131AAFA8606}"/>
                </a:ext>
              </a:extLst>
            </p:cNvPr>
            <p:cNvCxnSpPr>
              <a:cxnSpLocks/>
            </p:cNvCxnSpPr>
            <p:nvPr/>
          </p:nvCxnSpPr>
          <p:spPr>
            <a:xfrm flipH="1" flipV="1">
              <a:off x="1395584" y="5021171"/>
              <a:ext cx="536589"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5" name="直線コネクタ 264">
              <a:extLst>
                <a:ext uri="{FF2B5EF4-FFF2-40B4-BE49-F238E27FC236}">
                  <a16:creationId xmlns:a16="http://schemas.microsoft.com/office/drawing/2014/main" id="{80F89344-CC44-47A7-B5E7-9DD7CE1C5A0E}"/>
                </a:ext>
              </a:extLst>
            </p:cNvPr>
            <p:cNvCxnSpPr>
              <a:cxnSpLocks/>
            </p:cNvCxnSpPr>
            <p:nvPr/>
          </p:nvCxnSpPr>
          <p:spPr>
            <a:xfrm rot="5400000" flipH="1" flipV="1">
              <a:off x="1228316" y="5652393"/>
              <a:ext cx="33453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6" name="直線コネクタ 265">
              <a:extLst>
                <a:ext uri="{FF2B5EF4-FFF2-40B4-BE49-F238E27FC236}">
                  <a16:creationId xmlns:a16="http://schemas.microsoft.com/office/drawing/2014/main" id="{86E60F13-F164-438A-A90C-CEF1922382C1}"/>
                </a:ext>
              </a:extLst>
            </p:cNvPr>
            <p:cNvCxnSpPr>
              <a:cxnSpLocks/>
            </p:cNvCxnSpPr>
            <p:nvPr/>
          </p:nvCxnSpPr>
          <p:spPr>
            <a:xfrm flipH="1" flipV="1">
              <a:off x="1390045" y="5819662"/>
              <a:ext cx="536589" cy="1"/>
            </a:xfrm>
            <a:prstGeom prst="line">
              <a:avLst/>
            </a:prstGeom>
            <a:ln w="285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7" name="テキスト ボックス 266">
                  <a:extLst>
                    <a:ext uri="{FF2B5EF4-FFF2-40B4-BE49-F238E27FC236}">
                      <a16:creationId xmlns:a16="http://schemas.microsoft.com/office/drawing/2014/main" id="{429FD7AC-F0B1-4BA3-A100-677ADDB50C8F}"/>
                    </a:ext>
                  </a:extLst>
                </p:cNvPr>
                <p:cNvSpPr txBox="1"/>
                <p:nvPr/>
              </p:nvSpPr>
              <p:spPr>
                <a:xfrm flipH="1">
                  <a:off x="823493" y="3988908"/>
                  <a:ext cx="48727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1" i="1" smtClean="0">
                                <a:latin typeface="Cambria Math" panose="02040503050406030204" pitchFamily="18" charset="0"/>
                              </a:rPr>
                            </m:ctrlPr>
                          </m:sSubPr>
                          <m:e>
                            <m:r>
                              <a:rPr kumimoji="1" lang="en-US" altLang="ja-JP" b="1" i="1" smtClean="0">
                                <a:latin typeface="Cambria Math" panose="02040503050406030204" pitchFamily="18" charset="0"/>
                              </a:rPr>
                              <m:t>𝑽</m:t>
                            </m:r>
                          </m:e>
                          <m:sub>
                            <m:r>
                              <a:rPr kumimoji="1" lang="en-US" altLang="ja-JP" b="1" i="1" smtClean="0">
                                <a:latin typeface="Cambria Math" panose="02040503050406030204" pitchFamily="18" charset="0"/>
                              </a:rPr>
                              <m:t>𝟎</m:t>
                            </m:r>
                          </m:sub>
                        </m:sSub>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267" name="テキスト ボックス 266">
                  <a:extLst>
                    <a:ext uri="{FF2B5EF4-FFF2-40B4-BE49-F238E27FC236}">
                      <a16:creationId xmlns:a16="http://schemas.microsoft.com/office/drawing/2014/main" id="{429FD7AC-F0B1-4BA3-A100-677ADDB50C8F}"/>
                    </a:ext>
                  </a:extLst>
                </p:cNvPr>
                <p:cNvSpPr txBox="1">
                  <a:spLocks noRot="1" noChangeAspect="1" noMove="1" noResize="1" noEditPoints="1" noAdjustHandles="1" noChangeArrowheads="1" noChangeShapeType="1" noTextEdit="1"/>
                </p:cNvSpPr>
                <p:nvPr/>
              </p:nvSpPr>
              <p:spPr>
                <a:xfrm flipH="1">
                  <a:off x="823493" y="3988908"/>
                  <a:ext cx="487276" cy="369332"/>
                </a:xfrm>
                <a:prstGeom prst="rect">
                  <a:avLst/>
                </a:prstGeom>
                <a:blipFill>
                  <a:blip r:embed="rId4"/>
                  <a:stretch>
                    <a:fillRect b="-16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8" name="テキスト ボックス 267">
                  <a:extLst>
                    <a:ext uri="{FF2B5EF4-FFF2-40B4-BE49-F238E27FC236}">
                      <a16:creationId xmlns:a16="http://schemas.microsoft.com/office/drawing/2014/main" id="{34BBF7F1-337B-4807-826F-AB876BBC118E}"/>
                    </a:ext>
                  </a:extLst>
                </p:cNvPr>
                <p:cNvSpPr txBox="1"/>
                <p:nvPr/>
              </p:nvSpPr>
              <p:spPr>
                <a:xfrm>
                  <a:off x="2221917" y="4410677"/>
                  <a:ext cx="39677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b="1" i="1" dirty="0" smtClean="0">
                            <a:latin typeface="Cambria Math" panose="02040503050406030204" pitchFamily="18" charset="0"/>
                          </a:rPr>
                          <m:t>𝑪</m:t>
                        </m:r>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268" name="テキスト ボックス 267">
                  <a:extLst>
                    <a:ext uri="{FF2B5EF4-FFF2-40B4-BE49-F238E27FC236}">
                      <a16:creationId xmlns:a16="http://schemas.microsoft.com/office/drawing/2014/main" id="{34BBF7F1-337B-4807-826F-AB876BBC118E}"/>
                    </a:ext>
                  </a:extLst>
                </p:cNvPr>
                <p:cNvSpPr txBox="1">
                  <a:spLocks noRot="1" noChangeAspect="1" noMove="1" noResize="1" noEditPoints="1" noAdjustHandles="1" noChangeArrowheads="1" noChangeShapeType="1" noTextEdit="1"/>
                </p:cNvSpPr>
                <p:nvPr/>
              </p:nvSpPr>
              <p:spPr>
                <a:xfrm>
                  <a:off x="2221917" y="4410677"/>
                  <a:ext cx="396775"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9" name="テキスト ボックス 268">
                  <a:extLst>
                    <a:ext uri="{FF2B5EF4-FFF2-40B4-BE49-F238E27FC236}">
                      <a16:creationId xmlns:a16="http://schemas.microsoft.com/office/drawing/2014/main" id="{3E16D1CB-525E-46F3-9138-8711DFE04607}"/>
                    </a:ext>
                  </a:extLst>
                </p:cNvPr>
                <p:cNvSpPr txBox="1"/>
                <p:nvPr/>
              </p:nvSpPr>
              <p:spPr>
                <a:xfrm>
                  <a:off x="780564" y="5355709"/>
                  <a:ext cx="660694" cy="39106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1" i="1" dirty="0" smtClean="0">
                                <a:latin typeface="Cambria Math" panose="02040503050406030204" pitchFamily="18" charset="0"/>
                              </a:rPr>
                            </m:ctrlPr>
                          </m:sSubPr>
                          <m:e>
                            <m:r>
                              <a:rPr kumimoji="1" lang="en-US" altLang="ja-JP" b="1" i="1" dirty="0" smtClean="0">
                                <a:latin typeface="Cambria Math" panose="02040503050406030204" pitchFamily="18" charset="0"/>
                              </a:rPr>
                              <m:t>𝑪</m:t>
                            </m:r>
                          </m:e>
                          <m:sub>
                            <m:r>
                              <a:rPr kumimoji="1" lang="en-US" altLang="ja-JP" b="1" i="0" dirty="0" smtClean="0">
                                <a:latin typeface="Cambria Math" panose="02040503050406030204" pitchFamily="18" charset="0"/>
                              </a:rPr>
                              <m:t>𝐒𝐓𝐉</m:t>
                            </m:r>
                          </m:sub>
                        </m:sSub>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269" name="テキスト ボックス 268">
                  <a:extLst>
                    <a:ext uri="{FF2B5EF4-FFF2-40B4-BE49-F238E27FC236}">
                      <a16:creationId xmlns:a16="http://schemas.microsoft.com/office/drawing/2014/main" id="{3E16D1CB-525E-46F3-9138-8711DFE04607}"/>
                    </a:ext>
                  </a:extLst>
                </p:cNvPr>
                <p:cNvSpPr txBox="1">
                  <a:spLocks noRot="1" noChangeAspect="1" noMove="1" noResize="1" noEditPoints="1" noAdjustHandles="1" noChangeArrowheads="1" noChangeShapeType="1" noTextEdit="1"/>
                </p:cNvSpPr>
                <p:nvPr/>
              </p:nvSpPr>
              <p:spPr>
                <a:xfrm>
                  <a:off x="780564" y="5355709"/>
                  <a:ext cx="660694" cy="391069"/>
                </a:xfrm>
                <a:prstGeom prst="rect">
                  <a:avLst/>
                </a:prstGeom>
                <a:blipFill>
                  <a:blip r:embed="rId6"/>
                  <a:stretch>
                    <a:fillRect b="-7813"/>
                  </a:stretch>
                </a:blipFill>
              </p:spPr>
              <p:txBody>
                <a:bodyPr/>
                <a:lstStyle/>
                <a:p>
                  <a:r>
                    <a:rPr lang="ja-JP" altLang="en-US">
                      <a:noFill/>
                    </a:rPr>
                    <a:t> </a:t>
                  </a:r>
                </a:p>
              </p:txBody>
            </p:sp>
          </mc:Fallback>
        </mc:AlternateContent>
        <p:grpSp>
          <p:nvGrpSpPr>
            <p:cNvPr id="270" name="グループ化 269">
              <a:extLst>
                <a:ext uri="{FF2B5EF4-FFF2-40B4-BE49-F238E27FC236}">
                  <a16:creationId xmlns:a16="http://schemas.microsoft.com/office/drawing/2014/main" id="{F9AA0FBE-D6D3-44B6-8014-BA9906D7BA92}"/>
                </a:ext>
              </a:extLst>
            </p:cNvPr>
            <p:cNvGrpSpPr/>
            <p:nvPr/>
          </p:nvGrpSpPr>
          <p:grpSpPr>
            <a:xfrm rot="5591487">
              <a:off x="2943128" y="5159173"/>
              <a:ext cx="359116" cy="166263"/>
              <a:chOff x="2809003" y="3524888"/>
              <a:chExt cx="510451" cy="172340"/>
            </a:xfrm>
          </p:grpSpPr>
          <p:grpSp>
            <p:nvGrpSpPr>
              <p:cNvPr id="279" name="グループ化 278">
                <a:extLst>
                  <a:ext uri="{FF2B5EF4-FFF2-40B4-BE49-F238E27FC236}">
                    <a16:creationId xmlns:a16="http://schemas.microsoft.com/office/drawing/2014/main" id="{9DB2049B-500B-4E58-97C3-0EA17D19E4E1}"/>
                  </a:ext>
                </a:extLst>
              </p:cNvPr>
              <p:cNvGrpSpPr/>
              <p:nvPr/>
            </p:nvGrpSpPr>
            <p:grpSpPr>
              <a:xfrm>
                <a:off x="2809003" y="3524888"/>
                <a:ext cx="510451" cy="172340"/>
                <a:chOff x="3035360" y="2337586"/>
                <a:chExt cx="510451" cy="172340"/>
              </a:xfrm>
            </p:grpSpPr>
            <p:cxnSp>
              <p:nvCxnSpPr>
                <p:cNvPr id="281" name="直線コネクタ 280">
                  <a:extLst>
                    <a:ext uri="{FF2B5EF4-FFF2-40B4-BE49-F238E27FC236}">
                      <a16:creationId xmlns:a16="http://schemas.microsoft.com/office/drawing/2014/main" id="{AA39F8F1-8BDA-49A9-A5A2-5D94E0DC89F9}"/>
                    </a:ext>
                  </a:extLst>
                </p:cNvPr>
                <p:cNvCxnSpPr>
                  <a:cxnSpLocks/>
                </p:cNvCxnSpPr>
                <p:nvPr/>
              </p:nvCxnSpPr>
              <p:spPr>
                <a:xfrm rot="5400000" flipH="1">
                  <a:off x="3421832" y="235926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2" name="直線コネクタ 281">
                  <a:extLst>
                    <a:ext uri="{FF2B5EF4-FFF2-40B4-BE49-F238E27FC236}">
                      <a16:creationId xmlns:a16="http://schemas.microsoft.com/office/drawing/2014/main" id="{35A7CCE9-E111-4358-82FD-8EAAEFCEB23E}"/>
                    </a:ext>
                  </a:extLst>
                </p:cNvPr>
                <p:cNvCxnSpPr>
                  <a:cxnSpLocks/>
                </p:cNvCxnSpPr>
                <p:nvPr/>
              </p:nvCxnSpPr>
              <p:spPr>
                <a:xfrm rot="5400000" flipH="1">
                  <a:off x="3246227" y="237351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3" name="直線コネクタ 282">
                  <a:extLst>
                    <a:ext uri="{FF2B5EF4-FFF2-40B4-BE49-F238E27FC236}">
                      <a16:creationId xmlns:a16="http://schemas.microsoft.com/office/drawing/2014/main" id="{9F437913-ECA2-4F0B-AE8D-8017481699A7}"/>
                    </a:ext>
                  </a:extLst>
                </p:cNvPr>
                <p:cNvCxnSpPr>
                  <a:cxnSpLocks/>
                </p:cNvCxnSpPr>
                <p:nvPr/>
              </p:nvCxnSpPr>
              <p:spPr>
                <a:xfrm rot="5400000" flipH="1" flipV="1">
                  <a:off x="3330262" y="2377531"/>
                  <a:ext cx="159912" cy="800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4" name="直線コネクタ 283">
                  <a:extLst>
                    <a:ext uri="{FF2B5EF4-FFF2-40B4-BE49-F238E27FC236}">
                      <a16:creationId xmlns:a16="http://schemas.microsoft.com/office/drawing/2014/main" id="{5881D7E6-352A-40E0-AC22-CE9824A165C4}"/>
                    </a:ext>
                  </a:extLst>
                </p:cNvPr>
                <p:cNvCxnSpPr>
                  <a:cxnSpLocks/>
                </p:cNvCxnSpPr>
                <p:nvPr/>
              </p:nvCxnSpPr>
              <p:spPr>
                <a:xfrm rot="5400000" flipH="1" flipV="1">
                  <a:off x="3144369" y="2389959"/>
                  <a:ext cx="159912" cy="800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5" name="直線コネクタ 284">
                  <a:extLst>
                    <a:ext uri="{FF2B5EF4-FFF2-40B4-BE49-F238E27FC236}">
                      <a16:creationId xmlns:a16="http://schemas.microsoft.com/office/drawing/2014/main" id="{193E857C-712C-48FF-8F9E-CF8C6BC01019}"/>
                    </a:ext>
                  </a:extLst>
                </p:cNvPr>
                <p:cNvCxnSpPr>
                  <a:cxnSpLocks/>
                </p:cNvCxnSpPr>
                <p:nvPr/>
              </p:nvCxnSpPr>
              <p:spPr>
                <a:xfrm rot="5400000" flipH="1" flipV="1">
                  <a:off x="3003646" y="2389831"/>
                  <a:ext cx="120373" cy="56946"/>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80" name="直線コネクタ 279">
                <a:extLst>
                  <a:ext uri="{FF2B5EF4-FFF2-40B4-BE49-F238E27FC236}">
                    <a16:creationId xmlns:a16="http://schemas.microsoft.com/office/drawing/2014/main" id="{5ED2BF0F-42BC-4C57-8DC6-55E9B1EF557E}"/>
                  </a:ext>
                </a:extLst>
              </p:cNvPr>
              <p:cNvCxnSpPr>
                <a:cxnSpLocks/>
              </p:cNvCxnSpPr>
              <p:nvPr/>
            </p:nvCxnSpPr>
            <p:spPr>
              <a:xfrm rot="5400000" flipH="1">
                <a:off x="2839060" y="356307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71" name="直線コネクタ 270">
              <a:extLst>
                <a:ext uri="{FF2B5EF4-FFF2-40B4-BE49-F238E27FC236}">
                  <a16:creationId xmlns:a16="http://schemas.microsoft.com/office/drawing/2014/main" id="{09280C61-DBBB-4224-B179-37DA47B1E6BF}"/>
                </a:ext>
              </a:extLst>
            </p:cNvPr>
            <p:cNvCxnSpPr>
              <a:cxnSpLocks/>
            </p:cNvCxnSpPr>
            <p:nvPr/>
          </p:nvCxnSpPr>
          <p:spPr>
            <a:xfrm rot="5400000" flipH="1" flipV="1">
              <a:off x="2993607" y="4994381"/>
              <a:ext cx="128978"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2" name="直線コネクタ 271">
              <a:extLst>
                <a:ext uri="{FF2B5EF4-FFF2-40B4-BE49-F238E27FC236}">
                  <a16:creationId xmlns:a16="http://schemas.microsoft.com/office/drawing/2014/main" id="{5C043731-1369-4178-A77F-F156A6C8A626}"/>
                </a:ext>
              </a:extLst>
            </p:cNvPr>
            <p:cNvCxnSpPr>
              <a:cxnSpLocks/>
            </p:cNvCxnSpPr>
            <p:nvPr/>
          </p:nvCxnSpPr>
          <p:spPr>
            <a:xfrm rot="5400000" flipH="1" flipV="1">
              <a:off x="2864625" y="5611351"/>
              <a:ext cx="367990" cy="1"/>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273" name="グループ化 272">
              <a:extLst>
                <a:ext uri="{FF2B5EF4-FFF2-40B4-BE49-F238E27FC236}">
                  <a16:creationId xmlns:a16="http://schemas.microsoft.com/office/drawing/2014/main" id="{95AAF7CE-8EEC-4867-84E6-E227AD79346A}"/>
                </a:ext>
              </a:extLst>
            </p:cNvPr>
            <p:cNvGrpSpPr/>
            <p:nvPr/>
          </p:nvGrpSpPr>
          <p:grpSpPr>
            <a:xfrm>
              <a:off x="2891506" y="5819662"/>
              <a:ext cx="333179" cy="132497"/>
              <a:chOff x="968997" y="3987815"/>
              <a:chExt cx="425023" cy="153032"/>
            </a:xfrm>
          </p:grpSpPr>
          <p:cxnSp>
            <p:nvCxnSpPr>
              <p:cNvPr id="275" name="直線コネクタ 274">
                <a:extLst>
                  <a:ext uri="{FF2B5EF4-FFF2-40B4-BE49-F238E27FC236}">
                    <a16:creationId xmlns:a16="http://schemas.microsoft.com/office/drawing/2014/main" id="{DDA3CD6A-DC8B-4E62-B13E-CED541E3A39D}"/>
                  </a:ext>
                </a:extLst>
              </p:cNvPr>
              <p:cNvCxnSpPr>
                <a:cxnSpLocks/>
              </p:cNvCxnSpPr>
              <p:nvPr/>
            </p:nvCxnSpPr>
            <p:spPr>
              <a:xfrm flipH="1">
                <a:off x="991814"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6" name="直線コネクタ 275">
                <a:extLst>
                  <a:ext uri="{FF2B5EF4-FFF2-40B4-BE49-F238E27FC236}">
                    <a16:creationId xmlns:a16="http://schemas.microsoft.com/office/drawing/2014/main" id="{5B38E2DB-3ED3-4A8A-A53F-B7FA6B47AA7F}"/>
                  </a:ext>
                </a:extLst>
              </p:cNvPr>
              <p:cNvCxnSpPr>
                <a:cxnSpLocks/>
              </p:cNvCxnSpPr>
              <p:nvPr/>
            </p:nvCxnSpPr>
            <p:spPr>
              <a:xfrm flipH="1">
                <a:off x="111726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7" name="直線コネクタ 276">
                <a:extLst>
                  <a:ext uri="{FF2B5EF4-FFF2-40B4-BE49-F238E27FC236}">
                    <a16:creationId xmlns:a16="http://schemas.microsoft.com/office/drawing/2014/main" id="{BBF5A70E-6140-4046-858F-804978D15B63}"/>
                  </a:ext>
                </a:extLst>
              </p:cNvPr>
              <p:cNvCxnSpPr>
                <a:cxnSpLocks/>
              </p:cNvCxnSpPr>
              <p:nvPr/>
            </p:nvCxnSpPr>
            <p:spPr>
              <a:xfrm flipH="1">
                <a:off x="123407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8" name="直線コネクタ 277">
                <a:extLst>
                  <a:ext uri="{FF2B5EF4-FFF2-40B4-BE49-F238E27FC236}">
                    <a16:creationId xmlns:a16="http://schemas.microsoft.com/office/drawing/2014/main" id="{D171856C-B6C7-4FB4-B7CB-DB1DED999DAF}"/>
                  </a:ext>
                </a:extLst>
              </p:cNvPr>
              <p:cNvCxnSpPr>
                <a:cxnSpLocks/>
              </p:cNvCxnSpPr>
              <p:nvPr/>
            </p:nvCxnSpPr>
            <p:spPr>
              <a:xfrm flipH="1" flipV="1">
                <a:off x="968997" y="3987815"/>
                <a:ext cx="425023" cy="1"/>
              </a:xfrm>
              <a:prstGeom prst="line">
                <a:avLst/>
              </a:prstGeom>
              <a:ln w="28575"/>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74" name="テキスト ボックス 273">
                  <a:extLst>
                    <a:ext uri="{FF2B5EF4-FFF2-40B4-BE49-F238E27FC236}">
                      <a16:creationId xmlns:a16="http://schemas.microsoft.com/office/drawing/2014/main" id="{08564A45-79B4-4314-B7F7-8107E9C19331}"/>
                    </a:ext>
                  </a:extLst>
                </p:cNvPr>
                <p:cNvSpPr txBox="1"/>
                <p:nvPr/>
              </p:nvSpPr>
              <p:spPr>
                <a:xfrm>
                  <a:off x="3155691" y="5062935"/>
                  <a:ext cx="57894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1" i="1" smtClean="0">
                                <a:latin typeface="Cambria Math" panose="02040503050406030204" pitchFamily="18" charset="0"/>
                              </a:rPr>
                            </m:ctrlPr>
                          </m:sSubPr>
                          <m:e>
                            <m:r>
                              <a:rPr kumimoji="1" lang="en-US" altLang="ja-JP" b="1" i="1" smtClean="0">
                                <a:latin typeface="Cambria Math" panose="02040503050406030204" pitchFamily="18" charset="0"/>
                              </a:rPr>
                              <m:t>𝑹</m:t>
                            </m:r>
                          </m:e>
                          <m:sub>
                            <m:r>
                              <a:rPr kumimoji="1" lang="en-US" altLang="ja-JP" b="1" i="0" smtClean="0">
                                <a:latin typeface="Cambria Math" panose="02040503050406030204" pitchFamily="18" charset="0"/>
                              </a:rPr>
                              <m:t>𝐢𝐧</m:t>
                            </m:r>
                          </m:sub>
                        </m:sSub>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274" name="テキスト ボックス 273">
                  <a:extLst>
                    <a:ext uri="{FF2B5EF4-FFF2-40B4-BE49-F238E27FC236}">
                      <a16:creationId xmlns:a16="http://schemas.microsoft.com/office/drawing/2014/main" id="{08564A45-79B4-4314-B7F7-8107E9C19331}"/>
                    </a:ext>
                  </a:extLst>
                </p:cNvPr>
                <p:cNvSpPr txBox="1">
                  <a:spLocks noRot="1" noChangeAspect="1" noMove="1" noResize="1" noEditPoints="1" noAdjustHandles="1" noChangeArrowheads="1" noChangeShapeType="1" noTextEdit="1"/>
                </p:cNvSpPr>
                <p:nvPr/>
              </p:nvSpPr>
              <p:spPr>
                <a:xfrm>
                  <a:off x="3155691" y="5062935"/>
                  <a:ext cx="578941" cy="369332"/>
                </a:xfrm>
                <a:prstGeom prst="rect">
                  <a:avLst/>
                </a:prstGeom>
                <a:blipFill>
                  <a:blip r:embed="rId7"/>
                  <a:stretch>
                    <a:fillRect b="-1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5" name="テキスト ボックス 244">
                  <a:extLst>
                    <a:ext uri="{FF2B5EF4-FFF2-40B4-BE49-F238E27FC236}">
                      <a16:creationId xmlns:a16="http://schemas.microsoft.com/office/drawing/2014/main" id="{2A556479-F3D5-4D05-9775-EA4AA8ABFDD8}"/>
                    </a:ext>
                  </a:extLst>
                </p:cNvPr>
                <p:cNvSpPr txBox="1"/>
                <p:nvPr/>
              </p:nvSpPr>
              <p:spPr>
                <a:xfrm>
                  <a:off x="1329252" y="4282100"/>
                  <a:ext cx="40908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b="1" i="1" smtClean="0">
                            <a:latin typeface="Cambria Math" panose="02040503050406030204" pitchFamily="18" charset="0"/>
                          </a:rPr>
                          <m:t>𝑹</m:t>
                        </m:r>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245" name="テキスト ボックス 244">
                  <a:extLst>
                    <a:ext uri="{FF2B5EF4-FFF2-40B4-BE49-F238E27FC236}">
                      <a16:creationId xmlns:a16="http://schemas.microsoft.com/office/drawing/2014/main" id="{2A556479-F3D5-4D05-9775-EA4AA8ABFDD8}"/>
                    </a:ext>
                  </a:extLst>
                </p:cNvPr>
                <p:cNvSpPr txBox="1">
                  <a:spLocks noRot="1" noChangeAspect="1" noMove="1" noResize="1" noEditPoints="1" noAdjustHandles="1" noChangeArrowheads="1" noChangeShapeType="1" noTextEdit="1"/>
                </p:cNvSpPr>
                <p:nvPr/>
              </p:nvSpPr>
              <p:spPr>
                <a:xfrm>
                  <a:off x="1329252" y="4282100"/>
                  <a:ext cx="409086" cy="369332"/>
                </a:xfrm>
                <a:prstGeom prst="rect">
                  <a:avLst/>
                </a:prstGeom>
                <a:blipFill>
                  <a:blip r:embed="rId8"/>
                  <a:stretch>
                    <a:fillRect/>
                  </a:stretch>
                </a:blipFill>
              </p:spPr>
              <p:txBody>
                <a:bodyPr/>
                <a:lstStyle/>
                <a:p>
                  <a:r>
                    <a:rPr lang="ja-JP" altLang="en-US">
                      <a:noFill/>
                    </a:rPr>
                    <a:t> </a:t>
                  </a:r>
                </a:p>
              </p:txBody>
            </p:sp>
          </mc:Fallback>
        </mc:AlternateContent>
        <p:sp>
          <p:nvSpPr>
            <p:cNvPr id="240" name="テキスト ボックス 239">
              <a:extLst>
                <a:ext uri="{FF2B5EF4-FFF2-40B4-BE49-F238E27FC236}">
                  <a16:creationId xmlns:a16="http://schemas.microsoft.com/office/drawing/2014/main" id="{DAC61413-580C-4C17-A6E4-F56FC30DF95E}"/>
                </a:ext>
              </a:extLst>
            </p:cNvPr>
            <p:cNvSpPr txBox="1"/>
            <p:nvPr/>
          </p:nvSpPr>
          <p:spPr>
            <a:xfrm>
              <a:off x="1685728" y="5417755"/>
              <a:ext cx="503664" cy="307777"/>
            </a:xfrm>
            <a:prstGeom prst="rect">
              <a:avLst/>
            </a:prstGeom>
            <a:noFill/>
          </p:spPr>
          <p:txBody>
            <a:bodyPr wrap="none" rtlCol="0">
              <a:spAutoFit/>
            </a:bodyPr>
            <a:lstStyle/>
            <a:p>
              <a:r>
                <a:rPr kumimoji="1" lang="en-US" altLang="ja-JP" sz="1400" b="1" dirty="0">
                  <a:latin typeface="Arial Unicode MS" panose="020B0604020202020204" pitchFamily="50" charset="-128"/>
                  <a:ea typeface="Arial Unicode MS" panose="020B0604020202020204" pitchFamily="50" charset="-128"/>
                  <a:cs typeface="Arial Unicode MS" panose="020B0604020202020204" pitchFamily="50" charset="-128"/>
                </a:rPr>
                <a:t>STJ</a:t>
              </a:r>
              <a:endParaRPr kumimoji="1" lang="ja-JP" altLang="en-US" sz="1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1" name="稲妻 240">
              <a:extLst>
                <a:ext uri="{FF2B5EF4-FFF2-40B4-BE49-F238E27FC236}">
                  <a16:creationId xmlns:a16="http://schemas.microsoft.com/office/drawing/2014/main" id="{62B21843-922A-4521-B179-4C35A0458A17}"/>
                </a:ext>
              </a:extLst>
            </p:cNvPr>
            <p:cNvSpPr/>
            <p:nvPr/>
          </p:nvSpPr>
          <p:spPr>
            <a:xfrm flipV="1">
              <a:off x="1283750" y="5669628"/>
              <a:ext cx="644561" cy="414819"/>
            </a:xfrm>
            <a:prstGeom prst="lightningBolt">
              <a:avLst/>
            </a:prstGeom>
            <a:solidFill>
              <a:srgbClr val="F8FE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2" name="矢印: U ターン 241">
              <a:extLst>
                <a:ext uri="{FF2B5EF4-FFF2-40B4-BE49-F238E27FC236}">
                  <a16:creationId xmlns:a16="http://schemas.microsoft.com/office/drawing/2014/main" id="{BAEB17F0-8DA9-4F84-B0AB-C1411BB669DB}"/>
                </a:ext>
              </a:extLst>
            </p:cNvPr>
            <p:cNvSpPr/>
            <p:nvPr/>
          </p:nvSpPr>
          <p:spPr>
            <a:xfrm flipH="1">
              <a:off x="2096463" y="4987721"/>
              <a:ext cx="834116" cy="510110"/>
            </a:xfrm>
            <a:prstGeom prst="uturnArrow">
              <a:avLst>
                <a:gd name="adj1" fmla="val 7481"/>
                <a:gd name="adj2" fmla="val 17786"/>
                <a:gd name="adj3" fmla="val 34619"/>
                <a:gd name="adj4" fmla="val 49241"/>
                <a:gd name="adj5" fmla="val 100000"/>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3" name="矢印: U ターン 242">
              <a:extLst>
                <a:ext uri="{FF2B5EF4-FFF2-40B4-BE49-F238E27FC236}">
                  <a16:creationId xmlns:a16="http://schemas.microsoft.com/office/drawing/2014/main" id="{F52D6831-8D29-46F5-89C8-3069D79D0A04}"/>
                </a:ext>
              </a:extLst>
            </p:cNvPr>
            <p:cNvSpPr/>
            <p:nvPr/>
          </p:nvSpPr>
          <p:spPr>
            <a:xfrm>
              <a:off x="1441647" y="5039372"/>
              <a:ext cx="443848" cy="432695"/>
            </a:xfrm>
            <a:prstGeom prst="uturnArrow">
              <a:avLst>
                <a:gd name="adj1" fmla="val 23919"/>
                <a:gd name="adj2" fmla="val 25000"/>
                <a:gd name="adj3" fmla="val 34619"/>
                <a:gd name="adj4" fmla="val 49241"/>
                <a:gd name="adj5" fmla="val 100000"/>
              </a:avLst>
            </a:prstGeom>
            <a:solidFill>
              <a:srgbClr val="00B05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grpSp>
        <p:nvGrpSpPr>
          <p:cNvPr id="150" name="グループ化 149">
            <a:extLst>
              <a:ext uri="{FF2B5EF4-FFF2-40B4-BE49-F238E27FC236}">
                <a16:creationId xmlns:a16="http://schemas.microsoft.com/office/drawing/2014/main" id="{2597FEF3-C53E-41E4-91EE-0FCD30C8958C}"/>
              </a:ext>
            </a:extLst>
          </p:cNvPr>
          <p:cNvGrpSpPr/>
          <p:nvPr/>
        </p:nvGrpSpPr>
        <p:grpSpPr>
          <a:xfrm>
            <a:off x="501068" y="1867147"/>
            <a:ext cx="4571885" cy="1912688"/>
            <a:chOff x="4361080" y="3804577"/>
            <a:chExt cx="5269011" cy="2682816"/>
          </a:xfrm>
        </p:grpSpPr>
        <p:sp>
          <p:nvSpPr>
            <p:cNvPr id="156" name="左矢印 46">
              <a:extLst>
                <a:ext uri="{FF2B5EF4-FFF2-40B4-BE49-F238E27FC236}">
                  <a16:creationId xmlns:a16="http://schemas.microsoft.com/office/drawing/2014/main" id="{54D4E345-7A69-490C-9A03-27571C645511}"/>
                </a:ext>
              </a:extLst>
            </p:cNvPr>
            <p:cNvSpPr/>
            <p:nvPr/>
          </p:nvSpPr>
          <p:spPr>
            <a:xfrm rot="293157">
              <a:off x="6344427" y="4451071"/>
              <a:ext cx="851186" cy="382088"/>
            </a:xfrm>
            <a:prstGeom prst="lef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grpSp>
          <p:nvGrpSpPr>
            <p:cNvPr id="151" name="グループ化 150">
              <a:extLst>
                <a:ext uri="{FF2B5EF4-FFF2-40B4-BE49-F238E27FC236}">
                  <a16:creationId xmlns:a16="http://schemas.microsoft.com/office/drawing/2014/main" id="{2E875324-ACCB-4965-AD65-F1FB7B734C18}"/>
                </a:ext>
              </a:extLst>
            </p:cNvPr>
            <p:cNvGrpSpPr/>
            <p:nvPr/>
          </p:nvGrpSpPr>
          <p:grpSpPr>
            <a:xfrm>
              <a:off x="4361080" y="3804577"/>
              <a:ext cx="5269011" cy="2682816"/>
              <a:chOff x="1043608" y="787836"/>
              <a:chExt cx="6290459" cy="3202906"/>
            </a:xfrm>
          </p:grpSpPr>
          <p:cxnSp>
            <p:nvCxnSpPr>
              <p:cNvPr id="158" name="直線矢印コネクタ 157">
                <a:extLst>
                  <a:ext uri="{FF2B5EF4-FFF2-40B4-BE49-F238E27FC236}">
                    <a16:creationId xmlns:a16="http://schemas.microsoft.com/office/drawing/2014/main" id="{FA181305-7B1A-46E5-9DF6-E370316C8F55}"/>
                  </a:ext>
                </a:extLst>
              </p:cNvPr>
              <p:cNvCxnSpPr/>
              <p:nvPr/>
            </p:nvCxnSpPr>
            <p:spPr>
              <a:xfrm flipV="1">
                <a:off x="2483768" y="981943"/>
                <a:ext cx="0" cy="246512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9" name="直線矢印コネクタ 158">
                <a:extLst>
                  <a:ext uri="{FF2B5EF4-FFF2-40B4-BE49-F238E27FC236}">
                    <a16:creationId xmlns:a16="http://schemas.microsoft.com/office/drawing/2014/main" id="{D9F22395-FD97-422B-95A5-1A7F75CE47B5}"/>
                  </a:ext>
                </a:extLst>
              </p:cNvPr>
              <p:cNvCxnSpPr/>
              <p:nvPr/>
            </p:nvCxnSpPr>
            <p:spPr>
              <a:xfrm>
                <a:off x="1043608" y="2780928"/>
                <a:ext cx="424847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60" name="フリーフォーム 50">
                <a:extLst>
                  <a:ext uri="{FF2B5EF4-FFF2-40B4-BE49-F238E27FC236}">
                    <a16:creationId xmlns:a16="http://schemas.microsoft.com/office/drawing/2014/main" id="{90ACAAC4-C71C-4225-A8F2-8047A5395A77}"/>
                  </a:ext>
                </a:extLst>
              </p:cNvPr>
              <p:cNvSpPr/>
              <p:nvPr/>
            </p:nvSpPr>
            <p:spPr>
              <a:xfrm>
                <a:off x="2493274" y="787836"/>
                <a:ext cx="2568267" cy="1999967"/>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4332" h="1716006">
                    <a:moveTo>
                      <a:pt x="0" y="1716006"/>
                    </a:moveTo>
                    <a:cubicBezTo>
                      <a:pt x="56827" y="1580395"/>
                      <a:pt x="160149" y="1401974"/>
                      <a:pt x="263471" y="1286454"/>
                    </a:cubicBezTo>
                    <a:cubicBezTo>
                      <a:pt x="366793" y="1170934"/>
                      <a:pt x="526942" y="1082314"/>
                      <a:pt x="619932" y="1022888"/>
                    </a:cubicBezTo>
                    <a:cubicBezTo>
                      <a:pt x="712922" y="963462"/>
                      <a:pt x="738752" y="963479"/>
                      <a:pt x="821410" y="929899"/>
                    </a:cubicBezTo>
                    <a:cubicBezTo>
                      <a:pt x="904068" y="896319"/>
                      <a:pt x="1030637" y="875654"/>
                      <a:pt x="1115878" y="821410"/>
                    </a:cubicBezTo>
                    <a:cubicBezTo>
                      <a:pt x="1201119" y="767166"/>
                      <a:pt x="1263112" y="741336"/>
                      <a:pt x="1332854" y="604434"/>
                    </a:cubicBezTo>
                    <a:cubicBezTo>
                      <a:pt x="1402596" y="467532"/>
                      <a:pt x="1486545" y="235057"/>
                      <a:pt x="153433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1" name="フリーフォーム 51">
                <a:extLst>
                  <a:ext uri="{FF2B5EF4-FFF2-40B4-BE49-F238E27FC236}">
                    <a16:creationId xmlns:a16="http://schemas.microsoft.com/office/drawing/2014/main" id="{53E8A740-832E-44D0-8F95-45F71DAD667A}"/>
                  </a:ext>
                </a:extLst>
              </p:cNvPr>
              <p:cNvSpPr/>
              <p:nvPr/>
            </p:nvSpPr>
            <p:spPr>
              <a:xfrm rot="10800000">
                <a:off x="1446086" y="2786028"/>
                <a:ext cx="1037684" cy="807813"/>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332854"/>
                  <a:gd name="connsiteY0" fmla="*/ 1111572 h 1111572"/>
                  <a:gd name="connsiteX1" fmla="*/ 263471 w 1332854"/>
                  <a:gd name="connsiteY1" fmla="*/ 682020 h 1111572"/>
                  <a:gd name="connsiteX2" fmla="*/ 619932 w 1332854"/>
                  <a:gd name="connsiteY2" fmla="*/ 418454 h 1111572"/>
                  <a:gd name="connsiteX3" fmla="*/ 821410 w 1332854"/>
                  <a:gd name="connsiteY3" fmla="*/ 325465 h 1111572"/>
                  <a:gd name="connsiteX4" fmla="*/ 1115878 w 1332854"/>
                  <a:gd name="connsiteY4" fmla="*/ 216976 h 1111572"/>
                  <a:gd name="connsiteX5" fmla="*/ 1332854 w 1332854"/>
                  <a:gd name="connsiteY5" fmla="*/ 0 h 1111572"/>
                  <a:gd name="connsiteX0" fmla="*/ 0 w 1115878"/>
                  <a:gd name="connsiteY0" fmla="*/ 894596 h 894596"/>
                  <a:gd name="connsiteX1" fmla="*/ 263471 w 1115878"/>
                  <a:gd name="connsiteY1" fmla="*/ 465044 h 894596"/>
                  <a:gd name="connsiteX2" fmla="*/ 619932 w 1115878"/>
                  <a:gd name="connsiteY2" fmla="*/ 201478 h 894596"/>
                  <a:gd name="connsiteX3" fmla="*/ 821410 w 1115878"/>
                  <a:gd name="connsiteY3" fmla="*/ 108489 h 894596"/>
                  <a:gd name="connsiteX4" fmla="*/ 1115878 w 1115878"/>
                  <a:gd name="connsiteY4" fmla="*/ 0 h 894596"/>
                  <a:gd name="connsiteX0" fmla="*/ 0 w 821410"/>
                  <a:gd name="connsiteY0" fmla="*/ 786107 h 786107"/>
                  <a:gd name="connsiteX1" fmla="*/ 263471 w 821410"/>
                  <a:gd name="connsiteY1" fmla="*/ 356555 h 786107"/>
                  <a:gd name="connsiteX2" fmla="*/ 619932 w 821410"/>
                  <a:gd name="connsiteY2" fmla="*/ 92989 h 786107"/>
                  <a:gd name="connsiteX3" fmla="*/ 821410 w 821410"/>
                  <a:gd name="connsiteY3" fmla="*/ 0 h 786107"/>
                  <a:gd name="connsiteX0" fmla="*/ 0 w 619932"/>
                  <a:gd name="connsiteY0" fmla="*/ 693118 h 693118"/>
                  <a:gd name="connsiteX1" fmla="*/ 263471 w 619932"/>
                  <a:gd name="connsiteY1" fmla="*/ 263566 h 693118"/>
                  <a:gd name="connsiteX2" fmla="*/ 619932 w 619932"/>
                  <a:gd name="connsiteY2" fmla="*/ 0 h 693118"/>
                </a:gdLst>
                <a:ahLst/>
                <a:cxnLst>
                  <a:cxn ang="0">
                    <a:pos x="connsiteX0" y="connsiteY0"/>
                  </a:cxn>
                  <a:cxn ang="0">
                    <a:pos x="connsiteX1" y="connsiteY1"/>
                  </a:cxn>
                  <a:cxn ang="0">
                    <a:pos x="connsiteX2" y="connsiteY2"/>
                  </a:cxn>
                </a:cxnLst>
                <a:rect l="l" t="t" r="r" b="b"/>
                <a:pathLst>
                  <a:path w="619932" h="693118">
                    <a:moveTo>
                      <a:pt x="0" y="693118"/>
                    </a:moveTo>
                    <a:cubicBezTo>
                      <a:pt x="56827" y="557507"/>
                      <a:pt x="160149" y="379086"/>
                      <a:pt x="263471" y="263566"/>
                    </a:cubicBezTo>
                    <a:cubicBezTo>
                      <a:pt x="366793" y="148046"/>
                      <a:pt x="526942" y="59426"/>
                      <a:pt x="61993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3" name="フリーフォーム 52">
                <a:extLst>
                  <a:ext uri="{FF2B5EF4-FFF2-40B4-BE49-F238E27FC236}">
                    <a16:creationId xmlns:a16="http://schemas.microsoft.com/office/drawing/2014/main" id="{FD7621AD-77FE-4E23-9A5D-ACA83DC01F35}"/>
                  </a:ext>
                </a:extLst>
              </p:cNvPr>
              <p:cNvSpPr/>
              <p:nvPr/>
            </p:nvSpPr>
            <p:spPr>
              <a:xfrm>
                <a:off x="2497268" y="981943"/>
                <a:ext cx="2568720" cy="1818551"/>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4603" h="1303702">
                    <a:moveTo>
                      <a:pt x="0" y="1303702"/>
                    </a:moveTo>
                    <a:cubicBezTo>
                      <a:pt x="119422" y="1168091"/>
                      <a:pt x="130974" y="1140924"/>
                      <a:pt x="246671" y="1088431"/>
                    </a:cubicBezTo>
                    <a:cubicBezTo>
                      <a:pt x="362368" y="1035938"/>
                      <a:pt x="456084" y="1052724"/>
                      <a:pt x="557609" y="1029716"/>
                    </a:cubicBezTo>
                    <a:cubicBezTo>
                      <a:pt x="659135" y="1006708"/>
                      <a:pt x="757992" y="987378"/>
                      <a:pt x="855824" y="950384"/>
                    </a:cubicBezTo>
                    <a:cubicBezTo>
                      <a:pt x="953656" y="913390"/>
                      <a:pt x="1042289" y="892725"/>
                      <a:pt x="1144601" y="807754"/>
                    </a:cubicBezTo>
                    <a:cubicBezTo>
                      <a:pt x="1246913" y="722783"/>
                      <a:pt x="1263383" y="741336"/>
                      <a:pt x="1333125" y="604434"/>
                    </a:cubicBezTo>
                    <a:cubicBezTo>
                      <a:pt x="1402867" y="467532"/>
                      <a:pt x="1486816" y="235057"/>
                      <a:pt x="1534603" y="0"/>
                    </a:cubicBezTo>
                  </a:path>
                </a:pathLst>
              </a:cu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0" name="フリーフォーム 53">
                <a:extLst>
                  <a:ext uri="{FF2B5EF4-FFF2-40B4-BE49-F238E27FC236}">
                    <a16:creationId xmlns:a16="http://schemas.microsoft.com/office/drawing/2014/main" id="{D7D04791-9018-4BB0-8485-C188D9A9DADC}"/>
                  </a:ext>
                </a:extLst>
              </p:cNvPr>
              <p:cNvSpPr/>
              <p:nvPr/>
            </p:nvSpPr>
            <p:spPr>
              <a:xfrm rot="10800000">
                <a:off x="1327459" y="2790453"/>
                <a:ext cx="1156310" cy="435698"/>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333125"/>
                  <a:gd name="connsiteY0" fmla="*/ 699268 h 699268"/>
                  <a:gd name="connsiteX1" fmla="*/ 246671 w 1333125"/>
                  <a:gd name="connsiteY1" fmla="*/ 483997 h 699268"/>
                  <a:gd name="connsiteX2" fmla="*/ 557609 w 1333125"/>
                  <a:gd name="connsiteY2" fmla="*/ 425282 h 699268"/>
                  <a:gd name="connsiteX3" fmla="*/ 855824 w 1333125"/>
                  <a:gd name="connsiteY3" fmla="*/ 345950 h 699268"/>
                  <a:gd name="connsiteX4" fmla="*/ 1144601 w 1333125"/>
                  <a:gd name="connsiteY4" fmla="*/ 203320 h 699268"/>
                  <a:gd name="connsiteX5" fmla="*/ 1333125 w 1333125"/>
                  <a:gd name="connsiteY5" fmla="*/ 0 h 699268"/>
                  <a:gd name="connsiteX0" fmla="*/ 0 w 1144601"/>
                  <a:gd name="connsiteY0" fmla="*/ 495948 h 495948"/>
                  <a:gd name="connsiteX1" fmla="*/ 246671 w 1144601"/>
                  <a:gd name="connsiteY1" fmla="*/ 280677 h 495948"/>
                  <a:gd name="connsiteX2" fmla="*/ 557609 w 1144601"/>
                  <a:gd name="connsiteY2" fmla="*/ 221962 h 495948"/>
                  <a:gd name="connsiteX3" fmla="*/ 855824 w 1144601"/>
                  <a:gd name="connsiteY3" fmla="*/ 142630 h 495948"/>
                  <a:gd name="connsiteX4" fmla="*/ 1144601 w 1144601"/>
                  <a:gd name="connsiteY4" fmla="*/ 0 h 495948"/>
                  <a:gd name="connsiteX0" fmla="*/ 0 w 855824"/>
                  <a:gd name="connsiteY0" fmla="*/ 353318 h 353318"/>
                  <a:gd name="connsiteX1" fmla="*/ 246671 w 855824"/>
                  <a:gd name="connsiteY1" fmla="*/ 138047 h 353318"/>
                  <a:gd name="connsiteX2" fmla="*/ 557609 w 855824"/>
                  <a:gd name="connsiteY2" fmla="*/ 79332 h 353318"/>
                  <a:gd name="connsiteX3" fmla="*/ 855824 w 855824"/>
                  <a:gd name="connsiteY3" fmla="*/ 0 h 353318"/>
                  <a:gd name="connsiteX0" fmla="*/ 0 w 690802"/>
                  <a:gd name="connsiteY0" fmla="*/ 312348 h 312348"/>
                  <a:gd name="connsiteX1" fmla="*/ 246671 w 690802"/>
                  <a:gd name="connsiteY1" fmla="*/ 97077 h 312348"/>
                  <a:gd name="connsiteX2" fmla="*/ 557609 w 690802"/>
                  <a:gd name="connsiteY2" fmla="*/ 38362 h 312348"/>
                  <a:gd name="connsiteX3" fmla="*/ 690802 w 690802"/>
                  <a:gd name="connsiteY3" fmla="*/ 0 h 312348"/>
                </a:gdLst>
                <a:ahLst/>
                <a:cxnLst>
                  <a:cxn ang="0">
                    <a:pos x="connsiteX0" y="connsiteY0"/>
                  </a:cxn>
                  <a:cxn ang="0">
                    <a:pos x="connsiteX1" y="connsiteY1"/>
                  </a:cxn>
                  <a:cxn ang="0">
                    <a:pos x="connsiteX2" y="connsiteY2"/>
                  </a:cxn>
                  <a:cxn ang="0">
                    <a:pos x="connsiteX3" y="connsiteY3"/>
                  </a:cxn>
                </a:cxnLst>
                <a:rect l="l" t="t" r="r" b="b"/>
                <a:pathLst>
                  <a:path w="690802" h="312348">
                    <a:moveTo>
                      <a:pt x="0" y="312348"/>
                    </a:moveTo>
                    <a:cubicBezTo>
                      <a:pt x="119422" y="176737"/>
                      <a:pt x="130974" y="149570"/>
                      <a:pt x="246671" y="97077"/>
                    </a:cubicBezTo>
                    <a:cubicBezTo>
                      <a:pt x="362368" y="44584"/>
                      <a:pt x="483587" y="54541"/>
                      <a:pt x="557609" y="38362"/>
                    </a:cubicBezTo>
                    <a:cubicBezTo>
                      <a:pt x="631631" y="22183"/>
                      <a:pt x="592970" y="36994"/>
                      <a:pt x="690802" y="0"/>
                    </a:cubicBezTo>
                  </a:path>
                </a:pathLst>
              </a:cu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1" name="テキスト ボックス 300">
                <a:extLst>
                  <a:ext uri="{FF2B5EF4-FFF2-40B4-BE49-F238E27FC236}">
                    <a16:creationId xmlns:a16="http://schemas.microsoft.com/office/drawing/2014/main" id="{F7FAB07F-CF46-4E84-9F04-53F30909B5F2}"/>
                  </a:ext>
                </a:extLst>
              </p:cNvPr>
              <p:cNvSpPr txBox="1"/>
              <p:nvPr/>
            </p:nvSpPr>
            <p:spPr>
              <a:xfrm>
                <a:off x="2572649" y="817204"/>
                <a:ext cx="342305" cy="670007"/>
              </a:xfrm>
              <a:prstGeom prst="rect">
                <a:avLst/>
              </a:prstGeom>
              <a:noFill/>
            </p:spPr>
            <p:txBody>
              <a:bodyPr wrap="none" rtlCol="0">
                <a:spAutoFit/>
              </a:bodyPr>
              <a:lstStyle/>
              <a:p>
                <a:r>
                  <a:rPr kumimoji="1" lang="en-US" altLang="ja-JP" sz="2000" dirty="0"/>
                  <a:t>I</a:t>
                </a:r>
                <a:endParaRPr kumimoji="1" lang="ja-JP" altLang="en-US" sz="2000" dirty="0"/>
              </a:p>
            </p:txBody>
          </p:sp>
          <p:sp>
            <p:nvSpPr>
              <p:cNvPr id="302" name="テキスト ボックス 301">
                <a:extLst>
                  <a:ext uri="{FF2B5EF4-FFF2-40B4-BE49-F238E27FC236}">
                    <a16:creationId xmlns:a16="http://schemas.microsoft.com/office/drawing/2014/main" id="{9DC4A0C4-973A-4B68-943C-6310894913B9}"/>
                  </a:ext>
                </a:extLst>
              </p:cNvPr>
              <p:cNvSpPr txBox="1"/>
              <p:nvPr/>
            </p:nvSpPr>
            <p:spPr>
              <a:xfrm>
                <a:off x="5069156" y="2746693"/>
                <a:ext cx="454790" cy="670007"/>
              </a:xfrm>
              <a:prstGeom prst="rect">
                <a:avLst/>
              </a:prstGeom>
              <a:noFill/>
            </p:spPr>
            <p:txBody>
              <a:bodyPr wrap="none" rtlCol="0">
                <a:spAutoFit/>
              </a:bodyPr>
              <a:lstStyle/>
              <a:p>
                <a:r>
                  <a:rPr lang="en-US" altLang="ja-JP" sz="2000" dirty="0"/>
                  <a:t>V</a:t>
                </a:r>
                <a:endParaRPr kumimoji="1" lang="ja-JP" altLang="en-US" sz="2000" dirty="0"/>
              </a:p>
            </p:txBody>
          </p:sp>
          <p:sp>
            <p:nvSpPr>
              <p:cNvPr id="303" name="テキスト ボックス 302">
                <a:extLst>
                  <a:ext uri="{FF2B5EF4-FFF2-40B4-BE49-F238E27FC236}">
                    <a16:creationId xmlns:a16="http://schemas.microsoft.com/office/drawing/2014/main" id="{A1413C01-88E5-48CE-BF0F-DCBA0DA7F9C8}"/>
                  </a:ext>
                </a:extLst>
              </p:cNvPr>
              <p:cNvSpPr txBox="1"/>
              <p:nvPr/>
            </p:nvSpPr>
            <p:spPr>
              <a:xfrm>
                <a:off x="2288066" y="3372274"/>
                <a:ext cx="5046001" cy="618468"/>
              </a:xfrm>
              <a:prstGeom prst="rect">
                <a:avLst/>
              </a:prstGeom>
              <a:noFill/>
            </p:spPr>
            <p:txBody>
              <a:bodyPr wrap="square" rtlCol="0">
                <a:spAutoFit/>
              </a:bodyPr>
              <a:lstStyle/>
              <a:p>
                <a:r>
                  <a:rPr kumimoji="1"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STJ I-V curve </a:t>
                </a:r>
                <a:r>
                  <a:rPr lang="en-US" altLang="ja-JP"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w/light</a:t>
                </a:r>
                <a:r>
                  <a:rPr lang="ja-JP" altLang="en-US"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w/o light</a:t>
                </a:r>
                <a:endParaRPr kumimoji="1" lang="ja-JP" altLang="en-US"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152" name="直線コネクタ 151">
              <a:extLst>
                <a:ext uri="{FF2B5EF4-FFF2-40B4-BE49-F238E27FC236}">
                  <a16:creationId xmlns:a16="http://schemas.microsoft.com/office/drawing/2014/main" id="{87DE631D-9DD2-49CE-91CC-91614063282C}"/>
                </a:ext>
              </a:extLst>
            </p:cNvPr>
            <p:cNvCxnSpPr>
              <a:cxnSpLocks/>
            </p:cNvCxnSpPr>
            <p:nvPr/>
          </p:nvCxnSpPr>
          <p:spPr>
            <a:xfrm>
              <a:off x="4361080" y="4778380"/>
              <a:ext cx="3558603" cy="71411"/>
            </a:xfrm>
            <a:prstGeom prst="line">
              <a:avLst/>
            </a:prstGeom>
            <a:ln w="25400">
              <a:solidFill>
                <a:srgbClr val="00B050"/>
              </a:solidFill>
            </a:ln>
          </p:spPr>
          <p:style>
            <a:lnRef idx="1">
              <a:schemeClr val="accent1"/>
            </a:lnRef>
            <a:fillRef idx="0">
              <a:schemeClr val="accent1"/>
            </a:fillRef>
            <a:effectRef idx="0">
              <a:schemeClr val="accent1"/>
            </a:effectRef>
            <a:fontRef idx="minor">
              <a:schemeClr val="tx1"/>
            </a:fontRef>
          </p:style>
        </p:cxnSp>
        <p:sp>
          <p:nvSpPr>
            <p:cNvPr id="153" name="テキスト ボックス 152">
              <a:extLst>
                <a:ext uri="{FF2B5EF4-FFF2-40B4-BE49-F238E27FC236}">
                  <a16:creationId xmlns:a16="http://schemas.microsoft.com/office/drawing/2014/main" id="{458C5235-927E-4EE4-B5D1-CA241E76E3AF}"/>
                </a:ext>
              </a:extLst>
            </p:cNvPr>
            <p:cNvSpPr txBox="1"/>
            <p:nvPr/>
          </p:nvSpPr>
          <p:spPr>
            <a:xfrm>
              <a:off x="4445958" y="4255160"/>
              <a:ext cx="1179031" cy="561211"/>
            </a:xfrm>
            <a:prstGeom prst="rect">
              <a:avLst/>
            </a:prstGeom>
            <a:noFill/>
          </p:spPr>
          <p:txBody>
            <a:bodyPr wrap="none" rtlCol="0">
              <a:spAutoFit/>
            </a:bodyPr>
            <a:lstStyle/>
            <a:p>
              <a:r>
                <a:rPr kumimoji="1" lang="en-US" altLang="ja-JP" sz="2000" dirty="0"/>
                <a:t>V</a:t>
              </a:r>
              <a:r>
                <a:rPr kumimoji="1" lang="en-US" altLang="ja-JP" sz="2000" baseline="-25000" dirty="0"/>
                <a:t>0</a:t>
              </a:r>
              <a:r>
                <a:rPr kumimoji="1" lang="en-US" altLang="ja-JP" sz="2000" dirty="0"/>
                <a:t>=V+RI</a:t>
              </a:r>
              <a:endParaRPr kumimoji="1" lang="ja-JP" altLang="en-US" sz="2000" dirty="0"/>
            </a:p>
          </p:txBody>
        </p:sp>
        <p:cxnSp>
          <p:nvCxnSpPr>
            <p:cNvPr id="154" name="直線矢印コネクタ 153">
              <a:extLst>
                <a:ext uri="{FF2B5EF4-FFF2-40B4-BE49-F238E27FC236}">
                  <a16:creationId xmlns:a16="http://schemas.microsoft.com/office/drawing/2014/main" id="{0D4C6A37-F122-4CA4-AD13-79E80BEAEADF}"/>
                </a:ext>
              </a:extLst>
            </p:cNvPr>
            <p:cNvCxnSpPr>
              <a:cxnSpLocks/>
            </p:cNvCxnSpPr>
            <p:nvPr/>
          </p:nvCxnSpPr>
          <p:spPr>
            <a:xfrm flipV="1">
              <a:off x="7327514" y="4858736"/>
              <a:ext cx="0" cy="5794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直線矢印コネクタ 154">
              <a:extLst>
                <a:ext uri="{FF2B5EF4-FFF2-40B4-BE49-F238E27FC236}">
                  <a16:creationId xmlns:a16="http://schemas.microsoft.com/office/drawing/2014/main" id="{8D5370E8-676F-4E9E-8FE9-BBC8E0444EF7}"/>
                </a:ext>
              </a:extLst>
            </p:cNvPr>
            <p:cNvCxnSpPr/>
            <p:nvPr/>
          </p:nvCxnSpPr>
          <p:spPr>
            <a:xfrm flipV="1">
              <a:off x="6306842" y="4849791"/>
              <a:ext cx="0" cy="6478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7" name="テキスト ボックス 156">
              <a:extLst>
                <a:ext uri="{FF2B5EF4-FFF2-40B4-BE49-F238E27FC236}">
                  <a16:creationId xmlns:a16="http://schemas.microsoft.com/office/drawing/2014/main" id="{1C24484F-ACB5-425E-B902-BD299E82DD44}"/>
                </a:ext>
              </a:extLst>
            </p:cNvPr>
            <p:cNvSpPr txBox="1"/>
            <p:nvPr/>
          </p:nvSpPr>
          <p:spPr>
            <a:xfrm>
              <a:off x="6786593" y="5514941"/>
              <a:ext cx="992440" cy="561211"/>
            </a:xfrm>
            <a:prstGeom prst="rect">
              <a:avLst/>
            </a:prstGeom>
            <a:noFill/>
          </p:spPr>
          <p:txBody>
            <a:bodyPr wrap="none" rtlCol="0">
              <a:spAutoFit/>
            </a:bodyPr>
            <a:lstStyle/>
            <a:p>
              <a:r>
                <a:rPr kumimoji="1" lang="en-US" altLang="ja-JP" sz="2000" dirty="0">
                  <a:latin typeface="Arial" panose="020B0604020202020204" pitchFamily="34" charset="0"/>
                  <a:cs typeface="Arial" panose="020B0604020202020204" pitchFamily="34" charset="0"/>
                </a:rPr>
                <a:t>~1mV</a:t>
              </a:r>
              <a:endParaRPr kumimoji="1" lang="ja-JP" altLang="en-US" sz="2000" dirty="0">
                <a:latin typeface="Arial" panose="020B0604020202020204" pitchFamily="34" charset="0"/>
                <a:cs typeface="Arial" panose="020B0604020202020204" pitchFamily="34" charset="0"/>
              </a:endParaRPr>
            </a:p>
          </p:txBody>
        </p:sp>
      </p:grpSp>
      <p:sp>
        <p:nvSpPr>
          <p:cNvPr id="305" name="テキスト ボックス 304">
            <a:extLst>
              <a:ext uri="{FF2B5EF4-FFF2-40B4-BE49-F238E27FC236}">
                <a16:creationId xmlns:a16="http://schemas.microsoft.com/office/drawing/2014/main" id="{D7DA0070-C821-4D76-A085-093BB4A728A7}"/>
              </a:ext>
            </a:extLst>
          </p:cNvPr>
          <p:cNvSpPr txBox="1"/>
          <p:nvPr/>
        </p:nvSpPr>
        <p:spPr>
          <a:xfrm>
            <a:off x="7527403" y="3701873"/>
            <a:ext cx="1627971" cy="923330"/>
          </a:xfrm>
          <a:prstGeom prst="rect">
            <a:avLst/>
          </a:prstGeom>
          <a:noFill/>
        </p:spPr>
        <p:txBody>
          <a:bodyPr wrap="square" rtlCol="0">
            <a:spAutoFit/>
          </a:bodyPr>
          <a:lstStyle/>
          <a:p>
            <a:r>
              <a:rPr kumimoji="1" lang="en-US" altLang="ja-JP" dirty="0">
                <a:latin typeface="Arial Narrow" panose="020B0606020202030204" pitchFamily="34" charset="0"/>
                <a:ea typeface="Arial Unicode MS" panose="020B0604020202020204" pitchFamily="50" charset="-128"/>
                <a:cs typeface="Arial Unicode MS" panose="020B0604020202020204" pitchFamily="50" charset="-128"/>
              </a:rPr>
              <a:t>Read charge </a:t>
            </a:r>
            <a:r>
              <a:rPr lang="en-US" altLang="ja-JP" dirty="0">
                <a:latin typeface="Arial Narrow" panose="020B0606020202030204" pitchFamily="34" charset="0"/>
                <a:ea typeface="Arial Unicode MS" panose="020B0604020202020204" pitchFamily="50" charset="-128"/>
                <a:cs typeface="Arial Unicode MS" panose="020B0604020202020204" pitchFamily="50" charset="-128"/>
              </a:rPr>
              <a:t>by </a:t>
            </a:r>
            <a:r>
              <a:rPr lang="en-US" altLang="ja-JP" b="1" dirty="0">
                <a:solidFill>
                  <a:srgbClr val="00B050"/>
                </a:solidFill>
                <a:latin typeface="Arial Narrow" panose="020B0606020202030204" pitchFamily="34" charset="0"/>
                <a:ea typeface="Arial Unicode MS" panose="020B0604020202020204" pitchFamily="50" charset="-128"/>
                <a:cs typeface="Arial Unicode MS" panose="020B0604020202020204" pitchFamily="50" charset="-128"/>
              </a:rPr>
              <a:t>low</a:t>
            </a:r>
            <a:r>
              <a:rPr kumimoji="1" lang="en-US" altLang="ja-JP" b="1" dirty="0">
                <a:solidFill>
                  <a:srgbClr val="00B050"/>
                </a:solidFill>
                <a:latin typeface="Arial Narrow" panose="020B0606020202030204" pitchFamily="34" charset="0"/>
                <a:ea typeface="Arial Unicode MS" panose="020B0604020202020204" pitchFamily="50" charset="-128"/>
                <a:cs typeface="Arial Unicode MS" panose="020B0604020202020204" pitchFamily="50" charset="-128"/>
              </a:rPr>
              <a:t> input impedance</a:t>
            </a:r>
            <a:r>
              <a:rPr kumimoji="1" lang="en-US" altLang="ja-JP" b="1" dirty="0">
                <a:solidFill>
                  <a:schemeClr val="accent6">
                    <a:lumMod val="75000"/>
                  </a:schemeClr>
                </a:solidFill>
                <a:latin typeface="Arial Narrow" panose="020B0606020202030204" pitchFamily="34" charset="0"/>
                <a:ea typeface="Arial Unicode MS" panose="020B0604020202020204" pitchFamily="50" charset="-128"/>
                <a:cs typeface="Arial Unicode MS" panose="020B0604020202020204" pitchFamily="50" charset="-128"/>
              </a:rPr>
              <a:t> </a:t>
            </a:r>
            <a:r>
              <a:rPr kumimoji="1" lang="en-US" altLang="ja-JP" dirty="0">
                <a:latin typeface="Arial Narrow" panose="020B0606020202030204" pitchFamily="34" charset="0"/>
                <a:ea typeface="Arial Unicode MS" panose="020B0604020202020204" pitchFamily="50" charset="-128"/>
                <a:cs typeface="Arial Unicode MS" panose="020B0604020202020204" pitchFamily="50" charset="-128"/>
              </a:rPr>
              <a:t>amp.</a:t>
            </a:r>
            <a:endParaRPr kumimoji="1" lang="ja-JP" altLang="en-US" dirty="0">
              <a:latin typeface="Arial Narrow" panose="020B0606020202030204" pitchFamily="34" charset="0"/>
              <a:ea typeface="Arial Unicode MS" panose="020B0604020202020204" pitchFamily="50" charset="-128"/>
              <a:cs typeface="Arial Unicode MS" panose="020B0604020202020204" pitchFamily="50" charset="-128"/>
            </a:endParaRPr>
          </a:p>
        </p:txBody>
      </p:sp>
      <p:sp>
        <p:nvSpPr>
          <p:cNvPr id="306" name="テキスト ボックス 305">
            <a:extLst>
              <a:ext uri="{FF2B5EF4-FFF2-40B4-BE49-F238E27FC236}">
                <a16:creationId xmlns:a16="http://schemas.microsoft.com/office/drawing/2014/main" id="{D785E34F-4E25-4404-BA29-3832CC2D16F7}"/>
              </a:ext>
            </a:extLst>
          </p:cNvPr>
          <p:cNvSpPr txBox="1"/>
          <p:nvPr/>
        </p:nvSpPr>
        <p:spPr>
          <a:xfrm>
            <a:off x="29790" y="6100620"/>
            <a:ext cx="4462276" cy="707886"/>
          </a:xfrm>
          <a:prstGeom prst="rect">
            <a:avLst/>
          </a:prstGeom>
          <a:noFill/>
        </p:spPr>
        <p:txBody>
          <a:bodyPr wrap="square" rtlCol="0">
            <a:spAutoFit/>
          </a:bodyPr>
          <a:lstStyle/>
          <a:p>
            <a:r>
              <a:rPr kumimoji="1" lang="en-US" altLang="ja-JP" sz="2000" b="1" dirty="0">
                <a:solidFill>
                  <a:srgbClr val="537D64"/>
                </a:solidFill>
                <a:latin typeface="Arial Narrow" panose="020B0606020202030204" pitchFamily="34" charset="0"/>
                <a:ea typeface="Arial Unicode MS" panose="020B0604020202020204" pitchFamily="50" charset="-128"/>
                <a:cs typeface="Arial Unicode MS" panose="020B0604020202020204" pitchFamily="50" charset="-128"/>
              </a:rPr>
              <a:t>Large fraction of fast component signal is lost</a:t>
            </a:r>
            <a:r>
              <a:rPr lang="en-US" altLang="ja-JP" sz="2000" b="1" dirty="0">
                <a:solidFill>
                  <a:srgbClr val="537D64"/>
                </a:solidFill>
                <a:latin typeface="Arial Narrow" panose="020B0606020202030204" pitchFamily="34" charset="0"/>
                <a:ea typeface="Arial Unicode MS" panose="020B0604020202020204" pitchFamily="50" charset="-128"/>
                <a:cs typeface="Arial Unicode MS" panose="020B0604020202020204" pitchFamily="50" charset="-128"/>
              </a:rPr>
              <a:t> through C</a:t>
            </a:r>
            <a:r>
              <a:rPr lang="en-US" altLang="ja-JP" sz="2000" b="1" baseline="-25000" dirty="0">
                <a:solidFill>
                  <a:srgbClr val="537D64"/>
                </a:solidFill>
                <a:latin typeface="Arial Narrow" panose="020B0606020202030204" pitchFamily="34" charset="0"/>
                <a:ea typeface="Arial Unicode MS" panose="020B0604020202020204" pitchFamily="50" charset="-128"/>
                <a:cs typeface="Arial Unicode MS" panose="020B0604020202020204" pitchFamily="50" charset="-128"/>
              </a:rPr>
              <a:t>STJ</a:t>
            </a:r>
            <a:r>
              <a:rPr lang="en-US" altLang="ja-JP" sz="2000" b="1" dirty="0">
                <a:solidFill>
                  <a:srgbClr val="537D64"/>
                </a:solidFill>
                <a:latin typeface="Arial Narrow" panose="020B0606020202030204" pitchFamily="34" charset="0"/>
                <a:ea typeface="Arial Unicode MS" panose="020B0604020202020204" pitchFamily="50" charset="-128"/>
                <a:cs typeface="Arial Unicode MS" panose="020B0604020202020204" pitchFamily="50" charset="-128"/>
              </a:rPr>
              <a:t> </a:t>
            </a:r>
            <a:endParaRPr kumimoji="1" lang="ja-JP" altLang="en-US" sz="2000" b="1" dirty="0">
              <a:solidFill>
                <a:srgbClr val="537D64"/>
              </a:solidFill>
              <a:latin typeface="Arial Narrow" panose="020B0606020202030204" pitchFamily="34" charset="0"/>
              <a:ea typeface="Arial Unicode MS" panose="020B0604020202020204" pitchFamily="50" charset="-128"/>
              <a:cs typeface="Arial Unicode MS" panose="020B0604020202020204" pitchFamily="50" charset="-128"/>
            </a:endParaRPr>
          </a:p>
        </p:txBody>
      </p:sp>
      <p:grpSp>
        <p:nvGrpSpPr>
          <p:cNvPr id="307" name="グループ化 306">
            <a:extLst>
              <a:ext uri="{FF2B5EF4-FFF2-40B4-BE49-F238E27FC236}">
                <a16:creationId xmlns:a16="http://schemas.microsoft.com/office/drawing/2014/main" id="{087C5797-98FF-4A7E-B4F4-81E96925ACB4}"/>
              </a:ext>
            </a:extLst>
          </p:cNvPr>
          <p:cNvGrpSpPr/>
          <p:nvPr/>
        </p:nvGrpSpPr>
        <p:grpSpPr>
          <a:xfrm>
            <a:off x="4957132" y="1714906"/>
            <a:ext cx="3432073" cy="1886006"/>
            <a:chOff x="251520" y="1887215"/>
            <a:chExt cx="4449062" cy="2806005"/>
          </a:xfrm>
        </p:grpSpPr>
        <p:cxnSp>
          <p:nvCxnSpPr>
            <p:cNvPr id="308" name="直線矢印コネクタ 307">
              <a:extLst>
                <a:ext uri="{FF2B5EF4-FFF2-40B4-BE49-F238E27FC236}">
                  <a16:creationId xmlns:a16="http://schemas.microsoft.com/office/drawing/2014/main" id="{DC868D4B-74AA-4AA4-BD8E-DF225E5B4544}"/>
                </a:ext>
              </a:extLst>
            </p:cNvPr>
            <p:cNvCxnSpPr/>
            <p:nvPr/>
          </p:nvCxnSpPr>
          <p:spPr>
            <a:xfrm flipV="1">
              <a:off x="1691680" y="2081322"/>
              <a:ext cx="0" cy="246512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9" name="直線矢印コネクタ 308">
              <a:extLst>
                <a:ext uri="{FF2B5EF4-FFF2-40B4-BE49-F238E27FC236}">
                  <a16:creationId xmlns:a16="http://schemas.microsoft.com/office/drawing/2014/main" id="{BB454A01-9D05-479E-A4C7-BDB2424D04D5}"/>
                </a:ext>
              </a:extLst>
            </p:cNvPr>
            <p:cNvCxnSpPr/>
            <p:nvPr/>
          </p:nvCxnSpPr>
          <p:spPr>
            <a:xfrm>
              <a:off x="251520" y="3880307"/>
              <a:ext cx="424847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10" name="フリーフォーム 61">
              <a:extLst>
                <a:ext uri="{FF2B5EF4-FFF2-40B4-BE49-F238E27FC236}">
                  <a16:creationId xmlns:a16="http://schemas.microsoft.com/office/drawing/2014/main" id="{B9B59CA5-DB3B-4654-A6D1-033AABCCC394}"/>
                </a:ext>
              </a:extLst>
            </p:cNvPr>
            <p:cNvSpPr/>
            <p:nvPr/>
          </p:nvSpPr>
          <p:spPr>
            <a:xfrm>
              <a:off x="1701186" y="1887215"/>
              <a:ext cx="2568267" cy="1999967"/>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4332" h="1716006">
                  <a:moveTo>
                    <a:pt x="0" y="1716006"/>
                  </a:moveTo>
                  <a:cubicBezTo>
                    <a:pt x="56827" y="1580395"/>
                    <a:pt x="160149" y="1401974"/>
                    <a:pt x="263471" y="1286454"/>
                  </a:cubicBezTo>
                  <a:cubicBezTo>
                    <a:pt x="366793" y="1170934"/>
                    <a:pt x="526942" y="1082314"/>
                    <a:pt x="619932" y="1022888"/>
                  </a:cubicBezTo>
                  <a:cubicBezTo>
                    <a:pt x="712922" y="963462"/>
                    <a:pt x="738752" y="963479"/>
                    <a:pt x="821410" y="929899"/>
                  </a:cubicBezTo>
                  <a:cubicBezTo>
                    <a:pt x="904068" y="896319"/>
                    <a:pt x="1030637" y="875654"/>
                    <a:pt x="1115878" y="821410"/>
                  </a:cubicBezTo>
                  <a:cubicBezTo>
                    <a:pt x="1201119" y="767166"/>
                    <a:pt x="1263112" y="741336"/>
                    <a:pt x="1332854" y="604434"/>
                  </a:cubicBezTo>
                  <a:cubicBezTo>
                    <a:pt x="1402596" y="467532"/>
                    <a:pt x="1486545" y="235057"/>
                    <a:pt x="153433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1" name="フリーフォーム 82">
              <a:extLst>
                <a:ext uri="{FF2B5EF4-FFF2-40B4-BE49-F238E27FC236}">
                  <a16:creationId xmlns:a16="http://schemas.microsoft.com/office/drawing/2014/main" id="{1B7CBB0B-2EF5-4D8F-8F2D-FB56447B585C}"/>
                </a:ext>
              </a:extLst>
            </p:cNvPr>
            <p:cNvSpPr/>
            <p:nvPr/>
          </p:nvSpPr>
          <p:spPr>
            <a:xfrm rot="10800000">
              <a:off x="653998" y="3885407"/>
              <a:ext cx="1037684" cy="807813"/>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332854"/>
                <a:gd name="connsiteY0" fmla="*/ 1111572 h 1111572"/>
                <a:gd name="connsiteX1" fmla="*/ 263471 w 1332854"/>
                <a:gd name="connsiteY1" fmla="*/ 682020 h 1111572"/>
                <a:gd name="connsiteX2" fmla="*/ 619932 w 1332854"/>
                <a:gd name="connsiteY2" fmla="*/ 418454 h 1111572"/>
                <a:gd name="connsiteX3" fmla="*/ 821410 w 1332854"/>
                <a:gd name="connsiteY3" fmla="*/ 325465 h 1111572"/>
                <a:gd name="connsiteX4" fmla="*/ 1115878 w 1332854"/>
                <a:gd name="connsiteY4" fmla="*/ 216976 h 1111572"/>
                <a:gd name="connsiteX5" fmla="*/ 1332854 w 1332854"/>
                <a:gd name="connsiteY5" fmla="*/ 0 h 1111572"/>
                <a:gd name="connsiteX0" fmla="*/ 0 w 1115878"/>
                <a:gd name="connsiteY0" fmla="*/ 894596 h 894596"/>
                <a:gd name="connsiteX1" fmla="*/ 263471 w 1115878"/>
                <a:gd name="connsiteY1" fmla="*/ 465044 h 894596"/>
                <a:gd name="connsiteX2" fmla="*/ 619932 w 1115878"/>
                <a:gd name="connsiteY2" fmla="*/ 201478 h 894596"/>
                <a:gd name="connsiteX3" fmla="*/ 821410 w 1115878"/>
                <a:gd name="connsiteY3" fmla="*/ 108489 h 894596"/>
                <a:gd name="connsiteX4" fmla="*/ 1115878 w 1115878"/>
                <a:gd name="connsiteY4" fmla="*/ 0 h 894596"/>
                <a:gd name="connsiteX0" fmla="*/ 0 w 821410"/>
                <a:gd name="connsiteY0" fmla="*/ 786107 h 786107"/>
                <a:gd name="connsiteX1" fmla="*/ 263471 w 821410"/>
                <a:gd name="connsiteY1" fmla="*/ 356555 h 786107"/>
                <a:gd name="connsiteX2" fmla="*/ 619932 w 821410"/>
                <a:gd name="connsiteY2" fmla="*/ 92989 h 786107"/>
                <a:gd name="connsiteX3" fmla="*/ 821410 w 821410"/>
                <a:gd name="connsiteY3" fmla="*/ 0 h 786107"/>
                <a:gd name="connsiteX0" fmla="*/ 0 w 619932"/>
                <a:gd name="connsiteY0" fmla="*/ 693118 h 693118"/>
                <a:gd name="connsiteX1" fmla="*/ 263471 w 619932"/>
                <a:gd name="connsiteY1" fmla="*/ 263566 h 693118"/>
                <a:gd name="connsiteX2" fmla="*/ 619932 w 619932"/>
                <a:gd name="connsiteY2" fmla="*/ 0 h 693118"/>
              </a:gdLst>
              <a:ahLst/>
              <a:cxnLst>
                <a:cxn ang="0">
                  <a:pos x="connsiteX0" y="connsiteY0"/>
                </a:cxn>
                <a:cxn ang="0">
                  <a:pos x="connsiteX1" y="connsiteY1"/>
                </a:cxn>
                <a:cxn ang="0">
                  <a:pos x="connsiteX2" y="connsiteY2"/>
                </a:cxn>
              </a:cxnLst>
              <a:rect l="l" t="t" r="r" b="b"/>
              <a:pathLst>
                <a:path w="619932" h="693118">
                  <a:moveTo>
                    <a:pt x="0" y="693118"/>
                  </a:moveTo>
                  <a:cubicBezTo>
                    <a:pt x="56827" y="557507"/>
                    <a:pt x="160149" y="379086"/>
                    <a:pt x="263471" y="263566"/>
                  </a:cubicBezTo>
                  <a:cubicBezTo>
                    <a:pt x="366793" y="148046"/>
                    <a:pt x="526942" y="59426"/>
                    <a:pt x="61993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2" name="フリーフォーム 90">
              <a:extLst>
                <a:ext uri="{FF2B5EF4-FFF2-40B4-BE49-F238E27FC236}">
                  <a16:creationId xmlns:a16="http://schemas.microsoft.com/office/drawing/2014/main" id="{B7916A76-3571-414D-B041-8FDBBE7A6282}"/>
                </a:ext>
              </a:extLst>
            </p:cNvPr>
            <p:cNvSpPr/>
            <p:nvPr/>
          </p:nvSpPr>
          <p:spPr>
            <a:xfrm>
              <a:off x="1705180" y="2081322"/>
              <a:ext cx="2568720" cy="1818551"/>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4603" h="1303702">
                  <a:moveTo>
                    <a:pt x="0" y="1303702"/>
                  </a:moveTo>
                  <a:cubicBezTo>
                    <a:pt x="119422" y="1168091"/>
                    <a:pt x="130974" y="1140924"/>
                    <a:pt x="246671" y="1088431"/>
                  </a:cubicBezTo>
                  <a:cubicBezTo>
                    <a:pt x="362368" y="1035938"/>
                    <a:pt x="456084" y="1052724"/>
                    <a:pt x="557609" y="1029716"/>
                  </a:cubicBezTo>
                  <a:cubicBezTo>
                    <a:pt x="659135" y="1006708"/>
                    <a:pt x="757992" y="987378"/>
                    <a:pt x="855824" y="950384"/>
                  </a:cubicBezTo>
                  <a:cubicBezTo>
                    <a:pt x="953656" y="913390"/>
                    <a:pt x="1042289" y="892725"/>
                    <a:pt x="1144601" y="807754"/>
                  </a:cubicBezTo>
                  <a:cubicBezTo>
                    <a:pt x="1246913" y="722783"/>
                    <a:pt x="1263383" y="741336"/>
                    <a:pt x="1333125" y="604434"/>
                  </a:cubicBezTo>
                  <a:cubicBezTo>
                    <a:pt x="1402867" y="467532"/>
                    <a:pt x="1486816" y="235057"/>
                    <a:pt x="1534603" y="0"/>
                  </a:cubicBezTo>
                </a:path>
              </a:pathLst>
            </a:cu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3" name="フリーフォーム 91">
              <a:extLst>
                <a:ext uri="{FF2B5EF4-FFF2-40B4-BE49-F238E27FC236}">
                  <a16:creationId xmlns:a16="http://schemas.microsoft.com/office/drawing/2014/main" id="{B48DE48E-E5F8-4755-8201-766CA24ADF17}"/>
                </a:ext>
              </a:extLst>
            </p:cNvPr>
            <p:cNvSpPr/>
            <p:nvPr/>
          </p:nvSpPr>
          <p:spPr>
            <a:xfrm rot="10800000">
              <a:off x="535371" y="3889832"/>
              <a:ext cx="1156310" cy="435698"/>
            </a:xfrm>
            <a:custGeom>
              <a:avLst/>
              <a:gdLst>
                <a:gd name="connsiteX0" fmla="*/ 0 w 1534332"/>
                <a:gd name="connsiteY0" fmla="*/ 1596325 h 1596325"/>
                <a:gd name="connsiteX1" fmla="*/ 263471 w 1534332"/>
                <a:gd name="connsiteY1" fmla="*/ 1193369 h 1596325"/>
                <a:gd name="connsiteX2" fmla="*/ 898902 w 1534332"/>
                <a:gd name="connsiteY2" fmla="*/ 805912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332854 w 1534332"/>
                <a:gd name="connsiteY3" fmla="*/ 604434 h 1596325"/>
                <a:gd name="connsiteX4" fmla="*/ 1534332 w 1534332"/>
                <a:gd name="connsiteY4" fmla="*/ 0 h 1596325"/>
                <a:gd name="connsiteX0" fmla="*/ 0 w 1534332"/>
                <a:gd name="connsiteY0" fmla="*/ 1596325 h 1596325"/>
                <a:gd name="connsiteX1" fmla="*/ 263471 w 1534332"/>
                <a:gd name="connsiteY1" fmla="*/ 1193369 h 1596325"/>
                <a:gd name="connsiteX2" fmla="*/ 821410 w 1534332"/>
                <a:gd name="connsiteY2" fmla="*/ 929899 h 1596325"/>
                <a:gd name="connsiteX3" fmla="*/ 1115878 w 1534332"/>
                <a:gd name="connsiteY3" fmla="*/ 821410 h 1596325"/>
                <a:gd name="connsiteX4" fmla="*/ 1332854 w 1534332"/>
                <a:gd name="connsiteY4" fmla="*/ 604434 h 1596325"/>
                <a:gd name="connsiteX5" fmla="*/ 1534332 w 1534332"/>
                <a:gd name="connsiteY5" fmla="*/ 0 h 1596325"/>
                <a:gd name="connsiteX0" fmla="*/ 0 w 1534332"/>
                <a:gd name="connsiteY0" fmla="*/ 1596325 h 1596325"/>
                <a:gd name="connsiteX1" fmla="*/ 263471 w 1534332"/>
                <a:gd name="connsiteY1" fmla="*/ 1193369 h 1596325"/>
                <a:gd name="connsiteX2" fmla="*/ 619932 w 1534332"/>
                <a:gd name="connsiteY2" fmla="*/ 1022888 h 1596325"/>
                <a:gd name="connsiteX3" fmla="*/ 821410 w 1534332"/>
                <a:gd name="connsiteY3" fmla="*/ 929899 h 1596325"/>
                <a:gd name="connsiteX4" fmla="*/ 1115878 w 1534332"/>
                <a:gd name="connsiteY4" fmla="*/ 821410 h 1596325"/>
                <a:gd name="connsiteX5" fmla="*/ 1332854 w 1534332"/>
                <a:gd name="connsiteY5" fmla="*/ 604434 h 1596325"/>
                <a:gd name="connsiteX6" fmla="*/ 1534332 w 1534332"/>
                <a:gd name="connsiteY6" fmla="*/ 0 h 1596325"/>
                <a:gd name="connsiteX0" fmla="*/ 0 w 1534332"/>
                <a:gd name="connsiteY0" fmla="*/ 1716006 h 1716006"/>
                <a:gd name="connsiteX1" fmla="*/ 263471 w 1534332"/>
                <a:gd name="connsiteY1" fmla="*/ 1193369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33262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34332"/>
                <a:gd name="connsiteY0" fmla="*/ 1716006 h 1716006"/>
                <a:gd name="connsiteX1" fmla="*/ 263471 w 1534332"/>
                <a:gd name="connsiteY1" fmla="*/ 1286454 h 1716006"/>
                <a:gd name="connsiteX2" fmla="*/ 619932 w 1534332"/>
                <a:gd name="connsiteY2" fmla="*/ 1022888 h 1716006"/>
                <a:gd name="connsiteX3" fmla="*/ 821410 w 1534332"/>
                <a:gd name="connsiteY3" fmla="*/ 929899 h 1716006"/>
                <a:gd name="connsiteX4" fmla="*/ 1115878 w 1534332"/>
                <a:gd name="connsiteY4" fmla="*/ 821410 h 1716006"/>
                <a:gd name="connsiteX5" fmla="*/ 1332854 w 1534332"/>
                <a:gd name="connsiteY5" fmla="*/ 604434 h 1716006"/>
                <a:gd name="connsiteX6" fmla="*/ 1534332 w 1534332"/>
                <a:gd name="connsiteY6" fmla="*/ 0 h 1716006"/>
                <a:gd name="connsiteX0" fmla="*/ 0 w 1551674"/>
                <a:gd name="connsiteY0" fmla="*/ 1331016 h 1331016"/>
                <a:gd name="connsiteX1" fmla="*/ 280813 w 1551674"/>
                <a:gd name="connsiteY1" fmla="*/ 1286454 h 1331016"/>
                <a:gd name="connsiteX2" fmla="*/ 637274 w 1551674"/>
                <a:gd name="connsiteY2" fmla="*/ 1022888 h 1331016"/>
                <a:gd name="connsiteX3" fmla="*/ 838752 w 1551674"/>
                <a:gd name="connsiteY3" fmla="*/ 929899 h 1331016"/>
                <a:gd name="connsiteX4" fmla="*/ 1133220 w 1551674"/>
                <a:gd name="connsiteY4" fmla="*/ 821410 h 1331016"/>
                <a:gd name="connsiteX5" fmla="*/ 1350196 w 1551674"/>
                <a:gd name="connsiteY5" fmla="*/ 604434 h 1331016"/>
                <a:gd name="connsiteX6" fmla="*/ 1551674 w 1551674"/>
                <a:gd name="connsiteY6" fmla="*/ 0 h 1331016"/>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63742 w 1534603"/>
                <a:gd name="connsiteY1" fmla="*/ 1286454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620203 w 1534603"/>
                <a:gd name="connsiteY2" fmla="*/ 1022888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86504 w 1534603"/>
                <a:gd name="connsiteY1" fmla="*/ 1061118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21681 w 1534603"/>
                <a:gd name="connsiteY3" fmla="*/ 929899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16149 w 1534603"/>
                <a:gd name="connsiteY4" fmla="*/ 821410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534603"/>
                <a:gd name="connsiteY0" fmla="*/ 1303702 h 1303702"/>
                <a:gd name="connsiteX1" fmla="*/ 246671 w 1534603"/>
                <a:gd name="connsiteY1" fmla="*/ 1088431 h 1303702"/>
                <a:gd name="connsiteX2" fmla="*/ 557609 w 1534603"/>
                <a:gd name="connsiteY2" fmla="*/ 1029716 h 1303702"/>
                <a:gd name="connsiteX3" fmla="*/ 855824 w 1534603"/>
                <a:gd name="connsiteY3" fmla="*/ 950384 h 1303702"/>
                <a:gd name="connsiteX4" fmla="*/ 1144601 w 1534603"/>
                <a:gd name="connsiteY4" fmla="*/ 807754 h 1303702"/>
                <a:gd name="connsiteX5" fmla="*/ 1333125 w 1534603"/>
                <a:gd name="connsiteY5" fmla="*/ 604434 h 1303702"/>
                <a:gd name="connsiteX6" fmla="*/ 1534603 w 1534603"/>
                <a:gd name="connsiteY6" fmla="*/ 0 h 1303702"/>
                <a:gd name="connsiteX0" fmla="*/ 0 w 1333125"/>
                <a:gd name="connsiteY0" fmla="*/ 699268 h 699268"/>
                <a:gd name="connsiteX1" fmla="*/ 246671 w 1333125"/>
                <a:gd name="connsiteY1" fmla="*/ 483997 h 699268"/>
                <a:gd name="connsiteX2" fmla="*/ 557609 w 1333125"/>
                <a:gd name="connsiteY2" fmla="*/ 425282 h 699268"/>
                <a:gd name="connsiteX3" fmla="*/ 855824 w 1333125"/>
                <a:gd name="connsiteY3" fmla="*/ 345950 h 699268"/>
                <a:gd name="connsiteX4" fmla="*/ 1144601 w 1333125"/>
                <a:gd name="connsiteY4" fmla="*/ 203320 h 699268"/>
                <a:gd name="connsiteX5" fmla="*/ 1333125 w 1333125"/>
                <a:gd name="connsiteY5" fmla="*/ 0 h 699268"/>
                <a:gd name="connsiteX0" fmla="*/ 0 w 1144601"/>
                <a:gd name="connsiteY0" fmla="*/ 495948 h 495948"/>
                <a:gd name="connsiteX1" fmla="*/ 246671 w 1144601"/>
                <a:gd name="connsiteY1" fmla="*/ 280677 h 495948"/>
                <a:gd name="connsiteX2" fmla="*/ 557609 w 1144601"/>
                <a:gd name="connsiteY2" fmla="*/ 221962 h 495948"/>
                <a:gd name="connsiteX3" fmla="*/ 855824 w 1144601"/>
                <a:gd name="connsiteY3" fmla="*/ 142630 h 495948"/>
                <a:gd name="connsiteX4" fmla="*/ 1144601 w 1144601"/>
                <a:gd name="connsiteY4" fmla="*/ 0 h 495948"/>
                <a:gd name="connsiteX0" fmla="*/ 0 w 855824"/>
                <a:gd name="connsiteY0" fmla="*/ 353318 h 353318"/>
                <a:gd name="connsiteX1" fmla="*/ 246671 w 855824"/>
                <a:gd name="connsiteY1" fmla="*/ 138047 h 353318"/>
                <a:gd name="connsiteX2" fmla="*/ 557609 w 855824"/>
                <a:gd name="connsiteY2" fmla="*/ 79332 h 353318"/>
                <a:gd name="connsiteX3" fmla="*/ 855824 w 855824"/>
                <a:gd name="connsiteY3" fmla="*/ 0 h 353318"/>
                <a:gd name="connsiteX0" fmla="*/ 0 w 690802"/>
                <a:gd name="connsiteY0" fmla="*/ 312348 h 312348"/>
                <a:gd name="connsiteX1" fmla="*/ 246671 w 690802"/>
                <a:gd name="connsiteY1" fmla="*/ 97077 h 312348"/>
                <a:gd name="connsiteX2" fmla="*/ 557609 w 690802"/>
                <a:gd name="connsiteY2" fmla="*/ 38362 h 312348"/>
                <a:gd name="connsiteX3" fmla="*/ 690802 w 690802"/>
                <a:gd name="connsiteY3" fmla="*/ 0 h 312348"/>
              </a:gdLst>
              <a:ahLst/>
              <a:cxnLst>
                <a:cxn ang="0">
                  <a:pos x="connsiteX0" y="connsiteY0"/>
                </a:cxn>
                <a:cxn ang="0">
                  <a:pos x="connsiteX1" y="connsiteY1"/>
                </a:cxn>
                <a:cxn ang="0">
                  <a:pos x="connsiteX2" y="connsiteY2"/>
                </a:cxn>
                <a:cxn ang="0">
                  <a:pos x="connsiteX3" y="connsiteY3"/>
                </a:cxn>
              </a:cxnLst>
              <a:rect l="l" t="t" r="r" b="b"/>
              <a:pathLst>
                <a:path w="690802" h="312348">
                  <a:moveTo>
                    <a:pt x="0" y="312348"/>
                  </a:moveTo>
                  <a:cubicBezTo>
                    <a:pt x="119422" y="176737"/>
                    <a:pt x="130974" y="149570"/>
                    <a:pt x="246671" y="97077"/>
                  </a:cubicBezTo>
                  <a:cubicBezTo>
                    <a:pt x="362368" y="44584"/>
                    <a:pt x="483587" y="54541"/>
                    <a:pt x="557609" y="38362"/>
                  </a:cubicBezTo>
                  <a:cubicBezTo>
                    <a:pt x="631631" y="22183"/>
                    <a:pt x="592970" y="36994"/>
                    <a:pt x="690802" y="0"/>
                  </a:cubicBezTo>
                </a:path>
              </a:pathLst>
            </a:cu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4" name="テキスト ボックス 313">
              <a:extLst>
                <a:ext uri="{FF2B5EF4-FFF2-40B4-BE49-F238E27FC236}">
                  <a16:creationId xmlns:a16="http://schemas.microsoft.com/office/drawing/2014/main" id="{833A0689-07AB-4E1E-9264-1F3D7AE85123}"/>
                </a:ext>
              </a:extLst>
            </p:cNvPr>
            <p:cNvSpPr txBox="1"/>
            <p:nvPr/>
          </p:nvSpPr>
          <p:spPr>
            <a:xfrm>
              <a:off x="1780561" y="1916584"/>
              <a:ext cx="284052" cy="523220"/>
            </a:xfrm>
            <a:prstGeom prst="rect">
              <a:avLst/>
            </a:prstGeom>
            <a:noFill/>
          </p:spPr>
          <p:txBody>
            <a:bodyPr wrap="none" rtlCol="0">
              <a:spAutoFit/>
            </a:bodyPr>
            <a:lstStyle/>
            <a:p>
              <a:r>
                <a:rPr kumimoji="1" lang="en-US" altLang="ja-JP" dirty="0"/>
                <a:t>I</a:t>
              </a:r>
              <a:endParaRPr kumimoji="1" lang="ja-JP" altLang="en-US" dirty="0"/>
            </a:p>
          </p:txBody>
        </p:sp>
        <p:sp>
          <p:nvSpPr>
            <p:cNvPr id="315" name="テキスト ボックス 314">
              <a:extLst>
                <a:ext uri="{FF2B5EF4-FFF2-40B4-BE49-F238E27FC236}">
                  <a16:creationId xmlns:a16="http://schemas.microsoft.com/office/drawing/2014/main" id="{AB010DFC-6AB9-4F52-A3FB-89CD8A5F9166}"/>
                </a:ext>
              </a:extLst>
            </p:cNvPr>
            <p:cNvSpPr txBox="1"/>
            <p:nvPr/>
          </p:nvSpPr>
          <p:spPr>
            <a:xfrm>
              <a:off x="4277068" y="3846071"/>
              <a:ext cx="423514" cy="523220"/>
            </a:xfrm>
            <a:prstGeom prst="rect">
              <a:avLst/>
            </a:prstGeom>
            <a:noFill/>
          </p:spPr>
          <p:txBody>
            <a:bodyPr wrap="none" rtlCol="0">
              <a:spAutoFit/>
            </a:bodyPr>
            <a:lstStyle/>
            <a:p>
              <a:r>
                <a:rPr lang="en-US" altLang="ja-JP" dirty="0"/>
                <a:t>V</a:t>
              </a:r>
              <a:endParaRPr kumimoji="1" lang="ja-JP" altLang="en-US" dirty="0"/>
            </a:p>
          </p:txBody>
        </p:sp>
        <p:cxnSp>
          <p:nvCxnSpPr>
            <p:cNvPr id="316" name="直線矢印コネクタ 315">
              <a:extLst>
                <a:ext uri="{FF2B5EF4-FFF2-40B4-BE49-F238E27FC236}">
                  <a16:creationId xmlns:a16="http://schemas.microsoft.com/office/drawing/2014/main" id="{0D71DAB6-B595-4DC8-9723-F2FED9797707}"/>
                </a:ext>
              </a:extLst>
            </p:cNvPr>
            <p:cNvCxnSpPr/>
            <p:nvPr/>
          </p:nvCxnSpPr>
          <p:spPr>
            <a:xfrm flipV="1">
              <a:off x="3469280" y="3272982"/>
              <a:ext cx="0" cy="6478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7" name="左矢印 137">
              <a:extLst>
                <a:ext uri="{FF2B5EF4-FFF2-40B4-BE49-F238E27FC236}">
                  <a16:creationId xmlns:a16="http://schemas.microsoft.com/office/drawing/2014/main" id="{A9765FB7-62CD-496E-A1A3-31DC0CCCDE6B}"/>
                </a:ext>
              </a:extLst>
            </p:cNvPr>
            <p:cNvSpPr/>
            <p:nvPr/>
          </p:nvSpPr>
          <p:spPr>
            <a:xfrm rot="5400000">
              <a:off x="3263448" y="2955039"/>
              <a:ext cx="411663" cy="212600"/>
            </a:xfrm>
            <a:prstGeom prst="lef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テキスト ボックス 317">
              <a:extLst>
                <a:ext uri="{FF2B5EF4-FFF2-40B4-BE49-F238E27FC236}">
                  <a16:creationId xmlns:a16="http://schemas.microsoft.com/office/drawing/2014/main" id="{EEF37FE7-A045-4DF6-B58E-BDFB97ADAAC4}"/>
                </a:ext>
              </a:extLst>
            </p:cNvPr>
            <p:cNvSpPr txBox="1"/>
            <p:nvPr/>
          </p:nvSpPr>
          <p:spPr>
            <a:xfrm>
              <a:off x="3113754" y="3846071"/>
              <a:ext cx="923651" cy="523220"/>
            </a:xfrm>
            <a:prstGeom prst="rect">
              <a:avLst/>
            </a:prstGeom>
            <a:noFill/>
          </p:spPr>
          <p:txBody>
            <a:bodyPr wrap="none" rtlCol="0">
              <a:spAutoFit/>
            </a:bodyPr>
            <a:lstStyle/>
            <a:p>
              <a:r>
                <a:rPr kumimoji="1" lang="en-US" altLang="ja-JP" dirty="0"/>
                <a:t>1mV</a:t>
              </a:r>
              <a:endParaRPr kumimoji="1" lang="ja-JP" altLang="en-US" baseline="-25000" dirty="0"/>
            </a:p>
          </p:txBody>
        </p:sp>
      </p:grpSp>
      <p:grpSp>
        <p:nvGrpSpPr>
          <p:cNvPr id="2" name="グループ化 1">
            <a:extLst>
              <a:ext uri="{FF2B5EF4-FFF2-40B4-BE49-F238E27FC236}">
                <a16:creationId xmlns:a16="http://schemas.microsoft.com/office/drawing/2014/main" id="{640FF1EC-4311-4665-B486-6A6AD9DA9B36}"/>
              </a:ext>
            </a:extLst>
          </p:cNvPr>
          <p:cNvGrpSpPr/>
          <p:nvPr/>
        </p:nvGrpSpPr>
        <p:grpSpPr>
          <a:xfrm>
            <a:off x="4720959" y="3697607"/>
            <a:ext cx="4020249" cy="2628705"/>
            <a:chOff x="4720959" y="3697607"/>
            <a:chExt cx="4020249" cy="2628705"/>
          </a:xfrm>
        </p:grpSpPr>
        <mc:AlternateContent xmlns:mc="http://schemas.openxmlformats.org/markup-compatibility/2006" xmlns:a14="http://schemas.microsoft.com/office/drawing/2010/main">
          <mc:Choice Requires="a14">
            <p:sp>
              <p:nvSpPr>
                <p:cNvPr id="209" name="テキスト ボックス 208">
                  <a:extLst>
                    <a:ext uri="{FF2B5EF4-FFF2-40B4-BE49-F238E27FC236}">
                      <a16:creationId xmlns:a16="http://schemas.microsoft.com/office/drawing/2014/main" id="{BF53AF28-4276-432A-BD66-C41B66367522}"/>
                    </a:ext>
                  </a:extLst>
                </p:cNvPr>
                <p:cNvSpPr txBox="1"/>
                <p:nvPr/>
              </p:nvSpPr>
              <p:spPr>
                <a:xfrm>
                  <a:off x="6807659" y="3697607"/>
                  <a:ext cx="62542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1" i="1" smtClean="0">
                                <a:latin typeface="Cambria Math" panose="02040503050406030204" pitchFamily="18" charset="0"/>
                              </a:rPr>
                            </m:ctrlPr>
                          </m:sSubPr>
                          <m:e>
                            <m:r>
                              <a:rPr kumimoji="1" lang="en-US" altLang="ja-JP" b="1" i="1" smtClean="0">
                                <a:latin typeface="Cambria Math" panose="02040503050406030204" pitchFamily="18" charset="0"/>
                              </a:rPr>
                              <m:t>𝑹</m:t>
                            </m:r>
                          </m:e>
                          <m:sub>
                            <m:r>
                              <a:rPr kumimoji="1" lang="en-US" altLang="ja-JP" b="1" i="0" smtClean="0">
                                <a:latin typeface="Cambria Math" panose="02040503050406030204" pitchFamily="18" charset="0"/>
                              </a:rPr>
                              <m:t>𝐅𝐁</m:t>
                            </m:r>
                          </m:sub>
                        </m:sSub>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209" name="テキスト ボックス 208">
                  <a:extLst>
                    <a:ext uri="{FF2B5EF4-FFF2-40B4-BE49-F238E27FC236}">
                      <a16:creationId xmlns:a16="http://schemas.microsoft.com/office/drawing/2014/main" id="{BF53AF28-4276-432A-BD66-C41B66367522}"/>
                    </a:ext>
                  </a:extLst>
                </p:cNvPr>
                <p:cNvSpPr txBox="1">
                  <a:spLocks noRot="1" noChangeAspect="1" noMove="1" noResize="1" noEditPoints="1" noAdjustHandles="1" noChangeArrowheads="1" noChangeShapeType="1" noTextEdit="1"/>
                </p:cNvSpPr>
                <p:nvPr/>
              </p:nvSpPr>
              <p:spPr>
                <a:xfrm>
                  <a:off x="6807659" y="3697607"/>
                  <a:ext cx="625428" cy="369332"/>
                </a:xfrm>
                <a:prstGeom prst="rect">
                  <a:avLst/>
                </a:prstGeom>
                <a:blipFill>
                  <a:blip r:embed="rId9"/>
                  <a:stretch>
                    <a:fillRect b="-1667"/>
                  </a:stretch>
                </a:blipFill>
              </p:spPr>
              <p:txBody>
                <a:bodyPr/>
                <a:lstStyle/>
                <a:p>
                  <a:r>
                    <a:rPr lang="ja-JP" altLang="en-US">
                      <a:noFill/>
                    </a:rPr>
                    <a:t> </a:t>
                  </a:r>
                </a:p>
              </p:txBody>
            </p:sp>
          </mc:Fallback>
        </mc:AlternateContent>
        <p:sp>
          <p:nvSpPr>
            <p:cNvPr id="23" name="テキスト ボックス 22"/>
            <p:cNvSpPr txBox="1"/>
            <p:nvPr/>
          </p:nvSpPr>
          <p:spPr>
            <a:xfrm>
              <a:off x="5181331" y="5060940"/>
              <a:ext cx="627409" cy="369332"/>
            </a:xfrm>
            <a:prstGeom prst="rect">
              <a:avLst/>
            </a:prstGeom>
            <a:solidFill>
              <a:schemeClr val="bg1"/>
            </a:solidFill>
          </p:spPr>
          <p:txBody>
            <a:bodyPr wrap="square" rtlCol="0">
              <a:spAutoFit/>
            </a:bodyPr>
            <a:lstStyle/>
            <a:p>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9" name="テキスト ボックス 168">
              <a:extLst>
                <a:ext uri="{FF2B5EF4-FFF2-40B4-BE49-F238E27FC236}">
                  <a16:creationId xmlns:a16="http://schemas.microsoft.com/office/drawing/2014/main" id="{E493BBE4-D9FE-43DF-8234-B161459AE87F}"/>
                </a:ext>
              </a:extLst>
            </p:cNvPr>
            <p:cNvSpPr txBox="1"/>
            <p:nvPr/>
          </p:nvSpPr>
          <p:spPr>
            <a:xfrm>
              <a:off x="5131249" y="4936541"/>
              <a:ext cx="627409" cy="369332"/>
            </a:xfrm>
            <a:prstGeom prst="rect">
              <a:avLst/>
            </a:prstGeom>
            <a:solidFill>
              <a:schemeClr val="bg1"/>
            </a:solidFill>
          </p:spPr>
          <p:txBody>
            <a:bodyPr wrap="square" rtlCol="0">
              <a:spAutoFit/>
            </a:bodyPr>
            <a:lstStyle/>
            <a:p>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0" name="二等辺三角形 169">
              <a:extLst>
                <a:ext uri="{FF2B5EF4-FFF2-40B4-BE49-F238E27FC236}">
                  <a16:creationId xmlns:a16="http://schemas.microsoft.com/office/drawing/2014/main" id="{F557370B-9E89-4905-BA0E-6E7F8696A4B5}"/>
                </a:ext>
              </a:extLst>
            </p:cNvPr>
            <p:cNvSpPr/>
            <p:nvPr/>
          </p:nvSpPr>
          <p:spPr>
            <a:xfrm rot="5400000">
              <a:off x="6761198" y="4748943"/>
              <a:ext cx="699641" cy="566777"/>
            </a:xfrm>
            <a:prstGeom prst="triangl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71" name="直線コネクタ 170">
              <a:extLst>
                <a:ext uri="{FF2B5EF4-FFF2-40B4-BE49-F238E27FC236}">
                  <a16:creationId xmlns:a16="http://schemas.microsoft.com/office/drawing/2014/main" id="{9A9AA237-4781-4585-8CCF-157B03AB8BDF}"/>
                </a:ext>
              </a:extLst>
            </p:cNvPr>
            <p:cNvCxnSpPr>
              <a:cxnSpLocks/>
            </p:cNvCxnSpPr>
            <p:nvPr/>
          </p:nvCxnSpPr>
          <p:spPr>
            <a:xfrm flipH="1" flipV="1">
              <a:off x="6409043" y="4918184"/>
              <a:ext cx="403146"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2" name="直線コネクタ 171">
              <a:extLst>
                <a:ext uri="{FF2B5EF4-FFF2-40B4-BE49-F238E27FC236}">
                  <a16:creationId xmlns:a16="http://schemas.microsoft.com/office/drawing/2014/main" id="{A7E6826D-1DE7-40B3-B0F1-5EE5B2E04463}"/>
                </a:ext>
              </a:extLst>
            </p:cNvPr>
            <p:cNvCxnSpPr>
              <a:cxnSpLocks/>
            </p:cNvCxnSpPr>
            <p:nvPr/>
          </p:nvCxnSpPr>
          <p:spPr>
            <a:xfrm flipH="1" flipV="1">
              <a:off x="5882652" y="4918183"/>
              <a:ext cx="403146"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3" name="直線コネクタ 172">
              <a:extLst>
                <a:ext uri="{FF2B5EF4-FFF2-40B4-BE49-F238E27FC236}">
                  <a16:creationId xmlns:a16="http://schemas.microsoft.com/office/drawing/2014/main" id="{B188840C-711B-4278-A45F-CB72818C1BFB}"/>
                </a:ext>
              </a:extLst>
            </p:cNvPr>
            <p:cNvCxnSpPr>
              <a:cxnSpLocks/>
            </p:cNvCxnSpPr>
            <p:nvPr/>
          </p:nvCxnSpPr>
          <p:spPr>
            <a:xfrm rot="5400000" flipH="1" flipV="1">
              <a:off x="6111428" y="4920142"/>
              <a:ext cx="367990"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4" name="直線コネクタ 173">
              <a:extLst>
                <a:ext uri="{FF2B5EF4-FFF2-40B4-BE49-F238E27FC236}">
                  <a16:creationId xmlns:a16="http://schemas.microsoft.com/office/drawing/2014/main" id="{BC7A02A9-E049-4EBC-AD30-21A4923F3FEE}"/>
                </a:ext>
              </a:extLst>
            </p:cNvPr>
            <p:cNvCxnSpPr>
              <a:cxnSpLocks/>
            </p:cNvCxnSpPr>
            <p:nvPr/>
          </p:nvCxnSpPr>
          <p:spPr>
            <a:xfrm rot="5400000" flipH="1" flipV="1">
              <a:off x="6221561" y="4927807"/>
              <a:ext cx="367990" cy="1"/>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75" name="グループ化 174">
              <a:extLst>
                <a:ext uri="{FF2B5EF4-FFF2-40B4-BE49-F238E27FC236}">
                  <a16:creationId xmlns:a16="http://schemas.microsoft.com/office/drawing/2014/main" id="{6F7921F9-1A5D-406D-B092-9828C012D231}"/>
                </a:ext>
              </a:extLst>
            </p:cNvPr>
            <p:cNvGrpSpPr/>
            <p:nvPr/>
          </p:nvGrpSpPr>
          <p:grpSpPr>
            <a:xfrm>
              <a:off x="5707255" y="5132765"/>
              <a:ext cx="322285" cy="610651"/>
              <a:chOff x="3055089" y="4146698"/>
              <a:chExt cx="411125" cy="705293"/>
            </a:xfrm>
          </p:grpSpPr>
          <p:sp>
            <p:nvSpPr>
              <p:cNvPr id="236" name="楕円 235">
                <a:extLst>
                  <a:ext uri="{FF2B5EF4-FFF2-40B4-BE49-F238E27FC236}">
                    <a16:creationId xmlns:a16="http://schemas.microsoft.com/office/drawing/2014/main" id="{70063F39-EC30-41DF-93A9-25E3C4CF2AD4}"/>
                  </a:ext>
                </a:extLst>
              </p:cNvPr>
              <p:cNvSpPr/>
              <p:nvPr/>
            </p:nvSpPr>
            <p:spPr>
              <a:xfrm>
                <a:off x="3062177" y="4146698"/>
                <a:ext cx="404037" cy="425302"/>
              </a:xfrm>
              <a:prstGeom prst="ellipse">
                <a:avLst/>
              </a:prstGeom>
              <a:noFill/>
              <a:ln w="38100">
                <a:solidFill>
                  <a:srgbClr val="FB5F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7" name="楕円 236">
                <a:extLst>
                  <a:ext uri="{FF2B5EF4-FFF2-40B4-BE49-F238E27FC236}">
                    <a16:creationId xmlns:a16="http://schemas.microsoft.com/office/drawing/2014/main" id="{5B45AB3D-516A-4E1F-855B-BE95030DCEF4}"/>
                  </a:ext>
                </a:extLst>
              </p:cNvPr>
              <p:cNvSpPr/>
              <p:nvPr/>
            </p:nvSpPr>
            <p:spPr>
              <a:xfrm>
                <a:off x="3055089" y="4426689"/>
                <a:ext cx="404037" cy="425302"/>
              </a:xfrm>
              <a:prstGeom prst="ellipse">
                <a:avLst/>
              </a:prstGeom>
              <a:noFill/>
              <a:ln w="38100">
                <a:solidFill>
                  <a:srgbClr val="FB5F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176" name="直線コネクタ 175">
              <a:extLst>
                <a:ext uri="{FF2B5EF4-FFF2-40B4-BE49-F238E27FC236}">
                  <a16:creationId xmlns:a16="http://schemas.microsoft.com/office/drawing/2014/main" id="{E24FB84C-E104-4721-81EA-B25E5429F0CF}"/>
                </a:ext>
              </a:extLst>
            </p:cNvPr>
            <p:cNvCxnSpPr>
              <a:cxnSpLocks/>
            </p:cNvCxnSpPr>
            <p:nvPr/>
          </p:nvCxnSpPr>
          <p:spPr>
            <a:xfrm rot="5400000" flipH="1" flipV="1">
              <a:off x="5691475" y="4927807"/>
              <a:ext cx="367990"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7" name="直線コネクタ 176">
              <a:extLst>
                <a:ext uri="{FF2B5EF4-FFF2-40B4-BE49-F238E27FC236}">
                  <a16:creationId xmlns:a16="http://schemas.microsoft.com/office/drawing/2014/main" id="{43B489FC-1E4D-42F5-8EE7-7ABD4BB61057}"/>
                </a:ext>
              </a:extLst>
            </p:cNvPr>
            <p:cNvCxnSpPr>
              <a:cxnSpLocks/>
            </p:cNvCxnSpPr>
            <p:nvPr/>
          </p:nvCxnSpPr>
          <p:spPr>
            <a:xfrm rot="5400000" flipH="1" flipV="1">
              <a:off x="5691474" y="5921404"/>
              <a:ext cx="367990" cy="1"/>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78" name="グループ化 177">
              <a:extLst>
                <a:ext uri="{FF2B5EF4-FFF2-40B4-BE49-F238E27FC236}">
                  <a16:creationId xmlns:a16="http://schemas.microsoft.com/office/drawing/2014/main" id="{6C7FB273-15E9-46FD-8F95-62D992A95FF3}"/>
                </a:ext>
              </a:extLst>
            </p:cNvPr>
            <p:cNvGrpSpPr/>
            <p:nvPr/>
          </p:nvGrpSpPr>
          <p:grpSpPr>
            <a:xfrm>
              <a:off x="5717107" y="6105400"/>
              <a:ext cx="333179" cy="132497"/>
              <a:chOff x="968997" y="3987815"/>
              <a:chExt cx="425023" cy="153032"/>
            </a:xfrm>
          </p:grpSpPr>
          <p:cxnSp>
            <p:nvCxnSpPr>
              <p:cNvPr id="232" name="直線コネクタ 231">
                <a:extLst>
                  <a:ext uri="{FF2B5EF4-FFF2-40B4-BE49-F238E27FC236}">
                    <a16:creationId xmlns:a16="http://schemas.microsoft.com/office/drawing/2014/main" id="{9D016328-2874-4B28-96BC-A048E620EE33}"/>
                  </a:ext>
                </a:extLst>
              </p:cNvPr>
              <p:cNvCxnSpPr>
                <a:cxnSpLocks/>
              </p:cNvCxnSpPr>
              <p:nvPr/>
            </p:nvCxnSpPr>
            <p:spPr>
              <a:xfrm flipH="1">
                <a:off x="991814"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3" name="直線コネクタ 232">
                <a:extLst>
                  <a:ext uri="{FF2B5EF4-FFF2-40B4-BE49-F238E27FC236}">
                    <a16:creationId xmlns:a16="http://schemas.microsoft.com/office/drawing/2014/main" id="{5BE911E5-1F94-4DC3-930C-4CD531CE1458}"/>
                  </a:ext>
                </a:extLst>
              </p:cNvPr>
              <p:cNvCxnSpPr>
                <a:cxnSpLocks/>
              </p:cNvCxnSpPr>
              <p:nvPr/>
            </p:nvCxnSpPr>
            <p:spPr>
              <a:xfrm flipH="1">
                <a:off x="111726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4" name="直線コネクタ 233">
                <a:extLst>
                  <a:ext uri="{FF2B5EF4-FFF2-40B4-BE49-F238E27FC236}">
                    <a16:creationId xmlns:a16="http://schemas.microsoft.com/office/drawing/2014/main" id="{CE3B0ED6-2C4C-4FDE-8C43-94AE06C00E06}"/>
                  </a:ext>
                </a:extLst>
              </p:cNvPr>
              <p:cNvCxnSpPr>
                <a:cxnSpLocks/>
              </p:cNvCxnSpPr>
              <p:nvPr/>
            </p:nvCxnSpPr>
            <p:spPr>
              <a:xfrm flipH="1">
                <a:off x="123407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5" name="直線コネクタ 234">
                <a:extLst>
                  <a:ext uri="{FF2B5EF4-FFF2-40B4-BE49-F238E27FC236}">
                    <a16:creationId xmlns:a16="http://schemas.microsoft.com/office/drawing/2014/main" id="{AADA88DD-3144-468E-8468-85FB98247591}"/>
                  </a:ext>
                </a:extLst>
              </p:cNvPr>
              <p:cNvCxnSpPr>
                <a:cxnSpLocks/>
              </p:cNvCxnSpPr>
              <p:nvPr/>
            </p:nvCxnSpPr>
            <p:spPr>
              <a:xfrm flipH="1" flipV="1">
                <a:off x="968997" y="3987815"/>
                <a:ext cx="425023" cy="1"/>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179" name="グループ化 178">
              <a:extLst>
                <a:ext uri="{FF2B5EF4-FFF2-40B4-BE49-F238E27FC236}">
                  <a16:creationId xmlns:a16="http://schemas.microsoft.com/office/drawing/2014/main" id="{2D29D56F-CE0D-4259-BF95-726C2404C40C}"/>
                </a:ext>
              </a:extLst>
            </p:cNvPr>
            <p:cNvGrpSpPr/>
            <p:nvPr/>
          </p:nvGrpSpPr>
          <p:grpSpPr>
            <a:xfrm>
              <a:off x="5265276" y="4594598"/>
              <a:ext cx="400146" cy="149214"/>
              <a:chOff x="2809003" y="3524888"/>
              <a:chExt cx="510451" cy="172340"/>
            </a:xfrm>
          </p:grpSpPr>
          <p:grpSp>
            <p:nvGrpSpPr>
              <p:cNvPr id="225" name="グループ化 224">
                <a:extLst>
                  <a:ext uri="{FF2B5EF4-FFF2-40B4-BE49-F238E27FC236}">
                    <a16:creationId xmlns:a16="http://schemas.microsoft.com/office/drawing/2014/main" id="{FEB41590-3C4C-4B1B-815B-2CEF04809825}"/>
                  </a:ext>
                </a:extLst>
              </p:cNvPr>
              <p:cNvGrpSpPr/>
              <p:nvPr/>
            </p:nvGrpSpPr>
            <p:grpSpPr>
              <a:xfrm>
                <a:off x="2809003" y="3524888"/>
                <a:ext cx="510451" cy="172340"/>
                <a:chOff x="3035360" y="2337586"/>
                <a:chExt cx="510451" cy="172340"/>
              </a:xfrm>
            </p:grpSpPr>
            <p:cxnSp>
              <p:nvCxnSpPr>
                <p:cNvPr id="227" name="直線コネクタ 226">
                  <a:extLst>
                    <a:ext uri="{FF2B5EF4-FFF2-40B4-BE49-F238E27FC236}">
                      <a16:creationId xmlns:a16="http://schemas.microsoft.com/office/drawing/2014/main" id="{7C0961AC-6695-46F4-B3F2-38F7428076E8}"/>
                    </a:ext>
                  </a:extLst>
                </p:cNvPr>
                <p:cNvCxnSpPr>
                  <a:cxnSpLocks/>
                </p:cNvCxnSpPr>
                <p:nvPr/>
              </p:nvCxnSpPr>
              <p:spPr>
                <a:xfrm rot="5400000" flipH="1">
                  <a:off x="3421832" y="235926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8" name="直線コネクタ 227">
                  <a:extLst>
                    <a:ext uri="{FF2B5EF4-FFF2-40B4-BE49-F238E27FC236}">
                      <a16:creationId xmlns:a16="http://schemas.microsoft.com/office/drawing/2014/main" id="{6AE701FD-DB4A-447F-BCF7-9CEC3029E1D7}"/>
                    </a:ext>
                  </a:extLst>
                </p:cNvPr>
                <p:cNvCxnSpPr>
                  <a:cxnSpLocks/>
                </p:cNvCxnSpPr>
                <p:nvPr/>
              </p:nvCxnSpPr>
              <p:spPr>
                <a:xfrm rot="5400000" flipH="1">
                  <a:off x="3246227" y="237351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9" name="直線コネクタ 228">
                  <a:extLst>
                    <a:ext uri="{FF2B5EF4-FFF2-40B4-BE49-F238E27FC236}">
                      <a16:creationId xmlns:a16="http://schemas.microsoft.com/office/drawing/2014/main" id="{28DA1427-BF7F-4DF1-92AA-2B44767F2A01}"/>
                    </a:ext>
                  </a:extLst>
                </p:cNvPr>
                <p:cNvCxnSpPr>
                  <a:cxnSpLocks/>
                </p:cNvCxnSpPr>
                <p:nvPr/>
              </p:nvCxnSpPr>
              <p:spPr>
                <a:xfrm rot="5400000" flipH="1" flipV="1">
                  <a:off x="3330262" y="2377531"/>
                  <a:ext cx="159912" cy="800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0" name="直線コネクタ 229">
                  <a:extLst>
                    <a:ext uri="{FF2B5EF4-FFF2-40B4-BE49-F238E27FC236}">
                      <a16:creationId xmlns:a16="http://schemas.microsoft.com/office/drawing/2014/main" id="{F6290E82-FE03-4BA3-9280-BCD5DCE74A90}"/>
                    </a:ext>
                  </a:extLst>
                </p:cNvPr>
                <p:cNvCxnSpPr>
                  <a:cxnSpLocks/>
                </p:cNvCxnSpPr>
                <p:nvPr/>
              </p:nvCxnSpPr>
              <p:spPr>
                <a:xfrm rot="5400000" flipH="1" flipV="1">
                  <a:off x="3144369" y="2389959"/>
                  <a:ext cx="159912" cy="800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1" name="直線コネクタ 230">
                  <a:extLst>
                    <a:ext uri="{FF2B5EF4-FFF2-40B4-BE49-F238E27FC236}">
                      <a16:creationId xmlns:a16="http://schemas.microsoft.com/office/drawing/2014/main" id="{1D2B6F1E-D927-4996-A305-58842B525E08}"/>
                    </a:ext>
                  </a:extLst>
                </p:cNvPr>
                <p:cNvCxnSpPr>
                  <a:cxnSpLocks/>
                </p:cNvCxnSpPr>
                <p:nvPr/>
              </p:nvCxnSpPr>
              <p:spPr>
                <a:xfrm rot="5400000" flipH="1" flipV="1">
                  <a:off x="3003646" y="2389831"/>
                  <a:ext cx="120373" cy="56946"/>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26" name="直線コネクタ 225">
                <a:extLst>
                  <a:ext uri="{FF2B5EF4-FFF2-40B4-BE49-F238E27FC236}">
                    <a16:creationId xmlns:a16="http://schemas.microsoft.com/office/drawing/2014/main" id="{E22B4F4C-DBE3-4C57-A3BC-655F36E6E84F}"/>
                  </a:ext>
                </a:extLst>
              </p:cNvPr>
              <p:cNvCxnSpPr>
                <a:cxnSpLocks/>
              </p:cNvCxnSpPr>
              <p:nvPr/>
            </p:nvCxnSpPr>
            <p:spPr>
              <a:xfrm rot="5400000" flipH="1">
                <a:off x="2839060" y="356307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180" name="直線コネクタ 179">
              <a:extLst>
                <a:ext uri="{FF2B5EF4-FFF2-40B4-BE49-F238E27FC236}">
                  <a16:creationId xmlns:a16="http://schemas.microsoft.com/office/drawing/2014/main" id="{01C53489-4820-48EB-B2DC-2CA063DE9CA4}"/>
                </a:ext>
              </a:extLst>
            </p:cNvPr>
            <p:cNvCxnSpPr>
              <a:cxnSpLocks/>
            </p:cNvCxnSpPr>
            <p:nvPr/>
          </p:nvCxnSpPr>
          <p:spPr>
            <a:xfrm flipH="1" flipV="1">
              <a:off x="5670253" y="4725274"/>
              <a:ext cx="20687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1" name="直線コネクタ 180">
              <a:extLst>
                <a:ext uri="{FF2B5EF4-FFF2-40B4-BE49-F238E27FC236}">
                  <a16:creationId xmlns:a16="http://schemas.microsoft.com/office/drawing/2014/main" id="{1464FB93-CDE8-490D-85C2-C9A0A5694E13}"/>
                </a:ext>
              </a:extLst>
            </p:cNvPr>
            <p:cNvCxnSpPr>
              <a:cxnSpLocks/>
            </p:cNvCxnSpPr>
            <p:nvPr/>
          </p:nvCxnSpPr>
          <p:spPr>
            <a:xfrm flipH="1" flipV="1">
              <a:off x="5047394" y="4712739"/>
              <a:ext cx="20687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2" name="直線コネクタ 181">
              <a:extLst>
                <a:ext uri="{FF2B5EF4-FFF2-40B4-BE49-F238E27FC236}">
                  <a16:creationId xmlns:a16="http://schemas.microsoft.com/office/drawing/2014/main" id="{430F6DA3-EC33-4F14-8206-4327ACE8CC9F}"/>
                </a:ext>
              </a:extLst>
            </p:cNvPr>
            <p:cNvCxnSpPr>
              <a:cxnSpLocks/>
            </p:cNvCxnSpPr>
            <p:nvPr/>
          </p:nvCxnSpPr>
          <p:spPr>
            <a:xfrm flipH="1" flipV="1">
              <a:off x="7409620" y="5029840"/>
              <a:ext cx="403146" cy="1"/>
            </a:xfrm>
            <a:prstGeom prst="line">
              <a:avLst/>
            </a:prstGeom>
            <a:ln w="28575">
              <a:headEnd type="arrow"/>
              <a:tailEnd type="none"/>
            </a:ln>
          </p:spPr>
          <p:style>
            <a:lnRef idx="1">
              <a:schemeClr val="accent1"/>
            </a:lnRef>
            <a:fillRef idx="0">
              <a:schemeClr val="accent1"/>
            </a:fillRef>
            <a:effectRef idx="0">
              <a:schemeClr val="accent1"/>
            </a:effectRef>
            <a:fontRef idx="minor">
              <a:schemeClr val="tx1"/>
            </a:fontRef>
          </p:style>
        </p:cxnSp>
        <p:cxnSp>
          <p:nvCxnSpPr>
            <p:cNvPr id="183" name="直線コネクタ 182">
              <a:extLst>
                <a:ext uri="{FF2B5EF4-FFF2-40B4-BE49-F238E27FC236}">
                  <a16:creationId xmlns:a16="http://schemas.microsoft.com/office/drawing/2014/main" id="{09EC101A-7028-49FA-B99C-C01D8EF7714B}"/>
                </a:ext>
              </a:extLst>
            </p:cNvPr>
            <p:cNvCxnSpPr>
              <a:cxnSpLocks/>
            </p:cNvCxnSpPr>
            <p:nvPr/>
          </p:nvCxnSpPr>
          <p:spPr>
            <a:xfrm rot="5400000" flipH="1" flipV="1">
              <a:off x="4907755" y="4577739"/>
              <a:ext cx="276476"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4" name="直線コネクタ 183">
              <a:extLst>
                <a:ext uri="{FF2B5EF4-FFF2-40B4-BE49-F238E27FC236}">
                  <a16:creationId xmlns:a16="http://schemas.microsoft.com/office/drawing/2014/main" id="{8D117ED3-0DBA-415B-ADF6-FE9DA78375E9}"/>
                </a:ext>
              </a:extLst>
            </p:cNvPr>
            <p:cNvCxnSpPr>
              <a:cxnSpLocks/>
            </p:cNvCxnSpPr>
            <p:nvPr/>
          </p:nvCxnSpPr>
          <p:spPr>
            <a:xfrm flipH="1" flipV="1">
              <a:off x="4897228" y="4421088"/>
              <a:ext cx="333179"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5" name="直線コネクタ 184">
              <a:extLst>
                <a:ext uri="{FF2B5EF4-FFF2-40B4-BE49-F238E27FC236}">
                  <a16:creationId xmlns:a16="http://schemas.microsoft.com/office/drawing/2014/main" id="{FBD3F054-C8D0-4DB7-86E8-1DD153022D73}"/>
                </a:ext>
              </a:extLst>
            </p:cNvPr>
            <p:cNvCxnSpPr>
              <a:cxnSpLocks/>
            </p:cNvCxnSpPr>
            <p:nvPr/>
          </p:nvCxnSpPr>
          <p:spPr>
            <a:xfrm flipH="1" flipV="1">
              <a:off x="5148541" y="5367903"/>
              <a:ext cx="36649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6" name="直線コネクタ 185">
              <a:extLst>
                <a:ext uri="{FF2B5EF4-FFF2-40B4-BE49-F238E27FC236}">
                  <a16:creationId xmlns:a16="http://schemas.microsoft.com/office/drawing/2014/main" id="{62304AB0-39A6-49EA-8625-4753B5C57509}"/>
                </a:ext>
              </a:extLst>
            </p:cNvPr>
            <p:cNvCxnSpPr>
              <a:cxnSpLocks/>
            </p:cNvCxnSpPr>
            <p:nvPr/>
          </p:nvCxnSpPr>
          <p:spPr>
            <a:xfrm flipH="1" flipV="1">
              <a:off x="5148541" y="5460972"/>
              <a:ext cx="36649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7" name="直線コネクタ 186">
              <a:extLst>
                <a:ext uri="{FF2B5EF4-FFF2-40B4-BE49-F238E27FC236}">
                  <a16:creationId xmlns:a16="http://schemas.microsoft.com/office/drawing/2014/main" id="{7136DC66-A9D1-46F1-B558-987BE8ECB96F}"/>
                </a:ext>
              </a:extLst>
            </p:cNvPr>
            <p:cNvCxnSpPr>
              <a:cxnSpLocks/>
            </p:cNvCxnSpPr>
            <p:nvPr/>
          </p:nvCxnSpPr>
          <p:spPr>
            <a:xfrm rot="5400000" flipH="1" flipV="1">
              <a:off x="5163172" y="5197108"/>
              <a:ext cx="33453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8" name="直線コネクタ 187">
              <a:extLst>
                <a:ext uri="{FF2B5EF4-FFF2-40B4-BE49-F238E27FC236}">
                  <a16:creationId xmlns:a16="http://schemas.microsoft.com/office/drawing/2014/main" id="{48A73A1D-1B2A-46B2-9A26-A6A316A3EB15}"/>
                </a:ext>
              </a:extLst>
            </p:cNvPr>
            <p:cNvCxnSpPr>
              <a:cxnSpLocks/>
            </p:cNvCxnSpPr>
            <p:nvPr/>
          </p:nvCxnSpPr>
          <p:spPr>
            <a:xfrm flipH="1" flipV="1">
              <a:off x="5335979" y="5018091"/>
              <a:ext cx="536589"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9" name="直線コネクタ 188">
              <a:extLst>
                <a:ext uri="{FF2B5EF4-FFF2-40B4-BE49-F238E27FC236}">
                  <a16:creationId xmlns:a16="http://schemas.microsoft.com/office/drawing/2014/main" id="{D144BC04-EF5B-42B4-8521-D32F09D52F22}"/>
                </a:ext>
              </a:extLst>
            </p:cNvPr>
            <p:cNvCxnSpPr>
              <a:cxnSpLocks/>
            </p:cNvCxnSpPr>
            <p:nvPr/>
          </p:nvCxnSpPr>
          <p:spPr>
            <a:xfrm rot="5400000" flipH="1" flipV="1">
              <a:off x="5168711" y="5649313"/>
              <a:ext cx="334537"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0" name="直線コネクタ 189">
              <a:extLst>
                <a:ext uri="{FF2B5EF4-FFF2-40B4-BE49-F238E27FC236}">
                  <a16:creationId xmlns:a16="http://schemas.microsoft.com/office/drawing/2014/main" id="{4956BCF5-A4A4-4157-8F1D-5F0E6E8737B3}"/>
                </a:ext>
              </a:extLst>
            </p:cNvPr>
            <p:cNvCxnSpPr>
              <a:cxnSpLocks/>
            </p:cNvCxnSpPr>
            <p:nvPr/>
          </p:nvCxnSpPr>
          <p:spPr>
            <a:xfrm flipH="1" flipV="1">
              <a:off x="5330440" y="5816582"/>
              <a:ext cx="536589" cy="1"/>
            </a:xfrm>
            <a:prstGeom prst="line">
              <a:avLst/>
            </a:prstGeom>
            <a:ln w="285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1" name="テキスト ボックス 190">
                  <a:extLst>
                    <a:ext uri="{FF2B5EF4-FFF2-40B4-BE49-F238E27FC236}">
                      <a16:creationId xmlns:a16="http://schemas.microsoft.com/office/drawing/2014/main" id="{19A8E47E-FA81-4EB5-B303-D34122ADCDD3}"/>
                    </a:ext>
                  </a:extLst>
                </p:cNvPr>
                <p:cNvSpPr txBox="1"/>
                <p:nvPr/>
              </p:nvSpPr>
              <p:spPr>
                <a:xfrm>
                  <a:off x="4747497" y="4072496"/>
                  <a:ext cx="44107"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1" i="1" smtClean="0">
                                <a:latin typeface="Cambria Math" panose="02040503050406030204" pitchFamily="18" charset="0"/>
                              </a:rPr>
                            </m:ctrlPr>
                          </m:sSubPr>
                          <m:e>
                            <m:r>
                              <a:rPr kumimoji="1" lang="en-US" altLang="ja-JP" b="1" i="1" smtClean="0">
                                <a:latin typeface="Cambria Math" panose="02040503050406030204" pitchFamily="18" charset="0"/>
                              </a:rPr>
                              <m:t>𝑽</m:t>
                            </m:r>
                          </m:e>
                          <m:sub>
                            <m:r>
                              <a:rPr kumimoji="1" lang="en-US" altLang="ja-JP" b="1" i="1" smtClean="0">
                                <a:latin typeface="Cambria Math" panose="02040503050406030204" pitchFamily="18" charset="0"/>
                              </a:rPr>
                              <m:t>𝟎</m:t>
                            </m:r>
                          </m:sub>
                        </m:sSub>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191" name="テキスト ボックス 190">
                  <a:extLst>
                    <a:ext uri="{FF2B5EF4-FFF2-40B4-BE49-F238E27FC236}">
                      <a16:creationId xmlns:a16="http://schemas.microsoft.com/office/drawing/2014/main" id="{19A8E47E-FA81-4EB5-B303-D34122ADCDD3}"/>
                    </a:ext>
                  </a:extLst>
                </p:cNvPr>
                <p:cNvSpPr txBox="1">
                  <a:spLocks noRot="1" noChangeAspect="1" noMove="1" noResize="1" noEditPoints="1" noAdjustHandles="1" noChangeArrowheads="1" noChangeShapeType="1" noTextEdit="1"/>
                </p:cNvSpPr>
                <p:nvPr/>
              </p:nvSpPr>
              <p:spPr>
                <a:xfrm>
                  <a:off x="4747497" y="4072496"/>
                  <a:ext cx="44107" cy="369332"/>
                </a:xfrm>
                <a:prstGeom prst="rect">
                  <a:avLst/>
                </a:prstGeom>
                <a:blipFill>
                  <a:blip r:embed="rId10"/>
                  <a:stretch>
                    <a:fillRect l="-142857" r="-685714" b="-16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2" name="テキスト ボックス 191">
                  <a:extLst>
                    <a:ext uri="{FF2B5EF4-FFF2-40B4-BE49-F238E27FC236}">
                      <a16:creationId xmlns:a16="http://schemas.microsoft.com/office/drawing/2014/main" id="{30A3D0CF-1CC9-4598-B5A1-CD5E721716E6}"/>
                    </a:ext>
                  </a:extLst>
                </p:cNvPr>
                <p:cNvSpPr txBox="1"/>
                <p:nvPr/>
              </p:nvSpPr>
              <p:spPr>
                <a:xfrm>
                  <a:off x="6162312" y="4407597"/>
                  <a:ext cx="39677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b="1" i="1" dirty="0" smtClean="0">
                            <a:latin typeface="Cambria Math" panose="02040503050406030204" pitchFamily="18" charset="0"/>
                          </a:rPr>
                          <m:t>𝑪</m:t>
                        </m:r>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192" name="テキスト ボックス 191">
                  <a:extLst>
                    <a:ext uri="{FF2B5EF4-FFF2-40B4-BE49-F238E27FC236}">
                      <a16:creationId xmlns:a16="http://schemas.microsoft.com/office/drawing/2014/main" id="{30A3D0CF-1CC9-4598-B5A1-CD5E721716E6}"/>
                    </a:ext>
                  </a:extLst>
                </p:cNvPr>
                <p:cNvSpPr txBox="1">
                  <a:spLocks noRot="1" noChangeAspect="1" noMove="1" noResize="1" noEditPoints="1" noAdjustHandles="1" noChangeArrowheads="1" noChangeShapeType="1" noTextEdit="1"/>
                </p:cNvSpPr>
                <p:nvPr/>
              </p:nvSpPr>
              <p:spPr>
                <a:xfrm>
                  <a:off x="6162312" y="4407597"/>
                  <a:ext cx="396775" cy="369332"/>
                </a:xfrm>
                <a:prstGeom prst="rect">
                  <a:avLst/>
                </a:prstGeom>
                <a:blipFill>
                  <a:blip r:embed="rId1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3" name="テキスト ボックス 192">
                  <a:extLst>
                    <a:ext uri="{FF2B5EF4-FFF2-40B4-BE49-F238E27FC236}">
                      <a16:creationId xmlns:a16="http://schemas.microsoft.com/office/drawing/2014/main" id="{2C7AF917-EC4F-4B41-BC7F-F14B95315FC3}"/>
                    </a:ext>
                  </a:extLst>
                </p:cNvPr>
                <p:cNvSpPr txBox="1"/>
                <p:nvPr/>
              </p:nvSpPr>
              <p:spPr>
                <a:xfrm>
                  <a:off x="4720959" y="5352629"/>
                  <a:ext cx="660694" cy="39106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1" i="1" dirty="0" smtClean="0">
                                <a:latin typeface="Cambria Math" panose="02040503050406030204" pitchFamily="18" charset="0"/>
                              </a:rPr>
                            </m:ctrlPr>
                          </m:sSubPr>
                          <m:e>
                            <m:r>
                              <a:rPr kumimoji="1" lang="en-US" altLang="ja-JP" b="1" i="1" dirty="0" smtClean="0">
                                <a:latin typeface="Cambria Math" panose="02040503050406030204" pitchFamily="18" charset="0"/>
                              </a:rPr>
                              <m:t>𝑪</m:t>
                            </m:r>
                          </m:e>
                          <m:sub>
                            <m:r>
                              <a:rPr kumimoji="1" lang="en-US" altLang="ja-JP" b="1" i="0" dirty="0" smtClean="0">
                                <a:latin typeface="Cambria Math" panose="02040503050406030204" pitchFamily="18" charset="0"/>
                              </a:rPr>
                              <m:t>𝐒𝐓𝐉</m:t>
                            </m:r>
                          </m:sub>
                        </m:sSub>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193" name="テキスト ボックス 192">
                  <a:extLst>
                    <a:ext uri="{FF2B5EF4-FFF2-40B4-BE49-F238E27FC236}">
                      <a16:creationId xmlns:a16="http://schemas.microsoft.com/office/drawing/2014/main" id="{2C7AF917-EC4F-4B41-BC7F-F14B95315FC3}"/>
                    </a:ext>
                  </a:extLst>
                </p:cNvPr>
                <p:cNvSpPr txBox="1">
                  <a:spLocks noRot="1" noChangeAspect="1" noMove="1" noResize="1" noEditPoints="1" noAdjustHandles="1" noChangeArrowheads="1" noChangeShapeType="1" noTextEdit="1"/>
                </p:cNvSpPr>
                <p:nvPr/>
              </p:nvSpPr>
              <p:spPr>
                <a:xfrm>
                  <a:off x="4720959" y="5352629"/>
                  <a:ext cx="660694" cy="391069"/>
                </a:xfrm>
                <a:prstGeom prst="rect">
                  <a:avLst/>
                </a:prstGeom>
                <a:blipFill>
                  <a:blip r:embed="rId12"/>
                  <a:stretch>
                    <a:fillRect b="-7813"/>
                  </a:stretch>
                </a:blipFill>
              </p:spPr>
              <p:txBody>
                <a:bodyPr/>
                <a:lstStyle/>
                <a:p>
                  <a:r>
                    <a:rPr lang="ja-JP" altLang="en-US">
                      <a:noFill/>
                    </a:rPr>
                    <a:t> </a:t>
                  </a:r>
                </a:p>
              </p:txBody>
            </p:sp>
          </mc:Fallback>
        </mc:AlternateContent>
        <p:cxnSp>
          <p:nvCxnSpPr>
            <p:cNvPr id="194" name="直線コネクタ 193">
              <a:extLst>
                <a:ext uri="{FF2B5EF4-FFF2-40B4-BE49-F238E27FC236}">
                  <a16:creationId xmlns:a16="http://schemas.microsoft.com/office/drawing/2014/main" id="{213F5119-1657-435F-84AF-3B2B9FD3854B}"/>
                </a:ext>
              </a:extLst>
            </p:cNvPr>
            <p:cNvCxnSpPr>
              <a:cxnSpLocks/>
            </p:cNvCxnSpPr>
            <p:nvPr/>
          </p:nvCxnSpPr>
          <p:spPr>
            <a:xfrm rot="5400000" flipH="1" flipV="1">
              <a:off x="6335836" y="5429628"/>
              <a:ext cx="538775" cy="1"/>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95" name="グループ化 194">
              <a:extLst>
                <a:ext uri="{FF2B5EF4-FFF2-40B4-BE49-F238E27FC236}">
                  <a16:creationId xmlns:a16="http://schemas.microsoft.com/office/drawing/2014/main" id="{0309741D-C1FA-4F30-807A-2932AC7D1AB7}"/>
                </a:ext>
              </a:extLst>
            </p:cNvPr>
            <p:cNvGrpSpPr/>
            <p:nvPr/>
          </p:nvGrpSpPr>
          <p:grpSpPr>
            <a:xfrm>
              <a:off x="6479010" y="5722453"/>
              <a:ext cx="333179" cy="132497"/>
              <a:chOff x="968997" y="3987815"/>
              <a:chExt cx="425023" cy="153032"/>
            </a:xfrm>
          </p:grpSpPr>
          <p:cxnSp>
            <p:nvCxnSpPr>
              <p:cNvPr id="221" name="直線コネクタ 220">
                <a:extLst>
                  <a:ext uri="{FF2B5EF4-FFF2-40B4-BE49-F238E27FC236}">
                    <a16:creationId xmlns:a16="http://schemas.microsoft.com/office/drawing/2014/main" id="{BFD920C6-44B0-40E0-97EB-4A90C179FD89}"/>
                  </a:ext>
                </a:extLst>
              </p:cNvPr>
              <p:cNvCxnSpPr>
                <a:cxnSpLocks/>
              </p:cNvCxnSpPr>
              <p:nvPr/>
            </p:nvCxnSpPr>
            <p:spPr>
              <a:xfrm flipH="1">
                <a:off x="991814"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2" name="直線コネクタ 221">
                <a:extLst>
                  <a:ext uri="{FF2B5EF4-FFF2-40B4-BE49-F238E27FC236}">
                    <a16:creationId xmlns:a16="http://schemas.microsoft.com/office/drawing/2014/main" id="{F8E1CA8C-FD79-4FAF-A032-64AEB175B531}"/>
                  </a:ext>
                </a:extLst>
              </p:cNvPr>
              <p:cNvCxnSpPr>
                <a:cxnSpLocks/>
              </p:cNvCxnSpPr>
              <p:nvPr/>
            </p:nvCxnSpPr>
            <p:spPr>
              <a:xfrm flipH="1">
                <a:off x="111726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3" name="直線コネクタ 222">
                <a:extLst>
                  <a:ext uri="{FF2B5EF4-FFF2-40B4-BE49-F238E27FC236}">
                    <a16:creationId xmlns:a16="http://schemas.microsoft.com/office/drawing/2014/main" id="{36930709-9453-400C-BC36-7B465F302108}"/>
                  </a:ext>
                </a:extLst>
              </p:cNvPr>
              <p:cNvCxnSpPr>
                <a:cxnSpLocks/>
              </p:cNvCxnSpPr>
              <p:nvPr/>
            </p:nvCxnSpPr>
            <p:spPr>
              <a:xfrm flipH="1">
                <a:off x="123407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4" name="直線コネクタ 223">
                <a:extLst>
                  <a:ext uri="{FF2B5EF4-FFF2-40B4-BE49-F238E27FC236}">
                    <a16:creationId xmlns:a16="http://schemas.microsoft.com/office/drawing/2014/main" id="{7048F827-D9A0-44E1-AB29-A4BD1B1C717C}"/>
                  </a:ext>
                </a:extLst>
              </p:cNvPr>
              <p:cNvCxnSpPr>
                <a:cxnSpLocks/>
              </p:cNvCxnSpPr>
              <p:nvPr/>
            </p:nvCxnSpPr>
            <p:spPr>
              <a:xfrm flipH="1" flipV="1">
                <a:off x="968997" y="3987815"/>
                <a:ext cx="425023" cy="1"/>
              </a:xfrm>
              <a:prstGeom prst="line">
                <a:avLst/>
              </a:prstGeom>
              <a:ln w="28575"/>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96" name="テキスト ボックス 195">
                  <a:extLst>
                    <a:ext uri="{FF2B5EF4-FFF2-40B4-BE49-F238E27FC236}">
                      <a16:creationId xmlns:a16="http://schemas.microsoft.com/office/drawing/2014/main" id="{6F4ECEA8-4076-4405-8A6F-AC230FDE9679}"/>
                    </a:ext>
                  </a:extLst>
                </p:cNvPr>
                <p:cNvSpPr txBox="1"/>
                <p:nvPr/>
              </p:nvSpPr>
              <p:spPr>
                <a:xfrm>
                  <a:off x="5241143" y="4288438"/>
                  <a:ext cx="40908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b="1" i="1" smtClean="0">
                            <a:latin typeface="Cambria Math" panose="02040503050406030204" pitchFamily="18" charset="0"/>
                          </a:rPr>
                          <m:t>𝑹</m:t>
                        </m:r>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196" name="テキスト ボックス 195">
                  <a:extLst>
                    <a:ext uri="{FF2B5EF4-FFF2-40B4-BE49-F238E27FC236}">
                      <a16:creationId xmlns:a16="http://schemas.microsoft.com/office/drawing/2014/main" id="{6F4ECEA8-4076-4405-8A6F-AC230FDE9679}"/>
                    </a:ext>
                  </a:extLst>
                </p:cNvPr>
                <p:cNvSpPr txBox="1">
                  <a:spLocks noRot="1" noChangeAspect="1" noMove="1" noResize="1" noEditPoints="1" noAdjustHandles="1" noChangeArrowheads="1" noChangeShapeType="1" noTextEdit="1"/>
                </p:cNvSpPr>
                <p:nvPr/>
              </p:nvSpPr>
              <p:spPr>
                <a:xfrm>
                  <a:off x="5241143" y="4288438"/>
                  <a:ext cx="409086" cy="369332"/>
                </a:xfrm>
                <a:prstGeom prst="rect">
                  <a:avLst/>
                </a:prstGeom>
                <a:blipFill>
                  <a:blip r:embed="rId13"/>
                  <a:stretch>
                    <a:fillRect/>
                  </a:stretch>
                </a:blipFill>
              </p:spPr>
              <p:txBody>
                <a:bodyPr/>
                <a:lstStyle/>
                <a:p>
                  <a:r>
                    <a:rPr lang="ja-JP" altLang="en-US">
                      <a:noFill/>
                    </a:rPr>
                    <a:t> </a:t>
                  </a:r>
                </a:p>
              </p:txBody>
            </p:sp>
          </mc:Fallback>
        </mc:AlternateContent>
        <p:cxnSp>
          <p:nvCxnSpPr>
            <p:cNvPr id="197" name="直線コネクタ 196">
              <a:extLst>
                <a:ext uri="{FF2B5EF4-FFF2-40B4-BE49-F238E27FC236}">
                  <a16:creationId xmlns:a16="http://schemas.microsoft.com/office/drawing/2014/main" id="{BFFF7A55-BD3A-460A-BB1B-98CB5BFC8CE1}"/>
                </a:ext>
              </a:extLst>
            </p:cNvPr>
            <p:cNvCxnSpPr>
              <a:cxnSpLocks/>
            </p:cNvCxnSpPr>
            <p:nvPr/>
          </p:nvCxnSpPr>
          <p:spPr>
            <a:xfrm flipH="1" flipV="1">
              <a:off x="6605312" y="5162572"/>
              <a:ext cx="206877" cy="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98" name="テキスト ボックス 197">
              <a:extLst>
                <a:ext uri="{FF2B5EF4-FFF2-40B4-BE49-F238E27FC236}">
                  <a16:creationId xmlns:a16="http://schemas.microsoft.com/office/drawing/2014/main" id="{E607C40C-EE23-4EA5-98E4-D16E5BD4D2D8}"/>
                </a:ext>
              </a:extLst>
            </p:cNvPr>
            <p:cNvSpPr txBox="1"/>
            <p:nvPr/>
          </p:nvSpPr>
          <p:spPr>
            <a:xfrm>
              <a:off x="6807049" y="4975575"/>
              <a:ext cx="319318" cy="369332"/>
            </a:xfrm>
            <a:prstGeom prst="rect">
              <a:avLst/>
            </a:prstGeom>
            <a:noFill/>
          </p:spPr>
          <p:txBody>
            <a:bodyPr wrap="non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9" name="テキスト ボックス 198">
              <a:extLst>
                <a:ext uri="{FF2B5EF4-FFF2-40B4-BE49-F238E27FC236}">
                  <a16:creationId xmlns:a16="http://schemas.microsoft.com/office/drawing/2014/main" id="{AC01AAC9-F2EA-4A97-9D23-4B2CCB9876F6}"/>
                </a:ext>
              </a:extLst>
            </p:cNvPr>
            <p:cNvSpPr txBox="1"/>
            <p:nvPr/>
          </p:nvSpPr>
          <p:spPr>
            <a:xfrm>
              <a:off x="6827704" y="4710682"/>
              <a:ext cx="260008" cy="369332"/>
            </a:xfrm>
            <a:prstGeom prst="rect">
              <a:avLst/>
            </a:prstGeom>
            <a:noFill/>
          </p:spPr>
          <p:txBody>
            <a:bodyPr wrap="none" rtlCol="0">
              <a:spAutoFit/>
            </a:bodyPr>
            <a:lstStyle/>
            <a:p>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200" name="グループ化 199">
              <a:extLst>
                <a:ext uri="{FF2B5EF4-FFF2-40B4-BE49-F238E27FC236}">
                  <a16:creationId xmlns:a16="http://schemas.microsoft.com/office/drawing/2014/main" id="{04A02764-8997-444D-8602-9DCAF6EFF587}"/>
                </a:ext>
              </a:extLst>
            </p:cNvPr>
            <p:cNvGrpSpPr/>
            <p:nvPr/>
          </p:nvGrpSpPr>
          <p:grpSpPr>
            <a:xfrm>
              <a:off x="6910945" y="4060210"/>
              <a:ext cx="400146" cy="149214"/>
              <a:chOff x="2809003" y="3524888"/>
              <a:chExt cx="510451" cy="172340"/>
            </a:xfrm>
          </p:grpSpPr>
          <p:grpSp>
            <p:nvGrpSpPr>
              <p:cNvPr id="214" name="グループ化 213">
                <a:extLst>
                  <a:ext uri="{FF2B5EF4-FFF2-40B4-BE49-F238E27FC236}">
                    <a16:creationId xmlns:a16="http://schemas.microsoft.com/office/drawing/2014/main" id="{C31AFACC-A8C4-4265-B825-B68FCF3CF509}"/>
                  </a:ext>
                </a:extLst>
              </p:cNvPr>
              <p:cNvGrpSpPr/>
              <p:nvPr/>
            </p:nvGrpSpPr>
            <p:grpSpPr>
              <a:xfrm>
                <a:off x="2809003" y="3524888"/>
                <a:ext cx="510451" cy="172340"/>
                <a:chOff x="3035360" y="2337586"/>
                <a:chExt cx="510451" cy="172340"/>
              </a:xfrm>
            </p:grpSpPr>
            <p:cxnSp>
              <p:nvCxnSpPr>
                <p:cNvPr id="216" name="直線コネクタ 215">
                  <a:extLst>
                    <a:ext uri="{FF2B5EF4-FFF2-40B4-BE49-F238E27FC236}">
                      <a16:creationId xmlns:a16="http://schemas.microsoft.com/office/drawing/2014/main" id="{6F71DC86-1D47-4ADA-8A12-326D6191605F}"/>
                    </a:ext>
                  </a:extLst>
                </p:cNvPr>
                <p:cNvCxnSpPr>
                  <a:cxnSpLocks/>
                </p:cNvCxnSpPr>
                <p:nvPr/>
              </p:nvCxnSpPr>
              <p:spPr>
                <a:xfrm rot="5400000" flipH="1">
                  <a:off x="3421832" y="235926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7" name="直線コネクタ 216">
                  <a:extLst>
                    <a:ext uri="{FF2B5EF4-FFF2-40B4-BE49-F238E27FC236}">
                      <a16:creationId xmlns:a16="http://schemas.microsoft.com/office/drawing/2014/main" id="{F3479092-C003-405F-AB09-588CB9EC50AD}"/>
                    </a:ext>
                  </a:extLst>
                </p:cNvPr>
                <p:cNvCxnSpPr>
                  <a:cxnSpLocks/>
                </p:cNvCxnSpPr>
                <p:nvPr/>
              </p:nvCxnSpPr>
              <p:spPr>
                <a:xfrm rot="5400000" flipH="1">
                  <a:off x="3246227" y="237351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8" name="直線コネクタ 217">
                  <a:extLst>
                    <a:ext uri="{FF2B5EF4-FFF2-40B4-BE49-F238E27FC236}">
                      <a16:creationId xmlns:a16="http://schemas.microsoft.com/office/drawing/2014/main" id="{4CAC1EB4-FDB6-4D6D-B689-C3A0937C3623}"/>
                    </a:ext>
                  </a:extLst>
                </p:cNvPr>
                <p:cNvCxnSpPr>
                  <a:cxnSpLocks/>
                </p:cNvCxnSpPr>
                <p:nvPr/>
              </p:nvCxnSpPr>
              <p:spPr>
                <a:xfrm rot="5400000" flipH="1" flipV="1">
                  <a:off x="3330262" y="2377531"/>
                  <a:ext cx="159912" cy="800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9" name="直線コネクタ 218">
                  <a:extLst>
                    <a:ext uri="{FF2B5EF4-FFF2-40B4-BE49-F238E27FC236}">
                      <a16:creationId xmlns:a16="http://schemas.microsoft.com/office/drawing/2014/main" id="{37C6D54A-690A-46A7-8A5A-10065C25A60A}"/>
                    </a:ext>
                  </a:extLst>
                </p:cNvPr>
                <p:cNvCxnSpPr>
                  <a:cxnSpLocks/>
                </p:cNvCxnSpPr>
                <p:nvPr/>
              </p:nvCxnSpPr>
              <p:spPr>
                <a:xfrm rot="5400000" flipH="1" flipV="1">
                  <a:off x="3144369" y="2389959"/>
                  <a:ext cx="159912" cy="8002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0" name="直線コネクタ 219">
                  <a:extLst>
                    <a:ext uri="{FF2B5EF4-FFF2-40B4-BE49-F238E27FC236}">
                      <a16:creationId xmlns:a16="http://schemas.microsoft.com/office/drawing/2014/main" id="{8FDB87BE-861C-4450-AEF0-5A32885220F1}"/>
                    </a:ext>
                  </a:extLst>
                </p:cNvPr>
                <p:cNvCxnSpPr>
                  <a:cxnSpLocks/>
                </p:cNvCxnSpPr>
                <p:nvPr/>
              </p:nvCxnSpPr>
              <p:spPr>
                <a:xfrm rot="5400000" flipH="1" flipV="1">
                  <a:off x="3003646" y="2389831"/>
                  <a:ext cx="120373" cy="56946"/>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15" name="直線コネクタ 214">
                <a:extLst>
                  <a:ext uri="{FF2B5EF4-FFF2-40B4-BE49-F238E27FC236}">
                    <a16:creationId xmlns:a16="http://schemas.microsoft.com/office/drawing/2014/main" id="{199ABF5E-C527-46EB-B314-7822EBE20D96}"/>
                  </a:ext>
                </a:extLst>
              </p:cNvPr>
              <p:cNvCxnSpPr>
                <a:cxnSpLocks/>
              </p:cNvCxnSpPr>
              <p:nvPr/>
            </p:nvCxnSpPr>
            <p:spPr>
              <a:xfrm rot="5400000" flipH="1">
                <a:off x="2839060" y="3563079"/>
                <a:ext cx="145662" cy="102297"/>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201" name="直線コネクタ 200">
              <a:extLst>
                <a:ext uri="{FF2B5EF4-FFF2-40B4-BE49-F238E27FC236}">
                  <a16:creationId xmlns:a16="http://schemas.microsoft.com/office/drawing/2014/main" id="{D55654DE-53E7-41C9-AE2E-EF860EECEEF9}"/>
                </a:ext>
              </a:extLst>
            </p:cNvPr>
            <p:cNvCxnSpPr>
              <a:cxnSpLocks/>
            </p:cNvCxnSpPr>
            <p:nvPr/>
          </p:nvCxnSpPr>
          <p:spPr>
            <a:xfrm rot="5400000" flipH="1" flipV="1">
              <a:off x="6880341" y="4447927"/>
              <a:ext cx="251342"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2" name="直線コネクタ 201">
              <a:extLst>
                <a:ext uri="{FF2B5EF4-FFF2-40B4-BE49-F238E27FC236}">
                  <a16:creationId xmlns:a16="http://schemas.microsoft.com/office/drawing/2014/main" id="{24FBD046-E6E4-4E28-812E-A97B0D68EB44}"/>
                </a:ext>
              </a:extLst>
            </p:cNvPr>
            <p:cNvCxnSpPr>
              <a:cxnSpLocks/>
            </p:cNvCxnSpPr>
            <p:nvPr/>
          </p:nvCxnSpPr>
          <p:spPr>
            <a:xfrm rot="5400000" flipH="1" flipV="1">
              <a:off x="6990474" y="4445967"/>
              <a:ext cx="251342"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3" name="直線コネクタ 202">
              <a:extLst>
                <a:ext uri="{FF2B5EF4-FFF2-40B4-BE49-F238E27FC236}">
                  <a16:creationId xmlns:a16="http://schemas.microsoft.com/office/drawing/2014/main" id="{D0425500-5058-4824-8E48-2787C6F5E208}"/>
                </a:ext>
              </a:extLst>
            </p:cNvPr>
            <p:cNvCxnSpPr>
              <a:cxnSpLocks/>
            </p:cNvCxnSpPr>
            <p:nvPr/>
          </p:nvCxnSpPr>
          <p:spPr>
            <a:xfrm rot="5400000" flipH="1" flipV="1">
              <a:off x="6285553" y="4551663"/>
              <a:ext cx="717110"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4" name="直線コネクタ 203">
              <a:extLst>
                <a:ext uri="{FF2B5EF4-FFF2-40B4-BE49-F238E27FC236}">
                  <a16:creationId xmlns:a16="http://schemas.microsoft.com/office/drawing/2014/main" id="{30EA8115-1932-4954-B49A-D3BE0A56630B}"/>
                </a:ext>
              </a:extLst>
            </p:cNvPr>
            <p:cNvCxnSpPr>
              <a:cxnSpLocks/>
            </p:cNvCxnSpPr>
            <p:nvPr/>
          </p:nvCxnSpPr>
          <p:spPr>
            <a:xfrm rot="5400000" flipH="1" flipV="1">
              <a:off x="7117362" y="4610007"/>
              <a:ext cx="788821"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5" name="直線コネクタ 204">
              <a:extLst>
                <a:ext uri="{FF2B5EF4-FFF2-40B4-BE49-F238E27FC236}">
                  <a16:creationId xmlns:a16="http://schemas.microsoft.com/office/drawing/2014/main" id="{C997D5E5-4FC5-47B1-804C-CD6FDBC7AEB5}"/>
                </a:ext>
              </a:extLst>
            </p:cNvPr>
            <p:cNvCxnSpPr>
              <a:cxnSpLocks/>
            </p:cNvCxnSpPr>
            <p:nvPr/>
          </p:nvCxnSpPr>
          <p:spPr>
            <a:xfrm flipH="1" flipV="1">
              <a:off x="6651714" y="4182206"/>
              <a:ext cx="250322"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6" name="直線コネクタ 205">
              <a:extLst>
                <a:ext uri="{FF2B5EF4-FFF2-40B4-BE49-F238E27FC236}">
                  <a16:creationId xmlns:a16="http://schemas.microsoft.com/office/drawing/2014/main" id="{C17F5182-A1F1-4E9B-8704-6713E03CD5A4}"/>
                </a:ext>
              </a:extLst>
            </p:cNvPr>
            <p:cNvCxnSpPr>
              <a:cxnSpLocks/>
            </p:cNvCxnSpPr>
            <p:nvPr/>
          </p:nvCxnSpPr>
          <p:spPr>
            <a:xfrm flipH="1" flipV="1">
              <a:off x="7322968" y="4199799"/>
              <a:ext cx="188070"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7" name="直線コネクタ 206">
              <a:extLst>
                <a:ext uri="{FF2B5EF4-FFF2-40B4-BE49-F238E27FC236}">
                  <a16:creationId xmlns:a16="http://schemas.microsoft.com/office/drawing/2014/main" id="{C087F5A2-7C1D-4665-A7F4-A8E8F0633078}"/>
                </a:ext>
              </a:extLst>
            </p:cNvPr>
            <p:cNvCxnSpPr>
              <a:cxnSpLocks/>
            </p:cNvCxnSpPr>
            <p:nvPr/>
          </p:nvCxnSpPr>
          <p:spPr>
            <a:xfrm flipH="1" flipV="1">
              <a:off x="6657697" y="4447927"/>
              <a:ext cx="333178" cy="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8" name="直線コネクタ 207">
              <a:extLst>
                <a:ext uri="{FF2B5EF4-FFF2-40B4-BE49-F238E27FC236}">
                  <a16:creationId xmlns:a16="http://schemas.microsoft.com/office/drawing/2014/main" id="{228F86F9-E5A5-4136-A07C-4BD3D3D1BE9D}"/>
                </a:ext>
              </a:extLst>
            </p:cNvPr>
            <p:cNvCxnSpPr>
              <a:cxnSpLocks/>
            </p:cNvCxnSpPr>
            <p:nvPr/>
          </p:nvCxnSpPr>
          <p:spPr>
            <a:xfrm flipH="1" flipV="1">
              <a:off x="7139792" y="4447291"/>
              <a:ext cx="366496" cy="1"/>
            </a:xfrm>
            <a:prstGeom prst="line">
              <a:avLst/>
            </a:prstGeom>
            <a:ln w="285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0" name="テキスト ボックス 209">
                  <a:extLst>
                    <a:ext uri="{FF2B5EF4-FFF2-40B4-BE49-F238E27FC236}">
                      <a16:creationId xmlns:a16="http://schemas.microsoft.com/office/drawing/2014/main" id="{6116563E-43A6-424D-855F-F9DF90FC51F5}"/>
                    </a:ext>
                  </a:extLst>
                </p:cNvPr>
                <p:cNvSpPr txBox="1"/>
                <p:nvPr/>
              </p:nvSpPr>
              <p:spPr>
                <a:xfrm>
                  <a:off x="6972260" y="4451220"/>
                  <a:ext cx="60939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1" i="1" dirty="0" smtClean="0">
                                <a:latin typeface="Cambria Math" panose="02040503050406030204" pitchFamily="18" charset="0"/>
                              </a:rPr>
                            </m:ctrlPr>
                          </m:sSubPr>
                          <m:e>
                            <m:r>
                              <a:rPr kumimoji="1" lang="en-US" altLang="ja-JP" b="1" i="1" dirty="0" smtClean="0">
                                <a:latin typeface="Cambria Math" panose="02040503050406030204" pitchFamily="18" charset="0"/>
                              </a:rPr>
                              <m:t>𝑪</m:t>
                            </m:r>
                          </m:e>
                          <m:sub>
                            <m:r>
                              <a:rPr kumimoji="1" lang="en-US" altLang="ja-JP" b="1" i="0" dirty="0" smtClean="0">
                                <a:latin typeface="Cambria Math" panose="02040503050406030204" pitchFamily="18" charset="0"/>
                              </a:rPr>
                              <m:t>𝐅𝐁</m:t>
                            </m:r>
                          </m:sub>
                        </m:sSub>
                      </m:oMath>
                    </m:oMathPara>
                  </a14:m>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210" name="テキスト ボックス 209">
                  <a:extLst>
                    <a:ext uri="{FF2B5EF4-FFF2-40B4-BE49-F238E27FC236}">
                      <a16:creationId xmlns:a16="http://schemas.microsoft.com/office/drawing/2014/main" id="{6116563E-43A6-424D-855F-F9DF90FC51F5}"/>
                    </a:ext>
                  </a:extLst>
                </p:cNvPr>
                <p:cNvSpPr txBox="1">
                  <a:spLocks noRot="1" noChangeAspect="1" noMove="1" noResize="1" noEditPoints="1" noAdjustHandles="1" noChangeArrowheads="1" noChangeShapeType="1" noTextEdit="1"/>
                </p:cNvSpPr>
                <p:nvPr/>
              </p:nvSpPr>
              <p:spPr>
                <a:xfrm>
                  <a:off x="6972260" y="4451220"/>
                  <a:ext cx="609398" cy="369332"/>
                </a:xfrm>
                <a:prstGeom prst="rect">
                  <a:avLst/>
                </a:prstGeom>
                <a:blipFill>
                  <a:blip r:embed="rId14"/>
                  <a:stretch>
                    <a:fillRect b="-1639"/>
                  </a:stretch>
                </a:blipFill>
              </p:spPr>
              <p:txBody>
                <a:bodyPr/>
                <a:lstStyle/>
                <a:p>
                  <a:r>
                    <a:rPr lang="ja-JP" altLang="en-US">
                      <a:noFill/>
                    </a:rPr>
                    <a:t> </a:t>
                  </a:r>
                </a:p>
              </p:txBody>
            </p:sp>
          </mc:Fallback>
        </mc:AlternateContent>
        <p:sp>
          <p:nvSpPr>
            <p:cNvPr id="211" name="矢印: U ターン 210">
              <a:extLst>
                <a:ext uri="{FF2B5EF4-FFF2-40B4-BE49-F238E27FC236}">
                  <a16:creationId xmlns:a16="http://schemas.microsoft.com/office/drawing/2014/main" id="{36D52871-F186-4F14-BC71-13CEE7C35E8A}"/>
                </a:ext>
              </a:extLst>
            </p:cNvPr>
            <p:cNvSpPr/>
            <p:nvPr/>
          </p:nvSpPr>
          <p:spPr>
            <a:xfrm flipH="1">
              <a:off x="5939622" y="5084631"/>
              <a:ext cx="620191" cy="529117"/>
            </a:xfrm>
            <a:prstGeom prst="uturnArrow">
              <a:avLst>
                <a:gd name="adj1" fmla="val 23825"/>
                <a:gd name="adj2" fmla="val 25000"/>
                <a:gd name="adj3" fmla="val 34619"/>
                <a:gd name="adj4" fmla="val 49241"/>
                <a:gd name="adj5" fmla="val 100000"/>
              </a:avLst>
            </a:prstGeom>
            <a:solidFill>
              <a:srgbClr val="FFFF00"/>
            </a:solid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2" name="稲妻 211">
              <a:extLst>
                <a:ext uri="{FF2B5EF4-FFF2-40B4-BE49-F238E27FC236}">
                  <a16:creationId xmlns:a16="http://schemas.microsoft.com/office/drawing/2014/main" id="{59982605-06F5-41A0-A45F-932DD7F28D7F}"/>
                </a:ext>
              </a:extLst>
            </p:cNvPr>
            <p:cNvSpPr/>
            <p:nvPr/>
          </p:nvSpPr>
          <p:spPr>
            <a:xfrm flipV="1">
              <a:off x="5217300" y="5659618"/>
              <a:ext cx="644561" cy="414819"/>
            </a:xfrm>
            <a:prstGeom prst="lightningBolt">
              <a:avLst/>
            </a:prstGeom>
            <a:solidFill>
              <a:srgbClr val="F8FE8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3" name="テキスト ボックス 212">
              <a:extLst>
                <a:ext uri="{FF2B5EF4-FFF2-40B4-BE49-F238E27FC236}">
                  <a16:creationId xmlns:a16="http://schemas.microsoft.com/office/drawing/2014/main" id="{8C305057-8C32-4312-AB2C-9C80E5EB7939}"/>
                </a:ext>
              </a:extLst>
            </p:cNvPr>
            <p:cNvSpPr txBox="1"/>
            <p:nvPr/>
          </p:nvSpPr>
          <p:spPr>
            <a:xfrm>
              <a:off x="5614459" y="5400990"/>
              <a:ext cx="503664" cy="307777"/>
            </a:xfrm>
            <a:prstGeom prst="rect">
              <a:avLst/>
            </a:prstGeom>
            <a:noFill/>
          </p:spPr>
          <p:txBody>
            <a:bodyPr wrap="none" rtlCol="0">
              <a:spAutoFit/>
            </a:bodyPr>
            <a:lstStyle/>
            <a:p>
              <a:r>
                <a:rPr kumimoji="1" lang="en-US" altLang="ja-JP" sz="1400" b="1" dirty="0">
                  <a:latin typeface="Arial Unicode MS" panose="020B0604020202020204" pitchFamily="50" charset="-128"/>
                  <a:ea typeface="Arial Unicode MS" panose="020B0604020202020204" pitchFamily="50" charset="-128"/>
                  <a:cs typeface="Arial Unicode MS" panose="020B0604020202020204" pitchFamily="50" charset="-128"/>
                </a:rPr>
                <a:t>STJ</a:t>
              </a:r>
              <a:endParaRPr kumimoji="1" lang="ja-JP" altLang="en-US" sz="1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AlternateContent xmlns:mc="http://schemas.openxmlformats.org/markup-compatibility/2006" xmlns:a14="http://schemas.microsoft.com/office/drawing/2010/main">
          <mc:Choice Requires="a14">
            <p:sp>
              <p:nvSpPr>
                <p:cNvPr id="304" name="テキスト ボックス 303">
                  <a:extLst>
                    <a:ext uri="{FF2B5EF4-FFF2-40B4-BE49-F238E27FC236}">
                      <a16:creationId xmlns:a16="http://schemas.microsoft.com/office/drawing/2014/main" id="{72C27755-EF88-4991-8860-B15D3D32BC66}"/>
                    </a:ext>
                  </a:extLst>
                </p:cNvPr>
                <p:cNvSpPr txBox="1"/>
                <p:nvPr/>
              </p:nvSpPr>
              <p:spPr>
                <a:xfrm>
                  <a:off x="5008209" y="4728904"/>
                  <a:ext cx="947888"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1400" b="1" i="1" smtClean="0">
                            <a:latin typeface="Cambria Math" panose="02040503050406030204" pitchFamily="18" charset="0"/>
                          </a:rPr>
                          <m:t>~</m:t>
                        </m:r>
                        <m:r>
                          <a:rPr kumimoji="1" lang="en-US" altLang="ja-JP" sz="1400" b="1" i="1" smtClean="0">
                            <a:latin typeface="Cambria Math" panose="02040503050406030204" pitchFamily="18" charset="0"/>
                          </a:rPr>
                          <m:t>𝟏</m:t>
                        </m:r>
                        <m:r>
                          <a:rPr kumimoji="1" lang="en-US" altLang="ja-JP" sz="1400" b="1" i="0" smtClean="0">
                            <a:latin typeface="Cambria Math" panose="02040503050406030204" pitchFamily="18" charset="0"/>
                          </a:rPr>
                          <m:t>𝐦𝐕</m:t>
                        </m:r>
                        <m:r>
                          <a:rPr kumimoji="1" lang="en-US" altLang="ja-JP" sz="1400" b="1" i="0" smtClean="0">
                            <a:latin typeface="Cambria Math" panose="02040503050406030204" pitchFamily="18" charset="0"/>
                          </a:rPr>
                          <m:t>→</m:t>
                        </m:r>
                      </m:oMath>
                    </m:oMathPara>
                  </a14:m>
                  <a:endParaRPr kumimoji="1" lang="ja-JP" altLang="en-US" sz="1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304" name="テキスト ボックス 303">
                  <a:extLst>
                    <a:ext uri="{FF2B5EF4-FFF2-40B4-BE49-F238E27FC236}">
                      <a16:creationId xmlns:a16="http://schemas.microsoft.com/office/drawing/2014/main" id="{72C27755-EF88-4991-8860-B15D3D32BC66}"/>
                    </a:ext>
                  </a:extLst>
                </p:cNvPr>
                <p:cNvSpPr txBox="1">
                  <a:spLocks noRot="1" noChangeAspect="1" noMove="1" noResize="1" noEditPoints="1" noAdjustHandles="1" noChangeArrowheads="1" noChangeShapeType="1" noTextEdit="1"/>
                </p:cNvSpPr>
                <p:nvPr/>
              </p:nvSpPr>
              <p:spPr>
                <a:xfrm>
                  <a:off x="5008209" y="4728904"/>
                  <a:ext cx="947888" cy="307777"/>
                </a:xfrm>
                <a:prstGeom prst="rect">
                  <a:avLst/>
                </a:prstGeom>
                <a:blipFill>
                  <a:blip r:embed="rId15"/>
                  <a:stretch>
                    <a:fillRect/>
                  </a:stretch>
                </a:blipFill>
              </p:spPr>
              <p:txBody>
                <a:bodyPr/>
                <a:lstStyle/>
                <a:p>
                  <a:r>
                    <a:rPr lang="ja-JP" altLang="en-US">
                      <a:noFill/>
                    </a:rPr>
                    <a:t> </a:t>
                  </a:r>
                </a:p>
              </p:txBody>
            </p:sp>
          </mc:Fallback>
        </mc:AlternateContent>
        <p:sp>
          <p:nvSpPr>
            <p:cNvPr id="238" name="テキスト ボックス 237">
              <a:extLst>
                <a:ext uri="{FF2B5EF4-FFF2-40B4-BE49-F238E27FC236}">
                  <a16:creationId xmlns:a16="http://schemas.microsoft.com/office/drawing/2014/main" id="{0E28ED6D-8E7A-444B-9E4C-D2CADCF5B098}"/>
                </a:ext>
              </a:extLst>
            </p:cNvPr>
            <p:cNvSpPr txBox="1"/>
            <p:nvPr/>
          </p:nvSpPr>
          <p:spPr>
            <a:xfrm>
              <a:off x="6175915" y="5926202"/>
              <a:ext cx="2565293" cy="400110"/>
            </a:xfrm>
            <a:prstGeom prst="rect">
              <a:avLst/>
            </a:prstGeom>
            <a:noFill/>
          </p:spPr>
          <p:txBody>
            <a:bodyPr wrap="square" rtlCol="0">
              <a:spAutoFit/>
            </a:bodyPr>
            <a:lstStyle/>
            <a:p>
              <a:r>
                <a:rPr kumimoji="1" lang="en-US" altLang="ja-JP" sz="2000" b="1" dirty="0">
                  <a:solidFill>
                    <a:schemeClr val="accent6">
                      <a:lumMod val="75000"/>
                    </a:schemeClr>
                  </a:solidFill>
                  <a:latin typeface="Arial Narrow" panose="020B0606020202030204" pitchFamily="34" charset="0"/>
                  <a:ea typeface="Arial Unicode MS" panose="020B0604020202020204" pitchFamily="50" charset="-128"/>
                  <a:cs typeface="Arial Unicode MS" panose="020B0604020202020204" pitchFamily="50" charset="-128"/>
                </a:rPr>
                <a:t>Better readout for STJ</a:t>
              </a:r>
              <a:r>
                <a:rPr lang="en-US" altLang="ja-JP" sz="2000" b="1" dirty="0">
                  <a:solidFill>
                    <a:schemeClr val="accent6">
                      <a:lumMod val="75000"/>
                    </a:schemeClr>
                  </a:solidFill>
                  <a:latin typeface="Arial Narrow" panose="020B0606020202030204" pitchFamily="34" charset="0"/>
                  <a:ea typeface="Arial Unicode MS" panose="020B0604020202020204" pitchFamily="50" charset="-128"/>
                  <a:cs typeface="Arial Unicode MS" panose="020B0604020202020204" pitchFamily="50" charset="-128"/>
                </a:rPr>
                <a:t> </a:t>
              </a:r>
              <a:endParaRPr kumimoji="1" lang="ja-JP" altLang="en-US" sz="2000" b="1" dirty="0">
                <a:solidFill>
                  <a:schemeClr val="accent6">
                    <a:lumMod val="75000"/>
                  </a:schemeClr>
                </a:solidFill>
                <a:latin typeface="Arial Narrow" panose="020B0606020202030204" pitchFamily="34" charset="0"/>
                <a:ea typeface="Arial Unicode MS" panose="020B0604020202020204" pitchFamily="50" charset="-128"/>
                <a:cs typeface="Arial Unicode MS" panose="020B0604020202020204" pitchFamily="50" charset="-128"/>
              </a:endParaRPr>
            </a:p>
          </p:txBody>
        </p:sp>
        <p:sp>
          <p:nvSpPr>
            <p:cNvPr id="239" name="矢印: U ターン 238">
              <a:extLst>
                <a:ext uri="{FF2B5EF4-FFF2-40B4-BE49-F238E27FC236}">
                  <a16:creationId xmlns:a16="http://schemas.microsoft.com/office/drawing/2014/main" id="{8E08F971-7DDF-4E48-9173-1C368F64AF8B}"/>
                </a:ext>
              </a:extLst>
            </p:cNvPr>
            <p:cNvSpPr/>
            <p:nvPr/>
          </p:nvSpPr>
          <p:spPr>
            <a:xfrm>
              <a:off x="5369095" y="5085671"/>
              <a:ext cx="443848" cy="432695"/>
            </a:xfrm>
            <a:prstGeom prst="uturnArrow">
              <a:avLst>
                <a:gd name="adj1" fmla="val 3793"/>
                <a:gd name="adj2" fmla="val 18962"/>
                <a:gd name="adj3" fmla="val 18518"/>
                <a:gd name="adj4" fmla="val 49241"/>
                <a:gd name="adj5" fmla="val 100000"/>
              </a:avLst>
            </a:prstGeom>
            <a:solidFill>
              <a:srgbClr val="00B05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Tree>
    <p:extLst>
      <p:ext uri="{BB962C8B-B14F-4D97-AF65-F5344CB8AC3E}">
        <p14:creationId xmlns:p14="http://schemas.microsoft.com/office/powerpoint/2010/main" val="1331426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984F75-EA2D-4751-A5CB-EB4F0A630938}"/>
              </a:ext>
            </a:extLst>
          </p:cNvPr>
          <p:cNvSpPr>
            <a:spLocks noGrp="1"/>
          </p:cNvSpPr>
          <p:nvPr>
            <p:ph type="title"/>
          </p:nvPr>
        </p:nvSpPr>
        <p:spPr>
          <a:xfrm>
            <a:off x="581192" y="142564"/>
            <a:ext cx="7989752" cy="508374"/>
          </a:xfrm>
        </p:spPr>
        <p:txBody>
          <a:bodyPr>
            <a:noAutofit/>
          </a:bodyPr>
          <a:lstStyle/>
          <a:p>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rPr>
              <a:t>Charge sensitive amplifier</a:t>
            </a:r>
            <a:endParaRPr kumimoji="1"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15" name="グループ化 14">
            <a:extLst>
              <a:ext uri="{FF2B5EF4-FFF2-40B4-BE49-F238E27FC236}">
                <a16:creationId xmlns:a16="http://schemas.microsoft.com/office/drawing/2014/main" id="{83970A44-0F4F-4E65-AF6E-CFB52FA1A274}"/>
              </a:ext>
            </a:extLst>
          </p:cNvPr>
          <p:cNvGrpSpPr/>
          <p:nvPr/>
        </p:nvGrpSpPr>
        <p:grpSpPr>
          <a:xfrm>
            <a:off x="163345" y="1276569"/>
            <a:ext cx="6495734" cy="5546722"/>
            <a:chOff x="323528" y="963285"/>
            <a:chExt cx="6894117" cy="5886903"/>
          </a:xfrm>
        </p:grpSpPr>
        <p:sp>
          <p:nvSpPr>
            <p:cNvPr id="45" name="正方形/長方形 44">
              <a:extLst>
                <a:ext uri="{FF2B5EF4-FFF2-40B4-BE49-F238E27FC236}">
                  <a16:creationId xmlns:a16="http://schemas.microsoft.com/office/drawing/2014/main" id="{F50E181E-F5BB-4EE6-87AB-D479EA2F2383}"/>
                </a:ext>
              </a:extLst>
            </p:cNvPr>
            <p:cNvSpPr/>
            <p:nvPr/>
          </p:nvSpPr>
          <p:spPr>
            <a:xfrm>
              <a:off x="1858688" y="1539888"/>
              <a:ext cx="2376264" cy="4392488"/>
            </a:xfrm>
            <a:prstGeom prst="rect">
              <a:avLst/>
            </a:prstGeom>
            <a:solidFill>
              <a:schemeClr val="accent6">
                <a:lumMod val="20000"/>
                <a:lumOff val="80000"/>
              </a:schemeClr>
            </a:solidFill>
            <a:ln w="63500">
              <a:no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9" name="正方形/長方形 38">
              <a:extLst>
                <a:ext uri="{FF2B5EF4-FFF2-40B4-BE49-F238E27FC236}">
                  <a16:creationId xmlns:a16="http://schemas.microsoft.com/office/drawing/2014/main" id="{9261D8EA-4F43-4C53-943D-2B4A5F149FF1}"/>
                </a:ext>
              </a:extLst>
            </p:cNvPr>
            <p:cNvSpPr/>
            <p:nvPr/>
          </p:nvSpPr>
          <p:spPr>
            <a:xfrm>
              <a:off x="5647101" y="1474595"/>
              <a:ext cx="865111" cy="3852005"/>
            </a:xfrm>
            <a:prstGeom prst="rect">
              <a:avLst/>
            </a:prstGeom>
            <a:solidFill>
              <a:schemeClr val="tx2">
                <a:lumMod val="20000"/>
                <a:lumOff val="80000"/>
              </a:schemeClr>
            </a:solidFill>
            <a:ln w="63500">
              <a:noFill/>
              <a:prstDash val="dash"/>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pic>
          <p:nvPicPr>
            <p:cNvPr id="21" name="コンテンツ プレースホルダー 4">
              <a:extLst>
                <a:ext uri="{FF2B5EF4-FFF2-40B4-BE49-F238E27FC236}">
                  <a16:creationId xmlns:a16="http://schemas.microsoft.com/office/drawing/2014/main" id="{BE96E325-8F28-4177-A398-21FA46A2ECBD}"/>
                </a:ext>
              </a:extLst>
            </p:cNvPr>
            <p:cNvPicPr>
              <a:picLocks noChangeAspect="1"/>
            </p:cNvPicPr>
            <p:nvPr/>
          </p:nvPicPr>
          <p:blipFill rotWithShape="1">
            <a:blip r:embed="rId2">
              <a:clrChange>
                <a:clrFrom>
                  <a:srgbClr val="000001"/>
                </a:clrFrom>
                <a:clrTo>
                  <a:srgbClr val="000001">
                    <a:alpha val="0"/>
                  </a:srgbClr>
                </a:clrTo>
              </a:clrChange>
              <a:extLst>
                <a:ext uri="{28A0092B-C50C-407E-A947-70E740481C1C}">
                  <a14:useLocalDpi xmlns:a14="http://schemas.microsoft.com/office/drawing/2010/main" val="0"/>
                </a:ext>
              </a:extLst>
            </a:blip>
            <a:srcRect l="24489" t="14404" r="19764" b="17869"/>
            <a:stretch/>
          </p:blipFill>
          <p:spPr>
            <a:xfrm>
              <a:off x="323528" y="963285"/>
              <a:ext cx="6693408" cy="5504117"/>
            </a:xfrm>
            <a:prstGeom prst="rect">
              <a:avLst/>
            </a:prstGeom>
          </p:spPr>
        </p:pic>
        <p:sp>
          <p:nvSpPr>
            <p:cNvPr id="22" name="楕円 21">
              <a:extLst>
                <a:ext uri="{FF2B5EF4-FFF2-40B4-BE49-F238E27FC236}">
                  <a16:creationId xmlns:a16="http://schemas.microsoft.com/office/drawing/2014/main" id="{B7104AD1-BBC0-4BF6-967E-8D01A7A5B0A2}"/>
                </a:ext>
              </a:extLst>
            </p:cNvPr>
            <p:cNvSpPr/>
            <p:nvPr/>
          </p:nvSpPr>
          <p:spPr>
            <a:xfrm>
              <a:off x="4350956" y="1031106"/>
              <a:ext cx="526284" cy="498537"/>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四角形: 角を丸くする 22">
              <a:extLst>
                <a:ext uri="{FF2B5EF4-FFF2-40B4-BE49-F238E27FC236}">
                  <a16:creationId xmlns:a16="http://schemas.microsoft.com/office/drawing/2014/main" id="{1E91D57C-A207-4036-BA17-38E12187B2DC}"/>
                </a:ext>
              </a:extLst>
            </p:cNvPr>
            <p:cNvSpPr/>
            <p:nvPr/>
          </p:nvSpPr>
          <p:spPr>
            <a:xfrm>
              <a:off x="3840920" y="3112761"/>
              <a:ext cx="813816" cy="850392"/>
            </a:xfrm>
            <a:prstGeom prst="roundRect">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テキスト ボックス 25">
              <a:extLst>
                <a:ext uri="{FF2B5EF4-FFF2-40B4-BE49-F238E27FC236}">
                  <a16:creationId xmlns:a16="http://schemas.microsoft.com/office/drawing/2014/main" id="{53780E64-05C4-4ADB-8EB2-CD4286589F0B}"/>
                </a:ext>
              </a:extLst>
            </p:cNvPr>
            <p:cNvSpPr txBox="1"/>
            <p:nvPr/>
          </p:nvSpPr>
          <p:spPr>
            <a:xfrm>
              <a:off x="3479968" y="1058821"/>
              <a:ext cx="78418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srgbClr val="008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20</a:t>
              </a:r>
              <a:r>
                <a:rPr kumimoji="1" lang="en-US" altLang="ja-JP" sz="2000" b="0" i="0" u="none" strike="noStrike" kern="1200" cap="none" spc="0" normalizeH="0" baseline="0" noProof="0" dirty="0" err="1">
                  <a:ln>
                    <a:noFill/>
                  </a:ln>
                  <a:solidFill>
                    <a:srgbClr val="008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μA</a:t>
              </a:r>
              <a:endParaRPr kumimoji="1" lang="ja-JP" altLang="en-US" sz="2000" b="0" i="0" u="none" strike="noStrike" kern="1200" cap="none" spc="0" normalizeH="0" baseline="0" noProof="0" dirty="0">
                <a:ln>
                  <a:noFill/>
                </a:ln>
                <a:solidFill>
                  <a:srgbClr val="008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楕円 28">
              <a:extLst>
                <a:ext uri="{FF2B5EF4-FFF2-40B4-BE49-F238E27FC236}">
                  <a16:creationId xmlns:a16="http://schemas.microsoft.com/office/drawing/2014/main" id="{50959516-081F-4BE8-BC4A-7A1325DC9520}"/>
                </a:ext>
              </a:extLst>
            </p:cNvPr>
            <p:cNvSpPr/>
            <p:nvPr/>
          </p:nvSpPr>
          <p:spPr>
            <a:xfrm>
              <a:off x="586714" y="5764650"/>
              <a:ext cx="526284" cy="498537"/>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楕円 29">
              <a:extLst>
                <a:ext uri="{FF2B5EF4-FFF2-40B4-BE49-F238E27FC236}">
                  <a16:creationId xmlns:a16="http://schemas.microsoft.com/office/drawing/2014/main" id="{FF47E920-806B-40C8-8E4B-550CAD9B7C73}"/>
                </a:ext>
              </a:extLst>
            </p:cNvPr>
            <p:cNvSpPr/>
            <p:nvPr/>
          </p:nvSpPr>
          <p:spPr>
            <a:xfrm>
              <a:off x="1267818" y="5768217"/>
              <a:ext cx="526284" cy="498537"/>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31" name="直線矢印コネクタ 30">
              <a:extLst>
                <a:ext uri="{FF2B5EF4-FFF2-40B4-BE49-F238E27FC236}">
                  <a16:creationId xmlns:a16="http://schemas.microsoft.com/office/drawing/2014/main" id="{FB905211-9AA5-4EEB-ACEE-FBF550B666E9}"/>
                </a:ext>
              </a:extLst>
            </p:cNvPr>
            <p:cNvCxnSpPr>
              <a:cxnSpLocks/>
            </p:cNvCxnSpPr>
            <p:nvPr/>
          </p:nvCxnSpPr>
          <p:spPr>
            <a:xfrm>
              <a:off x="6361303" y="1086581"/>
              <a:ext cx="0" cy="508374"/>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7F80CE7D-375A-459B-A4FE-B9B8A25AA530}"/>
                </a:ext>
              </a:extLst>
            </p:cNvPr>
            <p:cNvCxnSpPr>
              <a:cxnSpLocks/>
            </p:cNvCxnSpPr>
            <p:nvPr/>
          </p:nvCxnSpPr>
          <p:spPr>
            <a:xfrm>
              <a:off x="683568" y="5256276"/>
              <a:ext cx="0" cy="50837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C3503E59-FB55-4546-9BD6-858F0607A607}"/>
                </a:ext>
              </a:extLst>
            </p:cNvPr>
            <p:cNvSpPr txBox="1"/>
            <p:nvPr/>
          </p:nvSpPr>
          <p:spPr>
            <a:xfrm>
              <a:off x="430647" y="4829242"/>
              <a:ext cx="78418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srgbClr val="FF0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10μA</a:t>
              </a:r>
              <a:endParaRPr kumimoji="1" lang="ja-JP" altLang="en-US" sz="2000" b="0" i="0" u="none" strike="noStrike" kern="1200" cap="none" spc="0" normalizeH="0" baseline="0" noProof="0" dirty="0">
                <a:ln>
                  <a:noFill/>
                </a:ln>
                <a:solidFill>
                  <a:srgbClr val="FF0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5" name="テキスト ボックス 34">
              <a:extLst>
                <a:ext uri="{FF2B5EF4-FFF2-40B4-BE49-F238E27FC236}">
                  <a16:creationId xmlns:a16="http://schemas.microsoft.com/office/drawing/2014/main" id="{E424C23C-2E18-4178-936B-5AFA08FF18C0}"/>
                </a:ext>
              </a:extLst>
            </p:cNvPr>
            <p:cNvSpPr txBox="1"/>
            <p:nvPr/>
          </p:nvSpPr>
          <p:spPr>
            <a:xfrm>
              <a:off x="1267818" y="4826302"/>
              <a:ext cx="641522"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srgbClr val="FF0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2μA</a:t>
              </a:r>
              <a:endParaRPr kumimoji="1" lang="ja-JP" altLang="en-US" sz="2000" b="0" i="0" u="none" strike="noStrike" kern="1200" cap="none" spc="0" normalizeH="0" baseline="0" noProof="0" dirty="0">
                <a:ln>
                  <a:noFill/>
                </a:ln>
                <a:solidFill>
                  <a:srgbClr val="FF0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36" name="直線矢印コネクタ 35">
              <a:extLst>
                <a:ext uri="{FF2B5EF4-FFF2-40B4-BE49-F238E27FC236}">
                  <a16:creationId xmlns:a16="http://schemas.microsoft.com/office/drawing/2014/main" id="{FF0023CE-3E84-490C-84F3-2EF043D2E0DE}"/>
                </a:ext>
              </a:extLst>
            </p:cNvPr>
            <p:cNvCxnSpPr>
              <a:cxnSpLocks/>
            </p:cNvCxnSpPr>
            <p:nvPr/>
          </p:nvCxnSpPr>
          <p:spPr>
            <a:xfrm>
              <a:off x="1619672" y="5245888"/>
              <a:ext cx="0" cy="50837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156A2A39-3208-4BCF-8740-AECB701DBFFD}"/>
                </a:ext>
              </a:extLst>
            </p:cNvPr>
            <p:cNvCxnSpPr>
              <a:cxnSpLocks/>
            </p:cNvCxnSpPr>
            <p:nvPr/>
          </p:nvCxnSpPr>
          <p:spPr>
            <a:xfrm flipV="1">
              <a:off x="4499992" y="1340768"/>
              <a:ext cx="0" cy="42303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0B41C136-DB20-43B3-8D96-6D3D636D9BE5}"/>
                </a:ext>
              </a:extLst>
            </p:cNvPr>
            <p:cNvSpPr txBox="1"/>
            <p:nvPr/>
          </p:nvSpPr>
          <p:spPr>
            <a:xfrm>
              <a:off x="4117222" y="1695444"/>
              <a:ext cx="78418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srgbClr val="FF0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20μA</a:t>
              </a:r>
              <a:endParaRPr kumimoji="1" lang="ja-JP" altLang="en-US" sz="2000" b="0" i="0" u="none" strike="noStrike" kern="1200" cap="none" spc="0" normalizeH="0" baseline="0" noProof="0" dirty="0">
                <a:ln>
                  <a:noFill/>
                </a:ln>
                <a:solidFill>
                  <a:srgbClr val="FF0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テキスト ボックス 39">
              <a:extLst>
                <a:ext uri="{FF2B5EF4-FFF2-40B4-BE49-F238E27FC236}">
                  <a16:creationId xmlns:a16="http://schemas.microsoft.com/office/drawing/2014/main" id="{3EA4AE53-29D7-4AD0-AE89-3BBB95081E7E}"/>
                </a:ext>
              </a:extLst>
            </p:cNvPr>
            <p:cNvSpPr txBox="1"/>
            <p:nvPr/>
          </p:nvSpPr>
          <p:spPr>
            <a:xfrm>
              <a:off x="4906838" y="4724570"/>
              <a:ext cx="1051267"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srgbClr val="0070C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Buffer stage</a:t>
              </a:r>
              <a:endParaRPr kumimoji="1" lang="ja-JP" altLang="en-US" sz="2000" b="1" i="0" u="none" strike="noStrike" kern="1200" cap="none" spc="0" normalizeH="0" baseline="0" noProof="0" dirty="0">
                <a:ln>
                  <a:noFill/>
                </a:ln>
                <a:solidFill>
                  <a:srgbClr val="0070C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42" name="直線矢印コネクタ 41">
              <a:extLst>
                <a:ext uri="{FF2B5EF4-FFF2-40B4-BE49-F238E27FC236}">
                  <a16:creationId xmlns:a16="http://schemas.microsoft.com/office/drawing/2014/main" id="{968D9E48-892F-4DC9-9438-1D97ED11A3FE}"/>
                </a:ext>
              </a:extLst>
            </p:cNvPr>
            <p:cNvCxnSpPr>
              <a:cxnSpLocks/>
            </p:cNvCxnSpPr>
            <p:nvPr/>
          </p:nvCxnSpPr>
          <p:spPr>
            <a:xfrm>
              <a:off x="3419872" y="1086581"/>
              <a:ext cx="0" cy="508374"/>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3C7B483F-18BD-4A68-B83E-2743D0399BEF}"/>
                </a:ext>
              </a:extLst>
            </p:cNvPr>
            <p:cNvSpPr txBox="1"/>
            <p:nvPr/>
          </p:nvSpPr>
          <p:spPr>
            <a:xfrm>
              <a:off x="6433456" y="1031106"/>
              <a:ext cx="78418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srgbClr val="008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40</a:t>
              </a:r>
              <a:r>
                <a:rPr kumimoji="1" lang="en-US" altLang="ja-JP" sz="2000" b="0" i="0" u="none" strike="noStrike" kern="1200" cap="none" spc="0" normalizeH="0" baseline="0" noProof="0" dirty="0" err="1">
                  <a:ln>
                    <a:noFill/>
                  </a:ln>
                  <a:solidFill>
                    <a:srgbClr val="008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μA</a:t>
              </a:r>
              <a:endParaRPr kumimoji="1" lang="ja-JP" altLang="en-US" sz="2000" b="0" i="0" u="none" strike="noStrike" kern="1200" cap="none" spc="0" normalizeH="0" baseline="0" noProof="0" dirty="0">
                <a:ln>
                  <a:noFill/>
                </a:ln>
                <a:solidFill>
                  <a:srgbClr val="008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6" name="テキスト ボックス 45">
              <a:extLst>
                <a:ext uri="{FF2B5EF4-FFF2-40B4-BE49-F238E27FC236}">
                  <a16:creationId xmlns:a16="http://schemas.microsoft.com/office/drawing/2014/main" id="{5C0CF26C-965C-4E34-A06C-E87268A399E3}"/>
                </a:ext>
              </a:extLst>
            </p:cNvPr>
            <p:cNvSpPr txBox="1"/>
            <p:nvPr/>
          </p:nvSpPr>
          <p:spPr>
            <a:xfrm>
              <a:off x="3419872" y="5772234"/>
              <a:ext cx="2314675" cy="107795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000" b="1" dirty="0">
                  <a:solidFill>
                    <a:srgbClr val="F79646">
                      <a:lumMod val="75000"/>
                    </a:srgbClr>
                  </a:solidFill>
                  <a:latin typeface="Arial Unicode MS" panose="020B0604020202020204" pitchFamily="50" charset="-128"/>
                  <a:ea typeface="Arial Unicode MS" panose="020B0604020202020204" pitchFamily="50" charset="-128"/>
                  <a:cs typeface="Arial Unicode MS" panose="020B0604020202020204" pitchFamily="50" charset="-128"/>
                </a:rPr>
                <a:t>Telescopic </a:t>
              </a:r>
              <a:r>
                <a:rPr lang="en-US" altLang="ja-JP" sz="2000" b="1" dirty="0" err="1">
                  <a:solidFill>
                    <a:srgbClr val="F79646">
                      <a:lumMod val="75000"/>
                    </a:srgbClr>
                  </a:solidFill>
                  <a:latin typeface="Arial Unicode MS" panose="020B0604020202020204" pitchFamily="50" charset="-128"/>
                  <a:ea typeface="Arial Unicode MS" panose="020B0604020202020204" pitchFamily="50" charset="-128"/>
                  <a:cs typeface="Arial Unicode MS" panose="020B0604020202020204" pitchFamily="50" charset="-128"/>
                </a:rPr>
                <a:t>cascode</a:t>
              </a:r>
              <a:r>
                <a:rPr lang="en-US" altLang="ja-JP" sz="2000" b="1" dirty="0">
                  <a:solidFill>
                    <a:srgbClr val="F79646">
                      <a:lumMod val="75000"/>
                    </a:srgbClr>
                  </a:solidFill>
                  <a:latin typeface="Arial Unicode MS" panose="020B0604020202020204" pitchFamily="50" charset="-128"/>
                  <a:ea typeface="Arial Unicode MS" panose="020B0604020202020204" pitchFamily="50" charset="-128"/>
                  <a:cs typeface="Arial Unicode MS" panose="020B0604020202020204" pitchFamily="50" charset="-128"/>
                </a:rPr>
                <a:t> current mirror</a:t>
              </a:r>
              <a:r>
                <a:rPr kumimoji="1" lang="en-US" altLang="ja-JP" sz="2000" b="1" i="0" u="none" strike="noStrike" kern="1200" cap="none" spc="0" normalizeH="0" baseline="0" noProof="0" dirty="0">
                  <a:ln>
                    <a:noFill/>
                  </a:ln>
                  <a:solidFill>
                    <a:srgbClr val="F79646">
                      <a:lumMod val="75000"/>
                    </a:srgbClr>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  </a:t>
              </a:r>
              <a:endParaRPr kumimoji="1" lang="ja-JP" altLang="en-US" sz="2000" b="1" i="0" u="none" strike="noStrike" kern="1200" cap="none" spc="0" normalizeH="0" baseline="0" noProof="0" dirty="0">
                <a:ln>
                  <a:noFill/>
                </a:ln>
                <a:solidFill>
                  <a:srgbClr val="F79646">
                    <a:lumMod val="75000"/>
                  </a:srgbClr>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7" name="テキスト ボックス 46">
              <a:extLst>
                <a:ext uri="{FF2B5EF4-FFF2-40B4-BE49-F238E27FC236}">
                  <a16:creationId xmlns:a16="http://schemas.microsoft.com/office/drawing/2014/main" id="{57D313A1-AD74-4B19-8335-AB1110C169A9}"/>
                </a:ext>
              </a:extLst>
            </p:cNvPr>
            <p:cNvSpPr txBox="1"/>
            <p:nvPr/>
          </p:nvSpPr>
          <p:spPr>
            <a:xfrm>
              <a:off x="4633560" y="3121267"/>
              <a:ext cx="776509" cy="68597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08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Feedback</a:t>
              </a:r>
              <a:endParaRPr kumimoji="1" lang="ja-JP" altLang="en-US" sz="1800" b="1" i="0" u="none" strike="noStrike" kern="1200" cap="none" spc="0" normalizeH="0" baseline="0" noProof="0" dirty="0">
                <a:ln>
                  <a:noFill/>
                </a:ln>
                <a:solidFill>
                  <a:srgbClr val="008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48" name="スライド番号プレースホルダー 47">
            <a:extLst>
              <a:ext uri="{FF2B5EF4-FFF2-40B4-BE49-F238E27FC236}">
                <a16:creationId xmlns:a16="http://schemas.microsoft.com/office/drawing/2014/main" id="{7DD9C6F6-1111-4C8D-824E-09337400C4A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1200" b="0" i="0" u="none" strike="noStrike" kern="1200" cap="none" spc="0" normalizeH="0" baseline="0" noProof="0" smtClean="0">
                <a:ln>
                  <a:noFill/>
                </a:ln>
                <a:solidFill>
                  <a:prstClr val="black">
                    <a:tint val="75000"/>
                  </a:prstClr>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dirty="0">
              <a:ln>
                <a:noFill/>
              </a:ln>
              <a:solidFill>
                <a:prstClr val="black">
                  <a:tint val="75000"/>
                </a:prstClr>
              </a:solidFill>
              <a:effectLst/>
              <a:uLnTx/>
              <a:uFillTx/>
              <a:latin typeface="Calibri"/>
              <a:ea typeface="ＭＳ Ｐゴシック" panose="020B0600070205080204" pitchFamily="50" charset="-128"/>
              <a:cs typeface="+mn-cs"/>
            </a:endParaRPr>
          </a:p>
        </p:txBody>
      </p:sp>
      <p:sp>
        <p:nvSpPr>
          <p:cNvPr id="27" name="テキスト ボックス 26">
            <a:extLst>
              <a:ext uri="{FF2B5EF4-FFF2-40B4-BE49-F238E27FC236}">
                <a16:creationId xmlns:a16="http://schemas.microsoft.com/office/drawing/2014/main" id="{446F6385-741F-41C6-912F-9D56BCA80155}"/>
              </a:ext>
            </a:extLst>
          </p:cNvPr>
          <p:cNvSpPr txBox="1"/>
          <p:nvPr/>
        </p:nvSpPr>
        <p:spPr>
          <a:xfrm>
            <a:off x="6286503" y="2034646"/>
            <a:ext cx="2790751" cy="1754326"/>
          </a:xfrm>
          <a:prstGeom prst="rect">
            <a:avLst/>
          </a:prstGeom>
          <a:noFill/>
        </p:spPr>
        <p:txBody>
          <a:bodyPr wrap="square" rtlCol="0">
            <a:spAutoFit/>
          </a:bodyPr>
          <a:lstStyle/>
          <a:p>
            <a:r>
              <a:rPr lang="en-US" altLang="ja-JP" sz="2800" dirty="0">
                <a:solidFill>
                  <a:srgbClr val="FFC000"/>
                </a:solidFill>
                <a:latin typeface="Arial Unicode MS" panose="020B0604020202020204" pitchFamily="50" charset="-128"/>
                <a:ea typeface="Arial Unicode MS" panose="020B0604020202020204" pitchFamily="50" charset="-128"/>
                <a:cs typeface="Arial Unicode MS" panose="020B0604020202020204" pitchFamily="50" charset="-128"/>
              </a:rPr>
              <a:t>Differential amp.</a:t>
            </a:r>
            <a:endParaRPr kumimoji="1" lang="en-US" altLang="ja-JP" sz="2400" dirty="0">
              <a:solidFill>
                <a:srgbClr val="FFC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342900" indent="-342900">
              <a:buFont typeface="Arial" panose="020B0604020202020204" pitchFamily="34" charset="0"/>
              <a:buChar char="•"/>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Negative feedback with C=3pF and R=5M</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p>
          <a:p>
            <a:pPr marL="342900" indent="-342900">
              <a:buFont typeface="Arial" panose="020B0604020202020204" pitchFamily="34" charset="0"/>
              <a:buChar char="•"/>
            </a:pPr>
            <a:r>
              <a:rPr kumimoji="1"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GBW</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P~2MHz</a:t>
            </a:r>
            <a:endParaRPr kumimoji="1"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1" name="コンテンツ プレースホルダー 4">
            <a:extLst>
              <a:ext uri="{FF2B5EF4-FFF2-40B4-BE49-F238E27FC236}">
                <a16:creationId xmlns:a16="http://schemas.microsoft.com/office/drawing/2014/main" id="{AE9D6817-7C33-4CFF-8A8A-C6890A31C724}"/>
              </a:ext>
            </a:extLst>
          </p:cNvPr>
          <p:cNvSpPr txBox="1">
            <a:spLocks/>
          </p:cNvSpPr>
          <p:nvPr/>
        </p:nvSpPr>
        <p:spPr>
          <a:xfrm>
            <a:off x="290993" y="694180"/>
            <a:ext cx="6536856" cy="44955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9pPr>
          </a:lstStyle>
          <a:p>
            <a:pPr marL="0" indent="0">
              <a:buFont typeface="Arial" pitchFamily="34" charset="0"/>
              <a:buNone/>
            </a:pPr>
            <a:r>
              <a:rPr lang="en-US" altLang="ja-JP" sz="2400" dirty="0">
                <a:latin typeface="Arial Narrow" panose="020B0606020202030204" pitchFamily="34" charset="0"/>
              </a:rPr>
              <a:t>Differential amplifier with negative feedback of RC</a:t>
            </a:r>
          </a:p>
        </p:txBody>
      </p:sp>
      <mc:AlternateContent xmlns:mc="http://schemas.openxmlformats.org/markup-compatibility/2006" xmlns:a14="http://schemas.microsoft.com/office/drawing/2010/main">
        <mc:Choice Requires="a14">
          <p:sp>
            <p:nvSpPr>
              <p:cNvPr id="43" name="テキスト ボックス 42">
                <a:extLst>
                  <a:ext uri="{FF2B5EF4-FFF2-40B4-BE49-F238E27FC236}">
                    <a16:creationId xmlns:a16="http://schemas.microsoft.com/office/drawing/2014/main" id="{4521890A-F352-4398-8939-BE76F6E5ED5C}"/>
                  </a:ext>
                </a:extLst>
              </p:cNvPr>
              <p:cNvSpPr txBox="1"/>
              <p:nvPr/>
            </p:nvSpPr>
            <p:spPr>
              <a:xfrm>
                <a:off x="6514313" y="4087776"/>
                <a:ext cx="2423954" cy="1785104"/>
              </a:xfrm>
              <a:prstGeom prst="rect">
                <a:avLst/>
              </a:prstGeom>
              <a:noFill/>
            </p:spPr>
            <p:txBody>
              <a:bodyPr wrap="square" rtlCol="0">
                <a:spAutoFit/>
              </a:bodyPr>
              <a:lstStyle/>
              <a:p>
                <a:r>
                  <a:rPr lang="en-US" altLang="ja-JP" sz="20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Power consumption</a:t>
                </a:r>
              </a:p>
              <a:p>
                <a:pPr/>
                <a14:m>
                  <m:oMathPara xmlns:m="http://schemas.openxmlformats.org/officeDocument/2006/math">
                    <m:oMathParaPr>
                      <m:jc m:val="centerGroup"/>
                    </m:oMathParaPr>
                    <m:oMath xmlns:m="http://schemas.openxmlformats.org/officeDocument/2006/math">
                      <m:sSub>
                        <m:sSubPr>
                          <m:ctrlPr>
                            <a:rPr lang="en-US" altLang="ja-JP" i="1" dirty="0" smtClean="0">
                              <a:latin typeface="Cambria Math" panose="02040503050406030204" pitchFamily="18" charset="0"/>
                              <a:ea typeface="Arial Unicode MS" panose="020B0604020202020204" pitchFamily="50" charset="-128"/>
                              <a:cs typeface="Arial Unicode MS" panose="020B0604020202020204" pitchFamily="50" charset="-128"/>
                            </a:rPr>
                          </m:ctrlPr>
                        </m:sSubPr>
                        <m:e>
                          <m:r>
                            <a:rPr lang="ja-JP" altLang="en-US" i="1" dirty="0" smtClean="0">
                              <a:latin typeface="Cambria Math" panose="02040503050406030204" pitchFamily="18" charset="0"/>
                              <a:ea typeface="Arial Unicode MS" panose="020B0604020202020204" pitchFamily="50" charset="-128"/>
                              <a:cs typeface="Arial Unicode MS" panose="020B0604020202020204" pitchFamily="50" charset="-128"/>
                            </a:rPr>
                            <m:t>𝑉</m:t>
                          </m:r>
                        </m:e>
                        <m:sub>
                          <m:r>
                            <a:rPr lang="en-US" altLang="ja-JP" i="1" dirty="0">
                              <a:latin typeface="Cambria Math" panose="02040503050406030204" pitchFamily="18" charset="0"/>
                              <a:ea typeface="Arial Unicode MS" panose="020B0604020202020204" pitchFamily="50" charset="-128"/>
                              <a:cs typeface="Arial Unicode MS" panose="020B0604020202020204" pitchFamily="50" charset="-128"/>
                            </a:rPr>
                            <m:t>𝑑𝑑</m:t>
                          </m:r>
                        </m:sub>
                      </m:sSub>
                      <m:r>
                        <a:rPr lang="en-US" altLang="ja-JP" i="1" dirty="0">
                          <a:latin typeface="Cambria Math" panose="02040503050406030204" pitchFamily="18" charset="0"/>
                          <a:ea typeface="Arial Unicode MS" panose="020B0604020202020204" pitchFamily="50" charset="-128"/>
                          <a:cs typeface="Arial Unicode MS" panose="020B0604020202020204" pitchFamily="50" charset="-128"/>
                        </a:rPr>
                        <m:t>−</m:t>
                      </m:r>
                      <m:sSub>
                        <m:sSubPr>
                          <m:ctrlPr>
                            <a:rPr lang="en-US" altLang="ja-JP" i="1" dirty="0">
                              <a:latin typeface="Cambria Math" panose="02040503050406030204" pitchFamily="18" charset="0"/>
                              <a:ea typeface="Arial Unicode MS" panose="020B0604020202020204" pitchFamily="50" charset="-128"/>
                              <a:cs typeface="Arial Unicode MS" panose="020B0604020202020204" pitchFamily="50" charset="-128"/>
                            </a:rPr>
                          </m:ctrlPr>
                        </m:sSubPr>
                        <m:e>
                          <m:r>
                            <a:rPr lang="ja-JP" altLang="en-US" i="1" dirty="0">
                              <a:latin typeface="Cambria Math" panose="02040503050406030204" pitchFamily="18" charset="0"/>
                              <a:ea typeface="Arial Unicode MS" panose="020B0604020202020204" pitchFamily="50" charset="-128"/>
                              <a:cs typeface="Arial Unicode MS" panose="020B0604020202020204" pitchFamily="50" charset="-128"/>
                            </a:rPr>
                            <m:t>𝑉</m:t>
                          </m:r>
                        </m:e>
                        <m:sub>
                          <m:r>
                            <a:rPr lang="en-US" altLang="ja-JP" i="1" dirty="0">
                              <a:latin typeface="Cambria Math" panose="02040503050406030204" pitchFamily="18" charset="0"/>
                              <a:ea typeface="Arial Unicode MS" panose="020B0604020202020204" pitchFamily="50" charset="-128"/>
                              <a:cs typeface="Arial Unicode MS" panose="020B0604020202020204" pitchFamily="50" charset="-128"/>
                            </a:rPr>
                            <m:t>𝑠𝑠</m:t>
                          </m:r>
                        </m:sub>
                      </m:sSub>
                      <m:r>
                        <a:rPr lang="en-US" altLang="ja-JP" i="1" dirty="0">
                          <a:latin typeface="Cambria Math" panose="02040503050406030204" pitchFamily="18" charset="0"/>
                          <a:ea typeface="Arial Unicode MS" panose="020B0604020202020204" pitchFamily="50" charset="-128"/>
                          <a:cs typeface="Arial Unicode MS" panose="020B0604020202020204" pitchFamily="50" charset="-128"/>
                        </a:rPr>
                        <m:t>=</m:t>
                      </m:r>
                      <m:r>
                        <a:rPr lang="en-US" altLang="ja-JP" i="1" dirty="0" smtClean="0">
                          <a:latin typeface="Cambria Math" panose="02040503050406030204" pitchFamily="18" charset="0"/>
                          <a:ea typeface="Arial Unicode MS" panose="020B0604020202020204" pitchFamily="50" charset="-128"/>
                          <a:cs typeface="Arial Unicode MS" panose="020B0604020202020204" pitchFamily="50" charset="-128"/>
                        </a:rPr>
                        <m:t>3</m:t>
                      </m:r>
                      <m:r>
                        <a:rPr lang="en-US" altLang="ja-JP" i="1" dirty="0">
                          <a:latin typeface="Cambria Math" panose="02040503050406030204" pitchFamily="18" charset="0"/>
                          <a:ea typeface="Arial Unicode MS" panose="020B0604020202020204" pitchFamily="50" charset="-128"/>
                          <a:cs typeface="Arial Unicode MS" panose="020B0604020202020204" pitchFamily="50" charset="-128"/>
                        </a:rPr>
                        <m:t>𝑉</m:t>
                      </m:r>
                    </m:oMath>
                  </m:oMathPara>
                </a14:m>
                <a:endParaRPr kumimoji="1" lang="en-US" altLang="ja-JP" dirty="0">
                  <a:latin typeface="Arial Unicode MS" panose="020B0604020202020204" pitchFamily="50" charset="-128"/>
                  <a:ea typeface="Arial Unicode MS" panose="020B0604020202020204" pitchFamily="50" charset="-128"/>
                  <a:cs typeface="Arial Unicode MS" panose="020B0604020202020204" pitchFamily="50" charset="-128"/>
                </a:endParaRPr>
              </a:p>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ea typeface="Arial Unicode MS" panose="020B0604020202020204" pitchFamily="50" charset="-128"/>
                              <a:cs typeface="Arial Unicode MS" panose="020B0604020202020204" pitchFamily="50" charset="-128"/>
                            </a:rPr>
                          </m:ctrlPr>
                        </m:sSubPr>
                        <m:e>
                          <m:r>
                            <a:rPr kumimoji="1" lang="en-US" altLang="ja-JP" b="0" i="1" smtClean="0">
                              <a:latin typeface="Cambria Math" panose="02040503050406030204" pitchFamily="18" charset="0"/>
                              <a:ea typeface="Arial Unicode MS" panose="020B0604020202020204" pitchFamily="50" charset="-128"/>
                              <a:cs typeface="Arial Unicode MS" panose="020B0604020202020204" pitchFamily="50" charset="-128"/>
                            </a:rPr>
                            <m:t>𝐼</m:t>
                          </m:r>
                        </m:e>
                        <m:sub>
                          <m:r>
                            <a:rPr kumimoji="1" lang="en-US" altLang="ja-JP" b="0" i="1" smtClean="0">
                              <a:latin typeface="Cambria Math" panose="02040503050406030204" pitchFamily="18" charset="0"/>
                              <a:ea typeface="Arial Unicode MS" panose="020B0604020202020204" pitchFamily="50" charset="-128"/>
                              <a:cs typeface="Arial Unicode MS" panose="020B0604020202020204" pitchFamily="50" charset="-128"/>
                            </a:rPr>
                            <m:t>𝑡𝑜𝑡𝑎𝑙</m:t>
                          </m:r>
                        </m:sub>
                      </m:sSub>
                      <m:r>
                        <a:rPr kumimoji="1" lang="en-US" altLang="ja-JP" b="0" i="1" smtClean="0">
                          <a:latin typeface="Cambria Math" panose="02040503050406030204" pitchFamily="18" charset="0"/>
                          <a:ea typeface="Arial Unicode MS" panose="020B0604020202020204" pitchFamily="50" charset="-128"/>
                          <a:cs typeface="Arial Unicode MS" panose="020B0604020202020204" pitchFamily="50" charset="-128"/>
                        </a:rPr>
                        <m:t>=40</m:t>
                      </m:r>
                      <m:r>
                        <a:rPr kumimoji="1" lang="en-US" altLang="ja-JP" b="0" i="1" smtClean="0">
                          <a:latin typeface="Cambria Math" panose="02040503050406030204" pitchFamily="18" charset="0"/>
                          <a:ea typeface="Arial Unicode MS" panose="020B0604020202020204" pitchFamily="50" charset="-128"/>
                          <a:cs typeface="Arial Unicode MS" panose="020B0604020202020204" pitchFamily="50" charset="-128"/>
                        </a:rPr>
                        <m:t>𝜇</m:t>
                      </m:r>
                      <m:r>
                        <a:rPr kumimoji="1" lang="en-US" altLang="ja-JP" b="0" i="1" smtClean="0">
                          <a:latin typeface="Cambria Math" panose="02040503050406030204" pitchFamily="18" charset="0"/>
                          <a:ea typeface="Arial Unicode MS" panose="020B0604020202020204" pitchFamily="50" charset="-128"/>
                          <a:cs typeface="Arial Unicode MS" panose="020B0604020202020204" pitchFamily="50" charset="-128"/>
                        </a:rPr>
                        <m:t>𝐴</m:t>
                      </m:r>
                    </m:oMath>
                  </m:oMathPara>
                </a14:m>
                <a:endParaRPr kumimoji="1" lang="en-US" altLang="ja-JP"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ja-JP" altLang="en-US" dirty="0">
                    <a:sym typeface="Wingdings" panose="05000000000000000000" pitchFamily="2" charset="2"/>
                  </a:rPr>
                  <a:t></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~120</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W</a:t>
                </a:r>
                <a:endParaRPr lang="en-US" altLang="ja-JP" dirty="0"/>
              </a:p>
              <a:p>
                <a:endParaRPr kumimoji="1" lang="en-US" altLang="ja-JP" dirty="0">
                  <a:latin typeface="Arial Unicode MS" panose="020B0604020202020204" pitchFamily="50" charset="-128"/>
                  <a:ea typeface="Arial Unicode MS" panose="020B0604020202020204" pitchFamily="50" charset="-128"/>
                  <a:cs typeface="Arial Unicode MS" panose="020B0604020202020204" pitchFamily="50" charset="-128"/>
                </a:endParaRPr>
              </a:p>
              <a:p>
                <a:endParaRPr kumimoji="1" lang="en-US" altLang="ja-JP"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43" name="テキスト ボックス 42">
                <a:extLst>
                  <a:ext uri="{FF2B5EF4-FFF2-40B4-BE49-F238E27FC236}">
                    <a16:creationId xmlns:a16="http://schemas.microsoft.com/office/drawing/2014/main" id="{4521890A-F352-4398-8939-BE76F6E5ED5C}"/>
                  </a:ext>
                </a:extLst>
              </p:cNvPr>
              <p:cNvSpPr txBox="1">
                <a:spLocks noRot="1" noChangeAspect="1" noMove="1" noResize="1" noEditPoints="1" noAdjustHandles="1" noChangeArrowheads="1" noChangeShapeType="1" noTextEdit="1"/>
              </p:cNvSpPr>
              <p:nvPr/>
            </p:nvSpPr>
            <p:spPr>
              <a:xfrm>
                <a:off x="6514313" y="4087776"/>
                <a:ext cx="2423954" cy="1785104"/>
              </a:xfrm>
              <a:prstGeom prst="rect">
                <a:avLst/>
              </a:prstGeom>
              <a:blipFill>
                <a:blip r:embed="rId3"/>
                <a:stretch>
                  <a:fillRect l="-2771" t="-2055" r="-2267"/>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436468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テキスト ボックス 24">
            <a:extLst>
              <a:ext uri="{FF2B5EF4-FFF2-40B4-BE49-F238E27FC236}">
                <a16:creationId xmlns:a16="http://schemas.microsoft.com/office/drawing/2014/main" id="{45A316B3-A28F-4D3E-B2EA-0A81AB4178B5}"/>
              </a:ext>
            </a:extLst>
          </p:cNvPr>
          <p:cNvSpPr txBox="1"/>
          <p:nvPr/>
        </p:nvSpPr>
        <p:spPr>
          <a:xfrm>
            <a:off x="4530673" y="4064078"/>
            <a:ext cx="4406715" cy="2246769"/>
          </a:xfrm>
          <a:prstGeom prst="rect">
            <a:avLst/>
          </a:prstGeom>
          <a:noFill/>
        </p:spPr>
        <p:txBody>
          <a:bodyPr wrap="square" rtlCol="0">
            <a:spAutoFit/>
          </a:bodyPr>
          <a:lstStyle/>
          <a:p>
            <a:pPr marL="457200" indent="-457200">
              <a:buFont typeface="Wingdings" charset="2"/>
              <a:buChar char="p"/>
            </a:pPr>
            <a:r>
              <a:rPr lang="en-US" altLang="ja-JP" sz="2000" dirty="0">
                <a:latin typeface="Arial" panose="020B0604020202020204" pitchFamily="34" charset="0"/>
                <a:cs typeface="Arial" panose="020B0604020202020204" pitchFamily="34" charset="0"/>
              </a:rPr>
              <a:t>Deploy STJ and SOI amp. on the cold stage in </a:t>
            </a:r>
            <a:r>
              <a:rPr lang="en-US" altLang="ja-JP" sz="2000" baseline="30000" dirty="0">
                <a:latin typeface="Arial" panose="020B0604020202020204" pitchFamily="34" charset="0"/>
                <a:cs typeface="Arial" panose="020B0604020202020204" pitchFamily="34" charset="0"/>
              </a:rPr>
              <a:t>3</a:t>
            </a:r>
            <a:r>
              <a:rPr lang="en-US" altLang="ja-JP" sz="2000" dirty="0">
                <a:latin typeface="Arial" panose="020B0604020202020204" pitchFamily="34" charset="0"/>
                <a:cs typeface="Arial" panose="020B0604020202020204" pitchFamily="34" charset="0"/>
              </a:rPr>
              <a:t>He sorption </a:t>
            </a:r>
            <a:r>
              <a:rPr lang="en-US" altLang="ja-JP" sz="2000" dirty="0" err="1">
                <a:latin typeface="Arial" panose="020B0604020202020204" pitchFamily="34" charset="0"/>
                <a:cs typeface="Arial" panose="020B0604020202020204" pitchFamily="34" charset="0"/>
              </a:rPr>
              <a:t>refrig</a:t>
            </a:r>
            <a:r>
              <a:rPr lang="en-US" altLang="ja-JP" sz="2000" dirty="0">
                <a:latin typeface="Arial" panose="020B0604020202020204" pitchFamily="34" charset="0"/>
                <a:cs typeface="Arial" panose="020B0604020202020204" pitchFamily="34" charset="0"/>
              </a:rPr>
              <a:t>.</a:t>
            </a:r>
          </a:p>
          <a:p>
            <a:pPr marL="457200" indent="-457200">
              <a:buFont typeface="Wingdings" charset="2"/>
              <a:buChar char="p"/>
            </a:pPr>
            <a:r>
              <a:rPr lang="en-US" altLang="ja-JP" sz="2000" dirty="0">
                <a:latin typeface="Arial" panose="020B0604020202020204" pitchFamily="34" charset="0"/>
                <a:cs typeface="Arial" panose="020B0604020202020204" pitchFamily="34" charset="0"/>
              </a:rPr>
              <a:t>Illuminate 465nm laser pulse onto the 20</a:t>
            </a:r>
            <a:r>
              <a:rPr lang="en-US" altLang="ja-JP" sz="2000" dirty="0">
                <a:latin typeface="Arial" panose="020B0604020202020204" pitchFamily="34" charset="0"/>
                <a:cs typeface="Arial" panose="020B0604020202020204" pitchFamily="34" charset="0"/>
                <a:sym typeface="Symbol" panose="05050102010706020507" pitchFamily="18" charset="2"/>
              </a:rPr>
              <a:t>m sq. </a:t>
            </a:r>
            <a:r>
              <a:rPr lang="en-US" altLang="ja-JP" sz="2000" dirty="0">
                <a:latin typeface="Arial" panose="020B0604020202020204" pitchFamily="34" charset="0"/>
                <a:cs typeface="Arial" panose="020B0604020202020204" pitchFamily="34" charset="0"/>
              </a:rPr>
              <a:t>STJ.</a:t>
            </a:r>
          </a:p>
          <a:p>
            <a:endParaRPr lang="en-US" altLang="ja-JP" sz="2000" dirty="0">
              <a:latin typeface="Arial" panose="020B0604020202020204" pitchFamily="34" charset="0"/>
              <a:cs typeface="Arial" panose="020B0604020202020204" pitchFamily="34" charset="0"/>
            </a:endParaRPr>
          </a:p>
          <a:p>
            <a:pPr marL="457200" indent="-457200">
              <a:buFont typeface="Wingdings" charset="2"/>
              <a:buChar char="p"/>
            </a:pPr>
            <a:r>
              <a:rPr lang="en-US" altLang="ja-JP" sz="2000" dirty="0">
                <a:latin typeface="Arial" panose="020B0604020202020204" pitchFamily="34" charset="0"/>
                <a:cs typeface="Arial" panose="020B0604020202020204" pitchFamily="34" charset="0"/>
              </a:rPr>
              <a:t>Observed</a:t>
            </a:r>
            <a:r>
              <a:rPr kumimoji="1" lang="en-US" altLang="ja-JP" sz="2000" dirty="0">
                <a:latin typeface="Arial" panose="020B0604020202020204" pitchFamily="34" charset="0"/>
                <a:cs typeface="Arial" panose="020B0604020202020204" pitchFamily="34" charset="0"/>
              </a:rPr>
              <a:t> charge ~</a:t>
            </a:r>
            <a:r>
              <a:rPr lang="en-US" altLang="ja-JP" sz="2000" dirty="0">
                <a:latin typeface="Arial" panose="020B0604020202020204" pitchFamily="34" charset="0"/>
                <a:cs typeface="Arial" panose="020B0604020202020204" pitchFamily="34" charset="0"/>
              </a:rPr>
              <a:t>9</a:t>
            </a:r>
            <a:r>
              <a:rPr kumimoji="1" lang="en-US" altLang="ja-JP" sz="2000" dirty="0">
                <a:latin typeface="Arial" panose="020B0604020202020204" pitchFamily="34" charset="0"/>
                <a:cs typeface="Arial" panose="020B0604020202020204" pitchFamily="34" charset="0"/>
              </a:rPr>
              <a:t>fC corresponding to ~2photons</a:t>
            </a:r>
          </a:p>
        </p:txBody>
      </p:sp>
      <p:sp>
        <p:nvSpPr>
          <p:cNvPr id="3" name="スライド番号プレースホルダー 2">
            <a:extLst>
              <a:ext uri="{FF2B5EF4-FFF2-40B4-BE49-F238E27FC236}">
                <a16:creationId xmlns:a16="http://schemas.microsoft.com/office/drawing/2014/main" id="{71F8DCA3-D4C0-4A1D-B0BB-20B7A5ED5CE4}"/>
              </a:ext>
            </a:extLst>
          </p:cNvPr>
          <p:cNvSpPr>
            <a:spLocks noGrp="1"/>
          </p:cNvSpPr>
          <p:nvPr>
            <p:ph type="sldNum" sz="quarter" idx="12"/>
          </p:nvPr>
        </p:nvSpPr>
        <p:spPr/>
        <p:txBody>
          <a:bodyPr/>
          <a:lstStyle/>
          <a:p>
            <a:fld id="{D2D8002D-B5B0-4BAC-B1F6-782DDCCE6D9C}" type="slidenum">
              <a:rPr kumimoji="1" lang="ja-JP" altLang="en-US" smtClean="0"/>
              <a:t>14</a:t>
            </a:fld>
            <a:endParaRPr kumimoji="1" lang="ja-JP" altLang="en-US"/>
          </a:p>
        </p:txBody>
      </p:sp>
      <p:grpSp>
        <p:nvGrpSpPr>
          <p:cNvPr id="166" name="グループ化 165">
            <a:extLst>
              <a:ext uri="{FF2B5EF4-FFF2-40B4-BE49-F238E27FC236}">
                <a16:creationId xmlns:a16="http://schemas.microsoft.com/office/drawing/2014/main" id="{4FB2F64B-B048-46FA-A845-EB5F9C721211}"/>
              </a:ext>
            </a:extLst>
          </p:cNvPr>
          <p:cNvGrpSpPr/>
          <p:nvPr/>
        </p:nvGrpSpPr>
        <p:grpSpPr>
          <a:xfrm>
            <a:off x="138857" y="738136"/>
            <a:ext cx="5266514" cy="3163405"/>
            <a:chOff x="1508951" y="607988"/>
            <a:chExt cx="5266514" cy="3163405"/>
          </a:xfrm>
        </p:grpSpPr>
        <p:sp>
          <p:nvSpPr>
            <p:cNvPr id="167" name="四角形: 角を丸くする 166">
              <a:extLst>
                <a:ext uri="{FF2B5EF4-FFF2-40B4-BE49-F238E27FC236}">
                  <a16:creationId xmlns:a16="http://schemas.microsoft.com/office/drawing/2014/main" id="{9A7D946E-57B7-44AA-8870-A6D7D3AE17FE}"/>
                </a:ext>
              </a:extLst>
            </p:cNvPr>
            <p:cNvSpPr/>
            <p:nvPr/>
          </p:nvSpPr>
          <p:spPr>
            <a:xfrm>
              <a:off x="3676713" y="1085581"/>
              <a:ext cx="2717438" cy="2089685"/>
            </a:xfrm>
            <a:prstGeom prst="roundRect">
              <a:avLst/>
            </a:prstGeom>
            <a:solidFill>
              <a:srgbClr val="D5F4FF"/>
            </a:solidFill>
            <a:ln w="28575" cap="rnd" cmpd="sng" algn="ctr">
              <a:solidFill>
                <a:srgbClr val="00B0F0"/>
              </a:solidFill>
              <a:prstDash val="dash"/>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8" name="二等辺三角形 167">
              <a:extLst>
                <a:ext uri="{FF2B5EF4-FFF2-40B4-BE49-F238E27FC236}">
                  <a16:creationId xmlns:a16="http://schemas.microsoft.com/office/drawing/2014/main" id="{F1FC6086-F8CD-467A-8668-8A5E5E4767E1}"/>
                </a:ext>
              </a:extLst>
            </p:cNvPr>
            <p:cNvSpPr/>
            <p:nvPr/>
          </p:nvSpPr>
          <p:spPr>
            <a:xfrm rot="5400000">
              <a:off x="5158690" y="1910144"/>
              <a:ext cx="1059402" cy="804601"/>
            </a:xfrm>
            <a:prstGeom prst="triangle">
              <a:avLst/>
            </a:prstGeom>
            <a:noFill/>
            <a:ln w="28575" cap="rnd" cmpd="sng" algn="ctr">
              <a:solidFill>
                <a:srgbClr val="284C42">
                  <a:shade val="50000"/>
                </a:srgbClr>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69" name="直線コネクタ 168">
              <a:extLst>
                <a:ext uri="{FF2B5EF4-FFF2-40B4-BE49-F238E27FC236}">
                  <a16:creationId xmlns:a16="http://schemas.microsoft.com/office/drawing/2014/main" id="{21687C64-9253-491B-B924-1C5C3830897D}"/>
                </a:ext>
              </a:extLst>
            </p:cNvPr>
            <p:cNvCxnSpPr>
              <a:cxnSpLocks/>
            </p:cNvCxnSpPr>
            <p:nvPr/>
          </p:nvCxnSpPr>
          <p:spPr>
            <a:xfrm flipH="1">
              <a:off x="2231775" y="2103379"/>
              <a:ext cx="650870" cy="0"/>
            </a:xfrm>
            <a:prstGeom prst="line">
              <a:avLst/>
            </a:prstGeom>
            <a:noFill/>
            <a:ln w="28575" cap="rnd" cmpd="sng" algn="ctr">
              <a:solidFill>
                <a:srgbClr val="284C42">
                  <a:lumMod val="90000"/>
                </a:srgbClr>
              </a:solidFill>
              <a:prstDash val="solid"/>
              <a:tailEnd type="arrow"/>
            </a:ln>
            <a:effectLst/>
          </p:spPr>
        </p:cxnSp>
        <p:cxnSp>
          <p:nvCxnSpPr>
            <p:cNvPr id="170" name="直線コネクタ 169">
              <a:extLst>
                <a:ext uri="{FF2B5EF4-FFF2-40B4-BE49-F238E27FC236}">
                  <a16:creationId xmlns:a16="http://schemas.microsoft.com/office/drawing/2014/main" id="{733745EE-16B2-47A4-A2BA-86C07B922F5E}"/>
                </a:ext>
              </a:extLst>
            </p:cNvPr>
            <p:cNvCxnSpPr/>
            <p:nvPr/>
          </p:nvCxnSpPr>
          <p:spPr>
            <a:xfrm flipH="1">
              <a:off x="4993812" y="2504275"/>
              <a:ext cx="289090" cy="0"/>
            </a:xfrm>
            <a:prstGeom prst="line">
              <a:avLst/>
            </a:prstGeom>
            <a:noFill/>
            <a:ln w="28575" cap="rnd" cmpd="sng" algn="ctr">
              <a:solidFill>
                <a:srgbClr val="284C42">
                  <a:lumMod val="90000"/>
                </a:srgbClr>
              </a:solidFill>
              <a:prstDash val="solid"/>
            </a:ln>
            <a:effectLst/>
          </p:spPr>
        </p:cxnSp>
        <p:cxnSp>
          <p:nvCxnSpPr>
            <p:cNvPr id="171" name="直線コネクタ 170">
              <a:extLst>
                <a:ext uri="{FF2B5EF4-FFF2-40B4-BE49-F238E27FC236}">
                  <a16:creationId xmlns:a16="http://schemas.microsoft.com/office/drawing/2014/main" id="{9CDECCD6-1682-4BFA-ABEB-35F95F7247C3}"/>
                </a:ext>
              </a:extLst>
            </p:cNvPr>
            <p:cNvCxnSpPr>
              <a:cxnSpLocks/>
            </p:cNvCxnSpPr>
            <p:nvPr/>
          </p:nvCxnSpPr>
          <p:spPr>
            <a:xfrm flipH="1">
              <a:off x="6102952" y="2312443"/>
              <a:ext cx="672513" cy="0"/>
            </a:xfrm>
            <a:prstGeom prst="line">
              <a:avLst/>
            </a:prstGeom>
            <a:noFill/>
            <a:ln w="28575" cap="rnd" cmpd="sng" algn="ctr">
              <a:solidFill>
                <a:srgbClr val="284C42">
                  <a:lumMod val="90000"/>
                </a:srgbClr>
              </a:solidFill>
              <a:prstDash val="solid"/>
              <a:headEnd type="arrow"/>
            </a:ln>
            <a:effectLst/>
          </p:spPr>
        </p:cxnSp>
        <p:cxnSp>
          <p:nvCxnSpPr>
            <p:cNvPr id="172" name="直線コネクタ 171">
              <a:extLst>
                <a:ext uri="{FF2B5EF4-FFF2-40B4-BE49-F238E27FC236}">
                  <a16:creationId xmlns:a16="http://schemas.microsoft.com/office/drawing/2014/main" id="{41F87AC1-1F02-491C-B97E-50676D23370C}"/>
                </a:ext>
              </a:extLst>
            </p:cNvPr>
            <p:cNvCxnSpPr>
              <a:cxnSpLocks/>
            </p:cNvCxnSpPr>
            <p:nvPr/>
          </p:nvCxnSpPr>
          <p:spPr>
            <a:xfrm flipH="1">
              <a:off x="1670656" y="1658145"/>
              <a:ext cx="453748" cy="0"/>
            </a:xfrm>
            <a:prstGeom prst="line">
              <a:avLst/>
            </a:prstGeom>
            <a:noFill/>
            <a:ln w="28575" cap="rnd" cmpd="sng" algn="ctr">
              <a:solidFill>
                <a:srgbClr val="284C42">
                  <a:lumMod val="90000"/>
                </a:srgbClr>
              </a:solidFill>
              <a:prstDash val="solid"/>
            </a:ln>
            <a:effectLst/>
          </p:spPr>
        </p:cxnSp>
        <p:cxnSp>
          <p:nvCxnSpPr>
            <p:cNvPr id="173" name="直線コネクタ 172">
              <a:extLst>
                <a:ext uri="{FF2B5EF4-FFF2-40B4-BE49-F238E27FC236}">
                  <a16:creationId xmlns:a16="http://schemas.microsoft.com/office/drawing/2014/main" id="{FC806548-E899-41D6-B8B3-BEFAC68FED1E}"/>
                </a:ext>
              </a:extLst>
            </p:cNvPr>
            <p:cNvCxnSpPr>
              <a:cxnSpLocks/>
            </p:cNvCxnSpPr>
            <p:nvPr/>
          </p:nvCxnSpPr>
          <p:spPr>
            <a:xfrm flipV="1">
              <a:off x="5731026" y="2556034"/>
              <a:ext cx="0" cy="757748"/>
            </a:xfrm>
            <a:prstGeom prst="line">
              <a:avLst/>
            </a:prstGeom>
            <a:noFill/>
            <a:ln w="28575" cap="rnd" cmpd="sng" algn="ctr">
              <a:solidFill>
                <a:srgbClr val="284C42">
                  <a:lumMod val="90000"/>
                </a:srgbClr>
              </a:solidFill>
              <a:prstDash val="solid"/>
            </a:ln>
            <a:effectLst/>
          </p:spPr>
        </p:cxnSp>
        <p:cxnSp>
          <p:nvCxnSpPr>
            <p:cNvPr id="174" name="直線コネクタ 173">
              <a:extLst>
                <a:ext uri="{FF2B5EF4-FFF2-40B4-BE49-F238E27FC236}">
                  <a16:creationId xmlns:a16="http://schemas.microsoft.com/office/drawing/2014/main" id="{293C2AC6-0201-4DC0-ADCA-7CDEBE315BAD}"/>
                </a:ext>
              </a:extLst>
            </p:cNvPr>
            <p:cNvCxnSpPr>
              <a:cxnSpLocks/>
            </p:cNvCxnSpPr>
            <p:nvPr/>
          </p:nvCxnSpPr>
          <p:spPr>
            <a:xfrm flipH="1" flipV="1">
              <a:off x="2115725" y="2396037"/>
              <a:ext cx="1" cy="1018168"/>
            </a:xfrm>
            <a:prstGeom prst="line">
              <a:avLst/>
            </a:prstGeom>
            <a:noFill/>
            <a:ln w="28575" cap="rnd" cmpd="sng" algn="ctr">
              <a:solidFill>
                <a:srgbClr val="284C42">
                  <a:lumMod val="90000"/>
                </a:srgbClr>
              </a:solidFill>
              <a:prstDash val="solid"/>
            </a:ln>
            <a:effectLst/>
          </p:spPr>
        </p:cxnSp>
        <p:cxnSp>
          <p:nvCxnSpPr>
            <p:cNvPr id="175" name="直線コネクタ 174">
              <a:extLst>
                <a:ext uri="{FF2B5EF4-FFF2-40B4-BE49-F238E27FC236}">
                  <a16:creationId xmlns:a16="http://schemas.microsoft.com/office/drawing/2014/main" id="{8A235DD4-AA73-491D-8F67-F20F0477D333}"/>
                </a:ext>
              </a:extLst>
            </p:cNvPr>
            <p:cNvCxnSpPr>
              <a:cxnSpLocks/>
            </p:cNvCxnSpPr>
            <p:nvPr/>
          </p:nvCxnSpPr>
          <p:spPr>
            <a:xfrm flipV="1">
              <a:off x="1670656" y="1652811"/>
              <a:ext cx="0" cy="670953"/>
            </a:xfrm>
            <a:prstGeom prst="line">
              <a:avLst/>
            </a:prstGeom>
            <a:noFill/>
            <a:ln w="28575" cap="rnd" cmpd="sng" algn="ctr">
              <a:solidFill>
                <a:srgbClr val="284C42">
                  <a:lumMod val="90000"/>
                </a:srgbClr>
              </a:solidFill>
              <a:prstDash val="solid"/>
            </a:ln>
            <a:effectLst/>
          </p:spPr>
        </p:cxnSp>
        <p:cxnSp>
          <p:nvCxnSpPr>
            <p:cNvPr id="176" name="直線コネクタ 175">
              <a:extLst>
                <a:ext uri="{FF2B5EF4-FFF2-40B4-BE49-F238E27FC236}">
                  <a16:creationId xmlns:a16="http://schemas.microsoft.com/office/drawing/2014/main" id="{D2923A9C-E456-49E9-8041-BA090D77F28B}"/>
                </a:ext>
              </a:extLst>
            </p:cNvPr>
            <p:cNvCxnSpPr>
              <a:cxnSpLocks/>
            </p:cNvCxnSpPr>
            <p:nvPr/>
          </p:nvCxnSpPr>
          <p:spPr>
            <a:xfrm flipV="1">
              <a:off x="1680395" y="2426445"/>
              <a:ext cx="0" cy="984287"/>
            </a:xfrm>
            <a:prstGeom prst="line">
              <a:avLst/>
            </a:prstGeom>
            <a:noFill/>
            <a:ln w="28575" cap="rnd" cmpd="sng" algn="ctr">
              <a:solidFill>
                <a:srgbClr val="284C42">
                  <a:lumMod val="90000"/>
                </a:srgbClr>
              </a:solidFill>
              <a:prstDash val="solid"/>
            </a:ln>
            <a:effectLst/>
          </p:spPr>
        </p:cxnSp>
        <p:cxnSp>
          <p:nvCxnSpPr>
            <p:cNvPr id="177" name="直線コネクタ 176">
              <a:extLst>
                <a:ext uri="{FF2B5EF4-FFF2-40B4-BE49-F238E27FC236}">
                  <a16:creationId xmlns:a16="http://schemas.microsoft.com/office/drawing/2014/main" id="{14129AA1-806E-4AFD-AF19-4FB5CC34468A}"/>
                </a:ext>
              </a:extLst>
            </p:cNvPr>
            <p:cNvCxnSpPr>
              <a:cxnSpLocks/>
            </p:cNvCxnSpPr>
            <p:nvPr/>
          </p:nvCxnSpPr>
          <p:spPr>
            <a:xfrm flipV="1">
              <a:off x="2122866" y="1658145"/>
              <a:ext cx="0" cy="231809"/>
            </a:xfrm>
            <a:prstGeom prst="line">
              <a:avLst/>
            </a:prstGeom>
            <a:noFill/>
            <a:ln w="28575" cap="rnd" cmpd="sng" algn="ctr">
              <a:solidFill>
                <a:srgbClr val="284C42">
                  <a:lumMod val="90000"/>
                </a:srgbClr>
              </a:solidFill>
              <a:prstDash val="solid"/>
            </a:ln>
            <a:effectLst/>
          </p:spPr>
        </p:cxnSp>
        <p:grpSp>
          <p:nvGrpSpPr>
            <p:cNvPr id="178" name="グループ化 177">
              <a:extLst>
                <a:ext uri="{FF2B5EF4-FFF2-40B4-BE49-F238E27FC236}">
                  <a16:creationId xmlns:a16="http://schemas.microsoft.com/office/drawing/2014/main" id="{7B932921-0DD3-43ED-8E30-347E2DA7DA9B}"/>
                </a:ext>
              </a:extLst>
            </p:cNvPr>
            <p:cNvGrpSpPr/>
            <p:nvPr/>
          </p:nvGrpSpPr>
          <p:grpSpPr>
            <a:xfrm>
              <a:off x="1937885" y="3406239"/>
              <a:ext cx="371501" cy="133566"/>
              <a:chOff x="2253736" y="4744212"/>
              <a:chExt cx="595521" cy="184404"/>
            </a:xfrm>
          </p:grpSpPr>
          <p:cxnSp>
            <p:nvCxnSpPr>
              <p:cNvPr id="269" name="直線コネクタ 268">
                <a:extLst>
                  <a:ext uri="{FF2B5EF4-FFF2-40B4-BE49-F238E27FC236}">
                    <a16:creationId xmlns:a16="http://schemas.microsoft.com/office/drawing/2014/main" id="{F031D7C9-708A-4E4C-8D50-D34439A612CF}"/>
                  </a:ext>
                </a:extLst>
              </p:cNvPr>
              <p:cNvCxnSpPr/>
              <p:nvPr/>
            </p:nvCxnSpPr>
            <p:spPr>
              <a:xfrm flipH="1">
                <a:off x="2253736" y="4744212"/>
                <a:ext cx="595521" cy="0"/>
              </a:xfrm>
              <a:prstGeom prst="line">
                <a:avLst/>
              </a:prstGeom>
              <a:noFill/>
              <a:ln w="28575" cap="rnd" cmpd="sng" algn="ctr">
                <a:solidFill>
                  <a:srgbClr val="284C42">
                    <a:lumMod val="90000"/>
                  </a:srgbClr>
                </a:solidFill>
                <a:prstDash val="solid"/>
              </a:ln>
              <a:effectLst/>
            </p:spPr>
          </p:cxnSp>
          <p:cxnSp>
            <p:nvCxnSpPr>
              <p:cNvPr id="270" name="直線コネクタ 269">
                <a:extLst>
                  <a:ext uri="{FF2B5EF4-FFF2-40B4-BE49-F238E27FC236}">
                    <a16:creationId xmlns:a16="http://schemas.microsoft.com/office/drawing/2014/main" id="{1A05012F-D709-4BA4-AAC4-983C1FEEB47A}"/>
                  </a:ext>
                </a:extLst>
              </p:cNvPr>
              <p:cNvCxnSpPr>
                <a:cxnSpLocks/>
              </p:cNvCxnSpPr>
              <p:nvPr/>
            </p:nvCxnSpPr>
            <p:spPr>
              <a:xfrm flipH="1">
                <a:off x="2329326" y="4744212"/>
                <a:ext cx="104758" cy="184404"/>
              </a:xfrm>
              <a:prstGeom prst="line">
                <a:avLst/>
              </a:prstGeom>
              <a:noFill/>
              <a:ln w="28575" cap="rnd" cmpd="sng" algn="ctr">
                <a:solidFill>
                  <a:srgbClr val="284C42">
                    <a:lumMod val="90000"/>
                  </a:srgbClr>
                </a:solidFill>
                <a:prstDash val="solid"/>
              </a:ln>
              <a:effectLst/>
            </p:spPr>
          </p:cxnSp>
          <p:cxnSp>
            <p:nvCxnSpPr>
              <p:cNvPr id="271" name="直線コネクタ 270">
                <a:extLst>
                  <a:ext uri="{FF2B5EF4-FFF2-40B4-BE49-F238E27FC236}">
                    <a16:creationId xmlns:a16="http://schemas.microsoft.com/office/drawing/2014/main" id="{32609AB0-00AD-40BC-AF34-E4978ADC0722}"/>
                  </a:ext>
                </a:extLst>
              </p:cNvPr>
              <p:cNvCxnSpPr>
                <a:cxnSpLocks/>
              </p:cNvCxnSpPr>
              <p:nvPr/>
            </p:nvCxnSpPr>
            <p:spPr>
              <a:xfrm flipH="1">
                <a:off x="2504851" y="4744212"/>
                <a:ext cx="104758" cy="184404"/>
              </a:xfrm>
              <a:prstGeom prst="line">
                <a:avLst/>
              </a:prstGeom>
              <a:noFill/>
              <a:ln w="28575" cap="rnd" cmpd="sng" algn="ctr">
                <a:solidFill>
                  <a:srgbClr val="284C42">
                    <a:lumMod val="90000"/>
                  </a:srgbClr>
                </a:solidFill>
                <a:prstDash val="solid"/>
              </a:ln>
              <a:effectLst/>
            </p:spPr>
          </p:cxnSp>
          <p:cxnSp>
            <p:nvCxnSpPr>
              <p:cNvPr id="272" name="直線コネクタ 271">
                <a:extLst>
                  <a:ext uri="{FF2B5EF4-FFF2-40B4-BE49-F238E27FC236}">
                    <a16:creationId xmlns:a16="http://schemas.microsoft.com/office/drawing/2014/main" id="{4C907070-A43D-4CAF-B8DE-1835B42B29DA}"/>
                  </a:ext>
                </a:extLst>
              </p:cNvPr>
              <p:cNvCxnSpPr>
                <a:cxnSpLocks/>
              </p:cNvCxnSpPr>
              <p:nvPr/>
            </p:nvCxnSpPr>
            <p:spPr>
              <a:xfrm flipH="1">
                <a:off x="2668282" y="4744212"/>
                <a:ext cx="104758" cy="184404"/>
              </a:xfrm>
              <a:prstGeom prst="line">
                <a:avLst/>
              </a:prstGeom>
              <a:noFill/>
              <a:ln w="28575" cap="rnd" cmpd="sng" algn="ctr">
                <a:solidFill>
                  <a:srgbClr val="284C42">
                    <a:lumMod val="90000"/>
                  </a:srgbClr>
                </a:solidFill>
                <a:prstDash val="solid"/>
              </a:ln>
              <a:effectLst/>
            </p:spPr>
          </p:cxnSp>
        </p:grpSp>
        <p:grpSp>
          <p:nvGrpSpPr>
            <p:cNvPr id="179" name="グループ化 178">
              <a:extLst>
                <a:ext uri="{FF2B5EF4-FFF2-40B4-BE49-F238E27FC236}">
                  <a16:creationId xmlns:a16="http://schemas.microsoft.com/office/drawing/2014/main" id="{88F7F088-21E8-46BC-91BE-B620688A1C65}"/>
                </a:ext>
              </a:extLst>
            </p:cNvPr>
            <p:cNvGrpSpPr/>
            <p:nvPr/>
          </p:nvGrpSpPr>
          <p:grpSpPr>
            <a:xfrm>
              <a:off x="1520549" y="3414205"/>
              <a:ext cx="371501" cy="133566"/>
              <a:chOff x="1453636" y="4744212"/>
              <a:chExt cx="595521" cy="184404"/>
            </a:xfrm>
          </p:grpSpPr>
          <p:cxnSp>
            <p:nvCxnSpPr>
              <p:cNvPr id="265" name="直線コネクタ 264">
                <a:extLst>
                  <a:ext uri="{FF2B5EF4-FFF2-40B4-BE49-F238E27FC236}">
                    <a16:creationId xmlns:a16="http://schemas.microsoft.com/office/drawing/2014/main" id="{F49459C0-8B5D-48FE-BD0A-74004F1504AF}"/>
                  </a:ext>
                </a:extLst>
              </p:cNvPr>
              <p:cNvCxnSpPr/>
              <p:nvPr/>
            </p:nvCxnSpPr>
            <p:spPr>
              <a:xfrm flipH="1">
                <a:off x="1453636" y="4744212"/>
                <a:ext cx="595521" cy="0"/>
              </a:xfrm>
              <a:prstGeom prst="line">
                <a:avLst/>
              </a:prstGeom>
              <a:noFill/>
              <a:ln w="28575" cap="rnd" cmpd="sng" algn="ctr">
                <a:solidFill>
                  <a:srgbClr val="284C42">
                    <a:lumMod val="90000"/>
                  </a:srgbClr>
                </a:solidFill>
                <a:prstDash val="solid"/>
              </a:ln>
              <a:effectLst/>
            </p:spPr>
          </p:cxnSp>
          <p:cxnSp>
            <p:nvCxnSpPr>
              <p:cNvPr id="266" name="直線コネクタ 265">
                <a:extLst>
                  <a:ext uri="{FF2B5EF4-FFF2-40B4-BE49-F238E27FC236}">
                    <a16:creationId xmlns:a16="http://schemas.microsoft.com/office/drawing/2014/main" id="{A64CC349-6A42-46EA-9A13-59DC39366536}"/>
                  </a:ext>
                </a:extLst>
              </p:cNvPr>
              <p:cNvCxnSpPr>
                <a:cxnSpLocks/>
              </p:cNvCxnSpPr>
              <p:nvPr/>
            </p:nvCxnSpPr>
            <p:spPr>
              <a:xfrm flipH="1">
                <a:off x="1506118" y="4744212"/>
                <a:ext cx="104758" cy="184404"/>
              </a:xfrm>
              <a:prstGeom prst="line">
                <a:avLst/>
              </a:prstGeom>
              <a:noFill/>
              <a:ln w="28575" cap="rnd" cmpd="sng" algn="ctr">
                <a:solidFill>
                  <a:srgbClr val="284C42">
                    <a:lumMod val="90000"/>
                  </a:srgbClr>
                </a:solidFill>
                <a:prstDash val="solid"/>
              </a:ln>
              <a:effectLst/>
            </p:spPr>
          </p:cxnSp>
          <p:cxnSp>
            <p:nvCxnSpPr>
              <p:cNvPr id="267" name="直線コネクタ 266">
                <a:extLst>
                  <a:ext uri="{FF2B5EF4-FFF2-40B4-BE49-F238E27FC236}">
                    <a16:creationId xmlns:a16="http://schemas.microsoft.com/office/drawing/2014/main" id="{07A5682E-542B-45D6-8E44-18C05F3703FE}"/>
                  </a:ext>
                </a:extLst>
              </p:cNvPr>
              <p:cNvCxnSpPr>
                <a:cxnSpLocks/>
              </p:cNvCxnSpPr>
              <p:nvPr/>
            </p:nvCxnSpPr>
            <p:spPr>
              <a:xfrm flipH="1">
                <a:off x="1681643" y="4744212"/>
                <a:ext cx="104758" cy="184404"/>
              </a:xfrm>
              <a:prstGeom prst="line">
                <a:avLst/>
              </a:prstGeom>
              <a:noFill/>
              <a:ln w="28575" cap="rnd" cmpd="sng" algn="ctr">
                <a:solidFill>
                  <a:srgbClr val="284C42">
                    <a:lumMod val="90000"/>
                  </a:srgbClr>
                </a:solidFill>
                <a:prstDash val="solid"/>
              </a:ln>
              <a:effectLst/>
            </p:spPr>
          </p:cxnSp>
          <p:cxnSp>
            <p:nvCxnSpPr>
              <p:cNvPr id="268" name="直線コネクタ 267">
                <a:extLst>
                  <a:ext uri="{FF2B5EF4-FFF2-40B4-BE49-F238E27FC236}">
                    <a16:creationId xmlns:a16="http://schemas.microsoft.com/office/drawing/2014/main" id="{BA4DBBA0-E22F-4831-AE4A-39953EED6DE4}"/>
                  </a:ext>
                </a:extLst>
              </p:cNvPr>
              <p:cNvCxnSpPr>
                <a:cxnSpLocks/>
              </p:cNvCxnSpPr>
              <p:nvPr/>
            </p:nvCxnSpPr>
            <p:spPr>
              <a:xfrm flipH="1">
                <a:off x="1845074" y="4744212"/>
                <a:ext cx="104758" cy="184404"/>
              </a:xfrm>
              <a:prstGeom prst="line">
                <a:avLst/>
              </a:prstGeom>
              <a:noFill/>
              <a:ln w="28575" cap="rnd" cmpd="sng" algn="ctr">
                <a:solidFill>
                  <a:srgbClr val="284C42">
                    <a:lumMod val="90000"/>
                  </a:srgbClr>
                </a:solidFill>
                <a:prstDash val="solid"/>
              </a:ln>
              <a:effectLst/>
            </p:spPr>
          </p:cxnSp>
        </p:grpSp>
        <p:grpSp>
          <p:nvGrpSpPr>
            <p:cNvPr id="180" name="グループ化 179">
              <a:extLst>
                <a:ext uri="{FF2B5EF4-FFF2-40B4-BE49-F238E27FC236}">
                  <a16:creationId xmlns:a16="http://schemas.microsoft.com/office/drawing/2014/main" id="{C84ADED3-70A2-43E8-BDCF-B66449ABC8BF}"/>
                </a:ext>
              </a:extLst>
            </p:cNvPr>
            <p:cNvGrpSpPr/>
            <p:nvPr/>
          </p:nvGrpSpPr>
          <p:grpSpPr>
            <a:xfrm>
              <a:off x="4842772" y="3453620"/>
              <a:ext cx="371501" cy="133566"/>
              <a:chOff x="3757924" y="5065776"/>
              <a:chExt cx="595521" cy="184404"/>
            </a:xfrm>
          </p:grpSpPr>
          <p:cxnSp>
            <p:nvCxnSpPr>
              <p:cNvPr id="261" name="直線コネクタ 260">
                <a:extLst>
                  <a:ext uri="{FF2B5EF4-FFF2-40B4-BE49-F238E27FC236}">
                    <a16:creationId xmlns:a16="http://schemas.microsoft.com/office/drawing/2014/main" id="{B15DE510-D0E1-44BF-AD07-3071A7C9F336}"/>
                  </a:ext>
                </a:extLst>
              </p:cNvPr>
              <p:cNvCxnSpPr/>
              <p:nvPr/>
            </p:nvCxnSpPr>
            <p:spPr>
              <a:xfrm flipH="1">
                <a:off x="3757924" y="5070348"/>
                <a:ext cx="595521" cy="0"/>
              </a:xfrm>
              <a:prstGeom prst="line">
                <a:avLst/>
              </a:prstGeom>
              <a:noFill/>
              <a:ln w="28575" cap="rnd" cmpd="sng" algn="ctr">
                <a:solidFill>
                  <a:srgbClr val="284C42">
                    <a:lumMod val="90000"/>
                  </a:srgbClr>
                </a:solidFill>
                <a:prstDash val="solid"/>
              </a:ln>
              <a:effectLst/>
            </p:spPr>
          </p:cxnSp>
          <p:cxnSp>
            <p:nvCxnSpPr>
              <p:cNvPr id="262" name="直線コネクタ 261">
                <a:extLst>
                  <a:ext uri="{FF2B5EF4-FFF2-40B4-BE49-F238E27FC236}">
                    <a16:creationId xmlns:a16="http://schemas.microsoft.com/office/drawing/2014/main" id="{DE39CADD-F604-420C-B838-FD965578007E}"/>
                  </a:ext>
                </a:extLst>
              </p:cNvPr>
              <p:cNvCxnSpPr>
                <a:cxnSpLocks/>
              </p:cNvCxnSpPr>
              <p:nvPr/>
            </p:nvCxnSpPr>
            <p:spPr>
              <a:xfrm flipH="1">
                <a:off x="3815176" y="5065776"/>
                <a:ext cx="104758" cy="184404"/>
              </a:xfrm>
              <a:prstGeom prst="line">
                <a:avLst/>
              </a:prstGeom>
              <a:noFill/>
              <a:ln w="28575" cap="rnd" cmpd="sng" algn="ctr">
                <a:solidFill>
                  <a:srgbClr val="284C42">
                    <a:lumMod val="90000"/>
                  </a:srgbClr>
                </a:solidFill>
                <a:prstDash val="solid"/>
              </a:ln>
              <a:effectLst/>
            </p:spPr>
          </p:cxnSp>
          <p:cxnSp>
            <p:nvCxnSpPr>
              <p:cNvPr id="263" name="直線コネクタ 262">
                <a:extLst>
                  <a:ext uri="{FF2B5EF4-FFF2-40B4-BE49-F238E27FC236}">
                    <a16:creationId xmlns:a16="http://schemas.microsoft.com/office/drawing/2014/main" id="{711807E4-CF33-4AA5-995F-97AB2069A381}"/>
                  </a:ext>
                </a:extLst>
              </p:cNvPr>
              <p:cNvCxnSpPr>
                <a:cxnSpLocks/>
              </p:cNvCxnSpPr>
              <p:nvPr/>
            </p:nvCxnSpPr>
            <p:spPr>
              <a:xfrm flipH="1">
                <a:off x="3990701" y="5065776"/>
                <a:ext cx="104758" cy="184404"/>
              </a:xfrm>
              <a:prstGeom prst="line">
                <a:avLst/>
              </a:prstGeom>
              <a:noFill/>
              <a:ln w="28575" cap="rnd" cmpd="sng" algn="ctr">
                <a:solidFill>
                  <a:srgbClr val="284C42">
                    <a:lumMod val="90000"/>
                  </a:srgbClr>
                </a:solidFill>
                <a:prstDash val="solid"/>
              </a:ln>
              <a:effectLst/>
            </p:spPr>
          </p:cxnSp>
          <p:cxnSp>
            <p:nvCxnSpPr>
              <p:cNvPr id="264" name="直線コネクタ 263">
                <a:extLst>
                  <a:ext uri="{FF2B5EF4-FFF2-40B4-BE49-F238E27FC236}">
                    <a16:creationId xmlns:a16="http://schemas.microsoft.com/office/drawing/2014/main" id="{275796E8-BA05-4922-87F8-C8AB69250112}"/>
                  </a:ext>
                </a:extLst>
              </p:cNvPr>
              <p:cNvCxnSpPr>
                <a:cxnSpLocks/>
              </p:cNvCxnSpPr>
              <p:nvPr/>
            </p:nvCxnSpPr>
            <p:spPr>
              <a:xfrm flipH="1">
                <a:off x="4154132" y="5065776"/>
                <a:ext cx="104758" cy="184404"/>
              </a:xfrm>
              <a:prstGeom prst="line">
                <a:avLst/>
              </a:prstGeom>
              <a:noFill/>
              <a:ln w="28575" cap="rnd" cmpd="sng" algn="ctr">
                <a:solidFill>
                  <a:srgbClr val="284C42">
                    <a:lumMod val="90000"/>
                  </a:srgbClr>
                </a:solidFill>
                <a:prstDash val="solid"/>
              </a:ln>
              <a:effectLst/>
            </p:spPr>
          </p:cxnSp>
        </p:grpSp>
        <p:cxnSp>
          <p:nvCxnSpPr>
            <p:cNvPr id="181" name="直線コネクタ 180">
              <a:extLst>
                <a:ext uri="{FF2B5EF4-FFF2-40B4-BE49-F238E27FC236}">
                  <a16:creationId xmlns:a16="http://schemas.microsoft.com/office/drawing/2014/main" id="{2EE5D62A-6801-448B-A644-3CC9C2F2C6BF}"/>
                </a:ext>
              </a:extLst>
            </p:cNvPr>
            <p:cNvCxnSpPr>
              <a:cxnSpLocks/>
            </p:cNvCxnSpPr>
            <p:nvPr/>
          </p:nvCxnSpPr>
          <p:spPr>
            <a:xfrm flipH="1">
              <a:off x="5667466" y="3192188"/>
              <a:ext cx="182499" cy="207838"/>
            </a:xfrm>
            <a:prstGeom prst="line">
              <a:avLst/>
            </a:prstGeom>
            <a:noFill/>
            <a:ln w="28575" cap="rnd" cmpd="sng" algn="ctr">
              <a:solidFill>
                <a:srgbClr val="284C42">
                  <a:lumMod val="90000"/>
                </a:srgbClr>
              </a:solidFill>
              <a:prstDash val="solid"/>
            </a:ln>
            <a:effectLst/>
          </p:spPr>
        </p:cxnSp>
        <mc:AlternateContent xmlns:mc="http://schemas.openxmlformats.org/markup-compatibility/2006">
          <mc:Choice xmlns:a14="http://schemas.microsoft.com/office/drawing/2010/main" Requires="a14">
            <p:sp>
              <p:nvSpPr>
                <p:cNvPr id="182" name="テキスト ボックス 181">
                  <a:extLst>
                    <a:ext uri="{FF2B5EF4-FFF2-40B4-BE49-F238E27FC236}">
                      <a16:creationId xmlns:a16="http://schemas.microsoft.com/office/drawing/2014/main" id="{D703549C-8091-4C28-AEAA-25D2743864B7}"/>
                    </a:ext>
                  </a:extLst>
                </p:cNvPr>
                <p:cNvSpPr txBox="1"/>
                <p:nvPr/>
              </p:nvSpPr>
              <p:spPr>
                <a:xfrm>
                  <a:off x="5921641" y="3350980"/>
                  <a:ext cx="512000"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1800" b="0" i="1" u="none" strike="noStrike" kern="0" cap="none" spc="0" normalizeH="0" baseline="0" noProof="0" dirty="0" smtClean="0">
                                <a:ln>
                                  <a:noFill/>
                                </a:ln>
                                <a:solidFill>
                                  <a:prstClr val="black"/>
                                </a:solidFill>
                                <a:effectLst/>
                                <a:uLnTx/>
                                <a:uFillTx/>
                                <a:latin typeface="Cambria Math" panose="02040503050406030204" pitchFamily="18" charset="0"/>
                                <a:cs typeface="+mn-cs"/>
                              </a:rPr>
                            </m:ctrlPr>
                          </m:sSubPr>
                          <m:e>
                            <m:r>
                              <a:rPr kumimoji="0" lang="en-US" altLang="ja-JP" sz="1800" b="0" i="1" u="none" strike="noStrike" kern="0" cap="none" spc="0" normalizeH="0" baseline="0" noProof="0" dirty="0" smtClean="0">
                                <a:ln>
                                  <a:noFill/>
                                </a:ln>
                                <a:solidFill>
                                  <a:prstClr val="black"/>
                                </a:solidFill>
                                <a:effectLst/>
                                <a:uLnTx/>
                                <a:uFillTx/>
                                <a:latin typeface="Cambria Math" panose="02040503050406030204" pitchFamily="18" charset="0"/>
                                <a:cs typeface="+mn-cs"/>
                              </a:rPr>
                              <m:t>𝑉</m:t>
                            </m:r>
                          </m:e>
                          <m:sub>
                            <m:r>
                              <m:rPr>
                                <m:sty m:val="p"/>
                              </m:rPr>
                              <a:rPr kumimoji="0" lang="en-US" altLang="ja-JP" sz="1800" b="0" i="0" u="none" strike="noStrike" kern="0" cap="none" spc="0" normalizeH="0" baseline="0" noProof="0" dirty="0" smtClean="0">
                                <a:ln>
                                  <a:noFill/>
                                </a:ln>
                                <a:solidFill>
                                  <a:prstClr val="black"/>
                                </a:solidFill>
                                <a:effectLst/>
                                <a:uLnTx/>
                                <a:uFillTx/>
                                <a:latin typeface="Cambria Math" panose="02040503050406030204" pitchFamily="18" charset="0"/>
                                <a:cs typeface="+mn-cs"/>
                              </a:rPr>
                              <m:t>ss</m:t>
                            </m:r>
                          </m:sub>
                        </m:sSub>
                      </m:oMath>
                    </m:oMathPara>
                  </a14:m>
                  <a:endParaRPr kumimoji="0" lang="ja-JP" altLang="en-US"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p:sp>
              <p:nvSpPr>
                <p:cNvPr id="182" name="テキスト ボックス 181">
                  <a:extLst>
                    <a:ext uri="{FF2B5EF4-FFF2-40B4-BE49-F238E27FC236}">
                      <a16:creationId xmlns:a16="http://schemas.microsoft.com/office/drawing/2014/main" id="{D703549C-8091-4C28-AEAA-25D2743864B7}"/>
                    </a:ext>
                  </a:extLst>
                </p:cNvPr>
                <p:cNvSpPr txBox="1">
                  <a:spLocks noRot="1" noChangeAspect="1" noMove="1" noResize="1" noEditPoints="1" noAdjustHandles="1" noChangeArrowheads="1" noChangeShapeType="1" noTextEdit="1"/>
                </p:cNvSpPr>
                <p:nvPr/>
              </p:nvSpPr>
              <p:spPr>
                <a:xfrm>
                  <a:off x="5921641" y="3350980"/>
                  <a:ext cx="512000" cy="369332"/>
                </a:xfrm>
                <a:prstGeom prst="rect">
                  <a:avLst/>
                </a:prstGeom>
                <a:blipFill>
                  <a:blip r:embed="rId3"/>
                  <a:stretch>
                    <a:fillRect/>
                  </a:stretch>
                </a:blipFill>
              </p:spPr>
              <p:txBody>
                <a:bodyPr/>
                <a:lstStyle/>
                <a:p>
                  <a:r>
                    <a:rPr lang="ja-JP" altLang="en-US">
                      <a:noFill/>
                    </a:rPr>
                    <a:t> </a:t>
                  </a:r>
                </a:p>
              </p:txBody>
            </p:sp>
          </mc:Fallback>
        </mc:AlternateContent>
        <p:grpSp>
          <p:nvGrpSpPr>
            <p:cNvPr id="183" name="グループ化 182">
              <a:extLst>
                <a:ext uri="{FF2B5EF4-FFF2-40B4-BE49-F238E27FC236}">
                  <a16:creationId xmlns:a16="http://schemas.microsoft.com/office/drawing/2014/main" id="{5692C95C-E7B6-48F5-8348-55CB734369ED}"/>
                </a:ext>
              </a:extLst>
            </p:cNvPr>
            <p:cNvGrpSpPr/>
            <p:nvPr/>
          </p:nvGrpSpPr>
          <p:grpSpPr>
            <a:xfrm rot="10800000">
              <a:off x="2092343" y="1878745"/>
              <a:ext cx="129551" cy="517292"/>
              <a:chOff x="2381705" y="2624328"/>
              <a:chExt cx="207671" cy="714183"/>
            </a:xfrm>
          </p:grpSpPr>
          <p:cxnSp>
            <p:nvCxnSpPr>
              <p:cNvPr id="255" name="直線コネクタ 254">
                <a:extLst>
                  <a:ext uri="{FF2B5EF4-FFF2-40B4-BE49-F238E27FC236}">
                    <a16:creationId xmlns:a16="http://schemas.microsoft.com/office/drawing/2014/main" id="{349275BE-2117-4023-B2AF-3C3F0E615D22}"/>
                  </a:ext>
                </a:extLst>
              </p:cNvPr>
              <p:cNvCxnSpPr>
                <a:cxnSpLocks/>
              </p:cNvCxnSpPr>
              <p:nvPr/>
            </p:nvCxnSpPr>
            <p:spPr>
              <a:xfrm flipH="1">
                <a:off x="2381705" y="2624328"/>
                <a:ext cx="175525" cy="143125"/>
              </a:xfrm>
              <a:prstGeom prst="line">
                <a:avLst/>
              </a:prstGeom>
              <a:noFill/>
              <a:ln w="28575" cap="rnd" cmpd="sng" algn="ctr">
                <a:solidFill>
                  <a:srgbClr val="284C42">
                    <a:lumMod val="90000"/>
                  </a:srgbClr>
                </a:solidFill>
                <a:prstDash val="solid"/>
              </a:ln>
              <a:effectLst/>
            </p:spPr>
          </p:cxnSp>
          <p:cxnSp>
            <p:nvCxnSpPr>
              <p:cNvPr id="256" name="直線コネクタ 255">
                <a:extLst>
                  <a:ext uri="{FF2B5EF4-FFF2-40B4-BE49-F238E27FC236}">
                    <a16:creationId xmlns:a16="http://schemas.microsoft.com/office/drawing/2014/main" id="{817E5F67-B10A-4B9D-95CE-0F5E5D03B8A5}"/>
                  </a:ext>
                </a:extLst>
              </p:cNvPr>
              <p:cNvCxnSpPr>
                <a:cxnSpLocks/>
              </p:cNvCxnSpPr>
              <p:nvPr/>
            </p:nvCxnSpPr>
            <p:spPr>
              <a:xfrm flipH="1">
                <a:off x="2398876" y="2870020"/>
                <a:ext cx="175525" cy="143125"/>
              </a:xfrm>
              <a:prstGeom prst="line">
                <a:avLst/>
              </a:prstGeom>
              <a:noFill/>
              <a:ln w="28575" cap="rnd" cmpd="sng" algn="ctr">
                <a:solidFill>
                  <a:srgbClr val="284C42">
                    <a:lumMod val="90000"/>
                  </a:srgbClr>
                </a:solidFill>
                <a:prstDash val="solid"/>
              </a:ln>
              <a:effectLst/>
            </p:spPr>
          </p:cxnSp>
          <p:cxnSp>
            <p:nvCxnSpPr>
              <p:cNvPr id="257" name="直線コネクタ 256">
                <a:extLst>
                  <a:ext uri="{FF2B5EF4-FFF2-40B4-BE49-F238E27FC236}">
                    <a16:creationId xmlns:a16="http://schemas.microsoft.com/office/drawing/2014/main" id="{2FAF53BE-DB60-419B-A0D5-2EC6F710E1E1}"/>
                  </a:ext>
                </a:extLst>
              </p:cNvPr>
              <p:cNvCxnSpPr>
                <a:cxnSpLocks/>
              </p:cNvCxnSpPr>
              <p:nvPr/>
            </p:nvCxnSpPr>
            <p:spPr>
              <a:xfrm flipH="1">
                <a:off x="2413851" y="3115712"/>
                <a:ext cx="175525" cy="143125"/>
              </a:xfrm>
              <a:prstGeom prst="line">
                <a:avLst/>
              </a:prstGeom>
              <a:noFill/>
              <a:ln w="28575" cap="rnd" cmpd="sng" algn="ctr">
                <a:solidFill>
                  <a:srgbClr val="284C42">
                    <a:lumMod val="90000"/>
                  </a:srgbClr>
                </a:solidFill>
                <a:prstDash val="solid"/>
              </a:ln>
              <a:effectLst/>
            </p:spPr>
          </p:cxnSp>
          <p:cxnSp>
            <p:nvCxnSpPr>
              <p:cNvPr id="258" name="直線コネクタ 257">
                <a:extLst>
                  <a:ext uri="{FF2B5EF4-FFF2-40B4-BE49-F238E27FC236}">
                    <a16:creationId xmlns:a16="http://schemas.microsoft.com/office/drawing/2014/main" id="{36695D1E-8A4A-441B-88B8-58014CC12AAC}"/>
                  </a:ext>
                </a:extLst>
              </p:cNvPr>
              <p:cNvCxnSpPr>
                <a:cxnSpLocks/>
              </p:cNvCxnSpPr>
              <p:nvPr/>
            </p:nvCxnSpPr>
            <p:spPr>
              <a:xfrm flipH="1" flipV="1">
                <a:off x="2381705" y="2758060"/>
                <a:ext cx="192696" cy="111960"/>
              </a:xfrm>
              <a:prstGeom prst="line">
                <a:avLst/>
              </a:prstGeom>
              <a:noFill/>
              <a:ln w="28575" cap="rnd" cmpd="sng" algn="ctr">
                <a:solidFill>
                  <a:srgbClr val="284C42">
                    <a:lumMod val="90000"/>
                  </a:srgbClr>
                </a:solidFill>
                <a:prstDash val="solid"/>
              </a:ln>
              <a:effectLst/>
            </p:spPr>
          </p:cxnSp>
          <p:cxnSp>
            <p:nvCxnSpPr>
              <p:cNvPr id="259" name="直線コネクタ 258">
                <a:extLst>
                  <a:ext uri="{FF2B5EF4-FFF2-40B4-BE49-F238E27FC236}">
                    <a16:creationId xmlns:a16="http://schemas.microsoft.com/office/drawing/2014/main" id="{EF856A80-3F14-4BDA-9792-65F3317643D3}"/>
                  </a:ext>
                </a:extLst>
              </p:cNvPr>
              <p:cNvCxnSpPr>
                <a:cxnSpLocks/>
              </p:cNvCxnSpPr>
              <p:nvPr/>
            </p:nvCxnSpPr>
            <p:spPr>
              <a:xfrm flipH="1" flipV="1">
                <a:off x="2396680" y="3018146"/>
                <a:ext cx="192696" cy="111960"/>
              </a:xfrm>
              <a:prstGeom prst="line">
                <a:avLst/>
              </a:prstGeom>
              <a:noFill/>
              <a:ln w="28575" cap="rnd" cmpd="sng" algn="ctr">
                <a:solidFill>
                  <a:srgbClr val="284C42">
                    <a:lumMod val="90000"/>
                  </a:srgbClr>
                </a:solidFill>
                <a:prstDash val="solid"/>
              </a:ln>
              <a:effectLst/>
            </p:spPr>
          </p:cxnSp>
          <p:cxnSp>
            <p:nvCxnSpPr>
              <p:cNvPr id="260" name="直線コネクタ 259">
                <a:extLst>
                  <a:ext uri="{FF2B5EF4-FFF2-40B4-BE49-F238E27FC236}">
                    <a16:creationId xmlns:a16="http://schemas.microsoft.com/office/drawing/2014/main" id="{06D27E71-2404-4D02-A9D7-3D3553E89445}"/>
                  </a:ext>
                </a:extLst>
              </p:cNvPr>
              <p:cNvCxnSpPr>
                <a:cxnSpLocks/>
              </p:cNvCxnSpPr>
              <p:nvPr/>
            </p:nvCxnSpPr>
            <p:spPr>
              <a:xfrm flipH="1" flipV="1">
                <a:off x="2406445" y="3258837"/>
                <a:ext cx="145051" cy="79674"/>
              </a:xfrm>
              <a:prstGeom prst="line">
                <a:avLst/>
              </a:prstGeom>
              <a:noFill/>
              <a:ln w="28575" cap="rnd" cmpd="sng" algn="ctr">
                <a:solidFill>
                  <a:srgbClr val="284C42">
                    <a:lumMod val="90000"/>
                  </a:srgbClr>
                </a:solidFill>
                <a:prstDash val="solid"/>
              </a:ln>
              <a:effectLst/>
            </p:spPr>
          </p:cxnSp>
        </p:grpSp>
        <p:cxnSp>
          <p:nvCxnSpPr>
            <p:cNvPr id="184" name="直線コネクタ 183">
              <a:extLst>
                <a:ext uri="{FF2B5EF4-FFF2-40B4-BE49-F238E27FC236}">
                  <a16:creationId xmlns:a16="http://schemas.microsoft.com/office/drawing/2014/main" id="{AE091803-0523-4A35-8861-51425838FC45}"/>
                </a:ext>
              </a:extLst>
            </p:cNvPr>
            <p:cNvCxnSpPr>
              <a:cxnSpLocks/>
            </p:cNvCxnSpPr>
            <p:nvPr/>
          </p:nvCxnSpPr>
          <p:spPr>
            <a:xfrm flipV="1">
              <a:off x="4586606" y="1951206"/>
              <a:ext cx="0" cy="346177"/>
            </a:xfrm>
            <a:prstGeom prst="line">
              <a:avLst/>
            </a:prstGeom>
            <a:noFill/>
            <a:ln w="28575" cap="rnd" cmpd="sng" algn="ctr">
              <a:solidFill>
                <a:srgbClr val="284C42">
                  <a:lumMod val="90000"/>
                </a:srgbClr>
              </a:solidFill>
              <a:prstDash val="solid"/>
            </a:ln>
            <a:effectLst/>
          </p:spPr>
        </p:cxnSp>
        <p:cxnSp>
          <p:nvCxnSpPr>
            <p:cNvPr id="185" name="直線コネクタ 184">
              <a:extLst>
                <a:ext uri="{FF2B5EF4-FFF2-40B4-BE49-F238E27FC236}">
                  <a16:creationId xmlns:a16="http://schemas.microsoft.com/office/drawing/2014/main" id="{21E15B96-30CB-48B9-BB1E-1F190362AA69}"/>
                </a:ext>
              </a:extLst>
            </p:cNvPr>
            <p:cNvCxnSpPr>
              <a:cxnSpLocks/>
            </p:cNvCxnSpPr>
            <p:nvPr/>
          </p:nvCxnSpPr>
          <p:spPr>
            <a:xfrm flipV="1">
              <a:off x="4746265" y="1951206"/>
              <a:ext cx="0" cy="346177"/>
            </a:xfrm>
            <a:prstGeom prst="line">
              <a:avLst/>
            </a:prstGeom>
            <a:noFill/>
            <a:ln w="28575" cap="rnd" cmpd="sng" algn="ctr">
              <a:solidFill>
                <a:srgbClr val="284C42">
                  <a:lumMod val="90000"/>
                </a:srgbClr>
              </a:solidFill>
              <a:prstDash val="solid"/>
            </a:ln>
            <a:effectLst/>
          </p:spPr>
        </p:cxnSp>
        <p:sp>
          <p:nvSpPr>
            <p:cNvPr id="186" name="テキスト ボックス 185">
              <a:extLst>
                <a:ext uri="{FF2B5EF4-FFF2-40B4-BE49-F238E27FC236}">
                  <a16:creationId xmlns:a16="http://schemas.microsoft.com/office/drawing/2014/main" id="{E09D1CD9-9622-4F52-B472-DA726C3B79AA}"/>
                </a:ext>
              </a:extLst>
            </p:cNvPr>
            <p:cNvSpPr txBox="1"/>
            <p:nvPr/>
          </p:nvSpPr>
          <p:spPr>
            <a:xfrm>
              <a:off x="4314711" y="1625189"/>
              <a:ext cx="77938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4.7</a:t>
              </a:r>
              <a:r>
                <a:rPr kumimoji="0" lang="en-US" altLang="ja-JP"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r>
                <a:rPr kumimoji="0" lang="en-US" altLang="ja-JP"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F</a:t>
              </a:r>
              <a:endParaRPr kumimoji="0" lang="ja-JP" altLang="en-US"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87" name="直線コネクタ 186">
              <a:extLst>
                <a:ext uri="{FF2B5EF4-FFF2-40B4-BE49-F238E27FC236}">
                  <a16:creationId xmlns:a16="http://schemas.microsoft.com/office/drawing/2014/main" id="{D37883AA-18B0-4FB7-A3AD-DAC8D142B044}"/>
                </a:ext>
              </a:extLst>
            </p:cNvPr>
            <p:cNvCxnSpPr>
              <a:cxnSpLocks/>
            </p:cNvCxnSpPr>
            <p:nvPr/>
          </p:nvCxnSpPr>
          <p:spPr>
            <a:xfrm flipH="1">
              <a:off x="4746265" y="2099308"/>
              <a:ext cx="536639" cy="0"/>
            </a:xfrm>
            <a:prstGeom prst="line">
              <a:avLst/>
            </a:prstGeom>
            <a:noFill/>
            <a:ln w="28575" cap="rnd" cmpd="sng" algn="ctr">
              <a:solidFill>
                <a:srgbClr val="284C42">
                  <a:lumMod val="90000"/>
                </a:srgbClr>
              </a:solidFill>
              <a:prstDash val="solid"/>
            </a:ln>
            <a:effectLst/>
          </p:spPr>
        </p:cxnSp>
        <p:cxnSp>
          <p:nvCxnSpPr>
            <p:cNvPr id="188" name="直線コネクタ 187">
              <a:extLst>
                <a:ext uri="{FF2B5EF4-FFF2-40B4-BE49-F238E27FC236}">
                  <a16:creationId xmlns:a16="http://schemas.microsoft.com/office/drawing/2014/main" id="{827FD06B-219D-4491-8AEB-7623B9D2C429}"/>
                </a:ext>
              </a:extLst>
            </p:cNvPr>
            <p:cNvCxnSpPr>
              <a:cxnSpLocks/>
            </p:cNvCxnSpPr>
            <p:nvPr/>
          </p:nvCxnSpPr>
          <p:spPr>
            <a:xfrm>
              <a:off x="5900767" y="2438728"/>
              <a:ext cx="0" cy="875054"/>
            </a:xfrm>
            <a:prstGeom prst="line">
              <a:avLst/>
            </a:prstGeom>
            <a:noFill/>
            <a:ln w="28575" cap="rnd" cmpd="sng" algn="ctr">
              <a:solidFill>
                <a:srgbClr val="284C42">
                  <a:lumMod val="90000"/>
                </a:srgbClr>
              </a:solidFill>
              <a:prstDash val="solid"/>
            </a:ln>
            <a:effectLst/>
          </p:spPr>
        </p:cxnSp>
        <p:cxnSp>
          <p:nvCxnSpPr>
            <p:cNvPr id="189" name="直線コネクタ 188">
              <a:extLst>
                <a:ext uri="{FF2B5EF4-FFF2-40B4-BE49-F238E27FC236}">
                  <a16:creationId xmlns:a16="http://schemas.microsoft.com/office/drawing/2014/main" id="{82862556-5936-4549-8A32-1713024ED2DE}"/>
                </a:ext>
              </a:extLst>
            </p:cNvPr>
            <p:cNvCxnSpPr>
              <a:cxnSpLocks/>
            </p:cNvCxnSpPr>
            <p:nvPr/>
          </p:nvCxnSpPr>
          <p:spPr>
            <a:xfrm flipH="1">
              <a:off x="5830392" y="3190768"/>
              <a:ext cx="182499" cy="207838"/>
            </a:xfrm>
            <a:prstGeom prst="line">
              <a:avLst/>
            </a:prstGeom>
            <a:noFill/>
            <a:ln w="28575" cap="rnd" cmpd="sng" algn="ctr">
              <a:solidFill>
                <a:srgbClr val="284C42">
                  <a:lumMod val="90000"/>
                </a:srgbClr>
              </a:solidFill>
              <a:prstDash val="solid"/>
            </a:ln>
            <a:effectLst/>
          </p:spPr>
        </p:cxnSp>
        <p:cxnSp>
          <p:nvCxnSpPr>
            <p:cNvPr id="190" name="直線コネクタ 189">
              <a:extLst>
                <a:ext uri="{FF2B5EF4-FFF2-40B4-BE49-F238E27FC236}">
                  <a16:creationId xmlns:a16="http://schemas.microsoft.com/office/drawing/2014/main" id="{C68F04FA-9CBA-4E87-87D6-82BD3DEB5000}"/>
                </a:ext>
              </a:extLst>
            </p:cNvPr>
            <p:cNvCxnSpPr>
              <a:cxnSpLocks/>
            </p:cNvCxnSpPr>
            <p:nvPr/>
          </p:nvCxnSpPr>
          <p:spPr>
            <a:xfrm>
              <a:off x="5063932" y="1368695"/>
              <a:ext cx="0" cy="719274"/>
            </a:xfrm>
            <a:prstGeom prst="line">
              <a:avLst/>
            </a:prstGeom>
            <a:noFill/>
            <a:ln w="28575" cap="rnd" cmpd="sng" algn="ctr">
              <a:solidFill>
                <a:srgbClr val="284C42">
                  <a:lumMod val="90000"/>
                </a:srgbClr>
              </a:solidFill>
              <a:prstDash val="solid"/>
            </a:ln>
            <a:effectLst/>
          </p:spPr>
        </p:cxnSp>
        <p:cxnSp>
          <p:nvCxnSpPr>
            <p:cNvPr id="191" name="直線コネクタ 190">
              <a:extLst>
                <a:ext uri="{FF2B5EF4-FFF2-40B4-BE49-F238E27FC236}">
                  <a16:creationId xmlns:a16="http://schemas.microsoft.com/office/drawing/2014/main" id="{BB506F03-E821-4B20-A101-C9ADF08D7CD7}"/>
                </a:ext>
              </a:extLst>
            </p:cNvPr>
            <p:cNvCxnSpPr>
              <a:cxnSpLocks/>
            </p:cNvCxnSpPr>
            <p:nvPr/>
          </p:nvCxnSpPr>
          <p:spPr>
            <a:xfrm>
              <a:off x="5503359" y="2700018"/>
              <a:ext cx="0" cy="847753"/>
            </a:xfrm>
            <a:prstGeom prst="line">
              <a:avLst/>
            </a:prstGeom>
            <a:noFill/>
            <a:ln w="28575" cap="rnd" cmpd="sng" algn="ctr">
              <a:solidFill>
                <a:srgbClr val="284C42">
                  <a:lumMod val="90000"/>
                </a:srgbClr>
              </a:solidFill>
              <a:prstDash val="solid"/>
              <a:headEnd w="lg" len="med"/>
              <a:tailEnd type="stealth" w="lg" len="lg"/>
            </a:ln>
            <a:effectLst/>
          </p:spPr>
        </p:cxnSp>
        <mc:AlternateContent xmlns:mc="http://schemas.openxmlformats.org/markup-compatibility/2006">
          <mc:Choice xmlns:a14="http://schemas.microsoft.com/office/drawing/2010/main" Requires="a14">
            <p:sp>
              <p:nvSpPr>
                <p:cNvPr id="192" name="テキスト ボックス 191">
                  <a:extLst>
                    <a:ext uri="{FF2B5EF4-FFF2-40B4-BE49-F238E27FC236}">
                      <a16:creationId xmlns:a16="http://schemas.microsoft.com/office/drawing/2014/main" id="{144B2B9F-64C2-4A2F-B15B-87CA2A1EDDCE}"/>
                    </a:ext>
                  </a:extLst>
                </p:cNvPr>
                <p:cNvSpPr txBox="1"/>
                <p:nvPr/>
              </p:nvSpPr>
              <p:spPr>
                <a:xfrm>
                  <a:off x="5562797" y="3373787"/>
                  <a:ext cx="583558"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1800" b="0" i="1" u="none" strike="noStrike" kern="0" cap="none" spc="0" normalizeH="0" baseline="0" noProof="0" dirty="0" smtClean="0">
                                <a:ln>
                                  <a:noFill/>
                                </a:ln>
                                <a:solidFill>
                                  <a:prstClr val="black"/>
                                </a:solidFill>
                                <a:effectLst/>
                                <a:uLnTx/>
                                <a:uFillTx/>
                                <a:latin typeface="Cambria Math" panose="02040503050406030204" pitchFamily="18" charset="0"/>
                                <a:cs typeface="+mn-cs"/>
                              </a:rPr>
                            </m:ctrlPr>
                          </m:sSubPr>
                          <m:e>
                            <m:r>
                              <a:rPr kumimoji="0" lang="en-US" altLang="ja-JP" sz="1800" b="0" i="1" u="none" strike="noStrike" kern="0" cap="none" spc="0" normalizeH="0" baseline="0" noProof="0" dirty="0" smtClean="0">
                                <a:ln>
                                  <a:noFill/>
                                </a:ln>
                                <a:solidFill>
                                  <a:prstClr val="black"/>
                                </a:solidFill>
                                <a:effectLst/>
                                <a:uLnTx/>
                                <a:uFillTx/>
                                <a:latin typeface="Cambria Math" panose="02040503050406030204" pitchFamily="18" charset="0"/>
                                <a:cs typeface="+mn-cs"/>
                              </a:rPr>
                              <m:t>𝑉</m:t>
                            </m:r>
                          </m:e>
                          <m:sub>
                            <m:r>
                              <m:rPr>
                                <m:sty m:val="p"/>
                              </m:rPr>
                              <a:rPr kumimoji="0" lang="en-US" altLang="ja-JP" sz="1800" b="0" i="0" u="none" strike="noStrike" kern="0" cap="none" spc="0" normalizeH="0" baseline="0" noProof="0" dirty="0" smtClean="0">
                                <a:ln>
                                  <a:noFill/>
                                </a:ln>
                                <a:solidFill>
                                  <a:prstClr val="black"/>
                                </a:solidFill>
                                <a:effectLst/>
                                <a:uLnTx/>
                                <a:uFillTx/>
                                <a:latin typeface="Cambria Math" panose="02040503050406030204" pitchFamily="18" charset="0"/>
                                <a:cs typeface="+mn-cs"/>
                              </a:rPr>
                              <m:t>dd</m:t>
                            </m:r>
                          </m:sub>
                        </m:sSub>
                      </m:oMath>
                    </m:oMathPara>
                  </a14:m>
                  <a:endParaRPr kumimoji="0" lang="ja-JP" altLang="en-US"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p:sp>
              <p:nvSpPr>
                <p:cNvPr id="192" name="テキスト ボックス 191">
                  <a:extLst>
                    <a:ext uri="{FF2B5EF4-FFF2-40B4-BE49-F238E27FC236}">
                      <a16:creationId xmlns:a16="http://schemas.microsoft.com/office/drawing/2014/main" id="{144B2B9F-64C2-4A2F-B15B-87CA2A1EDDCE}"/>
                    </a:ext>
                  </a:extLst>
                </p:cNvPr>
                <p:cNvSpPr txBox="1">
                  <a:spLocks noRot="1" noChangeAspect="1" noMove="1" noResize="1" noEditPoints="1" noAdjustHandles="1" noChangeArrowheads="1" noChangeShapeType="1" noTextEdit="1"/>
                </p:cNvSpPr>
                <p:nvPr/>
              </p:nvSpPr>
              <p:spPr>
                <a:xfrm>
                  <a:off x="5562797" y="3373787"/>
                  <a:ext cx="583558" cy="369332"/>
                </a:xfrm>
                <a:prstGeom prst="rect">
                  <a:avLst/>
                </a:prstGeom>
                <a:blipFill>
                  <a:blip r:embed="rId4"/>
                  <a:stretch>
                    <a:fillRect b="-3333"/>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93" name="テキスト ボックス 192">
                  <a:extLst>
                    <a:ext uri="{FF2B5EF4-FFF2-40B4-BE49-F238E27FC236}">
                      <a16:creationId xmlns:a16="http://schemas.microsoft.com/office/drawing/2014/main" id="{5354D0D3-5834-4C98-AA48-88C52A7E8046}"/>
                    </a:ext>
                  </a:extLst>
                </p:cNvPr>
                <p:cNvSpPr txBox="1"/>
                <p:nvPr/>
              </p:nvSpPr>
              <p:spPr>
                <a:xfrm>
                  <a:off x="5204835" y="3402061"/>
                  <a:ext cx="56541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1800" b="0" i="1" u="none" strike="noStrike" kern="0" cap="none" spc="0" normalizeH="0" baseline="0" noProof="0" dirty="0" smtClean="0">
                                <a:ln>
                                  <a:noFill/>
                                </a:ln>
                                <a:solidFill>
                                  <a:prstClr val="black"/>
                                </a:solidFill>
                                <a:effectLst/>
                                <a:uLnTx/>
                                <a:uFillTx/>
                                <a:latin typeface="Cambria Math" panose="02040503050406030204" pitchFamily="18" charset="0"/>
                                <a:cs typeface="+mn-cs"/>
                              </a:rPr>
                            </m:ctrlPr>
                          </m:sSubPr>
                          <m:e>
                            <m:r>
                              <a:rPr kumimoji="0" lang="en-US" altLang="ja-JP" sz="1800" b="0" i="1" u="none" strike="noStrike" kern="0" cap="none" spc="0" normalizeH="0" baseline="0" noProof="0" dirty="0" smtClean="0">
                                <a:ln>
                                  <a:noFill/>
                                </a:ln>
                                <a:solidFill>
                                  <a:prstClr val="black"/>
                                </a:solidFill>
                                <a:effectLst/>
                                <a:uLnTx/>
                                <a:uFillTx/>
                                <a:latin typeface="Cambria Math" panose="02040503050406030204" pitchFamily="18" charset="0"/>
                                <a:cs typeface="+mn-cs"/>
                              </a:rPr>
                              <m:t>𝐼</m:t>
                            </m:r>
                          </m:e>
                          <m:sub>
                            <m:r>
                              <m:rPr>
                                <m:sty m:val="p"/>
                              </m:rPr>
                              <a:rPr kumimoji="0" lang="en-US" altLang="ja-JP" sz="1800" b="0" i="0" u="none" strike="noStrike" kern="0" cap="none" spc="0" normalizeH="0" baseline="0" noProof="0" dirty="0" smtClean="0">
                                <a:ln>
                                  <a:noFill/>
                                </a:ln>
                                <a:solidFill>
                                  <a:prstClr val="black"/>
                                </a:solidFill>
                                <a:effectLst/>
                                <a:uLnTx/>
                                <a:uFillTx/>
                                <a:latin typeface="Cambria Math" panose="02040503050406030204" pitchFamily="18" charset="0"/>
                                <a:cs typeface="+mn-cs"/>
                              </a:rPr>
                              <m:t>ref</m:t>
                            </m:r>
                          </m:sub>
                        </m:sSub>
                      </m:oMath>
                    </m:oMathPara>
                  </a14:m>
                  <a:endParaRPr kumimoji="0" lang="ja-JP" altLang="en-US"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p:sp>
              <p:nvSpPr>
                <p:cNvPr id="193" name="テキスト ボックス 192">
                  <a:extLst>
                    <a:ext uri="{FF2B5EF4-FFF2-40B4-BE49-F238E27FC236}">
                      <a16:creationId xmlns:a16="http://schemas.microsoft.com/office/drawing/2014/main" id="{5354D0D3-5834-4C98-AA48-88C52A7E8046}"/>
                    </a:ext>
                  </a:extLst>
                </p:cNvPr>
                <p:cNvSpPr txBox="1">
                  <a:spLocks noRot="1" noChangeAspect="1" noMove="1" noResize="1" noEditPoints="1" noAdjustHandles="1" noChangeArrowheads="1" noChangeShapeType="1" noTextEdit="1"/>
                </p:cNvSpPr>
                <p:nvPr/>
              </p:nvSpPr>
              <p:spPr>
                <a:xfrm>
                  <a:off x="5204835" y="3402061"/>
                  <a:ext cx="565411" cy="369332"/>
                </a:xfrm>
                <a:prstGeom prst="rect">
                  <a:avLst/>
                </a:prstGeom>
                <a:blipFill>
                  <a:blip r:embed="rId5"/>
                  <a:stretch>
                    <a:fillRect b="-1639"/>
                  </a:stretch>
                </a:blipFill>
              </p:spPr>
              <p:txBody>
                <a:bodyPr/>
                <a:lstStyle/>
                <a:p>
                  <a:r>
                    <a:rPr lang="ja-JP" altLang="en-US">
                      <a:noFill/>
                    </a:rPr>
                    <a:t> </a:t>
                  </a:r>
                </a:p>
              </p:txBody>
            </p:sp>
          </mc:Fallback>
        </mc:AlternateContent>
        <p:sp>
          <p:nvSpPr>
            <p:cNvPr id="195" name="テキスト ボックス 194">
              <a:extLst>
                <a:ext uri="{FF2B5EF4-FFF2-40B4-BE49-F238E27FC236}">
                  <a16:creationId xmlns:a16="http://schemas.microsoft.com/office/drawing/2014/main" id="{B776AB8D-E968-4001-A624-478C644186EF}"/>
                </a:ext>
              </a:extLst>
            </p:cNvPr>
            <p:cNvSpPr txBox="1"/>
            <p:nvPr/>
          </p:nvSpPr>
          <p:spPr>
            <a:xfrm>
              <a:off x="3854687" y="1050126"/>
              <a:ext cx="88061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err="1">
                  <a:ln>
                    <a:noFill/>
                  </a:ln>
                  <a:solidFill>
                    <a:srgbClr val="0070C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Refrig</a:t>
              </a:r>
              <a:r>
                <a:rPr kumimoji="0" lang="en-US" altLang="ja-JP" sz="1800" b="0" i="0" u="none" strike="noStrike" kern="0" cap="none" spc="0" normalizeH="0" baseline="0" noProof="0" dirty="0">
                  <a:ln>
                    <a:noFill/>
                  </a:ln>
                  <a:solidFill>
                    <a:srgbClr val="0070C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0" lang="ja-JP" altLang="en-US" sz="1800" b="0" i="0" u="none" strike="noStrike" kern="0" cap="none" spc="0" normalizeH="0" baseline="0" noProof="0" dirty="0">
                <a:ln>
                  <a:noFill/>
                </a:ln>
                <a:solidFill>
                  <a:srgbClr val="0070C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96" name="直線コネクタ 195">
              <a:extLst>
                <a:ext uri="{FF2B5EF4-FFF2-40B4-BE49-F238E27FC236}">
                  <a16:creationId xmlns:a16="http://schemas.microsoft.com/office/drawing/2014/main" id="{73D46230-CEFE-4C6D-813F-EEE8398E9044}"/>
                </a:ext>
              </a:extLst>
            </p:cNvPr>
            <p:cNvCxnSpPr>
              <a:cxnSpLocks/>
            </p:cNvCxnSpPr>
            <p:nvPr/>
          </p:nvCxnSpPr>
          <p:spPr>
            <a:xfrm flipV="1">
              <a:off x="5556482" y="1532568"/>
              <a:ext cx="0" cy="346177"/>
            </a:xfrm>
            <a:prstGeom prst="line">
              <a:avLst/>
            </a:prstGeom>
            <a:noFill/>
            <a:ln w="28575" cap="rnd" cmpd="sng" algn="ctr">
              <a:solidFill>
                <a:srgbClr val="284C42">
                  <a:lumMod val="90000"/>
                </a:srgbClr>
              </a:solidFill>
              <a:prstDash val="solid"/>
            </a:ln>
            <a:effectLst/>
          </p:spPr>
        </p:cxnSp>
        <p:cxnSp>
          <p:nvCxnSpPr>
            <p:cNvPr id="197" name="直線コネクタ 196">
              <a:extLst>
                <a:ext uri="{FF2B5EF4-FFF2-40B4-BE49-F238E27FC236}">
                  <a16:creationId xmlns:a16="http://schemas.microsoft.com/office/drawing/2014/main" id="{E318686E-6FBE-4316-B871-9FDC099A4F74}"/>
                </a:ext>
              </a:extLst>
            </p:cNvPr>
            <p:cNvCxnSpPr>
              <a:cxnSpLocks/>
            </p:cNvCxnSpPr>
            <p:nvPr/>
          </p:nvCxnSpPr>
          <p:spPr>
            <a:xfrm flipV="1">
              <a:off x="5716140" y="1532568"/>
              <a:ext cx="0" cy="346177"/>
            </a:xfrm>
            <a:prstGeom prst="line">
              <a:avLst/>
            </a:prstGeom>
            <a:noFill/>
            <a:ln w="28575" cap="rnd" cmpd="sng" algn="ctr">
              <a:solidFill>
                <a:srgbClr val="284C42">
                  <a:lumMod val="90000"/>
                </a:srgbClr>
              </a:solidFill>
              <a:prstDash val="solid"/>
            </a:ln>
            <a:effectLst/>
          </p:spPr>
        </p:cxnSp>
        <p:grpSp>
          <p:nvGrpSpPr>
            <p:cNvPr id="198" name="グループ化 197">
              <a:extLst>
                <a:ext uri="{FF2B5EF4-FFF2-40B4-BE49-F238E27FC236}">
                  <a16:creationId xmlns:a16="http://schemas.microsoft.com/office/drawing/2014/main" id="{16A2D93D-A9F0-42E9-A462-572C68DC2721}"/>
                </a:ext>
              </a:extLst>
            </p:cNvPr>
            <p:cNvGrpSpPr/>
            <p:nvPr/>
          </p:nvGrpSpPr>
          <p:grpSpPr>
            <a:xfrm rot="5400000">
              <a:off x="5556567" y="1102614"/>
              <a:ext cx="150419" cy="445526"/>
              <a:chOff x="2381705" y="2624328"/>
              <a:chExt cx="207671" cy="714183"/>
            </a:xfrm>
          </p:grpSpPr>
          <p:cxnSp>
            <p:nvCxnSpPr>
              <p:cNvPr id="249" name="直線コネクタ 248">
                <a:extLst>
                  <a:ext uri="{FF2B5EF4-FFF2-40B4-BE49-F238E27FC236}">
                    <a16:creationId xmlns:a16="http://schemas.microsoft.com/office/drawing/2014/main" id="{B0558240-9394-44A0-AB13-E7B71CA56D72}"/>
                  </a:ext>
                </a:extLst>
              </p:cNvPr>
              <p:cNvCxnSpPr>
                <a:cxnSpLocks/>
              </p:cNvCxnSpPr>
              <p:nvPr/>
            </p:nvCxnSpPr>
            <p:spPr>
              <a:xfrm flipH="1">
                <a:off x="2381705" y="2624328"/>
                <a:ext cx="175525" cy="143125"/>
              </a:xfrm>
              <a:prstGeom prst="line">
                <a:avLst/>
              </a:prstGeom>
              <a:noFill/>
              <a:ln w="28575" cap="rnd" cmpd="sng" algn="ctr">
                <a:solidFill>
                  <a:srgbClr val="284C42">
                    <a:lumMod val="90000"/>
                  </a:srgbClr>
                </a:solidFill>
                <a:prstDash val="solid"/>
              </a:ln>
              <a:effectLst/>
            </p:spPr>
          </p:cxnSp>
          <p:cxnSp>
            <p:nvCxnSpPr>
              <p:cNvPr id="250" name="直線コネクタ 249">
                <a:extLst>
                  <a:ext uri="{FF2B5EF4-FFF2-40B4-BE49-F238E27FC236}">
                    <a16:creationId xmlns:a16="http://schemas.microsoft.com/office/drawing/2014/main" id="{9888D372-203C-483B-9D7A-3121723BEC1B}"/>
                  </a:ext>
                </a:extLst>
              </p:cNvPr>
              <p:cNvCxnSpPr>
                <a:cxnSpLocks/>
              </p:cNvCxnSpPr>
              <p:nvPr/>
            </p:nvCxnSpPr>
            <p:spPr>
              <a:xfrm flipH="1">
                <a:off x="2398876" y="2870020"/>
                <a:ext cx="175525" cy="143125"/>
              </a:xfrm>
              <a:prstGeom prst="line">
                <a:avLst/>
              </a:prstGeom>
              <a:noFill/>
              <a:ln w="28575" cap="rnd" cmpd="sng" algn="ctr">
                <a:solidFill>
                  <a:srgbClr val="284C42">
                    <a:lumMod val="90000"/>
                  </a:srgbClr>
                </a:solidFill>
                <a:prstDash val="solid"/>
              </a:ln>
              <a:effectLst/>
            </p:spPr>
          </p:cxnSp>
          <p:cxnSp>
            <p:nvCxnSpPr>
              <p:cNvPr id="251" name="直線コネクタ 250">
                <a:extLst>
                  <a:ext uri="{FF2B5EF4-FFF2-40B4-BE49-F238E27FC236}">
                    <a16:creationId xmlns:a16="http://schemas.microsoft.com/office/drawing/2014/main" id="{F4B46690-3A0B-42D7-879F-566CFA4DB284}"/>
                  </a:ext>
                </a:extLst>
              </p:cNvPr>
              <p:cNvCxnSpPr>
                <a:cxnSpLocks/>
              </p:cNvCxnSpPr>
              <p:nvPr/>
            </p:nvCxnSpPr>
            <p:spPr>
              <a:xfrm flipH="1">
                <a:off x="2413851" y="3115712"/>
                <a:ext cx="175525" cy="143125"/>
              </a:xfrm>
              <a:prstGeom prst="line">
                <a:avLst/>
              </a:prstGeom>
              <a:noFill/>
              <a:ln w="28575" cap="rnd" cmpd="sng" algn="ctr">
                <a:solidFill>
                  <a:srgbClr val="284C42">
                    <a:lumMod val="90000"/>
                  </a:srgbClr>
                </a:solidFill>
                <a:prstDash val="solid"/>
              </a:ln>
              <a:effectLst/>
            </p:spPr>
          </p:cxnSp>
          <p:cxnSp>
            <p:nvCxnSpPr>
              <p:cNvPr id="252" name="直線コネクタ 251">
                <a:extLst>
                  <a:ext uri="{FF2B5EF4-FFF2-40B4-BE49-F238E27FC236}">
                    <a16:creationId xmlns:a16="http://schemas.microsoft.com/office/drawing/2014/main" id="{883782DF-547C-4C59-954A-CC47E338B7E0}"/>
                  </a:ext>
                </a:extLst>
              </p:cNvPr>
              <p:cNvCxnSpPr>
                <a:cxnSpLocks/>
              </p:cNvCxnSpPr>
              <p:nvPr/>
            </p:nvCxnSpPr>
            <p:spPr>
              <a:xfrm flipH="1" flipV="1">
                <a:off x="2381705" y="2758060"/>
                <a:ext cx="192696" cy="111960"/>
              </a:xfrm>
              <a:prstGeom prst="line">
                <a:avLst/>
              </a:prstGeom>
              <a:noFill/>
              <a:ln w="28575" cap="rnd" cmpd="sng" algn="ctr">
                <a:solidFill>
                  <a:srgbClr val="284C42">
                    <a:lumMod val="90000"/>
                  </a:srgbClr>
                </a:solidFill>
                <a:prstDash val="solid"/>
              </a:ln>
              <a:effectLst/>
            </p:spPr>
          </p:cxnSp>
          <p:cxnSp>
            <p:nvCxnSpPr>
              <p:cNvPr id="253" name="直線コネクタ 252">
                <a:extLst>
                  <a:ext uri="{FF2B5EF4-FFF2-40B4-BE49-F238E27FC236}">
                    <a16:creationId xmlns:a16="http://schemas.microsoft.com/office/drawing/2014/main" id="{DAA77FCA-8CFA-4484-A87B-B63BDB39A8C1}"/>
                  </a:ext>
                </a:extLst>
              </p:cNvPr>
              <p:cNvCxnSpPr>
                <a:cxnSpLocks/>
              </p:cNvCxnSpPr>
              <p:nvPr/>
            </p:nvCxnSpPr>
            <p:spPr>
              <a:xfrm flipH="1" flipV="1">
                <a:off x="2396680" y="3018146"/>
                <a:ext cx="192696" cy="111960"/>
              </a:xfrm>
              <a:prstGeom prst="line">
                <a:avLst/>
              </a:prstGeom>
              <a:noFill/>
              <a:ln w="28575" cap="rnd" cmpd="sng" algn="ctr">
                <a:solidFill>
                  <a:srgbClr val="284C42">
                    <a:lumMod val="90000"/>
                  </a:srgbClr>
                </a:solidFill>
                <a:prstDash val="solid"/>
              </a:ln>
              <a:effectLst/>
            </p:spPr>
          </p:cxnSp>
          <p:cxnSp>
            <p:nvCxnSpPr>
              <p:cNvPr id="254" name="直線コネクタ 253">
                <a:extLst>
                  <a:ext uri="{FF2B5EF4-FFF2-40B4-BE49-F238E27FC236}">
                    <a16:creationId xmlns:a16="http://schemas.microsoft.com/office/drawing/2014/main" id="{9BFD6FCB-67C6-4B46-B807-957EA0073ABC}"/>
                  </a:ext>
                </a:extLst>
              </p:cNvPr>
              <p:cNvCxnSpPr>
                <a:cxnSpLocks/>
              </p:cNvCxnSpPr>
              <p:nvPr/>
            </p:nvCxnSpPr>
            <p:spPr>
              <a:xfrm flipH="1" flipV="1">
                <a:off x="2406445" y="3258837"/>
                <a:ext cx="145051" cy="79674"/>
              </a:xfrm>
              <a:prstGeom prst="line">
                <a:avLst/>
              </a:prstGeom>
              <a:noFill/>
              <a:ln w="28575" cap="rnd" cmpd="sng" algn="ctr">
                <a:solidFill>
                  <a:srgbClr val="284C42">
                    <a:lumMod val="90000"/>
                  </a:srgbClr>
                </a:solidFill>
                <a:prstDash val="solid"/>
              </a:ln>
              <a:effectLst/>
            </p:spPr>
          </p:cxnSp>
        </p:grpSp>
        <p:cxnSp>
          <p:nvCxnSpPr>
            <p:cNvPr id="199" name="直線コネクタ 198">
              <a:extLst>
                <a:ext uri="{FF2B5EF4-FFF2-40B4-BE49-F238E27FC236}">
                  <a16:creationId xmlns:a16="http://schemas.microsoft.com/office/drawing/2014/main" id="{18A85AF0-E41D-4957-A152-BCEBEA006B9B}"/>
                </a:ext>
              </a:extLst>
            </p:cNvPr>
            <p:cNvCxnSpPr/>
            <p:nvPr/>
          </p:nvCxnSpPr>
          <p:spPr>
            <a:xfrm flipH="1">
              <a:off x="5059215" y="1372192"/>
              <a:ext cx="349800" cy="0"/>
            </a:xfrm>
            <a:prstGeom prst="line">
              <a:avLst/>
            </a:prstGeom>
            <a:noFill/>
            <a:ln w="28575" cap="rnd" cmpd="sng" algn="ctr">
              <a:solidFill>
                <a:srgbClr val="284C42">
                  <a:lumMod val="90000"/>
                </a:srgbClr>
              </a:solidFill>
              <a:prstDash val="solid"/>
            </a:ln>
            <a:effectLst/>
          </p:spPr>
        </p:cxnSp>
        <p:cxnSp>
          <p:nvCxnSpPr>
            <p:cNvPr id="200" name="直線コネクタ 199">
              <a:extLst>
                <a:ext uri="{FF2B5EF4-FFF2-40B4-BE49-F238E27FC236}">
                  <a16:creationId xmlns:a16="http://schemas.microsoft.com/office/drawing/2014/main" id="{A35F0B39-C962-4D3C-BDE1-7F0103BD749F}"/>
                </a:ext>
              </a:extLst>
            </p:cNvPr>
            <p:cNvCxnSpPr>
              <a:cxnSpLocks/>
            </p:cNvCxnSpPr>
            <p:nvPr/>
          </p:nvCxnSpPr>
          <p:spPr>
            <a:xfrm flipH="1">
              <a:off x="5854540" y="1368695"/>
              <a:ext cx="292541" cy="3497"/>
            </a:xfrm>
            <a:prstGeom prst="line">
              <a:avLst/>
            </a:prstGeom>
            <a:noFill/>
            <a:ln w="28575" cap="rnd" cmpd="sng" algn="ctr">
              <a:solidFill>
                <a:srgbClr val="284C42">
                  <a:lumMod val="90000"/>
                </a:srgbClr>
              </a:solidFill>
              <a:prstDash val="solid"/>
            </a:ln>
            <a:effectLst/>
          </p:spPr>
        </p:cxnSp>
        <p:cxnSp>
          <p:nvCxnSpPr>
            <p:cNvPr id="201" name="直線コネクタ 200">
              <a:extLst>
                <a:ext uri="{FF2B5EF4-FFF2-40B4-BE49-F238E27FC236}">
                  <a16:creationId xmlns:a16="http://schemas.microsoft.com/office/drawing/2014/main" id="{43C80CD2-C9D3-4857-ADD1-2FDEA7189F12}"/>
                </a:ext>
              </a:extLst>
            </p:cNvPr>
            <p:cNvCxnSpPr>
              <a:cxnSpLocks/>
            </p:cNvCxnSpPr>
            <p:nvPr/>
          </p:nvCxnSpPr>
          <p:spPr>
            <a:xfrm>
              <a:off x="6147777" y="1364658"/>
              <a:ext cx="2424" cy="959106"/>
            </a:xfrm>
            <a:prstGeom prst="line">
              <a:avLst/>
            </a:prstGeom>
            <a:noFill/>
            <a:ln w="28575" cap="rnd" cmpd="sng" algn="ctr">
              <a:solidFill>
                <a:srgbClr val="284C42">
                  <a:lumMod val="90000"/>
                </a:srgbClr>
              </a:solidFill>
              <a:prstDash val="solid"/>
            </a:ln>
            <a:effectLst/>
          </p:spPr>
        </p:cxnSp>
        <p:cxnSp>
          <p:nvCxnSpPr>
            <p:cNvPr id="202" name="直線コネクタ 201">
              <a:extLst>
                <a:ext uri="{FF2B5EF4-FFF2-40B4-BE49-F238E27FC236}">
                  <a16:creationId xmlns:a16="http://schemas.microsoft.com/office/drawing/2014/main" id="{AB708821-98C6-4501-9BA2-7BFA0EB134C7}"/>
                </a:ext>
              </a:extLst>
            </p:cNvPr>
            <p:cNvCxnSpPr>
              <a:cxnSpLocks/>
            </p:cNvCxnSpPr>
            <p:nvPr/>
          </p:nvCxnSpPr>
          <p:spPr>
            <a:xfrm flipH="1">
              <a:off x="5063932" y="1705057"/>
              <a:ext cx="493969" cy="0"/>
            </a:xfrm>
            <a:prstGeom prst="line">
              <a:avLst/>
            </a:prstGeom>
            <a:noFill/>
            <a:ln w="28575" cap="rnd" cmpd="sng" algn="ctr">
              <a:solidFill>
                <a:srgbClr val="284C42">
                  <a:lumMod val="90000"/>
                </a:srgbClr>
              </a:solidFill>
              <a:prstDash val="solid"/>
            </a:ln>
            <a:effectLst/>
          </p:spPr>
        </p:cxnSp>
        <p:cxnSp>
          <p:nvCxnSpPr>
            <p:cNvPr id="203" name="直線コネクタ 202">
              <a:extLst>
                <a:ext uri="{FF2B5EF4-FFF2-40B4-BE49-F238E27FC236}">
                  <a16:creationId xmlns:a16="http://schemas.microsoft.com/office/drawing/2014/main" id="{E09FD9B0-91E4-4571-8524-7BBD77E32AEE}"/>
                </a:ext>
              </a:extLst>
            </p:cNvPr>
            <p:cNvCxnSpPr/>
            <p:nvPr/>
          </p:nvCxnSpPr>
          <p:spPr>
            <a:xfrm flipH="1">
              <a:off x="5723026" y="1710089"/>
              <a:ext cx="423257" cy="0"/>
            </a:xfrm>
            <a:prstGeom prst="line">
              <a:avLst/>
            </a:prstGeom>
            <a:noFill/>
            <a:ln w="28575" cap="rnd" cmpd="sng" algn="ctr">
              <a:solidFill>
                <a:srgbClr val="284C42">
                  <a:lumMod val="90000"/>
                </a:srgbClr>
              </a:solidFill>
              <a:prstDash val="solid"/>
            </a:ln>
            <a:effectLst/>
          </p:spPr>
        </p:cxnSp>
        <p:cxnSp>
          <p:nvCxnSpPr>
            <p:cNvPr id="204" name="直線コネクタ 203">
              <a:extLst>
                <a:ext uri="{FF2B5EF4-FFF2-40B4-BE49-F238E27FC236}">
                  <a16:creationId xmlns:a16="http://schemas.microsoft.com/office/drawing/2014/main" id="{E4ABC358-847F-4CB2-94C7-BB172275FFDF}"/>
                </a:ext>
              </a:extLst>
            </p:cNvPr>
            <p:cNvCxnSpPr>
              <a:cxnSpLocks/>
            </p:cNvCxnSpPr>
            <p:nvPr/>
          </p:nvCxnSpPr>
          <p:spPr>
            <a:xfrm flipV="1">
              <a:off x="4987984" y="2504277"/>
              <a:ext cx="0" cy="949343"/>
            </a:xfrm>
            <a:prstGeom prst="line">
              <a:avLst/>
            </a:prstGeom>
            <a:noFill/>
            <a:ln w="28575" cap="rnd" cmpd="sng" algn="ctr">
              <a:solidFill>
                <a:srgbClr val="284C42">
                  <a:lumMod val="90000"/>
                </a:srgbClr>
              </a:solidFill>
              <a:prstDash val="solid"/>
            </a:ln>
            <a:effectLst/>
          </p:spPr>
        </p:cxnSp>
        <mc:AlternateContent xmlns:mc="http://schemas.openxmlformats.org/markup-compatibility/2006">
          <mc:Choice xmlns:a14="http://schemas.microsoft.com/office/drawing/2010/main" Requires="a14">
            <p:sp>
              <p:nvSpPr>
                <p:cNvPr id="205" name="テキスト ボックス 204">
                  <a:extLst>
                    <a:ext uri="{FF2B5EF4-FFF2-40B4-BE49-F238E27FC236}">
                      <a16:creationId xmlns:a16="http://schemas.microsoft.com/office/drawing/2014/main" id="{70792E31-A5BC-4061-95B2-AC0D6E99EB16}"/>
                    </a:ext>
                  </a:extLst>
                </p:cNvPr>
                <p:cNvSpPr txBox="1"/>
                <p:nvPr/>
              </p:nvSpPr>
              <p:spPr>
                <a:xfrm>
                  <a:off x="5623518" y="1408268"/>
                  <a:ext cx="628698"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1800" b="0" i="1" u="none" strike="noStrike" kern="1200" cap="none" spc="0" normalizeH="0" baseline="0" noProof="0" dirty="0">
                            <a:ln>
                              <a:noFill/>
                            </a:ln>
                            <a:solidFill>
                              <a:srgbClr val="FF0000"/>
                            </a:solidFill>
                            <a:effectLst/>
                            <a:uLnTx/>
                            <a:uFillTx/>
                            <a:latin typeface="Cambria Math" panose="02040503050406030204" pitchFamily="18" charset="0"/>
                            <a:cs typeface="+mn-cs"/>
                          </a:rPr>
                          <m:t>3</m:t>
                        </m:r>
                        <m:r>
                          <m:rPr>
                            <m:sty m:val="p"/>
                          </m:rPr>
                          <a:rPr kumimoji="1" lang="en-US" altLang="ja-JP" sz="1800" b="0" i="0" u="none" strike="noStrike" kern="1200" cap="none" spc="0" normalizeH="0" baseline="0" noProof="0" dirty="0" smtClean="0">
                            <a:ln>
                              <a:noFill/>
                            </a:ln>
                            <a:solidFill>
                              <a:srgbClr val="FF0000"/>
                            </a:solidFill>
                            <a:effectLst/>
                            <a:uLnTx/>
                            <a:uFillTx/>
                            <a:latin typeface="Cambria Math" panose="02040503050406030204" pitchFamily="18" charset="0"/>
                            <a:cs typeface="+mn-cs"/>
                          </a:rPr>
                          <m:t>pF</m:t>
                        </m:r>
                      </m:oMath>
                    </m:oMathPara>
                  </a14:m>
                  <a:endParaRPr kumimoji="1" lang="ja-JP" altLang="en-US" sz="1800" b="0" i="0" u="none" strike="noStrike" kern="1200" cap="none" spc="0" normalizeH="0" baseline="0" noProof="0" dirty="0">
                    <a:ln>
                      <a:noFill/>
                    </a:ln>
                    <a:solidFill>
                      <a:srgbClr val="FF0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p:sp>
              <p:nvSpPr>
                <p:cNvPr id="205" name="テキスト ボックス 204">
                  <a:extLst>
                    <a:ext uri="{FF2B5EF4-FFF2-40B4-BE49-F238E27FC236}">
                      <a16:creationId xmlns:a16="http://schemas.microsoft.com/office/drawing/2014/main" id="{70792E31-A5BC-4061-95B2-AC0D6E99EB16}"/>
                    </a:ext>
                  </a:extLst>
                </p:cNvPr>
                <p:cNvSpPr txBox="1">
                  <a:spLocks noRot="1" noChangeAspect="1" noMove="1" noResize="1" noEditPoints="1" noAdjustHandles="1" noChangeArrowheads="1" noChangeShapeType="1" noTextEdit="1"/>
                </p:cNvSpPr>
                <p:nvPr/>
              </p:nvSpPr>
              <p:spPr>
                <a:xfrm>
                  <a:off x="5623518" y="1408268"/>
                  <a:ext cx="628698" cy="369332"/>
                </a:xfrm>
                <a:prstGeom prst="rect">
                  <a:avLst/>
                </a:prstGeom>
                <a:blipFill>
                  <a:blip r:embed="rId6"/>
                  <a:stretch>
                    <a:fillRect b="-13115"/>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206" name="テキスト ボックス 205">
                  <a:extLst>
                    <a:ext uri="{FF2B5EF4-FFF2-40B4-BE49-F238E27FC236}">
                      <a16:creationId xmlns:a16="http://schemas.microsoft.com/office/drawing/2014/main" id="{BA68F1E2-F5D1-4C88-9F3B-5087735E286F}"/>
                    </a:ext>
                  </a:extLst>
                </p:cNvPr>
                <p:cNvSpPr txBox="1"/>
                <p:nvPr/>
              </p:nvSpPr>
              <p:spPr>
                <a:xfrm>
                  <a:off x="5716140" y="1078862"/>
                  <a:ext cx="721672"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1800" b="0" i="1" u="none" strike="noStrike" kern="1200" cap="none" spc="0" normalizeH="0" baseline="0" noProof="0" dirty="0" smtClean="0">
                            <a:ln>
                              <a:noFill/>
                            </a:ln>
                            <a:solidFill>
                              <a:srgbClr val="FF0000"/>
                            </a:solidFill>
                            <a:effectLst/>
                            <a:uLnTx/>
                            <a:uFillTx/>
                            <a:latin typeface="Cambria Math" panose="02040503050406030204" pitchFamily="18" charset="0"/>
                            <a:cs typeface="+mn-cs"/>
                          </a:rPr>
                          <m:t>5</m:t>
                        </m:r>
                        <m:r>
                          <m:rPr>
                            <m:sty m:val="p"/>
                          </m:rPr>
                          <a:rPr kumimoji="1" lang="en-US" altLang="ja-JP" sz="1800" b="0" i="0" u="none" strike="noStrike" kern="1200" cap="none" spc="0" normalizeH="0" baseline="0" noProof="0" dirty="0" smtClean="0">
                            <a:ln>
                              <a:noFill/>
                            </a:ln>
                            <a:solidFill>
                              <a:srgbClr val="FF0000"/>
                            </a:solidFill>
                            <a:effectLst/>
                            <a:uLnTx/>
                            <a:uFillTx/>
                            <a:latin typeface="Cambria Math" panose="02040503050406030204" pitchFamily="18" charset="0"/>
                            <a:cs typeface="+mn-cs"/>
                          </a:rPr>
                          <m:t>MΩ</m:t>
                        </m:r>
                      </m:oMath>
                    </m:oMathPara>
                  </a14:m>
                  <a:endParaRPr kumimoji="1" lang="ja-JP" altLang="en-US" sz="1800" b="0" i="0" u="none" strike="noStrike" kern="1200" cap="none" spc="0" normalizeH="0" baseline="0" noProof="0" dirty="0">
                    <a:ln>
                      <a:noFill/>
                    </a:ln>
                    <a:solidFill>
                      <a:srgbClr val="FF000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p:sp>
              <p:nvSpPr>
                <p:cNvPr id="206" name="テキスト ボックス 205">
                  <a:extLst>
                    <a:ext uri="{FF2B5EF4-FFF2-40B4-BE49-F238E27FC236}">
                      <a16:creationId xmlns:a16="http://schemas.microsoft.com/office/drawing/2014/main" id="{BA68F1E2-F5D1-4C88-9F3B-5087735E286F}"/>
                    </a:ext>
                  </a:extLst>
                </p:cNvPr>
                <p:cNvSpPr txBox="1">
                  <a:spLocks noRot="1" noChangeAspect="1" noMove="1" noResize="1" noEditPoints="1" noAdjustHandles="1" noChangeArrowheads="1" noChangeShapeType="1" noTextEdit="1"/>
                </p:cNvSpPr>
                <p:nvPr/>
              </p:nvSpPr>
              <p:spPr>
                <a:xfrm>
                  <a:off x="5716140" y="1078862"/>
                  <a:ext cx="721672" cy="369332"/>
                </a:xfrm>
                <a:prstGeom prst="rect">
                  <a:avLst/>
                </a:prstGeom>
                <a:blipFill>
                  <a:blip r:embed="rId7"/>
                  <a:stretch>
                    <a:fillRect/>
                  </a:stretch>
                </a:blipFill>
              </p:spPr>
              <p:txBody>
                <a:bodyPr/>
                <a:lstStyle/>
                <a:p>
                  <a:r>
                    <a:rPr lang="ja-JP" altLang="en-US">
                      <a:noFill/>
                    </a:rPr>
                    <a:t> </a:t>
                  </a:r>
                </a:p>
              </p:txBody>
            </p:sp>
          </mc:Fallback>
        </mc:AlternateContent>
        <p:sp>
          <p:nvSpPr>
            <p:cNvPr id="207" name="テキスト ボックス 206">
              <a:extLst>
                <a:ext uri="{FF2B5EF4-FFF2-40B4-BE49-F238E27FC236}">
                  <a16:creationId xmlns:a16="http://schemas.microsoft.com/office/drawing/2014/main" id="{6933344A-80F9-4F99-8DCF-74C4814FF132}"/>
                </a:ext>
              </a:extLst>
            </p:cNvPr>
            <p:cNvSpPr txBox="1"/>
            <p:nvPr/>
          </p:nvSpPr>
          <p:spPr>
            <a:xfrm>
              <a:off x="5257201" y="1809855"/>
              <a:ext cx="270607" cy="523220"/>
            </a:xfrm>
            <a:prstGeom prst="rect">
              <a:avLst/>
            </a:prstGeom>
            <a:noFill/>
            <a:ln w="28575">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0" lang="ja-JP" altLang="en-US" sz="2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8" name="テキスト ボックス 207">
              <a:extLst>
                <a:ext uri="{FF2B5EF4-FFF2-40B4-BE49-F238E27FC236}">
                  <a16:creationId xmlns:a16="http://schemas.microsoft.com/office/drawing/2014/main" id="{77976157-2EC9-47B4-9FD1-407D75FC3939}"/>
                </a:ext>
              </a:extLst>
            </p:cNvPr>
            <p:cNvSpPr txBox="1"/>
            <p:nvPr/>
          </p:nvSpPr>
          <p:spPr>
            <a:xfrm>
              <a:off x="5260313" y="2365226"/>
              <a:ext cx="319318" cy="369332"/>
            </a:xfrm>
            <a:prstGeom prst="rect">
              <a:avLst/>
            </a:prstGeom>
            <a:noFill/>
            <a:ln w="28575">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0" lang="ja-JP" altLang="en-US" sz="2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209" name="グループ化 208">
              <a:extLst>
                <a:ext uri="{FF2B5EF4-FFF2-40B4-BE49-F238E27FC236}">
                  <a16:creationId xmlns:a16="http://schemas.microsoft.com/office/drawing/2014/main" id="{0C44177B-E9D3-4EC6-814F-19087984FED2}"/>
                </a:ext>
              </a:extLst>
            </p:cNvPr>
            <p:cNvGrpSpPr/>
            <p:nvPr/>
          </p:nvGrpSpPr>
          <p:grpSpPr>
            <a:xfrm>
              <a:off x="1508951" y="2327305"/>
              <a:ext cx="330464" cy="75841"/>
              <a:chOff x="2076391" y="4433031"/>
              <a:chExt cx="330464" cy="75841"/>
            </a:xfrm>
          </p:grpSpPr>
          <p:cxnSp>
            <p:nvCxnSpPr>
              <p:cNvPr id="247" name="直線コネクタ 246">
                <a:extLst>
                  <a:ext uri="{FF2B5EF4-FFF2-40B4-BE49-F238E27FC236}">
                    <a16:creationId xmlns:a16="http://schemas.microsoft.com/office/drawing/2014/main" id="{2AD1E3AE-DB34-4C71-B65D-712EEA02187A}"/>
                  </a:ext>
                </a:extLst>
              </p:cNvPr>
              <p:cNvCxnSpPr/>
              <p:nvPr/>
            </p:nvCxnSpPr>
            <p:spPr>
              <a:xfrm flipH="1">
                <a:off x="2076391" y="4433031"/>
                <a:ext cx="330464" cy="0"/>
              </a:xfrm>
              <a:prstGeom prst="line">
                <a:avLst/>
              </a:prstGeom>
              <a:noFill/>
              <a:ln w="28575" cap="rnd" cmpd="sng" algn="ctr">
                <a:solidFill>
                  <a:srgbClr val="284C42">
                    <a:lumMod val="90000"/>
                  </a:srgbClr>
                </a:solidFill>
                <a:prstDash val="solid"/>
              </a:ln>
              <a:effectLst/>
            </p:spPr>
          </p:cxnSp>
          <p:cxnSp>
            <p:nvCxnSpPr>
              <p:cNvPr id="248" name="直線コネクタ 247">
                <a:extLst>
                  <a:ext uri="{FF2B5EF4-FFF2-40B4-BE49-F238E27FC236}">
                    <a16:creationId xmlns:a16="http://schemas.microsoft.com/office/drawing/2014/main" id="{DD371A31-B275-4EBE-A82E-58C933936D15}"/>
                  </a:ext>
                </a:extLst>
              </p:cNvPr>
              <p:cNvCxnSpPr/>
              <p:nvPr/>
            </p:nvCxnSpPr>
            <p:spPr>
              <a:xfrm flipH="1">
                <a:off x="2143338" y="4508872"/>
                <a:ext cx="205193" cy="0"/>
              </a:xfrm>
              <a:prstGeom prst="line">
                <a:avLst/>
              </a:prstGeom>
              <a:noFill/>
              <a:ln w="50800" cap="rnd" cmpd="sng" algn="ctr">
                <a:solidFill>
                  <a:srgbClr val="284C42">
                    <a:lumMod val="90000"/>
                  </a:srgbClr>
                </a:solidFill>
                <a:prstDash val="solid"/>
              </a:ln>
              <a:effectLst/>
            </p:spPr>
          </p:cxnSp>
        </p:grpSp>
        <p:cxnSp>
          <p:nvCxnSpPr>
            <p:cNvPr id="210" name="直線コネクタ 209">
              <a:extLst>
                <a:ext uri="{FF2B5EF4-FFF2-40B4-BE49-F238E27FC236}">
                  <a16:creationId xmlns:a16="http://schemas.microsoft.com/office/drawing/2014/main" id="{410E52DC-2B0F-4BC3-B5D6-580C058BD713}"/>
                </a:ext>
              </a:extLst>
            </p:cNvPr>
            <p:cNvCxnSpPr>
              <a:cxnSpLocks/>
            </p:cNvCxnSpPr>
            <p:nvPr/>
          </p:nvCxnSpPr>
          <p:spPr>
            <a:xfrm flipH="1">
              <a:off x="3318605" y="2103760"/>
              <a:ext cx="1268001" cy="0"/>
            </a:xfrm>
            <a:prstGeom prst="line">
              <a:avLst/>
            </a:prstGeom>
            <a:noFill/>
            <a:ln w="28575" cap="rnd" cmpd="sng" algn="ctr">
              <a:solidFill>
                <a:srgbClr val="284C42">
                  <a:lumMod val="90000"/>
                </a:srgbClr>
              </a:solidFill>
              <a:prstDash val="solid"/>
            </a:ln>
            <a:effectLst/>
          </p:spPr>
        </p:cxnSp>
        <p:cxnSp>
          <p:nvCxnSpPr>
            <p:cNvPr id="211" name="直線コネクタ 210">
              <a:extLst>
                <a:ext uri="{FF2B5EF4-FFF2-40B4-BE49-F238E27FC236}">
                  <a16:creationId xmlns:a16="http://schemas.microsoft.com/office/drawing/2014/main" id="{6485B2AC-F7A1-4D16-9794-C90F1AFB87D3}"/>
                </a:ext>
              </a:extLst>
            </p:cNvPr>
            <p:cNvCxnSpPr>
              <a:cxnSpLocks/>
            </p:cNvCxnSpPr>
            <p:nvPr/>
          </p:nvCxnSpPr>
          <p:spPr>
            <a:xfrm rot="10800000" flipV="1">
              <a:off x="3171264" y="1403766"/>
              <a:ext cx="0" cy="214949"/>
            </a:xfrm>
            <a:prstGeom prst="line">
              <a:avLst/>
            </a:prstGeom>
            <a:noFill/>
            <a:ln w="28575" cap="rnd" cmpd="sng" algn="ctr">
              <a:solidFill>
                <a:schemeClr val="bg1">
                  <a:lumMod val="75000"/>
                </a:schemeClr>
              </a:solidFill>
              <a:prstDash val="solid"/>
            </a:ln>
            <a:effectLst/>
          </p:spPr>
        </p:cxnSp>
        <p:cxnSp>
          <p:nvCxnSpPr>
            <p:cNvPr id="212" name="直線コネクタ 211">
              <a:extLst>
                <a:ext uri="{FF2B5EF4-FFF2-40B4-BE49-F238E27FC236}">
                  <a16:creationId xmlns:a16="http://schemas.microsoft.com/office/drawing/2014/main" id="{A6F78905-CB6A-41E4-8CA5-E0445F2CE09C}"/>
                </a:ext>
              </a:extLst>
            </p:cNvPr>
            <p:cNvCxnSpPr>
              <a:cxnSpLocks/>
            </p:cNvCxnSpPr>
            <p:nvPr/>
          </p:nvCxnSpPr>
          <p:spPr>
            <a:xfrm rot="10800000" flipV="1">
              <a:off x="2794124" y="1617556"/>
              <a:ext cx="0" cy="484302"/>
            </a:xfrm>
            <a:prstGeom prst="line">
              <a:avLst/>
            </a:prstGeom>
            <a:noFill/>
            <a:ln w="28575" cap="rnd" cmpd="sng" algn="ctr">
              <a:solidFill>
                <a:schemeClr val="bg1">
                  <a:lumMod val="75000"/>
                </a:schemeClr>
              </a:solidFill>
              <a:prstDash val="solid"/>
            </a:ln>
            <a:effectLst/>
          </p:spPr>
        </p:cxnSp>
        <p:cxnSp>
          <p:nvCxnSpPr>
            <p:cNvPr id="213" name="直線コネクタ 212">
              <a:extLst>
                <a:ext uri="{FF2B5EF4-FFF2-40B4-BE49-F238E27FC236}">
                  <a16:creationId xmlns:a16="http://schemas.microsoft.com/office/drawing/2014/main" id="{7AA55FE4-FADF-46EB-B685-81E633A33C57}"/>
                </a:ext>
              </a:extLst>
            </p:cNvPr>
            <p:cNvCxnSpPr>
              <a:cxnSpLocks/>
            </p:cNvCxnSpPr>
            <p:nvPr/>
          </p:nvCxnSpPr>
          <p:spPr>
            <a:xfrm rot="10800000" flipH="1" flipV="1">
              <a:off x="3101005" y="607988"/>
              <a:ext cx="1376" cy="331878"/>
            </a:xfrm>
            <a:prstGeom prst="line">
              <a:avLst/>
            </a:prstGeom>
            <a:noFill/>
            <a:ln w="28575" cap="rnd" cmpd="sng" algn="ctr">
              <a:solidFill>
                <a:schemeClr val="bg1">
                  <a:lumMod val="75000"/>
                </a:schemeClr>
              </a:solidFill>
              <a:prstDash val="solid"/>
              <a:headEnd type="arrow"/>
            </a:ln>
            <a:effectLst/>
          </p:spPr>
        </p:cxnSp>
        <p:grpSp>
          <p:nvGrpSpPr>
            <p:cNvPr id="214" name="グループ化 213">
              <a:extLst>
                <a:ext uri="{FF2B5EF4-FFF2-40B4-BE49-F238E27FC236}">
                  <a16:creationId xmlns:a16="http://schemas.microsoft.com/office/drawing/2014/main" id="{6D1401A8-7B16-4811-B45F-908374FF514F}"/>
                </a:ext>
              </a:extLst>
            </p:cNvPr>
            <p:cNvGrpSpPr/>
            <p:nvPr/>
          </p:nvGrpSpPr>
          <p:grpSpPr>
            <a:xfrm rot="16200000">
              <a:off x="3019664" y="1933389"/>
              <a:ext cx="150419" cy="445526"/>
              <a:chOff x="2381705" y="2624328"/>
              <a:chExt cx="207671" cy="714183"/>
            </a:xfrm>
          </p:grpSpPr>
          <p:cxnSp>
            <p:nvCxnSpPr>
              <p:cNvPr id="241" name="直線コネクタ 240">
                <a:extLst>
                  <a:ext uri="{FF2B5EF4-FFF2-40B4-BE49-F238E27FC236}">
                    <a16:creationId xmlns:a16="http://schemas.microsoft.com/office/drawing/2014/main" id="{D3962C2A-2B69-414B-AA57-5C0B8D8C9904}"/>
                  </a:ext>
                </a:extLst>
              </p:cNvPr>
              <p:cNvCxnSpPr>
                <a:cxnSpLocks/>
              </p:cNvCxnSpPr>
              <p:nvPr/>
            </p:nvCxnSpPr>
            <p:spPr>
              <a:xfrm flipH="1">
                <a:off x="2381705" y="2624328"/>
                <a:ext cx="175525" cy="143125"/>
              </a:xfrm>
              <a:prstGeom prst="line">
                <a:avLst/>
              </a:prstGeom>
              <a:noFill/>
              <a:ln w="28575" cap="rnd" cmpd="sng" algn="ctr">
                <a:solidFill>
                  <a:srgbClr val="284C42">
                    <a:lumMod val="90000"/>
                  </a:srgbClr>
                </a:solidFill>
                <a:prstDash val="solid"/>
              </a:ln>
              <a:effectLst/>
            </p:spPr>
          </p:cxnSp>
          <p:cxnSp>
            <p:nvCxnSpPr>
              <p:cNvPr id="242" name="直線コネクタ 241">
                <a:extLst>
                  <a:ext uri="{FF2B5EF4-FFF2-40B4-BE49-F238E27FC236}">
                    <a16:creationId xmlns:a16="http://schemas.microsoft.com/office/drawing/2014/main" id="{3ED60245-AF14-4996-8B1D-EF146DDDA28F}"/>
                  </a:ext>
                </a:extLst>
              </p:cNvPr>
              <p:cNvCxnSpPr>
                <a:cxnSpLocks/>
              </p:cNvCxnSpPr>
              <p:nvPr/>
            </p:nvCxnSpPr>
            <p:spPr>
              <a:xfrm flipH="1">
                <a:off x="2398876" y="2870020"/>
                <a:ext cx="175525" cy="143125"/>
              </a:xfrm>
              <a:prstGeom prst="line">
                <a:avLst/>
              </a:prstGeom>
              <a:noFill/>
              <a:ln w="28575" cap="rnd" cmpd="sng" algn="ctr">
                <a:solidFill>
                  <a:srgbClr val="284C42">
                    <a:lumMod val="90000"/>
                  </a:srgbClr>
                </a:solidFill>
                <a:prstDash val="solid"/>
              </a:ln>
              <a:effectLst/>
            </p:spPr>
          </p:cxnSp>
          <p:cxnSp>
            <p:nvCxnSpPr>
              <p:cNvPr id="243" name="直線コネクタ 242">
                <a:extLst>
                  <a:ext uri="{FF2B5EF4-FFF2-40B4-BE49-F238E27FC236}">
                    <a16:creationId xmlns:a16="http://schemas.microsoft.com/office/drawing/2014/main" id="{BC7C527C-4AC6-4203-A931-61C5EB1D99C0}"/>
                  </a:ext>
                </a:extLst>
              </p:cNvPr>
              <p:cNvCxnSpPr>
                <a:cxnSpLocks/>
              </p:cNvCxnSpPr>
              <p:nvPr/>
            </p:nvCxnSpPr>
            <p:spPr>
              <a:xfrm flipH="1">
                <a:off x="2413851" y="3115712"/>
                <a:ext cx="175525" cy="143125"/>
              </a:xfrm>
              <a:prstGeom prst="line">
                <a:avLst/>
              </a:prstGeom>
              <a:noFill/>
              <a:ln w="28575" cap="rnd" cmpd="sng" algn="ctr">
                <a:solidFill>
                  <a:srgbClr val="284C42">
                    <a:lumMod val="90000"/>
                  </a:srgbClr>
                </a:solidFill>
                <a:prstDash val="solid"/>
              </a:ln>
              <a:effectLst/>
            </p:spPr>
          </p:cxnSp>
          <p:cxnSp>
            <p:nvCxnSpPr>
              <p:cNvPr id="244" name="直線コネクタ 243">
                <a:extLst>
                  <a:ext uri="{FF2B5EF4-FFF2-40B4-BE49-F238E27FC236}">
                    <a16:creationId xmlns:a16="http://schemas.microsoft.com/office/drawing/2014/main" id="{52D1A548-3C3C-4E8B-9F4F-E55FEF84F739}"/>
                  </a:ext>
                </a:extLst>
              </p:cNvPr>
              <p:cNvCxnSpPr>
                <a:cxnSpLocks/>
              </p:cNvCxnSpPr>
              <p:nvPr/>
            </p:nvCxnSpPr>
            <p:spPr>
              <a:xfrm flipH="1" flipV="1">
                <a:off x="2381705" y="2758060"/>
                <a:ext cx="192696" cy="111960"/>
              </a:xfrm>
              <a:prstGeom prst="line">
                <a:avLst/>
              </a:prstGeom>
              <a:noFill/>
              <a:ln w="28575" cap="rnd" cmpd="sng" algn="ctr">
                <a:solidFill>
                  <a:srgbClr val="284C42">
                    <a:lumMod val="90000"/>
                  </a:srgbClr>
                </a:solidFill>
                <a:prstDash val="solid"/>
              </a:ln>
              <a:effectLst/>
            </p:spPr>
          </p:cxnSp>
          <p:cxnSp>
            <p:nvCxnSpPr>
              <p:cNvPr id="245" name="直線コネクタ 244">
                <a:extLst>
                  <a:ext uri="{FF2B5EF4-FFF2-40B4-BE49-F238E27FC236}">
                    <a16:creationId xmlns:a16="http://schemas.microsoft.com/office/drawing/2014/main" id="{7FB011AB-8A0F-41EE-84B1-D3FC705922D7}"/>
                  </a:ext>
                </a:extLst>
              </p:cNvPr>
              <p:cNvCxnSpPr>
                <a:cxnSpLocks/>
              </p:cNvCxnSpPr>
              <p:nvPr/>
            </p:nvCxnSpPr>
            <p:spPr>
              <a:xfrm flipH="1" flipV="1">
                <a:off x="2396680" y="3018146"/>
                <a:ext cx="192696" cy="111960"/>
              </a:xfrm>
              <a:prstGeom prst="line">
                <a:avLst/>
              </a:prstGeom>
              <a:noFill/>
              <a:ln w="28575" cap="rnd" cmpd="sng" algn="ctr">
                <a:solidFill>
                  <a:srgbClr val="284C42">
                    <a:lumMod val="90000"/>
                  </a:srgbClr>
                </a:solidFill>
                <a:prstDash val="solid"/>
              </a:ln>
              <a:effectLst/>
            </p:spPr>
          </p:cxnSp>
          <p:cxnSp>
            <p:nvCxnSpPr>
              <p:cNvPr id="246" name="直線コネクタ 245">
                <a:extLst>
                  <a:ext uri="{FF2B5EF4-FFF2-40B4-BE49-F238E27FC236}">
                    <a16:creationId xmlns:a16="http://schemas.microsoft.com/office/drawing/2014/main" id="{83F1E3FE-5B82-4E95-B336-26FCE2547273}"/>
                  </a:ext>
                </a:extLst>
              </p:cNvPr>
              <p:cNvCxnSpPr>
                <a:cxnSpLocks/>
              </p:cNvCxnSpPr>
              <p:nvPr/>
            </p:nvCxnSpPr>
            <p:spPr>
              <a:xfrm flipH="1" flipV="1">
                <a:off x="2406445" y="3258837"/>
                <a:ext cx="145051" cy="79674"/>
              </a:xfrm>
              <a:prstGeom prst="line">
                <a:avLst/>
              </a:prstGeom>
              <a:noFill/>
              <a:ln w="28575" cap="rnd" cmpd="sng" algn="ctr">
                <a:solidFill>
                  <a:srgbClr val="284C42">
                    <a:lumMod val="90000"/>
                  </a:srgbClr>
                </a:solidFill>
                <a:prstDash val="solid"/>
              </a:ln>
              <a:effectLst/>
            </p:spPr>
          </p:cxnSp>
        </p:grpSp>
        <p:sp>
          <p:nvSpPr>
            <p:cNvPr id="215" name="二等辺三角形 214">
              <a:extLst>
                <a:ext uri="{FF2B5EF4-FFF2-40B4-BE49-F238E27FC236}">
                  <a16:creationId xmlns:a16="http://schemas.microsoft.com/office/drawing/2014/main" id="{BEA5F1D3-0836-4AAA-B38B-90DA9A39D668}"/>
                </a:ext>
              </a:extLst>
            </p:cNvPr>
            <p:cNvSpPr/>
            <p:nvPr/>
          </p:nvSpPr>
          <p:spPr>
            <a:xfrm>
              <a:off x="2862935" y="933371"/>
              <a:ext cx="476140" cy="469105"/>
            </a:xfrm>
            <a:prstGeom prst="triangle">
              <a:avLst/>
            </a:prstGeom>
            <a:noFill/>
            <a:ln w="28575" cap="rnd" cmpd="sng" algn="ctr">
              <a:solidFill>
                <a:schemeClr val="bg1">
                  <a:lumMod val="75000"/>
                </a:schemeClr>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216" name="直線コネクタ 215">
              <a:extLst>
                <a:ext uri="{FF2B5EF4-FFF2-40B4-BE49-F238E27FC236}">
                  <a16:creationId xmlns:a16="http://schemas.microsoft.com/office/drawing/2014/main" id="{9638570A-CFE2-4D8C-A006-8ECC5AB91679}"/>
                </a:ext>
              </a:extLst>
            </p:cNvPr>
            <p:cNvCxnSpPr>
              <a:cxnSpLocks/>
            </p:cNvCxnSpPr>
            <p:nvPr/>
          </p:nvCxnSpPr>
          <p:spPr>
            <a:xfrm rot="10800000" flipV="1">
              <a:off x="3413587" y="1617556"/>
              <a:ext cx="0" cy="484302"/>
            </a:xfrm>
            <a:prstGeom prst="line">
              <a:avLst/>
            </a:prstGeom>
            <a:noFill/>
            <a:ln w="28575" cap="rnd" cmpd="sng" algn="ctr">
              <a:solidFill>
                <a:schemeClr val="bg1">
                  <a:lumMod val="75000"/>
                </a:schemeClr>
              </a:solidFill>
              <a:prstDash val="solid"/>
            </a:ln>
            <a:effectLst/>
          </p:spPr>
        </p:cxnSp>
        <p:cxnSp>
          <p:nvCxnSpPr>
            <p:cNvPr id="217" name="直線コネクタ 216">
              <a:extLst>
                <a:ext uri="{FF2B5EF4-FFF2-40B4-BE49-F238E27FC236}">
                  <a16:creationId xmlns:a16="http://schemas.microsoft.com/office/drawing/2014/main" id="{EB2E42C3-E2E5-4985-995D-BC4C46726781}"/>
                </a:ext>
              </a:extLst>
            </p:cNvPr>
            <p:cNvCxnSpPr>
              <a:cxnSpLocks/>
            </p:cNvCxnSpPr>
            <p:nvPr/>
          </p:nvCxnSpPr>
          <p:spPr>
            <a:xfrm rot="10800000" flipH="1">
              <a:off x="3162283" y="1617553"/>
              <a:ext cx="256128" cy="0"/>
            </a:xfrm>
            <a:prstGeom prst="line">
              <a:avLst/>
            </a:prstGeom>
            <a:noFill/>
            <a:ln w="28575" cap="rnd" cmpd="sng" algn="ctr">
              <a:solidFill>
                <a:schemeClr val="bg1">
                  <a:lumMod val="75000"/>
                </a:schemeClr>
              </a:solidFill>
              <a:prstDash val="solid"/>
            </a:ln>
            <a:effectLst/>
          </p:spPr>
        </p:cxnSp>
        <p:cxnSp>
          <p:nvCxnSpPr>
            <p:cNvPr id="218" name="直線コネクタ 217">
              <a:extLst>
                <a:ext uri="{FF2B5EF4-FFF2-40B4-BE49-F238E27FC236}">
                  <a16:creationId xmlns:a16="http://schemas.microsoft.com/office/drawing/2014/main" id="{433F35FD-9583-4463-A50A-1667F567529F}"/>
                </a:ext>
              </a:extLst>
            </p:cNvPr>
            <p:cNvCxnSpPr>
              <a:cxnSpLocks/>
            </p:cNvCxnSpPr>
            <p:nvPr/>
          </p:nvCxnSpPr>
          <p:spPr>
            <a:xfrm rot="10800000" flipH="1">
              <a:off x="2785002" y="1618715"/>
              <a:ext cx="256128" cy="0"/>
            </a:xfrm>
            <a:prstGeom prst="line">
              <a:avLst/>
            </a:prstGeom>
            <a:noFill/>
            <a:ln w="28575" cap="rnd" cmpd="sng" algn="ctr">
              <a:solidFill>
                <a:schemeClr val="bg1">
                  <a:lumMod val="75000"/>
                </a:schemeClr>
              </a:solidFill>
              <a:prstDash val="solid"/>
            </a:ln>
            <a:effectLst/>
          </p:spPr>
        </p:cxnSp>
        <p:cxnSp>
          <p:nvCxnSpPr>
            <p:cNvPr id="219" name="直線コネクタ 218">
              <a:extLst>
                <a:ext uri="{FF2B5EF4-FFF2-40B4-BE49-F238E27FC236}">
                  <a16:creationId xmlns:a16="http://schemas.microsoft.com/office/drawing/2014/main" id="{9CBAA955-457F-4577-8982-5572DBEEFFB3}"/>
                </a:ext>
              </a:extLst>
            </p:cNvPr>
            <p:cNvCxnSpPr>
              <a:cxnSpLocks/>
            </p:cNvCxnSpPr>
            <p:nvPr/>
          </p:nvCxnSpPr>
          <p:spPr>
            <a:xfrm rot="10800000" flipV="1">
              <a:off x="3041130" y="1403766"/>
              <a:ext cx="0" cy="214949"/>
            </a:xfrm>
            <a:prstGeom prst="line">
              <a:avLst/>
            </a:prstGeom>
            <a:noFill/>
            <a:ln w="28575" cap="rnd" cmpd="sng" algn="ctr">
              <a:solidFill>
                <a:schemeClr val="bg1">
                  <a:lumMod val="75000"/>
                </a:schemeClr>
              </a:solidFill>
              <a:prstDash val="solid"/>
            </a:ln>
            <a:effectLst/>
          </p:spPr>
        </p:cxnSp>
        <p:sp>
          <p:nvSpPr>
            <p:cNvPr id="220" name="テキスト ボックス 219">
              <a:extLst>
                <a:ext uri="{FF2B5EF4-FFF2-40B4-BE49-F238E27FC236}">
                  <a16:creationId xmlns:a16="http://schemas.microsoft.com/office/drawing/2014/main" id="{3DC657B4-E48C-42FE-A622-6827DE2F9096}"/>
                </a:ext>
              </a:extLst>
            </p:cNvPr>
            <p:cNvSpPr txBox="1"/>
            <p:nvPr/>
          </p:nvSpPr>
          <p:spPr>
            <a:xfrm>
              <a:off x="2745817" y="1798461"/>
              <a:ext cx="683200"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1M</a:t>
              </a:r>
              <a:r>
                <a:rPr kumimoji="0" lang="en-US" altLang="ja-JP"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endParaRPr kumimoji="0" lang="ja-JP" altLang="en-US" sz="1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221" name="グループ化 220">
              <a:extLst>
                <a:ext uri="{FF2B5EF4-FFF2-40B4-BE49-F238E27FC236}">
                  <a16:creationId xmlns:a16="http://schemas.microsoft.com/office/drawing/2014/main" id="{36738CE5-31D3-4D7B-A081-CF38C0696DF5}"/>
                </a:ext>
              </a:extLst>
            </p:cNvPr>
            <p:cNvGrpSpPr/>
            <p:nvPr/>
          </p:nvGrpSpPr>
          <p:grpSpPr>
            <a:xfrm>
              <a:off x="4070523" y="2321928"/>
              <a:ext cx="322285" cy="610651"/>
              <a:chOff x="3055089" y="4146698"/>
              <a:chExt cx="411125" cy="705293"/>
            </a:xfrm>
          </p:grpSpPr>
          <p:sp>
            <p:nvSpPr>
              <p:cNvPr id="239" name="楕円 238">
                <a:extLst>
                  <a:ext uri="{FF2B5EF4-FFF2-40B4-BE49-F238E27FC236}">
                    <a16:creationId xmlns:a16="http://schemas.microsoft.com/office/drawing/2014/main" id="{2FE4C4EB-92BB-4EDC-8EC8-41EF90DB814B}"/>
                  </a:ext>
                </a:extLst>
              </p:cNvPr>
              <p:cNvSpPr/>
              <p:nvPr/>
            </p:nvSpPr>
            <p:spPr>
              <a:xfrm>
                <a:off x="3062177" y="4146698"/>
                <a:ext cx="404037" cy="425302"/>
              </a:xfrm>
              <a:prstGeom prst="ellipse">
                <a:avLst/>
              </a:prstGeom>
              <a:noFill/>
              <a:ln w="38100">
                <a:solidFill>
                  <a:srgbClr val="FB5F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0" name="楕円 239">
                <a:extLst>
                  <a:ext uri="{FF2B5EF4-FFF2-40B4-BE49-F238E27FC236}">
                    <a16:creationId xmlns:a16="http://schemas.microsoft.com/office/drawing/2014/main" id="{979A7236-8C0D-4F75-B2AA-8F3F5857C3E6}"/>
                  </a:ext>
                </a:extLst>
              </p:cNvPr>
              <p:cNvSpPr/>
              <p:nvPr/>
            </p:nvSpPr>
            <p:spPr>
              <a:xfrm>
                <a:off x="3055089" y="4426689"/>
                <a:ext cx="404037" cy="425302"/>
              </a:xfrm>
              <a:prstGeom prst="ellipse">
                <a:avLst/>
              </a:prstGeom>
              <a:noFill/>
              <a:ln w="38100">
                <a:solidFill>
                  <a:srgbClr val="FB5F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cxnSp>
          <p:nvCxnSpPr>
            <p:cNvPr id="222" name="直線コネクタ 221">
              <a:extLst>
                <a:ext uri="{FF2B5EF4-FFF2-40B4-BE49-F238E27FC236}">
                  <a16:creationId xmlns:a16="http://schemas.microsoft.com/office/drawing/2014/main" id="{4379E729-BE99-4B0B-A343-FB01E85A574B}"/>
                </a:ext>
              </a:extLst>
            </p:cNvPr>
            <p:cNvCxnSpPr>
              <a:cxnSpLocks/>
            </p:cNvCxnSpPr>
            <p:nvPr/>
          </p:nvCxnSpPr>
          <p:spPr>
            <a:xfrm flipH="1" flipV="1">
              <a:off x="4238738" y="2110789"/>
              <a:ext cx="1" cy="21297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3" name="直線コネクタ 222">
              <a:extLst>
                <a:ext uri="{FF2B5EF4-FFF2-40B4-BE49-F238E27FC236}">
                  <a16:creationId xmlns:a16="http://schemas.microsoft.com/office/drawing/2014/main" id="{F7D4E5CE-3D8A-4278-B3FA-F806D10B6B67}"/>
                </a:ext>
              </a:extLst>
            </p:cNvPr>
            <p:cNvCxnSpPr>
              <a:cxnSpLocks/>
              <a:endCxn id="240" idx="4"/>
            </p:cNvCxnSpPr>
            <p:nvPr/>
          </p:nvCxnSpPr>
          <p:spPr>
            <a:xfrm flipH="1" flipV="1">
              <a:off x="4228888" y="2932579"/>
              <a:ext cx="9848" cy="539798"/>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224" name="グループ化 223">
              <a:extLst>
                <a:ext uri="{FF2B5EF4-FFF2-40B4-BE49-F238E27FC236}">
                  <a16:creationId xmlns:a16="http://schemas.microsoft.com/office/drawing/2014/main" id="{4A5AA728-B69F-4C1A-AFFC-1E9C02CA430D}"/>
                </a:ext>
              </a:extLst>
            </p:cNvPr>
            <p:cNvGrpSpPr/>
            <p:nvPr/>
          </p:nvGrpSpPr>
          <p:grpSpPr>
            <a:xfrm>
              <a:off x="4080375" y="3472376"/>
              <a:ext cx="333179" cy="132497"/>
              <a:chOff x="968997" y="3987815"/>
              <a:chExt cx="425023" cy="153032"/>
            </a:xfrm>
          </p:grpSpPr>
          <p:cxnSp>
            <p:nvCxnSpPr>
              <p:cNvPr id="235" name="直線コネクタ 234">
                <a:extLst>
                  <a:ext uri="{FF2B5EF4-FFF2-40B4-BE49-F238E27FC236}">
                    <a16:creationId xmlns:a16="http://schemas.microsoft.com/office/drawing/2014/main" id="{31DC1FB1-8844-4B5A-BECE-2D2FAD8E5188}"/>
                  </a:ext>
                </a:extLst>
              </p:cNvPr>
              <p:cNvCxnSpPr>
                <a:cxnSpLocks/>
              </p:cNvCxnSpPr>
              <p:nvPr/>
            </p:nvCxnSpPr>
            <p:spPr>
              <a:xfrm flipH="1">
                <a:off x="991814"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6" name="直線コネクタ 235">
                <a:extLst>
                  <a:ext uri="{FF2B5EF4-FFF2-40B4-BE49-F238E27FC236}">
                    <a16:creationId xmlns:a16="http://schemas.microsoft.com/office/drawing/2014/main" id="{166CA0E1-ED08-49D6-87E5-44BFCE58E742}"/>
                  </a:ext>
                </a:extLst>
              </p:cNvPr>
              <p:cNvCxnSpPr>
                <a:cxnSpLocks/>
              </p:cNvCxnSpPr>
              <p:nvPr/>
            </p:nvCxnSpPr>
            <p:spPr>
              <a:xfrm flipH="1">
                <a:off x="111726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7" name="直線コネクタ 236">
                <a:extLst>
                  <a:ext uri="{FF2B5EF4-FFF2-40B4-BE49-F238E27FC236}">
                    <a16:creationId xmlns:a16="http://schemas.microsoft.com/office/drawing/2014/main" id="{81EDD4E1-0B6F-4B16-90B3-13CCF3A6FCF6}"/>
                  </a:ext>
                </a:extLst>
              </p:cNvPr>
              <p:cNvCxnSpPr>
                <a:cxnSpLocks/>
              </p:cNvCxnSpPr>
              <p:nvPr/>
            </p:nvCxnSpPr>
            <p:spPr>
              <a:xfrm flipH="1">
                <a:off x="1234078" y="3987816"/>
                <a:ext cx="74874" cy="1530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8" name="直線コネクタ 237">
                <a:extLst>
                  <a:ext uri="{FF2B5EF4-FFF2-40B4-BE49-F238E27FC236}">
                    <a16:creationId xmlns:a16="http://schemas.microsoft.com/office/drawing/2014/main" id="{EE5475E8-0DE5-4DD0-9EAC-7B71144FC9C6}"/>
                  </a:ext>
                </a:extLst>
              </p:cNvPr>
              <p:cNvCxnSpPr>
                <a:cxnSpLocks/>
              </p:cNvCxnSpPr>
              <p:nvPr/>
            </p:nvCxnSpPr>
            <p:spPr>
              <a:xfrm flipH="1" flipV="1">
                <a:off x="968997" y="3987815"/>
                <a:ext cx="425023" cy="1"/>
              </a:xfrm>
              <a:prstGeom prst="line">
                <a:avLst/>
              </a:prstGeom>
              <a:ln w="28575"/>
            </p:spPr>
            <p:style>
              <a:lnRef idx="1">
                <a:schemeClr val="accent1"/>
              </a:lnRef>
              <a:fillRef idx="0">
                <a:schemeClr val="accent1"/>
              </a:fillRef>
              <a:effectRef idx="0">
                <a:schemeClr val="accent1"/>
              </a:effectRef>
              <a:fontRef idx="minor">
                <a:schemeClr val="tx1"/>
              </a:fontRef>
            </p:style>
          </p:cxnSp>
        </p:grpSp>
        <p:sp>
          <p:nvSpPr>
            <p:cNvPr id="225" name="テキスト ボックス 224">
              <a:extLst>
                <a:ext uri="{FF2B5EF4-FFF2-40B4-BE49-F238E27FC236}">
                  <a16:creationId xmlns:a16="http://schemas.microsoft.com/office/drawing/2014/main" id="{3062147C-CE6D-443E-919E-40A21746FACF}"/>
                </a:ext>
              </a:extLst>
            </p:cNvPr>
            <p:cNvSpPr txBox="1"/>
            <p:nvPr/>
          </p:nvSpPr>
          <p:spPr>
            <a:xfrm rot="16200000">
              <a:off x="3728870" y="2475217"/>
              <a:ext cx="503664" cy="307777"/>
            </a:xfrm>
            <a:prstGeom prst="rect">
              <a:avLst/>
            </a:prstGeom>
            <a:noFill/>
          </p:spPr>
          <p:txBody>
            <a:bodyPr wrap="none" rtlCol="0">
              <a:spAutoFit/>
            </a:bodyPr>
            <a:lstStyle/>
            <a:p>
              <a:r>
                <a:rPr kumimoji="1" lang="en-US" altLang="ja-JP" sz="1400" b="1" dirty="0">
                  <a:latin typeface="Arial Unicode MS" panose="020B0604020202020204" pitchFamily="50" charset="-128"/>
                  <a:ea typeface="Arial Unicode MS" panose="020B0604020202020204" pitchFamily="50" charset="-128"/>
                  <a:cs typeface="Arial Unicode MS" panose="020B0604020202020204" pitchFamily="50" charset="-128"/>
                </a:rPr>
                <a:t>STJ</a:t>
              </a:r>
              <a:endParaRPr kumimoji="1" lang="ja-JP" altLang="en-US" sz="1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226" name="直線コネクタ 225">
              <a:extLst>
                <a:ext uri="{FF2B5EF4-FFF2-40B4-BE49-F238E27FC236}">
                  <a16:creationId xmlns:a16="http://schemas.microsoft.com/office/drawing/2014/main" id="{4D6FD555-C2D8-4A0E-BBE2-CF69FB1F3868}"/>
                </a:ext>
              </a:extLst>
            </p:cNvPr>
            <p:cNvCxnSpPr>
              <a:cxnSpLocks/>
            </p:cNvCxnSpPr>
            <p:nvPr/>
          </p:nvCxnSpPr>
          <p:spPr>
            <a:xfrm rot="5400000" flipV="1">
              <a:off x="3621342" y="2530687"/>
              <a:ext cx="0" cy="214949"/>
            </a:xfrm>
            <a:prstGeom prst="line">
              <a:avLst/>
            </a:prstGeom>
            <a:noFill/>
            <a:ln w="28575" cap="rnd" cmpd="sng" algn="ctr">
              <a:solidFill>
                <a:schemeClr val="bg1">
                  <a:lumMod val="75000"/>
                </a:schemeClr>
              </a:solidFill>
              <a:prstDash val="solid"/>
            </a:ln>
            <a:effectLst/>
          </p:spPr>
        </p:cxnSp>
        <p:cxnSp>
          <p:nvCxnSpPr>
            <p:cNvPr id="227" name="直線コネクタ 226">
              <a:extLst>
                <a:ext uri="{FF2B5EF4-FFF2-40B4-BE49-F238E27FC236}">
                  <a16:creationId xmlns:a16="http://schemas.microsoft.com/office/drawing/2014/main" id="{7605B82E-15CD-4580-B249-B4EBE503A73B}"/>
                </a:ext>
              </a:extLst>
            </p:cNvPr>
            <p:cNvCxnSpPr>
              <a:cxnSpLocks/>
            </p:cNvCxnSpPr>
            <p:nvPr/>
          </p:nvCxnSpPr>
          <p:spPr>
            <a:xfrm rot="5400000" flipV="1">
              <a:off x="3969809" y="2773150"/>
              <a:ext cx="0" cy="484302"/>
            </a:xfrm>
            <a:prstGeom prst="line">
              <a:avLst/>
            </a:prstGeom>
            <a:noFill/>
            <a:ln w="28575" cap="rnd" cmpd="sng" algn="ctr">
              <a:solidFill>
                <a:schemeClr val="bg1">
                  <a:lumMod val="75000"/>
                </a:schemeClr>
              </a:solidFill>
              <a:prstDash val="solid"/>
            </a:ln>
            <a:effectLst/>
          </p:spPr>
        </p:cxnSp>
        <p:cxnSp>
          <p:nvCxnSpPr>
            <p:cNvPr id="228" name="直線コネクタ 227">
              <a:extLst>
                <a:ext uri="{FF2B5EF4-FFF2-40B4-BE49-F238E27FC236}">
                  <a16:creationId xmlns:a16="http://schemas.microsoft.com/office/drawing/2014/main" id="{3A3229F8-66E3-4459-A9B4-6181CCBF83AF}"/>
                </a:ext>
              </a:extLst>
            </p:cNvPr>
            <p:cNvCxnSpPr>
              <a:cxnSpLocks/>
            </p:cNvCxnSpPr>
            <p:nvPr/>
          </p:nvCxnSpPr>
          <p:spPr>
            <a:xfrm flipV="1">
              <a:off x="2706717" y="2712866"/>
              <a:ext cx="0" cy="594343"/>
            </a:xfrm>
            <a:prstGeom prst="line">
              <a:avLst/>
            </a:prstGeom>
            <a:noFill/>
            <a:ln w="28575" cap="rnd" cmpd="sng" algn="ctr">
              <a:solidFill>
                <a:schemeClr val="bg1">
                  <a:lumMod val="75000"/>
                </a:schemeClr>
              </a:solidFill>
              <a:prstDash val="solid"/>
              <a:headEnd type="arrow"/>
            </a:ln>
            <a:effectLst/>
          </p:spPr>
        </p:cxnSp>
        <p:sp>
          <p:nvSpPr>
            <p:cNvPr id="229" name="二等辺三角形 228">
              <a:extLst>
                <a:ext uri="{FF2B5EF4-FFF2-40B4-BE49-F238E27FC236}">
                  <a16:creationId xmlns:a16="http://schemas.microsoft.com/office/drawing/2014/main" id="{88AA07F5-1241-41E9-8F55-9C612D835FDD}"/>
                </a:ext>
              </a:extLst>
            </p:cNvPr>
            <p:cNvSpPr/>
            <p:nvPr/>
          </p:nvSpPr>
          <p:spPr>
            <a:xfrm rot="16200000">
              <a:off x="3039955" y="2473868"/>
              <a:ext cx="476140" cy="469105"/>
            </a:xfrm>
            <a:prstGeom prst="triangle">
              <a:avLst/>
            </a:prstGeom>
            <a:noFill/>
            <a:ln w="28575" cap="rnd" cmpd="sng" algn="ctr">
              <a:solidFill>
                <a:schemeClr val="bg1">
                  <a:lumMod val="75000"/>
                </a:schemeClr>
              </a:solid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230" name="直線コネクタ 229">
              <a:extLst>
                <a:ext uri="{FF2B5EF4-FFF2-40B4-BE49-F238E27FC236}">
                  <a16:creationId xmlns:a16="http://schemas.microsoft.com/office/drawing/2014/main" id="{35E3187E-E44E-4F26-AE14-1CC5A1B7DD20}"/>
                </a:ext>
              </a:extLst>
            </p:cNvPr>
            <p:cNvCxnSpPr>
              <a:cxnSpLocks/>
            </p:cNvCxnSpPr>
            <p:nvPr/>
          </p:nvCxnSpPr>
          <p:spPr>
            <a:xfrm rot="5400000" flipV="1">
              <a:off x="3969809" y="1990056"/>
              <a:ext cx="0" cy="484302"/>
            </a:xfrm>
            <a:prstGeom prst="line">
              <a:avLst/>
            </a:prstGeom>
            <a:noFill/>
            <a:ln w="28575" cap="rnd" cmpd="sng" algn="ctr">
              <a:solidFill>
                <a:schemeClr val="bg1">
                  <a:lumMod val="75000"/>
                </a:schemeClr>
              </a:solidFill>
              <a:prstDash val="solid"/>
            </a:ln>
            <a:effectLst/>
          </p:spPr>
        </p:cxnSp>
        <p:cxnSp>
          <p:nvCxnSpPr>
            <p:cNvPr id="231" name="直線コネクタ 230">
              <a:extLst>
                <a:ext uri="{FF2B5EF4-FFF2-40B4-BE49-F238E27FC236}">
                  <a16:creationId xmlns:a16="http://schemas.microsoft.com/office/drawing/2014/main" id="{53C15BA4-A0A1-411A-8E70-569E23171142}"/>
                </a:ext>
              </a:extLst>
            </p:cNvPr>
            <p:cNvCxnSpPr>
              <a:cxnSpLocks/>
            </p:cNvCxnSpPr>
            <p:nvPr/>
          </p:nvCxnSpPr>
          <p:spPr>
            <a:xfrm flipV="1">
              <a:off x="3727655" y="2232206"/>
              <a:ext cx="0" cy="414936"/>
            </a:xfrm>
            <a:prstGeom prst="line">
              <a:avLst/>
            </a:prstGeom>
            <a:noFill/>
            <a:ln w="28575" cap="rnd" cmpd="sng" algn="ctr">
              <a:solidFill>
                <a:schemeClr val="bg1">
                  <a:lumMod val="75000"/>
                </a:schemeClr>
              </a:solidFill>
              <a:prstDash val="solid"/>
            </a:ln>
            <a:effectLst/>
          </p:spPr>
        </p:cxnSp>
        <p:cxnSp>
          <p:nvCxnSpPr>
            <p:cNvPr id="232" name="直線コネクタ 231">
              <a:extLst>
                <a:ext uri="{FF2B5EF4-FFF2-40B4-BE49-F238E27FC236}">
                  <a16:creationId xmlns:a16="http://schemas.microsoft.com/office/drawing/2014/main" id="{D2884885-9AD5-4F2E-9269-7901ADB34EBA}"/>
                </a:ext>
              </a:extLst>
            </p:cNvPr>
            <p:cNvCxnSpPr>
              <a:cxnSpLocks/>
            </p:cNvCxnSpPr>
            <p:nvPr/>
          </p:nvCxnSpPr>
          <p:spPr>
            <a:xfrm rot="5400000" flipH="1">
              <a:off x="3600753" y="2896359"/>
              <a:ext cx="256128" cy="0"/>
            </a:xfrm>
            <a:prstGeom prst="line">
              <a:avLst/>
            </a:prstGeom>
            <a:noFill/>
            <a:ln w="28575" cap="rnd" cmpd="sng" algn="ctr">
              <a:solidFill>
                <a:schemeClr val="bg1">
                  <a:lumMod val="75000"/>
                </a:schemeClr>
              </a:solidFill>
              <a:prstDash val="solid"/>
            </a:ln>
            <a:effectLst/>
          </p:spPr>
        </p:cxnSp>
        <p:cxnSp>
          <p:nvCxnSpPr>
            <p:cNvPr id="233" name="直線コネクタ 232">
              <a:extLst>
                <a:ext uri="{FF2B5EF4-FFF2-40B4-BE49-F238E27FC236}">
                  <a16:creationId xmlns:a16="http://schemas.microsoft.com/office/drawing/2014/main" id="{A45422D6-2CC7-4B65-BDEA-4A1E8250093B}"/>
                </a:ext>
              </a:extLst>
            </p:cNvPr>
            <p:cNvCxnSpPr>
              <a:cxnSpLocks/>
            </p:cNvCxnSpPr>
            <p:nvPr/>
          </p:nvCxnSpPr>
          <p:spPr>
            <a:xfrm rot="5400000" flipV="1">
              <a:off x="3621342" y="2660821"/>
              <a:ext cx="0" cy="214949"/>
            </a:xfrm>
            <a:prstGeom prst="line">
              <a:avLst/>
            </a:prstGeom>
            <a:noFill/>
            <a:ln w="28575" cap="rnd" cmpd="sng" algn="ctr">
              <a:solidFill>
                <a:schemeClr val="bg1">
                  <a:lumMod val="75000"/>
                </a:schemeClr>
              </a:solidFill>
              <a:prstDash val="solid"/>
            </a:ln>
            <a:effectLst/>
          </p:spPr>
        </p:cxnSp>
        <p:cxnSp>
          <p:nvCxnSpPr>
            <p:cNvPr id="234" name="直線コネクタ 233">
              <a:extLst>
                <a:ext uri="{FF2B5EF4-FFF2-40B4-BE49-F238E27FC236}">
                  <a16:creationId xmlns:a16="http://schemas.microsoft.com/office/drawing/2014/main" id="{B90FA3E1-8EB4-4A02-992D-C1F43D8AE595}"/>
                </a:ext>
              </a:extLst>
            </p:cNvPr>
            <p:cNvCxnSpPr>
              <a:cxnSpLocks/>
            </p:cNvCxnSpPr>
            <p:nvPr/>
          </p:nvCxnSpPr>
          <p:spPr>
            <a:xfrm rot="5400000" flipV="1">
              <a:off x="2872110" y="2540297"/>
              <a:ext cx="0" cy="330785"/>
            </a:xfrm>
            <a:prstGeom prst="line">
              <a:avLst/>
            </a:prstGeom>
            <a:noFill/>
            <a:ln w="28575" cap="rnd" cmpd="sng" algn="ctr">
              <a:solidFill>
                <a:schemeClr val="bg1">
                  <a:lumMod val="75000"/>
                </a:schemeClr>
              </a:solidFill>
              <a:prstDash val="solid"/>
            </a:ln>
            <a:effectLst/>
          </p:spPr>
        </p:cxnSp>
      </p:grpSp>
      <p:sp>
        <p:nvSpPr>
          <p:cNvPr id="273" name="タイトル 1">
            <a:extLst>
              <a:ext uri="{FF2B5EF4-FFF2-40B4-BE49-F238E27FC236}">
                <a16:creationId xmlns:a16="http://schemas.microsoft.com/office/drawing/2014/main" id="{D01A1497-BE1D-4A5F-BED1-9BCB18B4395D}"/>
              </a:ext>
            </a:extLst>
          </p:cNvPr>
          <p:cNvSpPr>
            <a:spLocks noGrp="1"/>
          </p:cNvSpPr>
          <p:nvPr>
            <p:ph type="title"/>
          </p:nvPr>
        </p:nvSpPr>
        <p:spPr>
          <a:xfrm>
            <a:off x="150455" y="164017"/>
            <a:ext cx="8670014" cy="588176"/>
          </a:xfrm>
        </p:spPr>
        <p:txBody>
          <a:bodyPr>
            <a:noAutofit/>
          </a:bodyPr>
          <a:lstStyle/>
          <a:p>
            <a:r>
              <a:rPr kumimoji="1" lang="en-US" altLang="ja-JP" sz="3200" dirty="0"/>
              <a:t>STJ response </a:t>
            </a:r>
            <a:r>
              <a:rPr lang="en-US" altLang="ja-JP" sz="3200" dirty="0"/>
              <a:t>read with charge sensitive amplifier</a:t>
            </a:r>
            <a:endParaRPr kumimoji="1" lang="ja-JP" altLang="en-US" sz="3200" dirty="0"/>
          </a:p>
        </p:txBody>
      </p:sp>
      <p:grpSp>
        <p:nvGrpSpPr>
          <p:cNvPr id="287" name="グループ化 286">
            <a:extLst>
              <a:ext uri="{FF2B5EF4-FFF2-40B4-BE49-F238E27FC236}">
                <a16:creationId xmlns:a16="http://schemas.microsoft.com/office/drawing/2014/main" id="{87A8ED67-FA0B-41A7-B647-6BB961BB37A6}"/>
              </a:ext>
            </a:extLst>
          </p:cNvPr>
          <p:cNvGrpSpPr/>
          <p:nvPr/>
        </p:nvGrpSpPr>
        <p:grpSpPr>
          <a:xfrm>
            <a:off x="376415" y="4237687"/>
            <a:ext cx="4053586" cy="2037046"/>
            <a:chOff x="934398" y="4037870"/>
            <a:chExt cx="4053586" cy="2037046"/>
          </a:xfrm>
        </p:grpSpPr>
        <p:pic>
          <p:nvPicPr>
            <p:cNvPr id="288" name="図 287" descr="室内 が含まれている画像&#10;&#10;高い精度で生成された説明">
              <a:extLst>
                <a:ext uri="{FF2B5EF4-FFF2-40B4-BE49-F238E27FC236}">
                  <a16:creationId xmlns:a16="http://schemas.microsoft.com/office/drawing/2014/main" id="{F15C690B-E0BD-4776-ADC0-0F9AD8DD9E02}"/>
                </a:ext>
              </a:extLst>
            </p:cNvPr>
            <p:cNvPicPr/>
            <p:nvPr/>
          </p:nvPicPr>
          <p:blipFill rotWithShape="1">
            <a:blip r:embed="rId8">
              <a:extLst>
                <a:ext uri="{28A0092B-C50C-407E-A947-70E740481C1C}">
                  <a14:useLocalDpi xmlns:a14="http://schemas.microsoft.com/office/drawing/2010/main" val="0"/>
                </a:ext>
              </a:extLst>
            </a:blip>
            <a:srcRect l="31243" t="22130" r="12426" b="33596"/>
            <a:stretch/>
          </p:blipFill>
          <p:spPr>
            <a:xfrm>
              <a:off x="2395697" y="4092885"/>
              <a:ext cx="2592287" cy="1982031"/>
            </a:xfrm>
            <a:prstGeom prst="rect">
              <a:avLst/>
            </a:prstGeom>
          </p:spPr>
        </p:pic>
        <p:cxnSp>
          <p:nvCxnSpPr>
            <p:cNvPr id="289" name="直線矢印コネクタ 288">
              <a:extLst>
                <a:ext uri="{FF2B5EF4-FFF2-40B4-BE49-F238E27FC236}">
                  <a16:creationId xmlns:a16="http://schemas.microsoft.com/office/drawing/2014/main" id="{A3DC9A5F-8D97-4E47-810D-45E77C2BF768}"/>
                </a:ext>
              </a:extLst>
            </p:cNvPr>
            <p:cNvCxnSpPr>
              <a:cxnSpLocks/>
              <a:stCxn id="290" idx="3"/>
            </p:cNvCxnSpPr>
            <p:nvPr/>
          </p:nvCxnSpPr>
          <p:spPr>
            <a:xfrm>
              <a:off x="2176639" y="4207147"/>
              <a:ext cx="985812" cy="645152"/>
            </a:xfrm>
            <a:prstGeom prst="straightConnector1">
              <a:avLst/>
            </a:prstGeom>
            <a:ln>
              <a:tailEnd type="stealth" w="lg" len="lg"/>
            </a:ln>
          </p:spPr>
          <p:style>
            <a:lnRef idx="2">
              <a:schemeClr val="accent6"/>
            </a:lnRef>
            <a:fillRef idx="0">
              <a:schemeClr val="accent6"/>
            </a:fillRef>
            <a:effectRef idx="1">
              <a:schemeClr val="accent6"/>
            </a:effectRef>
            <a:fontRef idx="minor">
              <a:schemeClr val="tx1"/>
            </a:fontRef>
          </p:style>
        </p:cxnSp>
        <p:sp>
          <p:nvSpPr>
            <p:cNvPr id="290" name="テキスト ボックス 289">
              <a:extLst>
                <a:ext uri="{FF2B5EF4-FFF2-40B4-BE49-F238E27FC236}">
                  <a16:creationId xmlns:a16="http://schemas.microsoft.com/office/drawing/2014/main" id="{42294A57-B618-4BCF-8AE3-F560565B7913}"/>
                </a:ext>
              </a:extLst>
            </p:cNvPr>
            <p:cNvSpPr txBox="1"/>
            <p:nvPr/>
          </p:nvSpPr>
          <p:spPr>
            <a:xfrm>
              <a:off x="1139836" y="4037870"/>
              <a:ext cx="103680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F79646">
                      <a:lumMod val="75000"/>
                    </a:srgbClr>
                  </a:solidFill>
                  <a:effectLst/>
                  <a:uLnTx/>
                  <a:uFillTx/>
                  <a:latin typeface="Arial" panose="020B0604020202020204" pitchFamily="34" charset="0"/>
                  <a:ea typeface="HG丸ｺﾞｼｯｸM-PRO" panose="020F0600000000000000" pitchFamily="50" charset="-128"/>
                  <a:cs typeface="Arial" panose="020B0604020202020204" pitchFamily="34" charset="0"/>
                </a:rPr>
                <a:t>STJ</a:t>
              </a:r>
              <a:r>
                <a:rPr kumimoji="1" lang="ja-JP" altLang="en-US" sz="1600" b="0" i="0" u="none" strike="noStrike" kern="1200" cap="none" spc="0" normalizeH="0" baseline="0" noProof="0" dirty="0">
                  <a:ln>
                    <a:noFill/>
                  </a:ln>
                  <a:solidFill>
                    <a:srgbClr val="F79646">
                      <a:lumMod val="75000"/>
                    </a:srgbClr>
                  </a:solidFill>
                  <a:effectLst/>
                  <a:uLnTx/>
                  <a:uFillTx/>
                  <a:latin typeface="Arial" panose="020B0604020202020204" pitchFamily="34" charset="0"/>
                  <a:ea typeface="HG丸ｺﾞｼｯｸM-PRO" panose="020F0600000000000000" pitchFamily="50" charset="-128"/>
                  <a:cs typeface="Arial" panose="020B0604020202020204" pitchFamily="34" charset="0"/>
                </a:rPr>
                <a:t> </a:t>
              </a:r>
              <a:r>
                <a:rPr kumimoji="1" lang="en-US" altLang="ja-JP" sz="1600" b="0" i="0" u="none" strike="noStrike" kern="1200" cap="none" spc="0" normalizeH="0" baseline="0" noProof="0" dirty="0">
                  <a:ln>
                    <a:noFill/>
                  </a:ln>
                  <a:solidFill>
                    <a:srgbClr val="F79646">
                      <a:lumMod val="75000"/>
                    </a:srgbClr>
                  </a:solidFill>
                  <a:effectLst/>
                  <a:uLnTx/>
                  <a:uFillTx/>
                  <a:latin typeface="Arial" panose="020B0604020202020204" pitchFamily="34" charset="0"/>
                  <a:ea typeface="HG丸ｺﾞｼｯｸM-PRO" panose="020F0600000000000000" pitchFamily="50" charset="-128"/>
                  <a:cs typeface="Arial" panose="020B0604020202020204" pitchFamily="34" charset="0"/>
                </a:rPr>
                <a:t>chip</a:t>
              </a:r>
              <a:endParaRPr kumimoji="1" lang="ja-JP" altLang="en-US" sz="1600" b="0" i="0" u="none" strike="noStrike" kern="1200" cap="none" spc="0" normalizeH="0" baseline="0" noProof="0" dirty="0">
                <a:ln>
                  <a:noFill/>
                </a:ln>
                <a:solidFill>
                  <a:srgbClr val="F79646">
                    <a:lumMod val="75000"/>
                  </a:srgbClr>
                </a:solidFill>
                <a:effectLst/>
                <a:uLnTx/>
                <a:uFillTx/>
                <a:latin typeface="Arial" panose="020B0604020202020204" pitchFamily="34" charset="0"/>
                <a:ea typeface="HG丸ｺﾞｼｯｸM-PRO" panose="020F0600000000000000" pitchFamily="50" charset="-128"/>
                <a:cs typeface="Arial" panose="020B0604020202020204" pitchFamily="34" charset="0"/>
              </a:endParaRPr>
            </a:p>
          </p:txBody>
        </p:sp>
        <p:sp>
          <p:nvSpPr>
            <p:cNvPr id="291" name="テキスト ボックス 290">
              <a:extLst>
                <a:ext uri="{FF2B5EF4-FFF2-40B4-BE49-F238E27FC236}">
                  <a16:creationId xmlns:a16="http://schemas.microsoft.com/office/drawing/2014/main" id="{69FAA858-EF46-4F78-AC23-79E0591E7462}"/>
                </a:ext>
              </a:extLst>
            </p:cNvPr>
            <p:cNvSpPr txBox="1"/>
            <p:nvPr/>
          </p:nvSpPr>
          <p:spPr>
            <a:xfrm>
              <a:off x="1231921" y="5008244"/>
              <a:ext cx="98581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HG丸ｺﾞｼｯｸM-PRO" panose="020F0600000000000000" pitchFamily="50" charset="-128"/>
                  <a:cs typeface="Arial" panose="020B0604020202020204" pitchFamily="34" charset="0"/>
                </a:rPr>
                <a:t>SOI chip</a:t>
              </a:r>
              <a:endParaRPr kumimoji="1" lang="ja-JP" altLang="en-US" sz="1600" b="0" i="0" u="none" strike="noStrike" kern="1200" cap="none" spc="0" normalizeH="0" baseline="0" noProof="0" dirty="0">
                <a:ln>
                  <a:noFill/>
                </a:ln>
                <a:solidFill>
                  <a:srgbClr val="9BBB59">
                    <a:lumMod val="75000"/>
                  </a:srgbClr>
                </a:solidFill>
                <a:effectLst/>
                <a:uLnTx/>
                <a:uFillTx/>
                <a:latin typeface="Arial" panose="020B0604020202020204" pitchFamily="34" charset="0"/>
                <a:ea typeface="HG丸ｺﾞｼｯｸM-PRO" panose="020F0600000000000000" pitchFamily="50" charset="-128"/>
                <a:cs typeface="Arial" panose="020B0604020202020204" pitchFamily="34" charset="0"/>
              </a:endParaRPr>
            </a:p>
          </p:txBody>
        </p:sp>
        <p:cxnSp>
          <p:nvCxnSpPr>
            <p:cNvPr id="292" name="直線矢印コネクタ 291">
              <a:extLst>
                <a:ext uri="{FF2B5EF4-FFF2-40B4-BE49-F238E27FC236}">
                  <a16:creationId xmlns:a16="http://schemas.microsoft.com/office/drawing/2014/main" id="{6EF358C1-197B-4367-B7E8-0BDC610F5AC2}"/>
                </a:ext>
              </a:extLst>
            </p:cNvPr>
            <p:cNvCxnSpPr>
              <a:cxnSpLocks/>
              <a:stCxn id="291" idx="3"/>
            </p:cNvCxnSpPr>
            <p:nvPr/>
          </p:nvCxnSpPr>
          <p:spPr>
            <a:xfrm flipV="1">
              <a:off x="2217733" y="4953089"/>
              <a:ext cx="750995" cy="224432"/>
            </a:xfrm>
            <a:prstGeom prst="straightConnector1">
              <a:avLst/>
            </a:prstGeom>
            <a:ln>
              <a:solidFill>
                <a:schemeClr val="accent3">
                  <a:lumMod val="75000"/>
                </a:schemeClr>
              </a:solidFill>
              <a:tailEnd type="stealth" w="lg" len="lg"/>
            </a:ln>
          </p:spPr>
          <p:style>
            <a:lnRef idx="2">
              <a:schemeClr val="accent6"/>
            </a:lnRef>
            <a:fillRef idx="0">
              <a:schemeClr val="accent6"/>
            </a:fillRef>
            <a:effectRef idx="1">
              <a:schemeClr val="accent6"/>
            </a:effectRef>
            <a:fontRef idx="minor">
              <a:schemeClr val="tx1"/>
            </a:fontRef>
          </p:style>
        </p:cxnSp>
        <p:sp>
          <p:nvSpPr>
            <p:cNvPr id="293" name="テキスト ボックス 292">
              <a:extLst>
                <a:ext uri="{FF2B5EF4-FFF2-40B4-BE49-F238E27FC236}">
                  <a16:creationId xmlns:a16="http://schemas.microsoft.com/office/drawing/2014/main" id="{A87E5B22-ADE3-4338-844E-876E504568B7}"/>
                </a:ext>
              </a:extLst>
            </p:cNvPr>
            <p:cNvSpPr txBox="1"/>
            <p:nvPr/>
          </p:nvSpPr>
          <p:spPr>
            <a:xfrm>
              <a:off x="934398" y="5623918"/>
              <a:ext cx="123615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4BACC6">
                      <a:lumMod val="75000"/>
                    </a:srgbClr>
                  </a:solidFill>
                  <a:effectLst/>
                  <a:uLnTx/>
                  <a:uFillTx/>
                  <a:latin typeface="Arial" panose="020B0604020202020204" pitchFamily="34" charset="0"/>
                  <a:ea typeface="HG丸ｺﾞｼｯｸM-PRO" panose="020F0600000000000000" pitchFamily="50" charset="-128"/>
                  <a:cs typeface="Arial" panose="020B0604020202020204" pitchFamily="34" charset="0"/>
                </a:rPr>
                <a:t>Optical fiber</a:t>
              </a:r>
              <a:endParaRPr kumimoji="1" lang="ja-JP" altLang="en-US" sz="1400" b="0" i="0" u="none" strike="noStrike" kern="1200" cap="none" spc="0" normalizeH="0" baseline="0" noProof="0" dirty="0">
                <a:ln>
                  <a:noFill/>
                </a:ln>
                <a:solidFill>
                  <a:srgbClr val="4BACC6">
                    <a:lumMod val="75000"/>
                  </a:srgbClr>
                </a:solidFill>
                <a:effectLst/>
                <a:uLnTx/>
                <a:uFillTx/>
                <a:latin typeface="Arial" panose="020B0604020202020204" pitchFamily="34" charset="0"/>
                <a:ea typeface="HG丸ｺﾞｼｯｸM-PRO" panose="020F0600000000000000" pitchFamily="50" charset="-128"/>
                <a:cs typeface="Arial" panose="020B0604020202020204" pitchFamily="34" charset="0"/>
              </a:endParaRPr>
            </a:p>
          </p:txBody>
        </p:sp>
        <p:cxnSp>
          <p:nvCxnSpPr>
            <p:cNvPr id="294" name="直線矢印コネクタ 293">
              <a:extLst>
                <a:ext uri="{FF2B5EF4-FFF2-40B4-BE49-F238E27FC236}">
                  <a16:creationId xmlns:a16="http://schemas.microsoft.com/office/drawing/2014/main" id="{6EE0884D-5C26-40A5-91FF-5C103C17BFD7}"/>
                </a:ext>
              </a:extLst>
            </p:cNvPr>
            <p:cNvCxnSpPr>
              <a:cxnSpLocks/>
              <a:stCxn id="293" idx="3"/>
            </p:cNvCxnSpPr>
            <p:nvPr/>
          </p:nvCxnSpPr>
          <p:spPr>
            <a:xfrm flipV="1">
              <a:off x="2170556" y="5103223"/>
              <a:ext cx="1734276" cy="674584"/>
            </a:xfrm>
            <a:prstGeom prst="straightConnector1">
              <a:avLst/>
            </a:prstGeom>
            <a:ln>
              <a:solidFill>
                <a:schemeClr val="tx2">
                  <a:lumMod val="60000"/>
                  <a:lumOff val="40000"/>
                </a:schemeClr>
              </a:solidFill>
              <a:tailEnd type="stealth" w="lg" len="lg"/>
            </a:ln>
          </p:spPr>
          <p:style>
            <a:lnRef idx="2">
              <a:schemeClr val="accent6"/>
            </a:lnRef>
            <a:fillRef idx="0">
              <a:schemeClr val="accent6"/>
            </a:fillRef>
            <a:effectRef idx="1">
              <a:schemeClr val="accent6"/>
            </a:effectRef>
            <a:fontRef idx="minor">
              <a:schemeClr val="tx1"/>
            </a:fontRef>
          </p:style>
        </p:cxnSp>
        <p:sp>
          <p:nvSpPr>
            <p:cNvPr id="295" name="正方形/長方形 294">
              <a:extLst>
                <a:ext uri="{FF2B5EF4-FFF2-40B4-BE49-F238E27FC236}">
                  <a16:creationId xmlns:a16="http://schemas.microsoft.com/office/drawing/2014/main" id="{E8BAF41A-4A77-4D6C-B4A6-62702504F956}"/>
                </a:ext>
              </a:extLst>
            </p:cNvPr>
            <p:cNvSpPr/>
            <p:nvPr/>
          </p:nvSpPr>
          <p:spPr>
            <a:xfrm>
              <a:off x="1149688" y="4258328"/>
              <a:ext cx="1236158" cy="461665"/>
            </a:xfrm>
            <a:prstGeom prst="rect">
              <a:avLst/>
            </a:prstGeom>
          </p:spPr>
          <p:txBody>
            <a:bodyPr wrap="square">
              <a:spAutoFit/>
            </a:bodyPr>
            <a:lstStyle/>
            <a:p>
              <a:r>
                <a:rPr lang="en-US" altLang="ja-JP" sz="1200" dirty="0">
                  <a:solidFill>
                    <a:prstClr val="black"/>
                  </a:solidFill>
                  <a:latin typeface="Arial" panose="020B0604020202020204" pitchFamily="34" charset="0"/>
                  <a:ea typeface="HG丸ｺﾞｼｯｸM-PRO" panose="020F0600000000000000" pitchFamily="50" charset="-128"/>
                  <a:cs typeface="Arial" panose="020B0604020202020204" pitchFamily="34" charset="0"/>
                </a:rPr>
                <a:t>fabricated at AIST/CRAVITY</a:t>
              </a:r>
              <a:endParaRPr lang="ja-JP" altLang="en-US" sz="1200" dirty="0">
                <a:latin typeface="Arial" panose="020B0604020202020204" pitchFamily="34" charset="0"/>
                <a:ea typeface="HG丸ｺﾞｼｯｸM-PRO" panose="020F0600000000000000" pitchFamily="50" charset="-128"/>
                <a:cs typeface="Arial" panose="020B0604020202020204" pitchFamily="34" charset="0"/>
              </a:endParaRPr>
            </a:p>
          </p:txBody>
        </p:sp>
      </p:grpSp>
      <p:pic>
        <p:nvPicPr>
          <p:cNvPr id="296" name="図 295">
            <a:extLst>
              <a:ext uri="{FF2B5EF4-FFF2-40B4-BE49-F238E27FC236}">
                <a16:creationId xmlns:a16="http://schemas.microsoft.com/office/drawing/2014/main" id="{1B0E9EED-F2C9-4A97-9CD4-C02E2CDDD69F}"/>
              </a:ext>
            </a:extLst>
          </p:cNvPr>
          <p:cNvPicPr/>
          <p:nvPr/>
        </p:nvPicPr>
        <p:blipFill>
          <a:blip r:embed="rId9"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250697" y="1098986"/>
            <a:ext cx="3788176" cy="2051150"/>
          </a:xfrm>
          <a:prstGeom prst="rect">
            <a:avLst/>
          </a:prstGeom>
        </p:spPr>
      </p:pic>
    </p:spTree>
    <p:extLst>
      <p:ext uri="{BB962C8B-B14F-4D97-AF65-F5344CB8AC3E}">
        <p14:creationId xmlns:p14="http://schemas.microsoft.com/office/powerpoint/2010/main" val="1225743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C703C-06DE-421F-9153-E9347C18AAE8}"/>
              </a:ext>
            </a:extLst>
          </p:cNvPr>
          <p:cNvSpPr>
            <a:spLocks noGrp="1"/>
          </p:cNvSpPr>
          <p:nvPr>
            <p:ph type="title"/>
          </p:nvPr>
        </p:nvSpPr>
        <p:spPr>
          <a:xfrm>
            <a:off x="464973" y="113354"/>
            <a:ext cx="8229600" cy="492630"/>
          </a:xfrm>
        </p:spPr>
        <p:txBody>
          <a:bodyPr>
            <a:noAutofit/>
          </a:bodyPr>
          <a:lstStyle/>
          <a:p>
            <a:r>
              <a:rPr kumimoji="1" lang="en-US" altLang="ja-JP" sz="2800" dirty="0">
                <a:latin typeface="Arial" panose="020B0604020202020204" pitchFamily="34" charset="0"/>
                <a:cs typeface="Arial" panose="020B0604020202020204" pitchFamily="34" charset="0"/>
              </a:rPr>
              <a:t>Hf-STJ </a:t>
            </a:r>
            <a:r>
              <a:rPr lang="en-US" altLang="ja-JP" sz="2800" dirty="0">
                <a:latin typeface="Arial" panose="020B0604020202020204" pitchFamily="34" charset="0"/>
                <a:cs typeface="Arial" panose="020B0604020202020204" pitchFamily="34" charset="0"/>
              </a:rPr>
              <a:t>development for future satellite experiment</a:t>
            </a:r>
            <a:endParaRPr kumimoji="1" lang="ja-JP" altLang="en-US" sz="2800" dirty="0">
              <a:latin typeface="Arial" panose="020B0604020202020204" pitchFamily="34" charset="0"/>
              <a:cs typeface="Arial" panose="020B0604020202020204" pitchFamily="34" charset="0"/>
            </a:endParaRPr>
          </a:p>
        </p:txBody>
      </p:sp>
      <p:sp>
        <p:nvSpPr>
          <p:cNvPr id="3" name="スライド番号プレースホルダー 2">
            <a:extLst>
              <a:ext uri="{FF2B5EF4-FFF2-40B4-BE49-F238E27FC236}">
                <a16:creationId xmlns:a16="http://schemas.microsoft.com/office/drawing/2014/main" id="{37FEDF7D-1E41-4041-BA56-E0B117D8958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ＭＳ Ｐゴシック" panose="020B0600070205080204" pitchFamily="50" charset="-128"/>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5" name="Rectangle 34">
            <a:extLst>
              <a:ext uri="{FF2B5EF4-FFF2-40B4-BE49-F238E27FC236}">
                <a16:creationId xmlns:a16="http://schemas.microsoft.com/office/drawing/2014/main" id="{D75A3EF5-02E1-4AED-AF0F-16B34D4F5247}"/>
              </a:ext>
            </a:extLst>
          </p:cNvPr>
          <p:cNvSpPr>
            <a:spLocks noChangeArrowheads="1"/>
          </p:cNvSpPr>
          <p:nvPr/>
        </p:nvSpPr>
        <p:spPr bwMode="auto">
          <a:xfrm>
            <a:off x="268487" y="4535785"/>
            <a:ext cx="5256584" cy="1605858"/>
          </a:xfrm>
          <a:prstGeom prst="rect">
            <a:avLst/>
          </a:prstGeom>
          <a:ln>
            <a:headEnd/>
            <a:tailEnd/>
          </a:ln>
          <a:extLst>
            <a:ext uri="{909E8E84-426E-40DD-AFC4-6F175D3DCCD1}">
              <a14:hiddenFill xmlns:a14="http://schemas.microsoft.com/office/drawing/2010/main">
                <a:solidFill>
                  <a:srgbClr val="FFFFFF"/>
                </a:solidFill>
              </a14:hiddenFill>
            </a:ext>
          </a:extLst>
        </p:spPr>
        <p:style>
          <a:lnRef idx="1">
            <a:schemeClr val="accent3"/>
          </a:lnRef>
          <a:fillRef idx="2">
            <a:schemeClr val="accent3"/>
          </a:fillRef>
          <a:effectRef idx="1">
            <a:schemeClr val="accent3"/>
          </a:effectRef>
          <a:fontRef idx="minor">
            <a:schemeClr val="dk1"/>
          </a:fontRef>
        </p:style>
        <p:txBody>
          <a:bodyPr wrap="square" lIns="67500" tIns="35100" rIns="67500" bIns="35100">
            <a:spAutoFit/>
          </a:bodyPr>
          <a:lstStyle/>
          <a:p>
            <a:pPr lvl="0" defTabSz="336947">
              <a:lnSpc>
                <a:spcPct val="101000"/>
              </a:lnSpc>
              <a:buClr>
                <a:srgbClr val="FFFFF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defRPr/>
            </a:pPr>
            <a:r>
              <a:rPr kumimoji="0" lang="en-US" altLang="ja-JP" sz="2000" b="0" i="0" u="none" strike="noStrike" kern="1200" cap="none" spc="0" normalizeH="0" baseline="0" noProof="0" dirty="0">
                <a:ln>
                  <a:noFill/>
                </a:ln>
                <a:solidFill>
                  <a:srgbClr val="000000"/>
                </a:solidFill>
                <a:effectLst/>
                <a:uLnTx/>
                <a:uFillTx/>
                <a:latin typeface="Arial" panose="020B0604020202020204" pitchFamily="34" charset="0"/>
                <a:ea typeface="Arial Unicode MS" panose="020B0604020202020204" pitchFamily="50" charset="-128"/>
                <a:cs typeface="Arial" panose="020B0604020202020204" pitchFamily="34" charset="0"/>
              </a:rPr>
              <a:t>We successfully made a device with SIS in 2010</a:t>
            </a:r>
            <a:r>
              <a:rPr kumimoji="0" lang="en-US" altLang="ja-JP" sz="2000" dirty="0">
                <a:solidFill>
                  <a:srgbClr val="000000"/>
                </a:solidFill>
                <a:latin typeface="Arial" panose="020B0604020202020204" pitchFamily="34" charset="0"/>
                <a:ea typeface="Arial Unicode MS" panose="020B0604020202020204" pitchFamily="50" charset="-128"/>
                <a:cs typeface="Arial" panose="020B0604020202020204" pitchFamily="34" charset="0"/>
              </a:rPr>
              <a:t>, and reduce leakage and observe response to laser pulse in 2017, </a:t>
            </a:r>
            <a:r>
              <a:rPr kumimoji="0" lang="en-US" altLang="ja-JP" sz="2000" dirty="0">
                <a:solidFill>
                  <a:srgbClr val="0070C0"/>
                </a:solidFill>
                <a:latin typeface="Arial" panose="020B0604020202020204" pitchFamily="34" charset="0"/>
                <a:ea typeface="Arial Unicode MS" panose="020B0604020202020204" pitchFamily="50" charset="-128"/>
                <a:cs typeface="Arial" panose="020B0604020202020204" pitchFamily="34" charset="0"/>
              </a:rPr>
              <a:t>but</a:t>
            </a:r>
            <a:r>
              <a:rPr kumimoji="0" lang="en-US" altLang="ja-JP" sz="2000" b="0" i="0" u="none" strike="noStrike" kern="1200" cap="none" spc="0" normalizeH="0" baseline="0" noProof="0" dirty="0">
                <a:ln>
                  <a:noFill/>
                </a:ln>
                <a:solidFill>
                  <a:srgbClr val="0070C0"/>
                </a:solidFill>
                <a:effectLst/>
                <a:uLnTx/>
                <a:uFillTx/>
                <a:latin typeface="Arial" panose="020B0604020202020204" pitchFamily="34" charset="0"/>
                <a:ea typeface="Arial Unicode MS" panose="020B0604020202020204" pitchFamily="50" charset="-128"/>
                <a:cs typeface="Arial" panose="020B0604020202020204" pitchFamily="34" charset="0"/>
              </a:rPr>
              <a:t> need to suppress leakage </a:t>
            </a:r>
            <a:r>
              <a:rPr kumimoji="0" lang="en-US" altLang="ja-JP" sz="2000" dirty="0">
                <a:solidFill>
                  <a:srgbClr val="0070C0"/>
                </a:solidFill>
                <a:latin typeface="Arial" panose="020B0604020202020204" pitchFamily="34" charset="0"/>
                <a:ea typeface="Arial Unicode MS" panose="020B0604020202020204" pitchFamily="50" charset="-128"/>
                <a:cs typeface="Arial" panose="020B0604020202020204" pitchFamily="34" charset="0"/>
              </a:rPr>
              <a:t>further down </a:t>
            </a:r>
            <a:r>
              <a:rPr kumimoji="0" lang="en-US" altLang="ja-JP" sz="2000" b="0" i="0" u="none" strike="noStrike" kern="1200" cap="none" spc="0" normalizeH="0" baseline="0" noProof="0" dirty="0">
                <a:ln>
                  <a:noFill/>
                </a:ln>
                <a:solidFill>
                  <a:srgbClr val="0070C0"/>
                </a:solidFill>
                <a:effectLst/>
                <a:uLnTx/>
                <a:uFillTx/>
                <a:latin typeface="Arial" panose="020B0604020202020204" pitchFamily="34" charset="0"/>
                <a:ea typeface="Arial Unicode MS" panose="020B0604020202020204" pitchFamily="50" charset="-128"/>
                <a:cs typeface="Arial" panose="020B0604020202020204" pitchFamily="34" charset="0"/>
              </a:rPr>
              <a:t>to ~</a:t>
            </a:r>
            <a:r>
              <a:rPr kumimoji="0" lang="en-US" altLang="ja-JP" sz="2000" b="0" i="0" u="none" strike="noStrike" kern="1200" cap="none" spc="0" normalizeH="0" baseline="0" noProof="0" dirty="0" err="1">
                <a:ln>
                  <a:noFill/>
                </a:ln>
                <a:solidFill>
                  <a:srgbClr val="0070C0"/>
                </a:solidFill>
                <a:effectLst/>
                <a:uLnTx/>
                <a:uFillTx/>
                <a:latin typeface="Arial" panose="020B0604020202020204" pitchFamily="34" charset="0"/>
                <a:ea typeface="Arial Unicode MS" panose="020B0604020202020204" pitchFamily="50" charset="-128"/>
                <a:cs typeface="Arial" panose="020B0604020202020204" pitchFamily="34" charset="0"/>
              </a:rPr>
              <a:t>pA</a:t>
            </a:r>
            <a:r>
              <a:rPr kumimoji="0" lang="en-US" altLang="ja-JP" sz="2000" b="0" i="0" u="none" strike="noStrike" kern="1200" cap="none" spc="0" normalizeH="0" baseline="0" noProof="0" dirty="0">
                <a:ln>
                  <a:noFill/>
                </a:ln>
                <a:solidFill>
                  <a:srgbClr val="0070C0"/>
                </a:solidFill>
                <a:effectLst/>
                <a:uLnTx/>
                <a:uFillTx/>
                <a:latin typeface="Arial" panose="020B0604020202020204" pitchFamily="34" charset="0"/>
                <a:ea typeface="Arial Unicode MS" panose="020B0604020202020204" pitchFamily="50" charset="-128"/>
                <a:cs typeface="Arial" panose="020B0604020202020204" pitchFamily="34" charset="0"/>
              </a:rPr>
              <a:t> for practical usage.</a:t>
            </a:r>
          </a:p>
        </p:txBody>
      </p:sp>
      <p:sp>
        <p:nvSpPr>
          <p:cNvPr id="6" name="正方形/長方形 5">
            <a:extLst>
              <a:ext uri="{FF2B5EF4-FFF2-40B4-BE49-F238E27FC236}">
                <a16:creationId xmlns:a16="http://schemas.microsoft.com/office/drawing/2014/main" id="{264B451E-0909-4F3A-916D-3030E5271698}"/>
              </a:ext>
            </a:extLst>
          </p:cNvPr>
          <p:cNvSpPr/>
          <p:nvPr/>
        </p:nvSpPr>
        <p:spPr>
          <a:xfrm>
            <a:off x="57487" y="1422271"/>
            <a:ext cx="2438488"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rPr>
              <a:t>200</a:t>
            </a: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m</a:t>
            </a:r>
            <a:r>
              <a:rPr lang="ja-JP" altLang="en-US" sz="2000" b="1" dirty="0">
                <a:solidFill>
                  <a:prstClr val="black"/>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 </a:t>
            </a:r>
            <a:r>
              <a:rPr lang="en-US" altLang="ja-JP" sz="2000" b="1" dirty="0">
                <a:solidFill>
                  <a:prstClr val="black"/>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sq.</a:t>
            </a:r>
            <a:r>
              <a:rPr lang="ja-JP" altLang="en-US" sz="2000" b="1" dirty="0">
                <a:solidFill>
                  <a:prstClr val="black"/>
                </a:solidFill>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 </a:t>
            </a: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rPr>
              <a:t> in 2010</a:t>
            </a:r>
          </a:p>
        </p:txBody>
      </p:sp>
      <p:pic>
        <p:nvPicPr>
          <p:cNvPr id="9" name="Picture 2" descr="\\130.158.105.2\Linux\yuji\public_html\work2\ip2010\fig\IV.eps">
            <a:extLst>
              <a:ext uri="{FF2B5EF4-FFF2-40B4-BE49-F238E27FC236}">
                <a16:creationId xmlns:a16="http://schemas.microsoft.com/office/drawing/2014/main" id="{D75322F2-545B-4D4D-8C3C-70E2507A4E5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r="46366"/>
          <a:stretch/>
        </p:blipFill>
        <p:spPr bwMode="auto">
          <a:xfrm>
            <a:off x="331833" y="1844759"/>
            <a:ext cx="2351209" cy="217079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10" name="Rectangle 3">
                <a:extLst>
                  <a:ext uri="{FF2B5EF4-FFF2-40B4-BE49-F238E27FC236}">
                    <a16:creationId xmlns:a16="http://schemas.microsoft.com/office/drawing/2014/main" id="{C56976C9-6E12-4395-9F74-DC753E88ABEF}"/>
                  </a:ext>
                </a:extLst>
              </p:cNvPr>
              <p:cNvSpPr txBox="1">
                <a:spLocks noChangeArrowheads="1"/>
              </p:cNvSpPr>
              <p:nvPr/>
            </p:nvSpPr>
            <p:spPr>
              <a:xfrm>
                <a:off x="396007" y="2345392"/>
                <a:ext cx="2082983" cy="507703"/>
              </a:xfrm>
              <a:prstGeom prst="rect">
                <a:avLst/>
              </a:prstGeom>
            </p:spPr>
            <p:txBody>
              <a:bodyPr>
                <a:normAutofit/>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
                    <a:srgbClr val="EEECE1"/>
                  </a:buClr>
                  <a:buSzPct val="75000"/>
                  <a:buFontTx/>
                  <a:buNone/>
                  <a:tabLst/>
                  <a:defRPr/>
                </a:pPr>
                <a14:m>
                  <m:oMathPara xmlns:m="http://schemas.openxmlformats.org/officeDocument/2006/math">
                    <m:oMathParaPr>
                      <m:jc m:val="left"/>
                    </m:oMathParaPr>
                    <m:oMath xmlns:m="http://schemas.openxmlformats.org/officeDocument/2006/math">
                      <m:r>
                        <a:rPr kumimoji="1" lang="en-US" altLang="ja-JP" sz="2000" b="0" i="1" u="none" strike="noStrike" kern="1200" cap="none" spc="0" normalizeH="0" baseline="0" noProof="0" smtClean="0">
                          <a:ln>
                            <a:noFill/>
                          </a:ln>
                          <a:solidFill>
                            <a:prstClr val="black"/>
                          </a:solidFill>
                          <a:effectLst/>
                          <a:uLnTx/>
                          <a:uFillTx/>
                          <a:latin typeface="Cambria Math"/>
                        </a:rPr>
                        <m:t>200</m:t>
                      </m:r>
                      <m:r>
                        <a:rPr kumimoji="1" lang="en-US" altLang="ja-JP" sz="2000" b="0" i="1" u="none" strike="noStrike" kern="1200" cap="none" spc="0" normalizeH="0" baseline="0" noProof="0" smtClean="0">
                          <a:ln>
                            <a:noFill/>
                          </a:ln>
                          <a:solidFill>
                            <a:prstClr val="black"/>
                          </a:solidFill>
                          <a:effectLst/>
                          <a:uLnTx/>
                          <a:uFillTx/>
                          <a:latin typeface="Cambria Math"/>
                        </a:rPr>
                        <m:t>𝜇</m:t>
                      </m:r>
                      <m:r>
                        <a:rPr kumimoji="1" lang="en-US" altLang="ja-JP" sz="2000" b="0" i="1" u="none" strike="noStrike" kern="1200" cap="none" spc="0" normalizeH="0" baseline="0" noProof="0" smtClean="0">
                          <a:ln>
                            <a:noFill/>
                          </a:ln>
                          <a:solidFill>
                            <a:prstClr val="black"/>
                          </a:solidFill>
                          <a:effectLst/>
                          <a:uLnTx/>
                          <a:uFillTx/>
                          <a:latin typeface="Cambria Math"/>
                        </a:rPr>
                        <m:t>𝑚</m:t>
                      </m:r>
                      <m:r>
                        <a:rPr kumimoji="1" lang="en-US" altLang="ja-JP" sz="2000" b="0" i="1" u="none" strike="noStrike" kern="1200" cap="none" spc="0" normalizeH="0" baseline="0" noProof="0" smtClean="0">
                          <a:ln>
                            <a:noFill/>
                          </a:ln>
                          <a:solidFill>
                            <a:prstClr val="black"/>
                          </a:solidFill>
                          <a:effectLst/>
                          <a:uLnTx/>
                          <a:uFillTx/>
                          <a:latin typeface="Cambria Math"/>
                        </a:rPr>
                        <m:t>×200</m:t>
                      </m:r>
                      <m:r>
                        <a:rPr kumimoji="1" lang="en-US" altLang="ja-JP" sz="2000" b="0" i="1" u="none" strike="noStrike" kern="1200" cap="none" spc="0" normalizeH="0" baseline="0" noProof="0" smtClean="0">
                          <a:ln>
                            <a:noFill/>
                          </a:ln>
                          <a:solidFill>
                            <a:prstClr val="black"/>
                          </a:solidFill>
                          <a:effectLst/>
                          <a:uLnTx/>
                          <a:uFillTx/>
                          <a:latin typeface="Cambria Math"/>
                        </a:rPr>
                        <m:t>𝜇</m:t>
                      </m:r>
                      <m:r>
                        <a:rPr kumimoji="1" lang="en-US" altLang="ja-JP" sz="2000" b="0" i="1" u="none" strike="noStrike" kern="1200" cap="none" spc="0" normalizeH="0" baseline="0" noProof="0" smtClean="0">
                          <a:ln>
                            <a:noFill/>
                          </a:ln>
                          <a:solidFill>
                            <a:prstClr val="black"/>
                          </a:solidFill>
                          <a:effectLst/>
                          <a:uLnTx/>
                          <a:uFillTx/>
                          <a:latin typeface="Cambria Math"/>
                        </a:rPr>
                        <m:t>𝑚</m:t>
                      </m:r>
                    </m:oMath>
                  </m:oMathPara>
                </a14:m>
                <a:endParaRPr kumimoji="1" lang="en-US" altLang="ja-JP" sz="20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mc:Choice>
        <mc:Fallback>
          <p:sp>
            <p:nvSpPr>
              <p:cNvPr id="10" name="Rectangle 3">
                <a:extLst>
                  <a:ext uri="{FF2B5EF4-FFF2-40B4-BE49-F238E27FC236}">
                    <a16:creationId xmlns:a16="http://schemas.microsoft.com/office/drawing/2014/main" id="{C56976C9-6E12-4395-9F74-DC753E88ABEF}"/>
                  </a:ext>
                </a:extLst>
              </p:cNvPr>
              <p:cNvSpPr txBox="1">
                <a:spLocks noRot="1" noChangeAspect="1" noMove="1" noResize="1" noEditPoints="1" noAdjustHandles="1" noChangeArrowheads="1" noChangeShapeType="1" noTextEdit="1"/>
              </p:cNvSpPr>
              <p:nvPr/>
            </p:nvSpPr>
            <p:spPr>
              <a:xfrm>
                <a:off x="396007" y="2345392"/>
                <a:ext cx="2082983" cy="507703"/>
              </a:xfrm>
              <a:prstGeom prst="rect">
                <a:avLst/>
              </a:prstGeom>
              <a:blipFill>
                <a:blip r:embed="rId3"/>
                <a:stretch>
                  <a:fillRect l="-1170"/>
                </a:stretch>
              </a:blipFill>
            </p:spPr>
            <p:txBody>
              <a:bodyPr/>
              <a:lstStyle/>
              <a:p>
                <a:r>
                  <a:rPr lang="ja-JP" altLang="en-US">
                    <a:noFill/>
                  </a:rPr>
                  <a:t> </a:t>
                </a:r>
              </a:p>
            </p:txBody>
          </p:sp>
        </mc:Fallback>
      </mc:AlternateContent>
      <p:grpSp>
        <p:nvGrpSpPr>
          <p:cNvPr id="12" name="グループ化 11">
            <a:extLst>
              <a:ext uri="{FF2B5EF4-FFF2-40B4-BE49-F238E27FC236}">
                <a16:creationId xmlns:a16="http://schemas.microsoft.com/office/drawing/2014/main" id="{0806F927-F6EE-4E64-BC79-2758CF471914}"/>
              </a:ext>
            </a:extLst>
          </p:cNvPr>
          <p:cNvGrpSpPr/>
          <p:nvPr/>
        </p:nvGrpSpPr>
        <p:grpSpPr>
          <a:xfrm>
            <a:off x="3297530" y="1839537"/>
            <a:ext cx="2146715" cy="2176017"/>
            <a:chOff x="4192967" y="2230526"/>
            <a:chExt cx="2312830" cy="2293043"/>
          </a:xfrm>
        </p:grpSpPr>
        <p:pic>
          <p:nvPicPr>
            <p:cNvPr id="13" name="図 12" descr="テキスト, 地図 が含まれている画像&#10;&#10;高い精度で生成された説明">
              <a:extLst>
                <a:ext uri="{FF2B5EF4-FFF2-40B4-BE49-F238E27FC236}">
                  <a16:creationId xmlns:a16="http://schemas.microsoft.com/office/drawing/2014/main" id="{8A84B5F2-C683-4E18-9195-4E1CD85E7F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01541" y="2230526"/>
              <a:ext cx="2304256" cy="2293043"/>
            </a:xfrm>
            <a:prstGeom prst="rect">
              <a:avLst/>
            </a:prstGeom>
          </p:spPr>
        </p:pic>
        <p:sp>
          <p:nvSpPr>
            <p:cNvPr id="14" name="テキスト ボックス 13">
              <a:extLst>
                <a:ext uri="{FF2B5EF4-FFF2-40B4-BE49-F238E27FC236}">
                  <a16:creationId xmlns:a16="http://schemas.microsoft.com/office/drawing/2014/main" id="{5B6BE709-B252-4ADD-B92E-5507D68BEBFE}"/>
                </a:ext>
              </a:extLst>
            </p:cNvPr>
            <p:cNvSpPr txBox="1"/>
            <p:nvPr/>
          </p:nvSpPr>
          <p:spPr>
            <a:xfrm>
              <a:off x="4192967" y="2246900"/>
              <a:ext cx="2005445" cy="126488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rPr>
                <a:t>Hf-STJ(RMS=2.5nm)</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rPr>
                <a:t>200</a:t>
              </a:r>
              <a:r>
                <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m200m</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~25eV</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T~140mK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endParaRPr>
            </a:p>
          </p:txBody>
        </p:sp>
      </p:grpSp>
      <p:sp>
        <p:nvSpPr>
          <p:cNvPr id="15" name="正方形/長方形 14">
            <a:extLst>
              <a:ext uri="{FF2B5EF4-FFF2-40B4-BE49-F238E27FC236}">
                <a16:creationId xmlns:a16="http://schemas.microsoft.com/office/drawing/2014/main" id="{9B13BDE1-4996-4B76-8CD4-6C18C7694F79}"/>
              </a:ext>
            </a:extLst>
          </p:cNvPr>
          <p:cNvSpPr/>
          <p:nvPr/>
        </p:nvSpPr>
        <p:spPr>
          <a:xfrm>
            <a:off x="3307520" y="1413925"/>
            <a:ext cx="2438488"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rPr>
              <a:t>200</a:t>
            </a: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m sq. </a:t>
            </a: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rPr>
              <a:t> in 2017</a:t>
            </a:r>
          </a:p>
        </p:txBody>
      </p:sp>
      <p:pic>
        <p:nvPicPr>
          <p:cNvPr id="17" name="図 16" descr="物体 が含まれている画像&#10;&#10;高い精度で生成された説明">
            <a:extLst>
              <a:ext uri="{FF2B5EF4-FFF2-40B4-BE49-F238E27FC236}">
                <a16:creationId xmlns:a16="http://schemas.microsoft.com/office/drawing/2014/main" id="{24F3C746-FCD2-482E-BD43-C1CD71AD936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26008" y="2449529"/>
            <a:ext cx="1027805" cy="1027805"/>
          </a:xfrm>
          <a:prstGeom prst="rect">
            <a:avLst/>
          </a:prstGeom>
        </p:spPr>
      </p:pic>
      <p:pic>
        <p:nvPicPr>
          <p:cNvPr id="16" name="図 15">
            <a:extLst>
              <a:ext uri="{FF2B5EF4-FFF2-40B4-BE49-F238E27FC236}">
                <a16:creationId xmlns:a16="http://schemas.microsoft.com/office/drawing/2014/main" id="{EFE5E5FD-F84B-4F40-8980-AE61DEFC5D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46009" y="4489838"/>
            <a:ext cx="2570408" cy="1866512"/>
          </a:xfrm>
          <a:prstGeom prst="rect">
            <a:avLst/>
          </a:prstGeom>
          <a:ln>
            <a:noFill/>
          </a:ln>
          <a:effectLst>
            <a:outerShdw blurRad="292100" dist="139700" dir="2700000" algn="tl" rotWithShape="0">
              <a:srgbClr val="333333">
                <a:alpha val="65000"/>
              </a:srgbClr>
            </a:outerShdw>
          </a:effectLst>
        </p:spPr>
      </p:pic>
      <p:pic>
        <p:nvPicPr>
          <p:cNvPr id="18" name="図 17" descr="物体 が含まれている画像&#10;&#10;高い精度で生成された説明">
            <a:extLst>
              <a:ext uri="{FF2B5EF4-FFF2-40B4-BE49-F238E27FC236}">
                <a16:creationId xmlns:a16="http://schemas.microsoft.com/office/drawing/2014/main" id="{DCB6DAB1-0B7C-41D8-99BA-757F0AEB4A8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82289" y="2408489"/>
            <a:ext cx="1027805" cy="1027805"/>
          </a:xfrm>
          <a:prstGeom prst="rect">
            <a:avLst/>
          </a:prstGeom>
        </p:spPr>
      </p:pic>
      <p:pic>
        <p:nvPicPr>
          <p:cNvPr id="19" name="図 18">
            <a:extLst>
              <a:ext uri="{FF2B5EF4-FFF2-40B4-BE49-F238E27FC236}">
                <a16:creationId xmlns:a16="http://schemas.microsoft.com/office/drawing/2014/main" id="{B9276CF6-E811-4AFE-A402-0F2D81DAD01E}"/>
              </a:ext>
            </a:extLst>
          </p:cNvPr>
          <p:cNvPicPr>
            <a:picLocks noChangeAspect="1"/>
          </p:cNvPicPr>
          <p:nvPr/>
        </p:nvPicPr>
        <p:blipFill rotWithShape="1">
          <a:blip r:embed="rId7"/>
          <a:srcRect b="12686"/>
          <a:stretch/>
        </p:blipFill>
        <p:spPr>
          <a:xfrm>
            <a:off x="6362412" y="1889074"/>
            <a:ext cx="2143228" cy="1928042"/>
          </a:xfrm>
          <a:prstGeom prst="rect">
            <a:avLst/>
          </a:prstGeom>
        </p:spPr>
      </p:pic>
      <p:sp>
        <p:nvSpPr>
          <p:cNvPr id="20" name="正方形/長方形 19">
            <a:extLst>
              <a:ext uri="{FF2B5EF4-FFF2-40B4-BE49-F238E27FC236}">
                <a16:creationId xmlns:a16="http://schemas.microsoft.com/office/drawing/2014/main" id="{71712524-2AAA-4108-AF4C-2084D9C78B45}"/>
              </a:ext>
            </a:extLst>
          </p:cNvPr>
          <p:cNvSpPr/>
          <p:nvPr/>
        </p:nvSpPr>
        <p:spPr>
          <a:xfrm>
            <a:off x="6318602" y="1434236"/>
            <a:ext cx="2295821"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000" b="1" dirty="0">
                <a:solidFill>
                  <a:prstClr val="black"/>
                </a:solidFill>
                <a:latin typeface="Arial" panose="020B0604020202020204" pitchFamily="34" charset="0"/>
                <a:ea typeface="Arial Unicode MS" panose="020B0604020202020204" pitchFamily="50" charset="-128"/>
                <a:cs typeface="Arial" panose="020B0604020202020204" pitchFamily="34" charset="0"/>
              </a:rPr>
              <a:t>1</a:t>
            </a: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rPr>
              <a:t>0</a:t>
            </a: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m sq. </a:t>
            </a:r>
            <a:r>
              <a:rPr kumimoji="1" lang="en-US" altLang="ja-JP" sz="2000" b="1" i="0" u="none" strike="noStrike" kern="1200" cap="none" spc="0" normalizeH="0" baseline="0" noProof="0" dirty="0">
                <a:ln>
                  <a:noFill/>
                </a:ln>
                <a:solidFill>
                  <a:prstClr val="black"/>
                </a:solidFill>
                <a:effectLst/>
                <a:uLnTx/>
                <a:uFillTx/>
                <a:latin typeface="Arial" panose="020B0604020202020204" pitchFamily="34" charset="0"/>
                <a:ea typeface="Arial Unicode MS" panose="020B0604020202020204" pitchFamily="50" charset="-128"/>
                <a:cs typeface="Arial" panose="020B0604020202020204" pitchFamily="34" charset="0"/>
              </a:rPr>
              <a:t> in 2018</a:t>
            </a:r>
          </a:p>
        </p:txBody>
      </p:sp>
      <p:sp>
        <p:nvSpPr>
          <p:cNvPr id="4" name="テキスト ボックス 3">
            <a:extLst>
              <a:ext uri="{FF2B5EF4-FFF2-40B4-BE49-F238E27FC236}">
                <a16:creationId xmlns:a16="http://schemas.microsoft.com/office/drawing/2014/main" id="{9BDA6856-14A4-4425-83B2-43C0879FA621}"/>
              </a:ext>
            </a:extLst>
          </p:cNvPr>
          <p:cNvSpPr txBox="1"/>
          <p:nvPr/>
        </p:nvSpPr>
        <p:spPr>
          <a:xfrm>
            <a:off x="435230" y="4046021"/>
            <a:ext cx="2127505"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Ileak~</a:t>
            </a:r>
            <a:r>
              <a:rPr kumimoji="1" lang="en-US" altLang="ja-JP" dirty="0">
                <a:solidFill>
                  <a:srgbClr val="00B050"/>
                </a:solidFill>
                <a:latin typeface="Arial" panose="020B0604020202020204" pitchFamily="34" charset="0"/>
                <a:cs typeface="Arial" panose="020B0604020202020204" pitchFamily="34" charset="0"/>
              </a:rPr>
              <a:t>15</a:t>
            </a:r>
            <a:r>
              <a:rPr kumimoji="1" lang="en-US" altLang="ja-JP" dirty="0">
                <a:solidFill>
                  <a:srgbClr val="00B050"/>
                </a:solidFill>
                <a:latin typeface="Arial" panose="020B0604020202020204" pitchFamily="34" charset="0"/>
                <a:cs typeface="Arial" panose="020B0604020202020204" pitchFamily="34" charset="0"/>
                <a:sym typeface="Symbol" panose="05050102010706020507" pitchFamily="18" charset="2"/>
              </a:rPr>
              <a:t>A</a:t>
            </a:r>
            <a:r>
              <a:rPr kumimoji="1" lang="en-US" altLang="ja-JP" dirty="0">
                <a:latin typeface="Arial" panose="020B0604020202020204" pitchFamily="34" charset="0"/>
                <a:cs typeface="Arial" panose="020B0604020202020204" pitchFamily="34" charset="0"/>
                <a:sym typeface="Symbol" panose="05050102010706020507" pitchFamily="18" charset="2"/>
              </a:rPr>
              <a:t>@20V</a:t>
            </a:r>
            <a:endParaRPr kumimoji="1" lang="ja-JP" altLang="en-US" dirty="0">
              <a:latin typeface="Arial" panose="020B0604020202020204" pitchFamily="34" charset="0"/>
              <a:cs typeface="Arial" panose="020B0604020202020204" pitchFamily="34" charset="0"/>
            </a:endParaRPr>
          </a:p>
        </p:txBody>
      </p:sp>
      <p:sp>
        <p:nvSpPr>
          <p:cNvPr id="21" name="テキスト ボックス 20">
            <a:extLst>
              <a:ext uri="{FF2B5EF4-FFF2-40B4-BE49-F238E27FC236}">
                <a16:creationId xmlns:a16="http://schemas.microsoft.com/office/drawing/2014/main" id="{9C2CE582-8CC7-4FFB-BD2D-AA8EA8A02154}"/>
              </a:ext>
            </a:extLst>
          </p:cNvPr>
          <p:cNvSpPr txBox="1"/>
          <p:nvPr/>
        </p:nvSpPr>
        <p:spPr>
          <a:xfrm>
            <a:off x="3360709" y="4067780"/>
            <a:ext cx="1999265"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Ileak~</a:t>
            </a:r>
            <a:r>
              <a:rPr lang="en-US" altLang="ja-JP" dirty="0">
                <a:solidFill>
                  <a:srgbClr val="00B050"/>
                </a:solidFill>
                <a:latin typeface="Arial" panose="020B0604020202020204" pitchFamily="34" charset="0"/>
                <a:cs typeface="Arial" panose="020B0604020202020204" pitchFamily="34" charset="0"/>
              </a:rPr>
              <a:t>7</a:t>
            </a:r>
            <a:r>
              <a:rPr kumimoji="1" lang="en-US" altLang="ja-JP" dirty="0">
                <a:solidFill>
                  <a:srgbClr val="00B050"/>
                </a:solidFill>
                <a:latin typeface="Arial" panose="020B0604020202020204" pitchFamily="34" charset="0"/>
                <a:cs typeface="Arial" panose="020B0604020202020204" pitchFamily="34" charset="0"/>
                <a:sym typeface="Symbol" panose="05050102010706020507" pitchFamily="18" charset="2"/>
              </a:rPr>
              <a:t>A</a:t>
            </a:r>
            <a:r>
              <a:rPr kumimoji="1" lang="en-US" altLang="ja-JP" dirty="0">
                <a:latin typeface="Arial" panose="020B0604020202020204" pitchFamily="34" charset="0"/>
                <a:cs typeface="Arial" panose="020B0604020202020204" pitchFamily="34" charset="0"/>
                <a:sym typeface="Symbol" panose="05050102010706020507" pitchFamily="18" charset="2"/>
              </a:rPr>
              <a:t>@20V</a:t>
            </a:r>
            <a:endParaRPr kumimoji="1" lang="ja-JP" altLang="en-US" dirty="0">
              <a:latin typeface="Arial" panose="020B0604020202020204" pitchFamily="34" charset="0"/>
              <a:cs typeface="Arial" panose="020B0604020202020204" pitchFamily="34" charset="0"/>
            </a:endParaRPr>
          </a:p>
        </p:txBody>
      </p:sp>
      <p:sp>
        <p:nvSpPr>
          <p:cNvPr id="22" name="テキスト ボックス 21">
            <a:extLst>
              <a:ext uri="{FF2B5EF4-FFF2-40B4-BE49-F238E27FC236}">
                <a16:creationId xmlns:a16="http://schemas.microsoft.com/office/drawing/2014/main" id="{F4BBA491-2847-4E2A-A56A-BC81003A6505}"/>
              </a:ext>
            </a:extLst>
          </p:cNvPr>
          <p:cNvSpPr txBox="1"/>
          <p:nvPr/>
        </p:nvSpPr>
        <p:spPr>
          <a:xfrm>
            <a:off x="6564869" y="3772344"/>
            <a:ext cx="2191626" cy="369332"/>
          </a:xfrm>
          <a:prstGeom prst="rect">
            <a:avLst/>
          </a:prstGeom>
          <a:noFill/>
        </p:spPr>
        <p:txBody>
          <a:bodyPr wrap="none" rtlCol="0">
            <a:spAutoFit/>
          </a:bodyPr>
          <a:lstStyle/>
          <a:p>
            <a:r>
              <a:rPr kumimoji="1" lang="en-US" altLang="ja-JP" dirty="0">
                <a:latin typeface="Arial" panose="020B0604020202020204" pitchFamily="34" charset="0"/>
                <a:cs typeface="Arial" panose="020B0604020202020204" pitchFamily="34" charset="0"/>
              </a:rPr>
              <a:t>Ileak~</a:t>
            </a:r>
            <a:r>
              <a:rPr kumimoji="1" lang="en-US" altLang="ja-JP" dirty="0">
                <a:solidFill>
                  <a:srgbClr val="00B050"/>
                </a:solidFill>
                <a:latin typeface="Arial" panose="020B0604020202020204" pitchFamily="34" charset="0"/>
                <a:cs typeface="Arial" panose="020B0604020202020204" pitchFamily="34" charset="0"/>
              </a:rPr>
              <a:t>0.3</a:t>
            </a:r>
            <a:r>
              <a:rPr kumimoji="1" lang="en-US" altLang="ja-JP" dirty="0">
                <a:solidFill>
                  <a:srgbClr val="00B050"/>
                </a:solidFill>
                <a:latin typeface="Arial" panose="020B0604020202020204" pitchFamily="34" charset="0"/>
                <a:cs typeface="Arial" panose="020B0604020202020204" pitchFamily="34" charset="0"/>
                <a:sym typeface="Symbol" panose="05050102010706020507" pitchFamily="18" charset="2"/>
              </a:rPr>
              <a:t>A</a:t>
            </a:r>
            <a:r>
              <a:rPr kumimoji="1" lang="en-US" altLang="ja-JP" dirty="0">
                <a:latin typeface="Arial" panose="020B0604020202020204" pitchFamily="34" charset="0"/>
                <a:cs typeface="Arial" panose="020B0604020202020204" pitchFamily="34" charset="0"/>
                <a:sym typeface="Symbol" panose="05050102010706020507" pitchFamily="18" charset="2"/>
              </a:rPr>
              <a:t>@20V</a:t>
            </a:r>
            <a:endParaRPr kumimoji="1" lang="ja-JP" altLang="en-US" dirty="0">
              <a:latin typeface="Arial" panose="020B0604020202020204" pitchFamily="34" charset="0"/>
              <a:cs typeface="Arial" panose="020B0604020202020204" pitchFamily="34" charset="0"/>
            </a:endParaRPr>
          </a:p>
        </p:txBody>
      </p:sp>
      <p:sp>
        <p:nvSpPr>
          <p:cNvPr id="23" name="コンテンツ プレースホルダー 4">
            <a:extLst>
              <a:ext uri="{FF2B5EF4-FFF2-40B4-BE49-F238E27FC236}">
                <a16:creationId xmlns:a16="http://schemas.microsoft.com/office/drawing/2014/main" id="{9E458038-BD72-44FD-B0B9-2E6E7BFBBCEB}"/>
              </a:ext>
            </a:extLst>
          </p:cNvPr>
          <p:cNvSpPr txBox="1">
            <a:spLocks/>
          </p:cNvSpPr>
          <p:nvPr/>
        </p:nvSpPr>
        <p:spPr>
          <a:xfrm>
            <a:off x="121963" y="609869"/>
            <a:ext cx="8634531" cy="706761"/>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1800" dirty="0"/>
              <a:t>Since Hf has much smaller </a:t>
            </a:r>
            <a:r>
              <a:rPr lang="en-US" altLang="ja-JP" sz="1800" dirty="0">
                <a:sym typeface="Symbol" panose="05050102010706020507" pitchFamily="18" charset="2"/>
              </a:rPr>
              <a:t> (</a:t>
            </a:r>
            <a:r>
              <a:rPr lang="en-US" altLang="ja-JP" sz="1800" baseline="-25000" dirty="0">
                <a:sym typeface="Symbol" panose="05050102010706020507" pitchFamily="18" charset="2"/>
              </a:rPr>
              <a:t>Hf </a:t>
            </a:r>
            <a:r>
              <a:rPr lang="en-US" altLang="ja-JP" sz="1800" dirty="0">
                <a:sym typeface="Symbol" panose="05050102010706020507" pitchFamily="18" charset="2"/>
              </a:rPr>
              <a:t>=20eV) than Nb (</a:t>
            </a:r>
            <a:r>
              <a:rPr lang="en-US" altLang="ja-JP" sz="1800" baseline="-25000" dirty="0">
                <a:sym typeface="Symbol" panose="05050102010706020507" pitchFamily="18" charset="2"/>
              </a:rPr>
              <a:t>Nb</a:t>
            </a:r>
            <a:r>
              <a:rPr lang="en-US" altLang="ja-JP" sz="1800" dirty="0">
                <a:sym typeface="Symbol" panose="05050102010706020507" pitchFamily="18" charset="2"/>
              </a:rPr>
              <a:t>=1.5meV),</a:t>
            </a:r>
            <a:r>
              <a:rPr lang="ja-JP" altLang="en-US" sz="1800" dirty="0">
                <a:sym typeface="Symbol" panose="05050102010706020507" pitchFamily="18" charset="2"/>
              </a:rPr>
              <a:t> </a:t>
            </a:r>
            <a:r>
              <a:rPr lang="en-US" altLang="ja-JP" sz="1800" dirty="0">
                <a:sym typeface="Symbol" panose="05050102010706020507" pitchFamily="18" charset="2"/>
              </a:rPr>
              <a:t>Hf-STJ is expected to give much better energy resolution. However no group has succeeded in a </a:t>
            </a:r>
            <a:r>
              <a:rPr lang="en-US" altLang="ja-JP" sz="1800">
                <a:sym typeface="Symbol" panose="05050102010706020507" pitchFamily="18" charset="2"/>
              </a:rPr>
              <a:t>practical Hf-STJ yet.</a:t>
            </a:r>
            <a:endParaRPr lang="en-US" altLang="ja-JP" sz="1800" dirty="0"/>
          </a:p>
        </p:txBody>
      </p:sp>
    </p:spTree>
    <p:extLst>
      <p:ext uri="{BB962C8B-B14F-4D97-AF65-F5344CB8AC3E}">
        <p14:creationId xmlns:p14="http://schemas.microsoft.com/office/powerpoint/2010/main" val="17513785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1560" y="36213"/>
            <a:ext cx="8229600" cy="576064"/>
          </a:xfrm>
        </p:spPr>
        <p:txBody>
          <a:bodyPr>
            <a:normAutofit fontScale="90000"/>
          </a:bodyPr>
          <a:lstStyle/>
          <a:p>
            <a:r>
              <a:rPr kumimoji="1" lang="en-US" altLang="ja-JP" dirty="0"/>
              <a:t>Summary</a:t>
            </a:r>
            <a:endParaRPr kumimoji="1" lang="ja-JP" altLang="en-US" dirty="0"/>
          </a:p>
        </p:txBody>
      </p:sp>
      <p:sp>
        <p:nvSpPr>
          <p:cNvPr id="3" name="コンテンツ プレースホルダー 2"/>
          <p:cNvSpPr>
            <a:spLocks noGrp="1"/>
          </p:cNvSpPr>
          <p:nvPr>
            <p:ph idx="1"/>
          </p:nvPr>
        </p:nvSpPr>
        <p:spPr>
          <a:xfrm>
            <a:off x="128305" y="690296"/>
            <a:ext cx="8794441" cy="5184576"/>
          </a:xfrm>
        </p:spPr>
        <p:txBody>
          <a:bodyPr>
            <a:noAutofit/>
          </a:bodyPr>
          <a:lstStyle/>
          <a:p>
            <a:r>
              <a:rPr lang="en-US" altLang="ja-JP" sz="2200" dirty="0">
                <a:latin typeface="Arial Unicode MS" panose="020B0604020202020204" pitchFamily="50" charset="-128"/>
                <a:ea typeface="Arial Unicode MS" panose="020B0604020202020204" pitchFamily="50" charset="-128"/>
                <a:cs typeface="Arial Unicode MS" panose="020B0604020202020204" pitchFamily="50" charset="-128"/>
              </a:rPr>
              <a:t>In </a:t>
            </a:r>
            <a:r>
              <a:rPr kumimoji="1" lang="en-US" altLang="ja-JP" sz="2200" dirty="0">
                <a:latin typeface="Arial Unicode MS" panose="020B0604020202020204" pitchFamily="50" charset="-128"/>
                <a:ea typeface="Arial Unicode MS" panose="020B0604020202020204" pitchFamily="50" charset="-128"/>
                <a:cs typeface="Arial Unicode MS" panose="020B0604020202020204" pitchFamily="50" charset="-128"/>
              </a:rPr>
              <a:t>COBAND project, we require</a:t>
            </a:r>
            <a:r>
              <a:rPr lang="en-US" altLang="ja-JP" sz="2200" dirty="0">
                <a:latin typeface="Arial Unicode MS" panose="020B0604020202020204" pitchFamily="50" charset="-128"/>
                <a:ea typeface="Arial Unicode MS" panose="020B0604020202020204" pitchFamily="50" charset="-128"/>
                <a:cs typeface="Arial Unicode MS" panose="020B0604020202020204" pitchFamily="50" charset="-128"/>
              </a:rPr>
              <a:t> a photo-detector with </a:t>
            </a:r>
            <a:r>
              <a:rPr lang="en-US" altLang="ja-JP" sz="220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NEP~10</a:t>
            </a:r>
            <a:r>
              <a:rPr lang="en-US" altLang="ja-JP" sz="2200" baseline="3000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-19</a:t>
            </a:r>
            <a:r>
              <a:rPr lang="en-US" altLang="ja-JP" sz="220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 W/</a:t>
            </a:r>
            <a:r>
              <a:rPr lang="en-US" altLang="ja-JP" sz="220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Hz</a:t>
            </a:r>
            <a:r>
              <a:rPr lang="en-US" altLang="ja-JP" sz="22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 to detect single FIR photon (~50m) for the rocket experiment.</a:t>
            </a:r>
            <a:endParaRPr lang="en-US" altLang="ja-JP" sz="2200" dirty="0">
              <a:latin typeface="Arial Unicode MS" pitchFamily="50" charset="-128"/>
              <a:ea typeface="Arial Unicode MS" pitchFamily="50" charset="-128"/>
              <a:cs typeface="Arial Unicode MS" pitchFamily="50" charset="-128"/>
            </a:endParaRPr>
          </a:p>
          <a:p>
            <a:r>
              <a:rPr lang="en-US" altLang="ja-JP" sz="2200" dirty="0">
                <a:latin typeface="Arial Unicode MS" pitchFamily="50" charset="-128"/>
                <a:ea typeface="Arial Unicode MS" pitchFamily="50" charset="-128"/>
                <a:cs typeface="Arial Unicode MS" pitchFamily="50" charset="-128"/>
              </a:rPr>
              <a:t>We are developing Nb/Al-STJ with cryogenic amplifier readout.</a:t>
            </a:r>
          </a:p>
          <a:p>
            <a:pPr lvl="1"/>
            <a:r>
              <a:rPr lang="en-US" altLang="ja-JP" sz="2200" dirty="0">
                <a:solidFill>
                  <a:srgbClr val="0070C0"/>
                </a:solidFill>
                <a:latin typeface="Arial Unicode MS" pitchFamily="50" charset="-128"/>
                <a:ea typeface="Arial Unicode MS" pitchFamily="50" charset="-128"/>
                <a:cs typeface="Arial Unicode MS" pitchFamily="50" charset="-128"/>
              </a:rPr>
              <a:t>Nb/Al-STJs fabricated at CRAVITY satisfy our requirements.</a:t>
            </a:r>
          </a:p>
          <a:p>
            <a:pPr lvl="1"/>
            <a:r>
              <a:rPr lang="en-US" altLang="ja-JP" sz="2200" dirty="0">
                <a:solidFill>
                  <a:schemeClr val="accent6">
                    <a:lumMod val="75000"/>
                  </a:schemeClr>
                </a:solidFill>
                <a:latin typeface="Arial Unicode MS" pitchFamily="50" charset="-128"/>
                <a:ea typeface="Arial Unicode MS" pitchFamily="50" charset="-128"/>
                <a:cs typeface="Arial Unicode MS" pitchFamily="50" charset="-128"/>
              </a:rPr>
              <a:t>Cryogenic FD-SOI amplifiers are under development and we demonstrated STJ signal amplification by a prototype SOI amplifier at T~350mK.</a:t>
            </a:r>
          </a:p>
          <a:p>
            <a:r>
              <a:rPr lang="en-US" altLang="ja-JP" sz="2200" dirty="0">
                <a:latin typeface="Arial Unicode MS" pitchFamily="50" charset="-128"/>
                <a:ea typeface="Arial Unicode MS" pitchFamily="50" charset="-128"/>
                <a:cs typeface="Arial Unicode MS" pitchFamily="50" charset="-128"/>
              </a:rPr>
              <a:t>We are designing and testing more practical readout for STJ signal with low input impedance charge integration amplifier.</a:t>
            </a:r>
          </a:p>
          <a:p>
            <a:pPr lvl="1"/>
            <a:r>
              <a:rPr lang="en-US" altLang="ja-JP" sz="1800" dirty="0">
                <a:solidFill>
                  <a:srgbClr val="7030A0"/>
                </a:solidFill>
                <a:latin typeface="Arial Unicode MS" pitchFamily="50" charset="-128"/>
                <a:ea typeface="Arial Unicode MS" pitchFamily="50" charset="-128"/>
                <a:cs typeface="Arial Unicode MS" pitchFamily="50" charset="-128"/>
              </a:rPr>
              <a:t>Using SOI technology, a wealth of knowledge in circuit at room temperature is available even at cryogenic temperature almost as it is. </a:t>
            </a:r>
          </a:p>
          <a:p>
            <a:r>
              <a:rPr lang="en-US" altLang="ja-JP" sz="2000" dirty="0">
                <a:solidFill>
                  <a:schemeClr val="accent3">
                    <a:lumMod val="75000"/>
                  </a:schemeClr>
                </a:solidFill>
                <a:latin typeface="Arial Unicode MS" pitchFamily="50" charset="-128"/>
                <a:ea typeface="Arial Unicode MS" pitchFamily="50" charset="-128"/>
                <a:cs typeface="Arial Unicode MS" pitchFamily="50" charset="-128"/>
                <a:sym typeface="Wingdings" panose="05000000000000000000" pitchFamily="2" charset="2"/>
              </a:rPr>
              <a:t>Hf-STJ is under development for future satellite experiment</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16</a:t>
            </a:fld>
            <a:endParaRPr kumimoji="1" lang="ja-JP" altLang="en-US"/>
          </a:p>
        </p:txBody>
      </p:sp>
      <p:sp>
        <p:nvSpPr>
          <p:cNvPr id="5" name="正方形/長方形 4">
            <a:extLst>
              <a:ext uri="{FF2B5EF4-FFF2-40B4-BE49-F238E27FC236}">
                <a16:creationId xmlns:a16="http://schemas.microsoft.com/office/drawing/2014/main" id="{3732AF5A-CA61-454B-9C1C-0C8F7E5AB1DC}"/>
              </a:ext>
            </a:extLst>
          </p:cNvPr>
          <p:cNvSpPr/>
          <p:nvPr/>
        </p:nvSpPr>
        <p:spPr>
          <a:xfrm>
            <a:off x="129974" y="6140044"/>
            <a:ext cx="8792772" cy="492443"/>
          </a:xfrm>
          <a:prstGeom prst="rect">
            <a:avLst/>
          </a:prstGeom>
        </p:spPr>
        <p:txBody>
          <a:bodyPr wrap="square">
            <a:spAutoFit/>
          </a:bodyPr>
          <a:lstStyle/>
          <a:p>
            <a:pPr>
              <a:defRPr/>
            </a:pPr>
            <a:r>
              <a:rPr lang="en-US" altLang="ja-JP" sz="1400" dirty="0">
                <a:latin typeface="Arial Unicode MS" pitchFamily="50" charset="-128"/>
                <a:ea typeface="Arial Unicode MS" pitchFamily="50" charset="-128"/>
                <a:cs typeface="Arial Unicode MS" pitchFamily="50" charset="-128"/>
              </a:rPr>
              <a:t>* SOI design in this work is supported by </a:t>
            </a:r>
            <a:r>
              <a:rPr lang="en-US" altLang="ja-JP" sz="1200" dirty="0">
                <a:latin typeface="Arial Unicode MS" pitchFamily="50" charset="-128"/>
                <a:ea typeface="Arial Unicode MS" pitchFamily="50" charset="-128"/>
                <a:cs typeface="Arial Unicode MS" pitchFamily="50" charset="-128"/>
              </a:rPr>
              <a:t>VDEC, the U. Tokyo in collaboration with Synopsys, Inc., Cadence Design Systems, Inc., and Mentor Graphics, Inc.</a:t>
            </a:r>
          </a:p>
        </p:txBody>
      </p:sp>
    </p:spTree>
    <p:extLst>
      <p:ext uri="{BB962C8B-B14F-4D97-AF65-F5344CB8AC3E}">
        <p14:creationId xmlns:p14="http://schemas.microsoft.com/office/powerpoint/2010/main" val="1225533165"/>
      </p:ext>
    </p:extLst>
  </p:cSld>
  <p:clrMapOvr>
    <a:masterClrMapping/>
  </p:clrMapOvr>
  <mc:AlternateContent xmlns:mc="http://schemas.openxmlformats.org/markup-compatibility/2006" xmlns:p14="http://schemas.microsoft.com/office/powerpoint/2010/main">
    <mc:Choice Requires="p14">
      <p:transition spd="slow" p14:dur="2000" advTm="29770"/>
    </mc:Choice>
    <mc:Fallback xmlns="">
      <p:transition spd="slow" advTm="2977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924944"/>
            <a:ext cx="8229600" cy="1143000"/>
          </a:xfrm>
        </p:spPr>
        <p:txBody>
          <a:bodyPr/>
          <a:lstStyle/>
          <a:p>
            <a:r>
              <a:rPr kumimoji="1" lang="en-US" altLang="ja-JP" dirty="0"/>
              <a:t>Backup</a:t>
            </a:r>
            <a:endParaRPr kumimoji="1" lang="ja-JP" altLang="en-US" dirty="0"/>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17</a:t>
            </a:fld>
            <a:endParaRPr kumimoji="1" lang="ja-JP" altLang="en-US"/>
          </a:p>
        </p:txBody>
      </p:sp>
    </p:spTree>
    <p:extLst>
      <p:ext uri="{BB962C8B-B14F-4D97-AF65-F5344CB8AC3E}">
        <p14:creationId xmlns:p14="http://schemas.microsoft.com/office/powerpoint/2010/main" val="2014891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43608" y="217022"/>
            <a:ext cx="5976664" cy="871870"/>
          </a:xfrm>
        </p:spPr>
        <p:txBody>
          <a:bodyPr>
            <a:normAutofit fontScale="90000"/>
          </a:bodyPr>
          <a:lstStyle/>
          <a:p>
            <a:r>
              <a:rPr lang="en-US" altLang="ja-JP" sz="4000" dirty="0">
                <a:solidFill>
                  <a:srgbClr val="FF0000"/>
                </a:solidFill>
                <a:effectLst>
                  <a:outerShdw blurRad="38100" dist="38100" dir="2700000" algn="tl">
                    <a:srgbClr val="000000">
                      <a:alpha val="43137"/>
                    </a:srgbClr>
                  </a:outerShdw>
                </a:effectLst>
                <a:latin typeface="Arial Unicode MS" panose="020B0604020202020204" pitchFamily="50" charset="-128"/>
                <a:ea typeface="Arial Unicode MS" panose="020B0604020202020204" pitchFamily="50" charset="-128"/>
                <a:cs typeface="Arial Unicode MS" panose="020B0604020202020204" pitchFamily="50" charset="-128"/>
              </a:rPr>
              <a:t>COBAND </a:t>
            </a:r>
            <a:r>
              <a:rPr lang="en-US" altLang="ja-JP" sz="3100" dirty="0">
                <a:latin typeface="Arial Unicode MS" panose="020B0604020202020204" pitchFamily="50" charset="-128"/>
                <a:ea typeface="Arial Unicode MS" panose="020B0604020202020204" pitchFamily="50" charset="-128"/>
                <a:cs typeface="Arial Unicode MS" panose="020B0604020202020204" pitchFamily="50" charset="-128"/>
              </a:rPr>
              <a:t>(</a:t>
            </a:r>
            <a:r>
              <a:rPr lang="en-US" altLang="ja-JP" sz="3100" dirty="0" err="1">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CO</a:t>
            </a:r>
            <a:r>
              <a:rPr lang="en-US" altLang="ja-JP" sz="3100" dirty="0" err="1">
                <a:latin typeface="Arial Unicode MS" panose="020B0604020202020204" pitchFamily="50" charset="-128"/>
                <a:ea typeface="Arial Unicode MS" panose="020B0604020202020204" pitchFamily="50" charset="-128"/>
                <a:cs typeface="Arial Unicode MS" panose="020B0604020202020204" pitchFamily="50" charset="-128"/>
              </a:rPr>
              <a:t>smic</a:t>
            </a:r>
            <a:r>
              <a:rPr lang="en-US" altLang="ja-JP" sz="31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3100" dirty="0" err="1">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BA</a:t>
            </a:r>
            <a:r>
              <a:rPr lang="en-US" altLang="ja-JP" sz="3100" dirty="0" err="1">
                <a:latin typeface="Arial Unicode MS" panose="020B0604020202020204" pitchFamily="50" charset="-128"/>
                <a:ea typeface="Arial Unicode MS" panose="020B0604020202020204" pitchFamily="50" charset="-128"/>
                <a:cs typeface="Arial Unicode MS" panose="020B0604020202020204" pitchFamily="50" charset="-128"/>
              </a:rPr>
              <a:t>ckground</a:t>
            </a:r>
            <a:r>
              <a:rPr lang="en-US" altLang="ja-JP" sz="31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31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N</a:t>
            </a:r>
            <a:r>
              <a:rPr lang="en-US" altLang="ja-JP" sz="3100" dirty="0">
                <a:latin typeface="Arial Unicode MS" panose="020B0604020202020204" pitchFamily="50" charset="-128"/>
                <a:ea typeface="Arial Unicode MS" panose="020B0604020202020204" pitchFamily="50" charset="-128"/>
                <a:cs typeface="Arial Unicode MS" panose="020B0604020202020204" pitchFamily="50" charset="-128"/>
              </a:rPr>
              <a:t>eutrino </a:t>
            </a:r>
            <a:r>
              <a:rPr lang="en-US" altLang="ja-JP" sz="31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D</a:t>
            </a:r>
            <a:r>
              <a:rPr lang="en-US" altLang="ja-JP" sz="3100" dirty="0">
                <a:latin typeface="Arial Unicode MS" panose="020B0604020202020204" pitchFamily="50" charset="-128"/>
                <a:ea typeface="Arial Unicode MS" panose="020B0604020202020204" pitchFamily="50" charset="-128"/>
                <a:cs typeface="Arial Unicode MS" panose="020B0604020202020204" pitchFamily="50" charset="-128"/>
              </a:rPr>
              <a:t>ecay)</a:t>
            </a:r>
            <a:r>
              <a:rPr lang="ja-JP" altLang="en-US" sz="3100" dirty="0">
                <a:latin typeface="Arial Unicode MS" panose="020B0604020202020204" pitchFamily="50" charset="-128"/>
                <a:ea typeface="Arial Unicode MS" panose="020B0604020202020204" pitchFamily="50" charset="-128"/>
                <a:cs typeface="Arial Unicode MS" panose="020B0604020202020204" pitchFamily="50" charset="-128"/>
              </a:rPr>
              <a:t>　</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5" name="Picture 2" descr="http://hep.px.tsukuba.ac.jp/coband/Images/coband-logo-v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79917" y="19472"/>
            <a:ext cx="1660987" cy="118535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コンテンツ プレースホルダー 2"/>
              <p:cNvSpPr txBox="1">
                <a:spLocks/>
              </p:cNvSpPr>
              <p:nvPr/>
            </p:nvSpPr>
            <p:spPr bwMode="auto">
              <a:xfrm>
                <a:off x="251520" y="1204830"/>
                <a:ext cx="8672896" cy="49909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a:buClrTx/>
                  <a:buFont typeface="Wingdings" pitchFamily="2" charset="2"/>
                  <a:buChar char="p"/>
                </a:pPr>
                <a:r>
                  <a:rPr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Heavier neutrinos in mass-eigenstate (</a:t>
                </a:r>
                <a:r>
                  <a:rPr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2400" b="1" baseline="-25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2</a:t>
                </a:r>
                <a:r>
                  <a:rPr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 </a:t>
                </a:r>
                <a:r>
                  <a:rPr lang="en-US" altLang="ja-JP" sz="2400" b="1" baseline="-25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3</a:t>
                </a:r>
                <a:r>
                  <a:rPr lang="en-US" altLang="ja-JP"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are not stable</a:t>
                </a:r>
              </a:p>
              <a:p>
                <a:pPr lvl="1">
                  <a:buFont typeface="Arial Unicode MS" panose="020B0604020202020204" pitchFamily="50" charset="-128"/>
                  <a:buChar char="─"/>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Neutrino can decay through the loop diagrams</a:t>
                </a:r>
              </a:p>
              <a:p>
                <a:pPr lvl="1">
                  <a:buFont typeface="Arial Unicode MS" panose="020B0604020202020204" pitchFamily="50" charset="-128"/>
                  <a:buChar char="─"/>
                </a:pPr>
                <a14:m>
                  <m:oMath xmlns:m="http://schemas.openxmlformats.org/officeDocument/2006/math">
                    <m:sSub>
                      <m:sSubPr>
                        <m:ctrlPr>
                          <a:rPr lang="en-US" altLang="ja-JP" b="1" i="1">
                            <a:ln w="9525">
                              <a:solidFill>
                                <a:srgbClr val="00B050"/>
                              </a:solidFill>
                              <a:prstDash val="solid"/>
                            </a:ln>
                            <a:solidFill>
                              <a:srgbClr val="00B050"/>
                            </a:solidFill>
                            <a:effectLst>
                              <a:outerShdw blurRad="139700" dist="165100" dir="16440000" sx="95000" sy="95000" kx="-1800000" algn="bl" rotWithShape="0">
                                <a:srgbClr val="00B050">
                                  <a:alpha val="18000"/>
                                </a:srgbClr>
                              </a:outerShdw>
                            </a:effectLst>
                            <a:latin typeface="Cambria Math" panose="02040503050406030204" pitchFamily="18" charset="0"/>
                          </a:rPr>
                        </m:ctrlPr>
                      </m:sSubPr>
                      <m:e>
                        <m:r>
                          <a:rPr lang="en-US" altLang="ja-JP" b="1" i="1">
                            <a:ln w="9525">
                              <a:solidFill>
                                <a:srgbClr val="00B050"/>
                              </a:solidFill>
                              <a:prstDash val="solid"/>
                            </a:ln>
                            <a:solidFill>
                              <a:srgbClr val="00B050"/>
                            </a:solidFill>
                            <a:effectLst>
                              <a:outerShdw blurRad="139700" dist="165100" dir="16440000" sx="95000" sy="95000" kx="-1800000" algn="bl" rotWithShape="0">
                                <a:srgbClr val="00B050">
                                  <a:alpha val="18000"/>
                                </a:srgbClr>
                              </a:outerShdw>
                            </a:effectLst>
                            <a:latin typeface="Cambria Math"/>
                          </a:rPr>
                          <m:t>𝝂</m:t>
                        </m:r>
                      </m:e>
                      <m:sub>
                        <m:r>
                          <a:rPr lang="en-US" altLang="ja-JP" b="1">
                            <a:ln w="9525">
                              <a:solidFill>
                                <a:srgbClr val="00B050"/>
                              </a:solidFill>
                              <a:prstDash val="solid"/>
                            </a:ln>
                            <a:solidFill>
                              <a:srgbClr val="00B050"/>
                            </a:solidFill>
                            <a:effectLst>
                              <a:outerShdw blurRad="139700" dist="165100" dir="16440000" sx="95000" sy="95000" kx="-1800000" algn="bl" rotWithShape="0">
                                <a:srgbClr val="00B050">
                                  <a:alpha val="18000"/>
                                </a:srgbClr>
                              </a:outerShdw>
                            </a:effectLst>
                            <a:latin typeface="Cambria Math"/>
                          </a:rPr>
                          <m:t>3</m:t>
                        </m:r>
                      </m:sub>
                    </m:sSub>
                    <m:r>
                      <a:rPr lang="en-US" altLang="ja-JP" b="1">
                        <a:ln w="9525">
                          <a:solidFill>
                            <a:srgbClr val="00B050"/>
                          </a:solidFill>
                          <a:prstDash val="solid"/>
                        </a:ln>
                        <a:solidFill>
                          <a:srgbClr val="00B050"/>
                        </a:solidFill>
                        <a:effectLst>
                          <a:outerShdw blurRad="139700" dist="165100" dir="16440000" sx="95000" sy="95000" kx="-1800000" algn="bl" rotWithShape="0">
                            <a:srgbClr val="00B050">
                              <a:alpha val="18000"/>
                            </a:srgbClr>
                          </a:outerShdw>
                        </a:effectLst>
                        <a:latin typeface="Cambria Math"/>
                      </a:rPr>
                      <m:t>→</m:t>
                    </m:r>
                    <m:sSub>
                      <m:sSubPr>
                        <m:ctrlPr>
                          <a:rPr lang="en-US" altLang="ja-JP" b="1" i="1">
                            <a:ln w="9525">
                              <a:solidFill>
                                <a:srgbClr val="00B050"/>
                              </a:solidFill>
                              <a:prstDash val="solid"/>
                            </a:ln>
                            <a:solidFill>
                              <a:srgbClr val="00B050"/>
                            </a:solidFill>
                            <a:effectLst>
                              <a:outerShdw blurRad="139700" dist="165100" dir="16440000" sx="95000" sy="95000" kx="-1800000" algn="bl" rotWithShape="0">
                                <a:srgbClr val="00B050">
                                  <a:alpha val="18000"/>
                                </a:srgbClr>
                              </a:outerShdw>
                            </a:effectLst>
                            <a:latin typeface="Cambria Math" panose="02040503050406030204" pitchFamily="18" charset="0"/>
                          </a:rPr>
                        </m:ctrlPr>
                      </m:sSubPr>
                      <m:e>
                        <m:r>
                          <a:rPr lang="en-US" altLang="ja-JP" b="1" i="1">
                            <a:ln w="9525">
                              <a:solidFill>
                                <a:srgbClr val="00B050"/>
                              </a:solidFill>
                              <a:prstDash val="solid"/>
                            </a:ln>
                            <a:solidFill>
                              <a:srgbClr val="00B050"/>
                            </a:solidFill>
                            <a:effectLst>
                              <a:outerShdw blurRad="139700" dist="165100" dir="16440000" sx="95000" sy="95000" kx="-1800000" algn="bl" rotWithShape="0">
                                <a:srgbClr val="00B050">
                                  <a:alpha val="18000"/>
                                </a:srgbClr>
                              </a:outerShdw>
                            </a:effectLst>
                            <a:latin typeface="Cambria Math"/>
                          </a:rPr>
                          <m:t>𝜈</m:t>
                        </m:r>
                      </m:e>
                      <m:sub>
                        <m:r>
                          <a:rPr lang="en-US" altLang="ja-JP" b="1" i="1">
                            <a:ln w="9525">
                              <a:solidFill>
                                <a:srgbClr val="00B050"/>
                              </a:solidFill>
                              <a:prstDash val="solid"/>
                            </a:ln>
                            <a:solidFill>
                              <a:srgbClr val="00B050"/>
                            </a:solidFill>
                            <a:effectLst>
                              <a:outerShdw blurRad="139700" dist="165100" dir="16440000" sx="95000" sy="95000" kx="-1800000" algn="bl" rotWithShape="0">
                                <a:srgbClr val="00B050">
                                  <a:alpha val="18000"/>
                                </a:srgbClr>
                              </a:outerShdw>
                            </a:effectLst>
                            <a:latin typeface="Cambria Math"/>
                          </a:rPr>
                          <m:t>1,2</m:t>
                        </m:r>
                      </m:sub>
                    </m:sSub>
                    <m:r>
                      <a:rPr lang="en-US" altLang="ja-JP" b="1" i="1">
                        <a:ln w="9525">
                          <a:solidFill>
                            <a:srgbClr val="00B050"/>
                          </a:solidFill>
                          <a:prstDash val="solid"/>
                        </a:ln>
                        <a:solidFill>
                          <a:srgbClr val="00B050"/>
                        </a:solidFill>
                        <a:effectLst>
                          <a:outerShdw blurRad="139700" dist="165100" dir="16440000" sx="95000" sy="95000" kx="-1800000" algn="bl" rotWithShape="0">
                            <a:srgbClr val="00B050">
                              <a:alpha val="18000"/>
                            </a:srgbClr>
                          </a:outerShdw>
                        </a:effectLst>
                        <a:latin typeface="Cambria Math"/>
                      </a:rPr>
                      <m:t>+</m:t>
                    </m:r>
                    <m:r>
                      <a:rPr lang="en-US" altLang="ja-JP" b="1" i="1">
                        <a:ln w="9525">
                          <a:solidFill>
                            <a:srgbClr val="00B050"/>
                          </a:solidFill>
                          <a:prstDash val="solid"/>
                        </a:ln>
                        <a:solidFill>
                          <a:srgbClr val="00B050"/>
                        </a:solidFill>
                        <a:effectLst>
                          <a:outerShdw blurRad="139700" dist="165100" dir="16440000" sx="95000" sy="95000" kx="-1800000" algn="bl" rotWithShape="0">
                            <a:srgbClr val="00B050">
                              <a:alpha val="18000"/>
                            </a:srgbClr>
                          </a:outerShdw>
                        </a:effectLst>
                        <a:latin typeface="Cambria Math"/>
                      </a:rPr>
                      <m:t>𝛾</m:t>
                    </m:r>
                  </m:oMath>
                </a14:m>
                <a:endParaRPr lang="en-US" altLang="ja-JP" kern="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457200" lvl="1" indent="0">
                  <a:buNone/>
                </a:pPr>
                <a:endParaRPr lang="en-US" altLang="ja-JP" kern="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457200" lvl="1" indent="0">
                  <a:buNone/>
                </a:pPr>
                <a:endParaRPr lang="en-US" altLang="ja-JP" kern="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marL="457200" lvl="1" indent="0">
                  <a:buNone/>
                </a:pPr>
                <a:endParaRPr lang="en-US" altLang="ja-JP" kern="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p>
                <a:pPr>
                  <a:buClrTx/>
                  <a:buFont typeface="Wingdings" pitchFamily="2" charset="2"/>
                  <a:buChar char="ü"/>
                </a:pP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However, the lifetime is expected to be much longer than the age of the universe</a:t>
                </a:r>
                <a:endParaRPr lang="en-US" altLang="ja-JP" sz="2400" kern="0" dirty="0">
                  <a:latin typeface="Arial Unicode MS" panose="020B0604020202020204" pitchFamily="50" charset="-128"/>
                  <a:ea typeface="Arial Unicode MS" panose="020B0604020202020204" pitchFamily="50" charset="-128"/>
                  <a:cs typeface="Arial Unicode MS" panose="020B0604020202020204" pitchFamily="50" charset="-128"/>
                </a:endParaRPr>
              </a:p>
              <a:p>
                <a:pPr>
                  <a:buClrTx/>
                  <a:buFont typeface="Wingdings" panose="05000000000000000000" pitchFamily="2" charset="2"/>
                  <a:buChar char="è"/>
                </a:pPr>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We search for neutrino decay using Cosmic Background Neutrino (C</a:t>
                </a:r>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B</a:t>
                </a:r>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as the neutrino source</a:t>
                </a:r>
              </a:p>
            </p:txBody>
          </p:sp>
        </mc:Choice>
        <mc:Fallback xmlns="">
          <p:sp>
            <p:nvSpPr>
              <p:cNvPr id="6" name="コンテンツ プレースホルダー 2"/>
              <p:cNvSpPr txBox="1">
                <a:spLocks noRot="1" noChangeAspect="1" noMove="1" noResize="1" noEditPoints="1" noAdjustHandles="1" noChangeArrowheads="1" noChangeShapeType="1" noTextEdit="1"/>
              </p:cNvSpPr>
              <p:nvPr/>
            </p:nvSpPr>
            <p:spPr bwMode="auto">
              <a:xfrm>
                <a:off x="251520" y="1204830"/>
                <a:ext cx="8672896" cy="4990991"/>
              </a:xfrm>
              <a:prstGeom prst="rect">
                <a:avLst/>
              </a:prstGeom>
              <a:blipFill>
                <a:blip r:embed="rId3"/>
                <a:stretch>
                  <a:fillRect l="-422" t="-110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grpSp>
        <p:nvGrpSpPr>
          <p:cNvPr id="7" name="グループ化 6"/>
          <p:cNvGrpSpPr/>
          <p:nvPr/>
        </p:nvGrpSpPr>
        <p:grpSpPr>
          <a:xfrm rot="5400000">
            <a:off x="5890143" y="1185338"/>
            <a:ext cx="2315168" cy="3403936"/>
            <a:chOff x="1150880" y="4267557"/>
            <a:chExt cx="1666588" cy="1675780"/>
          </a:xfrm>
        </p:grpSpPr>
        <p:sp>
          <p:nvSpPr>
            <p:cNvPr id="8" name="Freeform 82"/>
            <p:cNvSpPr>
              <a:spLocks/>
            </p:cNvSpPr>
            <p:nvPr/>
          </p:nvSpPr>
          <p:spPr bwMode="auto">
            <a:xfrm rot="13316270">
              <a:off x="1150880" y="4948960"/>
              <a:ext cx="917922" cy="84356"/>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400">
                <a:latin typeface="Arial Unicode MS" pitchFamily="50" charset="-128"/>
                <a:ea typeface="Arial Unicode MS" pitchFamily="50" charset="-128"/>
                <a:cs typeface="Arial Unicode MS" pitchFamily="50" charset="-128"/>
              </a:endParaRPr>
            </a:p>
          </p:txBody>
        </p:sp>
        <p:sp>
          <p:nvSpPr>
            <p:cNvPr id="9" name="フリーフォーム 8"/>
            <p:cNvSpPr/>
            <p:nvPr/>
          </p:nvSpPr>
          <p:spPr bwMode="auto">
            <a:xfrm rot="16200000">
              <a:off x="1821039" y="5020353"/>
              <a:ext cx="629339" cy="286487"/>
            </a:xfrm>
            <a:custGeom>
              <a:avLst/>
              <a:gdLst>
                <a:gd name="connsiteX0" fmla="*/ 342148 w 4112432"/>
                <a:gd name="connsiteY0" fmla="*/ 1676400 h 1676400"/>
                <a:gd name="connsiteX1" fmla="*/ 6868 w 4112432"/>
                <a:gd name="connsiteY1" fmla="*/ 1249680 h 1676400"/>
                <a:gd name="connsiteX2" fmla="*/ 616468 w 4112432"/>
                <a:gd name="connsiteY2" fmla="*/ 1234440 h 1676400"/>
                <a:gd name="connsiteX3" fmla="*/ 387868 w 4112432"/>
                <a:gd name="connsiteY3" fmla="*/ 701040 h 1676400"/>
                <a:gd name="connsiteX4" fmla="*/ 936508 w 4112432"/>
                <a:gd name="connsiteY4" fmla="*/ 899160 h 1676400"/>
                <a:gd name="connsiteX5" fmla="*/ 845068 w 4112432"/>
                <a:gd name="connsiteY5" fmla="*/ 350520 h 1676400"/>
                <a:gd name="connsiteX6" fmla="*/ 1393708 w 4112432"/>
                <a:gd name="connsiteY6" fmla="*/ 624840 h 1676400"/>
                <a:gd name="connsiteX7" fmla="*/ 1469908 w 4112432"/>
                <a:gd name="connsiteY7" fmla="*/ 91440 h 1676400"/>
                <a:gd name="connsiteX8" fmla="*/ 1805188 w 4112432"/>
                <a:gd name="connsiteY8" fmla="*/ 533400 h 1676400"/>
                <a:gd name="connsiteX9" fmla="*/ 2018548 w 4112432"/>
                <a:gd name="connsiteY9" fmla="*/ 0 h 1676400"/>
                <a:gd name="connsiteX10" fmla="*/ 2353828 w 4112432"/>
                <a:gd name="connsiteY10" fmla="*/ 533400 h 1676400"/>
                <a:gd name="connsiteX11" fmla="*/ 2704348 w 4112432"/>
                <a:gd name="connsiteY11" fmla="*/ 76200 h 1676400"/>
                <a:gd name="connsiteX12" fmla="*/ 2780548 w 4112432"/>
                <a:gd name="connsiteY12" fmla="*/ 640080 h 1676400"/>
                <a:gd name="connsiteX13" fmla="*/ 3252988 w 4112432"/>
                <a:gd name="connsiteY13" fmla="*/ 320040 h 1676400"/>
                <a:gd name="connsiteX14" fmla="*/ 3222508 w 4112432"/>
                <a:gd name="connsiteY14" fmla="*/ 899160 h 1676400"/>
                <a:gd name="connsiteX15" fmla="*/ 3771148 w 4112432"/>
                <a:gd name="connsiteY15" fmla="*/ 685800 h 1676400"/>
                <a:gd name="connsiteX16" fmla="*/ 3557788 w 4112432"/>
                <a:gd name="connsiteY16" fmla="*/ 1219200 h 1676400"/>
                <a:gd name="connsiteX17" fmla="*/ 4106428 w 4112432"/>
                <a:gd name="connsiteY17" fmla="*/ 1127760 h 1676400"/>
                <a:gd name="connsiteX18" fmla="*/ 3801628 w 4112432"/>
                <a:gd name="connsiteY18" fmla="*/ 1630680 h 1676400"/>
                <a:gd name="connsiteX0" fmla="*/ 342148 w 4112432"/>
                <a:gd name="connsiteY0" fmla="*/ 1676400 h 1676400"/>
                <a:gd name="connsiteX1" fmla="*/ 6868 w 4112432"/>
                <a:gd name="connsiteY1" fmla="*/ 1249680 h 1676400"/>
                <a:gd name="connsiteX2" fmla="*/ 616468 w 4112432"/>
                <a:gd name="connsiteY2" fmla="*/ 1234440 h 1676400"/>
                <a:gd name="connsiteX3" fmla="*/ 387868 w 4112432"/>
                <a:gd name="connsiteY3" fmla="*/ 701040 h 1676400"/>
                <a:gd name="connsiteX4" fmla="*/ 936508 w 4112432"/>
                <a:gd name="connsiteY4" fmla="*/ 899160 h 1676400"/>
                <a:gd name="connsiteX5" fmla="*/ 845068 w 4112432"/>
                <a:gd name="connsiteY5" fmla="*/ 320040 h 1676400"/>
                <a:gd name="connsiteX6" fmla="*/ 1393708 w 4112432"/>
                <a:gd name="connsiteY6" fmla="*/ 624840 h 1676400"/>
                <a:gd name="connsiteX7" fmla="*/ 1469908 w 4112432"/>
                <a:gd name="connsiteY7" fmla="*/ 91440 h 1676400"/>
                <a:gd name="connsiteX8" fmla="*/ 1805188 w 4112432"/>
                <a:gd name="connsiteY8" fmla="*/ 533400 h 1676400"/>
                <a:gd name="connsiteX9" fmla="*/ 2018548 w 4112432"/>
                <a:gd name="connsiteY9" fmla="*/ 0 h 1676400"/>
                <a:gd name="connsiteX10" fmla="*/ 2353828 w 4112432"/>
                <a:gd name="connsiteY10" fmla="*/ 533400 h 1676400"/>
                <a:gd name="connsiteX11" fmla="*/ 2704348 w 4112432"/>
                <a:gd name="connsiteY11" fmla="*/ 76200 h 1676400"/>
                <a:gd name="connsiteX12" fmla="*/ 2780548 w 4112432"/>
                <a:gd name="connsiteY12" fmla="*/ 640080 h 1676400"/>
                <a:gd name="connsiteX13" fmla="*/ 3252988 w 4112432"/>
                <a:gd name="connsiteY13" fmla="*/ 320040 h 1676400"/>
                <a:gd name="connsiteX14" fmla="*/ 3222508 w 4112432"/>
                <a:gd name="connsiteY14" fmla="*/ 899160 h 1676400"/>
                <a:gd name="connsiteX15" fmla="*/ 3771148 w 4112432"/>
                <a:gd name="connsiteY15" fmla="*/ 685800 h 1676400"/>
                <a:gd name="connsiteX16" fmla="*/ 3557788 w 4112432"/>
                <a:gd name="connsiteY16" fmla="*/ 1219200 h 1676400"/>
                <a:gd name="connsiteX17" fmla="*/ 4106428 w 4112432"/>
                <a:gd name="connsiteY17" fmla="*/ 1127760 h 1676400"/>
                <a:gd name="connsiteX18" fmla="*/ 3801628 w 4112432"/>
                <a:gd name="connsiteY18" fmla="*/ 1630680 h 1676400"/>
                <a:gd name="connsiteX0" fmla="*/ 340932 w 4111216"/>
                <a:gd name="connsiteY0" fmla="*/ 1676400 h 1676400"/>
                <a:gd name="connsiteX1" fmla="*/ 5652 w 4111216"/>
                <a:gd name="connsiteY1" fmla="*/ 1249680 h 1676400"/>
                <a:gd name="connsiteX2" fmla="*/ 584772 w 4111216"/>
                <a:gd name="connsiteY2" fmla="*/ 1234440 h 1676400"/>
                <a:gd name="connsiteX3" fmla="*/ 386652 w 4111216"/>
                <a:gd name="connsiteY3" fmla="*/ 701040 h 1676400"/>
                <a:gd name="connsiteX4" fmla="*/ 935292 w 4111216"/>
                <a:gd name="connsiteY4" fmla="*/ 899160 h 1676400"/>
                <a:gd name="connsiteX5" fmla="*/ 843852 w 4111216"/>
                <a:gd name="connsiteY5" fmla="*/ 320040 h 1676400"/>
                <a:gd name="connsiteX6" fmla="*/ 1392492 w 4111216"/>
                <a:gd name="connsiteY6" fmla="*/ 624840 h 1676400"/>
                <a:gd name="connsiteX7" fmla="*/ 1468692 w 4111216"/>
                <a:gd name="connsiteY7" fmla="*/ 91440 h 1676400"/>
                <a:gd name="connsiteX8" fmla="*/ 1803972 w 4111216"/>
                <a:gd name="connsiteY8" fmla="*/ 533400 h 1676400"/>
                <a:gd name="connsiteX9" fmla="*/ 2017332 w 4111216"/>
                <a:gd name="connsiteY9" fmla="*/ 0 h 1676400"/>
                <a:gd name="connsiteX10" fmla="*/ 2352612 w 4111216"/>
                <a:gd name="connsiteY10" fmla="*/ 533400 h 1676400"/>
                <a:gd name="connsiteX11" fmla="*/ 2703132 w 4111216"/>
                <a:gd name="connsiteY11" fmla="*/ 76200 h 1676400"/>
                <a:gd name="connsiteX12" fmla="*/ 2779332 w 4111216"/>
                <a:gd name="connsiteY12" fmla="*/ 640080 h 1676400"/>
                <a:gd name="connsiteX13" fmla="*/ 3251772 w 4111216"/>
                <a:gd name="connsiteY13" fmla="*/ 320040 h 1676400"/>
                <a:gd name="connsiteX14" fmla="*/ 3221292 w 4111216"/>
                <a:gd name="connsiteY14" fmla="*/ 899160 h 1676400"/>
                <a:gd name="connsiteX15" fmla="*/ 3769932 w 4111216"/>
                <a:gd name="connsiteY15" fmla="*/ 685800 h 1676400"/>
                <a:gd name="connsiteX16" fmla="*/ 3556572 w 4111216"/>
                <a:gd name="connsiteY16" fmla="*/ 1219200 h 1676400"/>
                <a:gd name="connsiteX17" fmla="*/ 4105212 w 4111216"/>
                <a:gd name="connsiteY17" fmla="*/ 1127760 h 1676400"/>
                <a:gd name="connsiteX18" fmla="*/ 3800412 w 4111216"/>
                <a:gd name="connsiteY18" fmla="*/ 1630680 h 167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111216" h="1676400">
                  <a:moveTo>
                    <a:pt x="340932" y="1676400"/>
                  </a:moveTo>
                  <a:cubicBezTo>
                    <a:pt x="150432" y="1499870"/>
                    <a:pt x="-34988" y="1323340"/>
                    <a:pt x="5652" y="1249680"/>
                  </a:cubicBezTo>
                  <a:cubicBezTo>
                    <a:pt x="46292" y="1176020"/>
                    <a:pt x="521272" y="1325880"/>
                    <a:pt x="584772" y="1234440"/>
                  </a:cubicBezTo>
                  <a:cubicBezTo>
                    <a:pt x="648272" y="1143000"/>
                    <a:pt x="328232" y="756920"/>
                    <a:pt x="386652" y="701040"/>
                  </a:cubicBezTo>
                  <a:cubicBezTo>
                    <a:pt x="445072" y="645160"/>
                    <a:pt x="859092" y="962660"/>
                    <a:pt x="935292" y="899160"/>
                  </a:cubicBezTo>
                  <a:cubicBezTo>
                    <a:pt x="1011492" y="835660"/>
                    <a:pt x="767652" y="365760"/>
                    <a:pt x="843852" y="320040"/>
                  </a:cubicBezTo>
                  <a:cubicBezTo>
                    <a:pt x="920052" y="274320"/>
                    <a:pt x="1288352" y="662940"/>
                    <a:pt x="1392492" y="624840"/>
                  </a:cubicBezTo>
                  <a:cubicBezTo>
                    <a:pt x="1496632" y="586740"/>
                    <a:pt x="1400112" y="106680"/>
                    <a:pt x="1468692" y="91440"/>
                  </a:cubicBezTo>
                  <a:cubicBezTo>
                    <a:pt x="1537272" y="76200"/>
                    <a:pt x="1712532" y="548640"/>
                    <a:pt x="1803972" y="533400"/>
                  </a:cubicBezTo>
                  <a:cubicBezTo>
                    <a:pt x="1895412" y="518160"/>
                    <a:pt x="1925892" y="0"/>
                    <a:pt x="2017332" y="0"/>
                  </a:cubicBezTo>
                  <a:cubicBezTo>
                    <a:pt x="2108772" y="0"/>
                    <a:pt x="2238312" y="520700"/>
                    <a:pt x="2352612" y="533400"/>
                  </a:cubicBezTo>
                  <a:cubicBezTo>
                    <a:pt x="2466912" y="546100"/>
                    <a:pt x="2632012" y="58420"/>
                    <a:pt x="2703132" y="76200"/>
                  </a:cubicBezTo>
                  <a:cubicBezTo>
                    <a:pt x="2774252" y="93980"/>
                    <a:pt x="2687892" y="599440"/>
                    <a:pt x="2779332" y="640080"/>
                  </a:cubicBezTo>
                  <a:cubicBezTo>
                    <a:pt x="2870772" y="680720"/>
                    <a:pt x="3178112" y="276860"/>
                    <a:pt x="3251772" y="320040"/>
                  </a:cubicBezTo>
                  <a:cubicBezTo>
                    <a:pt x="3325432" y="363220"/>
                    <a:pt x="3134932" y="838200"/>
                    <a:pt x="3221292" y="899160"/>
                  </a:cubicBezTo>
                  <a:cubicBezTo>
                    <a:pt x="3307652" y="960120"/>
                    <a:pt x="3714052" y="632460"/>
                    <a:pt x="3769932" y="685800"/>
                  </a:cubicBezTo>
                  <a:cubicBezTo>
                    <a:pt x="3825812" y="739140"/>
                    <a:pt x="3500692" y="1145540"/>
                    <a:pt x="3556572" y="1219200"/>
                  </a:cubicBezTo>
                  <a:cubicBezTo>
                    <a:pt x="3612452" y="1292860"/>
                    <a:pt x="4064572" y="1059180"/>
                    <a:pt x="4105212" y="1127760"/>
                  </a:cubicBezTo>
                  <a:cubicBezTo>
                    <a:pt x="4145852" y="1196340"/>
                    <a:pt x="3973132" y="1413510"/>
                    <a:pt x="3800412" y="1630680"/>
                  </a:cubicBezTo>
                </a:path>
              </a:pathLst>
            </a:custGeom>
            <a:no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2400" b="0" i="0" u="none" strike="noStrike" cap="none" normalizeH="0" baseline="0">
                <a:ln>
                  <a:noFill/>
                </a:ln>
                <a:effectLst/>
                <a:latin typeface="Arial Unicode MS" pitchFamily="50" charset="-128"/>
                <a:ea typeface="Arial Unicode MS" pitchFamily="50" charset="-128"/>
                <a:cs typeface="Arial Unicode MS" pitchFamily="50" charset="-128"/>
              </a:endParaRPr>
            </a:p>
          </p:txBody>
        </p:sp>
        <mc:AlternateContent xmlns:mc="http://schemas.openxmlformats.org/markup-compatibility/2006" xmlns:a14="http://schemas.microsoft.com/office/drawing/2010/main">
          <mc:Choice Requires="a14">
            <p:sp>
              <p:nvSpPr>
                <p:cNvPr id="10" name="テキスト ボックス 9"/>
                <p:cNvSpPr txBox="1"/>
                <p:nvPr/>
              </p:nvSpPr>
              <p:spPr>
                <a:xfrm rot="16200000">
                  <a:off x="1834857" y="5137707"/>
                  <a:ext cx="282301" cy="485939"/>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400" b="0" i="1" smtClean="0">
                            <a:solidFill>
                              <a:schemeClr val="tx1"/>
                            </a:solidFill>
                            <a:latin typeface="Cambria Math"/>
                          </a:rPr>
                          <m:t>𝑊</m:t>
                        </m:r>
                      </m:oMath>
                    </m:oMathPara>
                  </a14:m>
                  <a:endParaRPr kumimoji="1" lang="ja-JP" altLang="en-US" sz="2400" dirty="0">
                    <a:solidFill>
                      <a:schemeClr val="tx1"/>
                    </a:solidFill>
                    <a:latin typeface="Arial Unicode MS" pitchFamily="50" charset="-128"/>
                    <a:ea typeface="Arial Unicode MS" pitchFamily="50" charset="-128"/>
                    <a:cs typeface="Arial Unicode MS" pitchFamily="50" charset="-128"/>
                  </a:endParaRPr>
                </a:p>
              </p:txBody>
            </p:sp>
          </mc:Choice>
          <mc:Fallback xmlns="">
            <p:sp>
              <p:nvSpPr>
                <p:cNvPr id="10" name="テキスト ボックス 9"/>
                <p:cNvSpPr txBox="1">
                  <a:spLocks noRot="1" noChangeAspect="1" noMove="1" noResize="1" noEditPoints="1" noAdjustHandles="1" noChangeArrowheads="1" noChangeShapeType="1" noTextEdit="1"/>
                </p:cNvSpPr>
                <p:nvPr/>
              </p:nvSpPr>
              <p:spPr>
                <a:xfrm rot="16200000">
                  <a:off x="1834857" y="5137707"/>
                  <a:ext cx="282301" cy="485939"/>
                </a:xfrm>
                <a:prstGeom prst="rect">
                  <a:avLst/>
                </a:prstGeom>
                <a:blipFill>
                  <a:blip r:embed="rId4"/>
                  <a:stretch>
                    <a:fillRect/>
                  </a:stretch>
                </a:blipFill>
                <a:ln w="38100">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p:cNvSpPr txBox="1"/>
                <p:nvPr/>
              </p:nvSpPr>
              <p:spPr>
                <a:xfrm rot="16200000">
                  <a:off x="2183366" y="5600685"/>
                  <a:ext cx="308660" cy="376643"/>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0" i="1" smtClean="0">
                                <a:solidFill>
                                  <a:schemeClr val="tx1"/>
                                </a:solidFill>
                                <a:latin typeface="Cambria Math" panose="02040503050406030204" pitchFamily="18" charset="0"/>
                              </a:rPr>
                            </m:ctrlPr>
                          </m:sSubPr>
                          <m:e>
                            <m:r>
                              <a:rPr kumimoji="1" lang="en-US" altLang="ja-JP" sz="2800" b="0" i="1" smtClean="0">
                                <a:solidFill>
                                  <a:schemeClr val="tx1"/>
                                </a:solidFill>
                                <a:latin typeface="Cambria Math"/>
                              </a:rPr>
                              <m:t>𝜈</m:t>
                            </m:r>
                          </m:e>
                          <m:sub>
                            <m:r>
                              <a:rPr kumimoji="1" lang="en-US" altLang="ja-JP" sz="2800" b="0" i="1" smtClean="0">
                                <a:solidFill>
                                  <a:schemeClr val="tx1"/>
                                </a:solidFill>
                                <a:latin typeface="Cambria Math"/>
                              </a:rPr>
                              <m:t>3</m:t>
                            </m:r>
                          </m:sub>
                        </m:sSub>
                      </m:oMath>
                    </m:oMathPara>
                  </a14:m>
                  <a:endParaRPr kumimoji="1" lang="ja-JP" altLang="en-US" sz="2800" dirty="0">
                    <a:solidFill>
                      <a:schemeClr val="tx1"/>
                    </a:solidFill>
                    <a:latin typeface="Arial Unicode MS" pitchFamily="50" charset="-128"/>
                    <a:ea typeface="Arial Unicode MS" pitchFamily="50" charset="-128"/>
                    <a:cs typeface="Arial Unicode MS" pitchFamily="50" charset="-128"/>
                  </a:endParaRPr>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rot="16200000">
                  <a:off x="2183366" y="5600685"/>
                  <a:ext cx="308660" cy="376643"/>
                </a:xfrm>
                <a:prstGeom prst="rect">
                  <a:avLst/>
                </a:prstGeom>
                <a:blipFill>
                  <a:blip r:embed="rId5"/>
                  <a:stretch>
                    <a:fillRect/>
                  </a:stretch>
                </a:blipFill>
                <a:ln w="38100">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p:cNvSpPr txBox="1"/>
                <p:nvPr/>
              </p:nvSpPr>
              <p:spPr>
                <a:xfrm rot="16200000">
                  <a:off x="1410910" y="4538216"/>
                  <a:ext cx="200469" cy="420954"/>
                </a:xfrm>
                <a:prstGeom prst="rect">
                  <a:avLst/>
                </a:prstGeom>
                <a:noFill/>
                <a:ln w="38100">
                  <a:noFill/>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sz="3200" b="0" i="1" smtClean="0">
                            <a:solidFill>
                              <a:schemeClr val="tx1"/>
                            </a:solidFill>
                            <a:latin typeface="Cambria Math"/>
                          </a:rPr>
                          <m:t>γ</m:t>
                        </m:r>
                      </m:oMath>
                    </m:oMathPara>
                  </a14:m>
                  <a:endParaRPr kumimoji="1" lang="en-US" altLang="ja-JP" sz="3200" b="0" dirty="0">
                    <a:solidFill>
                      <a:schemeClr val="tx1"/>
                    </a:solidFill>
                    <a:latin typeface="Arial Unicode MS" pitchFamily="50" charset="-128"/>
                    <a:ea typeface="Arial Unicode MS" pitchFamily="50" charset="-128"/>
                    <a:cs typeface="Arial Unicode MS" pitchFamily="50" charset="-128"/>
                  </a:endParaRPr>
                </a:p>
              </p:txBody>
            </p:sp>
          </mc:Choice>
          <mc:Fallback xmlns="">
            <p:sp>
              <p:nvSpPr>
                <p:cNvPr id="12" name="テキスト ボックス 11"/>
                <p:cNvSpPr txBox="1">
                  <a:spLocks noRot="1" noChangeAspect="1" noMove="1" noResize="1" noEditPoints="1" noAdjustHandles="1" noChangeArrowheads="1" noChangeShapeType="1" noTextEdit="1"/>
                </p:cNvSpPr>
                <p:nvPr/>
              </p:nvSpPr>
              <p:spPr>
                <a:xfrm rot="16200000">
                  <a:off x="1410910" y="4538216"/>
                  <a:ext cx="200469" cy="420954"/>
                </a:xfrm>
                <a:prstGeom prst="rect">
                  <a:avLst/>
                </a:prstGeom>
                <a:blipFill>
                  <a:blip r:embed="rId6"/>
                  <a:stretch>
                    <a:fillRect/>
                  </a:stretch>
                </a:blipFill>
                <a:ln w="38100">
                  <a:noFill/>
                </a:ln>
              </p:spPr>
              <p:txBody>
                <a:bodyPr/>
                <a:lstStyle/>
                <a:p>
                  <a:r>
                    <a:rPr lang="ja-JP" altLang="en-US">
                      <a:noFill/>
                    </a:rPr>
                    <a:t> </a:t>
                  </a:r>
                </a:p>
              </p:txBody>
            </p:sp>
          </mc:Fallback>
        </mc:AlternateContent>
        <p:sp>
          <p:nvSpPr>
            <p:cNvPr id="13" name="Line 3"/>
            <p:cNvSpPr>
              <a:spLocks noChangeShapeType="1"/>
            </p:cNvSpPr>
            <p:nvPr/>
          </p:nvSpPr>
          <p:spPr bwMode="auto">
            <a:xfrm rot="12740918">
              <a:off x="2308803" y="5628545"/>
              <a:ext cx="464609" cy="134869"/>
            </a:xfrm>
            <a:prstGeom prst="line">
              <a:avLst/>
            </a:prstGeom>
            <a:noFill/>
            <a:ln w="3810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400">
                <a:latin typeface="Arial Unicode MS" pitchFamily="50" charset="-128"/>
                <a:ea typeface="Arial Unicode MS" pitchFamily="50" charset="-128"/>
                <a:cs typeface="Arial Unicode MS" pitchFamily="50" charset="-128"/>
              </a:endParaRPr>
            </a:p>
          </p:txBody>
        </p:sp>
        <p:grpSp>
          <p:nvGrpSpPr>
            <p:cNvPr id="14" name="Group 5"/>
            <p:cNvGrpSpPr>
              <a:grpSpLocks/>
            </p:cNvGrpSpPr>
            <p:nvPr/>
          </p:nvGrpSpPr>
          <p:grpSpPr bwMode="auto">
            <a:xfrm rot="19002571" flipV="1">
              <a:off x="2084399" y="4545790"/>
              <a:ext cx="733069" cy="212511"/>
              <a:chOff x="1214" y="-190400"/>
              <a:chExt cx="1817" cy="780765"/>
            </a:xfrm>
          </p:grpSpPr>
          <p:sp>
            <p:nvSpPr>
              <p:cNvPr id="19" name="Line 4"/>
              <p:cNvSpPr>
                <a:spLocks noChangeShapeType="1"/>
              </p:cNvSpPr>
              <p:nvPr/>
            </p:nvSpPr>
            <p:spPr bwMode="auto">
              <a:xfrm>
                <a:off x="1221" y="-180545"/>
                <a:ext cx="1810" cy="770910"/>
              </a:xfrm>
              <a:prstGeom prst="line">
                <a:avLst/>
              </a:prstGeom>
              <a:noFill/>
              <a:ln w="3810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400">
                  <a:latin typeface="Arial Unicode MS" pitchFamily="50" charset="-128"/>
                  <a:ea typeface="Arial Unicode MS" pitchFamily="50" charset="-128"/>
                  <a:cs typeface="Arial Unicode MS" pitchFamily="50" charset="-128"/>
                </a:endParaRPr>
              </a:p>
            </p:txBody>
          </p:sp>
          <p:sp>
            <p:nvSpPr>
              <p:cNvPr id="20" name="Line 3"/>
              <p:cNvSpPr>
                <a:spLocks noChangeShapeType="1"/>
              </p:cNvSpPr>
              <p:nvPr/>
            </p:nvSpPr>
            <p:spPr bwMode="auto">
              <a:xfrm>
                <a:off x="1214" y="-190400"/>
                <a:ext cx="1100" cy="470748"/>
              </a:xfrm>
              <a:prstGeom prst="line">
                <a:avLst/>
              </a:prstGeom>
              <a:noFill/>
              <a:ln w="3810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400">
                  <a:latin typeface="Arial Unicode MS" pitchFamily="50" charset="-128"/>
                  <a:ea typeface="Arial Unicode MS" pitchFamily="50" charset="-128"/>
                  <a:cs typeface="Arial Unicode MS" pitchFamily="50" charset="-128"/>
                </a:endParaRPr>
              </a:p>
            </p:txBody>
          </p:sp>
        </p:grpSp>
        <p:sp>
          <p:nvSpPr>
            <p:cNvPr id="15" name="Line 4"/>
            <p:cNvSpPr>
              <a:spLocks noChangeShapeType="1"/>
            </p:cNvSpPr>
            <p:nvPr/>
          </p:nvSpPr>
          <p:spPr bwMode="auto">
            <a:xfrm rot="16200000">
              <a:off x="2002544" y="5174899"/>
              <a:ext cx="542014" cy="0"/>
            </a:xfrm>
            <a:prstGeom prst="line">
              <a:avLst/>
            </a:prstGeom>
            <a:noFill/>
            <a:ln w="3810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400">
                <a:latin typeface="Arial Unicode MS" pitchFamily="50" charset="-128"/>
                <a:ea typeface="Arial Unicode MS" pitchFamily="50" charset="-128"/>
                <a:cs typeface="Arial Unicode MS" pitchFamily="50" charset="-128"/>
              </a:endParaRPr>
            </a:p>
          </p:txBody>
        </p:sp>
        <mc:AlternateContent xmlns:mc="http://schemas.openxmlformats.org/markup-compatibility/2006" xmlns:a14="http://schemas.microsoft.com/office/drawing/2010/main">
          <mc:Choice Requires="a14">
            <p:sp>
              <p:nvSpPr>
                <p:cNvPr id="16" name="テキスト ボックス 15"/>
                <p:cNvSpPr txBox="1"/>
                <p:nvPr/>
              </p:nvSpPr>
              <p:spPr>
                <a:xfrm rot="16200000">
                  <a:off x="2205158" y="4914190"/>
                  <a:ext cx="478615" cy="485940"/>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sz="2400" b="0" i="0" smtClean="0">
                            <a:solidFill>
                              <a:schemeClr val="tx1"/>
                            </a:solidFill>
                            <a:latin typeface="Cambria Math"/>
                          </a:rPr>
                          <m:t>e</m:t>
                        </m:r>
                        <m:r>
                          <a:rPr kumimoji="1" lang="en-US" altLang="ja-JP" sz="2400" b="0" i="1" smtClean="0">
                            <a:solidFill>
                              <a:schemeClr val="tx1"/>
                            </a:solidFill>
                            <a:latin typeface="Cambria Math"/>
                          </a:rPr>
                          <m:t>,</m:t>
                        </m:r>
                        <m:r>
                          <a:rPr kumimoji="1" lang="en-US" altLang="ja-JP" sz="2400" b="0" i="1" smtClean="0">
                            <a:solidFill>
                              <a:schemeClr val="tx1"/>
                            </a:solidFill>
                            <a:latin typeface="Cambria Math"/>
                          </a:rPr>
                          <m:t>𝜇</m:t>
                        </m:r>
                        <m:r>
                          <a:rPr kumimoji="1" lang="en-US" altLang="ja-JP" sz="2400" b="0" i="1" smtClean="0">
                            <a:solidFill>
                              <a:schemeClr val="tx1"/>
                            </a:solidFill>
                            <a:latin typeface="Cambria Math"/>
                          </a:rPr>
                          <m:t>,</m:t>
                        </m:r>
                        <m:r>
                          <a:rPr kumimoji="1" lang="en-US" altLang="ja-JP" sz="2400" b="0" i="1" smtClean="0">
                            <a:solidFill>
                              <a:schemeClr val="tx1"/>
                            </a:solidFill>
                            <a:latin typeface="Cambria Math"/>
                          </a:rPr>
                          <m:t>𝜏</m:t>
                        </m:r>
                      </m:oMath>
                    </m:oMathPara>
                  </a14:m>
                  <a:endParaRPr kumimoji="1" lang="ja-JP" altLang="en-US" sz="2400" dirty="0">
                    <a:solidFill>
                      <a:schemeClr val="tx1"/>
                    </a:solidFill>
                    <a:latin typeface="Arial Unicode MS" pitchFamily="50" charset="-128"/>
                    <a:ea typeface="Arial Unicode MS" pitchFamily="50" charset="-128"/>
                    <a:cs typeface="Arial Unicode MS" pitchFamily="50" charset="-128"/>
                  </a:endParaRPr>
                </a:p>
              </p:txBody>
            </p:sp>
          </mc:Choice>
          <mc:Fallback xmlns="">
            <p:sp>
              <p:nvSpPr>
                <p:cNvPr id="17" name="テキスト ボックス 16"/>
                <p:cNvSpPr txBox="1">
                  <a:spLocks noRot="1" noChangeAspect="1" noMove="1" noResize="1" noEditPoints="1" noAdjustHandles="1" noChangeArrowheads="1" noChangeShapeType="1" noTextEdit="1"/>
                </p:cNvSpPr>
                <p:nvPr/>
              </p:nvSpPr>
              <p:spPr>
                <a:xfrm rot="16200000">
                  <a:off x="2205158" y="4914190"/>
                  <a:ext cx="478615" cy="485940"/>
                </a:xfrm>
                <a:prstGeom prst="rect">
                  <a:avLst/>
                </a:prstGeom>
                <a:blipFill>
                  <a:blip r:embed="rId7"/>
                  <a:stretch>
                    <a:fillRect/>
                  </a:stretch>
                </a:blipFill>
                <a:ln w="38100">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7" name="テキスト ボックス 16"/>
                <p:cNvSpPr txBox="1"/>
                <p:nvPr/>
              </p:nvSpPr>
              <p:spPr>
                <a:xfrm rot="16200000">
                  <a:off x="2102875" y="4275622"/>
                  <a:ext cx="406390" cy="390260"/>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0" i="1" smtClean="0">
                                <a:solidFill>
                                  <a:schemeClr val="tx1"/>
                                </a:solidFill>
                                <a:latin typeface="Cambria Math" panose="02040503050406030204" pitchFamily="18" charset="0"/>
                              </a:rPr>
                            </m:ctrlPr>
                          </m:sSubPr>
                          <m:e>
                            <m:r>
                              <a:rPr kumimoji="1" lang="en-US" altLang="ja-JP" sz="2800" b="0" i="1" smtClean="0">
                                <a:solidFill>
                                  <a:schemeClr val="tx1"/>
                                </a:solidFill>
                                <a:latin typeface="Cambria Math"/>
                              </a:rPr>
                              <m:t>𝜈</m:t>
                            </m:r>
                          </m:e>
                          <m:sub>
                            <m:r>
                              <a:rPr kumimoji="1" lang="en-US" altLang="ja-JP" sz="2800" b="0" i="1" smtClean="0">
                                <a:solidFill>
                                  <a:schemeClr val="tx1"/>
                                </a:solidFill>
                                <a:latin typeface="Cambria Math"/>
                              </a:rPr>
                              <m:t>1,2</m:t>
                            </m:r>
                          </m:sub>
                        </m:sSub>
                      </m:oMath>
                    </m:oMathPara>
                  </a14:m>
                  <a:endParaRPr kumimoji="1" lang="ja-JP" altLang="en-US" sz="2800" dirty="0">
                    <a:solidFill>
                      <a:schemeClr val="tx1"/>
                    </a:solidFill>
                    <a:latin typeface="Arial Unicode MS" pitchFamily="50" charset="-128"/>
                    <a:ea typeface="Arial Unicode MS" pitchFamily="50" charset="-128"/>
                    <a:cs typeface="Arial Unicode MS" pitchFamily="50" charset="-128"/>
                  </a:endParaRPr>
                </a:p>
              </p:txBody>
            </p:sp>
          </mc:Choice>
          <mc:Fallback xmlns="">
            <p:sp>
              <p:nvSpPr>
                <p:cNvPr id="18" name="テキスト ボックス 17"/>
                <p:cNvSpPr txBox="1">
                  <a:spLocks noRot="1" noChangeAspect="1" noMove="1" noResize="1" noEditPoints="1" noAdjustHandles="1" noChangeArrowheads="1" noChangeShapeType="1" noTextEdit="1"/>
                </p:cNvSpPr>
                <p:nvPr/>
              </p:nvSpPr>
              <p:spPr>
                <a:xfrm rot="16200000">
                  <a:off x="2102875" y="4275622"/>
                  <a:ext cx="406390" cy="390260"/>
                </a:xfrm>
                <a:prstGeom prst="rect">
                  <a:avLst/>
                </a:prstGeom>
                <a:blipFill>
                  <a:blip r:embed="rId8"/>
                  <a:stretch>
                    <a:fillRect/>
                  </a:stretch>
                </a:blipFill>
                <a:ln w="38100">
                  <a:noFill/>
                </a:ln>
              </p:spPr>
              <p:txBody>
                <a:bodyPr/>
                <a:lstStyle/>
                <a:p>
                  <a:r>
                    <a:rPr lang="ja-JP" altLang="en-US">
                      <a:noFill/>
                    </a:rPr>
                    <a:t> </a:t>
                  </a:r>
                </a:p>
              </p:txBody>
            </p:sp>
          </mc:Fallback>
        </mc:AlternateContent>
        <p:sp>
          <p:nvSpPr>
            <p:cNvPr id="18" name="Line 4"/>
            <p:cNvSpPr>
              <a:spLocks noChangeShapeType="1"/>
            </p:cNvSpPr>
            <p:nvPr/>
          </p:nvSpPr>
          <p:spPr bwMode="auto">
            <a:xfrm rot="12740918">
              <a:off x="2158417" y="5552292"/>
              <a:ext cx="649555" cy="179278"/>
            </a:xfrm>
            <a:prstGeom prst="line">
              <a:avLst/>
            </a:prstGeom>
            <a:noFill/>
            <a:ln w="38100">
              <a:solidFill>
                <a:schemeClr val="tx1"/>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400">
                <a:latin typeface="Arial Unicode MS" pitchFamily="50" charset="-128"/>
                <a:ea typeface="Arial Unicode MS" pitchFamily="50" charset="-128"/>
                <a:cs typeface="Arial Unicode MS" pitchFamily="50" charset="-128"/>
              </a:endParaRPr>
            </a:p>
          </p:txBody>
        </p:sp>
      </p:grpSp>
      <p:grpSp>
        <p:nvGrpSpPr>
          <p:cNvPr id="21" name="グループ化 20"/>
          <p:cNvGrpSpPr/>
          <p:nvPr/>
        </p:nvGrpSpPr>
        <p:grpSpPr>
          <a:xfrm rot="642430">
            <a:off x="2348752" y="2011384"/>
            <a:ext cx="2483120" cy="2109551"/>
            <a:chOff x="210830" y="1617377"/>
            <a:chExt cx="2293879" cy="2109551"/>
          </a:xfrm>
        </p:grpSpPr>
        <p:pic>
          <p:nvPicPr>
            <p:cNvPr id="22" name="Picture 114"/>
            <p:cNvPicPr>
              <a:picLocks noChangeAspect="1" noChangeArrowheads="1"/>
            </p:cNvPicPr>
            <p:nvPr/>
          </p:nvPicPr>
          <p:blipFill>
            <a:blip r:embed="rId9">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250526" y="3212975"/>
              <a:ext cx="515683" cy="51395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23" name="テキスト ボックス 22"/>
                <p:cNvSpPr txBox="1"/>
                <p:nvPr/>
              </p:nvSpPr>
              <p:spPr>
                <a:xfrm>
                  <a:off x="210830" y="3136122"/>
                  <a:ext cx="685914"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b="0" i="1" smtClean="0">
                                <a:latin typeface="Cambria Math" panose="02040503050406030204" pitchFamily="18" charset="0"/>
                              </a:rPr>
                            </m:ctrlPr>
                          </m:sSubPr>
                          <m:e>
                            <m:r>
                              <a:rPr kumimoji="1" lang="en-US" altLang="ja-JP" sz="2400" b="0" i="1" smtClean="0">
                                <a:latin typeface="Cambria Math"/>
                              </a:rPr>
                              <m:t>𝜈</m:t>
                            </m:r>
                          </m:e>
                          <m:sub>
                            <m:r>
                              <a:rPr kumimoji="1" lang="en-US" altLang="ja-JP" sz="2400" b="0" i="1" smtClean="0">
                                <a:latin typeface="Cambria Math"/>
                              </a:rPr>
                              <m:t>2</m:t>
                            </m:r>
                          </m:sub>
                        </m:sSub>
                      </m:oMath>
                    </m:oMathPara>
                  </a14:m>
                  <a:endParaRPr kumimoji="1" lang="ja-JP" altLang="en-US" sz="2400" dirty="0">
                    <a:latin typeface="Arial Unicode MS" pitchFamily="50" charset="-128"/>
                    <a:ea typeface="Arial Unicode MS" pitchFamily="50" charset="-128"/>
                    <a:cs typeface="Arial Unicode MS" pitchFamily="50" charset="-128"/>
                  </a:endParaRPr>
                </a:p>
              </p:txBody>
            </p:sp>
          </mc:Choice>
          <mc:Fallback xmlns="">
            <p:sp>
              <p:nvSpPr>
                <p:cNvPr id="27" name="テキスト ボックス 26"/>
                <p:cNvSpPr txBox="1">
                  <a:spLocks noRot="1" noChangeAspect="1" noMove="1" noResize="1" noEditPoints="1" noAdjustHandles="1" noChangeArrowheads="1" noChangeShapeType="1" noTextEdit="1"/>
                </p:cNvSpPr>
                <p:nvPr/>
              </p:nvSpPr>
              <p:spPr>
                <a:xfrm>
                  <a:off x="210830" y="3136122"/>
                  <a:ext cx="685914" cy="461665"/>
                </a:xfrm>
                <a:prstGeom prst="rect">
                  <a:avLst/>
                </a:prstGeom>
                <a:blipFill>
                  <a:blip r:embed="rId10"/>
                  <a:stretch>
                    <a:fillRect b="-2667"/>
                  </a:stretch>
                </a:blipFill>
              </p:spPr>
              <p:txBody>
                <a:bodyPr/>
                <a:lstStyle/>
                <a:p>
                  <a:r>
                    <a:rPr lang="ja-JP" altLang="en-US">
                      <a:noFill/>
                    </a:rPr>
                    <a:t> </a:t>
                  </a:r>
                </a:p>
              </p:txBody>
            </p:sp>
          </mc:Fallback>
        </mc:AlternateContent>
        <p:pic>
          <p:nvPicPr>
            <p:cNvPr id="24" name="Picture 18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51720" y="1678401"/>
              <a:ext cx="452989" cy="400641"/>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sp>
          <p:nvSpPr>
            <p:cNvPr id="25" name="Line 2052"/>
            <p:cNvSpPr>
              <a:spLocks noChangeShapeType="1"/>
            </p:cNvSpPr>
            <p:nvPr/>
          </p:nvSpPr>
          <p:spPr bwMode="auto">
            <a:xfrm flipH="1">
              <a:off x="664846" y="2631958"/>
              <a:ext cx="762000" cy="685800"/>
            </a:xfrm>
            <a:prstGeom prst="line">
              <a:avLst/>
            </a:prstGeom>
            <a:noFill/>
            <a:ln w="2540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Line 2051"/>
            <p:cNvSpPr>
              <a:spLocks noChangeShapeType="1"/>
            </p:cNvSpPr>
            <p:nvPr/>
          </p:nvSpPr>
          <p:spPr bwMode="auto">
            <a:xfrm flipV="1">
              <a:off x="1426846" y="1946158"/>
              <a:ext cx="762000" cy="685800"/>
            </a:xfrm>
            <a:prstGeom prst="line">
              <a:avLst/>
            </a:prstGeom>
            <a:noFill/>
            <a:ln w="2540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27" name="Picture 114"/>
            <p:cNvPicPr>
              <a:picLocks noChangeAspect="1" noChangeArrowheads="1"/>
            </p:cNvPicPr>
            <p:nvPr/>
          </p:nvPicPr>
          <p:blipFill>
            <a:blip r:embed="rId9">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1028380" y="2133680"/>
              <a:ext cx="812786" cy="810059"/>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28" name="テキスト ボックス 27"/>
                <p:cNvSpPr txBox="1"/>
                <p:nvPr/>
              </p:nvSpPr>
              <p:spPr>
                <a:xfrm>
                  <a:off x="1174293" y="2124245"/>
                  <a:ext cx="649986"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3200" b="0" i="1" smtClean="0">
                                <a:latin typeface="Cambria Math" panose="02040503050406030204" pitchFamily="18" charset="0"/>
                              </a:rPr>
                            </m:ctrlPr>
                          </m:sSubPr>
                          <m:e>
                            <m:r>
                              <a:rPr kumimoji="1" lang="en-US" altLang="ja-JP" sz="3200" b="0" i="1" smtClean="0">
                                <a:latin typeface="Cambria Math"/>
                              </a:rPr>
                              <m:t>𝜈</m:t>
                            </m:r>
                          </m:e>
                          <m:sub>
                            <m:r>
                              <a:rPr kumimoji="1" lang="en-US" altLang="ja-JP" sz="3200" b="0" i="1" smtClean="0">
                                <a:latin typeface="Cambria Math"/>
                              </a:rPr>
                              <m:t>3</m:t>
                            </m:r>
                          </m:sub>
                        </m:sSub>
                      </m:oMath>
                    </m:oMathPara>
                  </a14:m>
                  <a:endParaRPr kumimoji="1" lang="ja-JP" altLang="en-US" sz="2800" dirty="0">
                    <a:latin typeface="Arial Unicode MS" pitchFamily="50" charset="-128"/>
                    <a:ea typeface="Arial Unicode MS" pitchFamily="50" charset="-128"/>
                    <a:cs typeface="Arial Unicode MS" pitchFamily="50" charset="-128"/>
                  </a:endParaRPr>
                </a:p>
              </p:txBody>
            </p:sp>
          </mc:Choice>
          <mc:Fallback xmlns="">
            <p:sp>
              <p:nvSpPr>
                <p:cNvPr id="32" name="テキスト ボックス 31"/>
                <p:cNvSpPr txBox="1">
                  <a:spLocks noRot="1" noChangeAspect="1" noMove="1" noResize="1" noEditPoints="1" noAdjustHandles="1" noChangeArrowheads="1" noChangeShapeType="1" noTextEdit="1"/>
                </p:cNvSpPr>
                <p:nvPr/>
              </p:nvSpPr>
              <p:spPr>
                <a:xfrm>
                  <a:off x="1174293" y="2124245"/>
                  <a:ext cx="649986" cy="584775"/>
                </a:xfrm>
                <a:prstGeom prst="rect">
                  <a:avLst/>
                </a:prstGeom>
                <a:blipFill>
                  <a:blip r:embed="rId1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9" name="テキスト ボックス 28"/>
                <p:cNvSpPr txBox="1"/>
                <p:nvPr/>
              </p:nvSpPr>
              <p:spPr>
                <a:xfrm>
                  <a:off x="2064909" y="1617377"/>
                  <a:ext cx="43980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400" b="0" i="1" smtClean="0">
                            <a:latin typeface="Cambria Math"/>
                          </a:rPr>
                          <m:t>𝛾</m:t>
                        </m:r>
                      </m:oMath>
                    </m:oMathPara>
                  </a14:m>
                  <a:endParaRPr kumimoji="1" lang="ja-JP" altLang="en-US" sz="2400" dirty="0">
                    <a:latin typeface="Arial Unicode MS" pitchFamily="50" charset="-128"/>
                    <a:ea typeface="Arial Unicode MS" pitchFamily="50" charset="-128"/>
                    <a:cs typeface="Arial Unicode MS" pitchFamily="50" charset="-128"/>
                  </a:endParaRPr>
                </a:p>
              </p:txBody>
            </p:sp>
          </mc:Choice>
          <mc:Fallback xmlns="">
            <p:sp>
              <p:nvSpPr>
                <p:cNvPr id="58" name="テキスト ボックス 57"/>
                <p:cNvSpPr txBox="1">
                  <a:spLocks noRot="1" noChangeAspect="1" noMove="1" noResize="1" noEditPoints="1" noAdjustHandles="1" noChangeArrowheads="1" noChangeShapeType="1" noTextEdit="1"/>
                </p:cNvSpPr>
                <p:nvPr/>
              </p:nvSpPr>
              <p:spPr>
                <a:xfrm>
                  <a:off x="2064909" y="1617377"/>
                  <a:ext cx="439800" cy="461665"/>
                </a:xfrm>
                <a:prstGeom prst="rect">
                  <a:avLst/>
                </a:prstGeom>
                <a:blipFill rotWithShape="1">
                  <a:blip r:embed="rId29"/>
                  <a:stretch>
                    <a:fillRect b="-9211"/>
                  </a:stretch>
                </a:blipFill>
              </p:spPr>
              <p:txBody>
                <a:bodyPr/>
                <a:lstStyle/>
                <a:p>
                  <a:r>
                    <a:rPr lang="ja-JP" altLang="en-US">
                      <a:noFill/>
                    </a:rPr>
                    <a:t> </a:t>
                  </a:r>
                </a:p>
              </p:txBody>
            </p:sp>
          </mc:Fallback>
        </mc:AlternateContent>
      </p:gr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18</a:t>
            </a:fld>
            <a:endParaRPr kumimoji="1" lang="ja-JP" altLang="en-US"/>
          </a:p>
        </p:txBody>
      </p:sp>
      <mc:AlternateContent xmlns:mc="http://schemas.openxmlformats.org/markup-compatibility/2006" xmlns:a14="http://schemas.microsoft.com/office/drawing/2010/main">
        <mc:Choice Requires="a14">
          <p:sp>
            <p:nvSpPr>
              <p:cNvPr id="30" name="Text Box 13"/>
              <p:cNvSpPr txBox="1">
                <a:spLocks noChangeArrowheads="1"/>
              </p:cNvSpPr>
              <p:nvPr/>
            </p:nvSpPr>
            <p:spPr bwMode="auto">
              <a:xfrm>
                <a:off x="2098920" y="5754148"/>
                <a:ext cx="3749284" cy="53296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ja-JP" sz="2800" b="1" i="1" smtClean="0">
                              <a:solidFill>
                                <a:srgbClr val="00B050"/>
                              </a:solidFill>
                              <a:latin typeface="Cambria Math" panose="02040503050406030204" pitchFamily="18" charset="0"/>
                            </a:rPr>
                          </m:ctrlPr>
                        </m:sSubPr>
                        <m:e>
                          <m:r>
                            <a:rPr lang="en-US" altLang="ja-JP" sz="2800" b="1" i="1" smtClean="0">
                              <a:solidFill>
                                <a:srgbClr val="00B050"/>
                              </a:solidFill>
                              <a:latin typeface="Cambria Math" panose="02040503050406030204" pitchFamily="18" charset="0"/>
                            </a:rPr>
                            <m:t>𝝆</m:t>
                          </m:r>
                          <m:r>
                            <a:rPr lang="en-US" altLang="ja-JP" sz="2800" b="1" i="1" smtClean="0">
                              <a:solidFill>
                                <a:srgbClr val="00B050"/>
                              </a:solidFill>
                              <a:latin typeface="Cambria Math" panose="02040503050406030204" pitchFamily="18" charset="0"/>
                            </a:rPr>
                            <m:t>(</m:t>
                          </m:r>
                          <m:r>
                            <a:rPr lang="en-US" altLang="ja-JP" sz="2800" b="1" i="1" smtClean="0">
                              <a:solidFill>
                                <a:srgbClr val="00B050"/>
                              </a:solidFill>
                              <a:latin typeface="Cambria Math" panose="02040503050406030204" pitchFamily="18" charset="0"/>
                            </a:rPr>
                            <m:t>𝝂</m:t>
                          </m:r>
                        </m:e>
                        <m:sub>
                          <m:r>
                            <a:rPr lang="en-US" altLang="ja-JP" sz="2800" b="1" i="1" smtClean="0">
                              <a:solidFill>
                                <a:srgbClr val="00B050"/>
                              </a:solidFill>
                              <a:latin typeface="Cambria Math" panose="02040503050406030204" pitchFamily="18" charset="0"/>
                            </a:rPr>
                            <m:t>𝟑</m:t>
                          </m:r>
                        </m:sub>
                      </m:sSub>
                      <m:r>
                        <a:rPr lang="en-US" altLang="ja-JP" sz="2800" b="1" i="1" smtClean="0">
                          <a:solidFill>
                            <a:srgbClr val="00B050"/>
                          </a:solidFill>
                          <a:latin typeface="Cambria Math"/>
                        </a:rPr>
                        <m:t>+</m:t>
                      </m:r>
                      <m:sSub>
                        <m:sSubPr>
                          <m:ctrlPr>
                            <a:rPr lang="en-US" altLang="ja-JP" sz="2800" b="1" i="1" smtClean="0">
                              <a:solidFill>
                                <a:srgbClr val="00B050"/>
                              </a:solidFill>
                              <a:latin typeface="Cambria Math" panose="02040503050406030204" pitchFamily="18" charset="0"/>
                            </a:rPr>
                          </m:ctrlPr>
                        </m:sSubPr>
                        <m:e>
                          <m:acc>
                            <m:accPr>
                              <m:chr m:val="̅"/>
                              <m:ctrlPr>
                                <a:rPr lang="en-US" altLang="ja-JP" sz="2800" b="1" i="1" smtClean="0">
                                  <a:solidFill>
                                    <a:srgbClr val="00B050"/>
                                  </a:solidFill>
                                  <a:latin typeface="Cambria Math" panose="02040503050406030204" pitchFamily="18" charset="0"/>
                                </a:rPr>
                              </m:ctrlPr>
                            </m:accPr>
                            <m:e>
                              <m:r>
                                <a:rPr lang="en-US" altLang="ja-JP" sz="2800" b="1" i="1" smtClean="0">
                                  <a:solidFill>
                                    <a:srgbClr val="00B050"/>
                                  </a:solidFill>
                                  <a:latin typeface="Cambria Math" panose="02040503050406030204" pitchFamily="18" charset="0"/>
                                </a:rPr>
                                <m:t>𝝂</m:t>
                              </m:r>
                            </m:e>
                          </m:acc>
                        </m:e>
                        <m:sub>
                          <m:r>
                            <a:rPr lang="en-US" altLang="ja-JP" sz="2800" b="1" i="1" smtClean="0">
                              <a:solidFill>
                                <a:srgbClr val="00B050"/>
                              </a:solidFill>
                              <a:latin typeface="Cambria Math" panose="02040503050406030204" pitchFamily="18" charset="0"/>
                            </a:rPr>
                            <m:t>𝟑</m:t>
                          </m:r>
                        </m:sub>
                      </m:sSub>
                      <m:r>
                        <a:rPr lang="en-US" altLang="ja-JP" sz="2800" b="1" i="1" smtClean="0">
                          <a:solidFill>
                            <a:srgbClr val="00B050"/>
                          </a:solidFill>
                          <a:latin typeface="Cambria Math" panose="02040503050406030204" pitchFamily="18" charset="0"/>
                        </a:rPr>
                        <m:t>)</m:t>
                      </m:r>
                      <m:r>
                        <a:rPr lang="en-US" altLang="ja-JP" sz="2800" b="1" i="0" smtClean="0">
                          <a:solidFill>
                            <a:srgbClr val="00B050"/>
                          </a:solidFill>
                          <a:latin typeface="Cambria Math" panose="02040503050406030204" pitchFamily="18" charset="0"/>
                        </a:rPr>
                        <m:t>~</m:t>
                      </m:r>
                      <m:f>
                        <m:fPr>
                          <m:type m:val="lin"/>
                          <m:ctrlPr>
                            <a:rPr lang="en-US" altLang="ja-JP" sz="2800" b="1" i="1" smtClean="0">
                              <a:solidFill>
                                <a:srgbClr val="00B050"/>
                              </a:solidFill>
                              <a:latin typeface="Cambria Math" panose="02040503050406030204" pitchFamily="18" charset="0"/>
                            </a:rPr>
                          </m:ctrlPr>
                        </m:fPr>
                        <m:num>
                          <m:r>
                            <a:rPr lang="en-US" altLang="ja-JP" sz="2800" b="1" i="1" smtClean="0">
                              <a:solidFill>
                                <a:srgbClr val="00B050"/>
                              </a:solidFill>
                              <a:latin typeface="Cambria Math"/>
                            </a:rPr>
                            <m:t>𝟏𝟏𝟎</m:t>
                          </m:r>
                        </m:num>
                        <m:den>
                          <m:sSup>
                            <m:sSupPr>
                              <m:ctrlPr>
                                <a:rPr lang="en-US" altLang="ja-JP" sz="2800" b="1" i="1" smtClean="0">
                                  <a:solidFill>
                                    <a:srgbClr val="00B050"/>
                                  </a:solidFill>
                                  <a:latin typeface="Cambria Math" panose="02040503050406030204" pitchFamily="18" charset="0"/>
                                </a:rPr>
                              </m:ctrlPr>
                            </m:sSupPr>
                            <m:e>
                              <m:r>
                                <a:rPr lang="en-US" altLang="ja-JP" sz="2800" b="1" i="0" smtClean="0">
                                  <a:solidFill>
                                    <a:srgbClr val="00B050"/>
                                  </a:solidFill>
                                  <a:latin typeface="Cambria Math"/>
                                </a:rPr>
                                <m:t>𝐜𝐦</m:t>
                              </m:r>
                            </m:e>
                            <m:sup>
                              <m:r>
                                <a:rPr lang="en-US" altLang="ja-JP" sz="2800" b="1" i="1" smtClean="0">
                                  <a:solidFill>
                                    <a:srgbClr val="00B050"/>
                                  </a:solidFill>
                                  <a:latin typeface="Cambria Math"/>
                                </a:rPr>
                                <m:t>𝟑</m:t>
                              </m:r>
                            </m:sup>
                          </m:sSup>
                        </m:den>
                      </m:f>
                    </m:oMath>
                  </m:oMathPara>
                </a14:m>
                <a:endParaRPr lang="ja-JP" altLang="en-US" sz="2400" b="1" dirty="0">
                  <a:solidFill>
                    <a:srgbClr val="00B050"/>
                  </a:solidFill>
                  <a:latin typeface="Arial Unicode MS" pitchFamily="50" charset="-128"/>
                  <a:ea typeface="Arial Unicode MS" pitchFamily="50" charset="-128"/>
                  <a:cs typeface="Arial Unicode MS" pitchFamily="50" charset="-128"/>
                </a:endParaRPr>
              </a:p>
            </p:txBody>
          </p:sp>
        </mc:Choice>
        <mc:Fallback xmlns="">
          <p:sp>
            <p:nvSpPr>
              <p:cNvPr id="30" name="Text Box 13"/>
              <p:cNvSpPr txBox="1">
                <a:spLocks noRot="1" noChangeAspect="1" noMove="1" noResize="1" noEditPoints="1" noAdjustHandles="1" noChangeArrowheads="1" noChangeShapeType="1" noTextEdit="1"/>
              </p:cNvSpPr>
              <p:nvPr/>
            </p:nvSpPr>
            <p:spPr bwMode="auto">
              <a:xfrm>
                <a:off x="2098920" y="5754148"/>
                <a:ext cx="3749284" cy="532966"/>
              </a:xfrm>
              <a:prstGeom prst="rect">
                <a:avLst/>
              </a:prstGeom>
              <a:blipFill>
                <a:blip r:embed="rId30"/>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spTree>
    <p:extLst>
      <p:ext uri="{BB962C8B-B14F-4D97-AF65-F5344CB8AC3E}">
        <p14:creationId xmlns:p14="http://schemas.microsoft.com/office/powerpoint/2010/main" val="2104765993"/>
      </p:ext>
    </p:extLst>
  </p:cSld>
  <p:clrMapOvr>
    <a:masterClrMapping/>
  </p:clrMapOvr>
  <mc:AlternateContent xmlns:mc="http://schemas.openxmlformats.org/markup-compatibility/2006" xmlns:p14="http://schemas.microsoft.com/office/powerpoint/2010/main">
    <mc:Choice Requires="p14">
      <p:transition spd="slow" p14:dur="2000" advTm="86711"/>
    </mc:Choice>
    <mc:Fallback xmlns="">
      <p:transition spd="slow" advTm="86711"/>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タイトル 1"/>
              <p:cNvSpPr>
                <a:spLocks noGrp="1"/>
              </p:cNvSpPr>
              <p:nvPr>
                <p:ph type="title"/>
              </p:nvPr>
            </p:nvSpPr>
            <p:spPr>
              <a:xfrm>
                <a:off x="459976" y="135990"/>
                <a:ext cx="8229600" cy="706090"/>
              </a:xfrm>
            </p:spPr>
            <p:txBody>
              <a:bodyPr>
                <a:normAutofit/>
              </a:bodyPr>
              <a:lstStyle/>
              <a:p>
                <a:r>
                  <a:rPr lang="en-US" altLang="ja-JP" sz="3600" dirty="0">
                    <a:latin typeface="Arial Unicode MS" pitchFamily="50" charset="-128"/>
                    <a:ea typeface="Arial Unicode MS" pitchFamily="50" charset="-128"/>
                    <a:cs typeface="Arial Unicode MS" pitchFamily="50" charset="-128"/>
                  </a:rPr>
                  <a:t>Cosmic background neutrino (C</a:t>
                </a:r>
                <a14:m>
                  <m:oMath xmlns:m="http://schemas.openxmlformats.org/officeDocument/2006/math">
                    <m:r>
                      <a:rPr lang="en-US" altLang="ja-JP" sz="3600" i="1">
                        <a:latin typeface="Cambria Math"/>
                      </a:rPr>
                      <m:t>𝜈</m:t>
                    </m:r>
                  </m:oMath>
                </a14:m>
                <a:r>
                  <a:rPr lang="en-US" altLang="ja-JP" sz="3600" dirty="0">
                    <a:latin typeface="Arial Unicode MS" pitchFamily="50" charset="-128"/>
                    <a:ea typeface="Arial Unicode MS" pitchFamily="50" charset="-128"/>
                    <a:cs typeface="Arial Unicode MS" pitchFamily="50" charset="-128"/>
                  </a:rPr>
                  <a:t>B)</a:t>
                </a:r>
                <a:endParaRPr kumimoji="1" lang="ja-JP" altLang="en-US" sz="3600" dirty="0">
                  <a:latin typeface="Arial Unicode MS" pitchFamily="50" charset="-128"/>
                  <a:ea typeface="Arial Unicode MS" pitchFamily="50" charset="-128"/>
                  <a:cs typeface="Arial Unicode MS" pitchFamily="50" charset="-128"/>
                </a:endParaRPr>
              </a:p>
            </p:txBody>
          </p:sp>
        </mc:Choice>
        <mc:Fallback xmlns="">
          <p:sp>
            <p:nvSpPr>
              <p:cNvPr id="2" name="タイトル 1"/>
              <p:cNvSpPr>
                <a:spLocks noGrp="1" noRot="1" noChangeAspect="1" noMove="1" noResize="1" noEditPoints="1" noAdjustHandles="1" noChangeArrowheads="1" noChangeShapeType="1" noTextEdit="1"/>
              </p:cNvSpPr>
              <p:nvPr>
                <p:ph type="title"/>
              </p:nvPr>
            </p:nvSpPr>
            <p:spPr>
              <a:xfrm>
                <a:off x="459976" y="135990"/>
                <a:ext cx="8229600" cy="706090"/>
              </a:xfrm>
              <a:blipFill>
                <a:blip r:embed="rId3"/>
                <a:stretch>
                  <a:fillRect t="-8621" b="-28448"/>
                </a:stretch>
              </a:blipFill>
            </p:spPr>
            <p:txBody>
              <a:bodyPr/>
              <a:lstStyle/>
              <a:p>
                <a:r>
                  <a:rPr lang="ja-JP" altLang="en-US">
                    <a:noFill/>
                  </a:rPr>
                  <a:t> </a:t>
                </a:r>
              </a:p>
            </p:txBody>
          </p:sp>
        </mc:Fallback>
      </mc:AlternateContent>
      <p:grpSp>
        <p:nvGrpSpPr>
          <p:cNvPr id="5" name="グループ化 4"/>
          <p:cNvGrpSpPr/>
          <p:nvPr/>
        </p:nvGrpSpPr>
        <p:grpSpPr>
          <a:xfrm>
            <a:off x="251520" y="797670"/>
            <a:ext cx="8712966" cy="5133756"/>
            <a:chOff x="12961342" y="7056761"/>
            <a:chExt cx="8454973" cy="4755347"/>
          </a:xfrm>
        </p:grpSpPr>
        <p:pic>
          <p:nvPicPr>
            <p:cNvPr id="6"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961342" y="7056761"/>
              <a:ext cx="5472112" cy="455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Line 11"/>
            <p:cNvSpPr>
              <a:spLocks noChangeShapeType="1"/>
            </p:cNvSpPr>
            <p:nvPr/>
          </p:nvSpPr>
          <p:spPr bwMode="auto">
            <a:xfrm flipH="1">
              <a:off x="16676752" y="7991798"/>
              <a:ext cx="1949512" cy="345703"/>
            </a:xfrm>
            <a:prstGeom prst="line">
              <a:avLst/>
            </a:prstGeom>
            <a:noFill/>
            <a:ln w="63500">
              <a:solidFill>
                <a:srgbClr val="00B0F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AlternateContent xmlns:mc="http://schemas.openxmlformats.org/markup-compatibility/2006" xmlns:a14="http://schemas.microsoft.com/office/drawing/2010/main">
          <mc:Choice Requires="a14">
            <p:sp>
              <p:nvSpPr>
                <p:cNvPr id="8" name="Text Box 13"/>
                <p:cNvSpPr txBox="1">
                  <a:spLocks noChangeArrowheads="1"/>
                </p:cNvSpPr>
                <p:nvPr/>
              </p:nvSpPr>
              <p:spPr bwMode="auto">
                <a:xfrm>
                  <a:off x="18401272" y="8768197"/>
                  <a:ext cx="3015043" cy="232330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ctr"/>
                  <a:r>
                    <a:rPr lang="en-US" altLang="ja-JP" sz="3200" b="1" dirty="0">
                      <a:solidFill>
                        <a:srgbClr val="0070C0"/>
                      </a:solidFill>
                      <a:latin typeface="Arial Unicode MS" pitchFamily="50" charset="-128"/>
                      <a:ea typeface="Arial Unicode MS" pitchFamily="50" charset="-128"/>
                      <a:cs typeface="Arial Unicode MS" pitchFamily="50" charset="-128"/>
                    </a:rPr>
                    <a:t>CMB</a:t>
                  </a:r>
                  <a:endParaRPr lang="en-US" altLang="ja-JP" sz="1600" b="1" dirty="0">
                    <a:solidFill>
                      <a:srgbClr val="0070C0"/>
                    </a:solidFill>
                    <a:latin typeface="Arial Unicode MS" pitchFamily="50" charset="-128"/>
                    <a:ea typeface="Arial Unicode MS" pitchFamily="50" charset="-128"/>
                    <a:cs typeface="Arial Unicode MS" pitchFamily="50" charset="-128"/>
                  </a:endParaRPr>
                </a:p>
                <a:p>
                  <a:pPr algn="ctr"/>
                  <a:r>
                    <a:rPr lang="en-US" altLang="ja-JP" sz="2400" b="1" dirty="0">
                      <a:solidFill>
                        <a:srgbClr val="0070C0"/>
                      </a:solidFill>
                      <a:latin typeface="Arial Unicode MS" pitchFamily="50" charset="-128"/>
                      <a:ea typeface="Arial Unicode MS" pitchFamily="50" charset="-128"/>
                      <a:cs typeface="Arial Unicode MS" pitchFamily="50" charset="-128"/>
                    </a:rPr>
                    <a:t>(=Photon decoupling)</a:t>
                  </a:r>
                  <a:endParaRPr lang="ja-JP" altLang="en-US" sz="2400" b="1" dirty="0">
                    <a:solidFill>
                      <a:srgbClr val="0070C0"/>
                    </a:solidFill>
                    <a:latin typeface="Arial Unicode MS" pitchFamily="50" charset="-128"/>
                    <a:ea typeface="Arial Unicode MS" pitchFamily="50" charset="-128"/>
                    <a:cs typeface="Arial Unicode MS" pitchFamily="50" charset="-128"/>
                  </a:endParaRPr>
                </a:p>
                <a:p>
                  <a:pPr/>
                  <a14:m>
                    <m:oMathPara xmlns:m="http://schemas.openxmlformats.org/officeDocument/2006/math">
                      <m:oMathParaPr>
                        <m:jc m:val="center"/>
                      </m:oMathParaPr>
                      <m:oMath xmlns:m="http://schemas.openxmlformats.org/officeDocument/2006/math">
                        <m:sSub>
                          <m:sSubPr>
                            <m:ctrlPr>
                              <a:rPr lang="en-US" altLang="ja-JP" sz="2400" b="1" i="1" smtClean="0">
                                <a:solidFill>
                                  <a:srgbClr val="0070C0"/>
                                </a:solidFill>
                                <a:latin typeface="Cambria Math" panose="02040503050406030204" pitchFamily="18" charset="0"/>
                              </a:rPr>
                            </m:ctrlPr>
                          </m:sSubPr>
                          <m:e>
                            <m:r>
                              <a:rPr lang="en-US" altLang="ja-JP" sz="2400" b="1" i="1" smtClean="0">
                                <a:solidFill>
                                  <a:srgbClr val="0070C0"/>
                                </a:solidFill>
                                <a:latin typeface="Cambria Math"/>
                              </a:rPr>
                              <m:t>𝒏</m:t>
                            </m:r>
                          </m:e>
                          <m:sub>
                            <m:r>
                              <a:rPr lang="en-US" altLang="ja-JP" sz="2400" b="1" i="1" smtClean="0">
                                <a:solidFill>
                                  <a:srgbClr val="0070C0"/>
                                </a:solidFill>
                                <a:latin typeface="Cambria Math"/>
                              </a:rPr>
                              <m:t>𝜸</m:t>
                            </m:r>
                          </m:sub>
                        </m:sSub>
                        <m:r>
                          <a:rPr lang="en-US" altLang="ja-JP" sz="2400" b="1" i="1" smtClean="0">
                            <a:solidFill>
                              <a:srgbClr val="0070C0"/>
                            </a:solidFill>
                            <a:latin typeface="Cambria Math"/>
                          </a:rPr>
                          <m:t>=</m:t>
                        </m:r>
                        <m:r>
                          <a:rPr lang="en-US" altLang="ja-JP" sz="2400" b="1" i="1" smtClean="0">
                            <a:solidFill>
                              <a:srgbClr val="0070C0"/>
                            </a:solidFill>
                            <a:latin typeface="Cambria Math"/>
                          </a:rPr>
                          <m:t>𝟒𝟏𝟏</m:t>
                        </m:r>
                        <m:r>
                          <a:rPr lang="en-US" altLang="ja-JP" sz="2400" b="1" i="1" smtClean="0">
                            <a:solidFill>
                              <a:srgbClr val="0070C0"/>
                            </a:solidFill>
                            <a:latin typeface="Cambria Math"/>
                          </a:rPr>
                          <m:t>/</m:t>
                        </m:r>
                        <m:sSup>
                          <m:sSupPr>
                            <m:ctrlPr>
                              <a:rPr lang="en-US" altLang="ja-JP" sz="2400" b="1" i="1" smtClean="0">
                                <a:solidFill>
                                  <a:srgbClr val="0070C0"/>
                                </a:solidFill>
                                <a:latin typeface="Cambria Math" panose="02040503050406030204" pitchFamily="18" charset="0"/>
                              </a:rPr>
                            </m:ctrlPr>
                          </m:sSupPr>
                          <m:e>
                            <m:r>
                              <a:rPr lang="en-US" altLang="ja-JP" sz="2400" b="1" i="0" smtClean="0">
                                <a:solidFill>
                                  <a:srgbClr val="0070C0"/>
                                </a:solidFill>
                                <a:latin typeface="Cambria Math"/>
                              </a:rPr>
                              <m:t>𝐜𝐦</m:t>
                            </m:r>
                          </m:e>
                          <m:sup>
                            <m:r>
                              <a:rPr lang="en-US" altLang="ja-JP" sz="2400" b="1" i="1" smtClean="0">
                                <a:solidFill>
                                  <a:srgbClr val="0070C0"/>
                                </a:solidFill>
                                <a:latin typeface="Cambria Math"/>
                              </a:rPr>
                              <m:t>𝟑</m:t>
                            </m:r>
                          </m:sup>
                        </m:sSup>
                      </m:oMath>
                    </m:oMathPara>
                  </a14:m>
                  <a:endParaRPr lang="en-US" altLang="ja-JP" sz="2400" b="1" dirty="0">
                    <a:solidFill>
                      <a:srgbClr val="0070C0"/>
                    </a:solidFill>
                    <a:latin typeface="Arial Unicode MS" pitchFamily="50" charset="-128"/>
                    <a:ea typeface="Arial Unicode MS" pitchFamily="50" charset="-128"/>
                    <a:cs typeface="Arial Unicode MS" pitchFamily="50" charset="-128"/>
                  </a:endParaRPr>
                </a:p>
                <a:p>
                  <a:pPr algn="ctr"/>
                  <a14:m>
                    <m:oMathPara xmlns:m="http://schemas.openxmlformats.org/officeDocument/2006/math">
                      <m:oMathParaPr>
                        <m:jc m:val="center"/>
                      </m:oMathParaPr>
                      <m:oMath xmlns:m="http://schemas.openxmlformats.org/officeDocument/2006/math">
                        <m:sSub>
                          <m:sSubPr>
                            <m:ctrlPr>
                              <a:rPr lang="en-US" altLang="ja-JP" sz="2400" b="1" i="1" smtClean="0">
                                <a:solidFill>
                                  <a:srgbClr val="0070C0"/>
                                </a:solidFill>
                                <a:latin typeface="Cambria Math" panose="02040503050406030204" pitchFamily="18" charset="0"/>
                              </a:rPr>
                            </m:ctrlPr>
                          </m:sSubPr>
                          <m:e>
                            <m:r>
                              <a:rPr lang="en-US" altLang="ja-JP" sz="2400" b="1" i="1" smtClean="0">
                                <a:solidFill>
                                  <a:srgbClr val="0070C0"/>
                                </a:solidFill>
                                <a:latin typeface="Cambria Math"/>
                              </a:rPr>
                              <m:t>𝑻</m:t>
                            </m:r>
                          </m:e>
                          <m:sub>
                            <m:r>
                              <a:rPr lang="en-US" altLang="ja-JP" sz="2400" b="1" i="1" smtClean="0">
                                <a:solidFill>
                                  <a:srgbClr val="0070C0"/>
                                </a:solidFill>
                                <a:latin typeface="Cambria Math"/>
                              </a:rPr>
                              <m:t>𝜸</m:t>
                            </m:r>
                          </m:sub>
                        </m:sSub>
                        <m:r>
                          <a:rPr lang="en-US" altLang="ja-JP" sz="2400" b="1" i="1" smtClean="0">
                            <a:solidFill>
                              <a:srgbClr val="0070C0"/>
                            </a:solidFill>
                            <a:latin typeface="Cambria Math"/>
                          </a:rPr>
                          <m:t>=</m:t>
                        </m:r>
                        <m:r>
                          <a:rPr lang="en-US" altLang="ja-JP" sz="2400" b="1" i="1" smtClean="0">
                            <a:solidFill>
                              <a:srgbClr val="0070C0"/>
                            </a:solidFill>
                            <a:latin typeface="Cambria Math"/>
                          </a:rPr>
                          <m:t>𝟐</m:t>
                        </m:r>
                        <m:r>
                          <a:rPr lang="en-US" altLang="ja-JP" sz="2400" b="1" i="1" smtClean="0">
                            <a:solidFill>
                              <a:srgbClr val="0070C0"/>
                            </a:solidFill>
                            <a:latin typeface="Cambria Math"/>
                          </a:rPr>
                          <m:t>.</m:t>
                        </m:r>
                        <m:r>
                          <a:rPr lang="en-US" altLang="ja-JP" sz="2400" b="1" i="1" smtClean="0">
                            <a:solidFill>
                              <a:srgbClr val="0070C0"/>
                            </a:solidFill>
                            <a:latin typeface="Cambria Math"/>
                          </a:rPr>
                          <m:t>𝟕𝟑</m:t>
                        </m:r>
                        <m:r>
                          <a:rPr lang="en-US" altLang="ja-JP" sz="2400" b="1" i="1" smtClean="0">
                            <a:solidFill>
                              <a:srgbClr val="0070C0"/>
                            </a:solidFill>
                            <a:latin typeface="Cambria Math"/>
                          </a:rPr>
                          <m:t> </m:t>
                        </m:r>
                        <m:r>
                          <a:rPr lang="en-US" altLang="ja-JP" sz="2400" b="1" i="1" smtClean="0">
                            <a:solidFill>
                              <a:srgbClr val="0070C0"/>
                            </a:solidFill>
                            <a:latin typeface="Cambria Math"/>
                          </a:rPr>
                          <m:t>𝑲</m:t>
                        </m:r>
                      </m:oMath>
                    </m:oMathPara>
                  </a14:m>
                  <a:endParaRPr lang="en-US" altLang="ja-JP" sz="2400" b="1" dirty="0">
                    <a:solidFill>
                      <a:srgbClr val="0070C0"/>
                    </a:solidFill>
                    <a:latin typeface="Arial Unicode MS" pitchFamily="50" charset="-128"/>
                    <a:ea typeface="Arial Unicode MS" pitchFamily="50" charset="-128"/>
                    <a:cs typeface="Arial Unicode MS" pitchFamily="50" charset="-128"/>
                  </a:endParaRPr>
                </a:p>
                <a:p>
                  <a:pPr algn="ctr"/>
                  <a:r>
                    <a:rPr lang="en-US" altLang="ja-JP" sz="2400" b="1" dirty="0">
                      <a:solidFill>
                        <a:srgbClr val="0070C0"/>
                      </a:solidFill>
                      <a:latin typeface="Arial Unicode MS" pitchFamily="50" charset="-128"/>
                      <a:ea typeface="Arial Unicode MS" pitchFamily="50" charset="-128"/>
                      <a:cs typeface="Arial Unicode MS" pitchFamily="50" charset="-128"/>
                    </a:rPr>
                    <a:t>~380,000yrs after the Big Bang</a:t>
                  </a:r>
                </a:p>
              </p:txBody>
            </p:sp>
          </mc:Choice>
          <mc:Fallback xmlns="">
            <p:sp>
              <p:nvSpPr>
                <p:cNvPr id="8" name="Text Box 13"/>
                <p:cNvSpPr txBox="1">
                  <a:spLocks noRot="1" noChangeAspect="1" noMove="1" noResize="1" noEditPoints="1" noAdjustHandles="1" noChangeArrowheads="1" noChangeShapeType="1" noTextEdit="1"/>
                </p:cNvSpPr>
                <p:nvPr/>
              </p:nvSpPr>
              <p:spPr bwMode="auto">
                <a:xfrm>
                  <a:off x="18401272" y="8768197"/>
                  <a:ext cx="3015043" cy="2323309"/>
                </a:xfrm>
                <a:prstGeom prst="rect">
                  <a:avLst/>
                </a:prstGeom>
                <a:blipFill>
                  <a:blip r:embed="rId5"/>
                  <a:stretch>
                    <a:fillRect l="-3137" t="-3163" r="-4706" b="-486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pic>
          <p:nvPicPr>
            <p:cNvPr id="9" name="Picture 15" descr="新規ビットマップ イメージ"/>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704663" y="7628372"/>
              <a:ext cx="1963737" cy="1139825"/>
            </a:xfrm>
            <a:prstGeom prst="rect">
              <a:avLst/>
            </a:prstGeom>
            <a:noFill/>
            <a:ln w="63500">
              <a:solidFill>
                <a:srgbClr val="0070C0"/>
              </a:solidFill>
            </a:ln>
            <a:extLst>
              <a:ext uri="{909E8E84-426E-40DD-AFC4-6F175D3DCCD1}">
                <a14:hiddenFill xmlns:a14="http://schemas.microsoft.com/office/drawing/2010/main">
                  <a:solidFill>
                    <a:srgbClr val="FFFFFF"/>
                  </a:solidFill>
                </a14:hiddenFill>
              </a:ext>
            </a:extLst>
          </p:spPr>
        </p:pic>
        <p:sp>
          <p:nvSpPr>
            <p:cNvPr id="10" name="正方形/長方形 9"/>
            <p:cNvSpPr/>
            <p:nvPr/>
          </p:nvSpPr>
          <p:spPr>
            <a:xfrm>
              <a:off x="18818739" y="10294265"/>
              <a:ext cx="242215" cy="500774"/>
            </a:xfrm>
            <a:prstGeom prst="rect">
              <a:avLst/>
            </a:prstGeom>
          </p:spPr>
          <p:txBody>
            <a:bodyPr wrap="none">
              <a:spAutoFit/>
            </a:bodyPr>
            <a:lstStyle/>
            <a:p>
              <a:endParaRPr lang="ja-JP" altLang="en-US" sz="20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mc:AlternateContent xmlns:mc="http://schemas.openxmlformats.org/markup-compatibility/2006" xmlns:a14="http://schemas.microsoft.com/office/drawing/2010/main">
          <mc:Choice Requires="a14">
            <p:sp>
              <p:nvSpPr>
                <p:cNvPr id="11" name="テキスト ボックス 10"/>
                <p:cNvSpPr txBox="1"/>
                <p:nvPr/>
              </p:nvSpPr>
              <p:spPr>
                <a:xfrm rot="20141907">
                  <a:off x="15014485" y="7686608"/>
                  <a:ext cx="1559271" cy="4276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2400" b="0" i="1" smtClean="0">
                            <a:solidFill>
                              <a:srgbClr val="FFFF00"/>
                            </a:solidFill>
                            <a:latin typeface="Cambria Math"/>
                          </a:rPr>
                          <m:t>𝑘𝑇</m:t>
                        </m:r>
                        <m:r>
                          <a:rPr kumimoji="1" lang="en-US" altLang="ja-JP" sz="2400" b="0" i="1" smtClean="0">
                            <a:solidFill>
                              <a:srgbClr val="FFFF00"/>
                            </a:solidFill>
                            <a:latin typeface="Cambria Math"/>
                          </a:rPr>
                          <m:t>~1</m:t>
                        </m:r>
                        <m:r>
                          <m:rPr>
                            <m:sty m:val="p"/>
                          </m:rPr>
                          <a:rPr kumimoji="1" lang="en-US" altLang="ja-JP" sz="2400" b="0" i="1" smtClean="0">
                            <a:solidFill>
                              <a:srgbClr val="FFFF00"/>
                            </a:solidFill>
                            <a:latin typeface="Cambria Math"/>
                          </a:rPr>
                          <m:t>MeV</m:t>
                        </m:r>
                      </m:oMath>
                    </m:oMathPara>
                  </a14:m>
                  <a:endParaRPr kumimoji="1" lang="ja-JP" altLang="en-US" sz="2400" dirty="0">
                    <a:solidFill>
                      <a:srgbClr val="FFFF00"/>
                    </a:solidFill>
                    <a:latin typeface="Arial Unicode MS" pitchFamily="50" charset="-128"/>
                    <a:ea typeface="Arial Unicode MS" pitchFamily="50" charset="-128"/>
                    <a:cs typeface="Arial Unicode MS" pitchFamily="50" charset="-128"/>
                  </a:endParaRPr>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rot="20141907">
                  <a:off x="15014485" y="7686608"/>
                  <a:ext cx="1559271" cy="427636"/>
                </a:xfrm>
                <a:prstGeom prst="rect">
                  <a:avLst/>
                </a:prstGeom>
                <a:blipFill>
                  <a:blip r:embed="rId7"/>
                  <a:stretch>
                    <a:fillRect/>
                  </a:stretch>
                </a:blipFill>
              </p:spPr>
              <p:txBody>
                <a:bodyPr/>
                <a:lstStyle/>
                <a:p>
                  <a:r>
                    <a:rPr lang="ja-JP" altLang="en-US">
                      <a:noFill/>
                    </a:rPr>
                    <a:t> </a:t>
                  </a:r>
                </a:p>
              </p:txBody>
            </p:sp>
          </mc:Fallback>
        </mc:AlternateContent>
        <p:sp>
          <p:nvSpPr>
            <p:cNvPr id="13" name="Line 17"/>
            <p:cNvSpPr>
              <a:spLocks noChangeShapeType="1"/>
            </p:cNvSpPr>
            <p:nvPr/>
          </p:nvSpPr>
          <p:spPr bwMode="auto">
            <a:xfrm flipH="1" flipV="1">
              <a:off x="15826250" y="10094439"/>
              <a:ext cx="770608" cy="1717669"/>
            </a:xfrm>
            <a:prstGeom prst="line">
              <a:avLst/>
            </a:prstGeom>
            <a:noFill/>
            <a:ln w="63500">
              <a:solidFill>
                <a:srgbClr val="FFC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5" name="円弧 14"/>
          <p:cNvSpPr/>
          <p:nvPr/>
        </p:nvSpPr>
        <p:spPr>
          <a:xfrm>
            <a:off x="2187159" y="1626323"/>
            <a:ext cx="1168421" cy="2717143"/>
          </a:xfrm>
          <a:prstGeom prst="arc">
            <a:avLst>
              <a:gd name="adj1" fmla="val 17258220"/>
              <a:gd name="adj2" fmla="val 4416483"/>
            </a:avLst>
          </a:prstGeom>
          <a:ln w="101600" cmpd="sng">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40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円弧 15"/>
          <p:cNvSpPr/>
          <p:nvPr/>
        </p:nvSpPr>
        <p:spPr>
          <a:xfrm>
            <a:off x="2435811" y="1149384"/>
            <a:ext cx="1652415" cy="3657366"/>
          </a:xfrm>
          <a:prstGeom prst="arc">
            <a:avLst>
              <a:gd name="adj1" fmla="val 17427132"/>
              <a:gd name="adj2" fmla="val 4232032"/>
            </a:avLst>
          </a:prstGeom>
          <a:ln w="101600" cmpd="sng">
            <a:solidFill>
              <a:srgbClr val="00B0F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40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正方形/長方形 11"/>
          <p:cNvSpPr/>
          <p:nvPr/>
        </p:nvSpPr>
        <p:spPr>
          <a:xfrm>
            <a:off x="4037956" y="5679035"/>
            <a:ext cx="4748990" cy="523220"/>
          </a:xfrm>
          <a:prstGeom prst="rect">
            <a:avLst/>
          </a:prstGeom>
        </p:spPr>
        <p:txBody>
          <a:bodyPr wrap="square">
            <a:spAutoFit/>
          </a:bodyPr>
          <a:lstStyle/>
          <a:p>
            <a:r>
              <a:rPr lang="en-US" altLang="ja-JP" sz="2800" b="1" dirty="0">
                <a:solidFill>
                  <a:srgbClr val="FF0000"/>
                </a:solidFill>
                <a:latin typeface="Arial Unicode MS" pitchFamily="50" charset="-128"/>
                <a:ea typeface="Arial Unicode MS" pitchFamily="50" charset="-128"/>
                <a:cs typeface="Arial Unicode MS" pitchFamily="50" charset="-128"/>
              </a:rPr>
              <a:t>C</a:t>
            </a:r>
            <a:r>
              <a:rPr lang="en-US" altLang="ja-JP" sz="2800" b="1" dirty="0">
                <a:solidFill>
                  <a:srgbClr val="FF0000"/>
                </a:solidFill>
                <a:latin typeface="Arial Unicode MS" pitchFamily="50" charset="-128"/>
                <a:ea typeface="Arial Unicode MS" pitchFamily="50" charset="-128"/>
                <a:cs typeface="Arial Unicode MS" pitchFamily="50" charset="-128"/>
                <a:sym typeface="Symbol"/>
              </a:rPr>
              <a:t></a:t>
            </a:r>
            <a:r>
              <a:rPr lang="en-US" altLang="ja-JP" sz="2800" b="1" dirty="0">
                <a:solidFill>
                  <a:srgbClr val="FF0000"/>
                </a:solidFill>
                <a:latin typeface="Arial Unicode MS" pitchFamily="50" charset="-128"/>
                <a:ea typeface="Arial Unicode MS" pitchFamily="50" charset="-128"/>
                <a:cs typeface="Arial Unicode MS" pitchFamily="50" charset="-128"/>
              </a:rPr>
              <a:t>B (=neutrino decoupling)</a:t>
            </a:r>
            <a:endParaRPr lang="ja-JP" altLang="en-US" sz="28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正方形/長方形 20"/>
          <p:cNvSpPr/>
          <p:nvPr/>
        </p:nvSpPr>
        <p:spPr>
          <a:xfrm>
            <a:off x="4060749" y="6153175"/>
            <a:ext cx="4284699" cy="461665"/>
          </a:xfrm>
          <a:prstGeom prst="rect">
            <a:avLst/>
          </a:prstGeom>
        </p:spPr>
        <p:txBody>
          <a:bodyPr wrap="square">
            <a:spAutoFit/>
          </a:bodyPr>
          <a:lstStyle/>
          <a:p>
            <a:r>
              <a:rPr lang="en-US" altLang="ja-JP" sz="2400" b="1" dirty="0">
                <a:solidFill>
                  <a:srgbClr val="FF0000"/>
                </a:solidFill>
                <a:latin typeface="Arial Unicode MS" pitchFamily="50" charset="-128"/>
                <a:ea typeface="Arial Unicode MS" pitchFamily="50" charset="-128"/>
                <a:cs typeface="Arial Unicode MS" pitchFamily="50" charset="-128"/>
              </a:rPr>
              <a:t>~1sec after the big bang</a:t>
            </a:r>
            <a:endParaRPr lang="ja-JP" altLang="en-US" sz="2400" dirty="0">
              <a:solidFill>
                <a:srgbClr val="FF0000"/>
              </a:solidFill>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19</a:t>
            </a:fld>
            <a:endParaRPr kumimoji="1" lang="ja-JP" altLang="en-US"/>
          </a:p>
        </p:txBody>
      </p:sp>
    </p:spTree>
    <p:extLst>
      <p:ext uri="{BB962C8B-B14F-4D97-AF65-F5344CB8AC3E}">
        <p14:creationId xmlns:p14="http://schemas.microsoft.com/office/powerpoint/2010/main" val="2750258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7768" y="-17113"/>
            <a:ext cx="8748464" cy="832076"/>
          </a:xfrm>
        </p:spPr>
        <p:txBody>
          <a:bodyPr>
            <a:noAutofit/>
          </a:bodyPr>
          <a:lstStyle/>
          <a:p>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COBAND(</a:t>
            </a:r>
            <a:r>
              <a:rPr lang="en-US" altLang="ja-JP" sz="3200" u="sng"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Co</a:t>
            </a:r>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smic </a:t>
            </a:r>
            <a:r>
              <a:rPr lang="en-US" altLang="ja-JP" sz="3200" u="sng"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Ba</a:t>
            </a:r>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ckground </a:t>
            </a:r>
            <a:r>
              <a:rPr lang="en-US" altLang="ja-JP" sz="3200" u="sng"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N</a:t>
            </a:r>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eutrino </a:t>
            </a:r>
            <a:r>
              <a:rPr lang="en-US" altLang="ja-JP" sz="3200" u="sng"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D</a:t>
            </a:r>
            <a:r>
              <a:rPr lang="en-US" altLang="ja-JP" sz="32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ecay)</a:t>
            </a:r>
            <a:endParaRPr kumimoji="1" lang="ja-JP" altLang="en-US" sz="3200" dirty="0">
              <a:latin typeface="Arial" panose="020B0604020202020204" pitchFamily="34" charset="0"/>
              <a:cs typeface="Arial" panose="020B0604020202020204" pitchFamily="34" charset="0"/>
            </a:endParaRPr>
          </a:p>
        </p:txBody>
      </p:sp>
      <p:sp>
        <p:nvSpPr>
          <p:cNvPr id="16" name="コンテンツ プレースホルダー 4"/>
          <p:cNvSpPr>
            <a:spLocks noGrp="1"/>
          </p:cNvSpPr>
          <p:nvPr>
            <p:ph idx="1"/>
          </p:nvPr>
        </p:nvSpPr>
        <p:spPr>
          <a:xfrm>
            <a:off x="240123" y="709541"/>
            <a:ext cx="8748465" cy="1306092"/>
          </a:xfrm>
        </p:spPr>
        <p:txBody>
          <a:bodyPr>
            <a:noAutofit/>
          </a:bodyPr>
          <a:lstStyle/>
          <a:p>
            <a:pPr marL="0" indent="0">
              <a:buNone/>
            </a:pPr>
            <a:r>
              <a:rPr lang="en-US" altLang="ja-JP" sz="2400" b="1" dirty="0">
                <a:latin typeface="Arial" panose="020B0604020202020204" pitchFamily="34" charset="0"/>
                <a:cs typeface="Arial" panose="020B0604020202020204" pitchFamily="34" charset="0"/>
              </a:rPr>
              <a:t>Search for </a:t>
            </a:r>
            <a:r>
              <a:rPr lang="en-US" altLang="ja-JP" sz="2400" b="1" dirty="0">
                <a:solidFill>
                  <a:srgbClr val="0070C0"/>
                </a:solidFill>
                <a:latin typeface="Arial" panose="020B0604020202020204" pitchFamily="34" charset="0"/>
                <a:cs typeface="Arial" panose="020B0604020202020204" pitchFamily="34" charset="0"/>
              </a:rPr>
              <a:t>Neutrino decay</a:t>
            </a:r>
            <a:r>
              <a:rPr lang="en-US" altLang="ja-JP" sz="2400" b="1" dirty="0">
                <a:solidFill>
                  <a:srgbClr val="FF0000"/>
                </a:solidFill>
                <a:latin typeface="Arial" panose="020B0604020202020204" pitchFamily="34" charset="0"/>
                <a:cs typeface="Arial" panose="020B0604020202020204" pitchFamily="34" charset="0"/>
              </a:rPr>
              <a:t> </a:t>
            </a:r>
            <a:r>
              <a:rPr lang="en-US" altLang="ja-JP" sz="2400" b="1" dirty="0">
                <a:latin typeface="Arial" panose="020B0604020202020204" pitchFamily="34" charset="0"/>
                <a:cs typeface="Arial" panose="020B0604020202020204" pitchFamily="34" charset="0"/>
              </a:rPr>
              <a:t>in </a:t>
            </a:r>
            <a:r>
              <a:rPr lang="en-US" altLang="ja-JP" sz="2400" b="1" dirty="0">
                <a:solidFill>
                  <a:srgbClr val="00B050"/>
                </a:solidFill>
                <a:latin typeface="Arial" panose="020B0604020202020204" pitchFamily="34" charset="0"/>
                <a:cs typeface="Arial" panose="020B0604020202020204" pitchFamily="34" charset="0"/>
              </a:rPr>
              <a:t>Cosmic background neutrino</a:t>
            </a:r>
          </a:p>
          <a:p>
            <a:pPr>
              <a:buFont typeface="Wingdings" panose="05000000000000000000" pitchFamily="2" charset="2"/>
              <a:buChar char="è"/>
            </a:pPr>
            <a:r>
              <a:rPr lang="en-US" altLang="ja-JP" sz="2400" dirty="0">
                <a:latin typeface="Arial Rounded MT Bold" panose="020F0704030504030204" pitchFamily="34" charset="0"/>
                <a:ea typeface="HG創英角ｺﾞｼｯｸUB" panose="020B0909000000000000" pitchFamily="49" charset="-128"/>
                <a:cs typeface="Arial" panose="020B0604020202020204" pitchFamily="34" charset="0"/>
                <a:sym typeface="Wingdings" panose="05000000000000000000" pitchFamily="2" charset="2"/>
              </a:rPr>
              <a:t>To be observed as </a:t>
            </a:r>
            <a:r>
              <a:rPr lang="en-US" altLang="ja-JP" sz="2400" dirty="0">
                <a:solidFill>
                  <a:schemeClr val="accent6">
                    <a:lumMod val="75000"/>
                  </a:schemeClr>
                </a:solidFill>
                <a:latin typeface="Arial Rounded MT Bold" panose="020F0704030504030204" pitchFamily="34" charset="0"/>
                <a:ea typeface="HG創英角ｺﾞｼｯｸUB" panose="020B0909000000000000" pitchFamily="49" charset="-128"/>
                <a:cs typeface="Arial" panose="020B0604020202020204" pitchFamily="34" charset="0"/>
                <a:sym typeface="Wingdings" panose="05000000000000000000" pitchFamily="2" charset="2"/>
              </a:rPr>
              <a:t>FIR photons around </a:t>
            </a:r>
            <a:r>
              <a:rPr lang="en-US" altLang="ja-JP" sz="2400" dirty="0">
                <a:solidFill>
                  <a:schemeClr val="accent6">
                    <a:lumMod val="75000"/>
                  </a:schemeClr>
                </a:solidFill>
                <a:latin typeface="Arial Rounded MT Bold" panose="020F0704030504030204" pitchFamily="34" charset="0"/>
                <a:ea typeface="HG創英角ｺﾞｼｯｸUB" panose="020B0909000000000000" pitchFamily="49" charset="-128"/>
                <a:cs typeface="Arial" panose="020B0604020202020204" pitchFamily="34" charset="0"/>
                <a:sym typeface="Symbol" panose="05050102010706020507" pitchFamily="18" charset="2"/>
              </a:rPr>
              <a:t>~</a:t>
            </a:r>
            <a:r>
              <a:rPr lang="en-US" altLang="ja-JP" sz="2400" dirty="0">
                <a:solidFill>
                  <a:schemeClr val="accent6">
                    <a:lumMod val="75000"/>
                  </a:schemeClr>
                </a:solidFill>
                <a:latin typeface="Arial Rounded MT Bold" panose="020F0704030504030204" pitchFamily="34" charset="0"/>
                <a:ea typeface="HG創英角ｺﾞｼｯｸUB" panose="020B0909000000000000" pitchFamily="49" charset="-128"/>
                <a:cs typeface="Arial" panose="020B0604020202020204" pitchFamily="34" charset="0"/>
              </a:rPr>
              <a:t>50</a:t>
            </a:r>
            <a:r>
              <a:rPr lang="en-US" altLang="ja-JP" sz="2400" dirty="0">
                <a:solidFill>
                  <a:schemeClr val="accent6">
                    <a:lumMod val="75000"/>
                  </a:schemeClr>
                </a:solidFill>
                <a:latin typeface="Arial Rounded MT Bold" panose="020F0704030504030204" pitchFamily="34" charset="0"/>
                <a:ea typeface="HG創英角ｺﾞｼｯｸUB" panose="020B0909000000000000" pitchFamily="49" charset="-128"/>
                <a:cs typeface="Arial" panose="020B0604020202020204" pitchFamily="34" charset="0"/>
                <a:sym typeface="Symbol" panose="05050102010706020507" pitchFamily="18" charset="2"/>
              </a:rPr>
              <a:t>m </a:t>
            </a:r>
            <a:r>
              <a:rPr lang="en-US" altLang="ja-JP" sz="2400" dirty="0">
                <a:latin typeface="Arial Rounded MT Bold" panose="020F0704030504030204" pitchFamily="34" charset="0"/>
                <a:ea typeface="HG創英角ｺﾞｼｯｸUB" panose="020B0909000000000000" pitchFamily="49" charset="-128"/>
                <a:cs typeface="Arial" panose="020B0604020202020204" pitchFamily="34" charset="0"/>
                <a:sym typeface="Symbol" panose="05050102010706020507" pitchFamily="18" charset="2"/>
              </a:rPr>
              <a:t>in the overwhelming zodiacal emission</a:t>
            </a:r>
          </a:p>
        </p:txBody>
      </p:sp>
      <p:grpSp>
        <p:nvGrpSpPr>
          <p:cNvPr id="54" name="グループ化 53">
            <a:extLst>
              <a:ext uri="{FF2B5EF4-FFF2-40B4-BE49-F238E27FC236}">
                <a16:creationId xmlns:a16="http://schemas.microsoft.com/office/drawing/2014/main" id="{BE6170F4-4E7C-4F61-8F84-0CDCB2887D6F}"/>
              </a:ext>
            </a:extLst>
          </p:cNvPr>
          <p:cNvGrpSpPr/>
          <p:nvPr/>
        </p:nvGrpSpPr>
        <p:grpSpPr>
          <a:xfrm>
            <a:off x="442740" y="1604863"/>
            <a:ext cx="7200734" cy="4692523"/>
            <a:chOff x="734887" y="1302634"/>
            <a:chExt cx="8172398" cy="5325730"/>
          </a:xfrm>
        </p:grpSpPr>
        <p:pic>
          <p:nvPicPr>
            <p:cNvPr id="55" name="図 54">
              <a:extLst>
                <a:ext uri="{FF2B5EF4-FFF2-40B4-BE49-F238E27FC236}">
                  <a16:creationId xmlns:a16="http://schemas.microsoft.com/office/drawing/2014/main" id="{5E0F3409-6DA1-48FC-BEEC-A34EC40FA026}"/>
                </a:ext>
              </a:extLst>
            </p:cNvPr>
            <p:cNvPicPr>
              <a:picLocks noChangeAspect="1"/>
            </p:cNvPicPr>
            <p:nvPr/>
          </p:nvPicPr>
          <p:blipFill rotWithShape="1">
            <a:blip r:embed="rId3">
              <a:extLst>
                <a:ext uri="{28A0092B-C50C-407E-A947-70E740481C1C}">
                  <a14:useLocalDpi xmlns:a14="http://schemas.microsoft.com/office/drawing/2010/main" val="0"/>
                </a:ext>
              </a:extLst>
            </a:blip>
            <a:srcRect l="14604" t="10633" r="7196" b="7870"/>
            <a:stretch/>
          </p:blipFill>
          <p:spPr>
            <a:xfrm>
              <a:off x="734887" y="1851970"/>
              <a:ext cx="6989770" cy="4734926"/>
            </a:xfrm>
            <a:prstGeom prst="rect">
              <a:avLst/>
            </a:prstGeom>
            <a:noFill/>
            <a:ln>
              <a:solidFill>
                <a:srgbClr val="00B0F0"/>
              </a:solidFill>
            </a:ln>
            <a:effectLst>
              <a:softEdge rad="12700"/>
            </a:effectLst>
          </p:spPr>
        </p:pic>
        <p:sp>
          <p:nvSpPr>
            <p:cNvPr id="56" name="Line 2052">
              <a:extLst>
                <a:ext uri="{FF2B5EF4-FFF2-40B4-BE49-F238E27FC236}">
                  <a16:creationId xmlns:a16="http://schemas.microsoft.com/office/drawing/2014/main" id="{00EDC052-9D4E-4CFE-B225-53D0206C6959}"/>
                </a:ext>
              </a:extLst>
            </p:cNvPr>
            <p:cNvSpPr>
              <a:spLocks noChangeShapeType="1"/>
            </p:cNvSpPr>
            <p:nvPr/>
          </p:nvSpPr>
          <p:spPr bwMode="auto">
            <a:xfrm rot="1465822" flipV="1">
              <a:off x="2218605" y="1302634"/>
              <a:ext cx="4514785" cy="2799657"/>
            </a:xfrm>
            <a:prstGeom prst="line">
              <a:avLst/>
            </a:prstGeom>
            <a:noFill/>
            <a:ln w="76200">
              <a:gradFill flip="none" rotWithShape="1">
                <a:gsLst>
                  <a:gs pos="33000">
                    <a:srgbClr val="0070C0"/>
                  </a:gs>
                  <a:gs pos="66000">
                    <a:srgbClr val="00B050"/>
                  </a:gs>
                  <a:gs pos="0">
                    <a:srgbClr val="7030A0"/>
                  </a:gs>
                  <a:gs pos="100000">
                    <a:srgbClr val="FFFF00"/>
                  </a:gs>
                </a:gsLst>
                <a:lin ang="0" scaled="1"/>
                <a:tileRect/>
              </a:gradFill>
              <a:round/>
              <a:headEnd/>
              <a:tailEnd type="stealth" w="med" len="med"/>
            </a:ln>
            <a:effectLst>
              <a:glow rad="101600">
                <a:srgbClr val="5B9BD5">
                  <a:satMod val="175000"/>
                  <a:alpha val="40000"/>
                </a:srgbClr>
              </a:glow>
              <a:outerShdw dist="35921" dir="2700000" algn="ctr" rotWithShape="0">
                <a:srgbClr val="E7E6E6"/>
              </a:outerShdw>
            </a:effectLst>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8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57" name="Line 2052">
              <a:extLst>
                <a:ext uri="{FF2B5EF4-FFF2-40B4-BE49-F238E27FC236}">
                  <a16:creationId xmlns:a16="http://schemas.microsoft.com/office/drawing/2014/main" id="{1643B933-7EB9-4AED-AB1D-B486E816D430}"/>
                </a:ext>
              </a:extLst>
            </p:cNvPr>
            <p:cNvSpPr>
              <a:spLocks noChangeShapeType="1"/>
            </p:cNvSpPr>
            <p:nvPr/>
          </p:nvSpPr>
          <p:spPr bwMode="auto">
            <a:xfrm rot="1465822" flipV="1">
              <a:off x="1766283" y="4931056"/>
              <a:ext cx="5058992" cy="1107328"/>
            </a:xfrm>
            <a:prstGeom prst="line">
              <a:avLst/>
            </a:prstGeom>
            <a:noFill/>
            <a:ln w="76200">
              <a:gradFill flip="none" rotWithShape="1">
                <a:gsLst>
                  <a:gs pos="0">
                    <a:srgbClr val="7030A0"/>
                  </a:gs>
                  <a:gs pos="33000">
                    <a:srgbClr val="0070C0"/>
                  </a:gs>
                  <a:gs pos="66000">
                    <a:srgbClr val="00B050"/>
                  </a:gs>
                  <a:gs pos="100000">
                    <a:srgbClr val="FFFF00"/>
                  </a:gs>
                </a:gsLst>
                <a:lin ang="0" scaled="1"/>
                <a:tileRect/>
              </a:gradFill>
              <a:round/>
              <a:headEnd/>
              <a:tailEnd type="stealth" w="med" len="med"/>
            </a:ln>
            <a:effectLst>
              <a:glow rad="101600">
                <a:srgbClr val="5B9BD5">
                  <a:satMod val="175000"/>
                  <a:alpha val="40000"/>
                </a:srgbClr>
              </a:glow>
              <a:outerShdw dist="35921" dir="2700000" algn="ctr" rotWithShape="0">
                <a:srgbClr val="E7E6E6"/>
              </a:outerShdw>
              <a:softEdge rad="12700"/>
            </a:effectLst>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58" name="図 57">
              <a:extLst>
                <a:ext uri="{FF2B5EF4-FFF2-40B4-BE49-F238E27FC236}">
                  <a16:creationId xmlns:a16="http://schemas.microsoft.com/office/drawing/2014/main" id="{601A9B34-A4A8-4E44-9FD1-C20308D0B400}"/>
                </a:ext>
              </a:extLst>
            </p:cNvPr>
            <p:cNvPicPr>
              <a:picLocks noChangeAspect="1"/>
            </p:cNvPicPr>
            <p:nvPr/>
          </p:nvPicPr>
          <p:blipFill>
            <a:blip r:embed="rId4">
              <a:clrChange>
                <a:clrFrom>
                  <a:srgbClr val="FFFFFF"/>
                </a:clrFrom>
                <a:clrTo>
                  <a:srgbClr val="FFFFFF">
                    <a:alpha val="0"/>
                  </a:srgbClr>
                </a:clrTo>
              </a:clrChange>
              <a:duotone>
                <a:srgbClr val="FFC000">
                  <a:shade val="45000"/>
                  <a:satMod val="135000"/>
                </a:srgbClr>
                <a:prstClr val="white"/>
              </a:duotone>
              <a:extLst>
                <a:ext uri="{BEBA8EAE-BF5A-486C-A8C5-ECC9F3942E4B}">
                  <a14:imgProps xmlns:a14="http://schemas.microsoft.com/office/drawing/2010/main">
                    <a14:imgLayer r:embed="rId5">
                      <a14:imgEffect>
                        <a14:artisticPhotocopy trans="0"/>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rot="622198">
              <a:off x="1083454" y="5489997"/>
              <a:ext cx="5105356" cy="1138367"/>
            </a:xfrm>
            <a:prstGeom prst="rect">
              <a:avLst/>
            </a:prstGeom>
          </p:spPr>
        </p:pic>
        <p:sp>
          <p:nvSpPr>
            <p:cNvPr id="59" name="Line 2052">
              <a:extLst>
                <a:ext uri="{FF2B5EF4-FFF2-40B4-BE49-F238E27FC236}">
                  <a16:creationId xmlns:a16="http://schemas.microsoft.com/office/drawing/2014/main" id="{F3196F2A-C41A-4EE0-82D8-A5B3B3C3B098}"/>
                </a:ext>
              </a:extLst>
            </p:cNvPr>
            <p:cNvSpPr>
              <a:spLocks noChangeShapeType="1"/>
            </p:cNvSpPr>
            <p:nvPr/>
          </p:nvSpPr>
          <p:spPr bwMode="auto">
            <a:xfrm rot="1465822" flipV="1">
              <a:off x="2130978" y="2051626"/>
              <a:ext cx="4656506" cy="2568746"/>
            </a:xfrm>
            <a:prstGeom prst="line">
              <a:avLst/>
            </a:prstGeom>
            <a:noFill/>
            <a:ln w="76200">
              <a:gradFill flip="none" rotWithShape="1">
                <a:gsLst>
                  <a:gs pos="0">
                    <a:srgbClr val="7030A0"/>
                  </a:gs>
                  <a:gs pos="33000">
                    <a:srgbClr val="0070C0"/>
                  </a:gs>
                  <a:gs pos="66000">
                    <a:srgbClr val="00B050"/>
                  </a:gs>
                  <a:gs pos="100000">
                    <a:srgbClr val="FFFF00"/>
                  </a:gs>
                </a:gsLst>
                <a:lin ang="0" scaled="1"/>
                <a:tileRect/>
              </a:gradFill>
              <a:round/>
              <a:headEnd/>
              <a:tailEnd type="stealth" w="med" len="med"/>
            </a:ln>
            <a:effectLst>
              <a:glow rad="101600">
                <a:srgbClr val="5B9BD5">
                  <a:satMod val="175000"/>
                  <a:alpha val="40000"/>
                </a:srgbClr>
              </a:glow>
              <a:outerShdw dist="35921" dir="2700000" algn="ctr" rotWithShape="0">
                <a:srgbClr val="E7E6E6"/>
              </a:outerShdw>
              <a:softEdge rad="12700"/>
            </a:effectLst>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0" name="Line 2052">
              <a:extLst>
                <a:ext uri="{FF2B5EF4-FFF2-40B4-BE49-F238E27FC236}">
                  <a16:creationId xmlns:a16="http://schemas.microsoft.com/office/drawing/2014/main" id="{AF4C8B5F-9A1B-4ADB-8D07-62C31FFE316A}"/>
                </a:ext>
              </a:extLst>
            </p:cNvPr>
            <p:cNvSpPr>
              <a:spLocks noChangeShapeType="1"/>
            </p:cNvSpPr>
            <p:nvPr/>
          </p:nvSpPr>
          <p:spPr bwMode="auto">
            <a:xfrm rot="1465822" flipV="1">
              <a:off x="3846654" y="3659849"/>
              <a:ext cx="2753100" cy="1250623"/>
            </a:xfrm>
            <a:prstGeom prst="line">
              <a:avLst/>
            </a:prstGeom>
            <a:noFill/>
            <a:ln w="76200">
              <a:gradFill>
                <a:gsLst>
                  <a:gs pos="0">
                    <a:srgbClr val="7030A0"/>
                  </a:gs>
                  <a:gs pos="66000">
                    <a:srgbClr val="00B050"/>
                  </a:gs>
                  <a:gs pos="33000">
                    <a:srgbClr val="0070C0"/>
                  </a:gs>
                  <a:gs pos="100000">
                    <a:srgbClr val="FFFF00"/>
                  </a:gs>
                </a:gsLst>
                <a:lin ang="5400000" scaled="1"/>
              </a:gradFill>
              <a:round/>
              <a:headEnd/>
              <a:tailEnd type="stealth" w="med" len="med"/>
            </a:ln>
            <a:effectLst>
              <a:glow rad="101600">
                <a:srgbClr val="5B9BD5">
                  <a:satMod val="175000"/>
                  <a:alpha val="40000"/>
                </a:srgbClr>
              </a:glow>
              <a:outerShdw dist="35921" dir="2700000" algn="ctr" rotWithShape="0">
                <a:srgbClr val="E7E6E6"/>
              </a:outerShdw>
              <a:softEdge rad="12700"/>
            </a:effectLst>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61" name="グループ化 60">
              <a:extLst>
                <a:ext uri="{FF2B5EF4-FFF2-40B4-BE49-F238E27FC236}">
                  <a16:creationId xmlns:a16="http://schemas.microsoft.com/office/drawing/2014/main" id="{B7060B95-9FB3-4E35-9481-D8B444921785}"/>
                </a:ext>
              </a:extLst>
            </p:cNvPr>
            <p:cNvGrpSpPr/>
            <p:nvPr/>
          </p:nvGrpSpPr>
          <p:grpSpPr>
            <a:xfrm rot="523645" flipH="1">
              <a:off x="3506529" y="4541205"/>
              <a:ext cx="3232618" cy="193655"/>
              <a:chOff x="1905936" y="4110584"/>
              <a:chExt cx="3398256" cy="266737"/>
            </a:xfrm>
          </p:grpSpPr>
          <p:sp>
            <p:nvSpPr>
              <p:cNvPr id="160" name="Freeform 82">
                <a:extLst>
                  <a:ext uri="{FF2B5EF4-FFF2-40B4-BE49-F238E27FC236}">
                    <a16:creationId xmlns:a16="http://schemas.microsoft.com/office/drawing/2014/main" id="{4746A0D9-3167-4E25-84E7-D541177D94A3}"/>
                  </a:ext>
                </a:extLst>
              </p:cNvPr>
              <p:cNvSpPr>
                <a:spLocks/>
              </p:cNvSpPr>
              <p:nvPr/>
            </p:nvSpPr>
            <p:spPr bwMode="auto">
              <a:xfrm rot="10593650">
                <a:off x="4677760" y="4110584"/>
                <a:ext cx="626432"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flip="none" rotWithShape="1">
                  <a:gsLst>
                    <a:gs pos="0">
                      <a:srgbClr val="00B050"/>
                    </a:gs>
                    <a:gs pos="100000">
                      <a:srgbClr val="92D050"/>
                    </a:gs>
                  </a:gsLst>
                  <a:lin ang="0" scaled="0"/>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161" name="Freeform 82">
                <a:extLst>
                  <a:ext uri="{FF2B5EF4-FFF2-40B4-BE49-F238E27FC236}">
                    <a16:creationId xmlns:a16="http://schemas.microsoft.com/office/drawing/2014/main" id="{EE73ACD5-56C0-4D46-8ECD-B630F97D9635}"/>
                  </a:ext>
                </a:extLst>
              </p:cNvPr>
              <p:cNvSpPr>
                <a:spLocks/>
              </p:cNvSpPr>
              <p:nvPr/>
            </p:nvSpPr>
            <p:spPr bwMode="auto">
              <a:xfrm rot="10597714">
                <a:off x="3901241" y="4126521"/>
                <a:ext cx="775929"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a:gsLst>
                    <a:gs pos="0">
                      <a:srgbClr val="92D050"/>
                    </a:gs>
                    <a:gs pos="100000">
                      <a:srgbClr val="FFFF00"/>
                    </a:gs>
                  </a:gsLst>
                  <a:lin ang="0" scaled="0"/>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162" name="Freeform 82">
                <a:extLst>
                  <a:ext uri="{FF2B5EF4-FFF2-40B4-BE49-F238E27FC236}">
                    <a16:creationId xmlns:a16="http://schemas.microsoft.com/office/drawing/2014/main" id="{B2EE6AB3-E015-4FF9-A23D-8B5D7647E120}"/>
                  </a:ext>
                </a:extLst>
              </p:cNvPr>
              <p:cNvSpPr>
                <a:spLocks/>
              </p:cNvSpPr>
              <p:nvPr/>
            </p:nvSpPr>
            <p:spPr bwMode="auto">
              <a:xfrm rot="10646844">
                <a:off x="2972420" y="4144930"/>
                <a:ext cx="926888"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a:gsLst>
                    <a:gs pos="0">
                      <a:srgbClr val="FFFF00"/>
                    </a:gs>
                    <a:gs pos="100000">
                      <a:srgbClr val="FFC000"/>
                    </a:gs>
                  </a:gsLst>
                  <a:lin ang="0" scaled="0"/>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a:ln>
                    <a:noFill/>
                  </a:ln>
                  <a:solidFill>
                    <a:prstClr val="black"/>
                  </a:solidFill>
                  <a:effectLst/>
                  <a:uLnTx/>
                  <a:uFillTx/>
                  <a:latin typeface="Arial Unicode MS" pitchFamily="50" charset="-128"/>
                  <a:ea typeface="Arial Unicode MS" pitchFamily="50" charset="-128"/>
                  <a:cs typeface="Arial Unicode MS" pitchFamily="50" charset="-128"/>
                </a:endParaRPr>
              </a:p>
            </p:txBody>
          </p:sp>
          <p:sp>
            <p:nvSpPr>
              <p:cNvPr id="163" name="Freeform 82">
                <a:extLst>
                  <a:ext uri="{FF2B5EF4-FFF2-40B4-BE49-F238E27FC236}">
                    <a16:creationId xmlns:a16="http://schemas.microsoft.com/office/drawing/2014/main" id="{08DB3494-899C-4E92-96EF-0C526388608D}"/>
                  </a:ext>
                </a:extLst>
              </p:cNvPr>
              <p:cNvSpPr>
                <a:spLocks/>
              </p:cNvSpPr>
              <p:nvPr/>
            </p:nvSpPr>
            <p:spPr bwMode="auto">
              <a:xfrm rot="10629777">
                <a:off x="1905936" y="4184036"/>
                <a:ext cx="1075580" cy="193285"/>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a:gsLst>
                    <a:gs pos="0">
                      <a:srgbClr val="FFC000"/>
                    </a:gs>
                    <a:gs pos="100000">
                      <a:srgbClr val="FF0000"/>
                    </a:gs>
                  </a:gsLst>
                  <a:lin ang="0" scaled="0"/>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a:ln>
                    <a:noFill/>
                  </a:ln>
                  <a:solidFill>
                    <a:prstClr val="black"/>
                  </a:solidFill>
                  <a:effectLst/>
                  <a:uLnTx/>
                  <a:uFillTx/>
                  <a:latin typeface="Arial Unicode MS" pitchFamily="50" charset="-128"/>
                  <a:ea typeface="Arial Unicode MS" pitchFamily="50" charset="-128"/>
                  <a:cs typeface="Arial Unicode MS" pitchFamily="50" charset="-128"/>
                </a:endParaRPr>
              </a:p>
            </p:txBody>
          </p:sp>
        </p:grpSp>
        <p:sp>
          <p:nvSpPr>
            <p:cNvPr id="62" name="Line 2052">
              <a:extLst>
                <a:ext uri="{FF2B5EF4-FFF2-40B4-BE49-F238E27FC236}">
                  <a16:creationId xmlns:a16="http://schemas.microsoft.com/office/drawing/2014/main" id="{F0398309-5373-4FE7-8A10-AA7BDC039FB2}"/>
                </a:ext>
              </a:extLst>
            </p:cNvPr>
            <p:cNvSpPr>
              <a:spLocks noChangeShapeType="1"/>
            </p:cNvSpPr>
            <p:nvPr/>
          </p:nvSpPr>
          <p:spPr bwMode="auto">
            <a:xfrm rot="1465822" flipV="1">
              <a:off x="2029936" y="2546459"/>
              <a:ext cx="4776807" cy="2501663"/>
            </a:xfrm>
            <a:prstGeom prst="line">
              <a:avLst/>
            </a:prstGeom>
            <a:noFill/>
            <a:ln w="76200">
              <a:gradFill flip="none" rotWithShape="1">
                <a:gsLst>
                  <a:gs pos="0">
                    <a:srgbClr val="7030A0"/>
                  </a:gs>
                  <a:gs pos="33000">
                    <a:srgbClr val="0070C0"/>
                  </a:gs>
                  <a:gs pos="66000">
                    <a:srgbClr val="00B050"/>
                  </a:gs>
                  <a:gs pos="100000">
                    <a:srgbClr val="FFFF00"/>
                  </a:gs>
                </a:gsLst>
                <a:lin ang="0" scaled="1"/>
                <a:tileRect/>
              </a:gradFill>
              <a:round/>
              <a:headEnd/>
              <a:tailEnd type="stealth" w="med" len="med"/>
            </a:ln>
            <a:effectLst>
              <a:glow rad="101600">
                <a:srgbClr val="5B9BD5">
                  <a:satMod val="175000"/>
                  <a:alpha val="40000"/>
                </a:srgbClr>
              </a:glow>
              <a:outerShdw dist="35921" dir="2700000" algn="ctr" rotWithShape="0">
                <a:srgbClr val="E7E6E6"/>
              </a:outerShdw>
              <a:softEdge rad="12700"/>
            </a:effectLst>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3" name="Line 2052">
              <a:extLst>
                <a:ext uri="{FF2B5EF4-FFF2-40B4-BE49-F238E27FC236}">
                  <a16:creationId xmlns:a16="http://schemas.microsoft.com/office/drawing/2014/main" id="{ECBBEB69-BE30-4DEF-943B-AAC304A7A046}"/>
                </a:ext>
              </a:extLst>
            </p:cNvPr>
            <p:cNvSpPr>
              <a:spLocks noChangeShapeType="1"/>
            </p:cNvSpPr>
            <p:nvPr/>
          </p:nvSpPr>
          <p:spPr bwMode="auto">
            <a:xfrm rot="1465822" flipV="1">
              <a:off x="1879620" y="3980492"/>
              <a:ext cx="1266653" cy="503850"/>
            </a:xfrm>
            <a:prstGeom prst="line">
              <a:avLst/>
            </a:prstGeom>
            <a:noFill/>
            <a:ln w="76200">
              <a:gradFill flip="none" rotWithShape="1">
                <a:gsLst>
                  <a:gs pos="0">
                    <a:srgbClr val="7030A0"/>
                  </a:gs>
                  <a:gs pos="100000">
                    <a:srgbClr val="0070C0"/>
                  </a:gs>
                </a:gsLst>
                <a:lin ang="0" scaled="1"/>
                <a:tileRect/>
              </a:gradFill>
              <a:round/>
              <a:headEnd/>
              <a:tailEnd type="none" w="med" len="med"/>
            </a:ln>
            <a:effectLst>
              <a:glow rad="101600">
                <a:srgbClr val="5B9BD5">
                  <a:satMod val="175000"/>
                  <a:alpha val="40000"/>
                </a:srgbClr>
              </a:glow>
              <a:outerShdw dist="35921" dir="2700000" algn="ctr" rotWithShape="0">
                <a:srgbClr val="E7E6E6"/>
              </a:outerShdw>
              <a:softEdge rad="12700"/>
            </a:effectLst>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4" name="Line 2052">
              <a:extLst>
                <a:ext uri="{FF2B5EF4-FFF2-40B4-BE49-F238E27FC236}">
                  <a16:creationId xmlns:a16="http://schemas.microsoft.com/office/drawing/2014/main" id="{ADA0AA72-FCD3-42C7-9579-9E7D28D0C719}"/>
                </a:ext>
              </a:extLst>
            </p:cNvPr>
            <p:cNvSpPr>
              <a:spLocks noChangeShapeType="1"/>
            </p:cNvSpPr>
            <p:nvPr/>
          </p:nvSpPr>
          <p:spPr bwMode="auto">
            <a:xfrm rot="1465822" flipV="1">
              <a:off x="1837900" y="4420652"/>
              <a:ext cx="3851834" cy="1076419"/>
            </a:xfrm>
            <a:prstGeom prst="line">
              <a:avLst/>
            </a:prstGeom>
            <a:noFill/>
            <a:ln w="76200">
              <a:gradFill flip="none" rotWithShape="1">
                <a:gsLst>
                  <a:gs pos="0">
                    <a:srgbClr val="7030A0"/>
                  </a:gs>
                  <a:gs pos="50000">
                    <a:srgbClr val="0070C0"/>
                  </a:gs>
                  <a:gs pos="100000">
                    <a:srgbClr val="00B050"/>
                  </a:gs>
                </a:gsLst>
                <a:lin ang="0" scaled="1"/>
                <a:tileRect/>
              </a:gradFill>
              <a:round/>
              <a:headEnd/>
              <a:tailEnd type="none" w="med" len="med"/>
            </a:ln>
            <a:effectLst>
              <a:glow rad="101600">
                <a:srgbClr val="5B9BD5">
                  <a:satMod val="175000"/>
                  <a:alpha val="40000"/>
                </a:srgbClr>
              </a:glow>
              <a:outerShdw dist="35921" dir="2700000" algn="ctr" rotWithShape="0">
                <a:srgbClr val="E7E6E6"/>
              </a:outerShdw>
              <a:softEdge rad="12700"/>
            </a:effectLst>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65" name="グループ化 64">
              <a:extLst>
                <a:ext uri="{FF2B5EF4-FFF2-40B4-BE49-F238E27FC236}">
                  <a16:creationId xmlns:a16="http://schemas.microsoft.com/office/drawing/2014/main" id="{A58EE3E4-F6A4-44EB-862A-9A767629B8D9}"/>
                </a:ext>
              </a:extLst>
            </p:cNvPr>
            <p:cNvGrpSpPr/>
            <p:nvPr/>
          </p:nvGrpSpPr>
          <p:grpSpPr>
            <a:xfrm flipH="1">
              <a:off x="1333244" y="2847069"/>
              <a:ext cx="568526" cy="426792"/>
              <a:chOff x="3281553" y="5661248"/>
              <a:chExt cx="569155" cy="413410"/>
            </a:xfrm>
          </p:grpSpPr>
          <p:pic>
            <p:nvPicPr>
              <p:cNvPr id="158" name="Picture 114">
                <a:extLst>
                  <a:ext uri="{FF2B5EF4-FFF2-40B4-BE49-F238E27FC236}">
                    <a16:creationId xmlns:a16="http://schemas.microsoft.com/office/drawing/2014/main" id="{C51B8312-8698-4A09-8936-595F3F9BAF60}"/>
                  </a:ext>
                </a:extLst>
              </p:cNvPr>
              <p:cNvPicPr>
                <a:picLocks noChangeAspect="1" noChangeArrowheads="1"/>
              </p:cNvPicPr>
              <p:nvPr/>
            </p:nvPicPr>
            <p:blipFill>
              <a:blip r:embed="rId7" cstate="email">
                <a:duotone>
                  <a:prstClr val="black"/>
                  <a:srgbClr val="5B9BD5">
                    <a:tint val="45000"/>
                    <a:satMod val="400000"/>
                  </a:srgbClr>
                </a:duotone>
                <a:extLst>
                  <a:ext uri="{28A0092B-C50C-407E-A947-70E740481C1C}">
                    <a14:useLocalDpi xmlns:a14="http://schemas.microsoft.com/office/drawing/2010/main"/>
                  </a:ext>
                </a:extLst>
              </a:blip>
              <a:srcRect/>
              <a:stretch>
                <a:fillRect/>
              </a:stretch>
            </p:blipFill>
            <p:spPr bwMode="auto">
              <a:xfrm>
                <a:off x="3330524" y="5661248"/>
                <a:ext cx="449023" cy="41341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159" name="テキスト ボックス 158">
                    <a:extLst>
                      <a:ext uri="{FF2B5EF4-FFF2-40B4-BE49-F238E27FC236}">
                        <a16:creationId xmlns:a16="http://schemas.microsoft.com/office/drawing/2014/main" id="{3DB70742-7163-4C95-8BEC-8FE76D245866}"/>
                      </a:ext>
                    </a:extLst>
                  </p:cNvPr>
                  <p:cNvSpPr txBox="1"/>
                  <p:nvPr/>
                </p:nvSpPr>
                <p:spPr>
                  <a:xfrm>
                    <a:off x="3281553" y="5661248"/>
                    <a:ext cx="569155" cy="36806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cs typeface="+mn-cs"/>
                                </a:rPr>
                              </m:ctrlPr>
                            </m:sSubPr>
                            <m:e>
                              <m:r>
                                <a:rPr kumimoji="0" lang="en-US" altLang="ja-JP" sz="2000" b="0" i="1" u="none" strike="noStrike" kern="0" cap="none" spc="0" normalizeH="0" baseline="0" noProof="0">
                                  <a:ln>
                                    <a:noFill/>
                                  </a:ln>
                                  <a:solidFill>
                                    <a:prstClr val="black"/>
                                  </a:solidFill>
                                  <a:effectLst/>
                                  <a:uLnTx/>
                                  <a:uFillTx/>
                                  <a:latin typeface="Cambria Math"/>
                                  <a:cs typeface="+mn-cs"/>
                                </a:rPr>
                                <m:t>𝜈</m:t>
                              </m:r>
                            </m:e>
                            <m:sub>
                              <m:r>
                                <a:rPr kumimoji="0" lang="en-US" altLang="ja-JP" sz="2000" b="0" i="1" u="none" strike="noStrike" kern="0" cap="none" spc="0" normalizeH="0" baseline="0" noProof="0">
                                  <a:ln>
                                    <a:noFill/>
                                  </a:ln>
                                  <a:solidFill>
                                    <a:prstClr val="black"/>
                                  </a:solidFill>
                                  <a:effectLst/>
                                  <a:uLnTx/>
                                  <a:uFillTx/>
                                  <a:latin typeface="Cambria Math"/>
                                  <a:cs typeface="+mn-cs"/>
                                </a:rPr>
                                <m:t>2</m:t>
                              </m:r>
                            </m:sub>
                          </m:sSub>
                        </m:oMath>
                      </m:oMathPara>
                    </a14:m>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223" name="テキスト ボックス 222">
                    <a:extLst>
                      <a:ext uri="{FF2B5EF4-FFF2-40B4-BE49-F238E27FC236}">
                        <a16:creationId xmlns:a16="http://schemas.microsoft.com/office/drawing/2014/main" id="{FBC64B40-D95F-4402-A1B4-C4E7504A73C6}"/>
                      </a:ext>
                    </a:extLst>
                  </p:cNvPr>
                  <p:cNvSpPr txBox="1">
                    <a:spLocks noRot="1" noChangeAspect="1" noMove="1" noResize="1" noEditPoints="1" noAdjustHandles="1" noChangeArrowheads="1" noChangeShapeType="1" noTextEdit="1"/>
                  </p:cNvSpPr>
                  <p:nvPr/>
                </p:nvSpPr>
                <p:spPr>
                  <a:xfrm>
                    <a:off x="3281553" y="5661248"/>
                    <a:ext cx="569155" cy="368062"/>
                  </a:xfrm>
                  <a:prstGeom prst="rect">
                    <a:avLst/>
                  </a:prstGeom>
                  <a:blipFill>
                    <a:blip r:embed="rId10"/>
                    <a:stretch>
                      <a:fillRect b="-3077"/>
                    </a:stretch>
                  </a:blipFill>
                </p:spPr>
                <p:txBody>
                  <a:bodyPr/>
                  <a:lstStyle/>
                  <a:p>
                    <a:r>
                      <a:rPr lang="ja-JP" altLang="en-US">
                        <a:noFill/>
                      </a:rPr>
                      <a:t> </a:t>
                    </a:r>
                  </a:p>
                </p:txBody>
              </p:sp>
            </mc:Fallback>
          </mc:AlternateContent>
        </p:grpSp>
        <p:grpSp>
          <p:nvGrpSpPr>
            <p:cNvPr id="66" name="グループ化 65">
              <a:extLst>
                <a:ext uri="{FF2B5EF4-FFF2-40B4-BE49-F238E27FC236}">
                  <a16:creationId xmlns:a16="http://schemas.microsoft.com/office/drawing/2014/main" id="{B7738FE9-AD5C-415A-AD7E-50074DE70724}"/>
                </a:ext>
              </a:extLst>
            </p:cNvPr>
            <p:cNvGrpSpPr/>
            <p:nvPr/>
          </p:nvGrpSpPr>
          <p:grpSpPr>
            <a:xfrm flipH="1">
              <a:off x="1282206" y="3287626"/>
              <a:ext cx="561272" cy="538537"/>
              <a:chOff x="2297975" y="5334210"/>
              <a:chExt cx="653134" cy="626677"/>
            </a:xfrm>
          </p:grpSpPr>
          <p:pic>
            <p:nvPicPr>
              <p:cNvPr id="156" name="Picture 114">
                <a:extLst>
                  <a:ext uri="{FF2B5EF4-FFF2-40B4-BE49-F238E27FC236}">
                    <a16:creationId xmlns:a16="http://schemas.microsoft.com/office/drawing/2014/main" id="{65433574-2849-4E0A-ACD5-F2042C8E6402}"/>
                  </a:ext>
                </a:extLst>
              </p:cNvPr>
              <p:cNvPicPr>
                <a:picLocks noChangeAspect="1" noChangeArrowheads="1"/>
              </p:cNvPicPr>
              <p:nvPr/>
            </p:nvPicPr>
            <p:blipFill>
              <a:blip r:embed="rId7">
                <a:duotone>
                  <a:prstClr val="black"/>
                  <a:srgbClr val="70AD47">
                    <a:tint val="45000"/>
                    <a:satMod val="400000"/>
                  </a:srgbClr>
                </a:duotone>
                <a:extLst>
                  <a:ext uri="{28A0092B-C50C-407E-A947-70E740481C1C}">
                    <a14:useLocalDpi xmlns:a14="http://schemas.microsoft.com/office/drawing/2010/main"/>
                  </a:ext>
                </a:extLst>
              </a:blip>
              <a:srcRect/>
              <a:stretch>
                <a:fillRect/>
              </a:stretch>
            </p:blipFill>
            <p:spPr bwMode="auto">
              <a:xfrm>
                <a:off x="2297975" y="5359553"/>
                <a:ext cx="653134" cy="60133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157" name="テキスト ボックス 156">
                    <a:extLst>
                      <a:ext uri="{FF2B5EF4-FFF2-40B4-BE49-F238E27FC236}">
                        <a16:creationId xmlns:a16="http://schemas.microsoft.com/office/drawing/2014/main" id="{CBE187BF-F4C4-4F99-A47E-2CD8C13CA43F}"/>
                      </a:ext>
                    </a:extLst>
                  </p:cNvPr>
                  <p:cNvSpPr txBox="1"/>
                  <p:nvPr/>
                </p:nvSpPr>
                <p:spPr>
                  <a:xfrm>
                    <a:off x="2381109" y="5334210"/>
                    <a:ext cx="457346" cy="44216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cs typeface="+mn-cs"/>
                                </a:rPr>
                              </m:ctrlPr>
                            </m:sSubPr>
                            <m:e>
                              <m:r>
                                <a:rPr kumimoji="0" lang="en-US" altLang="ja-JP" sz="2000" b="0" i="1" u="none" strike="noStrike" kern="0" cap="none" spc="0" normalizeH="0" baseline="0" noProof="0">
                                  <a:ln>
                                    <a:noFill/>
                                  </a:ln>
                                  <a:solidFill>
                                    <a:prstClr val="black"/>
                                  </a:solidFill>
                                  <a:effectLst/>
                                  <a:uLnTx/>
                                  <a:uFillTx/>
                                  <a:latin typeface="Cambria Math"/>
                                  <a:cs typeface="+mn-cs"/>
                                </a:rPr>
                                <m:t>𝜈</m:t>
                              </m:r>
                            </m:e>
                            <m:sub>
                              <m:r>
                                <a:rPr kumimoji="0" lang="en-US" altLang="ja-JP" sz="2000" b="0" i="1" u="none" strike="noStrike" kern="0" cap="none" spc="0" normalizeH="0" baseline="0" noProof="0">
                                  <a:ln>
                                    <a:noFill/>
                                  </a:ln>
                                  <a:solidFill>
                                    <a:prstClr val="black"/>
                                  </a:solidFill>
                                  <a:effectLst/>
                                  <a:uLnTx/>
                                  <a:uFillTx/>
                                  <a:latin typeface="Cambria Math"/>
                                  <a:cs typeface="+mn-cs"/>
                                </a:rPr>
                                <m:t>3</m:t>
                              </m:r>
                            </m:sub>
                          </m:sSub>
                        </m:oMath>
                      </m:oMathPara>
                    </a14:m>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221" name="テキスト ボックス 220">
                    <a:extLst>
                      <a:ext uri="{FF2B5EF4-FFF2-40B4-BE49-F238E27FC236}">
                        <a16:creationId xmlns:a16="http://schemas.microsoft.com/office/drawing/2014/main" id="{A0803860-9CA5-44F5-B6FD-0B53BAC46A34}"/>
                      </a:ext>
                    </a:extLst>
                  </p:cNvPr>
                  <p:cNvSpPr txBox="1">
                    <a:spLocks noRot="1" noChangeAspect="1" noMove="1" noResize="1" noEditPoints="1" noAdjustHandles="1" noChangeArrowheads="1" noChangeShapeType="1" noTextEdit="1"/>
                  </p:cNvSpPr>
                  <p:nvPr/>
                </p:nvSpPr>
                <p:spPr>
                  <a:xfrm>
                    <a:off x="2381109" y="5334210"/>
                    <a:ext cx="457346" cy="442166"/>
                  </a:xfrm>
                  <a:prstGeom prst="rect">
                    <a:avLst/>
                  </a:prstGeom>
                  <a:blipFill>
                    <a:blip r:embed="rId11"/>
                    <a:stretch>
                      <a:fillRect b="-3077"/>
                    </a:stretch>
                  </a:blipFill>
                </p:spPr>
                <p:txBody>
                  <a:bodyPr/>
                  <a:lstStyle/>
                  <a:p>
                    <a:r>
                      <a:rPr lang="ja-JP" altLang="en-US">
                        <a:noFill/>
                      </a:rPr>
                      <a:t> </a:t>
                    </a:r>
                  </a:p>
                </p:txBody>
              </p:sp>
            </mc:Fallback>
          </mc:AlternateContent>
        </p:grpSp>
        <p:grpSp>
          <p:nvGrpSpPr>
            <p:cNvPr id="67" name="グループ化 66">
              <a:extLst>
                <a:ext uri="{FF2B5EF4-FFF2-40B4-BE49-F238E27FC236}">
                  <a16:creationId xmlns:a16="http://schemas.microsoft.com/office/drawing/2014/main" id="{92D7C5B8-30FA-42E0-8673-7795A12DF6B1}"/>
                </a:ext>
              </a:extLst>
            </p:cNvPr>
            <p:cNvGrpSpPr/>
            <p:nvPr/>
          </p:nvGrpSpPr>
          <p:grpSpPr>
            <a:xfrm flipH="1">
              <a:off x="1320623" y="3074771"/>
              <a:ext cx="468882" cy="379977"/>
              <a:chOff x="4258475" y="5636986"/>
              <a:chExt cx="545622" cy="442166"/>
            </a:xfrm>
          </p:grpSpPr>
          <p:pic>
            <p:nvPicPr>
              <p:cNvPr id="154" name="Picture 100">
                <a:extLst>
                  <a:ext uri="{FF2B5EF4-FFF2-40B4-BE49-F238E27FC236}">
                    <a16:creationId xmlns:a16="http://schemas.microsoft.com/office/drawing/2014/main" id="{21BAB99C-6E38-443E-81F3-C2FD591DF419}"/>
                  </a:ext>
                </a:extLst>
              </p:cNvPr>
              <p:cNvPicPr>
                <a:picLocks noChangeAspect="1" noChangeArrowheads="1"/>
              </p:cNvPicPr>
              <p:nvPr/>
            </p:nvPicPr>
            <p:blipFill>
              <a:blip r:embed="rId12" cstate="email">
                <a:extLst>
                  <a:ext uri="{BEBA8EAE-BF5A-486C-A8C5-ECC9F3942E4B}">
                    <a14:imgProps xmlns:a14="http://schemas.microsoft.com/office/drawing/2010/main">
                      <a14:imgLayer r:embed="rId13">
                        <a14:imgEffect>
                          <a14:saturation sat="66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4331504" y="5700745"/>
                <a:ext cx="403805" cy="36764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155" name="テキスト ボックス 154">
                    <a:extLst>
                      <a:ext uri="{FF2B5EF4-FFF2-40B4-BE49-F238E27FC236}">
                        <a16:creationId xmlns:a16="http://schemas.microsoft.com/office/drawing/2014/main" id="{21527F58-3EF8-4ED3-818A-6FB614DADCE2}"/>
                      </a:ext>
                    </a:extLst>
                  </p:cNvPr>
                  <p:cNvSpPr txBox="1"/>
                  <p:nvPr/>
                </p:nvSpPr>
                <p:spPr>
                  <a:xfrm>
                    <a:off x="4258475" y="5636986"/>
                    <a:ext cx="545622" cy="44216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ea typeface="Arial Unicode MS" pitchFamily="50" charset="-128"/>
                                  <a:cs typeface="Arial Unicode MS" pitchFamily="50" charset="-128"/>
                                </a:rPr>
                              </m:ctrlPr>
                            </m:sSubPr>
                            <m:e>
                              <m: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ea typeface="Arial Unicode MS" pitchFamily="50" charset="-128"/>
                                  <a:cs typeface="Arial Unicode MS" pitchFamily="50" charset="-128"/>
                                </a:rPr>
                                <m:t>𝜈</m:t>
                              </m:r>
                            </m:e>
                            <m:sub>
                              <m: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ea typeface="Arial Unicode MS" pitchFamily="50" charset="-128"/>
                                  <a:cs typeface="Arial Unicode MS" pitchFamily="50" charset="-128"/>
                                </a:rPr>
                                <m:t>1</m:t>
                              </m:r>
                            </m:sub>
                          </m:sSub>
                        </m:oMath>
                      </m:oMathPara>
                    </a14:m>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219" name="テキスト ボックス 218">
                    <a:extLst>
                      <a:ext uri="{FF2B5EF4-FFF2-40B4-BE49-F238E27FC236}">
                        <a16:creationId xmlns:a16="http://schemas.microsoft.com/office/drawing/2014/main" id="{5E9EDB00-307B-426B-92D7-CB6EA2827002}"/>
                      </a:ext>
                    </a:extLst>
                  </p:cNvPr>
                  <p:cNvSpPr txBox="1">
                    <a:spLocks noRot="1" noChangeAspect="1" noMove="1" noResize="1" noEditPoints="1" noAdjustHandles="1" noChangeArrowheads="1" noChangeShapeType="1" noTextEdit="1"/>
                  </p:cNvSpPr>
                  <p:nvPr/>
                </p:nvSpPr>
                <p:spPr>
                  <a:xfrm>
                    <a:off x="4258475" y="5636986"/>
                    <a:ext cx="545622" cy="442166"/>
                  </a:xfrm>
                  <a:prstGeom prst="rect">
                    <a:avLst/>
                  </a:prstGeom>
                  <a:blipFill>
                    <a:blip r:embed="rId14"/>
                    <a:stretch>
                      <a:fillRect b="-1515"/>
                    </a:stretch>
                  </a:blipFill>
                </p:spPr>
                <p:txBody>
                  <a:bodyPr/>
                  <a:lstStyle/>
                  <a:p>
                    <a:r>
                      <a:rPr lang="ja-JP" altLang="en-US">
                        <a:noFill/>
                      </a:rPr>
                      <a:t> </a:t>
                    </a:r>
                  </a:p>
                </p:txBody>
              </p:sp>
            </mc:Fallback>
          </mc:AlternateContent>
        </p:grpSp>
        <p:grpSp>
          <p:nvGrpSpPr>
            <p:cNvPr id="68" name="グループ化 67">
              <a:extLst>
                <a:ext uri="{FF2B5EF4-FFF2-40B4-BE49-F238E27FC236}">
                  <a16:creationId xmlns:a16="http://schemas.microsoft.com/office/drawing/2014/main" id="{79F83460-CC38-4CF7-8543-01DFA4E4D6D9}"/>
                </a:ext>
              </a:extLst>
            </p:cNvPr>
            <p:cNvGrpSpPr/>
            <p:nvPr/>
          </p:nvGrpSpPr>
          <p:grpSpPr>
            <a:xfrm flipH="1">
              <a:off x="1302704" y="3948316"/>
              <a:ext cx="561272" cy="538537"/>
              <a:chOff x="2297975" y="5334210"/>
              <a:chExt cx="653134" cy="626677"/>
            </a:xfrm>
          </p:grpSpPr>
          <p:pic>
            <p:nvPicPr>
              <p:cNvPr id="152" name="Picture 114">
                <a:extLst>
                  <a:ext uri="{FF2B5EF4-FFF2-40B4-BE49-F238E27FC236}">
                    <a16:creationId xmlns:a16="http://schemas.microsoft.com/office/drawing/2014/main" id="{36C9956C-6EA6-4833-A731-5DAA1A3E9F6E}"/>
                  </a:ext>
                </a:extLst>
              </p:cNvPr>
              <p:cNvPicPr>
                <a:picLocks noChangeAspect="1" noChangeArrowheads="1"/>
              </p:cNvPicPr>
              <p:nvPr/>
            </p:nvPicPr>
            <p:blipFill>
              <a:blip r:embed="rId7">
                <a:duotone>
                  <a:prstClr val="black"/>
                  <a:srgbClr val="70AD47">
                    <a:tint val="45000"/>
                    <a:satMod val="400000"/>
                  </a:srgbClr>
                </a:duotone>
                <a:extLst>
                  <a:ext uri="{28A0092B-C50C-407E-A947-70E740481C1C}">
                    <a14:useLocalDpi xmlns:a14="http://schemas.microsoft.com/office/drawing/2010/main"/>
                  </a:ext>
                </a:extLst>
              </a:blip>
              <a:srcRect/>
              <a:stretch>
                <a:fillRect/>
              </a:stretch>
            </p:blipFill>
            <p:spPr bwMode="auto">
              <a:xfrm>
                <a:off x="2297975" y="5359553"/>
                <a:ext cx="653134" cy="60133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153" name="テキスト ボックス 152">
                    <a:extLst>
                      <a:ext uri="{FF2B5EF4-FFF2-40B4-BE49-F238E27FC236}">
                        <a16:creationId xmlns:a16="http://schemas.microsoft.com/office/drawing/2014/main" id="{6C808708-70B7-4768-AE1D-0ECA9A5AB898}"/>
                      </a:ext>
                    </a:extLst>
                  </p:cNvPr>
                  <p:cNvSpPr txBox="1"/>
                  <p:nvPr/>
                </p:nvSpPr>
                <p:spPr>
                  <a:xfrm>
                    <a:off x="2381109" y="5334210"/>
                    <a:ext cx="457346" cy="44216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cs typeface="+mn-cs"/>
                                </a:rPr>
                              </m:ctrlPr>
                            </m:sSubPr>
                            <m:e>
                              <m:r>
                                <a:rPr kumimoji="0" lang="en-US" altLang="ja-JP" sz="2000" b="0" i="1" u="none" strike="noStrike" kern="0" cap="none" spc="0" normalizeH="0" baseline="0" noProof="0">
                                  <a:ln>
                                    <a:noFill/>
                                  </a:ln>
                                  <a:solidFill>
                                    <a:prstClr val="black"/>
                                  </a:solidFill>
                                  <a:effectLst/>
                                  <a:uLnTx/>
                                  <a:uFillTx/>
                                  <a:latin typeface="Cambria Math"/>
                                  <a:cs typeface="+mn-cs"/>
                                </a:rPr>
                                <m:t>𝜈</m:t>
                              </m:r>
                            </m:e>
                            <m:sub>
                              <m:r>
                                <a:rPr kumimoji="0" lang="en-US" altLang="ja-JP" sz="2000" b="0" i="1" u="none" strike="noStrike" kern="0" cap="none" spc="0" normalizeH="0" baseline="0" noProof="0">
                                  <a:ln>
                                    <a:noFill/>
                                  </a:ln>
                                  <a:solidFill>
                                    <a:prstClr val="black"/>
                                  </a:solidFill>
                                  <a:effectLst/>
                                  <a:uLnTx/>
                                  <a:uFillTx/>
                                  <a:latin typeface="Cambria Math"/>
                                  <a:cs typeface="+mn-cs"/>
                                </a:rPr>
                                <m:t>3</m:t>
                              </m:r>
                            </m:sub>
                          </m:sSub>
                        </m:oMath>
                      </m:oMathPara>
                    </a14:m>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217" name="テキスト ボックス 216">
                    <a:extLst>
                      <a:ext uri="{FF2B5EF4-FFF2-40B4-BE49-F238E27FC236}">
                        <a16:creationId xmlns:a16="http://schemas.microsoft.com/office/drawing/2014/main" id="{CDBC6B78-4FB7-485A-88D4-8E539D998DE4}"/>
                      </a:ext>
                    </a:extLst>
                  </p:cNvPr>
                  <p:cNvSpPr txBox="1">
                    <a:spLocks noRot="1" noChangeAspect="1" noMove="1" noResize="1" noEditPoints="1" noAdjustHandles="1" noChangeArrowheads="1" noChangeShapeType="1" noTextEdit="1"/>
                  </p:cNvSpPr>
                  <p:nvPr/>
                </p:nvSpPr>
                <p:spPr>
                  <a:xfrm>
                    <a:off x="2381109" y="5334210"/>
                    <a:ext cx="457346" cy="442166"/>
                  </a:xfrm>
                  <a:prstGeom prst="rect">
                    <a:avLst/>
                  </a:prstGeom>
                  <a:blipFill>
                    <a:blip r:embed="rId15"/>
                    <a:stretch>
                      <a:fillRect b="-1515"/>
                    </a:stretch>
                  </a:blipFill>
                </p:spPr>
                <p:txBody>
                  <a:bodyPr/>
                  <a:lstStyle/>
                  <a:p>
                    <a:r>
                      <a:rPr lang="ja-JP" altLang="en-US">
                        <a:noFill/>
                      </a:rPr>
                      <a:t> </a:t>
                    </a:r>
                  </a:p>
                </p:txBody>
              </p:sp>
            </mc:Fallback>
          </mc:AlternateContent>
        </p:grpSp>
        <p:grpSp>
          <p:nvGrpSpPr>
            <p:cNvPr id="69" name="グループ化 68">
              <a:extLst>
                <a:ext uri="{FF2B5EF4-FFF2-40B4-BE49-F238E27FC236}">
                  <a16:creationId xmlns:a16="http://schemas.microsoft.com/office/drawing/2014/main" id="{1CA1F158-371B-4B7C-8589-2590C563F05A}"/>
                </a:ext>
              </a:extLst>
            </p:cNvPr>
            <p:cNvGrpSpPr/>
            <p:nvPr/>
          </p:nvGrpSpPr>
          <p:grpSpPr>
            <a:xfrm flipH="1">
              <a:off x="1410305" y="4722815"/>
              <a:ext cx="468882" cy="379977"/>
              <a:chOff x="4258475" y="5636986"/>
              <a:chExt cx="545622" cy="442166"/>
            </a:xfrm>
          </p:grpSpPr>
          <p:pic>
            <p:nvPicPr>
              <p:cNvPr id="101" name="Picture 100">
                <a:extLst>
                  <a:ext uri="{FF2B5EF4-FFF2-40B4-BE49-F238E27FC236}">
                    <a16:creationId xmlns:a16="http://schemas.microsoft.com/office/drawing/2014/main" id="{130417B5-7A51-4545-8E98-27ED3A84BAEA}"/>
                  </a:ext>
                </a:extLst>
              </p:cNvPr>
              <p:cNvPicPr>
                <a:picLocks noChangeAspect="1" noChangeArrowheads="1"/>
              </p:cNvPicPr>
              <p:nvPr/>
            </p:nvPicPr>
            <p:blipFill>
              <a:blip r:embed="rId12" cstate="email">
                <a:extLst>
                  <a:ext uri="{BEBA8EAE-BF5A-486C-A8C5-ECC9F3942E4B}">
                    <a14:imgProps xmlns:a14="http://schemas.microsoft.com/office/drawing/2010/main">
                      <a14:imgLayer r:embed="rId13">
                        <a14:imgEffect>
                          <a14:saturation sat="66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4331504" y="5700745"/>
                <a:ext cx="403805" cy="36764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151" name="テキスト ボックス 150">
                    <a:extLst>
                      <a:ext uri="{FF2B5EF4-FFF2-40B4-BE49-F238E27FC236}">
                        <a16:creationId xmlns:a16="http://schemas.microsoft.com/office/drawing/2014/main" id="{91299EFF-02AE-4081-979C-2BA1DA140783}"/>
                      </a:ext>
                    </a:extLst>
                  </p:cNvPr>
                  <p:cNvSpPr txBox="1"/>
                  <p:nvPr/>
                </p:nvSpPr>
                <p:spPr>
                  <a:xfrm>
                    <a:off x="4258475" y="5636986"/>
                    <a:ext cx="545622" cy="44216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ea typeface="Arial Unicode MS" pitchFamily="50" charset="-128"/>
                                  <a:cs typeface="Arial Unicode MS" pitchFamily="50" charset="-128"/>
                                </a:rPr>
                              </m:ctrlPr>
                            </m:sSubPr>
                            <m:e>
                              <m: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ea typeface="Arial Unicode MS" pitchFamily="50" charset="-128"/>
                                  <a:cs typeface="Arial Unicode MS" pitchFamily="50" charset="-128"/>
                                </a:rPr>
                                <m:t>𝜈</m:t>
                              </m:r>
                            </m:e>
                            <m:sub>
                              <m: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ea typeface="Arial Unicode MS" pitchFamily="50" charset="-128"/>
                                  <a:cs typeface="Arial Unicode MS" pitchFamily="50" charset="-128"/>
                                </a:rPr>
                                <m:t>1</m:t>
                              </m:r>
                            </m:sub>
                          </m:sSub>
                        </m:oMath>
                      </m:oMathPara>
                    </a14:m>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215" name="テキスト ボックス 214">
                    <a:extLst>
                      <a:ext uri="{FF2B5EF4-FFF2-40B4-BE49-F238E27FC236}">
                        <a16:creationId xmlns:a16="http://schemas.microsoft.com/office/drawing/2014/main" id="{8E96AD8D-0400-40DA-8420-6B5FC8F340FD}"/>
                      </a:ext>
                    </a:extLst>
                  </p:cNvPr>
                  <p:cNvSpPr txBox="1">
                    <a:spLocks noRot="1" noChangeAspect="1" noMove="1" noResize="1" noEditPoints="1" noAdjustHandles="1" noChangeArrowheads="1" noChangeShapeType="1" noTextEdit="1"/>
                  </p:cNvSpPr>
                  <p:nvPr/>
                </p:nvSpPr>
                <p:spPr>
                  <a:xfrm>
                    <a:off x="4258475" y="5636986"/>
                    <a:ext cx="545622" cy="442166"/>
                  </a:xfrm>
                  <a:prstGeom prst="rect">
                    <a:avLst/>
                  </a:prstGeom>
                  <a:blipFill>
                    <a:blip r:embed="rId16"/>
                    <a:stretch>
                      <a:fillRect b="-1538"/>
                    </a:stretch>
                  </a:blipFill>
                </p:spPr>
                <p:txBody>
                  <a:bodyPr/>
                  <a:lstStyle/>
                  <a:p>
                    <a:r>
                      <a:rPr lang="ja-JP" altLang="en-US">
                        <a:noFill/>
                      </a:rPr>
                      <a:t> </a:t>
                    </a:r>
                  </a:p>
                </p:txBody>
              </p:sp>
            </mc:Fallback>
          </mc:AlternateContent>
        </p:grpSp>
        <p:grpSp>
          <p:nvGrpSpPr>
            <p:cNvPr id="70" name="グループ化 69">
              <a:extLst>
                <a:ext uri="{FF2B5EF4-FFF2-40B4-BE49-F238E27FC236}">
                  <a16:creationId xmlns:a16="http://schemas.microsoft.com/office/drawing/2014/main" id="{88A26E21-0A40-4478-864B-5C3F9415DDDF}"/>
                </a:ext>
              </a:extLst>
            </p:cNvPr>
            <p:cNvGrpSpPr/>
            <p:nvPr/>
          </p:nvGrpSpPr>
          <p:grpSpPr>
            <a:xfrm flipH="1">
              <a:off x="1306872" y="4395870"/>
              <a:ext cx="561272" cy="538537"/>
              <a:chOff x="2297975" y="5334210"/>
              <a:chExt cx="653134" cy="626677"/>
            </a:xfrm>
          </p:grpSpPr>
          <p:pic>
            <p:nvPicPr>
              <p:cNvPr id="99" name="Picture 114">
                <a:extLst>
                  <a:ext uri="{FF2B5EF4-FFF2-40B4-BE49-F238E27FC236}">
                    <a16:creationId xmlns:a16="http://schemas.microsoft.com/office/drawing/2014/main" id="{BEF97957-2A98-4AF1-9F57-1D56EBDE1CD7}"/>
                  </a:ext>
                </a:extLst>
              </p:cNvPr>
              <p:cNvPicPr>
                <a:picLocks noChangeAspect="1" noChangeArrowheads="1"/>
              </p:cNvPicPr>
              <p:nvPr/>
            </p:nvPicPr>
            <p:blipFill>
              <a:blip r:embed="rId7">
                <a:duotone>
                  <a:prstClr val="black"/>
                  <a:srgbClr val="70AD47">
                    <a:tint val="45000"/>
                    <a:satMod val="400000"/>
                  </a:srgbClr>
                </a:duotone>
                <a:extLst>
                  <a:ext uri="{28A0092B-C50C-407E-A947-70E740481C1C}">
                    <a14:useLocalDpi xmlns:a14="http://schemas.microsoft.com/office/drawing/2010/main"/>
                  </a:ext>
                </a:extLst>
              </a:blip>
              <a:srcRect/>
              <a:stretch>
                <a:fillRect/>
              </a:stretch>
            </p:blipFill>
            <p:spPr bwMode="auto">
              <a:xfrm>
                <a:off x="2297975" y="5359553"/>
                <a:ext cx="653134" cy="60133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100" name="テキスト ボックス 99">
                    <a:extLst>
                      <a:ext uri="{FF2B5EF4-FFF2-40B4-BE49-F238E27FC236}">
                        <a16:creationId xmlns:a16="http://schemas.microsoft.com/office/drawing/2014/main" id="{4638BC04-218C-4631-A6D9-6A29A9B9067D}"/>
                      </a:ext>
                    </a:extLst>
                  </p:cNvPr>
                  <p:cNvSpPr txBox="1"/>
                  <p:nvPr/>
                </p:nvSpPr>
                <p:spPr>
                  <a:xfrm>
                    <a:off x="2381109" y="5334210"/>
                    <a:ext cx="457346" cy="44216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cs typeface="+mn-cs"/>
                                </a:rPr>
                              </m:ctrlPr>
                            </m:sSubPr>
                            <m:e>
                              <m:r>
                                <a:rPr kumimoji="0" lang="en-US" altLang="ja-JP" sz="2000" b="0" i="1" u="none" strike="noStrike" kern="0" cap="none" spc="0" normalizeH="0" baseline="0" noProof="0">
                                  <a:ln>
                                    <a:noFill/>
                                  </a:ln>
                                  <a:solidFill>
                                    <a:prstClr val="black"/>
                                  </a:solidFill>
                                  <a:effectLst/>
                                  <a:uLnTx/>
                                  <a:uFillTx/>
                                  <a:latin typeface="Cambria Math"/>
                                  <a:cs typeface="+mn-cs"/>
                                </a:rPr>
                                <m:t>𝜈</m:t>
                              </m:r>
                            </m:e>
                            <m:sub>
                              <m:r>
                                <a:rPr kumimoji="0" lang="en-US" altLang="ja-JP" sz="2000" b="0" i="1" u="none" strike="noStrike" kern="0" cap="none" spc="0" normalizeH="0" baseline="0" noProof="0">
                                  <a:ln>
                                    <a:noFill/>
                                  </a:ln>
                                  <a:solidFill>
                                    <a:prstClr val="black"/>
                                  </a:solidFill>
                                  <a:effectLst/>
                                  <a:uLnTx/>
                                  <a:uFillTx/>
                                  <a:latin typeface="Cambria Math"/>
                                  <a:cs typeface="+mn-cs"/>
                                </a:rPr>
                                <m:t>3</m:t>
                              </m:r>
                            </m:sub>
                          </m:sSub>
                        </m:oMath>
                      </m:oMathPara>
                    </a14:m>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213" name="テキスト ボックス 212">
                    <a:extLst>
                      <a:ext uri="{FF2B5EF4-FFF2-40B4-BE49-F238E27FC236}">
                        <a16:creationId xmlns:a16="http://schemas.microsoft.com/office/drawing/2014/main" id="{C7146BA9-BF4C-4384-909F-8EBB103AFAF8}"/>
                      </a:ext>
                    </a:extLst>
                  </p:cNvPr>
                  <p:cNvSpPr txBox="1">
                    <a:spLocks noRot="1" noChangeAspect="1" noMove="1" noResize="1" noEditPoints="1" noAdjustHandles="1" noChangeArrowheads="1" noChangeShapeType="1" noTextEdit="1"/>
                  </p:cNvSpPr>
                  <p:nvPr/>
                </p:nvSpPr>
                <p:spPr>
                  <a:xfrm>
                    <a:off x="2381109" y="5334210"/>
                    <a:ext cx="457346" cy="442166"/>
                  </a:xfrm>
                  <a:prstGeom prst="rect">
                    <a:avLst/>
                  </a:prstGeom>
                  <a:blipFill>
                    <a:blip r:embed="rId17"/>
                    <a:stretch>
                      <a:fillRect b="-1515"/>
                    </a:stretch>
                  </a:blipFill>
                </p:spPr>
                <p:txBody>
                  <a:bodyPr/>
                  <a:lstStyle/>
                  <a:p>
                    <a:r>
                      <a:rPr lang="ja-JP" altLang="en-US">
                        <a:noFill/>
                      </a:rPr>
                      <a:t> </a:t>
                    </a:r>
                  </a:p>
                </p:txBody>
              </p:sp>
            </mc:Fallback>
          </mc:AlternateContent>
        </p:grpSp>
        <p:grpSp>
          <p:nvGrpSpPr>
            <p:cNvPr id="71" name="グループ化 70">
              <a:extLst>
                <a:ext uri="{FF2B5EF4-FFF2-40B4-BE49-F238E27FC236}">
                  <a16:creationId xmlns:a16="http://schemas.microsoft.com/office/drawing/2014/main" id="{FDED315A-D6A5-46F5-BBCD-81054C05A3B5}"/>
                </a:ext>
              </a:extLst>
            </p:cNvPr>
            <p:cNvGrpSpPr/>
            <p:nvPr/>
          </p:nvGrpSpPr>
          <p:grpSpPr>
            <a:xfrm flipH="1">
              <a:off x="1206845" y="3680659"/>
              <a:ext cx="568526" cy="426792"/>
              <a:chOff x="3281553" y="5661248"/>
              <a:chExt cx="569155" cy="413410"/>
            </a:xfrm>
          </p:grpSpPr>
          <p:pic>
            <p:nvPicPr>
              <p:cNvPr id="97" name="Picture 114">
                <a:extLst>
                  <a:ext uri="{FF2B5EF4-FFF2-40B4-BE49-F238E27FC236}">
                    <a16:creationId xmlns:a16="http://schemas.microsoft.com/office/drawing/2014/main" id="{819EBED4-3B94-4682-8081-2951874F5065}"/>
                  </a:ext>
                </a:extLst>
              </p:cNvPr>
              <p:cNvPicPr>
                <a:picLocks noChangeAspect="1" noChangeArrowheads="1"/>
              </p:cNvPicPr>
              <p:nvPr/>
            </p:nvPicPr>
            <p:blipFill>
              <a:blip r:embed="rId7" cstate="email">
                <a:duotone>
                  <a:prstClr val="black"/>
                  <a:srgbClr val="5B9BD5">
                    <a:tint val="45000"/>
                    <a:satMod val="400000"/>
                  </a:srgbClr>
                </a:duotone>
                <a:extLst>
                  <a:ext uri="{28A0092B-C50C-407E-A947-70E740481C1C}">
                    <a14:useLocalDpi xmlns:a14="http://schemas.microsoft.com/office/drawing/2010/main"/>
                  </a:ext>
                </a:extLst>
              </a:blip>
              <a:srcRect/>
              <a:stretch>
                <a:fillRect/>
              </a:stretch>
            </p:blipFill>
            <p:spPr bwMode="auto">
              <a:xfrm>
                <a:off x="3330524" y="5661248"/>
                <a:ext cx="449023" cy="41341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98" name="テキスト ボックス 97">
                    <a:extLst>
                      <a:ext uri="{FF2B5EF4-FFF2-40B4-BE49-F238E27FC236}">
                        <a16:creationId xmlns:a16="http://schemas.microsoft.com/office/drawing/2014/main" id="{6409BBDB-14E6-423A-9671-E2864284FC0D}"/>
                      </a:ext>
                    </a:extLst>
                  </p:cNvPr>
                  <p:cNvSpPr txBox="1"/>
                  <p:nvPr/>
                </p:nvSpPr>
                <p:spPr>
                  <a:xfrm>
                    <a:off x="3281553" y="5661248"/>
                    <a:ext cx="569155" cy="36806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cs typeface="+mn-cs"/>
                                </a:rPr>
                              </m:ctrlPr>
                            </m:sSubPr>
                            <m:e>
                              <m:r>
                                <a:rPr kumimoji="0" lang="en-US" altLang="ja-JP" sz="2000" b="0" i="1" u="none" strike="noStrike" kern="0" cap="none" spc="0" normalizeH="0" baseline="0" noProof="0">
                                  <a:ln>
                                    <a:noFill/>
                                  </a:ln>
                                  <a:solidFill>
                                    <a:prstClr val="black"/>
                                  </a:solidFill>
                                  <a:effectLst/>
                                  <a:uLnTx/>
                                  <a:uFillTx/>
                                  <a:latin typeface="Cambria Math"/>
                                  <a:cs typeface="+mn-cs"/>
                                </a:rPr>
                                <m:t>𝜈</m:t>
                              </m:r>
                            </m:e>
                            <m:sub>
                              <m:r>
                                <a:rPr kumimoji="0" lang="en-US" altLang="ja-JP" sz="2000" b="0" i="1" u="none" strike="noStrike" kern="0" cap="none" spc="0" normalizeH="0" baseline="0" noProof="0">
                                  <a:ln>
                                    <a:noFill/>
                                  </a:ln>
                                  <a:solidFill>
                                    <a:prstClr val="black"/>
                                  </a:solidFill>
                                  <a:effectLst/>
                                  <a:uLnTx/>
                                  <a:uFillTx/>
                                  <a:latin typeface="Cambria Math"/>
                                  <a:cs typeface="+mn-cs"/>
                                </a:rPr>
                                <m:t>2</m:t>
                              </m:r>
                            </m:sub>
                          </m:sSub>
                        </m:oMath>
                      </m:oMathPara>
                    </a14:m>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211" name="テキスト ボックス 210">
                    <a:extLst>
                      <a:ext uri="{FF2B5EF4-FFF2-40B4-BE49-F238E27FC236}">
                        <a16:creationId xmlns:a16="http://schemas.microsoft.com/office/drawing/2014/main" id="{4CFCF327-5E6A-4888-BEE7-8AA5E35E3F74}"/>
                      </a:ext>
                    </a:extLst>
                  </p:cNvPr>
                  <p:cNvSpPr txBox="1">
                    <a:spLocks noRot="1" noChangeAspect="1" noMove="1" noResize="1" noEditPoints="1" noAdjustHandles="1" noChangeArrowheads="1" noChangeShapeType="1" noTextEdit="1"/>
                  </p:cNvSpPr>
                  <p:nvPr/>
                </p:nvSpPr>
                <p:spPr>
                  <a:xfrm>
                    <a:off x="3281553" y="5661248"/>
                    <a:ext cx="569155" cy="368062"/>
                  </a:xfrm>
                  <a:prstGeom prst="rect">
                    <a:avLst/>
                  </a:prstGeom>
                  <a:blipFill>
                    <a:blip r:embed="rId18"/>
                    <a:stretch>
                      <a:fillRect b="-3077"/>
                    </a:stretch>
                  </a:blipFill>
                </p:spPr>
                <p:txBody>
                  <a:bodyPr/>
                  <a:lstStyle/>
                  <a:p>
                    <a:r>
                      <a:rPr lang="ja-JP" altLang="en-US">
                        <a:noFill/>
                      </a:rPr>
                      <a:t> </a:t>
                    </a:r>
                  </a:p>
                </p:txBody>
              </p:sp>
            </mc:Fallback>
          </mc:AlternateContent>
        </p:grpSp>
        <p:grpSp>
          <p:nvGrpSpPr>
            <p:cNvPr id="72" name="グループ化 71">
              <a:extLst>
                <a:ext uri="{FF2B5EF4-FFF2-40B4-BE49-F238E27FC236}">
                  <a16:creationId xmlns:a16="http://schemas.microsoft.com/office/drawing/2014/main" id="{A36785D3-B88A-4516-A013-F03BAAC86561}"/>
                </a:ext>
              </a:extLst>
            </p:cNvPr>
            <p:cNvGrpSpPr/>
            <p:nvPr/>
          </p:nvGrpSpPr>
          <p:grpSpPr>
            <a:xfrm flipH="1">
              <a:off x="3136706" y="4001903"/>
              <a:ext cx="561272" cy="571550"/>
              <a:chOff x="2297975" y="5295793"/>
              <a:chExt cx="653134" cy="665094"/>
            </a:xfrm>
          </p:grpSpPr>
          <p:pic>
            <p:nvPicPr>
              <p:cNvPr id="95" name="Picture 114">
                <a:extLst>
                  <a:ext uri="{FF2B5EF4-FFF2-40B4-BE49-F238E27FC236}">
                    <a16:creationId xmlns:a16="http://schemas.microsoft.com/office/drawing/2014/main" id="{84373A96-FC88-4F3E-8188-45C9419A5C4F}"/>
                  </a:ext>
                </a:extLst>
              </p:cNvPr>
              <p:cNvPicPr>
                <a:picLocks noChangeAspect="1" noChangeArrowheads="1"/>
              </p:cNvPicPr>
              <p:nvPr/>
            </p:nvPicPr>
            <p:blipFill>
              <a:blip r:embed="rId7">
                <a:duotone>
                  <a:prstClr val="black"/>
                  <a:srgbClr val="70AD47">
                    <a:tint val="45000"/>
                    <a:satMod val="400000"/>
                  </a:srgbClr>
                </a:duotone>
                <a:extLst>
                  <a:ext uri="{28A0092B-C50C-407E-A947-70E740481C1C}">
                    <a14:useLocalDpi xmlns:a14="http://schemas.microsoft.com/office/drawing/2010/main"/>
                  </a:ext>
                </a:extLst>
              </a:blip>
              <a:srcRect/>
              <a:stretch>
                <a:fillRect/>
              </a:stretch>
            </p:blipFill>
            <p:spPr bwMode="auto">
              <a:xfrm>
                <a:off x="2297975" y="5359553"/>
                <a:ext cx="653134" cy="60133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96" name="テキスト ボックス 95">
                    <a:extLst>
                      <a:ext uri="{FF2B5EF4-FFF2-40B4-BE49-F238E27FC236}">
                        <a16:creationId xmlns:a16="http://schemas.microsoft.com/office/drawing/2014/main" id="{BDECCA59-CD5A-43FE-9D32-ED2763E43535}"/>
                      </a:ext>
                    </a:extLst>
                  </p:cNvPr>
                  <p:cNvSpPr txBox="1"/>
                  <p:nvPr/>
                </p:nvSpPr>
                <p:spPr>
                  <a:xfrm>
                    <a:off x="2449252" y="5295793"/>
                    <a:ext cx="457346" cy="53722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400" b="0"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prstClr val="black"/>
                                  </a:solidFill>
                                  <a:effectLst/>
                                  <a:uLnTx/>
                                  <a:uFillTx/>
                                  <a:latin typeface="Cambria Math"/>
                                </a:rPr>
                                <m:t>𝜈</m:t>
                              </m:r>
                            </m:e>
                            <m:sub>
                              <m:r>
                                <a:rPr kumimoji="0" lang="en-US" altLang="ja-JP" sz="2400" b="0" i="1" u="none" strike="noStrike" kern="0" cap="none" spc="0" normalizeH="0" baseline="0" noProof="0">
                                  <a:ln>
                                    <a:noFill/>
                                  </a:ln>
                                  <a:solidFill>
                                    <a:prstClr val="black"/>
                                  </a:solidFill>
                                  <a:effectLst/>
                                  <a:uLnTx/>
                                  <a:uFillTx/>
                                  <a:latin typeface="Cambria Math"/>
                                </a:rPr>
                                <m:t>3</m:t>
                              </m:r>
                            </m:sub>
                          </m:sSub>
                        </m:oMath>
                      </m:oMathPara>
                    </a14:m>
                    <a:endParaRPr kumimoji="0" lang="ja-JP" altLang="en-US" sz="24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96" name="テキスト ボックス 95">
                    <a:extLst>
                      <a:ext uri="{FF2B5EF4-FFF2-40B4-BE49-F238E27FC236}">
                        <a16:creationId xmlns:a16="http://schemas.microsoft.com/office/drawing/2014/main" id="{BDECCA59-CD5A-43FE-9D32-ED2763E43535}"/>
                      </a:ext>
                    </a:extLst>
                  </p:cNvPr>
                  <p:cNvSpPr txBox="1">
                    <a:spLocks noRot="1" noChangeAspect="1" noMove="1" noResize="1" noEditPoints="1" noAdjustHandles="1" noChangeArrowheads="1" noChangeShapeType="1" noTextEdit="1"/>
                  </p:cNvSpPr>
                  <p:nvPr/>
                </p:nvSpPr>
                <p:spPr>
                  <a:xfrm>
                    <a:off x="2449252" y="5295793"/>
                    <a:ext cx="457346" cy="537224"/>
                  </a:xfrm>
                  <a:prstGeom prst="rect">
                    <a:avLst/>
                  </a:prstGeom>
                  <a:blipFill>
                    <a:blip r:embed="rId19"/>
                    <a:stretch>
                      <a:fillRect r="-22034" b="-11594"/>
                    </a:stretch>
                  </a:blipFill>
                </p:spPr>
                <p:txBody>
                  <a:bodyPr/>
                  <a:lstStyle/>
                  <a:p>
                    <a:r>
                      <a:rPr lang="ja-JP" altLang="en-US">
                        <a:noFill/>
                      </a:rPr>
                      <a:t> </a:t>
                    </a:r>
                  </a:p>
                </p:txBody>
              </p:sp>
            </mc:Fallback>
          </mc:AlternateContent>
        </p:grpSp>
        <p:grpSp>
          <p:nvGrpSpPr>
            <p:cNvPr id="73" name="グループ化 72">
              <a:extLst>
                <a:ext uri="{FF2B5EF4-FFF2-40B4-BE49-F238E27FC236}">
                  <a16:creationId xmlns:a16="http://schemas.microsoft.com/office/drawing/2014/main" id="{1159139C-04F1-4BD3-AAE6-C8E5C2C96A36}"/>
                </a:ext>
              </a:extLst>
            </p:cNvPr>
            <p:cNvGrpSpPr/>
            <p:nvPr/>
          </p:nvGrpSpPr>
          <p:grpSpPr>
            <a:xfrm flipH="1">
              <a:off x="6704515" y="4578889"/>
              <a:ext cx="415536" cy="427662"/>
              <a:chOff x="6352451" y="5262709"/>
              <a:chExt cx="418082" cy="430282"/>
            </a:xfrm>
          </p:grpSpPr>
          <p:pic>
            <p:nvPicPr>
              <p:cNvPr id="93" name="Picture 180">
                <a:extLst>
                  <a:ext uri="{FF2B5EF4-FFF2-40B4-BE49-F238E27FC236}">
                    <a16:creationId xmlns:a16="http://schemas.microsoft.com/office/drawing/2014/main" id="{06B94855-2783-4AAE-96B5-42C84E302956}"/>
                  </a:ext>
                </a:extLst>
              </p:cNvPr>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6359069" y="5356811"/>
                <a:ext cx="411464" cy="33618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94" name="テキスト ボックス 93">
                    <a:extLst>
                      <a:ext uri="{FF2B5EF4-FFF2-40B4-BE49-F238E27FC236}">
                        <a16:creationId xmlns:a16="http://schemas.microsoft.com/office/drawing/2014/main" id="{C6217E86-9BDA-4FE8-BA78-569636EE60DC}"/>
                      </a:ext>
                    </a:extLst>
                  </p:cNvPr>
                  <p:cNvSpPr txBox="1"/>
                  <p:nvPr/>
                </p:nvSpPr>
                <p:spPr>
                  <a:xfrm>
                    <a:off x="6352451" y="5262709"/>
                    <a:ext cx="410690" cy="38230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altLang="ja-JP" sz="2000" b="1" i="1" u="none" strike="noStrike" kern="0" cap="none" spc="0" normalizeH="0" baseline="0" noProof="0">
                              <a:ln>
                                <a:noFill/>
                              </a:ln>
                              <a:solidFill>
                                <a:prstClr val="black"/>
                              </a:solidFill>
                              <a:effectLst/>
                              <a:uLnTx/>
                              <a:uFillTx/>
                              <a:latin typeface="Cambria Math"/>
                              <a:cs typeface="+mn-cs"/>
                            </a:rPr>
                            <m:t>𝜸</m:t>
                          </m:r>
                        </m:oMath>
                      </m:oMathPara>
                    </a14:m>
                    <a:endParaRPr kumimoji="0" lang="ja-JP" altLang="en-US" sz="2000" b="1"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32" name="テキスト ボックス 31">
                    <a:extLst>
                      <a:ext uri="{FF2B5EF4-FFF2-40B4-BE49-F238E27FC236}">
                        <a16:creationId xmlns:a16="http://schemas.microsoft.com/office/drawing/2014/main" id="{3A8CC018-143F-4C5C-9AE4-CC8B26A4B499}"/>
                      </a:ext>
                    </a:extLst>
                  </p:cNvPr>
                  <p:cNvSpPr txBox="1">
                    <a:spLocks noRot="1" noChangeAspect="1" noMove="1" noResize="1" noEditPoints="1" noAdjustHandles="1" noChangeArrowheads="1" noChangeShapeType="1" noTextEdit="1"/>
                  </p:cNvSpPr>
                  <p:nvPr/>
                </p:nvSpPr>
                <p:spPr>
                  <a:xfrm>
                    <a:off x="6352451" y="5262709"/>
                    <a:ext cx="410690" cy="382305"/>
                  </a:xfrm>
                  <a:prstGeom prst="rect">
                    <a:avLst/>
                  </a:prstGeom>
                  <a:blipFill>
                    <a:blip r:embed="rId21"/>
                    <a:stretch>
                      <a:fillRect b="-14516"/>
                    </a:stretch>
                  </a:blipFill>
                </p:spPr>
                <p:txBody>
                  <a:bodyPr/>
                  <a:lstStyle/>
                  <a:p>
                    <a:r>
                      <a:rPr lang="ja-JP" altLang="en-US">
                        <a:noFill/>
                      </a:rPr>
                      <a:t> </a:t>
                    </a:r>
                  </a:p>
                </p:txBody>
              </p:sp>
            </mc:Fallback>
          </mc:AlternateContent>
        </p:grpSp>
        <p:grpSp>
          <p:nvGrpSpPr>
            <p:cNvPr id="74" name="グループ化 73">
              <a:extLst>
                <a:ext uri="{FF2B5EF4-FFF2-40B4-BE49-F238E27FC236}">
                  <a16:creationId xmlns:a16="http://schemas.microsoft.com/office/drawing/2014/main" id="{8C0404F8-9F47-4E21-841F-CE26DB897F9F}"/>
                </a:ext>
              </a:extLst>
            </p:cNvPr>
            <p:cNvGrpSpPr/>
            <p:nvPr/>
          </p:nvGrpSpPr>
          <p:grpSpPr>
            <a:xfrm flipH="1">
              <a:off x="6634697" y="4084414"/>
              <a:ext cx="468882" cy="379977"/>
              <a:chOff x="4258475" y="5636986"/>
              <a:chExt cx="545622" cy="442166"/>
            </a:xfrm>
          </p:grpSpPr>
          <p:pic>
            <p:nvPicPr>
              <p:cNvPr id="91" name="Picture 100">
                <a:extLst>
                  <a:ext uri="{FF2B5EF4-FFF2-40B4-BE49-F238E27FC236}">
                    <a16:creationId xmlns:a16="http://schemas.microsoft.com/office/drawing/2014/main" id="{D29DDDD6-D1C2-4B9C-AF36-3428A1C93153}"/>
                  </a:ext>
                </a:extLst>
              </p:cNvPr>
              <p:cNvPicPr>
                <a:picLocks noChangeAspect="1" noChangeArrowheads="1"/>
              </p:cNvPicPr>
              <p:nvPr/>
            </p:nvPicPr>
            <p:blipFill>
              <a:blip r:embed="rId12" cstate="email">
                <a:extLst>
                  <a:ext uri="{BEBA8EAE-BF5A-486C-A8C5-ECC9F3942E4B}">
                    <a14:imgProps xmlns:a14="http://schemas.microsoft.com/office/drawing/2010/main">
                      <a14:imgLayer r:embed="rId13">
                        <a14:imgEffect>
                          <a14:saturation sat="66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4331504" y="5700745"/>
                <a:ext cx="403805" cy="36764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92" name="テキスト ボックス 91">
                    <a:extLst>
                      <a:ext uri="{FF2B5EF4-FFF2-40B4-BE49-F238E27FC236}">
                        <a16:creationId xmlns:a16="http://schemas.microsoft.com/office/drawing/2014/main" id="{09ED83AF-CBE0-4427-9960-2292497AB558}"/>
                      </a:ext>
                    </a:extLst>
                  </p:cNvPr>
                  <p:cNvSpPr txBox="1"/>
                  <p:nvPr/>
                </p:nvSpPr>
                <p:spPr>
                  <a:xfrm>
                    <a:off x="4258475" y="5636986"/>
                    <a:ext cx="545622" cy="44216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ea typeface="Arial Unicode MS" pitchFamily="50" charset="-128"/>
                                  <a:cs typeface="Arial Unicode MS" pitchFamily="50" charset="-128"/>
                                </a:rPr>
                              </m:ctrlPr>
                            </m:sSubPr>
                            <m:e>
                              <m: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ea typeface="Arial Unicode MS" pitchFamily="50" charset="-128"/>
                                  <a:cs typeface="Arial Unicode MS" pitchFamily="50" charset="-128"/>
                                </a:rPr>
                                <m:t>𝜈</m:t>
                              </m:r>
                            </m:e>
                            <m:sub>
                              <m: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ea typeface="Arial Unicode MS" pitchFamily="50" charset="-128"/>
                                  <a:cs typeface="Arial Unicode MS" pitchFamily="50" charset="-128"/>
                                </a:rPr>
                                <m:t>1</m:t>
                              </m:r>
                            </m:sub>
                          </m:sSub>
                        </m:oMath>
                      </m:oMathPara>
                    </a14:m>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205" name="テキスト ボックス 204">
                    <a:extLst>
                      <a:ext uri="{FF2B5EF4-FFF2-40B4-BE49-F238E27FC236}">
                        <a16:creationId xmlns:a16="http://schemas.microsoft.com/office/drawing/2014/main" id="{2F7F0C7E-C95D-4912-9AD4-53CCBD50A311}"/>
                      </a:ext>
                    </a:extLst>
                  </p:cNvPr>
                  <p:cNvSpPr txBox="1">
                    <a:spLocks noRot="1" noChangeAspect="1" noMove="1" noResize="1" noEditPoints="1" noAdjustHandles="1" noChangeArrowheads="1" noChangeShapeType="1" noTextEdit="1"/>
                  </p:cNvSpPr>
                  <p:nvPr/>
                </p:nvSpPr>
                <p:spPr>
                  <a:xfrm>
                    <a:off x="4258475" y="5636986"/>
                    <a:ext cx="545622" cy="442166"/>
                  </a:xfrm>
                  <a:prstGeom prst="rect">
                    <a:avLst/>
                  </a:prstGeom>
                  <a:blipFill>
                    <a:blip r:embed="rId22"/>
                    <a:stretch>
                      <a:fillRect b="-1515"/>
                    </a:stretch>
                  </a:blipFill>
                </p:spPr>
                <p:txBody>
                  <a:bodyPr/>
                  <a:lstStyle/>
                  <a:p>
                    <a:r>
                      <a:rPr lang="ja-JP" altLang="en-US">
                        <a:noFill/>
                      </a:rPr>
                      <a:t> </a:t>
                    </a:r>
                  </a:p>
                </p:txBody>
              </p:sp>
            </mc:Fallback>
          </mc:AlternateContent>
        </p:grpSp>
        <p:sp>
          <p:nvSpPr>
            <p:cNvPr id="75" name="テキスト ボックス 74">
              <a:extLst>
                <a:ext uri="{FF2B5EF4-FFF2-40B4-BE49-F238E27FC236}">
                  <a16:creationId xmlns:a16="http://schemas.microsoft.com/office/drawing/2014/main" id="{15BC80BB-E0C7-4E71-AEA7-806D296F31CA}"/>
                </a:ext>
              </a:extLst>
            </p:cNvPr>
            <p:cNvSpPr txBox="1"/>
            <p:nvPr/>
          </p:nvSpPr>
          <p:spPr>
            <a:xfrm rot="861346">
              <a:off x="2932567" y="6078310"/>
              <a:ext cx="759953" cy="43843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400" b="0" i="0" u="none" strike="noStrike" kern="0" cap="none" spc="0" normalizeH="0" baseline="0" noProof="0" dirty="0">
                  <a:ln>
                    <a:noFill/>
                  </a:ln>
                  <a:solidFill>
                    <a:srgbClr val="FFC000"/>
                  </a:solidFill>
                  <a:effectLst/>
                  <a:uLnTx/>
                  <a:uFillTx/>
                  <a:latin typeface="HG創英角ﾎﾟｯﾌﾟ体" panose="040B0A09000000000000" pitchFamily="49" charset="-128"/>
                  <a:ea typeface="HG創英角ﾎﾟｯﾌﾟ体" panose="040B0A09000000000000" pitchFamily="49" charset="-128"/>
                  <a:cs typeface="+mn-cs"/>
                </a:rPr>
                <a:t>time</a:t>
              </a:r>
              <a:endParaRPr kumimoji="0" lang="ja-JP" altLang="en-US" sz="2400" b="0" i="0" u="none" strike="noStrike" kern="0" cap="none" spc="0" normalizeH="0" baseline="0" noProof="0" dirty="0">
                <a:ln>
                  <a:noFill/>
                </a:ln>
                <a:solidFill>
                  <a:srgbClr val="FFC000"/>
                </a:solidFill>
                <a:effectLst/>
                <a:uLnTx/>
                <a:uFillTx/>
                <a:latin typeface="HG創英角ﾎﾟｯﾌﾟ体" panose="040B0A09000000000000" pitchFamily="49" charset="-128"/>
                <a:ea typeface="HG創英角ﾎﾟｯﾌﾟ体" panose="040B0A09000000000000" pitchFamily="49" charset="-128"/>
                <a:cs typeface="+mn-cs"/>
              </a:endParaRPr>
            </a:p>
          </p:txBody>
        </p:sp>
        <p:sp>
          <p:nvSpPr>
            <p:cNvPr id="76" name="Line 2052">
              <a:extLst>
                <a:ext uri="{FF2B5EF4-FFF2-40B4-BE49-F238E27FC236}">
                  <a16:creationId xmlns:a16="http://schemas.microsoft.com/office/drawing/2014/main" id="{651D068C-5E35-4A15-94D5-93EC7060828F}"/>
                </a:ext>
              </a:extLst>
            </p:cNvPr>
            <p:cNvSpPr>
              <a:spLocks noChangeShapeType="1"/>
            </p:cNvSpPr>
            <p:nvPr/>
          </p:nvSpPr>
          <p:spPr bwMode="auto">
            <a:xfrm rot="1465822" flipV="1">
              <a:off x="1988381" y="1635230"/>
              <a:ext cx="4785893" cy="2741401"/>
            </a:xfrm>
            <a:prstGeom prst="line">
              <a:avLst/>
            </a:prstGeom>
            <a:noFill/>
            <a:ln w="76200">
              <a:gradFill flip="none" rotWithShape="1">
                <a:gsLst>
                  <a:gs pos="0">
                    <a:srgbClr val="7030A0"/>
                  </a:gs>
                  <a:gs pos="33000">
                    <a:srgbClr val="0070C0"/>
                  </a:gs>
                  <a:gs pos="66000">
                    <a:srgbClr val="00B050"/>
                  </a:gs>
                  <a:gs pos="100000">
                    <a:srgbClr val="FFFF00"/>
                  </a:gs>
                </a:gsLst>
                <a:lin ang="0" scaled="1"/>
                <a:tileRect/>
              </a:gradFill>
              <a:round/>
              <a:headEnd/>
              <a:tailEnd type="stealth" w="med" len="med"/>
            </a:ln>
            <a:effectLst>
              <a:glow rad="101600">
                <a:srgbClr val="5B9BD5">
                  <a:satMod val="175000"/>
                  <a:alpha val="40000"/>
                </a:srgbClr>
              </a:glow>
              <a:outerShdw dist="35921" dir="2700000" algn="ctr" rotWithShape="0">
                <a:srgbClr val="E7E6E6"/>
              </a:outerShdw>
              <a:softEdge rad="12700"/>
            </a:effectLst>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7" name="Freeform 82">
              <a:extLst>
                <a:ext uri="{FF2B5EF4-FFF2-40B4-BE49-F238E27FC236}">
                  <a16:creationId xmlns:a16="http://schemas.microsoft.com/office/drawing/2014/main" id="{58001550-DA17-4BAB-BA8B-99927BD8192A}"/>
                </a:ext>
              </a:extLst>
            </p:cNvPr>
            <p:cNvSpPr>
              <a:spLocks/>
            </p:cNvSpPr>
            <p:nvPr/>
          </p:nvSpPr>
          <p:spPr bwMode="auto">
            <a:xfrm rot="10254738" flipH="1">
              <a:off x="6158153" y="5156279"/>
              <a:ext cx="780566" cy="162892"/>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76200" cmpd="sng">
              <a:gradFill flip="none" rotWithShape="1">
                <a:gsLst>
                  <a:gs pos="0">
                    <a:srgbClr val="00B050"/>
                  </a:gs>
                  <a:gs pos="100000">
                    <a:srgbClr val="92D050"/>
                  </a:gs>
                </a:gsLst>
                <a:lin ang="0" scaled="0"/>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a:ln>
                  <a:noFill/>
                </a:ln>
                <a:solidFill>
                  <a:prstClr val="black"/>
                </a:solidFill>
                <a:effectLst/>
                <a:uLnTx/>
                <a:uFillTx/>
                <a:latin typeface="Arial Unicode MS" pitchFamily="50" charset="-128"/>
                <a:ea typeface="Arial Unicode MS" pitchFamily="50" charset="-128"/>
                <a:cs typeface="Arial Unicode MS" pitchFamily="50" charset="-128"/>
              </a:endParaRPr>
            </a:p>
          </p:txBody>
        </p:sp>
        <p:grpSp>
          <p:nvGrpSpPr>
            <p:cNvPr id="78" name="グループ化 77">
              <a:extLst>
                <a:ext uri="{FF2B5EF4-FFF2-40B4-BE49-F238E27FC236}">
                  <a16:creationId xmlns:a16="http://schemas.microsoft.com/office/drawing/2014/main" id="{607B9C9E-1CDC-47D2-9B86-8EB0AE1163EC}"/>
                </a:ext>
              </a:extLst>
            </p:cNvPr>
            <p:cNvGrpSpPr/>
            <p:nvPr/>
          </p:nvGrpSpPr>
          <p:grpSpPr>
            <a:xfrm flipH="1">
              <a:off x="6835131" y="4872155"/>
              <a:ext cx="411439" cy="426234"/>
              <a:chOff x="6359069" y="5264145"/>
              <a:chExt cx="413960" cy="428846"/>
            </a:xfrm>
          </p:grpSpPr>
          <p:pic>
            <p:nvPicPr>
              <p:cNvPr id="89" name="Picture 180">
                <a:extLst>
                  <a:ext uri="{FF2B5EF4-FFF2-40B4-BE49-F238E27FC236}">
                    <a16:creationId xmlns:a16="http://schemas.microsoft.com/office/drawing/2014/main" id="{5BD57330-8027-4455-AB2E-7B81A7460C7F}"/>
                  </a:ext>
                </a:extLst>
              </p:cNvPr>
              <p:cNvPicPr>
                <a:picLocks noChangeAspect="1" noChangeArrowheads="1"/>
              </p:cNvPicPr>
              <p:nvPr/>
            </p:nvPicPr>
            <p:blipFill>
              <a:blip r:embed="rId20" cstate="email">
                <a:extLst>
                  <a:ext uri="{28A0092B-C50C-407E-A947-70E740481C1C}">
                    <a14:useLocalDpi xmlns:a14="http://schemas.microsoft.com/office/drawing/2010/main"/>
                  </a:ext>
                </a:extLst>
              </a:blip>
              <a:srcRect/>
              <a:stretch>
                <a:fillRect/>
              </a:stretch>
            </p:blipFill>
            <p:spPr bwMode="auto">
              <a:xfrm>
                <a:off x="6359069" y="5356811"/>
                <a:ext cx="411464" cy="33618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90" name="テキスト ボックス 89">
                    <a:extLst>
                      <a:ext uri="{FF2B5EF4-FFF2-40B4-BE49-F238E27FC236}">
                        <a16:creationId xmlns:a16="http://schemas.microsoft.com/office/drawing/2014/main" id="{2D458C65-B872-4488-87ED-815F5EBC6AEF}"/>
                      </a:ext>
                    </a:extLst>
                  </p:cNvPr>
                  <p:cNvSpPr txBox="1"/>
                  <p:nvPr/>
                </p:nvSpPr>
                <p:spPr>
                  <a:xfrm>
                    <a:off x="6362339" y="5264145"/>
                    <a:ext cx="410690" cy="38230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altLang="ja-JP" sz="2000" b="1" i="1" u="none" strike="noStrike" kern="0" cap="none" spc="0" normalizeH="0" baseline="0" noProof="0">
                              <a:ln>
                                <a:noFill/>
                              </a:ln>
                              <a:solidFill>
                                <a:prstClr val="black"/>
                              </a:solidFill>
                              <a:effectLst/>
                              <a:uLnTx/>
                              <a:uFillTx/>
                              <a:latin typeface="Cambria Math"/>
                              <a:cs typeface="+mn-cs"/>
                            </a:rPr>
                            <m:t>𝜸</m:t>
                          </m:r>
                        </m:oMath>
                      </m:oMathPara>
                    </a14:m>
                    <a:endParaRPr kumimoji="0" lang="ja-JP" altLang="en-US" sz="2000" b="1"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61" name="テキスト ボックス 60">
                    <a:extLst>
                      <a:ext uri="{FF2B5EF4-FFF2-40B4-BE49-F238E27FC236}">
                        <a16:creationId xmlns:a16="http://schemas.microsoft.com/office/drawing/2014/main" id="{F29AAEAE-79EA-43DA-9F06-ECC47EB92158}"/>
                      </a:ext>
                    </a:extLst>
                  </p:cNvPr>
                  <p:cNvSpPr txBox="1">
                    <a:spLocks noRot="1" noChangeAspect="1" noMove="1" noResize="1" noEditPoints="1" noAdjustHandles="1" noChangeArrowheads="1" noChangeShapeType="1" noTextEdit="1"/>
                  </p:cNvSpPr>
                  <p:nvPr/>
                </p:nvSpPr>
                <p:spPr>
                  <a:xfrm>
                    <a:off x="6362339" y="5264145"/>
                    <a:ext cx="410690" cy="382305"/>
                  </a:xfrm>
                  <a:prstGeom prst="rect">
                    <a:avLst/>
                  </a:prstGeom>
                  <a:blipFill>
                    <a:blip r:embed="rId29"/>
                    <a:stretch>
                      <a:fillRect b="-12698"/>
                    </a:stretch>
                  </a:blipFill>
                </p:spPr>
                <p:txBody>
                  <a:bodyPr/>
                  <a:lstStyle/>
                  <a:p>
                    <a:r>
                      <a:rPr lang="ja-JP" altLang="en-US">
                        <a:noFill/>
                      </a:rPr>
                      <a:t> </a:t>
                    </a:r>
                  </a:p>
                </p:txBody>
              </p:sp>
            </mc:Fallback>
          </mc:AlternateContent>
        </p:grpSp>
        <p:sp>
          <p:nvSpPr>
            <p:cNvPr id="79" name="Line 2052">
              <a:extLst>
                <a:ext uri="{FF2B5EF4-FFF2-40B4-BE49-F238E27FC236}">
                  <a16:creationId xmlns:a16="http://schemas.microsoft.com/office/drawing/2014/main" id="{878F7E58-ECF3-45A4-B1A6-32B3C68D40B4}"/>
                </a:ext>
              </a:extLst>
            </p:cNvPr>
            <p:cNvSpPr>
              <a:spLocks noChangeShapeType="1"/>
            </p:cNvSpPr>
            <p:nvPr/>
          </p:nvSpPr>
          <p:spPr bwMode="auto">
            <a:xfrm rot="1465822">
              <a:off x="6093591" y="5462588"/>
              <a:ext cx="749078" cy="20257"/>
            </a:xfrm>
            <a:prstGeom prst="line">
              <a:avLst/>
            </a:prstGeom>
            <a:noFill/>
            <a:ln w="76200">
              <a:gradFill>
                <a:gsLst>
                  <a:gs pos="0">
                    <a:srgbClr val="7030A0"/>
                  </a:gs>
                  <a:gs pos="100000">
                    <a:srgbClr val="0070C0"/>
                  </a:gs>
                </a:gsLst>
                <a:lin ang="5400000" scaled="1"/>
              </a:gradFill>
              <a:round/>
              <a:headEnd/>
              <a:tailEnd type="stealth" w="med" len="med"/>
            </a:ln>
            <a:effectLst>
              <a:glow rad="101600">
                <a:srgbClr val="5B9BD5">
                  <a:satMod val="175000"/>
                  <a:alpha val="40000"/>
                </a:srgbClr>
              </a:glow>
              <a:outerShdw dist="35921" dir="2700000" algn="ctr" rotWithShape="0">
                <a:srgbClr val="E7E6E6"/>
              </a:outerShdw>
              <a:softEdge rad="12700"/>
            </a:effectLst>
            <a:extLst>
              <a:ext uri="{909E8E84-426E-40DD-AFC4-6F175D3DCCD1}">
                <a14:hiddenFill xmlns:a14="http://schemas.microsoft.com/office/drawing/2010/main">
                  <a:noFill/>
                </a14:hiddenFill>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ja-JP" altLang="en-US" sz="2000" b="0" i="0" u="none" strike="noStrike" kern="0" cap="none" spc="0" normalizeH="0" baseline="0" noProof="0" dirty="0">
                <a:ln>
                  <a:noFill/>
                </a:ln>
                <a:solidFill>
                  <a:prstClr val="black"/>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80" name="グループ化 79">
              <a:extLst>
                <a:ext uri="{FF2B5EF4-FFF2-40B4-BE49-F238E27FC236}">
                  <a16:creationId xmlns:a16="http://schemas.microsoft.com/office/drawing/2014/main" id="{64B2CF24-375C-4359-80F6-DFC7A1108D98}"/>
                </a:ext>
              </a:extLst>
            </p:cNvPr>
            <p:cNvGrpSpPr/>
            <p:nvPr/>
          </p:nvGrpSpPr>
          <p:grpSpPr>
            <a:xfrm flipH="1">
              <a:off x="5688679" y="5009141"/>
              <a:ext cx="561272" cy="553356"/>
              <a:chOff x="2297975" y="5316966"/>
              <a:chExt cx="653134" cy="643921"/>
            </a:xfrm>
          </p:grpSpPr>
          <p:pic>
            <p:nvPicPr>
              <p:cNvPr id="87" name="Picture 114">
                <a:extLst>
                  <a:ext uri="{FF2B5EF4-FFF2-40B4-BE49-F238E27FC236}">
                    <a16:creationId xmlns:a16="http://schemas.microsoft.com/office/drawing/2014/main" id="{05383F1E-66A9-466C-B35B-187741CF42F5}"/>
                  </a:ext>
                </a:extLst>
              </p:cNvPr>
              <p:cNvPicPr>
                <a:picLocks noChangeAspect="1" noChangeArrowheads="1"/>
              </p:cNvPicPr>
              <p:nvPr/>
            </p:nvPicPr>
            <p:blipFill>
              <a:blip r:embed="rId7">
                <a:duotone>
                  <a:prstClr val="black"/>
                  <a:srgbClr val="70AD47">
                    <a:tint val="45000"/>
                    <a:satMod val="400000"/>
                  </a:srgbClr>
                </a:duotone>
                <a:extLst>
                  <a:ext uri="{28A0092B-C50C-407E-A947-70E740481C1C}">
                    <a14:useLocalDpi xmlns:a14="http://schemas.microsoft.com/office/drawing/2010/main"/>
                  </a:ext>
                </a:extLst>
              </a:blip>
              <a:srcRect/>
              <a:stretch>
                <a:fillRect/>
              </a:stretch>
            </p:blipFill>
            <p:spPr bwMode="auto">
              <a:xfrm>
                <a:off x="2297975" y="5359553"/>
                <a:ext cx="653134" cy="60133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88" name="テキスト ボックス 87">
                    <a:extLst>
                      <a:ext uri="{FF2B5EF4-FFF2-40B4-BE49-F238E27FC236}">
                        <a16:creationId xmlns:a16="http://schemas.microsoft.com/office/drawing/2014/main" id="{98B54711-12F8-4D61-B8CF-C45F66A888EC}"/>
                      </a:ext>
                    </a:extLst>
                  </p:cNvPr>
                  <p:cNvSpPr txBox="1"/>
                  <p:nvPr/>
                </p:nvSpPr>
                <p:spPr>
                  <a:xfrm>
                    <a:off x="2449560" y="5316966"/>
                    <a:ext cx="457346" cy="53722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400" b="0" i="1" u="none" strike="noStrike" kern="0" cap="none" spc="0" normalizeH="0" baseline="0" noProof="0">
                                  <a:ln>
                                    <a:noFill/>
                                  </a:ln>
                                  <a:solidFill>
                                    <a:prstClr val="black"/>
                                  </a:solidFill>
                                  <a:effectLst/>
                                  <a:uLnTx/>
                                  <a:uFillTx/>
                                  <a:latin typeface="Cambria Math" panose="02040503050406030204" pitchFamily="18" charset="0"/>
                                </a:rPr>
                              </m:ctrlPr>
                            </m:sSubPr>
                            <m:e>
                              <m:r>
                                <a:rPr kumimoji="0" lang="en-US" altLang="ja-JP" sz="2400" b="0" i="1" u="none" strike="noStrike" kern="0" cap="none" spc="0" normalizeH="0" baseline="0" noProof="0">
                                  <a:ln>
                                    <a:noFill/>
                                  </a:ln>
                                  <a:solidFill>
                                    <a:prstClr val="black"/>
                                  </a:solidFill>
                                  <a:effectLst/>
                                  <a:uLnTx/>
                                  <a:uFillTx/>
                                  <a:latin typeface="Cambria Math"/>
                                </a:rPr>
                                <m:t>𝜈</m:t>
                              </m:r>
                            </m:e>
                            <m:sub>
                              <m:r>
                                <a:rPr kumimoji="0" lang="en-US" altLang="ja-JP" sz="2400" b="0" i="1" u="none" strike="noStrike" kern="0" cap="none" spc="0" normalizeH="0" baseline="0" noProof="0">
                                  <a:ln>
                                    <a:noFill/>
                                  </a:ln>
                                  <a:solidFill>
                                    <a:prstClr val="black"/>
                                  </a:solidFill>
                                  <a:effectLst/>
                                  <a:uLnTx/>
                                  <a:uFillTx/>
                                  <a:latin typeface="Cambria Math"/>
                                </a:rPr>
                                <m:t>3</m:t>
                              </m:r>
                            </m:sub>
                          </m:sSub>
                        </m:oMath>
                      </m:oMathPara>
                    </a14:m>
                    <a:endParaRPr kumimoji="0" lang="ja-JP" altLang="en-US" sz="24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88" name="テキスト ボックス 87">
                    <a:extLst>
                      <a:ext uri="{FF2B5EF4-FFF2-40B4-BE49-F238E27FC236}">
                        <a16:creationId xmlns:a16="http://schemas.microsoft.com/office/drawing/2014/main" id="{98B54711-12F8-4D61-B8CF-C45F66A888EC}"/>
                      </a:ext>
                    </a:extLst>
                  </p:cNvPr>
                  <p:cNvSpPr txBox="1">
                    <a:spLocks noRot="1" noChangeAspect="1" noMove="1" noResize="1" noEditPoints="1" noAdjustHandles="1" noChangeArrowheads="1" noChangeShapeType="1" noTextEdit="1"/>
                  </p:cNvSpPr>
                  <p:nvPr/>
                </p:nvSpPr>
                <p:spPr>
                  <a:xfrm>
                    <a:off x="2449560" y="5316966"/>
                    <a:ext cx="457346" cy="537223"/>
                  </a:xfrm>
                  <a:prstGeom prst="rect">
                    <a:avLst/>
                  </a:prstGeom>
                  <a:blipFill>
                    <a:blip r:embed="rId30"/>
                    <a:stretch>
                      <a:fillRect r="-22034" b="-13043"/>
                    </a:stretch>
                  </a:blipFill>
                </p:spPr>
                <p:txBody>
                  <a:bodyPr/>
                  <a:lstStyle/>
                  <a:p>
                    <a:r>
                      <a:rPr lang="ja-JP" altLang="en-US">
                        <a:noFill/>
                      </a:rPr>
                      <a:t> </a:t>
                    </a:r>
                  </a:p>
                </p:txBody>
              </p:sp>
            </mc:Fallback>
          </mc:AlternateContent>
        </p:grpSp>
        <p:grpSp>
          <p:nvGrpSpPr>
            <p:cNvPr id="81" name="グループ化 80">
              <a:extLst>
                <a:ext uri="{FF2B5EF4-FFF2-40B4-BE49-F238E27FC236}">
                  <a16:creationId xmlns:a16="http://schemas.microsoft.com/office/drawing/2014/main" id="{D0D550AC-AC7B-468C-B3E7-0DB157367823}"/>
                </a:ext>
              </a:extLst>
            </p:cNvPr>
            <p:cNvGrpSpPr/>
            <p:nvPr/>
          </p:nvGrpSpPr>
          <p:grpSpPr>
            <a:xfrm flipH="1">
              <a:off x="6610552" y="5480782"/>
              <a:ext cx="568526" cy="426792"/>
              <a:chOff x="3281553" y="5661248"/>
              <a:chExt cx="569155" cy="413410"/>
            </a:xfrm>
          </p:grpSpPr>
          <p:pic>
            <p:nvPicPr>
              <p:cNvPr id="85" name="Picture 114">
                <a:extLst>
                  <a:ext uri="{FF2B5EF4-FFF2-40B4-BE49-F238E27FC236}">
                    <a16:creationId xmlns:a16="http://schemas.microsoft.com/office/drawing/2014/main" id="{ED8C905B-9C97-418F-9194-4387816D96AE}"/>
                  </a:ext>
                </a:extLst>
              </p:cNvPr>
              <p:cNvPicPr>
                <a:picLocks noChangeAspect="1" noChangeArrowheads="1"/>
              </p:cNvPicPr>
              <p:nvPr/>
            </p:nvPicPr>
            <p:blipFill>
              <a:blip r:embed="rId7" cstate="email">
                <a:duotone>
                  <a:prstClr val="black"/>
                  <a:srgbClr val="5B9BD5">
                    <a:tint val="45000"/>
                    <a:satMod val="400000"/>
                  </a:srgbClr>
                </a:duotone>
                <a:extLst>
                  <a:ext uri="{28A0092B-C50C-407E-A947-70E740481C1C}">
                    <a14:useLocalDpi xmlns:a14="http://schemas.microsoft.com/office/drawing/2010/main"/>
                  </a:ext>
                </a:extLst>
              </a:blip>
              <a:srcRect/>
              <a:stretch>
                <a:fillRect/>
              </a:stretch>
            </p:blipFill>
            <p:spPr bwMode="auto">
              <a:xfrm>
                <a:off x="3330524" y="5661248"/>
                <a:ext cx="449023" cy="41341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mc:AlternateContent xmlns:mc="http://schemas.openxmlformats.org/markup-compatibility/2006" xmlns:a14="http://schemas.microsoft.com/office/drawing/2010/main">
            <mc:Choice Requires="a14">
              <p:sp>
                <p:nvSpPr>
                  <p:cNvPr id="86" name="テキスト ボックス 85">
                    <a:extLst>
                      <a:ext uri="{FF2B5EF4-FFF2-40B4-BE49-F238E27FC236}">
                        <a16:creationId xmlns:a16="http://schemas.microsoft.com/office/drawing/2014/main" id="{B14A6558-9768-49DC-B622-85A8FD8D2E13}"/>
                      </a:ext>
                    </a:extLst>
                  </p:cNvPr>
                  <p:cNvSpPr txBox="1"/>
                  <p:nvPr/>
                </p:nvSpPr>
                <p:spPr>
                  <a:xfrm>
                    <a:off x="3281553" y="5661248"/>
                    <a:ext cx="569155" cy="36806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ja-JP" sz="2000" b="0" i="1" u="none" strike="noStrike" kern="0" cap="none" spc="0" normalizeH="0" baseline="0" noProof="0">
                                  <a:ln>
                                    <a:noFill/>
                                  </a:ln>
                                  <a:solidFill>
                                    <a:prstClr val="black"/>
                                  </a:solidFill>
                                  <a:effectLst/>
                                  <a:uLnTx/>
                                  <a:uFillTx/>
                                  <a:latin typeface="Cambria Math" panose="02040503050406030204" pitchFamily="18" charset="0"/>
                                  <a:cs typeface="+mn-cs"/>
                                </a:rPr>
                              </m:ctrlPr>
                            </m:sSubPr>
                            <m:e>
                              <m:r>
                                <a:rPr kumimoji="0" lang="en-US" altLang="ja-JP" sz="2000" b="0" i="1" u="none" strike="noStrike" kern="0" cap="none" spc="0" normalizeH="0" baseline="0" noProof="0">
                                  <a:ln>
                                    <a:noFill/>
                                  </a:ln>
                                  <a:solidFill>
                                    <a:prstClr val="black"/>
                                  </a:solidFill>
                                  <a:effectLst/>
                                  <a:uLnTx/>
                                  <a:uFillTx/>
                                  <a:latin typeface="Cambria Math"/>
                                  <a:cs typeface="+mn-cs"/>
                                </a:rPr>
                                <m:t>𝜈</m:t>
                              </m:r>
                            </m:e>
                            <m:sub>
                              <m:r>
                                <a:rPr kumimoji="0" lang="en-US" altLang="ja-JP" sz="2000" b="0" i="1" u="none" strike="noStrike" kern="0" cap="none" spc="0" normalizeH="0" baseline="0" noProof="0">
                                  <a:ln>
                                    <a:noFill/>
                                  </a:ln>
                                  <a:solidFill>
                                    <a:prstClr val="black"/>
                                  </a:solidFill>
                                  <a:effectLst/>
                                  <a:uLnTx/>
                                  <a:uFillTx/>
                                  <a:latin typeface="Cambria Math"/>
                                  <a:cs typeface="+mn-cs"/>
                                </a:rPr>
                                <m:t>2</m:t>
                              </m:r>
                            </m:sub>
                          </m:sSub>
                        </m:oMath>
                      </m:oMathPara>
                    </a14:m>
                    <a:endParaRPr kumimoji="0" lang="ja-JP" altLang="en-US" sz="2000" b="0" i="0" u="none" strike="noStrike" kern="0" cap="none" spc="0" normalizeH="0" baseline="0" noProof="0" dirty="0">
                      <a:ln>
                        <a:noFill/>
                      </a:ln>
                      <a:solidFill>
                        <a:prstClr val="black"/>
                      </a:solidFill>
                      <a:effectLst/>
                      <a:uLnTx/>
                      <a:uFillTx/>
                      <a:latin typeface="Arial Unicode MS" pitchFamily="50" charset="-128"/>
                      <a:ea typeface="Arial Unicode MS" pitchFamily="50" charset="-128"/>
                      <a:cs typeface="Arial Unicode MS" pitchFamily="50" charset="-128"/>
                    </a:endParaRPr>
                  </a:p>
                </p:txBody>
              </p:sp>
            </mc:Choice>
            <mc:Fallback xmlns="">
              <p:sp>
                <p:nvSpPr>
                  <p:cNvPr id="211" name="テキスト ボックス 210">
                    <a:extLst>
                      <a:ext uri="{FF2B5EF4-FFF2-40B4-BE49-F238E27FC236}">
                        <a16:creationId xmlns:a16="http://schemas.microsoft.com/office/drawing/2014/main" id="{4CFCF327-5E6A-4888-BEE7-8AA5E35E3F74}"/>
                      </a:ext>
                    </a:extLst>
                  </p:cNvPr>
                  <p:cNvSpPr txBox="1">
                    <a:spLocks noRot="1" noChangeAspect="1" noMove="1" noResize="1" noEditPoints="1" noAdjustHandles="1" noChangeArrowheads="1" noChangeShapeType="1" noTextEdit="1"/>
                  </p:cNvSpPr>
                  <p:nvPr/>
                </p:nvSpPr>
                <p:spPr>
                  <a:xfrm>
                    <a:off x="3281553" y="5661248"/>
                    <a:ext cx="569155" cy="368062"/>
                  </a:xfrm>
                  <a:prstGeom prst="rect">
                    <a:avLst/>
                  </a:prstGeom>
                  <a:blipFill>
                    <a:blip r:embed="rId18"/>
                    <a:stretch>
                      <a:fillRect b="-3077"/>
                    </a:stretch>
                  </a:blipFill>
                </p:spPr>
                <p:txBody>
                  <a:bodyPr/>
                  <a:lstStyle/>
                  <a:p>
                    <a:r>
                      <a:rPr lang="ja-JP" altLang="en-US">
                        <a:noFill/>
                      </a:rPr>
                      <a:t> </a:t>
                    </a:r>
                  </a:p>
                </p:txBody>
              </p:sp>
            </mc:Fallback>
          </mc:AlternateContent>
        </p:grpSp>
        <p:pic>
          <p:nvPicPr>
            <p:cNvPr id="83" name="図 82" descr="屋外にある物体, 自然 が含まれている画像&#10;&#10;非常に高い精度で生成された説明">
              <a:extLst>
                <a:ext uri="{FF2B5EF4-FFF2-40B4-BE49-F238E27FC236}">
                  <a16:creationId xmlns:a16="http://schemas.microsoft.com/office/drawing/2014/main" id="{D05AB381-6AC8-4E94-8C86-B7C52800B989}"/>
                </a:ext>
              </a:extLst>
            </p:cNvPr>
            <p:cNvPicPr>
              <a:picLocks noChangeAspect="1"/>
            </p:cNvPicPr>
            <p:nvPr/>
          </p:nvPicPr>
          <p:blipFill rotWithShape="1">
            <a:blip r:embed="rId31" cstate="print">
              <a:extLst>
                <a:ext uri="{28A0092B-C50C-407E-A947-70E740481C1C}">
                  <a14:useLocalDpi xmlns:a14="http://schemas.microsoft.com/office/drawing/2010/main" val="0"/>
                </a:ext>
                <a:ext uri="{837473B0-CC2E-450A-ABE3-18F120FF3D39}">
                  <a1611:picAttrSrcUrl xmlns:a1611="http://schemas.microsoft.com/office/drawing/2016/11/main" r:id="rId32"/>
                </a:ext>
              </a:extLst>
            </a:blip>
            <a:srcRect l="9328" r="62510" b="41038"/>
            <a:stretch/>
          </p:blipFill>
          <p:spPr>
            <a:xfrm>
              <a:off x="7639275" y="1845992"/>
              <a:ext cx="1216423" cy="4753976"/>
            </a:xfrm>
            <a:prstGeom prst="rect">
              <a:avLst/>
            </a:prstGeom>
          </p:spPr>
        </p:pic>
        <p:pic>
          <p:nvPicPr>
            <p:cNvPr id="84" name="図 83">
              <a:extLst>
                <a:ext uri="{FF2B5EF4-FFF2-40B4-BE49-F238E27FC236}">
                  <a16:creationId xmlns:a16="http://schemas.microsoft.com/office/drawing/2014/main" id="{CB1D4300-BC28-478B-962E-9ABFF5BF6163}"/>
                </a:ext>
              </a:extLst>
            </p:cNvPr>
            <p:cNvPicPr>
              <a:picLocks noChangeAspect="1"/>
            </p:cNvPicPr>
            <p:nvPr/>
          </p:nvPicPr>
          <p:blipFill>
            <a:blip r:embed="rId33" cstate="print">
              <a:clrChange>
                <a:clrFrom>
                  <a:srgbClr val="000000">
                    <a:alpha val="0"/>
                  </a:srgbClr>
                </a:clrFrom>
                <a:clrTo>
                  <a:srgbClr val="000000">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34"/>
                </a:ext>
              </a:extLst>
            </a:blip>
            <a:stretch>
              <a:fillRect/>
            </a:stretch>
          </p:blipFill>
          <p:spPr>
            <a:xfrm rot="16438120">
              <a:off x="7447512" y="4085336"/>
              <a:ext cx="1254666" cy="1664881"/>
            </a:xfrm>
            <a:prstGeom prst="rect">
              <a:avLst/>
            </a:prstGeom>
          </p:spPr>
        </p:pic>
      </p:grpSp>
      <p:pic>
        <p:nvPicPr>
          <p:cNvPr id="102" name="Picture 2" descr="http://hep.px.tsukuba.ac.jp/coband/Images/coband-logo-v4.png">
            <a:extLst>
              <a:ext uri="{FF2B5EF4-FFF2-40B4-BE49-F238E27FC236}">
                <a16:creationId xmlns:a16="http://schemas.microsoft.com/office/drawing/2014/main" id="{5736C334-E0A2-4115-AE57-D38E20B290C9}"/>
              </a:ext>
            </a:extLst>
          </p:cNvPr>
          <p:cNvPicPr>
            <a:picLocks noChangeAspect="1" noChangeArrowheads="1"/>
          </p:cNvPicPr>
          <p:nvPr/>
        </p:nvPicPr>
        <p:blipFill>
          <a:blip r:embed="rId3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46090" y="1541616"/>
            <a:ext cx="1184853" cy="845566"/>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a:extLst>
              <a:ext uri="{FF2B5EF4-FFF2-40B4-BE49-F238E27FC236}">
                <a16:creationId xmlns:a16="http://schemas.microsoft.com/office/drawing/2014/main" id="{6219CA6A-832E-4467-8C0A-8FE477955749}"/>
              </a:ext>
            </a:extLst>
          </p:cNvPr>
          <p:cNvSpPr>
            <a:spLocks noGrp="1"/>
          </p:cNvSpPr>
          <p:nvPr>
            <p:ph type="sldNum" sz="quarter" idx="12"/>
          </p:nvPr>
        </p:nvSpPr>
        <p:spPr/>
        <p:txBody>
          <a:bodyPr/>
          <a:lstStyle/>
          <a:p>
            <a:fld id="{D2D8002D-B5B0-4BAC-B1F6-782DDCCE6D9C}" type="slidenum">
              <a:rPr kumimoji="1" lang="ja-JP" altLang="en-US" smtClean="0"/>
              <a:t>2</a:t>
            </a:fld>
            <a:endParaRPr kumimoji="1" lang="ja-JP" altLang="en-US"/>
          </a:p>
        </p:txBody>
      </p:sp>
    </p:spTree>
    <p:extLst>
      <p:ext uri="{BB962C8B-B14F-4D97-AF65-F5344CB8AC3E}">
        <p14:creationId xmlns:p14="http://schemas.microsoft.com/office/powerpoint/2010/main" val="2037028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050"/>
          <p:cNvSpPr>
            <a:spLocks noGrp="1" noChangeArrowheads="1"/>
          </p:cNvSpPr>
          <p:nvPr>
            <p:ph type="title"/>
          </p:nvPr>
        </p:nvSpPr>
        <p:spPr>
          <a:xfrm>
            <a:off x="152871" y="63017"/>
            <a:ext cx="8784976" cy="685800"/>
          </a:xfrm>
          <a:noFill/>
        </p:spPr>
        <p:txBody>
          <a:bodyPr>
            <a:normAutofit fontScale="90000"/>
          </a:bodyPr>
          <a:lstStyle/>
          <a:p>
            <a:pPr eaLnBrk="1" hangingPunct="1"/>
            <a:r>
              <a:rPr lang="en-US" altLang="ja-JP" sz="2800" dirty="0">
                <a:latin typeface="Arial" panose="020B0604020202020204" pitchFamily="34" charset="0"/>
                <a:ea typeface="Arial Unicode MS" panose="020B0604020202020204" pitchFamily="50" charset="-128"/>
                <a:cs typeface="Arial" panose="020B0604020202020204" pitchFamily="34" charset="0"/>
              </a:rPr>
              <a:t>Expected photon wavelength spectrum from C</a:t>
            </a:r>
            <a:r>
              <a:rPr lang="en-US" altLang="ja-JP" sz="280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a:t>
            </a:r>
            <a:r>
              <a:rPr lang="en-US" altLang="ja-JP" sz="2800" dirty="0">
                <a:latin typeface="Arial" panose="020B0604020202020204" pitchFamily="34" charset="0"/>
                <a:ea typeface="Arial Unicode MS" panose="020B0604020202020204" pitchFamily="50" charset="-128"/>
                <a:cs typeface="Arial" panose="020B0604020202020204" pitchFamily="34" charset="0"/>
              </a:rPr>
              <a:t>B decays</a:t>
            </a:r>
            <a:endParaRPr lang="ja-JP" altLang="en-US" sz="2800" dirty="0">
              <a:latin typeface="Arial" panose="020B0604020202020204" pitchFamily="34" charset="0"/>
              <a:ea typeface="Arial Unicode MS" panose="020B0604020202020204" pitchFamily="50" charset="-128"/>
              <a:cs typeface="Arial" panose="020B0604020202020204" pitchFamily="34" charset="0"/>
            </a:endParaRPr>
          </a:p>
        </p:txBody>
      </p:sp>
      <p:grpSp>
        <p:nvGrpSpPr>
          <p:cNvPr id="6" name="グループ化 5"/>
          <p:cNvGrpSpPr/>
          <p:nvPr/>
        </p:nvGrpSpPr>
        <p:grpSpPr>
          <a:xfrm>
            <a:off x="889778" y="1258608"/>
            <a:ext cx="6520160" cy="4499352"/>
            <a:chOff x="1563361" y="1340768"/>
            <a:chExt cx="7525832" cy="5193334"/>
          </a:xfrm>
        </p:grpSpPr>
        <p:sp>
          <p:nvSpPr>
            <p:cNvPr id="52" name="Freeform 52"/>
            <p:cNvSpPr>
              <a:spLocks/>
            </p:cNvSpPr>
            <p:nvPr/>
          </p:nvSpPr>
          <p:spPr bwMode="auto">
            <a:xfrm>
              <a:off x="4395531" y="2236694"/>
              <a:ext cx="2973147" cy="2554488"/>
            </a:xfrm>
            <a:custGeom>
              <a:avLst/>
              <a:gdLst>
                <a:gd name="T0" fmla="*/ 3 w 3982"/>
                <a:gd name="T1" fmla="*/ 2907 h 3424"/>
                <a:gd name="T2" fmla="*/ 14 w 3982"/>
                <a:gd name="T3" fmla="*/ 2253 h 3424"/>
                <a:gd name="T4" fmla="*/ 18 w 3982"/>
                <a:gd name="T5" fmla="*/ 1684 h 3424"/>
                <a:gd name="T6" fmla="*/ 22 w 3982"/>
                <a:gd name="T7" fmla="*/ 1506 h 3424"/>
                <a:gd name="T8" fmla="*/ 20 w 3982"/>
                <a:gd name="T9" fmla="*/ 1137 h 3424"/>
                <a:gd name="T10" fmla="*/ 31 w 3982"/>
                <a:gd name="T11" fmla="*/ 966 h 3424"/>
                <a:gd name="T12" fmla="*/ 26 w 3982"/>
                <a:gd name="T13" fmla="*/ 947 h 3424"/>
                <a:gd name="T14" fmla="*/ 39 w 3982"/>
                <a:gd name="T15" fmla="*/ 551 h 3424"/>
                <a:gd name="T16" fmla="*/ 36 w 3982"/>
                <a:gd name="T17" fmla="*/ 448 h 3424"/>
                <a:gd name="T18" fmla="*/ 37 w 3982"/>
                <a:gd name="T19" fmla="*/ 311 h 3424"/>
                <a:gd name="T20" fmla="*/ 46 w 3982"/>
                <a:gd name="T21" fmla="*/ 76 h 3424"/>
                <a:gd name="T22" fmla="*/ 74 w 3982"/>
                <a:gd name="T23" fmla="*/ 5 h 3424"/>
                <a:gd name="T24" fmla="*/ 159 w 3982"/>
                <a:gd name="T25" fmla="*/ 9 h 3424"/>
                <a:gd name="T26" fmla="*/ 224 w 3982"/>
                <a:gd name="T27" fmla="*/ 29 h 3424"/>
                <a:gd name="T28" fmla="*/ 425 w 3982"/>
                <a:gd name="T29" fmla="*/ 80 h 3424"/>
                <a:gd name="T30" fmla="*/ 540 w 3982"/>
                <a:gd name="T31" fmla="*/ 105 h 3424"/>
                <a:gd name="T32" fmla="*/ 637 w 3982"/>
                <a:gd name="T33" fmla="*/ 138 h 3424"/>
                <a:gd name="T34" fmla="*/ 774 w 3982"/>
                <a:gd name="T35" fmla="*/ 185 h 3424"/>
                <a:gd name="T36" fmla="*/ 906 w 3982"/>
                <a:gd name="T37" fmla="*/ 230 h 3424"/>
                <a:gd name="T38" fmla="*/ 1019 w 3982"/>
                <a:gd name="T39" fmla="*/ 274 h 3424"/>
                <a:gd name="T40" fmla="*/ 1139 w 3982"/>
                <a:gd name="T41" fmla="*/ 326 h 3424"/>
                <a:gd name="T42" fmla="*/ 1219 w 3982"/>
                <a:gd name="T43" fmla="*/ 361 h 3424"/>
                <a:gd name="T44" fmla="*/ 1307 w 3982"/>
                <a:gd name="T45" fmla="*/ 399 h 3424"/>
                <a:gd name="T46" fmla="*/ 1413 w 3982"/>
                <a:gd name="T47" fmla="*/ 450 h 3424"/>
                <a:gd name="T48" fmla="*/ 1520 w 3982"/>
                <a:gd name="T49" fmla="*/ 499 h 3424"/>
                <a:gd name="T50" fmla="*/ 1632 w 3982"/>
                <a:gd name="T51" fmla="*/ 556 h 3424"/>
                <a:gd name="T52" fmla="*/ 1751 w 3982"/>
                <a:gd name="T53" fmla="*/ 616 h 3424"/>
                <a:gd name="T54" fmla="*/ 1883 w 3982"/>
                <a:gd name="T55" fmla="*/ 686 h 3424"/>
                <a:gd name="T56" fmla="*/ 1984 w 3982"/>
                <a:gd name="T57" fmla="*/ 739 h 3424"/>
                <a:gd name="T58" fmla="*/ 2108 w 3982"/>
                <a:gd name="T59" fmla="*/ 808 h 3424"/>
                <a:gd name="T60" fmla="*/ 2171 w 3982"/>
                <a:gd name="T61" fmla="*/ 841 h 3424"/>
                <a:gd name="T62" fmla="*/ 2276 w 3982"/>
                <a:gd name="T63" fmla="*/ 901 h 3424"/>
                <a:gd name="T64" fmla="*/ 2366 w 3982"/>
                <a:gd name="T65" fmla="*/ 945 h 3424"/>
                <a:gd name="T66" fmla="*/ 2462 w 3982"/>
                <a:gd name="T67" fmla="*/ 1000 h 3424"/>
                <a:gd name="T68" fmla="*/ 2570 w 3982"/>
                <a:gd name="T69" fmla="*/ 1062 h 3424"/>
                <a:gd name="T70" fmla="*/ 2641 w 3982"/>
                <a:gd name="T71" fmla="*/ 1099 h 3424"/>
                <a:gd name="T72" fmla="*/ 2702 w 3982"/>
                <a:gd name="T73" fmla="*/ 1136 h 3424"/>
                <a:gd name="T74" fmla="*/ 2794 w 3982"/>
                <a:gd name="T75" fmla="*/ 1189 h 3424"/>
                <a:gd name="T76" fmla="*/ 2896 w 3982"/>
                <a:gd name="T77" fmla="*/ 1243 h 3424"/>
                <a:gd name="T78" fmla="*/ 2974 w 3982"/>
                <a:gd name="T79" fmla="*/ 1287 h 3424"/>
                <a:gd name="T80" fmla="*/ 3027 w 3982"/>
                <a:gd name="T81" fmla="*/ 1321 h 3424"/>
                <a:gd name="T82" fmla="*/ 3123 w 3982"/>
                <a:gd name="T83" fmla="*/ 1372 h 3424"/>
                <a:gd name="T84" fmla="*/ 3252 w 3982"/>
                <a:gd name="T85" fmla="*/ 1445 h 3424"/>
                <a:gd name="T86" fmla="*/ 3306 w 3982"/>
                <a:gd name="T87" fmla="*/ 1478 h 3424"/>
                <a:gd name="T88" fmla="*/ 3371 w 3982"/>
                <a:gd name="T89" fmla="*/ 1515 h 3424"/>
                <a:gd name="T90" fmla="*/ 3427 w 3982"/>
                <a:gd name="T91" fmla="*/ 1549 h 3424"/>
                <a:gd name="T92" fmla="*/ 3502 w 3982"/>
                <a:gd name="T93" fmla="*/ 1591 h 3424"/>
                <a:gd name="T94" fmla="*/ 3554 w 3982"/>
                <a:gd name="T95" fmla="*/ 1619 h 3424"/>
                <a:gd name="T96" fmla="*/ 3597 w 3982"/>
                <a:gd name="T97" fmla="*/ 1644 h 3424"/>
                <a:gd name="T98" fmla="*/ 3629 w 3982"/>
                <a:gd name="T99" fmla="*/ 1663 h 3424"/>
                <a:gd name="T100" fmla="*/ 3703 w 3982"/>
                <a:gd name="T101" fmla="*/ 1705 h 3424"/>
                <a:gd name="T102" fmla="*/ 3796 w 3982"/>
                <a:gd name="T103" fmla="*/ 1759 h 3424"/>
                <a:gd name="T104" fmla="*/ 3885 w 3982"/>
                <a:gd name="T105" fmla="*/ 1808 h 3424"/>
                <a:gd name="T106" fmla="*/ 3946 w 3982"/>
                <a:gd name="T107" fmla="*/ 1842 h 3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2" h="3424">
                  <a:moveTo>
                    <a:pt x="3982" y="3424"/>
                  </a:moveTo>
                  <a:lnTo>
                    <a:pt x="0" y="3424"/>
                  </a:lnTo>
                  <a:lnTo>
                    <a:pt x="3" y="2907"/>
                  </a:lnTo>
                  <a:lnTo>
                    <a:pt x="4" y="2388"/>
                  </a:lnTo>
                  <a:lnTo>
                    <a:pt x="7" y="2342"/>
                  </a:lnTo>
                  <a:lnTo>
                    <a:pt x="14" y="2253"/>
                  </a:lnTo>
                  <a:lnTo>
                    <a:pt x="12" y="2202"/>
                  </a:lnTo>
                  <a:lnTo>
                    <a:pt x="12" y="1706"/>
                  </a:lnTo>
                  <a:lnTo>
                    <a:pt x="18" y="1684"/>
                  </a:lnTo>
                  <a:lnTo>
                    <a:pt x="23" y="1609"/>
                  </a:lnTo>
                  <a:lnTo>
                    <a:pt x="23" y="1535"/>
                  </a:lnTo>
                  <a:lnTo>
                    <a:pt x="22" y="1506"/>
                  </a:lnTo>
                  <a:lnTo>
                    <a:pt x="21" y="1507"/>
                  </a:lnTo>
                  <a:lnTo>
                    <a:pt x="20" y="1516"/>
                  </a:lnTo>
                  <a:lnTo>
                    <a:pt x="20" y="1137"/>
                  </a:lnTo>
                  <a:lnTo>
                    <a:pt x="25" y="1114"/>
                  </a:lnTo>
                  <a:lnTo>
                    <a:pt x="31" y="1039"/>
                  </a:lnTo>
                  <a:lnTo>
                    <a:pt x="31" y="966"/>
                  </a:lnTo>
                  <a:lnTo>
                    <a:pt x="28" y="936"/>
                  </a:lnTo>
                  <a:lnTo>
                    <a:pt x="27" y="936"/>
                  </a:lnTo>
                  <a:lnTo>
                    <a:pt x="26" y="947"/>
                  </a:lnTo>
                  <a:lnTo>
                    <a:pt x="26" y="649"/>
                  </a:lnTo>
                  <a:lnTo>
                    <a:pt x="32" y="626"/>
                  </a:lnTo>
                  <a:lnTo>
                    <a:pt x="39" y="551"/>
                  </a:lnTo>
                  <a:lnTo>
                    <a:pt x="40" y="478"/>
                  </a:lnTo>
                  <a:lnTo>
                    <a:pt x="37" y="448"/>
                  </a:lnTo>
                  <a:lnTo>
                    <a:pt x="36" y="448"/>
                  </a:lnTo>
                  <a:lnTo>
                    <a:pt x="35" y="459"/>
                  </a:lnTo>
                  <a:lnTo>
                    <a:pt x="33" y="408"/>
                  </a:lnTo>
                  <a:lnTo>
                    <a:pt x="37" y="311"/>
                  </a:lnTo>
                  <a:lnTo>
                    <a:pt x="42" y="265"/>
                  </a:lnTo>
                  <a:lnTo>
                    <a:pt x="41" y="201"/>
                  </a:lnTo>
                  <a:lnTo>
                    <a:pt x="46" y="76"/>
                  </a:lnTo>
                  <a:lnTo>
                    <a:pt x="53" y="19"/>
                  </a:lnTo>
                  <a:lnTo>
                    <a:pt x="58" y="13"/>
                  </a:lnTo>
                  <a:lnTo>
                    <a:pt x="74" y="5"/>
                  </a:lnTo>
                  <a:lnTo>
                    <a:pt x="105" y="0"/>
                  </a:lnTo>
                  <a:lnTo>
                    <a:pt x="145" y="4"/>
                  </a:lnTo>
                  <a:lnTo>
                    <a:pt x="159" y="9"/>
                  </a:lnTo>
                  <a:lnTo>
                    <a:pt x="157" y="11"/>
                  </a:lnTo>
                  <a:lnTo>
                    <a:pt x="150" y="13"/>
                  </a:lnTo>
                  <a:lnTo>
                    <a:pt x="224" y="29"/>
                  </a:lnTo>
                  <a:lnTo>
                    <a:pt x="297" y="46"/>
                  </a:lnTo>
                  <a:lnTo>
                    <a:pt x="363" y="60"/>
                  </a:lnTo>
                  <a:lnTo>
                    <a:pt x="425" y="80"/>
                  </a:lnTo>
                  <a:lnTo>
                    <a:pt x="455" y="84"/>
                  </a:lnTo>
                  <a:lnTo>
                    <a:pt x="509" y="102"/>
                  </a:lnTo>
                  <a:lnTo>
                    <a:pt x="540" y="105"/>
                  </a:lnTo>
                  <a:lnTo>
                    <a:pt x="562" y="117"/>
                  </a:lnTo>
                  <a:lnTo>
                    <a:pt x="614" y="129"/>
                  </a:lnTo>
                  <a:lnTo>
                    <a:pt x="637" y="138"/>
                  </a:lnTo>
                  <a:lnTo>
                    <a:pt x="693" y="156"/>
                  </a:lnTo>
                  <a:lnTo>
                    <a:pt x="750" y="173"/>
                  </a:lnTo>
                  <a:lnTo>
                    <a:pt x="774" y="185"/>
                  </a:lnTo>
                  <a:lnTo>
                    <a:pt x="831" y="202"/>
                  </a:lnTo>
                  <a:lnTo>
                    <a:pt x="856" y="215"/>
                  </a:lnTo>
                  <a:lnTo>
                    <a:pt x="906" y="230"/>
                  </a:lnTo>
                  <a:lnTo>
                    <a:pt x="952" y="251"/>
                  </a:lnTo>
                  <a:lnTo>
                    <a:pt x="985" y="263"/>
                  </a:lnTo>
                  <a:lnTo>
                    <a:pt x="1019" y="274"/>
                  </a:lnTo>
                  <a:lnTo>
                    <a:pt x="1069" y="297"/>
                  </a:lnTo>
                  <a:lnTo>
                    <a:pt x="1122" y="315"/>
                  </a:lnTo>
                  <a:lnTo>
                    <a:pt x="1139" y="326"/>
                  </a:lnTo>
                  <a:lnTo>
                    <a:pt x="1181" y="342"/>
                  </a:lnTo>
                  <a:lnTo>
                    <a:pt x="1196" y="353"/>
                  </a:lnTo>
                  <a:lnTo>
                    <a:pt x="1219" y="361"/>
                  </a:lnTo>
                  <a:lnTo>
                    <a:pt x="1261" y="380"/>
                  </a:lnTo>
                  <a:lnTo>
                    <a:pt x="1279" y="391"/>
                  </a:lnTo>
                  <a:lnTo>
                    <a:pt x="1307" y="399"/>
                  </a:lnTo>
                  <a:lnTo>
                    <a:pt x="1352" y="422"/>
                  </a:lnTo>
                  <a:lnTo>
                    <a:pt x="1376" y="432"/>
                  </a:lnTo>
                  <a:lnTo>
                    <a:pt x="1413" y="450"/>
                  </a:lnTo>
                  <a:lnTo>
                    <a:pt x="1444" y="466"/>
                  </a:lnTo>
                  <a:lnTo>
                    <a:pt x="1482" y="483"/>
                  </a:lnTo>
                  <a:lnTo>
                    <a:pt x="1520" y="499"/>
                  </a:lnTo>
                  <a:lnTo>
                    <a:pt x="1551" y="517"/>
                  </a:lnTo>
                  <a:lnTo>
                    <a:pt x="1587" y="534"/>
                  </a:lnTo>
                  <a:lnTo>
                    <a:pt x="1632" y="556"/>
                  </a:lnTo>
                  <a:lnTo>
                    <a:pt x="1678" y="578"/>
                  </a:lnTo>
                  <a:lnTo>
                    <a:pt x="1714" y="597"/>
                  </a:lnTo>
                  <a:lnTo>
                    <a:pt x="1751" y="616"/>
                  </a:lnTo>
                  <a:lnTo>
                    <a:pt x="1794" y="639"/>
                  </a:lnTo>
                  <a:lnTo>
                    <a:pt x="1838" y="661"/>
                  </a:lnTo>
                  <a:lnTo>
                    <a:pt x="1883" y="686"/>
                  </a:lnTo>
                  <a:lnTo>
                    <a:pt x="1924" y="706"/>
                  </a:lnTo>
                  <a:lnTo>
                    <a:pt x="1952" y="723"/>
                  </a:lnTo>
                  <a:lnTo>
                    <a:pt x="1984" y="739"/>
                  </a:lnTo>
                  <a:lnTo>
                    <a:pt x="2030" y="761"/>
                  </a:lnTo>
                  <a:lnTo>
                    <a:pt x="2070" y="788"/>
                  </a:lnTo>
                  <a:lnTo>
                    <a:pt x="2108" y="808"/>
                  </a:lnTo>
                  <a:lnTo>
                    <a:pt x="2118" y="814"/>
                  </a:lnTo>
                  <a:lnTo>
                    <a:pt x="2139" y="821"/>
                  </a:lnTo>
                  <a:lnTo>
                    <a:pt x="2171" y="841"/>
                  </a:lnTo>
                  <a:lnTo>
                    <a:pt x="2190" y="849"/>
                  </a:lnTo>
                  <a:lnTo>
                    <a:pt x="2234" y="874"/>
                  </a:lnTo>
                  <a:lnTo>
                    <a:pt x="2276" y="901"/>
                  </a:lnTo>
                  <a:lnTo>
                    <a:pt x="2300" y="910"/>
                  </a:lnTo>
                  <a:lnTo>
                    <a:pt x="2343" y="935"/>
                  </a:lnTo>
                  <a:lnTo>
                    <a:pt x="2366" y="945"/>
                  </a:lnTo>
                  <a:lnTo>
                    <a:pt x="2415" y="976"/>
                  </a:lnTo>
                  <a:lnTo>
                    <a:pt x="2422" y="976"/>
                  </a:lnTo>
                  <a:lnTo>
                    <a:pt x="2462" y="1000"/>
                  </a:lnTo>
                  <a:lnTo>
                    <a:pt x="2495" y="1016"/>
                  </a:lnTo>
                  <a:lnTo>
                    <a:pt x="2535" y="1041"/>
                  </a:lnTo>
                  <a:lnTo>
                    <a:pt x="2570" y="1062"/>
                  </a:lnTo>
                  <a:lnTo>
                    <a:pt x="2591" y="1071"/>
                  </a:lnTo>
                  <a:lnTo>
                    <a:pt x="2614" y="1084"/>
                  </a:lnTo>
                  <a:lnTo>
                    <a:pt x="2641" y="1099"/>
                  </a:lnTo>
                  <a:lnTo>
                    <a:pt x="2667" y="1118"/>
                  </a:lnTo>
                  <a:lnTo>
                    <a:pt x="2686" y="1124"/>
                  </a:lnTo>
                  <a:lnTo>
                    <a:pt x="2702" y="1136"/>
                  </a:lnTo>
                  <a:lnTo>
                    <a:pt x="2719" y="1145"/>
                  </a:lnTo>
                  <a:lnTo>
                    <a:pt x="2759" y="1164"/>
                  </a:lnTo>
                  <a:lnTo>
                    <a:pt x="2794" y="1189"/>
                  </a:lnTo>
                  <a:lnTo>
                    <a:pt x="2834" y="1207"/>
                  </a:lnTo>
                  <a:lnTo>
                    <a:pt x="2866" y="1227"/>
                  </a:lnTo>
                  <a:lnTo>
                    <a:pt x="2896" y="1243"/>
                  </a:lnTo>
                  <a:lnTo>
                    <a:pt x="2918" y="1257"/>
                  </a:lnTo>
                  <a:lnTo>
                    <a:pt x="2944" y="1273"/>
                  </a:lnTo>
                  <a:lnTo>
                    <a:pt x="2974" y="1287"/>
                  </a:lnTo>
                  <a:lnTo>
                    <a:pt x="2981" y="1293"/>
                  </a:lnTo>
                  <a:lnTo>
                    <a:pt x="3014" y="1310"/>
                  </a:lnTo>
                  <a:lnTo>
                    <a:pt x="3027" y="1321"/>
                  </a:lnTo>
                  <a:lnTo>
                    <a:pt x="3066" y="1339"/>
                  </a:lnTo>
                  <a:lnTo>
                    <a:pt x="3094" y="1358"/>
                  </a:lnTo>
                  <a:lnTo>
                    <a:pt x="3123" y="1372"/>
                  </a:lnTo>
                  <a:lnTo>
                    <a:pt x="3146" y="1389"/>
                  </a:lnTo>
                  <a:lnTo>
                    <a:pt x="3198" y="1417"/>
                  </a:lnTo>
                  <a:lnTo>
                    <a:pt x="3252" y="1445"/>
                  </a:lnTo>
                  <a:lnTo>
                    <a:pt x="3272" y="1460"/>
                  </a:lnTo>
                  <a:lnTo>
                    <a:pt x="3292" y="1466"/>
                  </a:lnTo>
                  <a:lnTo>
                    <a:pt x="3306" y="1478"/>
                  </a:lnTo>
                  <a:lnTo>
                    <a:pt x="3339" y="1494"/>
                  </a:lnTo>
                  <a:lnTo>
                    <a:pt x="3346" y="1501"/>
                  </a:lnTo>
                  <a:lnTo>
                    <a:pt x="3371" y="1515"/>
                  </a:lnTo>
                  <a:lnTo>
                    <a:pt x="3390" y="1527"/>
                  </a:lnTo>
                  <a:lnTo>
                    <a:pt x="3421" y="1545"/>
                  </a:lnTo>
                  <a:lnTo>
                    <a:pt x="3427" y="1549"/>
                  </a:lnTo>
                  <a:lnTo>
                    <a:pt x="3459" y="1563"/>
                  </a:lnTo>
                  <a:lnTo>
                    <a:pt x="3492" y="1583"/>
                  </a:lnTo>
                  <a:lnTo>
                    <a:pt x="3502" y="1591"/>
                  </a:lnTo>
                  <a:lnTo>
                    <a:pt x="3526" y="1602"/>
                  </a:lnTo>
                  <a:lnTo>
                    <a:pt x="3540" y="1614"/>
                  </a:lnTo>
                  <a:lnTo>
                    <a:pt x="3554" y="1619"/>
                  </a:lnTo>
                  <a:lnTo>
                    <a:pt x="3578" y="1634"/>
                  </a:lnTo>
                  <a:lnTo>
                    <a:pt x="3590" y="1635"/>
                  </a:lnTo>
                  <a:lnTo>
                    <a:pt x="3597" y="1644"/>
                  </a:lnTo>
                  <a:lnTo>
                    <a:pt x="3628" y="1658"/>
                  </a:lnTo>
                  <a:lnTo>
                    <a:pt x="3619" y="1654"/>
                  </a:lnTo>
                  <a:lnTo>
                    <a:pt x="3629" y="1663"/>
                  </a:lnTo>
                  <a:lnTo>
                    <a:pt x="3662" y="1680"/>
                  </a:lnTo>
                  <a:lnTo>
                    <a:pt x="3671" y="1689"/>
                  </a:lnTo>
                  <a:lnTo>
                    <a:pt x="3703" y="1705"/>
                  </a:lnTo>
                  <a:lnTo>
                    <a:pt x="3728" y="1719"/>
                  </a:lnTo>
                  <a:lnTo>
                    <a:pt x="3756" y="1734"/>
                  </a:lnTo>
                  <a:lnTo>
                    <a:pt x="3796" y="1759"/>
                  </a:lnTo>
                  <a:lnTo>
                    <a:pt x="3829" y="1775"/>
                  </a:lnTo>
                  <a:lnTo>
                    <a:pt x="3848" y="1790"/>
                  </a:lnTo>
                  <a:lnTo>
                    <a:pt x="3885" y="1808"/>
                  </a:lnTo>
                  <a:lnTo>
                    <a:pt x="3909" y="1823"/>
                  </a:lnTo>
                  <a:lnTo>
                    <a:pt x="3928" y="1835"/>
                  </a:lnTo>
                  <a:lnTo>
                    <a:pt x="3946" y="1842"/>
                  </a:lnTo>
                  <a:lnTo>
                    <a:pt x="3966" y="1856"/>
                  </a:lnTo>
                  <a:lnTo>
                    <a:pt x="3982" y="18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53" name="Freeform 53"/>
            <p:cNvSpPr>
              <a:spLocks/>
            </p:cNvSpPr>
            <p:nvPr/>
          </p:nvSpPr>
          <p:spPr bwMode="auto">
            <a:xfrm>
              <a:off x="4395531" y="2236694"/>
              <a:ext cx="2973147" cy="2554488"/>
            </a:xfrm>
            <a:custGeom>
              <a:avLst/>
              <a:gdLst>
                <a:gd name="T0" fmla="*/ 3 w 3982"/>
                <a:gd name="T1" fmla="*/ 2907 h 3424"/>
                <a:gd name="T2" fmla="*/ 14 w 3982"/>
                <a:gd name="T3" fmla="*/ 2253 h 3424"/>
                <a:gd name="T4" fmla="*/ 18 w 3982"/>
                <a:gd name="T5" fmla="*/ 1684 h 3424"/>
                <a:gd name="T6" fmla="*/ 22 w 3982"/>
                <a:gd name="T7" fmla="*/ 1506 h 3424"/>
                <a:gd name="T8" fmla="*/ 20 w 3982"/>
                <a:gd name="T9" fmla="*/ 1137 h 3424"/>
                <a:gd name="T10" fmla="*/ 31 w 3982"/>
                <a:gd name="T11" fmla="*/ 966 h 3424"/>
                <a:gd name="T12" fmla="*/ 26 w 3982"/>
                <a:gd name="T13" fmla="*/ 947 h 3424"/>
                <a:gd name="T14" fmla="*/ 39 w 3982"/>
                <a:gd name="T15" fmla="*/ 551 h 3424"/>
                <a:gd name="T16" fmla="*/ 36 w 3982"/>
                <a:gd name="T17" fmla="*/ 448 h 3424"/>
                <a:gd name="T18" fmla="*/ 37 w 3982"/>
                <a:gd name="T19" fmla="*/ 311 h 3424"/>
                <a:gd name="T20" fmla="*/ 46 w 3982"/>
                <a:gd name="T21" fmla="*/ 76 h 3424"/>
                <a:gd name="T22" fmla="*/ 74 w 3982"/>
                <a:gd name="T23" fmla="*/ 5 h 3424"/>
                <a:gd name="T24" fmla="*/ 159 w 3982"/>
                <a:gd name="T25" fmla="*/ 9 h 3424"/>
                <a:gd name="T26" fmla="*/ 224 w 3982"/>
                <a:gd name="T27" fmla="*/ 29 h 3424"/>
                <a:gd name="T28" fmla="*/ 425 w 3982"/>
                <a:gd name="T29" fmla="*/ 80 h 3424"/>
                <a:gd name="T30" fmla="*/ 540 w 3982"/>
                <a:gd name="T31" fmla="*/ 105 h 3424"/>
                <a:gd name="T32" fmla="*/ 637 w 3982"/>
                <a:gd name="T33" fmla="*/ 138 h 3424"/>
                <a:gd name="T34" fmla="*/ 774 w 3982"/>
                <a:gd name="T35" fmla="*/ 185 h 3424"/>
                <a:gd name="T36" fmla="*/ 906 w 3982"/>
                <a:gd name="T37" fmla="*/ 230 h 3424"/>
                <a:gd name="T38" fmla="*/ 1019 w 3982"/>
                <a:gd name="T39" fmla="*/ 274 h 3424"/>
                <a:gd name="T40" fmla="*/ 1139 w 3982"/>
                <a:gd name="T41" fmla="*/ 326 h 3424"/>
                <a:gd name="T42" fmla="*/ 1219 w 3982"/>
                <a:gd name="T43" fmla="*/ 361 h 3424"/>
                <a:gd name="T44" fmla="*/ 1307 w 3982"/>
                <a:gd name="T45" fmla="*/ 399 h 3424"/>
                <a:gd name="T46" fmla="*/ 1413 w 3982"/>
                <a:gd name="T47" fmla="*/ 450 h 3424"/>
                <a:gd name="T48" fmla="*/ 1520 w 3982"/>
                <a:gd name="T49" fmla="*/ 499 h 3424"/>
                <a:gd name="T50" fmla="*/ 1632 w 3982"/>
                <a:gd name="T51" fmla="*/ 556 h 3424"/>
                <a:gd name="T52" fmla="*/ 1751 w 3982"/>
                <a:gd name="T53" fmla="*/ 616 h 3424"/>
                <a:gd name="T54" fmla="*/ 1883 w 3982"/>
                <a:gd name="T55" fmla="*/ 686 h 3424"/>
                <a:gd name="T56" fmla="*/ 1984 w 3982"/>
                <a:gd name="T57" fmla="*/ 739 h 3424"/>
                <a:gd name="T58" fmla="*/ 2108 w 3982"/>
                <a:gd name="T59" fmla="*/ 808 h 3424"/>
                <a:gd name="T60" fmla="*/ 2171 w 3982"/>
                <a:gd name="T61" fmla="*/ 841 h 3424"/>
                <a:gd name="T62" fmla="*/ 2276 w 3982"/>
                <a:gd name="T63" fmla="*/ 901 h 3424"/>
                <a:gd name="T64" fmla="*/ 2366 w 3982"/>
                <a:gd name="T65" fmla="*/ 945 h 3424"/>
                <a:gd name="T66" fmla="*/ 2462 w 3982"/>
                <a:gd name="T67" fmla="*/ 1000 h 3424"/>
                <a:gd name="T68" fmla="*/ 2570 w 3982"/>
                <a:gd name="T69" fmla="*/ 1062 h 3424"/>
                <a:gd name="T70" fmla="*/ 2641 w 3982"/>
                <a:gd name="T71" fmla="*/ 1099 h 3424"/>
                <a:gd name="T72" fmla="*/ 2702 w 3982"/>
                <a:gd name="T73" fmla="*/ 1136 h 3424"/>
                <a:gd name="T74" fmla="*/ 2794 w 3982"/>
                <a:gd name="T75" fmla="*/ 1189 h 3424"/>
                <a:gd name="T76" fmla="*/ 2896 w 3982"/>
                <a:gd name="T77" fmla="*/ 1243 h 3424"/>
                <a:gd name="T78" fmla="*/ 2974 w 3982"/>
                <a:gd name="T79" fmla="*/ 1287 h 3424"/>
                <a:gd name="T80" fmla="*/ 3027 w 3982"/>
                <a:gd name="T81" fmla="*/ 1321 h 3424"/>
                <a:gd name="T82" fmla="*/ 3123 w 3982"/>
                <a:gd name="T83" fmla="*/ 1372 h 3424"/>
                <a:gd name="T84" fmla="*/ 3252 w 3982"/>
                <a:gd name="T85" fmla="*/ 1445 h 3424"/>
                <a:gd name="T86" fmla="*/ 3306 w 3982"/>
                <a:gd name="T87" fmla="*/ 1478 h 3424"/>
                <a:gd name="T88" fmla="*/ 3371 w 3982"/>
                <a:gd name="T89" fmla="*/ 1515 h 3424"/>
                <a:gd name="T90" fmla="*/ 3427 w 3982"/>
                <a:gd name="T91" fmla="*/ 1549 h 3424"/>
                <a:gd name="T92" fmla="*/ 3502 w 3982"/>
                <a:gd name="T93" fmla="*/ 1591 h 3424"/>
                <a:gd name="T94" fmla="*/ 3554 w 3982"/>
                <a:gd name="T95" fmla="*/ 1619 h 3424"/>
                <a:gd name="T96" fmla="*/ 3597 w 3982"/>
                <a:gd name="T97" fmla="*/ 1644 h 3424"/>
                <a:gd name="T98" fmla="*/ 3629 w 3982"/>
                <a:gd name="T99" fmla="*/ 1663 h 3424"/>
                <a:gd name="T100" fmla="*/ 3703 w 3982"/>
                <a:gd name="T101" fmla="*/ 1705 h 3424"/>
                <a:gd name="T102" fmla="*/ 3796 w 3982"/>
                <a:gd name="T103" fmla="*/ 1759 h 3424"/>
                <a:gd name="T104" fmla="*/ 3885 w 3982"/>
                <a:gd name="T105" fmla="*/ 1808 h 3424"/>
                <a:gd name="T106" fmla="*/ 3946 w 3982"/>
                <a:gd name="T107" fmla="*/ 1842 h 3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82" h="3424">
                  <a:moveTo>
                    <a:pt x="3982" y="3424"/>
                  </a:moveTo>
                  <a:lnTo>
                    <a:pt x="0" y="3424"/>
                  </a:lnTo>
                  <a:lnTo>
                    <a:pt x="3" y="2907"/>
                  </a:lnTo>
                  <a:lnTo>
                    <a:pt x="4" y="2388"/>
                  </a:lnTo>
                  <a:lnTo>
                    <a:pt x="7" y="2342"/>
                  </a:lnTo>
                  <a:lnTo>
                    <a:pt x="14" y="2253"/>
                  </a:lnTo>
                  <a:lnTo>
                    <a:pt x="12" y="2202"/>
                  </a:lnTo>
                  <a:lnTo>
                    <a:pt x="12" y="1706"/>
                  </a:lnTo>
                  <a:lnTo>
                    <a:pt x="18" y="1684"/>
                  </a:lnTo>
                  <a:lnTo>
                    <a:pt x="23" y="1609"/>
                  </a:lnTo>
                  <a:lnTo>
                    <a:pt x="23" y="1535"/>
                  </a:lnTo>
                  <a:lnTo>
                    <a:pt x="22" y="1506"/>
                  </a:lnTo>
                  <a:lnTo>
                    <a:pt x="21" y="1507"/>
                  </a:lnTo>
                  <a:lnTo>
                    <a:pt x="20" y="1516"/>
                  </a:lnTo>
                  <a:lnTo>
                    <a:pt x="20" y="1137"/>
                  </a:lnTo>
                  <a:lnTo>
                    <a:pt x="25" y="1114"/>
                  </a:lnTo>
                  <a:lnTo>
                    <a:pt x="31" y="1039"/>
                  </a:lnTo>
                  <a:lnTo>
                    <a:pt x="31" y="966"/>
                  </a:lnTo>
                  <a:lnTo>
                    <a:pt x="28" y="936"/>
                  </a:lnTo>
                  <a:lnTo>
                    <a:pt x="27" y="936"/>
                  </a:lnTo>
                  <a:lnTo>
                    <a:pt x="26" y="947"/>
                  </a:lnTo>
                  <a:lnTo>
                    <a:pt x="26" y="649"/>
                  </a:lnTo>
                  <a:lnTo>
                    <a:pt x="32" y="626"/>
                  </a:lnTo>
                  <a:lnTo>
                    <a:pt x="39" y="551"/>
                  </a:lnTo>
                  <a:lnTo>
                    <a:pt x="40" y="478"/>
                  </a:lnTo>
                  <a:lnTo>
                    <a:pt x="37" y="448"/>
                  </a:lnTo>
                  <a:lnTo>
                    <a:pt x="36" y="448"/>
                  </a:lnTo>
                  <a:lnTo>
                    <a:pt x="35" y="459"/>
                  </a:lnTo>
                  <a:lnTo>
                    <a:pt x="33" y="408"/>
                  </a:lnTo>
                  <a:lnTo>
                    <a:pt x="37" y="311"/>
                  </a:lnTo>
                  <a:lnTo>
                    <a:pt x="42" y="265"/>
                  </a:lnTo>
                  <a:lnTo>
                    <a:pt x="41" y="201"/>
                  </a:lnTo>
                  <a:lnTo>
                    <a:pt x="46" y="76"/>
                  </a:lnTo>
                  <a:lnTo>
                    <a:pt x="53" y="19"/>
                  </a:lnTo>
                  <a:lnTo>
                    <a:pt x="58" y="13"/>
                  </a:lnTo>
                  <a:lnTo>
                    <a:pt x="74" y="5"/>
                  </a:lnTo>
                  <a:lnTo>
                    <a:pt x="105" y="0"/>
                  </a:lnTo>
                  <a:lnTo>
                    <a:pt x="145" y="4"/>
                  </a:lnTo>
                  <a:lnTo>
                    <a:pt x="159" y="9"/>
                  </a:lnTo>
                  <a:lnTo>
                    <a:pt x="157" y="11"/>
                  </a:lnTo>
                  <a:lnTo>
                    <a:pt x="150" y="13"/>
                  </a:lnTo>
                  <a:lnTo>
                    <a:pt x="224" y="29"/>
                  </a:lnTo>
                  <a:lnTo>
                    <a:pt x="297" y="46"/>
                  </a:lnTo>
                  <a:lnTo>
                    <a:pt x="363" y="60"/>
                  </a:lnTo>
                  <a:lnTo>
                    <a:pt x="425" y="80"/>
                  </a:lnTo>
                  <a:lnTo>
                    <a:pt x="455" y="84"/>
                  </a:lnTo>
                  <a:lnTo>
                    <a:pt x="509" y="102"/>
                  </a:lnTo>
                  <a:lnTo>
                    <a:pt x="540" y="105"/>
                  </a:lnTo>
                  <a:lnTo>
                    <a:pt x="562" y="117"/>
                  </a:lnTo>
                  <a:lnTo>
                    <a:pt x="614" y="129"/>
                  </a:lnTo>
                  <a:lnTo>
                    <a:pt x="637" y="138"/>
                  </a:lnTo>
                  <a:lnTo>
                    <a:pt x="693" y="156"/>
                  </a:lnTo>
                  <a:lnTo>
                    <a:pt x="750" y="173"/>
                  </a:lnTo>
                  <a:lnTo>
                    <a:pt x="774" y="185"/>
                  </a:lnTo>
                  <a:lnTo>
                    <a:pt x="831" y="202"/>
                  </a:lnTo>
                  <a:lnTo>
                    <a:pt x="856" y="215"/>
                  </a:lnTo>
                  <a:lnTo>
                    <a:pt x="906" y="230"/>
                  </a:lnTo>
                  <a:lnTo>
                    <a:pt x="952" y="251"/>
                  </a:lnTo>
                  <a:lnTo>
                    <a:pt x="985" y="263"/>
                  </a:lnTo>
                  <a:lnTo>
                    <a:pt x="1019" y="274"/>
                  </a:lnTo>
                  <a:lnTo>
                    <a:pt x="1069" y="297"/>
                  </a:lnTo>
                  <a:lnTo>
                    <a:pt x="1122" y="315"/>
                  </a:lnTo>
                  <a:lnTo>
                    <a:pt x="1139" y="326"/>
                  </a:lnTo>
                  <a:lnTo>
                    <a:pt x="1181" y="342"/>
                  </a:lnTo>
                  <a:lnTo>
                    <a:pt x="1196" y="353"/>
                  </a:lnTo>
                  <a:lnTo>
                    <a:pt x="1219" y="361"/>
                  </a:lnTo>
                  <a:lnTo>
                    <a:pt x="1261" y="380"/>
                  </a:lnTo>
                  <a:lnTo>
                    <a:pt x="1279" y="391"/>
                  </a:lnTo>
                  <a:lnTo>
                    <a:pt x="1307" y="399"/>
                  </a:lnTo>
                  <a:lnTo>
                    <a:pt x="1352" y="422"/>
                  </a:lnTo>
                  <a:lnTo>
                    <a:pt x="1376" y="432"/>
                  </a:lnTo>
                  <a:lnTo>
                    <a:pt x="1413" y="450"/>
                  </a:lnTo>
                  <a:lnTo>
                    <a:pt x="1444" y="466"/>
                  </a:lnTo>
                  <a:lnTo>
                    <a:pt x="1482" y="483"/>
                  </a:lnTo>
                  <a:lnTo>
                    <a:pt x="1520" y="499"/>
                  </a:lnTo>
                  <a:lnTo>
                    <a:pt x="1551" y="517"/>
                  </a:lnTo>
                  <a:lnTo>
                    <a:pt x="1587" y="534"/>
                  </a:lnTo>
                  <a:lnTo>
                    <a:pt x="1632" y="556"/>
                  </a:lnTo>
                  <a:lnTo>
                    <a:pt x="1678" y="578"/>
                  </a:lnTo>
                  <a:lnTo>
                    <a:pt x="1714" y="597"/>
                  </a:lnTo>
                  <a:lnTo>
                    <a:pt x="1751" y="616"/>
                  </a:lnTo>
                  <a:lnTo>
                    <a:pt x="1794" y="639"/>
                  </a:lnTo>
                  <a:lnTo>
                    <a:pt x="1838" y="661"/>
                  </a:lnTo>
                  <a:lnTo>
                    <a:pt x="1883" y="686"/>
                  </a:lnTo>
                  <a:lnTo>
                    <a:pt x="1924" y="706"/>
                  </a:lnTo>
                  <a:lnTo>
                    <a:pt x="1952" y="723"/>
                  </a:lnTo>
                  <a:lnTo>
                    <a:pt x="1984" y="739"/>
                  </a:lnTo>
                  <a:lnTo>
                    <a:pt x="2030" y="761"/>
                  </a:lnTo>
                  <a:lnTo>
                    <a:pt x="2070" y="788"/>
                  </a:lnTo>
                  <a:lnTo>
                    <a:pt x="2108" y="808"/>
                  </a:lnTo>
                  <a:lnTo>
                    <a:pt x="2118" y="814"/>
                  </a:lnTo>
                  <a:lnTo>
                    <a:pt x="2139" y="821"/>
                  </a:lnTo>
                  <a:lnTo>
                    <a:pt x="2171" y="841"/>
                  </a:lnTo>
                  <a:lnTo>
                    <a:pt x="2190" y="849"/>
                  </a:lnTo>
                  <a:lnTo>
                    <a:pt x="2234" y="874"/>
                  </a:lnTo>
                  <a:lnTo>
                    <a:pt x="2276" y="901"/>
                  </a:lnTo>
                  <a:lnTo>
                    <a:pt x="2300" y="910"/>
                  </a:lnTo>
                  <a:lnTo>
                    <a:pt x="2343" y="935"/>
                  </a:lnTo>
                  <a:lnTo>
                    <a:pt x="2366" y="945"/>
                  </a:lnTo>
                  <a:lnTo>
                    <a:pt x="2415" y="976"/>
                  </a:lnTo>
                  <a:lnTo>
                    <a:pt x="2422" y="976"/>
                  </a:lnTo>
                  <a:lnTo>
                    <a:pt x="2462" y="1000"/>
                  </a:lnTo>
                  <a:lnTo>
                    <a:pt x="2495" y="1016"/>
                  </a:lnTo>
                  <a:lnTo>
                    <a:pt x="2535" y="1041"/>
                  </a:lnTo>
                  <a:lnTo>
                    <a:pt x="2570" y="1062"/>
                  </a:lnTo>
                  <a:lnTo>
                    <a:pt x="2591" y="1071"/>
                  </a:lnTo>
                  <a:lnTo>
                    <a:pt x="2614" y="1084"/>
                  </a:lnTo>
                  <a:lnTo>
                    <a:pt x="2641" y="1099"/>
                  </a:lnTo>
                  <a:lnTo>
                    <a:pt x="2667" y="1118"/>
                  </a:lnTo>
                  <a:lnTo>
                    <a:pt x="2686" y="1124"/>
                  </a:lnTo>
                  <a:lnTo>
                    <a:pt x="2702" y="1136"/>
                  </a:lnTo>
                  <a:lnTo>
                    <a:pt x="2719" y="1145"/>
                  </a:lnTo>
                  <a:lnTo>
                    <a:pt x="2759" y="1164"/>
                  </a:lnTo>
                  <a:lnTo>
                    <a:pt x="2794" y="1189"/>
                  </a:lnTo>
                  <a:lnTo>
                    <a:pt x="2834" y="1207"/>
                  </a:lnTo>
                  <a:lnTo>
                    <a:pt x="2866" y="1227"/>
                  </a:lnTo>
                  <a:lnTo>
                    <a:pt x="2896" y="1243"/>
                  </a:lnTo>
                  <a:lnTo>
                    <a:pt x="2918" y="1257"/>
                  </a:lnTo>
                  <a:lnTo>
                    <a:pt x="2944" y="1273"/>
                  </a:lnTo>
                  <a:lnTo>
                    <a:pt x="2974" y="1287"/>
                  </a:lnTo>
                  <a:lnTo>
                    <a:pt x="2981" y="1293"/>
                  </a:lnTo>
                  <a:lnTo>
                    <a:pt x="3014" y="1310"/>
                  </a:lnTo>
                  <a:lnTo>
                    <a:pt x="3027" y="1321"/>
                  </a:lnTo>
                  <a:lnTo>
                    <a:pt x="3066" y="1339"/>
                  </a:lnTo>
                  <a:lnTo>
                    <a:pt x="3094" y="1358"/>
                  </a:lnTo>
                  <a:lnTo>
                    <a:pt x="3123" y="1372"/>
                  </a:lnTo>
                  <a:lnTo>
                    <a:pt x="3146" y="1389"/>
                  </a:lnTo>
                  <a:lnTo>
                    <a:pt x="3198" y="1417"/>
                  </a:lnTo>
                  <a:lnTo>
                    <a:pt x="3252" y="1445"/>
                  </a:lnTo>
                  <a:lnTo>
                    <a:pt x="3272" y="1460"/>
                  </a:lnTo>
                  <a:lnTo>
                    <a:pt x="3292" y="1466"/>
                  </a:lnTo>
                  <a:lnTo>
                    <a:pt x="3306" y="1478"/>
                  </a:lnTo>
                  <a:lnTo>
                    <a:pt x="3339" y="1494"/>
                  </a:lnTo>
                  <a:lnTo>
                    <a:pt x="3346" y="1501"/>
                  </a:lnTo>
                  <a:lnTo>
                    <a:pt x="3371" y="1515"/>
                  </a:lnTo>
                  <a:lnTo>
                    <a:pt x="3390" y="1527"/>
                  </a:lnTo>
                  <a:lnTo>
                    <a:pt x="3421" y="1545"/>
                  </a:lnTo>
                  <a:lnTo>
                    <a:pt x="3427" y="1549"/>
                  </a:lnTo>
                  <a:lnTo>
                    <a:pt x="3459" y="1563"/>
                  </a:lnTo>
                  <a:lnTo>
                    <a:pt x="3492" y="1583"/>
                  </a:lnTo>
                  <a:lnTo>
                    <a:pt x="3502" y="1591"/>
                  </a:lnTo>
                  <a:lnTo>
                    <a:pt x="3526" y="1602"/>
                  </a:lnTo>
                  <a:lnTo>
                    <a:pt x="3540" y="1614"/>
                  </a:lnTo>
                  <a:lnTo>
                    <a:pt x="3554" y="1619"/>
                  </a:lnTo>
                  <a:lnTo>
                    <a:pt x="3578" y="1634"/>
                  </a:lnTo>
                  <a:lnTo>
                    <a:pt x="3590" y="1635"/>
                  </a:lnTo>
                  <a:lnTo>
                    <a:pt x="3597" y="1644"/>
                  </a:lnTo>
                  <a:lnTo>
                    <a:pt x="3628" y="1658"/>
                  </a:lnTo>
                  <a:lnTo>
                    <a:pt x="3619" y="1654"/>
                  </a:lnTo>
                  <a:lnTo>
                    <a:pt x="3629" y="1663"/>
                  </a:lnTo>
                  <a:lnTo>
                    <a:pt x="3662" y="1680"/>
                  </a:lnTo>
                  <a:lnTo>
                    <a:pt x="3671" y="1689"/>
                  </a:lnTo>
                  <a:lnTo>
                    <a:pt x="3703" y="1705"/>
                  </a:lnTo>
                  <a:lnTo>
                    <a:pt x="3728" y="1719"/>
                  </a:lnTo>
                  <a:lnTo>
                    <a:pt x="3756" y="1734"/>
                  </a:lnTo>
                  <a:lnTo>
                    <a:pt x="3796" y="1759"/>
                  </a:lnTo>
                  <a:lnTo>
                    <a:pt x="3829" y="1775"/>
                  </a:lnTo>
                  <a:lnTo>
                    <a:pt x="3848" y="1790"/>
                  </a:lnTo>
                  <a:lnTo>
                    <a:pt x="3885" y="1808"/>
                  </a:lnTo>
                  <a:lnTo>
                    <a:pt x="3909" y="1823"/>
                  </a:lnTo>
                  <a:lnTo>
                    <a:pt x="3928" y="1835"/>
                  </a:lnTo>
                  <a:lnTo>
                    <a:pt x="3946" y="1842"/>
                  </a:lnTo>
                  <a:lnTo>
                    <a:pt x="3966" y="1856"/>
                  </a:lnTo>
                  <a:lnTo>
                    <a:pt x="3982" y="1864"/>
                  </a:lnTo>
                </a:path>
              </a:pathLst>
            </a:custGeom>
            <a:gradFill flip="none" rotWithShape="1">
              <a:gsLst>
                <a:gs pos="0">
                  <a:srgbClr val="FFFF00"/>
                </a:gs>
                <a:gs pos="100000">
                  <a:srgbClr val="FF0000"/>
                </a:gs>
              </a:gsLst>
              <a:lin ang="0" scaled="1"/>
              <a:tileRect/>
            </a:gradFill>
            <a:ln w="22225">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54" name="Rectangle 54"/>
            <p:cNvSpPr>
              <a:spLocks noChangeArrowheads="1"/>
            </p:cNvSpPr>
            <p:nvPr/>
          </p:nvSpPr>
          <p:spPr bwMode="auto">
            <a:xfrm>
              <a:off x="2293283" y="1350124"/>
              <a:ext cx="5075395" cy="3441059"/>
            </a:xfrm>
            <a:prstGeom prst="rect">
              <a:avLst/>
            </a:prstGeom>
            <a:noFill/>
            <a:ln w="14288">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55" name="Line 55"/>
            <p:cNvSpPr>
              <a:spLocks noChangeShapeType="1"/>
            </p:cNvSpPr>
            <p:nvPr/>
          </p:nvSpPr>
          <p:spPr bwMode="auto">
            <a:xfrm>
              <a:off x="2293283" y="4791182"/>
              <a:ext cx="5075395"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56" name="Line 56"/>
            <p:cNvSpPr>
              <a:spLocks noChangeShapeType="1"/>
            </p:cNvSpPr>
            <p:nvPr/>
          </p:nvSpPr>
          <p:spPr bwMode="auto">
            <a:xfrm>
              <a:off x="3191049"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57" name="Line 57"/>
            <p:cNvSpPr>
              <a:spLocks noChangeShapeType="1"/>
            </p:cNvSpPr>
            <p:nvPr/>
          </p:nvSpPr>
          <p:spPr bwMode="auto">
            <a:xfrm>
              <a:off x="3717169"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58" name="Line 58"/>
            <p:cNvSpPr>
              <a:spLocks noChangeShapeType="1"/>
            </p:cNvSpPr>
            <p:nvPr/>
          </p:nvSpPr>
          <p:spPr bwMode="auto">
            <a:xfrm>
              <a:off x="4091052"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59" name="Line 59"/>
            <p:cNvSpPr>
              <a:spLocks noChangeShapeType="1"/>
            </p:cNvSpPr>
            <p:nvPr/>
          </p:nvSpPr>
          <p:spPr bwMode="auto">
            <a:xfrm>
              <a:off x="4379859"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0" name="Line 60"/>
            <p:cNvSpPr>
              <a:spLocks noChangeShapeType="1"/>
            </p:cNvSpPr>
            <p:nvPr/>
          </p:nvSpPr>
          <p:spPr bwMode="auto">
            <a:xfrm>
              <a:off x="4617173"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1" name="Line 61"/>
            <p:cNvSpPr>
              <a:spLocks noChangeShapeType="1"/>
            </p:cNvSpPr>
            <p:nvPr/>
          </p:nvSpPr>
          <p:spPr bwMode="auto">
            <a:xfrm>
              <a:off x="4816428"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2" name="Line 62"/>
            <p:cNvSpPr>
              <a:spLocks noChangeShapeType="1"/>
            </p:cNvSpPr>
            <p:nvPr/>
          </p:nvSpPr>
          <p:spPr bwMode="auto">
            <a:xfrm>
              <a:off x="4988816"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3" name="Line 63"/>
            <p:cNvSpPr>
              <a:spLocks noChangeShapeType="1"/>
            </p:cNvSpPr>
            <p:nvPr/>
          </p:nvSpPr>
          <p:spPr bwMode="auto">
            <a:xfrm>
              <a:off x="5143295"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4" name="Line 64"/>
            <p:cNvSpPr>
              <a:spLocks noChangeShapeType="1"/>
            </p:cNvSpPr>
            <p:nvPr/>
          </p:nvSpPr>
          <p:spPr bwMode="auto">
            <a:xfrm>
              <a:off x="5282102" y="4688196"/>
              <a:ext cx="0" cy="102985"/>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5" name="Line 65"/>
            <p:cNvSpPr>
              <a:spLocks noChangeShapeType="1"/>
            </p:cNvSpPr>
            <p:nvPr/>
          </p:nvSpPr>
          <p:spPr bwMode="auto">
            <a:xfrm>
              <a:off x="6179866"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6" name="Line 66"/>
            <p:cNvSpPr>
              <a:spLocks noChangeShapeType="1"/>
            </p:cNvSpPr>
            <p:nvPr/>
          </p:nvSpPr>
          <p:spPr bwMode="auto">
            <a:xfrm>
              <a:off x="6705988"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7" name="Line 67"/>
            <p:cNvSpPr>
              <a:spLocks noChangeShapeType="1"/>
            </p:cNvSpPr>
            <p:nvPr/>
          </p:nvSpPr>
          <p:spPr bwMode="auto">
            <a:xfrm>
              <a:off x="7077632" y="4741928"/>
              <a:ext cx="0" cy="49254"/>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8" name="Line 68"/>
            <p:cNvSpPr>
              <a:spLocks noChangeShapeType="1"/>
            </p:cNvSpPr>
            <p:nvPr/>
          </p:nvSpPr>
          <p:spPr bwMode="auto">
            <a:xfrm flipV="1">
              <a:off x="2293283" y="1350124"/>
              <a:ext cx="0" cy="3441059"/>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69" name="Line 69"/>
            <p:cNvSpPr>
              <a:spLocks noChangeShapeType="1"/>
            </p:cNvSpPr>
            <p:nvPr/>
          </p:nvSpPr>
          <p:spPr bwMode="auto">
            <a:xfrm flipH="1">
              <a:off x="2293283" y="4791182"/>
              <a:ext cx="15000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0" name="Line 70"/>
            <p:cNvSpPr>
              <a:spLocks noChangeShapeType="1"/>
            </p:cNvSpPr>
            <p:nvPr/>
          </p:nvSpPr>
          <p:spPr bwMode="auto">
            <a:xfrm flipH="1">
              <a:off x="2293283" y="4446404"/>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1" name="Line 71"/>
            <p:cNvSpPr>
              <a:spLocks noChangeShapeType="1"/>
            </p:cNvSpPr>
            <p:nvPr/>
          </p:nvSpPr>
          <p:spPr bwMode="auto">
            <a:xfrm flipH="1">
              <a:off x="2293283" y="4247150"/>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2" name="Line 72"/>
            <p:cNvSpPr>
              <a:spLocks noChangeShapeType="1"/>
            </p:cNvSpPr>
            <p:nvPr/>
          </p:nvSpPr>
          <p:spPr bwMode="auto">
            <a:xfrm flipH="1">
              <a:off x="2293283" y="4099388"/>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3" name="Line 73"/>
            <p:cNvSpPr>
              <a:spLocks noChangeShapeType="1"/>
            </p:cNvSpPr>
            <p:nvPr/>
          </p:nvSpPr>
          <p:spPr bwMode="auto">
            <a:xfrm flipH="1">
              <a:off x="2293283" y="3991925"/>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4" name="Line 74"/>
            <p:cNvSpPr>
              <a:spLocks noChangeShapeType="1"/>
            </p:cNvSpPr>
            <p:nvPr/>
          </p:nvSpPr>
          <p:spPr bwMode="auto">
            <a:xfrm flipH="1">
              <a:off x="2293283" y="3900133"/>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5" name="Line 75"/>
            <p:cNvSpPr>
              <a:spLocks noChangeShapeType="1"/>
            </p:cNvSpPr>
            <p:nvPr/>
          </p:nvSpPr>
          <p:spPr bwMode="auto">
            <a:xfrm flipH="1">
              <a:off x="2293283" y="3824014"/>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6" name="Line 76"/>
            <p:cNvSpPr>
              <a:spLocks noChangeShapeType="1"/>
            </p:cNvSpPr>
            <p:nvPr/>
          </p:nvSpPr>
          <p:spPr bwMode="auto">
            <a:xfrm flipH="1">
              <a:off x="2293283" y="3756849"/>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7" name="Line 77"/>
            <p:cNvSpPr>
              <a:spLocks noChangeShapeType="1"/>
            </p:cNvSpPr>
            <p:nvPr/>
          </p:nvSpPr>
          <p:spPr bwMode="auto">
            <a:xfrm flipH="1">
              <a:off x="2293283" y="3696402"/>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8" name="Line 78"/>
            <p:cNvSpPr>
              <a:spLocks noChangeShapeType="1"/>
            </p:cNvSpPr>
            <p:nvPr/>
          </p:nvSpPr>
          <p:spPr bwMode="auto">
            <a:xfrm flipH="1">
              <a:off x="2293283" y="3644908"/>
              <a:ext cx="15000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79" name="Line 79"/>
            <p:cNvSpPr>
              <a:spLocks noChangeShapeType="1"/>
            </p:cNvSpPr>
            <p:nvPr/>
          </p:nvSpPr>
          <p:spPr bwMode="auto">
            <a:xfrm flipH="1">
              <a:off x="2293283" y="3300131"/>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0" name="Line 80"/>
            <p:cNvSpPr>
              <a:spLocks noChangeShapeType="1"/>
            </p:cNvSpPr>
            <p:nvPr/>
          </p:nvSpPr>
          <p:spPr bwMode="auto">
            <a:xfrm flipH="1">
              <a:off x="2293283" y="3094160"/>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1" name="Line 81"/>
            <p:cNvSpPr>
              <a:spLocks noChangeShapeType="1"/>
            </p:cNvSpPr>
            <p:nvPr/>
          </p:nvSpPr>
          <p:spPr bwMode="auto">
            <a:xfrm flipH="1">
              <a:off x="2293283" y="2953115"/>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2" name="Line 82"/>
            <p:cNvSpPr>
              <a:spLocks noChangeShapeType="1"/>
            </p:cNvSpPr>
            <p:nvPr/>
          </p:nvSpPr>
          <p:spPr bwMode="auto">
            <a:xfrm flipH="1">
              <a:off x="2293283" y="2841174"/>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3" name="Line 83"/>
            <p:cNvSpPr>
              <a:spLocks noChangeShapeType="1"/>
            </p:cNvSpPr>
            <p:nvPr/>
          </p:nvSpPr>
          <p:spPr bwMode="auto">
            <a:xfrm flipH="1">
              <a:off x="2293283" y="2751622"/>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4" name="Line 84"/>
            <p:cNvSpPr>
              <a:spLocks noChangeShapeType="1"/>
            </p:cNvSpPr>
            <p:nvPr/>
          </p:nvSpPr>
          <p:spPr bwMode="auto">
            <a:xfrm flipH="1">
              <a:off x="2293283" y="2675502"/>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5" name="Line 85"/>
            <p:cNvSpPr>
              <a:spLocks noChangeShapeType="1"/>
            </p:cNvSpPr>
            <p:nvPr/>
          </p:nvSpPr>
          <p:spPr bwMode="auto">
            <a:xfrm flipH="1">
              <a:off x="2293283" y="2608338"/>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6" name="Line 86"/>
            <p:cNvSpPr>
              <a:spLocks noChangeShapeType="1"/>
            </p:cNvSpPr>
            <p:nvPr/>
          </p:nvSpPr>
          <p:spPr bwMode="auto">
            <a:xfrm flipH="1">
              <a:off x="2293283" y="2550129"/>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7" name="Line 87"/>
            <p:cNvSpPr>
              <a:spLocks noChangeShapeType="1"/>
            </p:cNvSpPr>
            <p:nvPr/>
          </p:nvSpPr>
          <p:spPr bwMode="auto">
            <a:xfrm flipH="1">
              <a:off x="2293283" y="2496397"/>
              <a:ext cx="150001"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8" name="Line 88"/>
            <p:cNvSpPr>
              <a:spLocks noChangeShapeType="1"/>
            </p:cNvSpPr>
            <p:nvPr/>
          </p:nvSpPr>
          <p:spPr bwMode="auto">
            <a:xfrm flipH="1">
              <a:off x="2293283" y="2151620"/>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89" name="Line 89"/>
            <p:cNvSpPr>
              <a:spLocks noChangeShapeType="1"/>
            </p:cNvSpPr>
            <p:nvPr/>
          </p:nvSpPr>
          <p:spPr bwMode="auto">
            <a:xfrm flipH="1">
              <a:off x="2293283" y="1947887"/>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90" name="Line 90"/>
            <p:cNvSpPr>
              <a:spLocks noChangeShapeType="1"/>
            </p:cNvSpPr>
            <p:nvPr/>
          </p:nvSpPr>
          <p:spPr bwMode="auto">
            <a:xfrm flipH="1">
              <a:off x="2293283" y="1804602"/>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91" name="Line 91"/>
            <p:cNvSpPr>
              <a:spLocks noChangeShapeType="1"/>
            </p:cNvSpPr>
            <p:nvPr/>
          </p:nvSpPr>
          <p:spPr bwMode="auto">
            <a:xfrm flipH="1">
              <a:off x="2293283" y="1692662"/>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92" name="Line 92"/>
            <p:cNvSpPr>
              <a:spLocks noChangeShapeType="1"/>
            </p:cNvSpPr>
            <p:nvPr/>
          </p:nvSpPr>
          <p:spPr bwMode="auto">
            <a:xfrm flipH="1">
              <a:off x="2293283" y="1605349"/>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93" name="Line 93"/>
            <p:cNvSpPr>
              <a:spLocks noChangeShapeType="1"/>
            </p:cNvSpPr>
            <p:nvPr/>
          </p:nvSpPr>
          <p:spPr bwMode="auto">
            <a:xfrm flipH="1">
              <a:off x="2293283" y="1524751"/>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94" name="Line 94"/>
            <p:cNvSpPr>
              <a:spLocks noChangeShapeType="1"/>
            </p:cNvSpPr>
            <p:nvPr/>
          </p:nvSpPr>
          <p:spPr bwMode="auto">
            <a:xfrm flipH="1">
              <a:off x="2293283" y="1462065"/>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p:sp>
          <p:nvSpPr>
            <p:cNvPr id="95" name="Line 95"/>
            <p:cNvSpPr>
              <a:spLocks noChangeShapeType="1"/>
            </p:cNvSpPr>
            <p:nvPr/>
          </p:nvSpPr>
          <p:spPr bwMode="auto">
            <a:xfrm flipH="1">
              <a:off x="2293283" y="1401616"/>
              <a:ext cx="73882" cy="0"/>
            </a:xfrm>
            <a:prstGeom prst="line">
              <a:avLst/>
            </a:prstGeom>
            <a:noFill/>
            <a:ln w="142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00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96" name="テキスト ボックス 95"/>
                <p:cNvSpPr txBox="1"/>
                <p:nvPr/>
              </p:nvSpPr>
              <p:spPr>
                <a:xfrm>
                  <a:off x="3111341" y="5930180"/>
                  <a:ext cx="2967875" cy="60392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ja-JP" sz="2800" i="1" smtClean="0">
                            <a:solidFill>
                              <a:srgbClr val="FF0000"/>
                            </a:solidFill>
                            <a:latin typeface="Cambria Math"/>
                          </a:rPr>
                          <m:t>50</m:t>
                        </m:r>
                        <m:r>
                          <a:rPr lang="en-US" altLang="ja-JP" sz="2800" i="1" smtClean="0">
                            <a:solidFill>
                              <a:srgbClr val="FF0000"/>
                            </a:solidFill>
                            <a:latin typeface="Cambria Math"/>
                          </a:rPr>
                          <m:t>𝜇</m:t>
                        </m:r>
                        <m:r>
                          <a:rPr lang="en-US" altLang="ja-JP" sz="2800" i="1" smtClean="0">
                            <a:solidFill>
                              <a:srgbClr val="FF0000"/>
                            </a:solidFill>
                            <a:latin typeface="Cambria Math"/>
                          </a:rPr>
                          <m:t>𝑚</m:t>
                        </m:r>
                        <m:r>
                          <a:rPr kumimoji="1" lang="en-US" altLang="ja-JP" sz="2800" b="0" i="1" smtClean="0">
                            <a:solidFill>
                              <a:srgbClr val="FF0000"/>
                            </a:solidFill>
                            <a:latin typeface="Cambria Math"/>
                          </a:rPr>
                          <m:t>(</m:t>
                        </m:r>
                        <m:r>
                          <a:rPr lang="en-US" altLang="ja-JP" sz="2800" i="1">
                            <a:solidFill>
                              <a:srgbClr val="FF0000"/>
                            </a:solidFill>
                            <a:latin typeface="Cambria Math"/>
                          </a:rPr>
                          <m:t>25</m:t>
                        </m:r>
                        <m:r>
                          <m:rPr>
                            <m:sty m:val="p"/>
                          </m:rPr>
                          <a:rPr lang="en-US" altLang="ja-JP" sz="2800" i="1">
                            <a:solidFill>
                              <a:srgbClr val="FF0000"/>
                            </a:solidFill>
                            <a:latin typeface="Cambria Math"/>
                          </a:rPr>
                          <m:t>meV</m:t>
                        </m:r>
                        <m:r>
                          <a:rPr kumimoji="1" lang="en-US" altLang="ja-JP" sz="2800" b="0" i="1" smtClean="0">
                            <a:solidFill>
                              <a:srgbClr val="FF0000"/>
                            </a:solidFill>
                            <a:latin typeface="Cambria Math"/>
                          </a:rPr>
                          <m:t>)</m:t>
                        </m:r>
                      </m:oMath>
                    </m:oMathPara>
                  </a14:m>
                  <a:endParaRPr kumimoji="1" lang="ja-JP" altLang="en-US" sz="2000" dirty="0">
                    <a:solidFill>
                      <a:srgbClr val="FF0000"/>
                    </a:solidFill>
                    <a:latin typeface="Arial" panose="020B0604020202020204" pitchFamily="34" charset="0"/>
                    <a:ea typeface="Arial Unicode MS" pitchFamily="50" charset="-128"/>
                    <a:cs typeface="Arial" panose="020B0604020202020204" pitchFamily="34" charset="0"/>
                  </a:endParaRPr>
                </a:p>
              </p:txBody>
            </p:sp>
          </mc:Choice>
          <mc:Fallback xmlns="">
            <p:sp>
              <p:nvSpPr>
                <p:cNvPr id="96" name="テキスト ボックス 95"/>
                <p:cNvSpPr txBox="1">
                  <a:spLocks noRot="1" noChangeAspect="1" noMove="1" noResize="1" noEditPoints="1" noAdjustHandles="1" noChangeArrowheads="1" noChangeShapeType="1" noTextEdit="1"/>
                </p:cNvSpPr>
                <p:nvPr/>
              </p:nvSpPr>
              <p:spPr>
                <a:xfrm>
                  <a:off x="3111341" y="5930180"/>
                  <a:ext cx="2967875" cy="603922"/>
                </a:xfrm>
                <a:prstGeom prst="rect">
                  <a:avLst/>
                </a:prstGeom>
                <a:blipFill>
                  <a:blip r:embed="rId2"/>
                  <a:stretch>
                    <a:fillRect/>
                  </a:stretch>
                </a:blipFill>
              </p:spPr>
              <p:txBody>
                <a:bodyPr/>
                <a:lstStyle/>
                <a:p>
                  <a:r>
                    <a:rPr lang="ja-JP" altLang="en-US">
                      <a:noFill/>
                    </a:rPr>
                    <a:t> </a:t>
                  </a:r>
                </a:p>
              </p:txBody>
            </p:sp>
          </mc:Fallback>
        </mc:AlternateContent>
        <p:sp>
          <p:nvSpPr>
            <p:cNvPr id="97" name="Line 6"/>
            <p:cNvSpPr>
              <a:spLocks noChangeShapeType="1"/>
            </p:cNvSpPr>
            <p:nvPr/>
          </p:nvSpPr>
          <p:spPr bwMode="auto">
            <a:xfrm flipV="1">
              <a:off x="4373611" y="4835311"/>
              <a:ext cx="1735" cy="1169136"/>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en-US" sz="2000" dirty="0">
                <a:latin typeface="Arial" panose="020B0604020202020204" pitchFamily="34" charset="0"/>
                <a:ea typeface="Arial Unicode MS" panose="020B0604020202020204" pitchFamily="50" charset="-128"/>
                <a:cs typeface="Arial" panose="020B0604020202020204" pitchFamily="34" charset="0"/>
              </a:endParaRPr>
            </a:p>
          </p:txBody>
        </p:sp>
        <p:sp>
          <p:nvSpPr>
            <p:cNvPr id="98" name="テキスト ボックス 97"/>
            <p:cNvSpPr txBox="1"/>
            <p:nvPr/>
          </p:nvSpPr>
          <p:spPr>
            <a:xfrm rot="16200000">
              <a:off x="629724" y="2610599"/>
              <a:ext cx="2400145" cy="532872"/>
            </a:xfrm>
            <a:prstGeom prst="rect">
              <a:avLst/>
            </a:prstGeom>
            <a:noFill/>
          </p:spPr>
          <p:txBody>
            <a:bodyPr wrap="none" rtlCol="0">
              <a:spAutoFit/>
            </a:bodyPr>
            <a:lstStyle/>
            <a:p>
              <a:r>
                <a:rPr lang="en-US" altLang="ja-JP" sz="2400" dirty="0">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kumimoji="1" lang="en-US" altLang="ja-JP" sz="2400" dirty="0" err="1">
                  <a:latin typeface="Arial" panose="020B0604020202020204" pitchFamily="34" charset="0"/>
                  <a:ea typeface="Arial Unicode MS" pitchFamily="50" charset="-128"/>
                  <a:cs typeface="Arial" panose="020B0604020202020204" pitchFamily="34" charset="0"/>
                </a:rPr>
                <a:t>dN</a:t>
              </a:r>
              <a:r>
                <a:rPr kumimoji="1" lang="en-US" altLang="ja-JP" sz="2400" dirty="0">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kumimoji="1" lang="en-US" altLang="ja-JP" sz="2400" dirty="0">
                  <a:latin typeface="Arial" panose="020B0604020202020204" pitchFamily="34" charset="0"/>
                  <a:ea typeface="Arial Unicode MS" pitchFamily="50" charset="-128"/>
                  <a:cs typeface="Arial" panose="020B0604020202020204" pitchFamily="34" charset="0"/>
                </a:rPr>
                <a:t>/d</a:t>
              </a:r>
              <a:r>
                <a:rPr kumimoji="1" lang="en-US" altLang="ja-JP" sz="2400" dirty="0">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kumimoji="1" lang="en-US" altLang="ja-JP" sz="2400" dirty="0">
                  <a:latin typeface="Arial" panose="020B0604020202020204" pitchFamily="34" charset="0"/>
                  <a:ea typeface="Arial Unicode MS" pitchFamily="50" charset="-128"/>
                  <a:cs typeface="Arial" panose="020B0604020202020204" pitchFamily="34" charset="0"/>
                </a:rPr>
                <a:t>(</a:t>
              </a:r>
              <a:r>
                <a:rPr kumimoji="1" lang="en-US" altLang="ja-JP" sz="2400" dirty="0" err="1">
                  <a:latin typeface="Arial" panose="020B0604020202020204" pitchFamily="34" charset="0"/>
                  <a:ea typeface="Arial Unicode MS" pitchFamily="50" charset="-128"/>
                  <a:cs typeface="Arial" panose="020B0604020202020204" pitchFamily="34" charset="0"/>
                </a:rPr>
                <a:t>a.u</a:t>
              </a:r>
              <a:r>
                <a:rPr kumimoji="1" lang="en-US" altLang="ja-JP" sz="2400" dirty="0">
                  <a:latin typeface="Arial" panose="020B0604020202020204" pitchFamily="34" charset="0"/>
                  <a:ea typeface="Arial Unicode MS" pitchFamily="50" charset="-128"/>
                  <a:cs typeface="Arial" panose="020B0604020202020204" pitchFamily="34" charset="0"/>
                </a:rPr>
                <a:t>.)</a:t>
              </a:r>
              <a:endParaRPr kumimoji="1" lang="ja-JP" altLang="en-US" sz="2400" dirty="0">
                <a:latin typeface="Arial" panose="020B0604020202020204" pitchFamily="34" charset="0"/>
                <a:ea typeface="Arial Unicode MS" pitchFamily="50" charset="-128"/>
                <a:cs typeface="Arial" panose="020B0604020202020204" pitchFamily="34" charset="0"/>
              </a:endParaRPr>
            </a:p>
          </p:txBody>
        </p:sp>
        <p:sp>
          <p:nvSpPr>
            <p:cNvPr id="99" name="正方形/長方形 98"/>
            <p:cNvSpPr/>
            <p:nvPr/>
          </p:nvSpPr>
          <p:spPr>
            <a:xfrm>
              <a:off x="7834352" y="4688196"/>
              <a:ext cx="1254841" cy="603922"/>
            </a:xfrm>
            <a:prstGeom prst="rect">
              <a:avLst/>
            </a:prstGeom>
          </p:spPr>
          <p:txBody>
            <a:bodyPr wrap="none">
              <a:spAutoFit/>
            </a:bodyPr>
            <a:lstStyle/>
            <a:p>
              <a:r>
                <a:rPr lang="en-US" altLang="ja-JP" sz="2800" b="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a:t>
              </a:r>
              <a:r>
                <a:rPr lang="en-US" altLang="ja-JP" sz="2800" dirty="0">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lang="en-US" altLang="ja-JP" sz="2800" dirty="0">
                  <a:latin typeface="Arial" panose="020B0604020202020204" pitchFamily="34" charset="0"/>
                  <a:ea typeface="Arial Unicode MS" pitchFamily="50" charset="-128"/>
                  <a:cs typeface="Arial" panose="020B0604020202020204" pitchFamily="34" charset="0"/>
                </a:rPr>
                <a:t>m]</a:t>
              </a:r>
              <a:endParaRPr lang="ja-JP" altLang="en-US" sz="2800" dirty="0">
                <a:latin typeface="Arial" panose="020B0604020202020204" pitchFamily="34" charset="0"/>
                <a:ea typeface="Arial Unicode MS" pitchFamily="50" charset="-128"/>
                <a:cs typeface="Arial" panose="020B0604020202020204" pitchFamily="34" charset="0"/>
              </a:endParaRPr>
            </a:p>
          </p:txBody>
        </p:sp>
        <p:sp>
          <p:nvSpPr>
            <p:cNvPr id="100" name="正方形/長方形 99"/>
            <p:cNvSpPr/>
            <p:nvPr/>
          </p:nvSpPr>
          <p:spPr>
            <a:xfrm>
              <a:off x="4827775" y="4739688"/>
              <a:ext cx="807079" cy="532872"/>
            </a:xfrm>
            <a:prstGeom prst="rect">
              <a:avLst/>
            </a:prstGeom>
          </p:spPr>
          <p:txBody>
            <a:bodyPr wrap="none">
              <a:spAutoFit/>
            </a:bodyPr>
            <a:lstStyle/>
            <a:p>
              <a:r>
                <a:rPr lang="en-US" altLang="ja-JP" sz="240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100</a:t>
              </a:r>
              <a:endParaRPr lang="ja-JP" altLang="en-US" sz="2400" dirty="0">
                <a:latin typeface="Arial" panose="020B0604020202020204" pitchFamily="34" charset="0"/>
                <a:ea typeface="Arial Unicode MS" pitchFamily="50" charset="-128"/>
                <a:cs typeface="Arial" panose="020B0604020202020204" pitchFamily="34" charset="0"/>
              </a:endParaRPr>
            </a:p>
          </p:txBody>
        </p:sp>
        <p:sp>
          <p:nvSpPr>
            <p:cNvPr id="101" name="正方形/長方形 100"/>
            <p:cNvSpPr/>
            <p:nvPr/>
          </p:nvSpPr>
          <p:spPr>
            <a:xfrm>
              <a:off x="6928585" y="4745993"/>
              <a:ext cx="807079" cy="532872"/>
            </a:xfrm>
            <a:prstGeom prst="rect">
              <a:avLst/>
            </a:prstGeom>
          </p:spPr>
          <p:txBody>
            <a:bodyPr wrap="none">
              <a:spAutoFit/>
            </a:bodyPr>
            <a:lstStyle/>
            <a:p>
              <a:r>
                <a:rPr lang="en-US" altLang="ja-JP" sz="240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500</a:t>
              </a:r>
              <a:endParaRPr lang="ja-JP" altLang="en-US" sz="2400" dirty="0">
                <a:latin typeface="Arial" panose="020B0604020202020204" pitchFamily="34" charset="0"/>
                <a:ea typeface="Arial Unicode MS" pitchFamily="50" charset="-128"/>
                <a:cs typeface="Arial" panose="020B0604020202020204" pitchFamily="34" charset="0"/>
              </a:endParaRPr>
            </a:p>
          </p:txBody>
        </p:sp>
        <p:sp>
          <p:nvSpPr>
            <p:cNvPr id="102" name="正方形/長方形 101"/>
            <p:cNvSpPr/>
            <p:nvPr/>
          </p:nvSpPr>
          <p:spPr>
            <a:xfrm>
              <a:off x="1939491" y="4739688"/>
              <a:ext cx="609103" cy="532872"/>
            </a:xfrm>
            <a:prstGeom prst="rect">
              <a:avLst/>
            </a:prstGeom>
          </p:spPr>
          <p:txBody>
            <a:bodyPr wrap="none">
              <a:spAutoFit/>
            </a:bodyPr>
            <a:lstStyle/>
            <a:p>
              <a:r>
                <a:rPr lang="en-US" altLang="ja-JP" sz="240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10</a:t>
              </a:r>
              <a:endParaRPr lang="ja-JP" altLang="en-US" sz="2400" dirty="0">
                <a:latin typeface="Arial" panose="020B0604020202020204" pitchFamily="34" charset="0"/>
                <a:ea typeface="Arial Unicode MS" pitchFamily="50" charset="-128"/>
                <a:cs typeface="Arial" panose="020B0604020202020204" pitchFamily="34" charset="0"/>
              </a:endParaRPr>
            </a:p>
          </p:txBody>
        </p:sp>
        <p:sp>
          <p:nvSpPr>
            <p:cNvPr id="103" name="Text Box 8"/>
            <p:cNvSpPr txBox="1">
              <a:spLocks noChangeArrowheads="1"/>
            </p:cNvSpPr>
            <p:nvPr/>
          </p:nvSpPr>
          <p:spPr bwMode="auto">
            <a:xfrm>
              <a:off x="5164877" y="2018942"/>
              <a:ext cx="2624059" cy="426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3200">
                  <a:solidFill>
                    <a:srgbClr val="FF3300"/>
                  </a:solidFill>
                  <a:latin typeface="Times" pitchFamily="18" charset="0"/>
                  <a:ea typeface="Osaka" charset="-128"/>
                </a:defRPr>
              </a:lvl1pPr>
              <a:lvl2pPr marL="742950" indent="-285750" eaLnBrk="0" hangingPunct="0">
                <a:defRPr kumimoji="1" sz="3200">
                  <a:solidFill>
                    <a:srgbClr val="FF3300"/>
                  </a:solidFill>
                  <a:latin typeface="Times" pitchFamily="18" charset="0"/>
                  <a:ea typeface="Osaka" charset="-128"/>
                </a:defRPr>
              </a:lvl2pPr>
              <a:lvl3pPr marL="1143000" indent="-228600" eaLnBrk="0" hangingPunct="0">
                <a:defRPr kumimoji="1" sz="3200">
                  <a:solidFill>
                    <a:srgbClr val="FF3300"/>
                  </a:solidFill>
                  <a:latin typeface="Times" pitchFamily="18" charset="0"/>
                  <a:ea typeface="Osaka" charset="-128"/>
                </a:defRPr>
              </a:lvl3pPr>
              <a:lvl4pPr marL="1600200" indent="-228600" eaLnBrk="0" hangingPunct="0">
                <a:defRPr kumimoji="1" sz="3200">
                  <a:solidFill>
                    <a:srgbClr val="FF3300"/>
                  </a:solidFill>
                  <a:latin typeface="Times" pitchFamily="18" charset="0"/>
                  <a:ea typeface="Osaka" charset="-128"/>
                </a:defRPr>
              </a:lvl4pPr>
              <a:lvl5pPr marL="2057400" indent="-228600" eaLnBrk="0" hangingPunct="0">
                <a:defRPr kumimoji="1" sz="3200">
                  <a:solidFill>
                    <a:srgbClr val="FF3300"/>
                  </a:solidFill>
                  <a:latin typeface="Times" pitchFamily="18" charset="0"/>
                  <a:ea typeface="Osaka" charset="-128"/>
                </a:defRPr>
              </a:lvl5pPr>
              <a:lvl6pPr marL="2514600" indent="-228600" algn="ctr" eaLnBrk="0" fontAlgn="base" hangingPunct="0">
                <a:spcBef>
                  <a:spcPct val="0"/>
                </a:spcBef>
                <a:spcAft>
                  <a:spcPct val="0"/>
                </a:spcAft>
                <a:defRPr kumimoji="1" sz="3200">
                  <a:solidFill>
                    <a:srgbClr val="FF3300"/>
                  </a:solidFill>
                  <a:latin typeface="Times" pitchFamily="18" charset="0"/>
                  <a:ea typeface="Osaka" charset="-128"/>
                </a:defRPr>
              </a:lvl6pPr>
              <a:lvl7pPr marL="2971800" indent="-228600" algn="ctr" eaLnBrk="0" fontAlgn="base" hangingPunct="0">
                <a:spcBef>
                  <a:spcPct val="0"/>
                </a:spcBef>
                <a:spcAft>
                  <a:spcPct val="0"/>
                </a:spcAft>
                <a:defRPr kumimoji="1" sz="3200">
                  <a:solidFill>
                    <a:srgbClr val="FF3300"/>
                  </a:solidFill>
                  <a:latin typeface="Times" pitchFamily="18" charset="0"/>
                  <a:ea typeface="Osaka" charset="-128"/>
                </a:defRPr>
              </a:lvl7pPr>
              <a:lvl8pPr marL="3429000" indent="-228600" algn="ctr" eaLnBrk="0" fontAlgn="base" hangingPunct="0">
                <a:spcBef>
                  <a:spcPct val="0"/>
                </a:spcBef>
                <a:spcAft>
                  <a:spcPct val="0"/>
                </a:spcAft>
                <a:defRPr kumimoji="1" sz="3200">
                  <a:solidFill>
                    <a:srgbClr val="FF3300"/>
                  </a:solidFill>
                  <a:latin typeface="Times" pitchFamily="18" charset="0"/>
                  <a:ea typeface="Osaka" charset="-128"/>
                </a:defRPr>
              </a:lvl8pPr>
              <a:lvl9pPr marL="3886200" indent="-228600" algn="ctr" eaLnBrk="0" fontAlgn="base" hangingPunct="0">
                <a:spcBef>
                  <a:spcPct val="0"/>
                </a:spcBef>
                <a:spcAft>
                  <a:spcPct val="0"/>
                </a:spcAft>
                <a:defRPr kumimoji="1" sz="3200">
                  <a:solidFill>
                    <a:srgbClr val="FF3300"/>
                  </a:solidFill>
                  <a:latin typeface="Times" pitchFamily="18" charset="0"/>
                  <a:ea typeface="Osaka" charset="-128"/>
                </a:defRPr>
              </a:lvl9pPr>
            </a:lstStyle>
            <a:p>
              <a:pPr eaLnBrk="1" hangingPunct="1"/>
              <a:r>
                <a:rPr lang="en-US" altLang="ja-JP" sz="1800" b="1" dirty="0">
                  <a:latin typeface="Arial" panose="020B0604020202020204" pitchFamily="34" charset="0"/>
                  <a:ea typeface="Arial Unicode MS" panose="020B0604020202020204" pitchFamily="50" charset="-128"/>
                  <a:cs typeface="Arial" panose="020B0604020202020204" pitchFamily="34" charset="0"/>
                </a:rPr>
                <a:t>Red Shift effect</a:t>
              </a:r>
            </a:p>
          </p:txBody>
        </p:sp>
        <p:sp>
          <p:nvSpPr>
            <p:cNvPr id="104" name="Line 6"/>
            <p:cNvSpPr>
              <a:spLocks noChangeShapeType="1"/>
            </p:cNvSpPr>
            <p:nvPr/>
          </p:nvSpPr>
          <p:spPr bwMode="auto">
            <a:xfrm flipH="1">
              <a:off x="6365122" y="2432870"/>
              <a:ext cx="60174" cy="534021"/>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en-US" sz="2000">
                <a:latin typeface="Arial" panose="020B0604020202020204" pitchFamily="34" charset="0"/>
                <a:ea typeface="Arial Unicode MS" panose="020B0604020202020204" pitchFamily="50" charset="-128"/>
                <a:cs typeface="Arial" panose="020B0604020202020204" pitchFamily="34" charset="0"/>
              </a:endParaRPr>
            </a:p>
          </p:txBody>
        </p:sp>
        <p:sp>
          <p:nvSpPr>
            <p:cNvPr id="105" name="Text Box 7"/>
            <p:cNvSpPr txBox="1">
              <a:spLocks noChangeArrowheads="1"/>
            </p:cNvSpPr>
            <p:nvPr/>
          </p:nvSpPr>
          <p:spPr bwMode="auto">
            <a:xfrm>
              <a:off x="2427670" y="1481848"/>
              <a:ext cx="2331024" cy="674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3200">
                  <a:solidFill>
                    <a:srgbClr val="FF3300"/>
                  </a:solidFill>
                  <a:latin typeface="Times" pitchFamily="18" charset="0"/>
                  <a:ea typeface="Osaka" charset="-128"/>
                </a:defRPr>
              </a:lvl1pPr>
              <a:lvl2pPr marL="742950" indent="-285750" eaLnBrk="0" hangingPunct="0">
                <a:defRPr kumimoji="1" sz="3200">
                  <a:solidFill>
                    <a:srgbClr val="FF3300"/>
                  </a:solidFill>
                  <a:latin typeface="Times" pitchFamily="18" charset="0"/>
                  <a:ea typeface="Osaka" charset="-128"/>
                </a:defRPr>
              </a:lvl2pPr>
              <a:lvl3pPr marL="1143000" indent="-228600" eaLnBrk="0" hangingPunct="0">
                <a:defRPr kumimoji="1" sz="3200">
                  <a:solidFill>
                    <a:srgbClr val="FF3300"/>
                  </a:solidFill>
                  <a:latin typeface="Times" pitchFamily="18" charset="0"/>
                  <a:ea typeface="Osaka" charset="-128"/>
                </a:defRPr>
              </a:lvl3pPr>
              <a:lvl4pPr marL="1600200" indent="-228600" eaLnBrk="0" hangingPunct="0">
                <a:defRPr kumimoji="1" sz="3200">
                  <a:solidFill>
                    <a:srgbClr val="FF3300"/>
                  </a:solidFill>
                  <a:latin typeface="Times" pitchFamily="18" charset="0"/>
                  <a:ea typeface="Osaka" charset="-128"/>
                </a:defRPr>
              </a:lvl4pPr>
              <a:lvl5pPr marL="2057400" indent="-228600" eaLnBrk="0" hangingPunct="0">
                <a:defRPr kumimoji="1" sz="3200">
                  <a:solidFill>
                    <a:srgbClr val="FF3300"/>
                  </a:solidFill>
                  <a:latin typeface="Times" pitchFamily="18" charset="0"/>
                  <a:ea typeface="Osaka" charset="-128"/>
                </a:defRPr>
              </a:lvl5pPr>
              <a:lvl6pPr marL="2514600" indent="-228600" algn="ctr" eaLnBrk="0" fontAlgn="base" hangingPunct="0">
                <a:spcBef>
                  <a:spcPct val="0"/>
                </a:spcBef>
                <a:spcAft>
                  <a:spcPct val="0"/>
                </a:spcAft>
                <a:defRPr kumimoji="1" sz="3200">
                  <a:solidFill>
                    <a:srgbClr val="FF3300"/>
                  </a:solidFill>
                  <a:latin typeface="Times" pitchFamily="18" charset="0"/>
                  <a:ea typeface="Osaka" charset="-128"/>
                </a:defRPr>
              </a:lvl6pPr>
              <a:lvl7pPr marL="2971800" indent="-228600" algn="ctr" eaLnBrk="0" fontAlgn="base" hangingPunct="0">
                <a:spcBef>
                  <a:spcPct val="0"/>
                </a:spcBef>
                <a:spcAft>
                  <a:spcPct val="0"/>
                </a:spcAft>
                <a:defRPr kumimoji="1" sz="3200">
                  <a:solidFill>
                    <a:srgbClr val="FF3300"/>
                  </a:solidFill>
                  <a:latin typeface="Times" pitchFamily="18" charset="0"/>
                  <a:ea typeface="Osaka" charset="-128"/>
                </a:defRPr>
              </a:lvl7pPr>
              <a:lvl8pPr marL="3429000" indent="-228600" algn="ctr" eaLnBrk="0" fontAlgn="base" hangingPunct="0">
                <a:spcBef>
                  <a:spcPct val="0"/>
                </a:spcBef>
                <a:spcAft>
                  <a:spcPct val="0"/>
                </a:spcAft>
                <a:defRPr kumimoji="1" sz="3200">
                  <a:solidFill>
                    <a:srgbClr val="FF3300"/>
                  </a:solidFill>
                  <a:latin typeface="Times" pitchFamily="18" charset="0"/>
                  <a:ea typeface="Osaka" charset="-128"/>
                </a:defRPr>
              </a:lvl8pPr>
              <a:lvl9pPr marL="3886200" indent="-228600" algn="ctr" eaLnBrk="0" fontAlgn="base" hangingPunct="0">
                <a:spcBef>
                  <a:spcPct val="0"/>
                </a:spcBef>
                <a:spcAft>
                  <a:spcPct val="0"/>
                </a:spcAft>
                <a:defRPr kumimoji="1" sz="3200">
                  <a:solidFill>
                    <a:srgbClr val="FF3300"/>
                  </a:solidFill>
                  <a:latin typeface="Times" pitchFamily="18" charset="0"/>
                  <a:ea typeface="Osaka" charset="-128"/>
                </a:defRPr>
              </a:lvl9pPr>
            </a:lstStyle>
            <a:p>
              <a:pPr eaLnBrk="1" hangingPunct="1"/>
              <a:r>
                <a:rPr lang="en-US" altLang="ja-JP" sz="1600" b="1" dirty="0">
                  <a:latin typeface="Arial" panose="020B0604020202020204" pitchFamily="34" charset="0"/>
                  <a:ea typeface="Arial Unicode MS" panose="020B0604020202020204" pitchFamily="50" charset="-128"/>
                  <a:cs typeface="Arial" panose="020B0604020202020204" pitchFamily="34" charset="0"/>
                </a:rPr>
                <a:t>Sharp Edge with 1.9K smearing</a:t>
              </a:r>
            </a:p>
          </p:txBody>
        </p:sp>
        <p:sp>
          <p:nvSpPr>
            <p:cNvPr id="106" name="Line 5"/>
            <p:cNvSpPr>
              <a:spLocks noChangeShapeType="1"/>
            </p:cNvSpPr>
            <p:nvPr/>
          </p:nvSpPr>
          <p:spPr bwMode="auto">
            <a:xfrm>
              <a:off x="3971589" y="2151621"/>
              <a:ext cx="327665" cy="600002"/>
            </a:xfrm>
            <a:prstGeom prst="line">
              <a:avLst/>
            </a:prstGeom>
            <a:noFill/>
            <a:ln w="317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en-US" sz="2000">
                <a:latin typeface="Arial" panose="020B0604020202020204" pitchFamily="34" charset="0"/>
                <a:ea typeface="Arial Unicode MS" panose="020B0604020202020204"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107" name="テキスト ボックス 106"/>
                <p:cNvSpPr txBox="1"/>
                <p:nvPr/>
              </p:nvSpPr>
              <p:spPr>
                <a:xfrm>
                  <a:off x="4597460" y="1340768"/>
                  <a:ext cx="2521521" cy="5328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400" b="1" i="1" smtClean="0">
                                <a:solidFill>
                                  <a:srgbClr val="0070C0"/>
                                </a:solidFill>
                                <a:latin typeface="Cambria Math" panose="02040503050406030204" pitchFamily="18" charset="0"/>
                              </a:rPr>
                            </m:ctrlPr>
                          </m:sSubPr>
                          <m:e>
                            <m:r>
                              <a:rPr kumimoji="1" lang="en-US" altLang="ja-JP" sz="2400" b="1" i="1" smtClean="0">
                                <a:solidFill>
                                  <a:srgbClr val="0070C0"/>
                                </a:solidFill>
                                <a:latin typeface="Cambria Math"/>
                              </a:rPr>
                              <m:t>𝒎</m:t>
                            </m:r>
                          </m:e>
                          <m:sub>
                            <m:r>
                              <a:rPr kumimoji="1" lang="en-US" altLang="ja-JP" sz="2400" b="1" i="1" smtClean="0">
                                <a:solidFill>
                                  <a:srgbClr val="0070C0"/>
                                </a:solidFill>
                                <a:latin typeface="Cambria Math"/>
                              </a:rPr>
                              <m:t>𝟑</m:t>
                            </m:r>
                          </m:sub>
                        </m:sSub>
                        <m:r>
                          <a:rPr kumimoji="1" lang="en-US" altLang="ja-JP" sz="2400" b="1" i="0" smtClean="0">
                            <a:solidFill>
                              <a:srgbClr val="0070C0"/>
                            </a:solidFill>
                            <a:latin typeface="Cambria Math"/>
                          </a:rPr>
                          <m:t>=</m:t>
                        </m:r>
                        <m:r>
                          <a:rPr kumimoji="1" lang="en-US" altLang="ja-JP" sz="2400" b="1" i="0" smtClean="0">
                            <a:solidFill>
                              <a:srgbClr val="0070C0"/>
                            </a:solidFill>
                            <a:latin typeface="Cambria Math"/>
                          </a:rPr>
                          <m:t>𝟓𝟎</m:t>
                        </m:r>
                        <m:r>
                          <a:rPr kumimoji="1" lang="en-US" altLang="ja-JP" sz="2400" b="1" i="0" smtClean="0">
                            <a:solidFill>
                              <a:srgbClr val="0070C0"/>
                            </a:solidFill>
                            <a:latin typeface="Cambria Math"/>
                          </a:rPr>
                          <m:t> </m:t>
                        </m:r>
                        <m:r>
                          <a:rPr kumimoji="1" lang="en-US" altLang="ja-JP" sz="2400" b="1" i="0" smtClean="0">
                            <a:solidFill>
                              <a:srgbClr val="0070C0"/>
                            </a:solidFill>
                            <a:latin typeface="Cambria Math"/>
                          </a:rPr>
                          <m:t>𝐦𝐞𝐕</m:t>
                        </m:r>
                      </m:oMath>
                    </m:oMathPara>
                  </a14:m>
                  <a:endParaRPr kumimoji="1" lang="ja-JP" altLang="en-US" sz="2400" b="1" dirty="0">
                    <a:solidFill>
                      <a:srgbClr val="0070C0"/>
                    </a:solidFill>
                    <a:latin typeface="Arial" panose="020B0604020202020204" pitchFamily="34" charset="0"/>
                    <a:ea typeface="Arial Unicode MS" panose="020B0604020202020204" pitchFamily="50" charset="-128"/>
                    <a:cs typeface="Arial" panose="020B0604020202020204" pitchFamily="34" charset="0"/>
                  </a:endParaRPr>
                </a:p>
              </p:txBody>
            </p:sp>
          </mc:Choice>
          <mc:Fallback xmlns="">
            <p:sp>
              <p:nvSpPr>
                <p:cNvPr id="107" name="テキスト ボックス 106"/>
                <p:cNvSpPr txBox="1">
                  <a:spLocks noRot="1" noChangeAspect="1" noMove="1" noResize="1" noEditPoints="1" noAdjustHandles="1" noChangeArrowheads="1" noChangeShapeType="1" noTextEdit="1"/>
                </p:cNvSpPr>
                <p:nvPr/>
              </p:nvSpPr>
              <p:spPr>
                <a:xfrm>
                  <a:off x="4597460" y="1340768"/>
                  <a:ext cx="2521521" cy="532872"/>
                </a:xfrm>
                <a:prstGeom prst="rect">
                  <a:avLst/>
                </a:prstGeom>
                <a:blipFill>
                  <a:blip r:embed="rId3"/>
                  <a:stretch>
                    <a:fillRect b="-3947"/>
                  </a:stretch>
                </a:blipFill>
              </p:spPr>
              <p:txBody>
                <a:bodyPr/>
                <a:lstStyle/>
                <a:p>
                  <a:r>
                    <a:rPr lang="ja-JP" altLang="en-US">
                      <a:noFill/>
                    </a:rPr>
                    <a:t> </a:t>
                  </a:r>
                </a:p>
              </p:txBody>
            </p:sp>
          </mc:Fallback>
        </mc:AlternateContent>
        <p:sp>
          <p:nvSpPr>
            <p:cNvPr id="187" name="テキスト ボックス 186"/>
            <p:cNvSpPr txBox="1"/>
            <p:nvPr/>
          </p:nvSpPr>
          <p:spPr>
            <a:xfrm>
              <a:off x="7077633" y="5542781"/>
              <a:ext cx="1451435" cy="461823"/>
            </a:xfrm>
            <a:prstGeom prst="rect">
              <a:avLst/>
            </a:prstGeom>
            <a:noFill/>
          </p:spPr>
          <p:txBody>
            <a:bodyPr wrap="square" rtlCol="0">
              <a:spAutoFit/>
            </a:bodyPr>
            <a:lstStyle/>
            <a:p>
              <a:r>
                <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a:rPr>
                <a:t>E</a:t>
              </a:r>
              <a:r>
                <a:rPr lang="en-US" altLang="ja-JP" sz="2000" baseline="-25000" dirty="0">
                  <a:latin typeface="Arial" panose="020B0604020202020204" pitchFamily="34" charset="0"/>
                  <a:ea typeface="Arial Unicode MS" panose="020B0604020202020204" pitchFamily="50" charset="-128"/>
                  <a:cs typeface="Arial" panose="020B0604020202020204" pitchFamily="34" charset="0"/>
                  <a:sym typeface="Symbol"/>
                </a:rPr>
                <a:t></a:t>
              </a:r>
              <a:r>
                <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a:rPr>
                <a:t> [</a:t>
              </a:r>
              <a:r>
                <a:rPr lang="en-US" altLang="ja-JP" sz="2000" dirty="0" err="1">
                  <a:latin typeface="Arial" panose="020B0604020202020204" pitchFamily="34" charset="0"/>
                  <a:ea typeface="Arial Unicode MS" panose="020B0604020202020204" pitchFamily="50" charset="-128"/>
                  <a:cs typeface="Arial" panose="020B0604020202020204" pitchFamily="34" charset="0"/>
                  <a:sym typeface="Symbol"/>
                </a:rPr>
                <a:t>meV</a:t>
              </a:r>
              <a:r>
                <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a:rPr>
                <a:t>]</a:t>
              </a:r>
              <a:endParaRPr kumimoji="1" lang="ja-JP" altLang="en-US" sz="2000" dirty="0">
                <a:latin typeface="Arial" panose="020B0604020202020204" pitchFamily="34" charset="0"/>
                <a:ea typeface="Arial Unicode MS" panose="020B0604020202020204" pitchFamily="50" charset="-128"/>
                <a:cs typeface="Arial" panose="020B0604020202020204" pitchFamily="34" charset="0"/>
              </a:endParaRPr>
            </a:p>
          </p:txBody>
        </p:sp>
        <p:grpSp>
          <p:nvGrpSpPr>
            <p:cNvPr id="5" name="グループ化 4"/>
            <p:cNvGrpSpPr/>
            <p:nvPr/>
          </p:nvGrpSpPr>
          <p:grpSpPr>
            <a:xfrm>
              <a:off x="2192527" y="5369570"/>
              <a:ext cx="5165050" cy="507860"/>
              <a:chOff x="2168023" y="6138949"/>
              <a:chExt cx="5165050" cy="507860"/>
            </a:xfrm>
          </p:grpSpPr>
          <p:sp>
            <p:nvSpPr>
              <p:cNvPr id="118" name="Line 112"/>
              <p:cNvSpPr>
                <a:spLocks noChangeShapeType="1"/>
              </p:cNvSpPr>
              <p:nvPr/>
            </p:nvSpPr>
            <p:spPr bwMode="auto">
              <a:xfrm>
                <a:off x="2272197" y="6232612"/>
                <a:ext cx="5060876" cy="0"/>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47" name="Line 158"/>
              <p:cNvSpPr>
                <a:spLocks noChangeShapeType="1"/>
              </p:cNvSpPr>
              <p:nvPr/>
            </p:nvSpPr>
            <p:spPr bwMode="auto">
              <a:xfrm flipV="1">
                <a:off x="2310981"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48" name="Line 159"/>
              <p:cNvSpPr>
                <a:spLocks noChangeShapeType="1"/>
              </p:cNvSpPr>
              <p:nvPr/>
            </p:nvSpPr>
            <p:spPr bwMode="auto">
              <a:xfrm flipV="1">
                <a:off x="2423458"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49" name="Line 161"/>
              <p:cNvSpPr>
                <a:spLocks noChangeShapeType="1"/>
              </p:cNvSpPr>
              <p:nvPr/>
            </p:nvSpPr>
            <p:spPr bwMode="auto">
              <a:xfrm flipV="1">
                <a:off x="2548092" y="6138949"/>
                <a:ext cx="0" cy="93663"/>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53" name="Line 168"/>
              <p:cNvSpPr>
                <a:spLocks noChangeShapeType="1"/>
              </p:cNvSpPr>
              <p:nvPr/>
            </p:nvSpPr>
            <p:spPr bwMode="auto">
              <a:xfrm flipV="1">
                <a:off x="2684888"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54" name="Line 169"/>
              <p:cNvSpPr>
                <a:spLocks noChangeShapeType="1"/>
              </p:cNvSpPr>
              <p:nvPr/>
            </p:nvSpPr>
            <p:spPr bwMode="auto">
              <a:xfrm flipV="1">
                <a:off x="2836882"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55" name="Line 171"/>
              <p:cNvSpPr>
                <a:spLocks noChangeShapeType="1"/>
              </p:cNvSpPr>
              <p:nvPr/>
            </p:nvSpPr>
            <p:spPr bwMode="auto">
              <a:xfrm flipV="1">
                <a:off x="3007115"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56" name="Line 173"/>
              <p:cNvSpPr>
                <a:spLocks noChangeShapeType="1"/>
              </p:cNvSpPr>
              <p:nvPr/>
            </p:nvSpPr>
            <p:spPr bwMode="auto">
              <a:xfrm flipV="1">
                <a:off x="3204707"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57" name="Line 174"/>
              <p:cNvSpPr>
                <a:spLocks noChangeShapeType="1"/>
              </p:cNvSpPr>
              <p:nvPr/>
            </p:nvSpPr>
            <p:spPr bwMode="auto">
              <a:xfrm flipV="1">
                <a:off x="3444858" y="6138949"/>
                <a:ext cx="0" cy="93663"/>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60" name="Line 180"/>
              <p:cNvSpPr>
                <a:spLocks noChangeShapeType="1"/>
              </p:cNvSpPr>
              <p:nvPr/>
            </p:nvSpPr>
            <p:spPr bwMode="auto">
              <a:xfrm flipV="1">
                <a:off x="3736687"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61" name="Line 182"/>
              <p:cNvSpPr>
                <a:spLocks noChangeShapeType="1"/>
              </p:cNvSpPr>
              <p:nvPr/>
            </p:nvSpPr>
            <p:spPr bwMode="auto">
              <a:xfrm flipV="1">
                <a:off x="4107553"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62" name="Line 183"/>
              <p:cNvSpPr>
                <a:spLocks noChangeShapeType="1"/>
              </p:cNvSpPr>
              <p:nvPr/>
            </p:nvSpPr>
            <p:spPr bwMode="auto">
              <a:xfrm flipV="1">
                <a:off x="4633451" y="6138949"/>
                <a:ext cx="0" cy="93663"/>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65" name="Line 189"/>
              <p:cNvSpPr>
                <a:spLocks noChangeShapeType="1"/>
              </p:cNvSpPr>
              <p:nvPr/>
            </p:nvSpPr>
            <p:spPr bwMode="auto">
              <a:xfrm flipV="1">
                <a:off x="4700329"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66" name="Line 191"/>
              <p:cNvSpPr>
                <a:spLocks noChangeShapeType="1"/>
              </p:cNvSpPr>
              <p:nvPr/>
            </p:nvSpPr>
            <p:spPr bwMode="auto">
              <a:xfrm flipV="1">
                <a:off x="4773286"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67" name="Line 192"/>
              <p:cNvSpPr>
                <a:spLocks noChangeShapeType="1"/>
              </p:cNvSpPr>
              <p:nvPr/>
            </p:nvSpPr>
            <p:spPr bwMode="auto">
              <a:xfrm flipV="1">
                <a:off x="4843204"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68" name="Line 194"/>
              <p:cNvSpPr>
                <a:spLocks noChangeShapeType="1"/>
              </p:cNvSpPr>
              <p:nvPr/>
            </p:nvSpPr>
            <p:spPr bwMode="auto">
              <a:xfrm flipV="1">
                <a:off x="4922241"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69" name="Line 196"/>
              <p:cNvSpPr>
                <a:spLocks noChangeShapeType="1"/>
              </p:cNvSpPr>
              <p:nvPr/>
            </p:nvSpPr>
            <p:spPr bwMode="auto">
              <a:xfrm flipV="1">
                <a:off x="5010397"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70" name="Line 197"/>
              <p:cNvSpPr>
                <a:spLocks noChangeShapeType="1"/>
              </p:cNvSpPr>
              <p:nvPr/>
            </p:nvSpPr>
            <p:spPr bwMode="auto">
              <a:xfrm flipV="1">
                <a:off x="5098554"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71" name="Line 199"/>
              <p:cNvSpPr>
                <a:spLocks noChangeShapeType="1"/>
              </p:cNvSpPr>
              <p:nvPr/>
            </p:nvSpPr>
            <p:spPr bwMode="auto">
              <a:xfrm flipV="1">
                <a:off x="5195830"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72" name="Line 201"/>
              <p:cNvSpPr>
                <a:spLocks noChangeShapeType="1"/>
              </p:cNvSpPr>
              <p:nvPr/>
            </p:nvSpPr>
            <p:spPr bwMode="auto">
              <a:xfrm flipV="1">
                <a:off x="5299186"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73" name="Line 202"/>
              <p:cNvSpPr>
                <a:spLocks noChangeShapeType="1"/>
              </p:cNvSpPr>
              <p:nvPr/>
            </p:nvSpPr>
            <p:spPr bwMode="auto">
              <a:xfrm flipV="1">
                <a:off x="5411661"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74" name="Line 204"/>
              <p:cNvSpPr>
                <a:spLocks noChangeShapeType="1"/>
              </p:cNvSpPr>
              <p:nvPr/>
            </p:nvSpPr>
            <p:spPr bwMode="auto">
              <a:xfrm flipV="1">
                <a:off x="5533256" y="6138949"/>
                <a:ext cx="0" cy="93663"/>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77" name="Line 211"/>
              <p:cNvSpPr>
                <a:spLocks noChangeShapeType="1"/>
              </p:cNvSpPr>
              <p:nvPr/>
            </p:nvSpPr>
            <p:spPr bwMode="auto">
              <a:xfrm flipV="1">
                <a:off x="5667013"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78" name="Line 212"/>
              <p:cNvSpPr>
                <a:spLocks noChangeShapeType="1"/>
              </p:cNvSpPr>
              <p:nvPr/>
            </p:nvSpPr>
            <p:spPr bwMode="auto">
              <a:xfrm flipV="1">
                <a:off x="5822046"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79" name="Line 214"/>
              <p:cNvSpPr>
                <a:spLocks noChangeShapeType="1"/>
              </p:cNvSpPr>
              <p:nvPr/>
            </p:nvSpPr>
            <p:spPr bwMode="auto">
              <a:xfrm flipV="1">
                <a:off x="5995320"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80" name="Line 216"/>
              <p:cNvSpPr>
                <a:spLocks noChangeShapeType="1"/>
              </p:cNvSpPr>
              <p:nvPr/>
            </p:nvSpPr>
            <p:spPr bwMode="auto">
              <a:xfrm flipV="1">
                <a:off x="6192912"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81" name="Line 217"/>
              <p:cNvSpPr>
                <a:spLocks noChangeShapeType="1"/>
              </p:cNvSpPr>
              <p:nvPr/>
            </p:nvSpPr>
            <p:spPr bwMode="auto">
              <a:xfrm flipV="1">
                <a:off x="6430022" y="6138950"/>
                <a:ext cx="0" cy="93663"/>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83" name="Line 222"/>
              <p:cNvSpPr>
                <a:spLocks noChangeShapeType="1"/>
              </p:cNvSpPr>
              <p:nvPr/>
            </p:nvSpPr>
            <p:spPr bwMode="auto">
              <a:xfrm flipV="1">
                <a:off x="6718812"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84" name="Line 224"/>
              <p:cNvSpPr>
                <a:spLocks noChangeShapeType="1"/>
              </p:cNvSpPr>
              <p:nvPr/>
            </p:nvSpPr>
            <p:spPr bwMode="auto">
              <a:xfrm flipV="1">
                <a:off x="7095758" y="6184987"/>
                <a:ext cx="0" cy="47625"/>
              </a:xfrm>
              <a:prstGeom prst="line">
                <a:avLst/>
              </a:prstGeom>
              <a:noFill/>
              <a:ln w="1905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600">
                  <a:latin typeface="Arial" panose="020B0604020202020204" pitchFamily="34" charset="0"/>
                  <a:cs typeface="Arial" panose="020B0604020202020204" pitchFamily="34" charset="0"/>
                </a:endParaRPr>
              </a:p>
            </p:txBody>
          </p:sp>
          <p:sp>
            <p:nvSpPr>
              <p:cNvPr id="189" name="正方形/長方形 188"/>
              <p:cNvSpPr/>
              <p:nvPr/>
            </p:nvSpPr>
            <p:spPr>
              <a:xfrm>
                <a:off x="2168023" y="6177943"/>
                <a:ext cx="707166" cy="461823"/>
              </a:xfrm>
              <a:prstGeom prst="rect">
                <a:avLst/>
              </a:prstGeom>
            </p:spPr>
            <p:txBody>
              <a:bodyPr wrap="none">
                <a:spAutoFit/>
              </a:bodyPr>
              <a:lstStyle/>
              <a:p>
                <a:r>
                  <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100</a:t>
                </a:r>
                <a:endParaRPr lang="ja-JP" altLang="en-US" sz="2000" dirty="0">
                  <a:latin typeface="Arial" panose="020B0604020202020204" pitchFamily="34" charset="0"/>
                  <a:ea typeface="Arial Unicode MS" pitchFamily="50" charset="-128"/>
                  <a:cs typeface="Arial" panose="020B0604020202020204" pitchFamily="34" charset="0"/>
                </a:endParaRPr>
              </a:p>
            </p:txBody>
          </p:sp>
          <p:sp>
            <p:nvSpPr>
              <p:cNvPr id="190" name="正方形/長方形 189"/>
              <p:cNvSpPr/>
              <p:nvPr/>
            </p:nvSpPr>
            <p:spPr>
              <a:xfrm>
                <a:off x="3102727" y="6184986"/>
                <a:ext cx="542493" cy="461823"/>
              </a:xfrm>
              <a:prstGeom prst="rect">
                <a:avLst/>
              </a:prstGeom>
            </p:spPr>
            <p:txBody>
              <a:bodyPr wrap="none">
                <a:spAutoFit/>
              </a:bodyPr>
              <a:lstStyle/>
              <a:p>
                <a:r>
                  <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50</a:t>
                </a:r>
                <a:endParaRPr lang="ja-JP" altLang="en-US" sz="2000" dirty="0">
                  <a:latin typeface="Arial" panose="020B0604020202020204" pitchFamily="34" charset="0"/>
                  <a:ea typeface="Arial Unicode MS" pitchFamily="50" charset="-128"/>
                  <a:cs typeface="Arial" panose="020B0604020202020204" pitchFamily="34" charset="0"/>
                </a:endParaRPr>
              </a:p>
            </p:txBody>
          </p:sp>
          <p:sp>
            <p:nvSpPr>
              <p:cNvPr id="191" name="正方形/長方形 190"/>
              <p:cNvSpPr/>
              <p:nvPr/>
            </p:nvSpPr>
            <p:spPr>
              <a:xfrm>
                <a:off x="4361983" y="6184986"/>
                <a:ext cx="542493" cy="461823"/>
              </a:xfrm>
              <a:prstGeom prst="rect">
                <a:avLst/>
              </a:prstGeom>
            </p:spPr>
            <p:txBody>
              <a:bodyPr wrap="none">
                <a:spAutoFit/>
              </a:bodyPr>
              <a:lstStyle/>
              <a:p>
                <a:r>
                  <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20</a:t>
                </a:r>
                <a:endParaRPr lang="ja-JP" altLang="en-US" sz="2000" dirty="0">
                  <a:latin typeface="Arial" panose="020B0604020202020204" pitchFamily="34" charset="0"/>
                  <a:ea typeface="Arial Unicode MS" pitchFamily="50" charset="-128"/>
                  <a:cs typeface="Arial" panose="020B0604020202020204" pitchFamily="34" charset="0"/>
                </a:endParaRPr>
              </a:p>
            </p:txBody>
          </p:sp>
          <p:sp>
            <p:nvSpPr>
              <p:cNvPr id="192" name="正方形/長方形 191"/>
              <p:cNvSpPr/>
              <p:nvPr/>
            </p:nvSpPr>
            <p:spPr>
              <a:xfrm>
                <a:off x="5278588" y="6175874"/>
                <a:ext cx="542493" cy="461823"/>
              </a:xfrm>
              <a:prstGeom prst="rect">
                <a:avLst/>
              </a:prstGeom>
            </p:spPr>
            <p:txBody>
              <a:bodyPr wrap="none">
                <a:spAutoFit/>
              </a:bodyPr>
              <a:lstStyle/>
              <a:p>
                <a:r>
                  <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10</a:t>
                </a:r>
                <a:endParaRPr lang="ja-JP" altLang="en-US" sz="2000" dirty="0">
                  <a:latin typeface="Arial" panose="020B0604020202020204" pitchFamily="34" charset="0"/>
                  <a:ea typeface="Arial Unicode MS" pitchFamily="50" charset="-128"/>
                  <a:cs typeface="Arial" panose="020B0604020202020204" pitchFamily="34" charset="0"/>
                </a:endParaRPr>
              </a:p>
            </p:txBody>
          </p:sp>
          <p:sp>
            <p:nvSpPr>
              <p:cNvPr id="193" name="正方形/長方形 192"/>
              <p:cNvSpPr/>
              <p:nvPr/>
            </p:nvSpPr>
            <p:spPr>
              <a:xfrm>
                <a:off x="6251928" y="6170593"/>
                <a:ext cx="377822" cy="461824"/>
              </a:xfrm>
              <a:prstGeom prst="rect">
                <a:avLst/>
              </a:prstGeom>
            </p:spPr>
            <p:txBody>
              <a:bodyPr wrap="none">
                <a:spAutoFit/>
              </a:bodyPr>
              <a:lstStyle/>
              <a:p>
                <a:r>
                  <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panose="05050102010706020507" pitchFamily="18" charset="2"/>
                  </a:rPr>
                  <a:t>5</a:t>
                </a:r>
                <a:endParaRPr lang="ja-JP" altLang="en-US" sz="2000" dirty="0">
                  <a:latin typeface="Arial" panose="020B0604020202020204" pitchFamily="34" charset="0"/>
                  <a:ea typeface="Arial Unicode MS" pitchFamily="50" charset="-128"/>
                  <a:cs typeface="Arial" panose="020B0604020202020204" pitchFamily="34" charset="0"/>
                </a:endParaRPr>
              </a:p>
            </p:txBody>
          </p:sp>
        </p:grpSp>
      </p:grpSp>
      <mc:AlternateContent xmlns:mc="http://schemas.openxmlformats.org/markup-compatibility/2006" xmlns:a14="http://schemas.microsoft.com/office/drawing/2010/main">
        <mc:Choice Requires="a14">
          <p:sp>
            <p:nvSpPr>
              <p:cNvPr id="208" name="テキスト ボックス 207"/>
              <p:cNvSpPr txBox="1"/>
              <p:nvPr/>
            </p:nvSpPr>
            <p:spPr>
              <a:xfrm>
                <a:off x="1494226" y="742718"/>
                <a:ext cx="4016356" cy="461665"/>
              </a:xfrm>
              <a:prstGeom prst="rect">
                <a:avLst/>
              </a:prstGeom>
              <a:noFill/>
            </p:spPr>
            <p:txBody>
              <a:bodyPr wrap="none" rtlCol="0">
                <a:spAutoFit/>
              </a:bodyPr>
              <a:lstStyle/>
              <a:p>
                <a:r>
                  <a:rPr kumimoji="1" lang="en-US" altLang="ja-JP" sz="2400" dirty="0">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kumimoji="1" lang="en-US" altLang="ja-JP" sz="2400" baseline="-25000" dirty="0">
                    <a:latin typeface="Arial" panose="020B0604020202020204" pitchFamily="34" charset="0"/>
                    <a:ea typeface="Arial Unicode MS" pitchFamily="50" charset="-128"/>
                    <a:cs typeface="Arial" panose="020B0604020202020204" pitchFamily="34" charset="0"/>
                    <a:sym typeface="Symbol" panose="05050102010706020507" pitchFamily="18" charset="2"/>
                  </a:rPr>
                  <a:t></a:t>
                </a:r>
                <a:r>
                  <a:rPr lang="ja-JP" altLang="en-US" sz="2400" dirty="0">
                    <a:latin typeface="Arial" panose="020B0604020202020204" pitchFamily="34" charset="0"/>
                    <a:ea typeface="Arial Unicode MS" pitchFamily="50" charset="-128"/>
                    <a:cs typeface="Arial" panose="020B0604020202020204" pitchFamily="34" charset="0"/>
                    <a:sym typeface="Symbol" panose="05050102010706020507" pitchFamily="18" charset="2"/>
                  </a:rPr>
                  <a:t> </a:t>
                </a:r>
                <a:r>
                  <a:rPr kumimoji="1" lang="en-US" altLang="ja-JP" sz="2400" dirty="0">
                    <a:latin typeface="Arial" panose="020B0604020202020204" pitchFamily="34" charset="0"/>
                    <a:ea typeface="Arial Unicode MS" pitchFamily="50" charset="-128"/>
                    <a:cs typeface="Arial" panose="020B0604020202020204" pitchFamily="34" charset="0"/>
                  </a:rPr>
                  <a:t>distribution in </a:t>
                </a:r>
                <a14:m>
                  <m:oMath xmlns:m="http://schemas.openxmlformats.org/officeDocument/2006/math">
                    <m:sSub>
                      <m:sSubPr>
                        <m:ctrlPr>
                          <a:rPr lang="en-US" altLang="ja-JP" sz="2400" i="1">
                            <a:latin typeface="Cambria Math" panose="02040503050406030204" pitchFamily="18" charset="0"/>
                          </a:rPr>
                        </m:ctrlPr>
                      </m:sSubPr>
                      <m:e>
                        <m:r>
                          <m:rPr>
                            <m:sty m:val="p"/>
                          </m:rPr>
                          <a:rPr lang="en-US" altLang="ja-JP" sz="2400" i="1">
                            <a:latin typeface="Cambria Math"/>
                          </a:rPr>
                          <m:t>ν</m:t>
                        </m:r>
                      </m:e>
                      <m:sub>
                        <m:r>
                          <a:rPr lang="en-US" altLang="ja-JP" sz="2400">
                            <a:latin typeface="Cambria Math"/>
                          </a:rPr>
                          <m:t>3</m:t>
                        </m:r>
                      </m:sub>
                    </m:sSub>
                    <m:r>
                      <a:rPr lang="en-US" altLang="ja-JP" sz="2400">
                        <a:latin typeface="Cambria Math"/>
                      </a:rPr>
                      <m:t>→</m:t>
                    </m:r>
                    <m:sSub>
                      <m:sSubPr>
                        <m:ctrlPr>
                          <a:rPr lang="en-US" altLang="ja-JP" sz="2400" i="1">
                            <a:latin typeface="Cambria Math" panose="02040503050406030204" pitchFamily="18" charset="0"/>
                          </a:rPr>
                        </m:ctrlPr>
                      </m:sSubPr>
                      <m:e>
                        <m:r>
                          <a:rPr lang="en-US" altLang="ja-JP" sz="2400" i="1">
                            <a:latin typeface="Cambria Math"/>
                          </a:rPr>
                          <m:t>𝜈</m:t>
                        </m:r>
                      </m:e>
                      <m:sub>
                        <m:r>
                          <a:rPr lang="en-US" altLang="ja-JP" sz="2400" i="1">
                            <a:latin typeface="Cambria Math"/>
                          </a:rPr>
                          <m:t>2</m:t>
                        </m:r>
                      </m:sub>
                    </m:sSub>
                    <m:r>
                      <a:rPr lang="en-US" altLang="ja-JP" sz="2400" i="1">
                        <a:latin typeface="Cambria Math"/>
                      </a:rPr>
                      <m:t>+</m:t>
                    </m:r>
                    <m:r>
                      <a:rPr lang="en-US" altLang="ja-JP" sz="2400" i="1">
                        <a:latin typeface="Cambria Math"/>
                      </a:rPr>
                      <m:t>𝛾</m:t>
                    </m:r>
                  </m:oMath>
                </a14:m>
                <a:endParaRPr lang="en-US" altLang="ja-JP" sz="2400" dirty="0">
                  <a:latin typeface="Arial" panose="020B0604020202020204" pitchFamily="34" charset="0"/>
                  <a:ea typeface="Arial Unicode MS" pitchFamily="50" charset="-128"/>
                  <a:cs typeface="Arial" panose="020B0604020202020204" pitchFamily="34" charset="0"/>
                </a:endParaRPr>
              </a:p>
            </p:txBody>
          </p:sp>
        </mc:Choice>
        <mc:Fallback xmlns="">
          <p:sp>
            <p:nvSpPr>
              <p:cNvPr id="208" name="テキスト ボックス 207"/>
              <p:cNvSpPr txBox="1">
                <a:spLocks noRot="1" noChangeAspect="1" noMove="1" noResize="1" noEditPoints="1" noAdjustHandles="1" noChangeArrowheads="1" noChangeShapeType="1" noTextEdit="1"/>
              </p:cNvSpPr>
              <p:nvPr/>
            </p:nvSpPr>
            <p:spPr>
              <a:xfrm>
                <a:off x="1494226" y="742718"/>
                <a:ext cx="4016356" cy="461665"/>
              </a:xfrm>
              <a:prstGeom prst="rect">
                <a:avLst/>
              </a:prstGeom>
              <a:blipFill>
                <a:blip r:embed="rId4"/>
                <a:stretch>
                  <a:fillRect l="-2276" t="-10526" b="-30263"/>
                </a:stretch>
              </a:blipFill>
            </p:spPr>
            <p:txBody>
              <a:bodyPr/>
              <a:lstStyle/>
              <a:p>
                <a:r>
                  <a:rPr lang="ja-JP" altLang="en-US">
                    <a:noFill/>
                  </a:rPr>
                  <a:t> </a:t>
                </a:r>
              </a:p>
            </p:txBody>
          </p:sp>
        </mc:Fallback>
      </mc:AlternateContent>
      <p:sp>
        <p:nvSpPr>
          <p:cNvPr id="108" name="テキスト ボックス 107"/>
          <p:cNvSpPr txBox="1"/>
          <p:nvPr/>
        </p:nvSpPr>
        <p:spPr>
          <a:xfrm>
            <a:off x="446241" y="5833839"/>
            <a:ext cx="7571303" cy="461665"/>
          </a:xfrm>
          <a:prstGeom prst="rect">
            <a:avLst/>
          </a:prstGeom>
          <a:noFill/>
        </p:spPr>
        <p:txBody>
          <a:bodyPr wrap="none" rtlCol="0">
            <a:spAutoFit/>
          </a:bodyPr>
          <a:lstStyle/>
          <a:p>
            <a:r>
              <a:rPr kumimoji="1" lang="en-US" altLang="ja-JP" sz="2400" b="1" dirty="0">
                <a:solidFill>
                  <a:srgbClr val="002060"/>
                </a:solidFill>
                <a:latin typeface="Arial" panose="020B0604020202020204" pitchFamily="34" charset="0"/>
                <a:ea typeface="Arial Unicode MS" pitchFamily="50" charset="-128"/>
                <a:cs typeface="Arial" panose="020B0604020202020204" pitchFamily="34" charset="0"/>
                <a:sym typeface="Symbol" panose="05050102010706020507" pitchFamily="18" charset="2"/>
              </a:rPr>
              <a:t>No other source has such a sharp edge structure!!</a:t>
            </a:r>
            <a:endParaRPr lang="en-US" altLang="ja-JP" sz="2400" b="1" dirty="0">
              <a:solidFill>
                <a:srgbClr val="002060"/>
              </a:solidFill>
              <a:latin typeface="Arial" panose="020B0604020202020204" pitchFamily="34" charset="0"/>
              <a:ea typeface="Arial Unicode MS"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3" name="正方形/長方形 2"/>
              <p:cNvSpPr/>
              <p:nvPr/>
            </p:nvSpPr>
            <p:spPr>
              <a:xfrm>
                <a:off x="6177121" y="831058"/>
                <a:ext cx="2750475" cy="1938992"/>
              </a:xfrm>
              <a:prstGeom prst="rect">
                <a:avLst/>
              </a:prstGeom>
            </p:spPr>
            <p:txBody>
              <a:bodyPr wrap="square">
                <a:spAutoFit/>
              </a:bodyPr>
              <a:lstStyle/>
              <a:p>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If assume</a:t>
                </a:r>
              </a:p>
              <a:p>
                <a14:m>
                  <m:oMath xmlns:m="http://schemas.openxmlformats.org/officeDocument/2006/math">
                    <m:sSub>
                      <m:sSubPr>
                        <m:ctrlP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ctrlPr>
                      </m:sSubPr>
                      <m:e>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𝑚</m:t>
                        </m:r>
                      </m:e>
                      <m:sub>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1</m:t>
                        </m:r>
                      </m:sub>
                    </m:sSub>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m:t>
                    </m:r>
                    <m:sSub>
                      <m:sSubPr>
                        <m:ctrlP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ctrlPr>
                      </m:sSubPr>
                      <m:e>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𝑚</m:t>
                        </m:r>
                      </m:e>
                      <m:sub>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2</m:t>
                        </m:r>
                      </m:sub>
                    </m:sSub>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&lt;</m:t>
                    </m:r>
                    <m:sSub>
                      <m:sSubPr>
                        <m:ctrlP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ctrlPr>
                      </m:sSubPr>
                      <m:e>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𝑚</m:t>
                        </m:r>
                      </m:e>
                      <m:sub>
                        <m:r>
                          <a:rPr lang="en-US" altLang="ja-JP" sz="2400" b="0" i="1" smtClean="0">
                            <a:latin typeface="Cambria Math" panose="02040503050406030204" pitchFamily="18" charset="0"/>
                            <a:ea typeface="Arial Unicode MS" panose="020B0604020202020204" pitchFamily="50" charset="-128"/>
                            <a:cs typeface="Arial Unicode MS" panose="020B0604020202020204" pitchFamily="50" charset="-128"/>
                          </a:rPr>
                          <m:t>3</m:t>
                        </m:r>
                      </m:sub>
                    </m:sSub>
                  </m:oMath>
                </a14:m>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a:t>
                </a:r>
              </a:p>
              <a:p>
                <a14:m>
                  <m:oMath xmlns:m="http://schemas.openxmlformats.org/officeDocument/2006/math">
                    <m:sSub>
                      <m:sSubPr>
                        <m:ctrlPr>
                          <a:rPr lang="en-US" altLang="ja-JP" sz="2400" b="0" i="1" smtClean="0">
                            <a:solidFill>
                              <a:srgbClr val="FF0000"/>
                            </a:solidFill>
                            <a:latin typeface="Cambria Math" panose="02040503050406030204" pitchFamily="18" charset="0"/>
                            <a:ea typeface="Arial Unicode MS" panose="020B0604020202020204" pitchFamily="50" charset="-128"/>
                            <a:cs typeface="Arial Unicode MS" panose="020B0604020202020204" pitchFamily="50" charset="-128"/>
                          </a:rPr>
                        </m:ctrlPr>
                      </m:sSubPr>
                      <m:e>
                        <m:r>
                          <a:rPr lang="en-US" altLang="ja-JP" sz="2400" b="0" i="1" smtClean="0">
                            <a:solidFill>
                              <a:srgbClr val="FF0000"/>
                            </a:solidFill>
                            <a:latin typeface="Cambria Math" panose="02040503050406030204" pitchFamily="18" charset="0"/>
                            <a:ea typeface="Arial Unicode MS" panose="020B0604020202020204" pitchFamily="50" charset="-128"/>
                            <a:cs typeface="Arial Unicode MS" panose="020B0604020202020204" pitchFamily="50" charset="-128"/>
                          </a:rPr>
                          <m:t>𝑚</m:t>
                        </m:r>
                      </m:e>
                      <m:sub>
                        <m:r>
                          <a:rPr lang="en-US" altLang="ja-JP" sz="2400" b="0" i="1" smtClean="0">
                            <a:solidFill>
                              <a:srgbClr val="FF0000"/>
                            </a:solidFill>
                            <a:latin typeface="Cambria Math" panose="02040503050406030204" pitchFamily="18" charset="0"/>
                            <a:ea typeface="Arial Unicode MS" panose="020B0604020202020204" pitchFamily="50" charset="-128"/>
                            <a:cs typeface="Arial Unicode MS" panose="020B0604020202020204" pitchFamily="50" charset="-128"/>
                          </a:rPr>
                          <m:t>3</m:t>
                        </m:r>
                      </m:sub>
                    </m:sSub>
                    <m:r>
                      <a:rPr lang="en-US" altLang="ja-JP" sz="2400" b="0" i="1" smtClean="0">
                        <a:solidFill>
                          <a:srgbClr val="FF0000"/>
                        </a:solidFill>
                        <a:latin typeface="Cambria Math" panose="02040503050406030204" pitchFamily="18" charset="0"/>
                        <a:ea typeface="Arial Unicode MS" panose="020B0604020202020204" pitchFamily="50" charset="-128"/>
                        <a:cs typeface="Arial Unicode MS" panose="020B0604020202020204" pitchFamily="50" charset="-128"/>
                      </a:rPr>
                      <m:t>~50</m:t>
                    </m:r>
                    <m:r>
                      <a:rPr lang="en-US" altLang="ja-JP" sz="2400" b="0" i="1" smtClean="0">
                        <a:solidFill>
                          <a:srgbClr val="FF0000"/>
                        </a:solidFill>
                        <a:latin typeface="Cambria Math" panose="02040503050406030204" pitchFamily="18" charset="0"/>
                        <a:ea typeface="Arial Unicode MS" panose="020B0604020202020204" pitchFamily="50" charset="-128"/>
                        <a:cs typeface="Arial Unicode MS" panose="020B0604020202020204" pitchFamily="50" charset="-128"/>
                      </a:rPr>
                      <m:t>𝑚𝑒𝑉</m:t>
                    </m:r>
                  </m:oMath>
                </a14:m>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from neutrino oscillation measurements</a:t>
                </a:r>
              </a:p>
            </p:txBody>
          </p:sp>
        </mc:Choice>
        <mc:Fallback xmlns="">
          <p:sp>
            <p:nvSpPr>
              <p:cNvPr id="3" name="正方形/長方形 2"/>
              <p:cNvSpPr>
                <a:spLocks noRot="1" noChangeAspect="1" noMove="1" noResize="1" noEditPoints="1" noAdjustHandles="1" noChangeArrowheads="1" noChangeShapeType="1" noTextEdit="1"/>
              </p:cNvSpPr>
              <p:nvPr/>
            </p:nvSpPr>
            <p:spPr>
              <a:xfrm>
                <a:off x="6177121" y="831058"/>
                <a:ext cx="2750475" cy="1938992"/>
              </a:xfrm>
              <a:prstGeom prst="rect">
                <a:avLst/>
              </a:prstGeom>
              <a:blipFill>
                <a:blip r:embed="rId5"/>
                <a:stretch>
                  <a:fillRect l="-3319" t="-2201" r="-5088" b="-6604"/>
                </a:stretch>
              </a:blipFill>
            </p:spPr>
            <p:txBody>
              <a:bodyPr/>
              <a:lstStyle/>
              <a:p>
                <a:r>
                  <a:rPr lang="ja-JP" altLang="en-US">
                    <a:noFill/>
                  </a:rPr>
                  <a:t> </a:t>
                </a:r>
              </a:p>
            </p:txBody>
          </p:sp>
        </mc:Fallback>
      </mc:AlternateContent>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20</a:t>
            </a:fld>
            <a:endParaRPr kumimoji="1" lang="ja-JP" altLang="en-US"/>
          </a:p>
        </p:txBody>
      </p:sp>
    </p:spTree>
    <p:extLst>
      <p:ext uri="{BB962C8B-B14F-4D97-AF65-F5344CB8AC3E}">
        <p14:creationId xmlns:p14="http://schemas.microsoft.com/office/powerpoint/2010/main" val="570885161"/>
      </p:ext>
    </p:extLst>
  </p:cSld>
  <p:clrMapOvr>
    <a:masterClrMapping/>
  </p:clrMapOvr>
  <mc:AlternateContent xmlns:mc="http://schemas.openxmlformats.org/markup-compatibility/2006" xmlns:p14="http://schemas.microsoft.com/office/powerpoint/2010/main">
    <mc:Choice Requires="p14">
      <p:transition spd="slow" p14:dur="2000" advTm="1926"/>
    </mc:Choice>
    <mc:Fallback xmlns="">
      <p:transition spd="slow" advTm="1926"/>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400075"/>
          </a:xfrm>
        </p:spPr>
        <p:txBody>
          <a:bodyPr>
            <a:noAutofit/>
          </a:bodyPr>
          <a:lstStyle/>
          <a:p>
            <a:r>
              <a:rPr kumimoji="1" lang="en-US" altLang="ja-JP" sz="3200" dirty="0">
                <a:latin typeface="Arial" panose="020B0604020202020204" pitchFamily="34" charset="0"/>
                <a:ea typeface="Arial Unicode MS" pitchFamily="50" charset="-128"/>
                <a:cs typeface="Arial" panose="020B0604020202020204" pitchFamily="34" charset="0"/>
              </a:rPr>
              <a:t>Motivation of </a:t>
            </a:r>
            <a:r>
              <a:rPr kumimoji="1" lang="en-US" altLang="ja-JP" sz="3200" dirty="0">
                <a:latin typeface="Arial" panose="020B0604020202020204" pitchFamily="34" charset="0"/>
                <a:ea typeface="Arial Unicode MS" pitchFamily="50" charset="-128"/>
                <a:cs typeface="Arial" panose="020B0604020202020204" pitchFamily="34" charset="0"/>
                <a:sym typeface="Symbol"/>
              </a:rPr>
              <a:t></a:t>
            </a:r>
            <a:r>
              <a:rPr kumimoji="1" lang="en-US" altLang="ja-JP" sz="3200" dirty="0">
                <a:latin typeface="Arial" panose="020B0604020202020204" pitchFamily="34" charset="0"/>
                <a:ea typeface="Arial Unicode MS" pitchFamily="50" charset="-128"/>
                <a:cs typeface="Arial" panose="020B0604020202020204" pitchFamily="34" charset="0"/>
              </a:rPr>
              <a:t>-decay search in C</a:t>
            </a:r>
            <a:r>
              <a:rPr kumimoji="1" lang="en-US" altLang="ja-JP" sz="3200" dirty="0">
                <a:latin typeface="Arial" panose="020B0604020202020204" pitchFamily="34" charset="0"/>
                <a:ea typeface="Arial Unicode MS" pitchFamily="50" charset="-128"/>
                <a:cs typeface="Arial" panose="020B0604020202020204" pitchFamily="34" charset="0"/>
                <a:sym typeface="Symbol"/>
              </a:rPr>
              <a:t>B</a:t>
            </a:r>
            <a:endParaRPr kumimoji="1" lang="ja-JP" altLang="en-US" sz="3200" dirty="0">
              <a:latin typeface="Arial" panose="020B0604020202020204" pitchFamily="34" charset="0"/>
              <a:ea typeface="Arial Unicode MS"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5" name="コンテンツ プレースホルダー 4"/>
              <p:cNvSpPr>
                <a:spLocks noGrp="1"/>
              </p:cNvSpPr>
              <p:nvPr>
                <p:ph idx="1"/>
              </p:nvPr>
            </p:nvSpPr>
            <p:spPr>
              <a:xfrm>
                <a:off x="488464" y="2887846"/>
                <a:ext cx="8389168" cy="2820089"/>
              </a:xfrm>
            </p:spPr>
            <p:txBody>
              <a:bodyPr>
                <a:normAutofit/>
              </a:bodyPr>
              <a:lstStyle/>
              <a:p>
                <a:pPr marL="0" indent="0">
                  <a:buNone/>
                </a:pP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sym typeface="Wingdings"/>
                  </a:rPr>
                  <a:t>If we observed the neutrino radiative decay at the lifetime much shorter than the SM expectation, </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it would be</a:t>
                </a:r>
              </a:p>
              <a:p>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Physics beyond the Standard Model</a:t>
                </a:r>
                <a:endPar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Direct detection of C</a:t>
                </a:r>
                <a14:m>
                  <m:oMath xmlns:m="http://schemas.openxmlformats.org/officeDocument/2006/math">
                    <m:r>
                      <a:rPr lang="en-US" altLang="ja-JP" sz="2400" b="0" i="1" smtClean="0">
                        <a:solidFill>
                          <a:srgbClr val="FF0000"/>
                        </a:solidFill>
                        <a:latin typeface="Cambria Math"/>
                      </a:rPr>
                      <m:t>𝜈</m:t>
                    </m:r>
                  </m:oMath>
                </a14:m>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B</a:t>
                </a:r>
              </a:p>
              <a:p>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Determination of the neutrino mass</a:t>
                </a:r>
              </a:p>
              <a:p>
                <a:pPr lvl="1"/>
                <a14:m>
                  <m:oMath xmlns:m="http://schemas.openxmlformats.org/officeDocument/2006/math">
                    <m:sSub>
                      <m:sSubPr>
                        <m:ctrlPr>
                          <a:rPr lang="en-US" altLang="ja-JP" sz="2400" i="1" dirty="0" smtClean="0">
                            <a:latin typeface="Cambria Math" panose="02040503050406030204" pitchFamily="18" charset="0"/>
                            <a:ea typeface="Arial Unicode MS" pitchFamily="50" charset="-128"/>
                            <a:cs typeface="Arial" panose="020B0604020202020204" pitchFamily="34" charset="0"/>
                          </a:rPr>
                        </m:ctrlPr>
                      </m:sSubPr>
                      <m:e>
                        <m:r>
                          <a:rPr lang="ja-JP" altLang="en-US" sz="2400" i="1" dirty="0" smtClean="0">
                            <a:latin typeface="Cambria Math" panose="02040503050406030204" pitchFamily="18" charset="0"/>
                            <a:ea typeface="Arial Unicode MS" pitchFamily="50" charset="-128"/>
                            <a:cs typeface="Arial" panose="020B0604020202020204" pitchFamily="34" charset="0"/>
                          </a:rPr>
                          <m:t>𝑚</m:t>
                        </m:r>
                      </m:e>
                      <m:sub>
                        <m:r>
                          <a:rPr lang="en-US" altLang="ja-JP" sz="2400" i="1" dirty="0">
                            <a:latin typeface="Cambria Math" panose="02040503050406030204" pitchFamily="18" charset="0"/>
                            <a:ea typeface="Arial Unicode MS" pitchFamily="50" charset="-128"/>
                            <a:cs typeface="Arial" panose="020B0604020202020204" pitchFamily="34" charset="0"/>
                          </a:rPr>
                          <m:t>3</m:t>
                        </m:r>
                      </m:sub>
                    </m:sSub>
                    <m:r>
                      <a:rPr lang="en-US" altLang="ja-JP" sz="2400" i="1" dirty="0">
                        <a:latin typeface="Cambria Math" panose="02040503050406030204" pitchFamily="18" charset="0"/>
                        <a:ea typeface="Arial Unicode MS" pitchFamily="50" charset="-128"/>
                        <a:cs typeface="Arial" panose="020B0604020202020204" pitchFamily="34" charset="0"/>
                      </a:rPr>
                      <m:t>=</m:t>
                    </m:r>
                    <m:f>
                      <m:fPr>
                        <m:type m:val="lin"/>
                        <m:ctrlPr>
                          <a:rPr lang="en-US" altLang="ja-JP" sz="2400" i="1" dirty="0" smtClean="0">
                            <a:latin typeface="Cambria Math" panose="02040503050406030204" pitchFamily="18" charset="0"/>
                            <a:ea typeface="Arial Unicode MS" pitchFamily="50" charset="-128"/>
                            <a:cs typeface="Arial" panose="020B0604020202020204" pitchFamily="34" charset="0"/>
                          </a:rPr>
                        </m:ctrlPr>
                      </m:fPr>
                      <m:num>
                        <m:d>
                          <m:dPr>
                            <m:ctrlPr>
                              <a:rPr lang="en-US" altLang="ja-JP" sz="2400" i="1" dirty="0">
                                <a:latin typeface="Cambria Math" panose="02040503050406030204" pitchFamily="18" charset="0"/>
                                <a:ea typeface="Arial Unicode MS" pitchFamily="50" charset="-128"/>
                                <a:cs typeface="Arial" panose="020B0604020202020204" pitchFamily="34" charset="0"/>
                              </a:rPr>
                            </m:ctrlPr>
                          </m:dPr>
                          <m:e>
                            <m:sSubSup>
                              <m:sSubSupPr>
                                <m:ctrlPr>
                                  <a:rPr lang="en-US" altLang="ja-JP" sz="2400" i="1" dirty="0">
                                    <a:latin typeface="Cambria Math" panose="02040503050406030204" pitchFamily="18" charset="0"/>
                                    <a:ea typeface="Arial Unicode MS" pitchFamily="50" charset="-128"/>
                                    <a:cs typeface="Arial" panose="020B0604020202020204" pitchFamily="34" charset="0"/>
                                  </a:rPr>
                                </m:ctrlPr>
                              </m:sSubSupPr>
                              <m:e>
                                <m:r>
                                  <a:rPr lang="ja-JP" altLang="en-US" sz="2400" i="1" dirty="0">
                                    <a:latin typeface="Cambria Math" panose="02040503050406030204" pitchFamily="18" charset="0"/>
                                    <a:ea typeface="Arial Unicode MS" pitchFamily="50" charset="-128"/>
                                    <a:cs typeface="Arial" panose="020B0604020202020204" pitchFamily="34" charset="0"/>
                                  </a:rPr>
                                  <m:t>𝑚</m:t>
                                </m:r>
                              </m:e>
                              <m:sub>
                                <m:r>
                                  <a:rPr lang="en-US" altLang="ja-JP" sz="2400" i="1" dirty="0">
                                    <a:latin typeface="Cambria Math" panose="02040503050406030204" pitchFamily="18" charset="0"/>
                                    <a:ea typeface="Arial Unicode MS" pitchFamily="50" charset="-128"/>
                                    <a:cs typeface="Arial" panose="020B0604020202020204" pitchFamily="34" charset="0"/>
                                  </a:rPr>
                                  <m:t>3</m:t>
                                </m:r>
                              </m:sub>
                              <m:sup>
                                <m:r>
                                  <a:rPr lang="en-US" altLang="ja-JP" sz="2400" i="1" dirty="0">
                                    <a:latin typeface="Cambria Math" panose="02040503050406030204" pitchFamily="18" charset="0"/>
                                    <a:ea typeface="Arial Unicode MS" pitchFamily="50" charset="-128"/>
                                    <a:cs typeface="Arial" panose="020B0604020202020204" pitchFamily="34" charset="0"/>
                                  </a:rPr>
                                  <m:t>2</m:t>
                                </m:r>
                              </m:sup>
                            </m:sSubSup>
                            <m:r>
                              <a:rPr lang="en-US" altLang="ja-JP" sz="2400" i="1" dirty="0">
                                <a:latin typeface="Cambria Math" panose="02040503050406030204" pitchFamily="18" charset="0"/>
                                <a:ea typeface="Arial Unicode MS" pitchFamily="50" charset="-128"/>
                                <a:cs typeface="Arial" panose="020B0604020202020204" pitchFamily="34" charset="0"/>
                              </a:rPr>
                              <m:t>−</m:t>
                            </m:r>
                            <m:sSubSup>
                              <m:sSubSupPr>
                                <m:ctrlPr>
                                  <a:rPr lang="en-US" altLang="ja-JP" sz="2400" i="1" dirty="0">
                                    <a:latin typeface="Cambria Math" panose="02040503050406030204" pitchFamily="18" charset="0"/>
                                    <a:ea typeface="Arial Unicode MS" pitchFamily="50" charset="-128"/>
                                    <a:cs typeface="Arial" panose="020B0604020202020204" pitchFamily="34" charset="0"/>
                                  </a:rPr>
                                </m:ctrlPr>
                              </m:sSubSupPr>
                              <m:e>
                                <m:r>
                                  <a:rPr lang="ja-JP" altLang="en-US" sz="2400" i="1" dirty="0">
                                    <a:latin typeface="Cambria Math" panose="02040503050406030204" pitchFamily="18" charset="0"/>
                                    <a:ea typeface="Arial Unicode MS" pitchFamily="50" charset="-128"/>
                                    <a:cs typeface="Arial" panose="020B0604020202020204" pitchFamily="34" charset="0"/>
                                  </a:rPr>
                                  <m:t>𝑚</m:t>
                                </m:r>
                              </m:e>
                              <m:sub>
                                <m:r>
                                  <a:rPr lang="en-US" altLang="ja-JP" sz="2400" i="1" dirty="0">
                                    <a:latin typeface="Cambria Math" panose="02040503050406030204" pitchFamily="18" charset="0"/>
                                    <a:ea typeface="Arial Unicode MS" pitchFamily="50" charset="-128"/>
                                    <a:cs typeface="Arial" panose="020B0604020202020204" pitchFamily="34" charset="0"/>
                                  </a:rPr>
                                  <m:t>1,2</m:t>
                                </m:r>
                              </m:sub>
                              <m:sup>
                                <m:r>
                                  <a:rPr lang="en-US" altLang="ja-JP" sz="2400" i="1" dirty="0">
                                    <a:latin typeface="Cambria Math" panose="02040503050406030204" pitchFamily="18" charset="0"/>
                                    <a:ea typeface="Arial Unicode MS" pitchFamily="50" charset="-128"/>
                                    <a:cs typeface="Arial" panose="020B0604020202020204" pitchFamily="34" charset="0"/>
                                  </a:rPr>
                                  <m:t>2</m:t>
                                </m:r>
                              </m:sup>
                            </m:sSubSup>
                          </m:e>
                        </m:d>
                      </m:num>
                      <m:den>
                        <m:d>
                          <m:dPr>
                            <m:ctrlPr>
                              <a:rPr lang="en-US" altLang="ja-JP" sz="2400" i="1" dirty="0" smtClean="0">
                                <a:latin typeface="Cambria Math" panose="02040503050406030204" pitchFamily="18" charset="0"/>
                                <a:ea typeface="Arial Unicode MS" pitchFamily="50" charset="-128"/>
                                <a:cs typeface="Arial" panose="020B0604020202020204" pitchFamily="34" charset="0"/>
                              </a:rPr>
                            </m:ctrlPr>
                          </m:dPr>
                          <m:e>
                            <m:r>
                              <a:rPr lang="en-US" altLang="ja-JP" sz="2400" i="1" dirty="0" smtClean="0">
                                <a:latin typeface="Cambria Math" panose="02040503050406030204" pitchFamily="18" charset="0"/>
                                <a:ea typeface="Arial Unicode MS" pitchFamily="50" charset="-128"/>
                                <a:cs typeface="Arial" panose="020B0604020202020204" pitchFamily="34" charset="0"/>
                              </a:rPr>
                              <m:t>2</m:t>
                            </m:r>
                            <m:sSub>
                              <m:sSubPr>
                                <m:ctrlPr>
                                  <a:rPr lang="en-US" altLang="ja-JP" sz="2400" i="1" dirty="0" smtClean="0">
                                    <a:latin typeface="Cambria Math" panose="02040503050406030204" pitchFamily="18" charset="0"/>
                                    <a:ea typeface="Arial Unicode MS" pitchFamily="50" charset="-128"/>
                                    <a:cs typeface="Arial" panose="020B0604020202020204" pitchFamily="34" charset="0"/>
                                  </a:rPr>
                                </m:ctrlPr>
                              </m:sSubPr>
                              <m:e>
                                <m:r>
                                  <a:rPr lang="ja-JP" altLang="en-US" sz="2400" i="1" dirty="0">
                                    <a:latin typeface="Cambria Math" panose="02040503050406030204" pitchFamily="18" charset="0"/>
                                    <a:ea typeface="Arial Unicode MS" pitchFamily="50" charset="-128"/>
                                    <a:cs typeface="Arial" panose="020B0604020202020204" pitchFamily="34" charset="0"/>
                                  </a:rPr>
                                  <m:t>𝐸</m:t>
                                </m:r>
                              </m:e>
                              <m:sub>
                                <m:r>
                                  <a:rPr lang="ja-JP" altLang="en-US" sz="2400" i="1" dirty="0" smtClean="0">
                                    <a:latin typeface="Cambria Math" panose="02040503050406030204" pitchFamily="18" charset="0"/>
                                    <a:ea typeface="Arial Unicode MS" pitchFamily="50" charset="-128"/>
                                    <a:cs typeface="Arial" panose="020B0604020202020204" pitchFamily="34" charset="0"/>
                                  </a:rPr>
                                  <m:t>𝛾</m:t>
                                </m:r>
                              </m:sub>
                            </m:sSub>
                          </m:e>
                        </m:d>
                        <m:r>
                          <a:rPr lang="en-US" altLang="ja-JP" sz="2400" b="0" i="1" dirty="0" smtClean="0">
                            <a:latin typeface="Cambria Math" panose="02040503050406030204" pitchFamily="18" charset="0"/>
                            <a:ea typeface="Arial Unicode MS" pitchFamily="50" charset="-128"/>
                            <a:cs typeface="Arial" panose="020B0604020202020204" pitchFamily="34" charset="0"/>
                          </a:rPr>
                          <m:t> </m:t>
                        </m:r>
                      </m:den>
                    </m:f>
                  </m:oMath>
                </a14:m>
                <a:endParaRPr lang="en-US" altLang="ja-JP" sz="20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5" name="コンテンツ プレースホルダー 4"/>
              <p:cNvSpPr>
                <a:spLocks noGrp="1" noRot="1" noChangeAspect="1" noMove="1" noResize="1" noEditPoints="1" noAdjustHandles="1" noChangeArrowheads="1" noChangeShapeType="1" noTextEdit="1"/>
              </p:cNvSpPr>
              <p:nvPr>
                <p:ph idx="1"/>
              </p:nvPr>
            </p:nvSpPr>
            <p:spPr>
              <a:xfrm>
                <a:off x="488464" y="2887846"/>
                <a:ext cx="8389168" cy="2820089"/>
              </a:xfrm>
              <a:blipFill>
                <a:blip r:embed="rId3"/>
                <a:stretch>
                  <a:fillRect l="-1090" t="-15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 name="コンテンツ プレースホルダー 4"/>
              <p:cNvSpPr txBox="1">
                <a:spLocks/>
              </p:cNvSpPr>
              <p:nvPr/>
            </p:nvSpPr>
            <p:spPr>
              <a:xfrm>
                <a:off x="264089" y="5873214"/>
                <a:ext cx="8422711" cy="504056"/>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514350" indent="-457200">
                  <a:buFont typeface="Wingdings" panose="05000000000000000000" pitchFamily="2" charset="2"/>
                  <a:buChar char="è"/>
                </a:pP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Aiming at a sensitivity to </a:t>
                </a:r>
                <a:r>
                  <a:rPr lang="en-US" altLang="ja-JP" sz="2400" dirty="0">
                    <a:latin typeface="Arial Unicode MS" pitchFamily="50" charset="-128"/>
                    <a:ea typeface="Arial Unicode MS" pitchFamily="50" charset="-128"/>
                    <a:cs typeface="Arial Unicode MS" pitchFamily="50" charset="-128"/>
                    <a:sym typeface="Symbol" panose="05050102010706020507" pitchFamily="18" charset="2"/>
                  </a:rPr>
                  <a:t></a:t>
                </a:r>
                <a:r>
                  <a:rPr lang="en-US" altLang="ja-JP" sz="2400" baseline="-25000" dirty="0">
                    <a:latin typeface="Arial Unicode MS" pitchFamily="50" charset="-128"/>
                    <a:ea typeface="Arial Unicode MS" pitchFamily="50" charset="-128"/>
                    <a:cs typeface="Arial Unicode MS" pitchFamily="50" charset="-128"/>
                    <a:sym typeface="Symbol" panose="05050102010706020507" pitchFamily="18" charset="2"/>
                  </a:rPr>
                  <a:t>3 </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lifetime in </a:t>
                </a:r>
                <a14:m>
                  <m:oMath xmlns:m="http://schemas.openxmlformats.org/officeDocument/2006/math">
                    <m:r>
                      <m:rPr>
                        <m:sty m:val="p"/>
                      </m:rPr>
                      <a:rPr lang="en-US" altLang="ja-JP" sz="2400" dirty="0" smtClean="0">
                        <a:solidFill>
                          <a:srgbClr val="FF0000"/>
                        </a:solidFill>
                        <a:latin typeface="Cambria Math" panose="02040503050406030204" pitchFamily="18" charset="0"/>
                        <a:ea typeface="Arial Unicode MS" pitchFamily="50" charset="-128"/>
                        <a:cs typeface="Arial" panose="020B0604020202020204" pitchFamily="34" charset="0"/>
                      </a:rPr>
                      <m:t>Ο</m:t>
                    </m:r>
                    <m:d>
                      <m:dPr>
                        <m:ctrlPr>
                          <a:rPr lang="en-US" altLang="ja-JP" sz="2400" i="1" dirty="0" smtClean="0">
                            <a:solidFill>
                              <a:srgbClr val="FF0000"/>
                            </a:solidFill>
                            <a:latin typeface="Cambria Math" panose="02040503050406030204" pitchFamily="18" charset="0"/>
                            <a:ea typeface="Arial Unicode MS" pitchFamily="50" charset="-128"/>
                            <a:cs typeface="Arial" panose="020B0604020202020204" pitchFamily="34" charset="0"/>
                          </a:rPr>
                        </m:ctrlPr>
                      </m:dPr>
                      <m:e>
                        <m:sSup>
                          <m:sSupPr>
                            <m:ctrlPr>
                              <a:rPr lang="en-US" altLang="ja-JP" sz="2400" i="1" dirty="0">
                                <a:solidFill>
                                  <a:srgbClr val="FF0000"/>
                                </a:solidFill>
                                <a:latin typeface="Cambria Math" panose="02040503050406030204" pitchFamily="18" charset="0"/>
                                <a:ea typeface="Arial Unicode MS" pitchFamily="50" charset="-128"/>
                                <a:cs typeface="Arial" panose="020B0604020202020204" pitchFamily="34" charset="0"/>
                              </a:rPr>
                            </m:ctrlPr>
                          </m:sSupPr>
                          <m:e>
                            <m:r>
                              <a:rPr lang="en-US" altLang="ja-JP" sz="2400" dirty="0">
                                <a:solidFill>
                                  <a:srgbClr val="FF0000"/>
                                </a:solidFill>
                                <a:latin typeface="Cambria Math" panose="02040503050406030204" pitchFamily="18" charset="0"/>
                                <a:ea typeface="Arial Unicode MS" pitchFamily="50" charset="-128"/>
                                <a:cs typeface="Arial" panose="020B0604020202020204" pitchFamily="34" charset="0"/>
                              </a:rPr>
                              <m:t>10</m:t>
                            </m:r>
                          </m:e>
                          <m:sup>
                            <m:r>
                              <a:rPr lang="en-US" altLang="ja-JP" sz="2400" dirty="0">
                                <a:solidFill>
                                  <a:srgbClr val="FF0000"/>
                                </a:solidFill>
                                <a:latin typeface="Cambria Math" panose="02040503050406030204" pitchFamily="18" charset="0"/>
                                <a:ea typeface="Arial Unicode MS" pitchFamily="50" charset="-128"/>
                                <a:cs typeface="Arial" panose="020B0604020202020204" pitchFamily="34" charset="0"/>
                              </a:rPr>
                              <m:t>13</m:t>
                            </m:r>
                          </m:sup>
                        </m:sSup>
                        <m:r>
                          <a:rPr lang="en-US" altLang="ja-JP" sz="2400" i="1" dirty="0" smtClean="0">
                            <a:solidFill>
                              <a:srgbClr val="FF0000"/>
                            </a:solidFill>
                            <a:latin typeface="Cambria Math" panose="02040503050406030204" pitchFamily="18" charset="0"/>
                            <a:ea typeface="Arial Unicode MS" pitchFamily="50" charset="-128"/>
                            <a:cs typeface="Arial" panose="020B0604020202020204" pitchFamily="34" charset="0"/>
                          </a:rPr>
                          <m:t>−</m:t>
                        </m:r>
                        <m:sSup>
                          <m:sSupPr>
                            <m:ctrlPr>
                              <a:rPr lang="en-US" altLang="ja-JP" sz="2400" i="1" dirty="0" smtClean="0">
                                <a:solidFill>
                                  <a:srgbClr val="FF0000"/>
                                </a:solidFill>
                                <a:latin typeface="Cambria Math" panose="02040503050406030204" pitchFamily="18" charset="0"/>
                                <a:ea typeface="Arial Unicode MS" pitchFamily="50" charset="-128"/>
                                <a:cs typeface="Arial" panose="020B0604020202020204" pitchFamily="34" charset="0"/>
                              </a:rPr>
                            </m:ctrlPr>
                          </m:sSupPr>
                          <m:e>
                            <m:r>
                              <a:rPr lang="en-US" altLang="ja-JP" sz="2400" i="1" dirty="0" smtClean="0">
                                <a:solidFill>
                                  <a:srgbClr val="FF0000"/>
                                </a:solidFill>
                                <a:latin typeface="Cambria Math" panose="02040503050406030204" pitchFamily="18" charset="0"/>
                                <a:ea typeface="Arial Unicode MS" pitchFamily="50" charset="-128"/>
                                <a:cs typeface="Arial" panose="020B0604020202020204" pitchFamily="34" charset="0"/>
                              </a:rPr>
                              <m:t>10</m:t>
                            </m:r>
                          </m:e>
                          <m:sup>
                            <m:r>
                              <a:rPr lang="en-US" altLang="ja-JP" sz="2400" i="1" dirty="0" smtClean="0">
                                <a:solidFill>
                                  <a:srgbClr val="FF0000"/>
                                </a:solidFill>
                                <a:latin typeface="Cambria Math" panose="02040503050406030204" pitchFamily="18" charset="0"/>
                                <a:ea typeface="Arial Unicode MS" pitchFamily="50" charset="-128"/>
                                <a:cs typeface="Arial" panose="020B0604020202020204" pitchFamily="34" charset="0"/>
                              </a:rPr>
                              <m:t>17</m:t>
                            </m:r>
                          </m:sup>
                        </m:sSup>
                      </m:e>
                    </m:d>
                    <m:r>
                      <a:rPr lang="en-US" altLang="ja-JP" sz="2400" i="1" dirty="0" smtClean="0">
                        <a:solidFill>
                          <a:srgbClr val="FF0000"/>
                        </a:solidFill>
                        <a:latin typeface="Cambria Math" panose="02040503050406030204" pitchFamily="18" charset="0"/>
                        <a:ea typeface="Arial Unicode MS" pitchFamily="50" charset="-128"/>
                        <a:cs typeface="Arial" panose="020B0604020202020204" pitchFamily="34" charset="0"/>
                      </a:rPr>
                      <m:t> </m:t>
                    </m:r>
                    <m:r>
                      <m:rPr>
                        <m:sty m:val="p"/>
                      </m:rPr>
                      <a:rPr lang="en-US" altLang="ja-JP" sz="2400" i="1" dirty="0" err="1">
                        <a:solidFill>
                          <a:srgbClr val="FF0000"/>
                        </a:solidFill>
                        <a:latin typeface="Cambria Math" panose="02040503050406030204" pitchFamily="18" charset="0"/>
                        <a:ea typeface="Arial Unicode MS" pitchFamily="50" charset="-128"/>
                        <a:cs typeface="Arial" panose="020B0604020202020204" pitchFamily="34" charset="0"/>
                      </a:rPr>
                      <m:t>yr</m:t>
                    </m:r>
                    <m:r>
                      <a:rPr lang="ja-JP" altLang="en-US" sz="2400" i="1" dirty="0" smtClean="0">
                        <a:solidFill>
                          <a:srgbClr val="FF0000"/>
                        </a:solidFill>
                        <a:latin typeface="Cambria Math" panose="02040503050406030204" pitchFamily="18" charset="0"/>
                        <a:ea typeface="Arial Unicode MS" pitchFamily="50" charset="-128"/>
                        <a:cs typeface="Arial" panose="020B0604020202020204" pitchFamily="34" charset="0"/>
                      </a:rPr>
                      <m:t>𝑠</m:t>
                    </m:r>
                  </m:oMath>
                </a14:m>
                <a:endPar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6" name="コンテンツ プレースホルダー 4"/>
              <p:cNvSpPr txBox="1">
                <a:spLocks noRot="1" noChangeAspect="1" noMove="1" noResize="1" noEditPoints="1" noAdjustHandles="1" noChangeArrowheads="1" noChangeShapeType="1" noTextEdit="1"/>
              </p:cNvSpPr>
              <p:nvPr/>
            </p:nvSpPr>
            <p:spPr>
              <a:xfrm>
                <a:off x="264089" y="5873214"/>
                <a:ext cx="8422711" cy="504056"/>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コンテンツ プレースホルダー 4"/>
              <p:cNvSpPr txBox="1">
                <a:spLocks/>
              </p:cNvSpPr>
              <p:nvPr/>
            </p:nvSpPr>
            <p:spPr>
              <a:xfrm>
                <a:off x="488464" y="884308"/>
                <a:ext cx="8422711" cy="1772705"/>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400050"/>
                <a:r>
                  <a:rPr lang="en-US" altLang="ja-JP" sz="2400" dirty="0">
                    <a:latin typeface="Arial" panose="020B0604020202020204" pitchFamily="34" charset="0"/>
                    <a:ea typeface="Arial Unicode MS" pitchFamily="50" charset="-128"/>
                    <a:cs typeface="Arial" panose="020B0604020202020204" pitchFamily="34" charset="0"/>
                  </a:rPr>
                  <a:t>Standard Model expectation: </a:t>
                </a:r>
                <a14:m>
                  <m:oMath xmlns:m="http://schemas.openxmlformats.org/officeDocument/2006/math">
                    <m:sSup>
                      <m:sSupPr>
                        <m:ctrlPr>
                          <a:rPr lang="en-US" altLang="ja-JP" sz="2400" i="1" smtClean="0">
                            <a:solidFill>
                              <a:srgbClr val="FF0000"/>
                            </a:solidFill>
                            <a:latin typeface="Cambria Math" panose="02040503050406030204" pitchFamily="18" charset="0"/>
                          </a:rPr>
                        </m:ctrlPr>
                      </m:sSupPr>
                      <m:e>
                        <m:r>
                          <a:rPr lang="en-US" altLang="ja-JP" sz="2400" i="1">
                            <a:solidFill>
                              <a:srgbClr val="FF0000"/>
                            </a:solidFill>
                            <a:latin typeface="Cambria Math"/>
                          </a:rPr>
                          <m:t>𝜏</m:t>
                        </m:r>
                        <m:r>
                          <a:rPr lang="en-US" altLang="ja-JP" sz="2400" i="1">
                            <a:solidFill>
                              <a:srgbClr val="FF0000"/>
                            </a:solidFill>
                            <a:latin typeface="Cambria Math"/>
                          </a:rPr>
                          <m:t>=</m:t>
                        </m:r>
                        <m:r>
                          <m:rPr>
                            <m:sty m:val="p"/>
                          </m:rPr>
                          <a:rPr lang="en-US" altLang="ja-JP" sz="2400">
                            <a:solidFill>
                              <a:srgbClr val="FF0000"/>
                            </a:solidFill>
                            <a:latin typeface="Cambria Math"/>
                          </a:rPr>
                          <m:t>Ο</m:t>
                        </m:r>
                        <m:r>
                          <a:rPr lang="en-US" altLang="ja-JP" sz="2400" i="1">
                            <a:solidFill>
                              <a:srgbClr val="FF0000"/>
                            </a:solidFill>
                            <a:latin typeface="Cambria Math"/>
                          </a:rPr>
                          <m:t>(10</m:t>
                        </m:r>
                      </m:e>
                      <m:sup>
                        <m:r>
                          <a:rPr lang="en-US" altLang="ja-JP" sz="2400" i="1">
                            <a:solidFill>
                              <a:srgbClr val="FF0000"/>
                            </a:solidFill>
                            <a:latin typeface="Cambria Math"/>
                          </a:rPr>
                          <m:t>43</m:t>
                        </m:r>
                      </m:sup>
                    </m:sSup>
                    <m:r>
                      <a:rPr lang="en-US" altLang="ja-JP" sz="2400" i="1" smtClean="0">
                        <a:solidFill>
                          <a:srgbClr val="FF0000"/>
                        </a:solidFill>
                        <a:latin typeface="Cambria Math" panose="02040503050406030204" pitchFamily="18" charset="0"/>
                      </a:rPr>
                      <m:t>) </m:t>
                    </m:r>
                    <m:r>
                      <m:rPr>
                        <m:sty m:val="p"/>
                      </m:rPr>
                      <a:rPr lang="en-US" altLang="ja-JP" sz="2400" i="1">
                        <a:solidFill>
                          <a:srgbClr val="FF0000"/>
                        </a:solidFill>
                        <a:latin typeface="Cambria Math"/>
                      </a:rPr>
                      <m:t>yr</m:t>
                    </m:r>
                    <m:r>
                      <a:rPr lang="en-US" altLang="ja-JP" sz="2400" i="1" smtClean="0">
                        <a:solidFill>
                          <a:srgbClr val="FF0000"/>
                        </a:solidFill>
                        <a:latin typeface="Cambria Math"/>
                      </a:rPr>
                      <m:t>𝑠</m:t>
                    </m:r>
                  </m:oMath>
                </a14:m>
                <a:endParaRPr lang="en-US" altLang="ja-JP" sz="2400" dirty="0">
                  <a:solidFill>
                    <a:srgbClr val="FF0000"/>
                  </a:solidFill>
                  <a:latin typeface="Arial" panose="020B0604020202020204" pitchFamily="34" charset="0"/>
                  <a:cs typeface="Arial" panose="020B0604020202020204" pitchFamily="34" charset="0"/>
                </a:endParaRPr>
              </a:p>
              <a:p>
                <a:pPr marL="400050"/>
                <a:r>
                  <a:rPr lang="en-US" altLang="ja-JP" sz="2400" dirty="0">
                    <a:latin typeface="Arial" panose="020B0604020202020204" pitchFamily="34" charset="0"/>
                    <a:ea typeface="Arial Unicode MS" pitchFamily="50" charset="-128"/>
                    <a:cs typeface="Arial" panose="020B0604020202020204" pitchFamily="34" charset="0"/>
                  </a:rPr>
                  <a:t>Experimental lower limit: </a:t>
                </a:r>
                <a14:m>
                  <m:oMath xmlns:m="http://schemas.openxmlformats.org/officeDocument/2006/math">
                    <m:sSup>
                      <m:sSupPr>
                        <m:ctrlPr>
                          <a:rPr lang="en-US" altLang="ja-JP" sz="2400" i="1" smtClean="0">
                            <a:solidFill>
                              <a:srgbClr val="FF0000"/>
                            </a:solidFill>
                            <a:latin typeface="Cambria Math" panose="02040503050406030204" pitchFamily="18" charset="0"/>
                          </a:rPr>
                        </m:ctrlPr>
                      </m:sSupPr>
                      <m:e>
                        <m:r>
                          <a:rPr lang="en-US" altLang="ja-JP" sz="2400" i="1">
                            <a:solidFill>
                              <a:srgbClr val="FF0000"/>
                            </a:solidFill>
                            <a:latin typeface="Cambria Math"/>
                          </a:rPr>
                          <m:t>𝜏</m:t>
                        </m:r>
                        <m:r>
                          <a:rPr lang="en-US" altLang="ja-JP" sz="2400" smtClean="0">
                            <a:solidFill>
                              <a:srgbClr val="FF0000"/>
                            </a:solidFill>
                            <a:latin typeface="Cambria Math" panose="02040503050406030204" pitchFamily="18" charset="0"/>
                          </a:rPr>
                          <m:t>=</m:t>
                        </m:r>
                        <m:r>
                          <m:rPr>
                            <m:sty m:val="p"/>
                          </m:rPr>
                          <a:rPr lang="en-US" altLang="ja-JP" sz="2400">
                            <a:solidFill>
                              <a:srgbClr val="FF0000"/>
                            </a:solidFill>
                            <a:latin typeface="Cambria Math"/>
                          </a:rPr>
                          <m:t>Ο</m:t>
                        </m:r>
                        <m:r>
                          <a:rPr lang="en-US" altLang="ja-JP" sz="2400" i="1">
                            <a:solidFill>
                              <a:srgbClr val="FF0000"/>
                            </a:solidFill>
                            <a:latin typeface="Cambria Math"/>
                          </a:rPr>
                          <m:t>(10</m:t>
                        </m:r>
                      </m:e>
                      <m:sup>
                        <m:r>
                          <a:rPr lang="en-US" altLang="ja-JP" sz="2400" i="1">
                            <a:solidFill>
                              <a:srgbClr val="FF0000"/>
                            </a:solidFill>
                            <a:latin typeface="Cambria Math"/>
                          </a:rPr>
                          <m:t>12</m:t>
                        </m:r>
                      </m:sup>
                    </m:sSup>
                    <m:r>
                      <a:rPr lang="en-US" altLang="ja-JP" sz="2400" i="1" smtClean="0">
                        <a:solidFill>
                          <a:srgbClr val="FF0000"/>
                        </a:solidFill>
                        <a:latin typeface="Cambria Math" panose="02040503050406030204" pitchFamily="18" charset="0"/>
                      </a:rPr>
                      <m:t>) </m:t>
                    </m:r>
                    <m:r>
                      <m:rPr>
                        <m:sty m:val="p"/>
                      </m:rPr>
                      <a:rPr lang="en-US" altLang="ja-JP" sz="2400" i="1">
                        <a:solidFill>
                          <a:srgbClr val="FF0000"/>
                        </a:solidFill>
                        <a:latin typeface="Cambria Math"/>
                      </a:rPr>
                      <m:t>yr</m:t>
                    </m:r>
                    <m:r>
                      <a:rPr lang="en-US" altLang="ja-JP" sz="2400" i="1" smtClean="0">
                        <a:solidFill>
                          <a:srgbClr val="FF0000"/>
                        </a:solidFill>
                        <a:latin typeface="Cambria Math"/>
                      </a:rPr>
                      <m:t>𝑠</m:t>
                    </m:r>
                  </m:oMath>
                </a14:m>
                <a:endParaRPr lang="en-US" altLang="ja-JP" sz="2400" dirty="0">
                  <a:latin typeface="Arial" panose="020B0604020202020204" pitchFamily="34" charset="0"/>
                  <a:ea typeface="Arial Unicode MS" pitchFamily="50" charset="-128"/>
                  <a:cs typeface="Arial" panose="020B0604020202020204" pitchFamily="34" charset="0"/>
                </a:endParaRPr>
              </a:p>
              <a:p>
                <a:pPr marL="400050"/>
                <a:r>
                  <a:rPr lang="en-US" altLang="ja-JP" sz="2400" dirty="0">
                    <a:latin typeface="Arial" panose="020B0604020202020204" pitchFamily="34" charset="0"/>
                    <a:ea typeface="Arial Unicode MS" pitchFamily="50" charset="-128"/>
                    <a:cs typeface="Arial" panose="020B0604020202020204" pitchFamily="34" charset="0"/>
                  </a:rPr>
                  <a:t>Left-Right symmetric model predicts </a:t>
                </a:r>
                <a14:m>
                  <m:oMath xmlns:m="http://schemas.openxmlformats.org/officeDocument/2006/math">
                    <m:sSup>
                      <m:sSupPr>
                        <m:ctrlPr>
                          <a:rPr lang="en-US" altLang="ja-JP" sz="2400" i="1" smtClean="0">
                            <a:solidFill>
                              <a:srgbClr val="FF0000"/>
                            </a:solidFill>
                            <a:latin typeface="Cambria Math" panose="02040503050406030204" pitchFamily="18" charset="0"/>
                          </a:rPr>
                        </m:ctrlPr>
                      </m:sSupPr>
                      <m:e>
                        <m:r>
                          <a:rPr lang="en-US" altLang="ja-JP" sz="2400" i="1">
                            <a:solidFill>
                              <a:srgbClr val="FF0000"/>
                            </a:solidFill>
                            <a:latin typeface="Cambria Math"/>
                          </a:rPr>
                          <m:t>𝜏</m:t>
                        </m:r>
                        <m:r>
                          <a:rPr lang="en-US" altLang="ja-JP" sz="2400" i="1" smtClean="0">
                            <a:solidFill>
                              <a:srgbClr val="FF0000"/>
                            </a:solidFill>
                            <a:latin typeface="Cambria Math"/>
                          </a:rPr>
                          <m:t>=</m:t>
                        </m:r>
                        <m:r>
                          <m:rPr>
                            <m:sty m:val="p"/>
                          </m:rPr>
                          <a:rPr lang="en-US" altLang="ja-JP" sz="2400">
                            <a:solidFill>
                              <a:srgbClr val="FF0000"/>
                            </a:solidFill>
                            <a:latin typeface="Cambria Math"/>
                          </a:rPr>
                          <m:t>Ο</m:t>
                        </m:r>
                        <m:r>
                          <a:rPr lang="en-US" altLang="ja-JP" sz="2400" i="1">
                            <a:solidFill>
                              <a:srgbClr val="FF0000"/>
                            </a:solidFill>
                            <a:latin typeface="Cambria Math"/>
                          </a:rPr>
                          <m:t>(10</m:t>
                        </m:r>
                      </m:e>
                      <m:sup>
                        <m:r>
                          <a:rPr lang="en-US" altLang="ja-JP" sz="2400" i="1">
                            <a:solidFill>
                              <a:srgbClr val="FF0000"/>
                            </a:solidFill>
                            <a:latin typeface="Cambria Math"/>
                          </a:rPr>
                          <m:t>17</m:t>
                        </m:r>
                      </m:sup>
                    </m:sSup>
                    <m:r>
                      <a:rPr lang="en-US" altLang="ja-JP" sz="2400" i="1" smtClean="0">
                        <a:solidFill>
                          <a:srgbClr val="FF0000"/>
                        </a:solidFill>
                        <a:latin typeface="Cambria Math" panose="02040503050406030204" pitchFamily="18" charset="0"/>
                      </a:rPr>
                      <m:t>) </m:t>
                    </m:r>
                    <m:r>
                      <m:rPr>
                        <m:sty m:val="p"/>
                      </m:rPr>
                      <a:rPr lang="en-US" altLang="ja-JP" sz="2400" i="1">
                        <a:solidFill>
                          <a:srgbClr val="FF0000"/>
                        </a:solidFill>
                        <a:latin typeface="Cambria Math"/>
                      </a:rPr>
                      <m:t>yr</m:t>
                    </m:r>
                    <m:r>
                      <a:rPr lang="en-US" altLang="ja-JP" sz="2400" i="1" smtClean="0">
                        <a:solidFill>
                          <a:srgbClr val="FF0000"/>
                        </a:solidFill>
                        <a:latin typeface="Cambria Math"/>
                      </a:rPr>
                      <m:t>𝑠</m:t>
                    </m:r>
                  </m:oMath>
                </a14:m>
                <a:r>
                  <a:rPr lang="en-US" altLang="ja-JP" sz="2400" dirty="0">
                    <a:latin typeface="Arial" panose="020B0604020202020204" pitchFamily="34" charset="0"/>
                    <a:ea typeface="Arial Unicode MS" pitchFamily="50" charset="-128"/>
                    <a:cs typeface="Arial" panose="020B0604020202020204" pitchFamily="34" charset="0"/>
                  </a:rPr>
                  <a:t> for </a:t>
                </a:r>
                <a14:m>
                  <m:oMath xmlns:m="http://schemas.openxmlformats.org/officeDocument/2006/math">
                    <m:sSub>
                      <m:sSubPr>
                        <m:ctrlPr>
                          <a:rPr lang="en-US" altLang="ja-JP" sz="2400" i="1">
                            <a:latin typeface="Cambria Math" panose="02040503050406030204" pitchFamily="18" charset="0"/>
                            <a:ea typeface="Arial Unicode MS" pitchFamily="50" charset="-128"/>
                            <a:cs typeface="Arial Unicode MS" pitchFamily="50" charset="-128"/>
                          </a:rPr>
                        </m:ctrlPr>
                      </m:sSubPr>
                      <m:e>
                        <m:r>
                          <a:rPr lang="en-US" altLang="ja-JP" sz="2400" i="1">
                            <a:latin typeface="Cambria Math"/>
                            <a:ea typeface="Arial Unicode MS" pitchFamily="50" charset="-128"/>
                            <a:cs typeface="Arial Unicode MS" pitchFamily="50" charset="-128"/>
                          </a:rPr>
                          <m:t>𝑊</m:t>
                        </m:r>
                      </m:e>
                      <m:sub>
                        <m:r>
                          <a:rPr lang="en-US" altLang="ja-JP" sz="2400" i="1">
                            <a:latin typeface="Cambria Math"/>
                            <a:ea typeface="Arial Unicode MS" pitchFamily="50" charset="-128"/>
                            <a:cs typeface="Arial Unicode MS" pitchFamily="50" charset="-128"/>
                          </a:rPr>
                          <m:t>𝐿</m:t>
                        </m:r>
                      </m:sub>
                    </m:sSub>
                  </m:oMath>
                </a14:m>
                <a:r>
                  <a:rPr lang="en-US" altLang="ja-JP" sz="2400" dirty="0">
                    <a:latin typeface="Arial" panose="020B0604020202020204" pitchFamily="34" charset="0"/>
                    <a:ea typeface="Arial Unicode MS" pitchFamily="50" charset="-128"/>
                    <a:cs typeface="Arial" panose="020B0604020202020204" pitchFamily="34" charset="0"/>
                  </a:rPr>
                  <a:t>-</a:t>
                </a:r>
                <a14:m>
                  <m:oMath xmlns:m="http://schemas.openxmlformats.org/officeDocument/2006/math">
                    <m:sSub>
                      <m:sSubPr>
                        <m:ctrlPr>
                          <a:rPr lang="en-US" altLang="ja-JP" sz="2400" i="1" dirty="0">
                            <a:latin typeface="Cambria Math" panose="02040503050406030204" pitchFamily="18" charset="0"/>
                            <a:ea typeface="Arial Unicode MS" pitchFamily="50" charset="-128"/>
                            <a:cs typeface="Arial Unicode MS" pitchFamily="50" charset="-128"/>
                          </a:rPr>
                        </m:ctrlPr>
                      </m:sSubPr>
                      <m:e>
                        <m:r>
                          <a:rPr lang="en-US" altLang="ja-JP" sz="2400" i="1" dirty="0">
                            <a:latin typeface="Cambria Math"/>
                            <a:ea typeface="Arial Unicode MS" pitchFamily="50" charset="-128"/>
                            <a:cs typeface="Arial Unicode MS" pitchFamily="50" charset="-128"/>
                          </a:rPr>
                          <m:t>𝑊</m:t>
                        </m:r>
                      </m:e>
                      <m:sub>
                        <m:r>
                          <a:rPr lang="en-US" altLang="ja-JP" sz="2400" i="1" dirty="0">
                            <a:latin typeface="Cambria Math"/>
                            <a:ea typeface="Arial Unicode MS" pitchFamily="50" charset="-128"/>
                            <a:cs typeface="Arial Unicode MS" pitchFamily="50" charset="-128"/>
                          </a:rPr>
                          <m:t>𝑅</m:t>
                        </m:r>
                      </m:sub>
                    </m:sSub>
                  </m:oMath>
                </a14:m>
                <a:r>
                  <a:rPr lang="en-US" altLang="ja-JP" sz="2400" dirty="0">
                    <a:latin typeface="Arial" panose="020B0604020202020204" pitchFamily="34" charset="0"/>
                    <a:ea typeface="Arial Unicode MS" pitchFamily="50" charset="-128"/>
                    <a:cs typeface="Arial" panose="020B0604020202020204" pitchFamily="34" charset="0"/>
                  </a:rPr>
                  <a:t> mixing angle </a:t>
                </a:r>
                <a14:m>
                  <m:oMath xmlns:m="http://schemas.openxmlformats.org/officeDocument/2006/math">
                    <m:d>
                      <m:dPr>
                        <m:begChr m:val="|"/>
                        <m:endChr m:val="|"/>
                        <m:ctrlPr>
                          <a:rPr lang="en-US" altLang="ja-JP" sz="2400" i="1" smtClean="0">
                            <a:latin typeface="Cambria Math" panose="02040503050406030204" pitchFamily="18" charset="0"/>
                            <a:ea typeface="Arial Unicode MS" pitchFamily="50" charset="-128"/>
                            <a:cs typeface="Arial Unicode MS" pitchFamily="50" charset="-128"/>
                          </a:rPr>
                        </m:ctrlPr>
                      </m:dPr>
                      <m:e>
                        <m:r>
                          <a:rPr lang="en-US" altLang="ja-JP" sz="2400" i="1">
                            <a:latin typeface="Cambria Math"/>
                            <a:ea typeface="Arial Unicode MS" pitchFamily="50" charset="-128"/>
                            <a:cs typeface="Arial Unicode MS" pitchFamily="50" charset="-128"/>
                          </a:rPr>
                          <m:t>𝜁</m:t>
                        </m:r>
                      </m:e>
                    </m:d>
                    <m:r>
                      <a:rPr lang="en-US" altLang="ja-JP" sz="2400" i="1" smtClean="0">
                        <a:latin typeface="Cambria Math" panose="02040503050406030204" pitchFamily="18" charset="0"/>
                        <a:ea typeface="Arial Unicode MS" pitchFamily="50" charset="-128"/>
                        <a:cs typeface="Arial Unicode MS" pitchFamily="50" charset="-128"/>
                      </a:rPr>
                      <m:t>~</m:t>
                    </m:r>
                    <m:r>
                      <a:rPr lang="en-US" altLang="ja-JP" sz="2400" i="1">
                        <a:latin typeface="Cambria Math"/>
                        <a:ea typeface="Arial Unicode MS" pitchFamily="50" charset="-128"/>
                        <a:cs typeface="Arial Unicode MS" pitchFamily="50" charset="-128"/>
                      </a:rPr>
                      <m:t>0.02</m:t>
                    </m:r>
                  </m:oMath>
                </a14:m>
                <a:endParaRPr lang="en-US" altLang="ja-JP" sz="2400" dirty="0">
                  <a:latin typeface="Arial" panose="020B0604020202020204" pitchFamily="34" charset="0"/>
                  <a:ea typeface="Arial Unicode MS" pitchFamily="50" charset="-128"/>
                  <a:cs typeface="Arial" panose="020B0604020202020204" pitchFamily="34" charset="0"/>
                </a:endParaRPr>
              </a:p>
            </p:txBody>
          </p:sp>
        </mc:Choice>
        <mc:Fallback xmlns="">
          <p:sp>
            <p:nvSpPr>
              <p:cNvPr id="7" name="コンテンツ プレースホルダー 4"/>
              <p:cNvSpPr txBox="1">
                <a:spLocks noRot="1" noChangeAspect="1" noMove="1" noResize="1" noEditPoints="1" noAdjustHandles="1" noChangeArrowheads="1" noChangeShapeType="1" noTextEdit="1"/>
              </p:cNvSpPr>
              <p:nvPr/>
            </p:nvSpPr>
            <p:spPr>
              <a:xfrm>
                <a:off x="488464" y="884308"/>
                <a:ext cx="8422711" cy="1772705"/>
              </a:xfrm>
              <a:prstGeom prst="rect">
                <a:avLst/>
              </a:prstGeom>
              <a:blipFill>
                <a:blip r:embed="rId5"/>
                <a:stretch>
                  <a:fillRect/>
                </a:stretch>
              </a:blipFill>
            </p:spPr>
            <p:txBody>
              <a:bodyPr/>
              <a:lstStyle/>
              <a:p>
                <a:r>
                  <a:rPr lang="ja-JP" altLang="en-US">
                    <a:noFill/>
                  </a:rPr>
                  <a:t> </a:t>
                </a:r>
              </a:p>
            </p:txBody>
          </p:sp>
        </mc:Fallback>
      </mc:AlternateContent>
      <p:sp>
        <p:nvSpPr>
          <p:cNvPr id="8" name="正方形/長方形 7"/>
          <p:cNvSpPr/>
          <p:nvPr/>
        </p:nvSpPr>
        <p:spPr>
          <a:xfrm>
            <a:off x="7299887" y="653475"/>
            <a:ext cx="1715623" cy="461665"/>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L="57150" indent="0">
              <a:buNone/>
            </a:pPr>
            <a:r>
              <a:rPr lang="en-US" altLang="ja-JP" sz="2400" dirty="0">
                <a:latin typeface="Arial Unicode MS" pitchFamily="50" charset="-128"/>
                <a:ea typeface="Arial Unicode MS" pitchFamily="50" charset="-128"/>
                <a:cs typeface="Arial Unicode MS" pitchFamily="50" charset="-128"/>
                <a:sym typeface="Symbol" panose="05050102010706020507" pitchFamily="18" charset="2"/>
              </a:rPr>
              <a:t></a:t>
            </a:r>
            <a:r>
              <a:rPr lang="en-US" altLang="ja-JP" sz="2400" baseline="-25000" dirty="0">
                <a:latin typeface="Arial Unicode MS" pitchFamily="50" charset="-128"/>
                <a:ea typeface="Arial Unicode MS" pitchFamily="50" charset="-128"/>
                <a:cs typeface="Arial Unicode MS" pitchFamily="50" charset="-128"/>
                <a:sym typeface="Symbol" panose="05050102010706020507" pitchFamily="18" charset="2"/>
              </a:rPr>
              <a:t>3</a:t>
            </a:r>
            <a:r>
              <a:rPr lang="en-US" altLang="ja-JP" sz="2400" dirty="0">
                <a:latin typeface="Arial Unicode MS" pitchFamily="50" charset="-128"/>
                <a:ea typeface="Arial Unicode MS" pitchFamily="50" charset="-128"/>
                <a:cs typeface="Arial Unicode MS" pitchFamily="50" charset="-128"/>
              </a:rPr>
              <a:t> Lifetime</a:t>
            </a:r>
            <a:endParaRPr lang="en-US" altLang="ja-JP" sz="2400" dirty="0">
              <a:latin typeface="Arial" panose="020B0604020202020204" pitchFamily="34" charset="0"/>
              <a:ea typeface="Arial Unicode MS" pitchFamily="50" charset="-128"/>
              <a:cs typeface="Arial" panose="020B0604020202020204" pitchFamily="34" charset="0"/>
            </a:endParaRP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21</a:t>
            </a:fld>
            <a:endParaRPr kumimoji="1" lang="ja-JP" altLang="en-US"/>
          </a:p>
        </p:txBody>
      </p:sp>
    </p:spTree>
    <p:extLst>
      <p:ext uri="{BB962C8B-B14F-4D97-AF65-F5344CB8AC3E}">
        <p14:creationId xmlns:p14="http://schemas.microsoft.com/office/powerpoint/2010/main" val="3772542117"/>
      </p:ext>
    </p:extLst>
  </p:cSld>
  <p:clrMapOvr>
    <a:masterClrMapping/>
  </p:clrMapOvr>
  <mc:AlternateContent xmlns:mc="http://schemas.openxmlformats.org/markup-compatibility/2006" xmlns:p14="http://schemas.microsoft.com/office/powerpoint/2010/main">
    <mc:Choice Requires="p14">
      <p:transition spd="slow" p14:dur="2000" advTm="51032"/>
    </mc:Choice>
    <mc:Fallback xmlns="">
      <p:transition spd="slow" advTm="51032"/>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33702" y="116632"/>
            <a:ext cx="8229600" cy="706090"/>
          </a:xfrm>
        </p:spPr>
        <p:txBody>
          <a:bodyPr>
            <a:normAutofit/>
          </a:bodyPr>
          <a:lstStyle/>
          <a:p>
            <a:r>
              <a:rPr lang="en-US" altLang="ja-JP" sz="3600" dirty="0">
                <a:latin typeface="Arial" panose="020B0604020202020204" pitchFamily="34" charset="0"/>
                <a:cs typeface="Arial" panose="020B0604020202020204" pitchFamily="34" charset="0"/>
              </a:rPr>
              <a:t>Existing FIR</a:t>
            </a:r>
            <a:r>
              <a:rPr lang="ja-JP" altLang="en-US" sz="3600" dirty="0">
                <a:latin typeface="Arial" panose="020B0604020202020204" pitchFamily="34" charset="0"/>
                <a:cs typeface="Arial" panose="020B0604020202020204" pitchFamily="34" charset="0"/>
              </a:rPr>
              <a:t> </a:t>
            </a:r>
            <a:r>
              <a:rPr lang="en-US" altLang="ja-JP" sz="3600" dirty="0">
                <a:latin typeface="Arial" panose="020B0604020202020204" pitchFamily="34" charset="0"/>
                <a:cs typeface="Arial" panose="020B0604020202020204" pitchFamily="34" charset="0"/>
              </a:rPr>
              <a:t>photo-detectors</a:t>
            </a:r>
            <a:endParaRPr kumimoji="1" lang="ja-JP" altLang="en-US" sz="3600" dirty="0">
              <a:latin typeface="Arial" panose="020B0604020202020204" pitchFamily="34" charset="0"/>
              <a:cs typeface="Arial" panose="020B0604020202020204" pitchFamily="34" charset="0"/>
            </a:endParaRPr>
          </a:p>
        </p:txBody>
      </p:sp>
      <p:graphicFrame>
        <p:nvGraphicFramePr>
          <p:cNvPr id="6" name="表 5"/>
          <p:cNvGraphicFramePr>
            <a:graphicFrameLocks noGrp="1"/>
          </p:cNvGraphicFramePr>
          <p:nvPr>
            <p:extLst/>
          </p:nvPr>
        </p:nvGraphicFramePr>
        <p:xfrm>
          <a:off x="258854" y="1259936"/>
          <a:ext cx="8579295" cy="2468880"/>
        </p:xfrm>
        <a:graphic>
          <a:graphicData uri="http://schemas.openxmlformats.org/drawingml/2006/table">
            <a:tbl>
              <a:tblPr firstRow="1" bandRow="1">
                <a:tableStyleId>{5C22544A-7EE6-4342-B048-85BDC9FD1C3A}</a:tableStyleId>
              </a:tblPr>
              <a:tblGrid>
                <a:gridCol w="2080898">
                  <a:extLst>
                    <a:ext uri="{9D8B030D-6E8A-4147-A177-3AD203B41FA5}">
                      <a16:colId xmlns:a16="http://schemas.microsoft.com/office/drawing/2014/main" val="20000"/>
                    </a:ext>
                  </a:extLst>
                </a:gridCol>
                <a:gridCol w="1224136">
                  <a:extLst>
                    <a:ext uri="{9D8B030D-6E8A-4147-A177-3AD203B41FA5}">
                      <a16:colId xmlns:a16="http://schemas.microsoft.com/office/drawing/2014/main" val="20001"/>
                    </a:ext>
                  </a:extLst>
                </a:gridCol>
                <a:gridCol w="1584176">
                  <a:extLst>
                    <a:ext uri="{9D8B030D-6E8A-4147-A177-3AD203B41FA5}">
                      <a16:colId xmlns:a16="http://schemas.microsoft.com/office/drawing/2014/main" val="20002"/>
                    </a:ext>
                  </a:extLst>
                </a:gridCol>
                <a:gridCol w="1800200">
                  <a:extLst>
                    <a:ext uri="{9D8B030D-6E8A-4147-A177-3AD203B41FA5}">
                      <a16:colId xmlns:a16="http://schemas.microsoft.com/office/drawing/2014/main" val="20003"/>
                    </a:ext>
                  </a:extLst>
                </a:gridCol>
                <a:gridCol w="1889885">
                  <a:extLst>
                    <a:ext uri="{9D8B030D-6E8A-4147-A177-3AD203B41FA5}">
                      <a16:colId xmlns:a16="http://schemas.microsoft.com/office/drawing/2014/main" val="20004"/>
                    </a:ext>
                  </a:extLst>
                </a:gridCol>
              </a:tblGrid>
              <a:tr h="822960">
                <a:tc>
                  <a:txBody>
                    <a:bodyPr/>
                    <a:lstStyle/>
                    <a:p>
                      <a:pPr algn="ctr"/>
                      <a:r>
                        <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Detectors</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r>
                        <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r>
                        <a:rPr kumimoji="1" lang="en-US" altLang="ja-JP" sz="2400" dirty="0" err="1">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μm</a:t>
                      </a:r>
                      <a:r>
                        <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r>
                        <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Operation</a:t>
                      </a:r>
                      <a:r>
                        <a:rPr kumimoji="1" lang="en-US" altLang="ja-JP" sz="2400" baseline="0" dirty="0">
                          <a:latin typeface="Arial Unicode MS" panose="020B0604020202020204" pitchFamily="50" charset="-128"/>
                          <a:ea typeface="Arial Unicode MS" panose="020B0604020202020204" pitchFamily="50" charset="-128"/>
                          <a:cs typeface="Arial Unicode MS" panose="020B0604020202020204" pitchFamily="50" charset="-128"/>
                        </a:rPr>
                        <a:t> Temp.</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r>
                        <a:rPr kumimoji="1" lang="en-US" altLang="ja-JP" sz="2400" dirty="0">
                          <a:solidFill>
                            <a:schemeClr val="bg1"/>
                          </a:solidFill>
                          <a:latin typeface="Arial Unicode MS" panose="020B0604020202020204" pitchFamily="50" charset="-128"/>
                          <a:ea typeface="Arial Unicode MS" panose="020B0604020202020204" pitchFamily="50" charset="-128"/>
                          <a:cs typeface="Arial Unicode MS" panose="020B0604020202020204" pitchFamily="50" charset="-128"/>
                        </a:rPr>
                        <a:t>NEP</a:t>
                      </a:r>
                      <a:r>
                        <a:rPr kumimoji="1" lang="en-US" altLang="ja-JP" sz="2400" baseline="0" dirty="0">
                          <a:solidFill>
                            <a:schemeClr val="bg1"/>
                          </a:solidFill>
                          <a:latin typeface="Arial Unicode MS" panose="020B0604020202020204" pitchFamily="50" charset="-128"/>
                          <a:ea typeface="Arial Unicode MS" panose="020B0604020202020204" pitchFamily="50" charset="-128"/>
                          <a:cs typeface="Arial Unicode MS" panose="020B0604020202020204" pitchFamily="50" charset="-128"/>
                        </a:rPr>
                        <a:t> (W/Hz</a:t>
                      </a:r>
                      <a:r>
                        <a:rPr kumimoji="1" lang="en-US" altLang="ja-JP" sz="2400" baseline="30000" dirty="0">
                          <a:solidFill>
                            <a:schemeClr val="bg1"/>
                          </a:solidFill>
                          <a:latin typeface="Arial Unicode MS" panose="020B0604020202020204" pitchFamily="50" charset="-128"/>
                          <a:ea typeface="Arial Unicode MS" panose="020B0604020202020204" pitchFamily="50" charset="-128"/>
                          <a:cs typeface="Arial Unicode MS" panose="020B0604020202020204" pitchFamily="50" charset="-128"/>
                        </a:rPr>
                        <a:t>1/2</a:t>
                      </a:r>
                      <a:r>
                        <a:rPr kumimoji="1" lang="en-US" altLang="ja-JP" sz="2400" baseline="0" dirty="0">
                          <a:solidFill>
                            <a:schemeClr val="bg1"/>
                          </a:solidFill>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1" lang="en-US" altLang="ja-JP" sz="2400" b="1" baseline="0" dirty="0">
                        <a:solidFill>
                          <a:schemeClr val="bg1"/>
                        </a:solidFill>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extLst>
                  <a:ext uri="{0D108BD9-81ED-4DB2-BD59-A6C34878D82A}">
                    <a16:rowId xmlns:a16="http://schemas.microsoft.com/office/drawing/2014/main" val="10000"/>
                  </a:ext>
                </a:extLst>
              </a:tr>
              <a:tr h="822960">
                <a:tc>
                  <a:txBody>
                    <a:bodyPr/>
                    <a:lstStyle/>
                    <a:p>
                      <a:pPr algn="ct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Monolithic</a:t>
                      </a:r>
                      <a:r>
                        <a:rPr lang="en-US" altLang="ja-JP" sz="2400" baseline="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err="1">
                          <a:latin typeface="Arial Unicode MS" panose="020B0604020202020204" pitchFamily="50" charset="-128"/>
                          <a:ea typeface="Arial Unicode MS" panose="020B0604020202020204" pitchFamily="50" charset="-128"/>
                          <a:cs typeface="Arial Unicode MS" panose="020B0604020202020204" pitchFamily="50" charset="-128"/>
                        </a:rPr>
                        <a:t>Ge:Ga</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50-110</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2.2K</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a:t>
                      </a:r>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10</a:t>
                      </a:r>
                      <a:r>
                        <a:rPr lang="en-US" altLang="ja-JP" sz="2400" baseline="30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-17</a:t>
                      </a:r>
                      <a:endParaRPr kumimoji="1" lang="ja-JP" altLang="en-US" sz="2400" baseline="30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r>
                        <a:rPr kumimoji="1" lang="en-US" altLang="ja-JP" sz="2400" dirty="0" err="1">
                          <a:latin typeface="Arial Unicode MS" panose="020B0604020202020204" pitchFamily="50" charset="-128"/>
                          <a:ea typeface="Arial Unicode MS" panose="020B0604020202020204" pitchFamily="50" charset="-128"/>
                          <a:cs typeface="Arial Unicode MS" panose="020B0604020202020204" pitchFamily="50" charset="-128"/>
                        </a:rPr>
                        <a:t>Akari</a:t>
                      </a:r>
                      <a:r>
                        <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-FIS</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extLst>
                  <a:ext uri="{0D108BD9-81ED-4DB2-BD59-A6C34878D82A}">
                    <a16:rowId xmlns:a16="http://schemas.microsoft.com/office/drawing/2014/main" val="10001"/>
                  </a:ext>
                </a:extLst>
              </a:tr>
              <a:tr h="822960">
                <a:tc>
                  <a:txBody>
                    <a:bodyPr/>
                    <a:lstStyle/>
                    <a:p>
                      <a:pPr algn="ctr"/>
                      <a:r>
                        <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Stressed </a:t>
                      </a:r>
                      <a:r>
                        <a:rPr kumimoji="1" lang="en-US" altLang="ja-JP" sz="2400" dirty="0" err="1">
                          <a:latin typeface="Arial Unicode MS" panose="020B0604020202020204" pitchFamily="50" charset="-128"/>
                          <a:ea typeface="Arial Unicode MS" panose="020B0604020202020204" pitchFamily="50" charset="-128"/>
                          <a:cs typeface="Arial Unicode MS" panose="020B0604020202020204" pitchFamily="50" charset="-128"/>
                        </a:rPr>
                        <a:t>Ge:Ga</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r>
                        <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60-210</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r>
                        <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0.3K</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400" baseline="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~0.9×10</a:t>
                      </a:r>
                      <a:r>
                        <a:rPr kumimoji="1" lang="en-US" altLang="ja-JP" sz="2400" baseline="30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-17</a:t>
                      </a:r>
                      <a:endParaRPr kumimoji="1" lang="ja-JP" altLang="en-US" sz="2400" baseline="30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tc>
                  <a:txBody>
                    <a:bodyPr/>
                    <a:lstStyle/>
                    <a:p>
                      <a:pPr algn="ctr"/>
                      <a:r>
                        <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Herschel-PACS</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a:txBody>
                  <a:tcPr anchor="ctr"/>
                </a:tc>
                <a:extLst>
                  <a:ext uri="{0D108BD9-81ED-4DB2-BD59-A6C34878D82A}">
                    <a16:rowId xmlns:a16="http://schemas.microsoft.com/office/drawing/2014/main" val="10002"/>
                  </a:ext>
                </a:extLst>
              </a:tr>
            </a:tbl>
          </a:graphicData>
        </a:graphic>
      </p:graphicFrame>
      <p:sp>
        <p:nvSpPr>
          <p:cNvPr id="8" name="コンテンツ プレースホルダー 4"/>
          <p:cNvSpPr txBox="1">
            <a:spLocks/>
          </p:cNvSpPr>
          <p:nvPr/>
        </p:nvSpPr>
        <p:spPr>
          <a:xfrm>
            <a:off x="2843808" y="3761402"/>
            <a:ext cx="6120680" cy="8092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Need</a:t>
            </a:r>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 more than 2 orders improvement </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from existing photoconductor-based detectors</a:t>
            </a:r>
            <a:endPar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22</a:t>
            </a:fld>
            <a:endParaRPr kumimoji="1" lang="ja-JP" altLang="en-US"/>
          </a:p>
        </p:txBody>
      </p:sp>
    </p:spTree>
    <p:extLst>
      <p:ext uri="{BB962C8B-B14F-4D97-AF65-F5344CB8AC3E}">
        <p14:creationId xmlns:p14="http://schemas.microsoft.com/office/powerpoint/2010/main" val="3316486769"/>
      </p:ext>
    </p:extLst>
  </p:cSld>
  <p:clrMapOvr>
    <a:masterClrMapping/>
  </p:clrMapOvr>
  <mc:AlternateContent xmlns:mc="http://schemas.openxmlformats.org/markup-compatibility/2006" xmlns:p14="http://schemas.microsoft.com/office/powerpoint/2010/main">
    <mc:Choice Requires="p14">
      <p:transition spd="slow" p14:dur="2000" advTm="70373"/>
    </mc:Choice>
    <mc:Fallback xmlns="">
      <p:transition spd="slow" advTm="70373"/>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1"/>
          <p:cNvSpPr txBox="1">
            <a:spLocks noChangeArrowheads="1"/>
          </p:cNvSpPr>
          <p:nvPr/>
        </p:nvSpPr>
        <p:spPr bwMode="auto">
          <a:xfrm>
            <a:off x="457200" y="214313"/>
            <a:ext cx="8229600" cy="766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algn="ctr" eaLnBrk="1" hangingPunct="1">
              <a:lnSpc>
                <a:spcPct val="98000"/>
              </a:lnSpc>
              <a:buClr>
                <a:srgbClr val="FFFFFF"/>
              </a:buClr>
              <a:buSzPct val="100000"/>
              <a:buFont typeface="Tahoma" pitchFamily="34" charset="0"/>
              <a:buNone/>
            </a:pPr>
            <a:r>
              <a:rPr kumimoji="0" lang="en-GB" altLang="ja-JP" sz="3200" dirty="0">
                <a:solidFill>
                  <a:srgbClr val="000000"/>
                </a:solidFill>
                <a:ea typeface="Arial Unicode MS" panose="020B0604020202020204" pitchFamily="50" charset="-128"/>
                <a:cs typeface="Arial" panose="020B0604020202020204" pitchFamily="34" charset="0"/>
              </a:rPr>
              <a:t>STJ energy resolution</a:t>
            </a:r>
            <a:endParaRPr kumimoji="0" lang="ja-JP" altLang="en-US" sz="3200" dirty="0">
              <a:solidFill>
                <a:srgbClr val="000000"/>
              </a:solidFill>
              <a:ea typeface="Arial Unicode MS" panose="020B0604020202020204" pitchFamily="50" charset="-128"/>
              <a:cs typeface="Arial" panose="020B0604020202020204" pitchFamily="34" charset="0"/>
            </a:endParaRPr>
          </a:p>
        </p:txBody>
      </p:sp>
      <p:sp>
        <p:nvSpPr>
          <p:cNvPr id="21508" name="Line 31"/>
          <p:cNvSpPr>
            <a:spLocks noChangeShapeType="1"/>
          </p:cNvSpPr>
          <p:nvPr/>
        </p:nvSpPr>
        <p:spPr bwMode="auto">
          <a:xfrm>
            <a:off x="6072188" y="3212976"/>
            <a:ext cx="1587" cy="1408112"/>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ea typeface="Arial Unicode MS" panose="020B0604020202020204"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21509" name="Text Box 44"/>
              <p:cNvSpPr txBox="1">
                <a:spLocks noChangeArrowheads="1"/>
              </p:cNvSpPr>
              <p:nvPr/>
            </p:nvSpPr>
            <p:spPr bwMode="auto">
              <a:xfrm>
                <a:off x="527183" y="1021049"/>
                <a:ext cx="8665698" cy="332569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round/>
                    <a:headEnd/>
                    <a:tailEnd/>
                  </a14:hiddenLine>
                </a:ext>
              </a:extLst>
            </p:spPr>
            <p:txBody>
              <a:bodyPr lIns="90000" tIns="4500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eaLnBrk="1" hangingPunct="1">
                  <a:lnSpc>
                    <a:spcPct val="102000"/>
                  </a:lnSpc>
                  <a:buClr>
                    <a:srgbClr val="FFFFFF"/>
                  </a:buClr>
                  <a:buSzPct val="100000"/>
                  <a:buFont typeface="Tahoma" pitchFamily="34" charset="0"/>
                  <a:buNone/>
                </a:pPr>
                <a:r>
                  <a:rPr kumimoji="0" lang="en-US" altLang="ja-JP" sz="2400" dirty="0">
                    <a:solidFill>
                      <a:srgbClr val="000000"/>
                    </a:solidFill>
                    <a:ea typeface="Arial Unicode MS" panose="020B0604020202020204" pitchFamily="50" charset="-128"/>
                    <a:cs typeface="Arial" panose="020B0604020202020204" pitchFamily="34" charset="0"/>
                  </a:rPr>
                  <a:t>Signal = Number of quasi-particles</a:t>
                </a:r>
              </a:p>
              <a:p>
                <a:pPr eaLnBrk="1" hangingPunct="1">
                  <a:lnSpc>
                    <a:spcPct val="102000"/>
                  </a:lnSpc>
                  <a:buClr>
                    <a:srgbClr val="FFFFFF"/>
                  </a:buClr>
                  <a:buSzPct val="100000"/>
                  <a:buFont typeface="Tahoma" pitchFamily="34" charset="0"/>
                  <a:buNone/>
                </a:pPr>
                <a14:m>
                  <m:oMathPara xmlns:m="http://schemas.openxmlformats.org/officeDocument/2006/math">
                    <m:oMathParaPr>
                      <m:jc m:val="centerGroup"/>
                    </m:oMathParaPr>
                    <m:oMath xmlns:m="http://schemas.openxmlformats.org/officeDocument/2006/math">
                      <m:sSub>
                        <m:sSubPr>
                          <m:ctrlPr>
                            <a:rPr kumimoji="0" lang="en-US" altLang="ja-JP" sz="2400" b="0" i="1" smtClean="0">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ctrlPr>
                        </m:sSubPr>
                        <m:e>
                          <m:r>
                            <a:rPr kumimoji="0" lang="en-US" altLang="ja-JP" sz="2400" b="0" i="1" smtClean="0">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𝑁</m:t>
                          </m:r>
                        </m:e>
                        <m:sub>
                          <m:r>
                            <a:rPr kumimoji="0" lang="en-US" altLang="ja-JP" sz="2400" b="0" i="1" smtClean="0">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𝑞</m:t>
                          </m:r>
                          <m:r>
                            <a:rPr kumimoji="0" lang="en-US" altLang="ja-JP" sz="2400" b="0" i="1" smtClean="0">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m:t>
                          </m:r>
                          <m:r>
                            <a:rPr kumimoji="0" lang="en-US" altLang="ja-JP" sz="2400" b="0" i="1" smtClean="0">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𝑝</m:t>
                          </m:r>
                          <m:r>
                            <a:rPr kumimoji="0" lang="en-US" altLang="ja-JP" sz="2400" b="0" i="1" smtClean="0">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m:t>
                          </m:r>
                        </m:sub>
                      </m:sSub>
                      <m:r>
                        <a:rPr kumimoji="0" lang="en-US" altLang="ja-JP" sz="2400" b="0" i="1" smtClean="0">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m:t>
                      </m:r>
                      <m:r>
                        <a:rPr kumimoji="0" lang="en-US" altLang="ja-JP" sz="2400" b="0" i="1" smtClean="0">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𝐺</m:t>
                      </m:r>
                      <m:f>
                        <m:fPr>
                          <m:ctrlPr>
                            <a:rPr kumimoji="0" lang="en-US" altLang="ja-JP" sz="2400" i="1">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ctrlPr>
                        </m:fPr>
                        <m:num>
                          <m:sSub>
                            <m:sSubPr>
                              <m:ctrlPr>
                                <a:rPr kumimoji="0" lang="en-US" altLang="ja-JP" sz="2400" i="1">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ctrlPr>
                            </m:sSubPr>
                            <m:e>
                              <m:r>
                                <a:rPr kumimoji="0" lang="en-US" altLang="ja-JP" sz="2400" i="1">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𝐸</m:t>
                              </m:r>
                            </m:e>
                            <m:sub>
                              <m:r>
                                <a:rPr kumimoji="0" lang="en-US" altLang="ja-JP" sz="2400" i="1">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𝛾</m:t>
                              </m:r>
                            </m:sub>
                          </m:sSub>
                        </m:num>
                        <m:den>
                          <m:r>
                            <a:rPr kumimoji="0" lang="en-US" altLang="ja-JP" sz="2400" i="1">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1.7</m:t>
                          </m:r>
                          <m:r>
                            <m:rPr>
                              <m:sty m:val="p"/>
                            </m:rPr>
                            <a:rPr kumimoji="0" lang="en-US" altLang="ja-JP" sz="2400">
                              <a:solidFill>
                                <a:srgbClr val="000000"/>
                              </a:solidFill>
                              <a:latin typeface="Cambria Math" panose="02040503050406030204" pitchFamily="18" charset="0"/>
                              <a:ea typeface="Arial Unicode MS" panose="020B0604020202020204" pitchFamily="50" charset="-128"/>
                              <a:cs typeface="Arial Unicode MS" panose="020B0604020202020204" pitchFamily="50" charset="-128"/>
                            </a:rPr>
                            <m:t>Δ</m:t>
                          </m:r>
                        </m:den>
                      </m:f>
                    </m:oMath>
                  </m:oMathPara>
                </a14:m>
                <a:endParaRPr kumimoji="0" lang="en-US" altLang="ja-JP" sz="2400" dirty="0">
                  <a:solidFill>
                    <a:srgbClr val="000000"/>
                  </a:solidFill>
                  <a:ea typeface="Arial Unicode MS" panose="020B0604020202020204" pitchFamily="50" charset="-128"/>
                  <a:cs typeface="Arial" panose="020B0604020202020204" pitchFamily="34" charset="0"/>
                </a:endParaRPr>
              </a:p>
              <a:p>
                <a:pPr eaLnBrk="1" hangingPunct="1">
                  <a:lnSpc>
                    <a:spcPct val="102000"/>
                  </a:lnSpc>
                  <a:buClr>
                    <a:srgbClr val="FFFFFF"/>
                  </a:buClr>
                  <a:buSzPct val="100000"/>
                  <a:buFont typeface="Tahoma" pitchFamily="34" charset="0"/>
                  <a:buNone/>
                </a:pPr>
                <a:r>
                  <a:rPr kumimoji="0" lang="en-US" altLang="ja-JP" sz="2400" dirty="0">
                    <a:solidFill>
                      <a:srgbClr val="000000"/>
                    </a:solidFill>
                    <a:ea typeface="Arial Unicode MS" panose="020B0604020202020204" pitchFamily="50" charset="-128"/>
                    <a:cs typeface="Arial" panose="020B0604020202020204" pitchFamily="34" charset="0"/>
                  </a:rPr>
                  <a:t>Resolution = Statistical fluctuation in number of quasi-particles</a:t>
                </a:r>
              </a:p>
              <a:p>
                <a:pPr eaLnBrk="1" hangingPunct="1">
                  <a:lnSpc>
                    <a:spcPct val="102000"/>
                  </a:lnSpc>
                  <a:buClr>
                    <a:srgbClr val="FFFFFF"/>
                  </a:buClr>
                  <a:buSzPct val="100000"/>
                  <a:buFont typeface="Tahoma" pitchFamily="34" charset="0"/>
                  <a:buNone/>
                </a:pPr>
                <a14:m>
                  <m:oMathPara xmlns:m="http://schemas.openxmlformats.org/officeDocument/2006/math">
                    <m:oMathParaPr>
                      <m:jc m:val="centerGroup"/>
                    </m:oMathParaPr>
                    <m:oMath xmlns:m="http://schemas.openxmlformats.org/officeDocument/2006/math">
                      <m:f>
                        <m:fPr>
                          <m:type m:val="lin"/>
                          <m:ctrlPr>
                            <a:rPr lang="en-US" altLang="ja-JP" sz="2400" b="0" i="1" smtClean="0">
                              <a:latin typeface="Cambria Math" panose="02040503050406030204" pitchFamily="18" charset="0"/>
                            </a:rPr>
                          </m:ctrlPr>
                        </m:fPr>
                        <m:num>
                          <m:sSub>
                            <m:sSubPr>
                              <m:ctrlPr>
                                <a:rPr lang="en-US" altLang="ja-JP" sz="2400" i="1">
                                  <a:latin typeface="Cambria Math" panose="02040503050406030204" pitchFamily="18" charset="0"/>
                                </a:rPr>
                              </m:ctrlPr>
                            </m:sSubPr>
                            <m:e>
                              <m:r>
                                <a:rPr lang="en-US" altLang="ja-JP" sz="2400" i="1">
                                  <a:latin typeface="Cambria Math"/>
                                </a:rPr>
                                <m:t>𝜎</m:t>
                              </m:r>
                            </m:e>
                            <m:sub>
                              <m:r>
                                <a:rPr lang="en-US" altLang="ja-JP" sz="2400" i="1">
                                  <a:latin typeface="Cambria Math"/>
                                </a:rPr>
                                <m:t>𝐸</m:t>
                              </m:r>
                            </m:sub>
                          </m:sSub>
                        </m:num>
                        <m:den>
                          <m:r>
                            <a:rPr lang="en-US" altLang="ja-JP" sz="2400" b="0" i="1" smtClean="0">
                              <a:latin typeface="Cambria Math" panose="02040503050406030204" pitchFamily="18" charset="0"/>
                            </a:rPr>
                            <m:t>𝐸</m:t>
                          </m:r>
                        </m:den>
                      </m:f>
                      <m:r>
                        <a:rPr lang="en-US" altLang="ja-JP" sz="2400" i="1">
                          <a:latin typeface="Cambria Math"/>
                        </a:rPr>
                        <m:t>=</m:t>
                      </m:r>
                      <m:rad>
                        <m:radPr>
                          <m:degHide m:val="on"/>
                          <m:ctrlPr>
                            <a:rPr lang="en-US" altLang="ja-JP" sz="2400" i="1">
                              <a:latin typeface="Cambria Math" panose="02040503050406030204" pitchFamily="18" charset="0"/>
                            </a:rPr>
                          </m:ctrlPr>
                        </m:radPr>
                        <m:deg/>
                        <m:e>
                          <m:f>
                            <m:fPr>
                              <m:type m:val="lin"/>
                              <m:ctrlPr>
                                <a:rPr lang="en-US" altLang="ja-JP" sz="2400" b="0" i="1" smtClean="0">
                                  <a:latin typeface="Cambria Math" panose="02040503050406030204" pitchFamily="18" charset="0"/>
                                </a:rPr>
                              </m:ctrlPr>
                            </m:fPr>
                            <m:num>
                              <m:d>
                                <m:dPr>
                                  <m:ctrlPr>
                                    <a:rPr lang="en-US" altLang="ja-JP" sz="2400" i="1">
                                      <a:latin typeface="Cambria Math" panose="02040503050406030204" pitchFamily="18" charset="0"/>
                                    </a:rPr>
                                  </m:ctrlPr>
                                </m:dPr>
                                <m:e>
                                  <m:r>
                                    <a:rPr lang="en-US" altLang="ja-JP" sz="2400" i="1">
                                      <a:latin typeface="Cambria Math"/>
                                    </a:rPr>
                                    <m:t>1.7</m:t>
                                  </m:r>
                                  <m:r>
                                    <m:rPr>
                                      <m:sty m:val="p"/>
                                    </m:rPr>
                                    <a:rPr lang="en-US" altLang="ja-JP" sz="2400">
                                      <a:latin typeface="Cambria Math"/>
                                    </a:rPr>
                                    <m:t>Δ</m:t>
                                  </m:r>
                                </m:e>
                              </m:d>
                              <m:r>
                                <a:rPr lang="en-US" altLang="ja-JP" sz="2400" i="1">
                                  <a:latin typeface="Cambria Math"/>
                                </a:rPr>
                                <m:t>𝐹</m:t>
                              </m:r>
                            </m:num>
                            <m:den>
                              <m:r>
                                <a:rPr lang="en-US" altLang="ja-JP" sz="2400" i="1">
                                  <a:latin typeface="Cambria Math"/>
                                </a:rPr>
                                <m:t>𝐸</m:t>
                              </m:r>
                            </m:den>
                          </m:f>
                        </m:e>
                      </m:rad>
                    </m:oMath>
                  </m:oMathPara>
                </a14:m>
                <a:endParaRPr kumimoji="0" lang="ja-JP" altLang="en-US" sz="2400" dirty="0">
                  <a:solidFill>
                    <a:srgbClr val="000000"/>
                  </a:solidFill>
                  <a:ea typeface="Arial Unicode MS" panose="020B0604020202020204" pitchFamily="50" charset="-128"/>
                  <a:cs typeface="Arial" panose="020B0604020202020204" pitchFamily="34" charset="0"/>
                </a:endParaRPr>
              </a:p>
              <a:p>
                <a:pPr eaLnBrk="1" hangingPunct="1">
                  <a:lnSpc>
                    <a:spcPct val="102000"/>
                  </a:lnSpc>
                  <a:buClr>
                    <a:schemeClr val="hlink"/>
                  </a:buClr>
                  <a:buSzPct val="125000"/>
                  <a:buFont typeface="Wingdings" pitchFamily="2" charset="2"/>
                  <a:buChar char="è"/>
                </a:pPr>
                <a:r>
                  <a:rPr kumimoji="0" lang="en-US" altLang="ja-JP" sz="2400" dirty="0">
                    <a:ea typeface="Arial Unicode MS" panose="020B0604020202020204" pitchFamily="50" charset="-128"/>
                    <a:cs typeface="Arial" panose="020B0604020202020204" pitchFamily="34" charset="0"/>
                  </a:rPr>
                  <a:t>Smaller superconducting gap energy </a:t>
                </a:r>
                <a:r>
                  <a:rPr kumimoji="0" lang="en-GB" altLang="ja-JP" sz="2400" dirty="0">
                    <a:solidFill>
                      <a:srgbClr val="000000"/>
                    </a:solidFill>
                    <a:ea typeface="Arial Unicode MS" panose="020B0604020202020204" pitchFamily="50" charset="-128"/>
                    <a:cs typeface="Arial" panose="020B0604020202020204" pitchFamily="34" charset="0"/>
                  </a:rPr>
                  <a:t>Δ yields better energy resolution</a:t>
                </a:r>
                <a:endParaRPr kumimoji="0" lang="ja-JP" altLang="en-GB" sz="2400" dirty="0">
                  <a:ea typeface="Arial Unicode MS" panose="020B0604020202020204" pitchFamily="50" charset="-128"/>
                  <a:cs typeface="Arial" panose="020B0604020202020204" pitchFamily="34" charset="0"/>
                </a:endParaRPr>
              </a:p>
            </p:txBody>
          </p:sp>
        </mc:Choice>
        <mc:Fallback xmlns="">
          <p:sp>
            <p:nvSpPr>
              <p:cNvPr id="21509" name="Text Box 44"/>
              <p:cNvSpPr txBox="1">
                <a:spLocks noRot="1" noChangeAspect="1" noMove="1" noResize="1" noEditPoints="1" noAdjustHandles="1" noChangeArrowheads="1" noChangeShapeType="1" noTextEdit="1"/>
              </p:cNvSpPr>
              <p:nvPr/>
            </p:nvSpPr>
            <p:spPr bwMode="auto">
              <a:xfrm>
                <a:off x="527183" y="1021049"/>
                <a:ext cx="8665698" cy="3325698"/>
              </a:xfrm>
              <a:prstGeom prst="rect">
                <a:avLst/>
              </a:prstGeom>
              <a:blipFill>
                <a:blip r:embed="rId3"/>
                <a:stretch>
                  <a:fillRect l="-1406" t="-1832" r="-9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ja-JP" altLang="en-US">
                    <a:noFill/>
                  </a:rPr>
                  <a:t> </a:t>
                </a:r>
              </a:p>
            </p:txBody>
          </p:sp>
        </mc:Fallback>
      </mc:AlternateContent>
      <p:sp>
        <p:nvSpPr>
          <p:cNvPr id="21542" name="Rectangle 34"/>
          <p:cNvSpPr>
            <a:spLocks noChangeArrowheads="1"/>
          </p:cNvSpPr>
          <p:nvPr/>
        </p:nvSpPr>
        <p:spPr bwMode="auto">
          <a:xfrm>
            <a:off x="4340262" y="3440005"/>
            <a:ext cx="4618856" cy="1337931"/>
          </a:xfrm>
          <a:prstGeom prst="rect">
            <a:avLst/>
          </a:prstGeom>
          <a:noFill/>
          <a:ln w="9360">
            <a:solidFill>
              <a:srgbClr val="2525FF"/>
            </a:solid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ja-JP" sz="2000" dirty="0">
                <a:solidFill>
                  <a:srgbClr val="000000"/>
                </a:solidFill>
                <a:latin typeface="Arial" panose="020B0604020202020204" pitchFamily="34" charset="0"/>
                <a:ea typeface="Arial Unicode MS" panose="020B0604020202020204" pitchFamily="50" charset="-128"/>
                <a:cs typeface="Arial" panose="020B0604020202020204" pitchFamily="34" charset="0"/>
              </a:rPr>
              <a:t>Δ: Superconducting gap energy</a:t>
            </a:r>
            <a:endParaRPr kumimoji="0" lang="ja-JP" altLang="en-GB" sz="2000" dirty="0">
              <a:solidFill>
                <a:srgbClr val="000000"/>
              </a:solidFill>
              <a:latin typeface="Arial" panose="020B0604020202020204" pitchFamily="34" charset="0"/>
              <a:ea typeface="Arial Unicode MS" panose="020B0604020202020204" pitchFamily="50" charset="-128"/>
              <a:cs typeface="Arial" panose="020B0604020202020204" pitchFamily="34" charset="0"/>
            </a:endParaRPr>
          </a:p>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ja-JP" sz="2000" dirty="0">
                <a:solidFill>
                  <a:srgbClr val="000000"/>
                </a:solidFill>
                <a:latin typeface="Arial" panose="020B0604020202020204" pitchFamily="34" charset="0"/>
                <a:ea typeface="Arial Unicode MS" panose="020B0604020202020204" pitchFamily="50" charset="-128"/>
                <a:cs typeface="Arial" panose="020B0604020202020204" pitchFamily="34" charset="0"/>
              </a:rPr>
              <a:t>F: </a:t>
            </a:r>
            <a:r>
              <a:rPr kumimoji="0" lang="en-GB" altLang="ja-JP" sz="2000" dirty="0" err="1">
                <a:solidFill>
                  <a:srgbClr val="000000"/>
                </a:solidFill>
                <a:latin typeface="Arial" panose="020B0604020202020204" pitchFamily="34" charset="0"/>
                <a:ea typeface="Arial Unicode MS" panose="020B0604020202020204" pitchFamily="50" charset="-128"/>
                <a:cs typeface="Arial" panose="020B0604020202020204" pitchFamily="34" charset="0"/>
              </a:rPr>
              <a:t>fano</a:t>
            </a:r>
            <a:r>
              <a:rPr kumimoji="0" lang="en-GB" altLang="ja-JP" sz="2000" dirty="0">
                <a:solidFill>
                  <a:srgbClr val="000000"/>
                </a:solidFill>
                <a:latin typeface="Arial" panose="020B0604020202020204" pitchFamily="34" charset="0"/>
                <a:ea typeface="Arial Unicode MS" panose="020B0604020202020204" pitchFamily="50" charset="-128"/>
                <a:cs typeface="Arial" panose="020B0604020202020204" pitchFamily="34" charset="0"/>
              </a:rPr>
              <a:t> factor (~0.2 for Nb)</a:t>
            </a:r>
          </a:p>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ja-JP" sz="2000" dirty="0">
                <a:solidFill>
                  <a:srgbClr val="000000"/>
                </a:solidFill>
                <a:latin typeface="Arial" panose="020B0604020202020204" pitchFamily="34" charset="0"/>
                <a:ea typeface="Arial Unicode MS" panose="020B0604020202020204" pitchFamily="50" charset="-128"/>
                <a:cs typeface="Arial" panose="020B0604020202020204" pitchFamily="34" charset="0"/>
              </a:rPr>
              <a:t>E: Photon energy</a:t>
            </a:r>
          </a:p>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ja-JP" sz="2000" dirty="0">
                <a:solidFill>
                  <a:srgbClr val="000000"/>
                </a:solidFill>
                <a:latin typeface="Arial" panose="020B0604020202020204" pitchFamily="34" charset="0"/>
                <a:ea typeface="Arial Unicode MS" panose="020B0604020202020204" pitchFamily="50" charset="-128"/>
                <a:cs typeface="Arial" panose="020B0604020202020204" pitchFamily="34" charset="0"/>
              </a:rPr>
              <a:t>G: Back-</a:t>
            </a:r>
            <a:r>
              <a:rPr kumimoji="0" lang="en-GB" altLang="ja-JP" sz="2000" dirty="0" err="1">
                <a:solidFill>
                  <a:srgbClr val="000000"/>
                </a:solidFill>
                <a:latin typeface="Arial" panose="020B0604020202020204" pitchFamily="34" charset="0"/>
                <a:ea typeface="Arial Unicode MS" panose="020B0604020202020204" pitchFamily="50" charset="-128"/>
                <a:cs typeface="Arial" panose="020B0604020202020204" pitchFamily="34" charset="0"/>
              </a:rPr>
              <a:t>tunneling</a:t>
            </a:r>
            <a:r>
              <a:rPr kumimoji="0" lang="en-GB" altLang="ja-JP" sz="2000" dirty="0">
                <a:solidFill>
                  <a:srgbClr val="000000"/>
                </a:solidFill>
                <a:latin typeface="Arial" panose="020B0604020202020204" pitchFamily="34" charset="0"/>
                <a:ea typeface="Arial Unicode MS" panose="020B0604020202020204" pitchFamily="50" charset="-128"/>
                <a:cs typeface="Arial" panose="020B0604020202020204" pitchFamily="34" charset="0"/>
              </a:rPr>
              <a:t> gain</a:t>
            </a:r>
            <a:endParaRPr kumimoji="0" lang="ja-JP" altLang="en-GB" sz="2000" dirty="0">
              <a:solidFill>
                <a:srgbClr val="000000"/>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14377" name="Rectangle 42"/>
          <p:cNvSpPr>
            <a:spLocks noChangeArrowheads="1"/>
          </p:cNvSpPr>
          <p:nvPr/>
        </p:nvSpPr>
        <p:spPr bwMode="auto">
          <a:xfrm>
            <a:off x="5724128" y="5104127"/>
            <a:ext cx="3237294" cy="1061317"/>
          </a:xfrm>
          <a:prstGeom prst="rect">
            <a:avLst/>
          </a:prstGeom>
          <a:noFill/>
          <a:ln w="9360">
            <a:solidFill>
              <a:srgbClr val="2525FF"/>
            </a:solidFill>
            <a:miter lim="800000"/>
            <a:headEnd/>
            <a:tailEnd/>
          </a:ln>
          <a:extLst>
            <a:ext uri="{909E8E84-426E-40DD-AFC4-6F175D3DCCD1}">
              <a14:hiddenFill xmlns:a14="http://schemas.microsoft.com/office/drawing/2010/main">
                <a:solidFill>
                  <a:srgbClr val="FFFFFF"/>
                </a:solidFill>
              </a14:hiddenFill>
            </a:ext>
          </a:extLst>
        </p:spPr>
        <p:txBody>
          <a:bodyPr wrap="square" lIns="90000" tIns="46800" rIns="90000" bIns="46800">
            <a:spAutoFit/>
          </a:bodyPr>
          <a:lstStyle/>
          <a:p>
            <a:pPr defTabSz="449263">
              <a:lnSpc>
                <a:spcPct val="103000"/>
              </a:lnSpc>
              <a:spcBef>
                <a:spcPct val="20000"/>
              </a:spcBef>
              <a:buClr>
                <a:srgbClr val="FFFFFF"/>
              </a:buClr>
              <a:buSzPct val="100000"/>
              <a:defRPr/>
            </a:pPr>
            <a:r>
              <a:rPr kumimoji="0" lang="en-GB" altLang="ja-JP" sz="1800" b="1" dirty="0" err="1">
                <a:solidFill>
                  <a:srgbClr val="000000"/>
                </a:solidFill>
                <a:latin typeface="Arial" panose="020B0604020202020204" pitchFamily="34" charset="0"/>
                <a:ea typeface="Arial Unicode MS" panose="020B0604020202020204" pitchFamily="50" charset="-128"/>
                <a:cs typeface="Arial" panose="020B0604020202020204" pitchFamily="34" charset="0"/>
              </a:rPr>
              <a:t>Tc</a:t>
            </a:r>
            <a:r>
              <a:rPr kumimoji="0" lang="en-GB" altLang="ja-JP" sz="1800" b="1" dirty="0">
                <a:solidFill>
                  <a:srgbClr val="000000"/>
                </a:solidFill>
                <a:latin typeface="Arial" panose="020B0604020202020204" pitchFamily="34" charset="0"/>
                <a:ea typeface="Arial Unicode MS" panose="020B0604020202020204" pitchFamily="50" charset="-128"/>
                <a:cs typeface="Arial" panose="020B0604020202020204" pitchFamily="34" charset="0"/>
              </a:rPr>
              <a:t> :</a:t>
            </a:r>
            <a:r>
              <a:rPr kumimoji="0" lang="en-US" altLang="ja-JP" dirty="0">
                <a:solidFill>
                  <a:srgbClr val="000000"/>
                </a:solidFill>
                <a:latin typeface="Arial" panose="020B0604020202020204" pitchFamily="34" charset="0"/>
                <a:ea typeface="Arial Unicode MS" panose="020B0604020202020204" pitchFamily="50" charset="-128"/>
                <a:cs typeface="Arial" panose="020B0604020202020204" pitchFamily="34" charset="0"/>
              </a:rPr>
              <a:t>SC critical temperature</a:t>
            </a:r>
            <a:endParaRPr kumimoji="0" lang="en-US" altLang="ja-JP" sz="1800" b="1" dirty="0">
              <a:solidFill>
                <a:srgbClr val="000000"/>
              </a:solidFill>
              <a:latin typeface="Arial" panose="020B0604020202020204" pitchFamily="34" charset="0"/>
              <a:ea typeface="Arial Unicode MS" panose="020B0604020202020204" pitchFamily="50" charset="-128"/>
              <a:cs typeface="Arial" panose="020B0604020202020204" pitchFamily="34" charset="0"/>
            </a:endParaRPr>
          </a:p>
          <a:p>
            <a:pPr defTabSz="449263">
              <a:lnSpc>
                <a:spcPct val="103000"/>
              </a:lnSpc>
              <a:spcBef>
                <a:spcPct val="20000"/>
              </a:spcBef>
              <a:buClr>
                <a:srgbClr val="FFFFFF"/>
              </a:buClr>
              <a:buSzPct val="100000"/>
              <a:defRPr/>
            </a:pPr>
            <a:r>
              <a:rPr kumimoji="0" lang="en-US" altLang="ja-JP" dirty="0">
                <a:solidFill>
                  <a:srgbClr val="000000"/>
                </a:solidFill>
                <a:latin typeface="Arial" panose="020B0604020202020204" pitchFamily="34" charset="0"/>
                <a:ea typeface="Arial Unicode MS" panose="020B0604020202020204" pitchFamily="50" charset="-128"/>
                <a:cs typeface="Arial" panose="020B0604020202020204" pitchFamily="34" charset="0"/>
              </a:rPr>
              <a:t>  </a:t>
            </a:r>
            <a:r>
              <a:rPr kumimoji="0" lang="en-US" altLang="ja-JP" sz="1800" dirty="0">
                <a:solidFill>
                  <a:srgbClr val="000000"/>
                </a:solidFill>
                <a:latin typeface="Arial" panose="020B0604020202020204" pitchFamily="34" charset="0"/>
                <a:ea typeface="Arial Unicode MS" panose="020B0604020202020204" pitchFamily="50" charset="-128"/>
                <a:cs typeface="Arial" panose="020B0604020202020204" pitchFamily="34" charset="0"/>
              </a:rPr>
              <a:t>Need ~1/10Tc for practical </a:t>
            </a:r>
          </a:p>
          <a:p>
            <a:pPr defTabSz="449263">
              <a:lnSpc>
                <a:spcPct val="103000"/>
              </a:lnSpc>
              <a:spcBef>
                <a:spcPct val="20000"/>
              </a:spcBef>
              <a:buClr>
                <a:srgbClr val="FFFFFF"/>
              </a:buClr>
              <a:buSzPct val="100000"/>
              <a:defRPr/>
            </a:pPr>
            <a:r>
              <a:rPr kumimoji="0" lang="en-US" altLang="ja-JP" sz="1800" dirty="0">
                <a:solidFill>
                  <a:srgbClr val="000000"/>
                </a:solidFill>
                <a:latin typeface="Arial" panose="020B0604020202020204" pitchFamily="34" charset="0"/>
                <a:ea typeface="Arial Unicode MS" panose="020B0604020202020204" pitchFamily="50" charset="-128"/>
                <a:cs typeface="Arial" panose="020B0604020202020204" pitchFamily="34" charset="0"/>
              </a:rPr>
              <a:t>  operation</a:t>
            </a:r>
          </a:p>
        </p:txBody>
      </p:sp>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23</a:t>
            </a:fld>
            <a:endParaRPr kumimoji="1" lang="ja-JP" altLang="en-US"/>
          </a:p>
        </p:txBody>
      </p:sp>
      <p:graphicFrame>
        <p:nvGraphicFramePr>
          <p:cNvPr id="12" name="Group 5"/>
          <p:cNvGraphicFramePr>
            <a:graphicFrameLocks noGrp="1"/>
          </p:cNvGraphicFramePr>
          <p:nvPr>
            <p:extLst/>
          </p:nvPr>
        </p:nvGraphicFramePr>
        <p:xfrm>
          <a:off x="107505" y="4869160"/>
          <a:ext cx="5492962" cy="1325208"/>
        </p:xfrm>
        <a:graphic>
          <a:graphicData uri="http://schemas.openxmlformats.org/drawingml/2006/table">
            <a:tbl>
              <a:tblPr/>
              <a:tblGrid>
                <a:gridCol w="1368151">
                  <a:extLst>
                    <a:ext uri="{9D8B030D-6E8A-4147-A177-3AD203B41FA5}">
                      <a16:colId xmlns:a16="http://schemas.microsoft.com/office/drawing/2014/main" val="20000"/>
                    </a:ext>
                  </a:extLst>
                </a:gridCol>
                <a:gridCol w="863628">
                  <a:extLst>
                    <a:ext uri="{9D8B030D-6E8A-4147-A177-3AD203B41FA5}">
                      <a16:colId xmlns:a16="http://schemas.microsoft.com/office/drawing/2014/main" val="20001"/>
                    </a:ext>
                  </a:extLst>
                </a:gridCol>
                <a:gridCol w="1064676">
                  <a:extLst>
                    <a:ext uri="{9D8B030D-6E8A-4147-A177-3AD203B41FA5}">
                      <a16:colId xmlns:a16="http://schemas.microsoft.com/office/drawing/2014/main" val="20002"/>
                    </a:ext>
                  </a:extLst>
                </a:gridCol>
                <a:gridCol w="1098254">
                  <a:extLst>
                    <a:ext uri="{9D8B030D-6E8A-4147-A177-3AD203B41FA5}">
                      <a16:colId xmlns:a16="http://schemas.microsoft.com/office/drawing/2014/main" val="20003"/>
                    </a:ext>
                  </a:extLst>
                </a:gridCol>
                <a:gridCol w="1098253">
                  <a:extLst>
                    <a:ext uri="{9D8B030D-6E8A-4147-A177-3AD203B41FA5}">
                      <a16:colId xmlns:a16="http://schemas.microsoft.com/office/drawing/2014/main" val="20004"/>
                    </a:ext>
                  </a:extLst>
                </a:gridCol>
              </a:tblGrid>
              <a:tr h="441736">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1" i="0" u="none" strike="noStrike" cap="none" normalizeH="0" baseline="0" dirty="0">
                        <a:ln>
                          <a:noFill/>
                        </a:ln>
                        <a:solidFill>
                          <a:srgbClr val="FFFFFF"/>
                        </a:solidFill>
                        <a:effectLst/>
                        <a:latin typeface="HG-MinchoL-Sun" pitchFamily="17" charset="-128"/>
                        <a:ea typeface="ＭＳ Ｐゴシック" pitchFamily="50" charset="-128"/>
                      </a:endParaRP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a:ln>
                            <a:noFill/>
                          </a:ln>
                          <a:solidFill>
                            <a:srgbClr val="FFFFFF"/>
                          </a:solidFill>
                          <a:effectLst/>
                          <a:latin typeface="HG-MinchoL-Sun" pitchFamily="17" charset="-128"/>
                          <a:ea typeface="ＭＳ Ｐゴシック" pitchFamily="50" charset="-128"/>
                        </a:rPr>
                        <a:t>Si</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a:ln>
                            <a:noFill/>
                          </a:ln>
                          <a:solidFill>
                            <a:srgbClr val="FFFFFF"/>
                          </a:solidFill>
                          <a:effectLst/>
                          <a:latin typeface="HG-MinchoL-Sun" pitchFamily="17" charset="-128"/>
                          <a:ea typeface="ＭＳ Ｐゴシック" pitchFamily="50" charset="-128"/>
                        </a:rPr>
                        <a:t>Nb</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a:ln>
                            <a:noFill/>
                          </a:ln>
                          <a:solidFill>
                            <a:srgbClr val="FFFFFF"/>
                          </a:solidFill>
                          <a:effectLst/>
                          <a:latin typeface="HG-MinchoL-Sun" pitchFamily="17" charset="-128"/>
                          <a:ea typeface="ＭＳ Ｐゴシック" pitchFamily="50" charset="-128"/>
                        </a:rPr>
                        <a:t>Al</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dirty="0" err="1">
                          <a:ln>
                            <a:noFill/>
                          </a:ln>
                          <a:solidFill>
                            <a:srgbClr val="FFFFFF"/>
                          </a:solidFill>
                          <a:effectLst/>
                          <a:latin typeface="HG-MinchoL-Sun" pitchFamily="17" charset="-128"/>
                          <a:ea typeface="ＭＳ Ｐゴシック" pitchFamily="50" charset="-128"/>
                        </a:rPr>
                        <a:t>Hf</a:t>
                      </a:r>
                      <a:endParaRPr kumimoji="1" lang="en-US" altLang="ja-JP" sz="2300" b="1" i="0" u="none" strike="noStrike" cap="none" normalizeH="0" baseline="0" dirty="0">
                        <a:ln>
                          <a:noFill/>
                        </a:ln>
                        <a:solidFill>
                          <a:srgbClr val="FFFFFF"/>
                        </a:solidFill>
                        <a:effectLst/>
                        <a:latin typeface="HG-MinchoL-Sun" pitchFamily="17" charset="-128"/>
                        <a:ea typeface="ＭＳ Ｐゴシック" pitchFamily="50" charset="-128"/>
                      </a:endParaRP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41736">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a:ln>
                            <a:noFill/>
                          </a:ln>
                          <a:solidFill>
                            <a:srgbClr val="000000"/>
                          </a:solidFill>
                          <a:effectLst/>
                          <a:latin typeface="HG-MinchoL-Sun" pitchFamily="17" charset="-128"/>
                          <a:ea typeface="ＭＳ Ｐゴシック" pitchFamily="50" charset="-128"/>
                        </a:rPr>
                        <a:t>Tc[K]</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0" i="0" u="none" strike="noStrike" cap="none" normalizeH="0" baseline="0">
                        <a:ln>
                          <a:noFill/>
                        </a:ln>
                        <a:solidFill>
                          <a:srgbClr val="000000"/>
                        </a:solidFill>
                        <a:effectLst/>
                        <a:latin typeface="HG-MinchoL-Sun" pitchFamily="17" charset="-128"/>
                        <a:ea typeface="ＭＳ Ｐゴシック" pitchFamily="50" charset="-128"/>
                      </a:endParaRP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a:ln>
                            <a:noFill/>
                          </a:ln>
                          <a:solidFill>
                            <a:srgbClr val="000000"/>
                          </a:solidFill>
                          <a:effectLst/>
                          <a:latin typeface="HG-MinchoL-Sun" pitchFamily="17" charset="-128"/>
                          <a:ea typeface="ＭＳ Ｐゴシック" pitchFamily="50" charset="-128"/>
                        </a:rPr>
                        <a:t>9.23</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a:ln>
                            <a:noFill/>
                          </a:ln>
                          <a:solidFill>
                            <a:srgbClr val="000000"/>
                          </a:solidFill>
                          <a:effectLst/>
                          <a:latin typeface="HG-MinchoL-Sun" pitchFamily="17" charset="-128"/>
                          <a:ea typeface="ＭＳ Ｐゴシック" pitchFamily="50" charset="-128"/>
                        </a:rPr>
                        <a:t>1.20</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a:ln>
                            <a:noFill/>
                          </a:ln>
                          <a:solidFill>
                            <a:srgbClr val="000000"/>
                          </a:solidFill>
                          <a:effectLst/>
                          <a:latin typeface="HG-MinchoL-Sun" pitchFamily="17" charset="-128"/>
                          <a:ea typeface="ＭＳ Ｐゴシック" pitchFamily="50" charset="-128"/>
                        </a:rPr>
                        <a:t>0.165</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1"/>
                  </a:ext>
                </a:extLst>
              </a:tr>
              <a:tr h="441736">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a:ln>
                            <a:noFill/>
                          </a:ln>
                          <a:solidFill>
                            <a:srgbClr val="000000"/>
                          </a:solidFill>
                          <a:effectLst/>
                          <a:latin typeface="HG-MinchoL-Sun" pitchFamily="17" charset="-128"/>
                          <a:ea typeface="ＭＳ Ｐゴシック" pitchFamily="50" charset="-128"/>
                        </a:rPr>
                        <a:t>Δ[meV]</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a:ln>
                            <a:noFill/>
                          </a:ln>
                          <a:solidFill>
                            <a:srgbClr val="000000"/>
                          </a:solidFill>
                          <a:effectLst/>
                          <a:latin typeface="HG-MinchoL-Sun" pitchFamily="17" charset="-128"/>
                          <a:ea typeface="ＭＳ Ｐゴシック" pitchFamily="50" charset="-128"/>
                        </a:rPr>
                        <a:t>1100</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a:ln>
                            <a:noFill/>
                          </a:ln>
                          <a:solidFill>
                            <a:srgbClr val="000000"/>
                          </a:solidFill>
                          <a:effectLst/>
                          <a:latin typeface="HG-MinchoL-Sun" pitchFamily="17" charset="-128"/>
                          <a:ea typeface="ＭＳ Ｐゴシック" pitchFamily="50" charset="-128"/>
                        </a:rPr>
                        <a:t>1.550</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a:ln>
                            <a:noFill/>
                          </a:ln>
                          <a:solidFill>
                            <a:srgbClr val="000000"/>
                          </a:solidFill>
                          <a:effectLst/>
                          <a:latin typeface="HG-MinchoL-Sun" pitchFamily="17" charset="-128"/>
                          <a:ea typeface="ＭＳ Ｐゴシック" pitchFamily="50" charset="-128"/>
                        </a:rPr>
                        <a:t>0.172</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dirty="0">
                          <a:ln>
                            <a:noFill/>
                          </a:ln>
                          <a:solidFill>
                            <a:srgbClr val="000000"/>
                          </a:solidFill>
                          <a:effectLst/>
                          <a:latin typeface="HG-MinchoL-Sun" pitchFamily="17" charset="-128"/>
                          <a:ea typeface="ＭＳ Ｐゴシック" pitchFamily="50" charset="-128"/>
                        </a:rPr>
                        <a:t>0.020</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extLst>
                  <a:ext uri="{0D108BD9-81ED-4DB2-BD59-A6C34878D82A}">
                    <a16:rowId xmlns:a16="http://schemas.microsoft.com/office/drawing/2014/main" val="10002"/>
                  </a:ext>
                </a:extLst>
              </a:tr>
            </a:tbl>
          </a:graphicData>
        </a:graphic>
      </p:graphicFrame>
      <p:sp>
        <p:nvSpPr>
          <p:cNvPr id="13" name="正方形/長方形 55"/>
          <p:cNvSpPr>
            <a:spLocks noChangeArrowheads="1"/>
          </p:cNvSpPr>
          <p:nvPr/>
        </p:nvSpPr>
        <p:spPr bwMode="auto">
          <a:xfrm>
            <a:off x="2353638" y="4869160"/>
            <a:ext cx="1066234" cy="1390377"/>
          </a:xfrm>
          <a:prstGeom prst="rect">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defTabSz="449263">
              <a:lnSpc>
                <a:spcPct val="103000"/>
              </a:lnSpc>
              <a:buClr>
                <a:srgbClr val="FFFFFF"/>
              </a:buClr>
              <a:buSzPct val="100000"/>
              <a:buFont typeface="Tahoma" pitchFamily="34" charset="0"/>
              <a:buNone/>
            </a:pPr>
            <a:endParaRPr kumimoji="0" lang="ja-JP" altLang="ja-JP" sz="2000">
              <a:solidFill>
                <a:srgbClr val="FFFFFF"/>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14" name="正方形/長方形 55"/>
          <p:cNvSpPr>
            <a:spLocks noChangeArrowheads="1"/>
          </p:cNvSpPr>
          <p:nvPr/>
        </p:nvSpPr>
        <p:spPr bwMode="auto">
          <a:xfrm>
            <a:off x="4476109" y="4869160"/>
            <a:ext cx="1124357" cy="1390377"/>
          </a:xfrm>
          <a:prstGeom prst="rect">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defTabSz="449263">
              <a:lnSpc>
                <a:spcPct val="103000"/>
              </a:lnSpc>
              <a:buClr>
                <a:srgbClr val="FFFFFF"/>
              </a:buClr>
              <a:buSzPct val="100000"/>
              <a:buFont typeface="Tahoma" pitchFamily="34" charset="0"/>
              <a:buNone/>
            </a:pPr>
            <a:endParaRPr kumimoji="0" lang="ja-JP" altLang="ja-JP" sz="2000">
              <a:solidFill>
                <a:srgbClr val="FFFFFF"/>
              </a:solidFill>
              <a:latin typeface="Arial" panose="020B0604020202020204" pitchFamily="34" charset="0"/>
              <a:ea typeface="Arial Unicode MS" panose="020B0604020202020204" pitchFamily="50" charset="-128"/>
              <a:cs typeface="Arial" panose="020B0604020202020204" pitchFamily="34" charset="0"/>
            </a:endParaRPr>
          </a:p>
        </p:txBody>
      </p:sp>
    </p:spTree>
    <p:extLst>
      <p:ext uri="{BB962C8B-B14F-4D97-AF65-F5344CB8AC3E}">
        <p14:creationId xmlns:p14="http://schemas.microsoft.com/office/powerpoint/2010/main" val="217688819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5" name="直線コネクタ 104"/>
          <p:cNvCxnSpPr/>
          <p:nvPr/>
        </p:nvCxnSpPr>
        <p:spPr bwMode="auto">
          <a:xfrm>
            <a:off x="4749827" y="5497745"/>
            <a:ext cx="1692678"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556" name="Rectangle 3"/>
          <p:cNvSpPr>
            <a:spLocks noGrp="1" noChangeArrowheads="1"/>
          </p:cNvSpPr>
          <p:nvPr>
            <p:ph type="title"/>
          </p:nvPr>
        </p:nvSpPr>
        <p:spPr>
          <a:xfrm>
            <a:off x="457200" y="112956"/>
            <a:ext cx="8229600" cy="667544"/>
          </a:xfrm>
        </p:spPr>
        <p:txBody>
          <a:bodyPr>
            <a:normAutofit/>
          </a:bodyPr>
          <a:lstStyle/>
          <a:p>
            <a:pPr eaLnBrk="1" hangingPunct="1"/>
            <a:r>
              <a:rPr lang="en-US" altLang="ja-JP" sz="3600" dirty="0">
                <a:latin typeface="Arial" panose="020B0604020202020204" pitchFamily="34" charset="0"/>
                <a:cs typeface="Arial" panose="020B0604020202020204" pitchFamily="34" charset="0"/>
              </a:rPr>
              <a:t>STJ back-tunneling effect</a:t>
            </a:r>
            <a:endParaRPr lang="ja-JP" altLang="en-US" sz="3600" dirty="0">
              <a:latin typeface="Arial" panose="020B0604020202020204" pitchFamily="34" charset="0"/>
              <a:cs typeface="Arial" panose="020B0604020202020204" pitchFamily="34" charset="0"/>
            </a:endParaRPr>
          </a:p>
        </p:txBody>
      </p:sp>
      <p:cxnSp>
        <p:nvCxnSpPr>
          <p:cNvPr id="18" name="直線コネクタ 17"/>
          <p:cNvCxnSpPr/>
          <p:nvPr/>
        </p:nvCxnSpPr>
        <p:spPr bwMode="auto">
          <a:xfrm>
            <a:off x="695726" y="5415607"/>
            <a:ext cx="1692678"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正方形/長方形 9"/>
          <p:cNvSpPr/>
          <p:nvPr/>
        </p:nvSpPr>
        <p:spPr bwMode="auto">
          <a:xfrm>
            <a:off x="2388404" y="4134272"/>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25" name="円/楕円 24"/>
          <p:cNvSpPr/>
          <p:nvPr/>
        </p:nvSpPr>
        <p:spPr bwMode="auto">
          <a:xfrm>
            <a:off x="1999449" y="4436157"/>
            <a:ext cx="144016" cy="144016"/>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nvGrpSpPr>
          <p:cNvPr id="21" name="グループ化 20"/>
          <p:cNvGrpSpPr/>
          <p:nvPr/>
        </p:nvGrpSpPr>
        <p:grpSpPr>
          <a:xfrm>
            <a:off x="1695944" y="5271591"/>
            <a:ext cx="448816" cy="288032"/>
            <a:chOff x="2483768" y="4725144"/>
            <a:chExt cx="448816" cy="288032"/>
          </a:xfrm>
        </p:grpSpPr>
        <p:sp>
          <p:nvSpPr>
            <p:cNvPr id="19" name="円/楕円 18"/>
            <p:cNvSpPr/>
            <p:nvPr/>
          </p:nvSpPr>
          <p:spPr bwMode="auto">
            <a:xfrm>
              <a:off x="25557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24" name="円/楕円 23"/>
            <p:cNvSpPr/>
            <p:nvPr/>
          </p:nvSpPr>
          <p:spPr bwMode="auto">
            <a:xfrm>
              <a:off x="27081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20" name="円/楕円 19"/>
            <p:cNvSpPr/>
            <p:nvPr/>
          </p:nvSpPr>
          <p:spPr bwMode="auto">
            <a:xfrm>
              <a:off x="2483768" y="4725144"/>
              <a:ext cx="448816" cy="288032"/>
            </a:xfrm>
            <a:prstGeom prst="ellipse">
              <a:avLst/>
            </a:prstGeom>
            <a:noFill/>
            <a:ln w="19050" cap="flat" cmpd="sng" algn="ctr">
              <a:solidFill>
                <a:srgbClr val="0070C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sp>
        <p:nvSpPr>
          <p:cNvPr id="28" name="円/楕円 27"/>
          <p:cNvSpPr/>
          <p:nvPr/>
        </p:nvSpPr>
        <p:spPr bwMode="auto">
          <a:xfrm>
            <a:off x="1746846" y="4455298"/>
            <a:ext cx="144016" cy="144016"/>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cxnSp>
        <p:nvCxnSpPr>
          <p:cNvPr id="23" name="直線矢印コネクタ 22"/>
          <p:cNvCxnSpPr>
            <a:stCxn id="24" idx="0"/>
            <a:endCxn id="25" idx="4"/>
          </p:cNvCxnSpPr>
          <p:nvPr/>
        </p:nvCxnSpPr>
        <p:spPr bwMode="auto">
          <a:xfrm flipV="1">
            <a:off x="1992360" y="4580173"/>
            <a:ext cx="79097" cy="763426"/>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線矢印コネクタ 31"/>
          <p:cNvCxnSpPr>
            <a:stCxn id="19" idx="0"/>
            <a:endCxn id="28" idx="4"/>
          </p:cNvCxnSpPr>
          <p:nvPr/>
        </p:nvCxnSpPr>
        <p:spPr bwMode="auto">
          <a:xfrm flipH="1" flipV="1">
            <a:off x="1818854" y="4599314"/>
            <a:ext cx="21106" cy="744285"/>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直線コネクタ 35"/>
          <p:cNvCxnSpPr/>
          <p:nvPr/>
        </p:nvCxnSpPr>
        <p:spPr bwMode="auto">
          <a:xfrm flipV="1">
            <a:off x="2532420" y="5616821"/>
            <a:ext cx="1716034" cy="1"/>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8" name="グループ化 37"/>
          <p:cNvGrpSpPr/>
          <p:nvPr/>
        </p:nvGrpSpPr>
        <p:grpSpPr>
          <a:xfrm>
            <a:off x="3288014" y="5487615"/>
            <a:ext cx="448816" cy="288032"/>
            <a:chOff x="2483768" y="4725144"/>
            <a:chExt cx="448816" cy="288032"/>
          </a:xfrm>
        </p:grpSpPr>
        <p:sp>
          <p:nvSpPr>
            <p:cNvPr id="39" name="円/楕円 38"/>
            <p:cNvSpPr/>
            <p:nvPr/>
          </p:nvSpPr>
          <p:spPr bwMode="auto">
            <a:xfrm>
              <a:off x="2555776" y="4797152"/>
              <a:ext cx="144016" cy="144016"/>
            </a:xfrm>
            <a:prstGeom prst="ellipse">
              <a:avLst/>
            </a:prstGeom>
            <a:solidFill>
              <a:srgbClr val="00B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40" name="円/楕円 39"/>
            <p:cNvSpPr/>
            <p:nvPr/>
          </p:nvSpPr>
          <p:spPr bwMode="auto">
            <a:xfrm>
              <a:off x="2708176" y="4797152"/>
              <a:ext cx="144016" cy="144016"/>
            </a:xfrm>
            <a:prstGeom prst="ellipse">
              <a:avLst/>
            </a:prstGeom>
            <a:solidFill>
              <a:srgbClr val="00B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41" name="円/楕円 40"/>
            <p:cNvSpPr/>
            <p:nvPr/>
          </p:nvSpPr>
          <p:spPr bwMode="auto">
            <a:xfrm>
              <a:off x="2483768" y="4725144"/>
              <a:ext cx="448816" cy="288032"/>
            </a:xfrm>
            <a:prstGeom prst="ellipse">
              <a:avLst/>
            </a:prstGeom>
            <a:noFill/>
            <a:ln w="19050"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sp>
        <p:nvSpPr>
          <p:cNvPr id="42" name="円/楕円 41"/>
          <p:cNvSpPr/>
          <p:nvPr/>
        </p:nvSpPr>
        <p:spPr bwMode="auto">
          <a:xfrm>
            <a:off x="2956207" y="4839439"/>
            <a:ext cx="144016" cy="144016"/>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cxnSp>
        <p:nvCxnSpPr>
          <p:cNvPr id="48" name="直線矢印コネクタ 47"/>
          <p:cNvCxnSpPr>
            <a:stCxn id="25" idx="6"/>
            <a:endCxn id="42" idx="1"/>
          </p:cNvCxnSpPr>
          <p:nvPr/>
        </p:nvCxnSpPr>
        <p:spPr bwMode="auto">
          <a:xfrm>
            <a:off x="2143465" y="4508165"/>
            <a:ext cx="833833" cy="352365"/>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正方形/長方形 52"/>
          <p:cNvSpPr/>
          <p:nvPr/>
        </p:nvSpPr>
        <p:spPr bwMode="auto">
          <a:xfrm>
            <a:off x="6436192" y="4201601"/>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nvGrpSpPr>
          <p:cNvPr id="55" name="グループ化 54"/>
          <p:cNvGrpSpPr/>
          <p:nvPr/>
        </p:nvGrpSpPr>
        <p:grpSpPr>
          <a:xfrm>
            <a:off x="5627336" y="5353729"/>
            <a:ext cx="448816" cy="288032"/>
            <a:chOff x="2483768" y="4725144"/>
            <a:chExt cx="448816" cy="288032"/>
          </a:xfrm>
        </p:grpSpPr>
        <p:sp>
          <p:nvSpPr>
            <p:cNvPr id="56" name="円/楕円 55"/>
            <p:cNvSpPr/>
            <p:nvPr/>
          </p:nvSpPr>
          <p:spPr bwMode="auto">
            <a:xfrm>
              <a:off x="25557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57" name="円/楕円 56"/>
            <p:cNvSpPr/>
            <p:nvPr/>
          </p:nvSpPr>
          <p:spPr bwMode="auto">
            <a:xfrm>
              <a:off x="27081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58" name="円/楕円 57"/>
            <p:cNvSpPr/>
            <p:nvPr/>
          </p:nvSpPr>
          <p:spPr bwMode="auto">
            <a:xfrm>
              <a:off x="2483768" y="4725144"/>
              <a:ext cx="448816" cy="288032"/>
            </a:xfrm>
            <a:prstGeom prst="ellipse">
              <a:avLst/>
            </a:prstGeom>
            <a:noFill/>
            <a:ln w="19050" cap="flat" cmpd="sng" algn="ctr">
              <a:solidFill>
                <a:srgbClr val="FF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sp>
        <p:nvSpPr>
          <p:cNvPr id="59" name="円/楕円 58"/>
          <p:cNvSpPr/>
          <p:nvPr/>
        </p:nvSpPr>
        <p:spPr bwMode="auto">
          <a:xfrm>
            <a:off x="7008914" y="4921577"/>
            <a:ext cx="144016" cy="144016"/>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cxnSp>
        <p:nvCxnSpPr>
          <p:cNvPr id="64" name="直線コネクタ 63"/>
          <p:cNvCxnSpPr/>
          <p:nvPr/>
        </p:nvCxnSpPr>
        <p:spPr bwMode="auto">
          <a:xfrm>
            <a:off x="6580208" y="5713769"/>
            <a:ext cx="171603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9" name="円/楕円 68"/>
          <p:cNvSpPr/>
          <p:nvPr/>
        </p:nvSpPr>
        <p:spPr bwMode="auto">
          <a:xfrm>
            <a:off x="5843360" y="4545358"/>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cxnSp>
        <p:nvCxnSpPr>
          <p:cNvPr id="70" name="直線矢印コネクタ 69"/>
          <p:cNvCxnSpPr>
            <a:stCxn id="59" idx="3"/>
            <a:endCxn id="75" idx="7"/>
          </p:cNvCxnSpPr>
          <p:nvPr/>
        </p:nvCxnSpPr>
        <p:spPr bwMode="auto">
          <a:xfrm>
            <a:off x="7030005" y="5044502"/>
            <a:ext cx="126596" cy="618350"/>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3" name="グループ化 72"/>
          <p:cNvGrpSpPr/>
          <p:nvPr/>
        </p:nvGrpSpPr>
        <p:grpSpPr>
          <a:xfrm>
            <a:off x="6809268" y="5569753"/>
            <a:ext cx="448816" cy="288032"/>
            <a:chOff x="2483768" y="4725144"/>
            <a:chExt cx="448816" cy="288032"/>
          </a:xfrm>
        </p:grpSpPr>
        <p:sp>
          <p:nvSpPr>
            <p:cNvPr id="74" name="円/楕円 73"/>
            <p:cNvSpPr/>
            <p:nvPr/>
          </p:nvSpPr>
          <p:spPr bwMode="auto">
            <a:xfrm>
              <a:off x="25557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75" name="円/楕円 74"/>
            <p:cNvSpPr/>
            <p:nvPr/>
          </p:nvSpPr>
          <p:spPr bwMode="auto">
            <a:xfrm>
              <a:off x="2708176" y="4797152"/>
              <a:ext cx="144016" cy="144016"/>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76" name="円/楕円 75"/>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cxnSp>
        <p:nvCxnSpPr>
          <p:cNvPr id="77" name="直線矢印コネクタ 76"/>
          <p:cNvCxnSpPr>
            <a:stCxn id="56" idx="0"/>
            <a:endCxn id="69" idx="4"/>
          </p:cNvCxnSpPr>
          <p:nvPr/>
        </p:nvCxnSpPr>
        <p:spPr bwMode="auto">
          <a:xfrm flipV="1">
            <a:off x="5771352" y="4689374"/>
            <a:ext cx="144016" cy="736363"/>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直線矢印コネクタ 77"/>
          <p:cNvCxnSpPr>
            <a:stCxn id="57" idx="6"/>
            <a:endCxn id="74" idx="2"/>
          </p:cNvCxnSpPr>
          <p:nvPr/>
        </p:nvCxnSpPr>
        <p:spPr bwMode="auto">
          <a:xfrm>
            <a:off x="5995760" y="5497745"/>
            <a:ext cx="885516" cy="216024"/>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9" name="正方形/長方形 88"/>
          <p:cNvSpPr/>
          <p:nvPr/>
        </p:nvSpPr>
        <p:spPr>
          <a:xfrm>
            <a:off x="206040" y="3913569"/>
            <a:ext cx="979755" cy="369332"/>
          </a:xfrm>
          <a:prstGeom prst="rect">
            <a:avLst/>
          </a:prstGeom>
        </p:spPr>
        <p:txBody>
          <a:bodyPr wrap="none">
            <a:spAutoFit/>
          </a:bodyPr>
          <a:lstStyle/>
          <a:p>
            <a:r>
              <a:rPr lang="en-US" altLang="ja-JP" b="1" dirty="0">
                <a:latin typeface="Arial" panose="020B0604020202020204" pitchFamily="34" charset="0"/>
                <a:cs typeface="Arial" panose="020B0604020202020204" pitchFamily="34" charset="0"/>
              </a:rPr>
              <a:t>Photon</a:t>
            </a:r>
            <a:endParaRPr lang="ja-JP" altLang="en-US" sz="1800" dirty="0">
              <a:latin typeface="Arial" panose="020B0604020202020204" pitchFamily="34" charset="0"/>
              <a:cs typeface="Arial" panose="020B0604020202020204" pitchFamily="34" charset="0"/>
            </a:endParaRPr>
          </a:p>
        </p:txBody>
      </p:sp>
      <p:sp>
        <p:nvSpPr>
          <p:cNvPr id="2" name="コンテンツ プレースホルダー 1"/>
          <p:cNvSpPr>
            <a:spLocks noGrp="1"/>
          </p:cNvSpPr>
          <p:nvPr>
            <p:ph idx="1"/>
          </p:nvPr>
        </p:nvSpPr>
        <p:spPr>
          <a:xfrm>
            <a:off x="177840" y="724478"/>
            <a:ext cx="8788319" cy="2465050"/>
          </a:xfrm>
        </p:spPr>
        <p:txBody>
          <a:bodyPr>
            <a:noAutofit/>
          </a:bodyPr>
          <a:lstStyle/>
          <a:p>
            <a:r>
              <a:rPr lang="en-US" altLang="ja-JP" sz="2400" dirty="0">
                <a:latin typeface="Arial" panose="020B0604020202020204" pitchFamily="34" charset="0"/>
                <a:cs typeface="Arial" panose="020B0604020202020204" pitchFamily="34" charset="0"/>
              </a:rPr>
              <a:t>Bi-layer fabricated with superconductors of different gaps </a:t>
            </a:r>
            <a:r>
              <a:rPr lang="en-US" altLang="ja-JP" sz="2400" dirty="0">
                <a:latin typeface="Arial" panose="020B0604020202020204" pitchFamily="34" charset="0"/>
                <a:cs typeface="Arial" panose="020B0604020202020204" pitchFamily="34" charset="0"/>
                <a:sym typeface="Symbol"/>
              </a:rPr>
              <a:t></a:t>
            </a:r>
            <a:r>
              <a:rPr lang="en-US" altLang="ja-JP" sz="2400" baseline="-25000" dirty="0">
                <a:latin typeface="Arial" panose="020B0604020202020204" pitchFamily="34" charset="0"/>
                <a:cs typeface="Arial" panose="020B0604020202020204" pitchFamily="34" charset="0"/>
                <a:sym typeface="Symbol"/>
              </a:rPr>
              <a:t>Nb</a:t>
            </a:r>
            <a:r>
              <a:rPr lang="en-US" altLang="ja-JP" sz="2400" dirty="0">
                <a:latin typeface="Arial" panose="020B0604020202020204" pitchFamily="34" charset="0"/>
                <a:cs typeface="Arial" panose="020B0604020202020204" pitchFamily="34" charset="0"/>
                <a:sym typeface="Symbol"/>
              </a:rPr>
              <a:t>&gt;</a:t>
            </a:r>
            <a:r>
              <a:rPr lang="en-US" altLang="ja-JP" sz="2400" baseline="-25000" dirty="0">
                <a:latin typeface="Arial" panose="020B0604020202020204" pitchFamily="34" charset="0"/>
                <a:cs typeface="Arial" panose="020B0604020202020204" pitchFamily="34" charset="0"/>
                <a:sym typeface="Symbol"/>
              </a:rPr>
              <a:t>Al</a:t>
            </a:r>
            <a:r>
              <a:rPr lang="en-US" altLang="ja-JP" sz="2400" dirty="0">
                <a:latin typeface="Arial" panose="020B0604020202020204" pitchFamily="34" charset="0"/>
                <a:cs typeface="Arial" panose="020B0604020202020204" pitchFamily="34" charset="0"/>
                <a:sym typeface="Symbol"/>
              </a:rPr>
              <a:t> to enhance quasi-particle density near the barrier</a:t>
            </a:r>
          </a:p>
          <a:p>
            <a:pPr lvl="1"/>
            <a:r>
              <a:rPr lang="en-US" altLang="ja-JP" sz="2000" dirty="0">
                <a:latin typeface="Arial" panose="020B0604020202020204" pitchFamily="34" charset="0"/>
                <a:cs typeface="Arial" panose="020B0604020202020204" pitchFamily="34" charset="0"/>
              </a:rPr>
              <a:t>Quasi-particle near the barrier can mediate </a:t>
            </a:r>
            <a:r>
              <a:rPr lang="en-US" altLang="ja-JP" sz="2000" dirty="0">
                <a:solidFill>
                  <a:srgbClr val="FF0000"/>
                </a:solidFill>
                <a:latin typeface="Arial" panose="020B0604020202020204" pitchFamily="34" charset="0"/>
                <a:cs typeface="Arial" panose="020B0604020202020204" pitchFamily="34" charset="0"/>
              </a:rPr>
              <a:t>multiple Cooper pairs</a:t>
            </a:r>
          </a:p>
          <a:p>
            <a:r>
              <a:rPr lang="en-US" altLang="ja-JP" sz="2400" dirty="0">
                <a:latin typeface="Arial" panose="020B0604020202020204" pitchFamily="34" charset="0"/>
                <a:cs typeface="Arial" panose="020B0604020202020204" pitchFamily="34" charset="0"/>
                <a:sym typeface="Wingdings"/>
              </a:rPr>
              <a:t>Nb/Al-STJ   Nb(200nm)/Al(70nm)/</a:t>
            </a:r>
            <a:r>
              <a:rPr lang="en-US" altLang="ja-JP" sz="2400" dirty="0" err="1">
                <a:latin typeface="Arial" panose="020B0604020202020204" pitchFamily="34" charset="0"/>
                <a:cs typeface="Arial" panose="020B0604020202020204" pitchFamily="34" charset="0"/>
                <a:sym typeface="Wingdings"/>
              </a:rPr>
              <a:t>AlOx</a:t>
            </a:r>
            <a:r>
              <a:rPr lang="en-US" altLang="ja-JP" sz="2400" dirty="0">
                <a:latin typeface="Arial" panose="020B0604020202020204" pitchFamily="34" charset="0"/>
                <a:cs typeface="Arial" panose="020B0604020202020204" pitchFamily="34" charset="0"/>
                <a:sym typeface="Wingdings"/>
              </a:rPr>
              <a:t>/Al(70nm)/Nb(200nm)</a:t>
            </a:r>
          </a:p>
          <a:p>
            <a:r>
              <a:rPr lang="en-US" altLang="ja-JP" sz="2400" dirty="0">
                <a:latin typeface="Arial" panose="020B0604020202020204" pitchFamily="34" charset="0"/>
                <a:cs typeface="Arial" panose="020B0604020202020204" pitchFamily="34" charset="0"/>
              </a:rPr>
              <a:t>Gain:</a:t>
            </a:r>
            <a:r>
              <a:rPr lang="ja-JP" altLang="en-US" sz="2400"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10</a:t>
            </a:r>
            <a:endParaRPr kumimoji="1" lang="en-US" altLang="ja-JP" sz="2400" dirty="0">
              <a:latin typeface="Arial" panose="020B0604020202020204" pitchFamily="34" charset="0"/>
              <a:cs typeface="Arial" panose="020B0604020202020204" pitchFamily="34" charset="0"/>
            </a:endParaRPr>
          </a:p>
        </p:txBody>
      </p:sp>
      <p:grpSp>
        <p:nvGrpSpPr>
          <p:cNvPr id="83" name="グループ化 82"/>
          <p:cNvGrpSpPr/>
          <p:nvPr/>
        </p:nvGrpSpPr>
        <p:grpSpPr>
          <a:xfrm>
            <a:off x="1118726" y="5271591"/>
            <a:ext cx="448816" cy="288032"/>
            <a:chOff x="2483768" y="4725144"/>
            <a:chExt cx="448816" cy="288032"/>
          </a:xfrm>
        </p:grpSpPr>
        <p:sp>
          <p:nvSpPr>
            <p:cNvPr id="84" name="円/楕円 83"/>
            <p:cNvSpPr/>
            <p:nvPr/>
          </p:nvSpPr>
          <p:spPr bwMode="auto">
            <a:xfrm>
              <a:off x="25557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85" name="円/楕円 84"/>
            <p:cNvSpPr/>
            <p:nvPr/>
          </p:nvSpPr>
          <p:spPr bwMode="auto">
            <a:xfrm>
              <a:off x="27081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86" name="円/楕円 85"/>
            <p:cNvSpPr/>
            <p:nvPr/>
          </p:nvSpPr>
          <p:spPr bwMode="auto">
            <a:xfrm>
              <a:off x="2483768" y="4725144"/>
              <a:ext cx="448816" cy="288032"/>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sp>
        <p:nvSpPr>
          <p:cNvPr id="87" name="円/楕円 86"/>
          <p:cNvSpPr/>
          <p:nvPr/>
        </p:nvSpPr>
        <p:spPr bwMode="auto">
          <a:xfrm>
            <a:off x="6239193" y="4550461"/>
            <a:ext cx="144016" cy="144016"/>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nvGrpSpPr>
          <p:cNvPr id="92" name="グループ化 91"/>
          <p:cNvGrpSpPr/>
          <p:nvPr/>
        </p:nvGrpSpPr>
        <p:grpSpPr>
          <a:xfrm>
            <a:off x="7499544" y="5569753"/>
            <a:ext cx="448816" cy="288032"/>
            <a:chOff x="2483768" y="4725144"/>
            <a:chExt cx="448816" cy="288032"/>
          </a:xfrm>
        </p:grpSpPr>
        <p:sp>
          <p:nvSpPr>
            <p:cNvPr id="93" name="円/楕円 92"/>
            <p:cNvSpPr/>
            <p:nvPr/>
          </p:nvSpPr>
          <p:spPr bwMode="auto">
            <a:xfrm>
              <a:off x="2555776" y="4797152"/>
              <a:ext cx="144016" cy="144016"/>
            </a:xfrm>
            <a:prstGeom prst="ellipse">
              <a:avLst/>
            </a:prstGeom>
            <a:solidFill>
              <a:srgbClr val="00B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94" name="円/楕円 93"/>
            <p:cNvSpPr/>
            <p:nvPr/>
          </p:nvSpPr>
          <p:spPr bwMode="auto">
            <a:xfrm>
              <a:off x="2708176" y="4797152"/>
              <a:ext cx="144016" cy="144016"/>
            </a:xfrm>
            <a:prstGeom prst="ellipse">
              <a:avLst/>
            </a:prstGeom>
            <a:solidFill>
              <a:srgbClr val="00B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sp>
          <p:nvSpPr>
            <p:cNvPr id="95" name="円/楕円 94"/>
            <p:cNvSpPr/>
            <p:nvPr/>
          </p:nvSpPr>
          <p:spPr bwMode="auto">
            <a:xfrm>
              <a:off x="2483768" y="4725144"/>
              <a:ext cx="448816" cy="288032"/>
            </a:xfrm>
            <a:prstGeom prst="ellipse">
              <a:avLst/>
            </a:prstGeom>
            <a:noFill/>
            <a:ln w="19050"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grpSp>
        <p:nvGrpSpPr>
          <p:cNvPr id="45" name="グループ化 44"/>
          <p:cNvGrpSpPr/>
          <p:nvPr/>
        </p:nvGrpSpPr>
        <p:grpSpPr>
          <a:xfrm>
            <a:off x="695726" y="4710336"/>
            <a:ext cx="1716034" cy="253716"/>
            <a:chOff x="755576" y="4883969"/>
            <a:chExt cx="1716034" cy="253716"/>
          </a:xfrm>
        </p:grpSpPr>
        <p:cxnSp>
          <p:nvCxnSpPr>
            <p:cNvPr id="9" name="直線コネクタ 8"/>
            <p:cNvCxnSpPr/>
            <p:nvPr/>
          </p:nvCxnSpPr>
          <p:spPr bwMode="auto">
            <a:xfrm>
              <a:off x="755576" y="4883969"/>
              <a:ext cx="1000218"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直線コネクタ 95"/>
            <p:cNvCxnSpPr/>
            <p:nvPr/>
          </p:nvCxnSpPr>
          <p:spPr bwMode="auto">
            <a:xfrm>
              <a:off x="1755794" y="4883969"/>
              <a:ext cx="0" cy="253716"/>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直線コネクタ 96"/>
            <p:cNvCxnSpPr/>
            <p:nvPr/>
          </p:nvCxnSpPr>
          <p:spPr bwMode="auto">
            <a:xfrm>
              <a:off x="1755794" y="5125220"/>
              <a:ext cx="715816"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4" name="グループ化 33"/>
          <p:cNvGrpSpPr/>
          <p:nvPr/>
        </p:nvGrpSpPr>
        <p:grpSpPr>
          <a:xfrm flipH="1">
            <a:off x="2532420" y="4911551"/>
            <a:ext cx="1716034" cy="253716"/>
            <a:chOff x="1169430" y="6177769"/>
            <a:chExt cx="1716034" cy="253716"/>
          </a:xfrm>
        </p:grpSpPr>
        <p:cxnSp>
          <p:nvCxnSpPr>
            <p:cNvPr id="98" name="直線コネクタ 97"/>
            <p:cNvCxnSpPr/>
            <p:nvPr/>
          </p:nvCxnSpPr>
          <p:spPr bwMode="auto">
            <a:xfrm flipH="1">
              <a:off x="1169430" y="6177769"/>
              <a:ext cx="1000218"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直線コネクタ 98"/>
            <p:cNvCxnSpPr/>
            <p:nvPr/>
          </p:nvCxnSpPr>
          <p:spPr bwMode="auto">
            <a:xfrm flipH="1">
              <a:off x="2169648" y="6177769"/>
              <a:ext cx="0" cy="253716"/>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直線コネクタ 99"/>
            <p:cNvCxnSpPr/>
            <p:nvPr/>
          </p:nvCxnSpPr>
          <p:spPr bwMode="auto">
            <a:xfrm flipH="1">
              <a:off x="2169648" y="6431485"/>
              <a:ext cx="715816"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1" name="稲妻 70"/>
          <p:cNvSpPr/>
          <p:nvPr/>
        </p:nvSpPr>
        <p:spPr bwMode="auto">
          <a:xfrm>
            <a:off x="915007" y="4285183"/>
            <a:ext cx="914400" cy="914400"/>
          </a:xfrm>
          <a:prstGeom prst="lightningBol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a:ln>
                <a:noFill/>
              </a:ln>
              <a:solidFill>
                <a:schemeClr val="tx1"/>
              </a:solidFill>
              <a:effectLst/>
              <a:latin typeface="Arial" panose="020B0604020202020204" pitchFamily="34" charset="0"/>
              <a:ea typeface="ＭＳ Ｐゴシック" pitchFamily="50" charset="-128"/>
              <a:cs typeface="Arial" panose="020B0604020202020204" pitchFamily="34" charset="0"/>
            </a:endParaRPr>
          </a:p>
        </p:txBody>
      </p:sp>
      <p:grpSp>
        <p:nvGrpSpPr>
          <p:cNvPr id="101" name="グループ化 100"/>
          <p:cNvGrpSpPr/>
          <p:nvPr/>
        </p:nvGrpSpPr>
        <p:grpSpPr>
          <a:xfrm>
            <a:off x="4716016" y="4782837"/>
            <a:ext cx="1716034" cy="253716"/>
            <a:chOff x="755576" y="4883969"/>
            <a:chExt cx="1716034" cy="253716"/>
          </a:xfrm>
        </p:grpSpPr>
        <p:cxnSp>
          <p:nvCxnSpPr>
            <p:cNvPr id="102" name="直線コネクタ 101"/>
            <p:cNvCxnSpPr/>
            <p:nvPr/>
          </p:nvCxnSpPr>
          <p:spPr bwMode="auto">
            <a:xfrm>
              <a:off x="755576" y="4883969"/>
              <a:ext cx="1000218"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 name="直線コネクタ 102"/>
            <p:cNvCxnSpPr/>
            <p:nvPr/>
          </p:nvCxnSpPr>
          <p:spPr bwMode="auto">
            <a:xfrm>
              <a:off x="1755794" y="4883969"/>
              <a:ext cx="0" cy="253716"/>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直線コネクタ 103"/>
            <p:cNvCxnSpPr/>
            <p:nvPr/>
          </p:nvCxnSpPr>
          <p:spPr bwMode="auto">
            <a:xfrm>
              <a:off x="1755794" y="5125220"/>
              <a:ext cx="715816"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14" name="グループ化 113"/>
          <p:cNvGrpSpPr/>
          <p:nvPr/>
        </p:nvGrpSpPr>
        <p:grpSpPr>
          <a:xfrm flipH="1">
            <a:off x="6580208" y="4961717"/>
            <a:ext cx="1716034" cy="253716"/>
            <a:chOff x="1169430" y="6177769"/>
            <a:chExt cx="1716034" cy="253716"/>
          </a:xfrm>
        </p:grpSpPr>
        <p:cxnSp>
          <p:nvCxnSpPr>
            <p:cNvPr id="115" name="直線コネクタ 114"/>
            <p:cNvCxnSpPr/>
            <p:nvPr/>
          </p:nvCxnSpPr>
          <p:spPr bwMode="auto">
            <a:xfrm flipH="1">
              <a:off x="1169430" y="6177769"/>
              <a:ext cx="1000218"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6" name="直線コネクタ 115"/>
            <p:cNvCxnSpPr/>
            <p:nvPr/>
          </p:nvCxnSpPr>
          <p:spPr bwMode="auto">
            <a:xfrm flipH="1">
              <a:off x="2169648" y="6177769"/>
              <a:ext cx="0" cy="253716"/>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直線コネクタ 116"/>
            <p:cNvCxnSpPr/>
            <p:nvPr/>
          </p:nvCxnSpPr>
          <p:spPr bwMode="auto">
            <a:xfrm flipH="1">
              <a:off x="2169648" y="6431485"/>
              <a:ext cx="715816"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18" name="テキスト ボックス 117"/>
          <p:cNvSpPr txBox="1"/>
          <p:nvPr/>
        </p:nvSpPr>
        <p:spPr>
          <a:xfrm>
            <a:off x="767304" y="5847655"/>
            <a:ext cx="579005" cy="461665"/>
          </a:xfrm>
          <a:prstGeom prst="rect">
            <a:avLst/>
          </a:prstGeom>
          <a:noFill/>
        </p:spPr>
        <p:txBody>
          <a:bodyPr wrap="none" rtlCol="0">
            <a:spAutoFit/>
          </a:bodyPr>
          <a:lstStyle/>
          <a:p>
            <a:r>
              <a:rPr kumimoji="1" lang="en-US" altLang="ja-JP" sz="2400" dirty="0" err="1">
                <a:latin typeface="Arial" panose="020B0604020202020204" pitchFamily="34" charset="0"/>
                <a:cs typeface="Arial" panose="020B0604020202020204" pitchFamily="34" charset="0"/>
              </a:rPr>
              <a:t>Nb</a:t>
            </a:r>
            <a:endParaRPr kumimoji="1" lang="ja-JP" altLang="en-US" sz="2400" dirty="0">
              <a:latin typeface="Arial" panose="020B0604020202020204" pitchFamily="34" charset="0"/>
              <a:cs typeface="Arial" panose="020B0604020202020204" pitchFamily="34" charset="0"/>
            </a:endParaRPr>
          </a:p>
        </p:txBody>
      </p:sp>
      <p:sp>
        <p:nvSpPr>
          <p:cNvPr id="121" name="テキスト ボックス 120"/>
          <p:cNvSpPr txBox="1"/>
          <p:nvPr/>
        </p:nvSpPr>
        <p:spPr>
          <a:xfrm>
            <a:off x="1746846" y="5847655"/>
            <a:ext cx="458780" cy="461665"/>
          </a:xfrm>
          <a:prstGeom prst="rect">
            <a:avLst/>
          </a:prstGeom>
          <a:noFill/>
        </p:spPr>
        <p:txBody>
          <a:bodyPr wrap="none" rtlCol="0">
            <a:spAutoFit/>
          </a:bodyPr>
          <a:lstStyle/>
          <a:p>
            <a:r>
              <a:rPr lang="en-US" altLang="ja-JP" sz="2400" dirty="0">
                <a:latin typeface="Arial" panose="020B0604020202020204" pitchFamily="34" charset="0"/>
                <a:cs typeface="Arial" panose="020B0604020202020204" pitchFamily="34" charset="0"/>
              </a:rPr>
              <a:t>Al</a:t>
            </a:r>
            <a:endParaRPr kumimoji="1" lang="ja-JP" altLang="en-US" sz="2400" dirty="0">
              <a:latin typeface="Arial" panose="020B0604020202020204" pitchFamily="34" charset="0"/>
              <a:cs typeface="Arial" panose="020B0604020202020204" pitchFamily="34" charset="0"/>
            </a:endParaRPr>
          </a:p>
        </p:txBody>
      </p:sp>
      <p:sp>
        <p:nvSpPr>
          <p:cNvPr id="122" name="テキスト ボックス 121"/>
          <p:cNvSpPr txBox="1"/>
          <p:nvPr/>
        </p:nvSpPr>
        <p:spPr>
          <a:xfrm>
            <a:off x="3472636" y="5828491"/>
            <a:ext cx="579005" cy="461665"/>
          </a:xfrm>
          <a:prstGeom prst="rect">
            <a:avLst/>
          </a:prstGeom>
          <a:noFill/>
        </p:spPr>
        <p:txBody>
          <a:bodyPr wrap="none" rtlCol="0">
            <a:spAutoFit/>
          </a:bodyPr>
          <a:lstStyle/>
          <a:p>
            <a:r>
              <a:rPr kumimoji="1" lang="en-US" altLang="ja-JP" sz="2400" dirty="0" err="1">
                <a:latin typeface="Arial" panose="020B0604020202020204" pitchFamily="34" charset="0"/>
                <a:cs typeface="Arial" panose="020B0604020202020204" pitchFamily="34" charset="0"/>
              </a:rPr>
              <a:t>Nb</a:t>
            </a:r>
            <a:endParaRPr kumimoji="1" lang="ja-JP" altLang="en-US" sz="2400" dirty="0">
              <a:latin typeface="Arial" panose="020B0604020202020204" pitchFamily="34" charset="0"/>
              <a:cs typeface="Arial" panose="020B0604020202020204" pitchFamily="34" charset="0"/>
            </a:endParaRPr>
          </a:p>
        </p:txBody>
      </p:sp>
      <p:sp>
        <p:nvSpPr>
          <p:cNvPr id="123" name="テキスト ボックス 122"/>
          <p:cNvSpPr txBox="1"/>
          <p:nvPr/>
        </p:nvSpPr>
        <p:spPr>
          <a:xfrm>
            <a:off x="2704375" y="5836618"/>
            <a:ext cx="458780" cy="461665"/>
          </a:xfrm>
          <a:prstGeom prst="rect">
            <a:avLst/>
          </a:prstGeom>
          <a:noFill/>
        </p:spPr>
        <p:txBody>
          <a:bodyPr wrap="none" rtlCol="0">
            <a:spAutoFit/>
          </a:bodyPr>
          <a:lstStyle/>
          <a:p>
            <a:r>
              <a:rPr lang="en-US" altLang="ja-JP" sz="2400" dirty="0">
                <a:latin typeface="Arial" panose="020B0604020202020204" pitchFamily="34" charset="0"/>
                <a:cs typeface="Arial" panose="020B0604020202020204" pitchFamily="34" charset="0"/>
              </a:rPr>
              <a:t>Al</a:t>
            </a:r>
            <a:endParaRPr kumimoji="1" lang="ja-JP" altLang="en-US" sz="2400" dirty="0">
              <a:latin typeface="Arial" panose="020B0604020202020204" pitchFamily="34" charset="0"/>
              <a:cs typeface="Arial" panose="020B0604020202020204" pitchFamily="34" charset="0"/>
            </a:endParaRPr>
          </a:p>
        </p:txBody>
      </p:sp>
      <p:grpSp>
        <p:nvGrpSpPr>
          <p:cNvPr id="3" name="グループ化 2"/>
          <p:cNvGrpSpPr/>
          <p:nvPr/>
        </p:nvGrpSpPr>
        <p:grpSpPr>
          <a:xfrm>
            <a:off x="3504038" y="2583090"/>
            <a:ext cx="4974890" cy="1333066"/>
            <a:chOff x="3696040" y="2767760"/>
            <a:chExt cx="4974890" cy="1333066"/>
          </a:xfrm>
        </p:grpSpPr>
        <p:sp>
          <p:nvSpPr>
            <p:cNvPr id="80" name="正方形/長方形 79"/>
            <p:cNvSpPr/>
            <p:nvPr/>
          </p:nvSpPr>
          <p:spPr>
            <a:xfrm>
              <a:off x="5347458" y="3724094"/>
              <a:ext cx="3302435" cy="139441"/>
            </a:xfrm>
            <a:prstGeom prst="rect">
              <a:avLst/>
            </a:prstGeom>
            <a:ln>
              <a:solidFill>
                <a:schemeClr val="accent6">
                  <a:lumMod val="40000"/>
                  <a:lumOff val="60000"/>
                </a:schemeClr>
              </a:solidFill>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sp>
          <p:nvSpPr>
            <p:cNvPr id="81" name="正方形/長方形 80"/>
            <p:cNvSpPr/>
            <p:nvPr/>
          </p:nvSpPr>
          <p:spPr>
            <a:xfrm>
              <a:off x="7690072" y="3381302"/>
              <a:ext cx="669318" cy="482234"/>
            </a:xfrm>
            <a:prstGeom prst="rect">
              <a:avLst/>
            </a:prstGeom>
            <a:ln>
              <a:solidFill>
                <a:schemeClr val="accent6">
                  <a:lumMod val="40000"/>
                  <a:lumOff val="60000"/>
                </a:schemeClr>
              </a:solidFill>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sp>
          <p:nvSpPr>
            <p:cNvPr id="82" name="正方形/長方形 81"/>
            <p:cNvSpPr/>
            <p:nvPr/>
          </p:nvSpPr>
          <p:spPr>
            <a:xfrm>
              <a:off x="5637961" y="2767760"/>
              <a:ext cx="713475" cy="1095776"/>
            </a:xfrm>
            <a:prstGeom prst="rect">
              <a:avLst/>
            </a:prstGeom>
            <a:ln>
              <a:solidFill>
                <a:schemeClr val="accent6">
                  <a:lumMod val="40000"/>
                  <a:lumOff val="60000"/>
                </a:schemeClr>
              </a:solidFill>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sp>
          <p:nvSpPr>
            <p:cNvPr id="88" name="正方形/長方形 87"/>
            <p:cNvSpPr/>
            <p:nvPr/>
          </p:nvSpPr>
          <p:spPr>
            <a:xfrm>
              <a:off x="7367033" y="3473100"/>
              <a:ext cx="836648" cy="390436"/>
            </a:xfrm>
            <a:prstGeom prst="rect">
              <a:avLst/>
            </a:prstGeom>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sp>
          <p:nvSpPr>
            <p:cNvPr id="90" name="正方形/長方形 89"/>
            <p:cNvSpPr/>
            <p:nvPr/>
          </p:nvSpPr>
          <p:spPr>
            <a:xfrm>
              <a:off x="5749514" y="2915335"/>
              <a:ext cx="1729072" cy="948201"/>
            </a:xfrm>
            <a:prstGeom prst="rect">
              <a:avLst/>
            </a:prstGeom>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sp>
          <p:nvSpPr>
            <p:cNvPr id="91" name="正方形/長方形 90"/>
            <p:cNvSpPr/>
            <p:nvPr/>
          </p:nvSpPr>
          <p:spPr>
            <a:xfrm>
              <a:off x="5368495" y="3877720"/>
              <a:ext cx="3302435" cy="223106"/>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kumimoji="0" lang="en-US" sz="2000" dirty="0">
                  <a:latin typeface="Arial" panose="020B0604020202020204" pitchFamily="34" charset="0"/>
                  <a:cs typeface="Arial" panose="020B0604020202020204" pitchFamily="34" charset="0"/>
                </a:rPr>
                <a:t>Si wafer</a:t>
              </a:r>
            </a:p>
          </p:txBody>
        </p:sp>
        <p:sp>
          <p:nvSpPr>
            <p:cNvPr id="106" name="正方形/長方形 105"/>
            <p:cNvSpPr/>
            <p:nvPr/>
          </p:nvSpPr>
          <p:spPr>
            <a:xfrm>
              <a:off x="5861067" y="3584653"/>
              <a:ext cx="2231061" cy="278883"/>
            </a:xfrm>
            <a:prstGeom prst="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kumimoji="0" lang="en-US" altLang="ja-JP" sz="2000" dirty="0">
                  <a:latin typeface="Arial" panose="020B0604020202020204" pitchFamily="34" charset="0"/>
                  <a:cs typeface="Arial" panose="020B0604020202020204" pitchFamily="34" charset="0"/>
                </a:rPr>
                <a:t>Nb</a:t>
              </a:r>
              <a:endParaRPr kumimoji="0" lang="en-US" sz="2000" dirty="0">
                <a:latin typeface="Arial" panose="020B0604020202020204" pitchFamily="34" charset="0"/>
                <a:cs typeface="Arial" panose="020B0604020202020204" pitchFamily="34" charset="0"/>
              </a:endParaRPr>
            </a:p>
          </p:txBody>
        </p:sp>
        <p:sp>
          <p:nvSpPr>
            <p:cNvPr id="107" name="正方形/長方形 106"/>
            <p:cNvSpPr/>
            <p:nvPr/>
          </p:nvSpPr>
          <p:spPr>
            <a:xfrm>
              <a:off x="5861067" y="3473100"/>
              <a:ext cx="1505966" cy="111553"/>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sp>
          <p:nvSpPr>
            <p:cNvPr id="108" name="正方形/長方形 107"/>
            <p:cNvSpPr/>
            <p:nvPr/>
          </p:nvSpPr>
          <p:spPr>
            <a:xfrm>
              <a:off x="5861067" y="3437078"/>
              <a:ext cx="1505966" cy="336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sp>
          <p:nvSpPr>
            <p:cNvPr id="109" name="正方形/長方形 108"/>
            <p:cNvSpPr/>
            <p:nvPr/>
          </p:nvSpPr>
          <p:spPr>
            <a:xfrm>
              <a:off x="5861067" y="3325525"/>
              <a:ext cx="1505966" cy="111553"/>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sp>
          <p:nvSpPr>
            <p:cNvPr id="110" name="正方形/長方形 109"/>
            <p:cNvSpPr/>
            <p:nvPr/>
          </p:nvSpPr>
          <p:spPr>
            <a:xfrm>
              <a:off x="5861067" y="3046643"/>
              <a:ext cx="1505966" cy="278883"/>
            </a:xfrm>
            <a:prstGeom prst="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kumimoji="0" lang="en-US" altLang="ja-JP" sz="2000" dirty="0">
                  <a:latin typeface="Arial" panose="020B0604020202020204" pitchFamily="34" charset="0"/>
                  <a:cs typeface="Arial" panose="020B0604020202020204" pitchFamily="34" charset="0"/>
                </a:rPr>
                <a:t>Nb</a:t>
              </a:r>
              <a:endParaRPr kumimoji="0" lang="en-US" sz="2000" dirty="0">
                <a:latin typeface="Arial" panose="020B0604020202020204" pitchFamily="34" charset="0"/>
                <a:cs typeface="Arial" panose="020B0604020202020204" pitchFamily="34" charset="0"/>
              </a:endParaRPr>
            </a:p>
          </p:txBody>
        </p:sp>
        <p:sp>
          <p:nvSpPr>
            <p:cNvPr id="111" name="正方形/長方形 110"/>
            <p:cNvSpPr/>
            <p:nvPr/>
          </p:nvSpPr>
          <p:spPr>
            <a:xfrm>
              <a:off x="6238569" y="2915335"/>
              <a:ext cx="133631" cy="131308"/>
            </a:xfrm>
            <a:prstGeom prst="rect">
              <a:avLst/>
            </a:prstGeom>
            <a:ln>
              <a:solidFill>
                <a:schemeClr val="accent6">
                  <a:lumMod val="40000"/>
                  <a:lumOff val="60000"/>
                </a:schemeClr>
              </a:solidFill>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sp>
          <p:nvSpPr>
            <p:cNvPr id="112" name="角丸四角形吹き出し 17"/>
            <p:cNvSpPr/>
            <p:nvPr/>
          </p:nvSpPr>
          <p:spPr>
            <a:xfrm>
              <a:off x="3696040" y="2856074"/>
              <a:ext cx="1579978" cy="469452"/>
            </a:xfrm>
            <a:prstGeom prst="wedgeRoundRectCallout">
              <a:avLst>
                <a:gd name="adj1" fmla="val 91378"/>
                <a:gd name="adj2" fmla="val 63686"/>
                <a:gd name="adj3" fmla="val 16667"/>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kumimoji="0" lang="en-US" sz="2000" dirty="0">
                  <a:latin typeface="Arial" panose="020B0604020202020204" pitchFamily="34" charset="0"/>
                  <a:cs typeface="Arial" panose="020B0604020202020204" pitchFamily="34" charset="0"/>
                </a:rPr>
                <a:t>Al/</a:t>
              </a:r>
              <a:r>
                <a:rPr kumimoji="0" lang="en-US" sz="2000" dirty="0" err="1">
                  <a:latin typeface="Arial" panose="020B0604020202020204" pitchFamily="34" charset="0"/>
                  <a:cs typeface="Arial" panose="020B0604020202020204" pitchFamily="34" charset="0"/>
                </a:rPr>
                <a:t>AlOx</a:t>
              </a:r>
              <a:r>
                <a:rPr kumimoji="0" lang="en-US" sz="2000" dirty="0">
                  <a:latin typeface="Arial" panose="020B0604020202020204" pitchFamily="34" charset="0"/>
                  <a:cs typeface="Arial" panose="020B0604020202020204" pitchFamily="34" charset="0"/>
                </a:rPr>
                <a:t>/Al</a:t>
              </a:r>
            </a:p>
          </p:txBody>
        </p:sp>
        <p:sp>
          <p:nvSpPr>
            <p:cNvPr id="113" name="正方形/長方形 112"/>
            <p:cNvSpPr/>
            <p:nvPr/>
          </p:nvSpPr>
          <p:spPr>
            <a:xfrm>
              <a:off x="7692226" y="3445042"/>
              <a:ext cx="133631" cy="131308"/>
            </a:xfrm>
            <a:prstGeom prst="rect">
              <a:avLst/>
            </a:prstGeom>
            <a:ln>
              <a:solidFill>
                <a:schemeClr val="accent6">
                  <a:lumMod val="40000"/>
                  <a:lumOff val="60000"/>
                </a:schemeClr>
              </a:solidFill>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endParaRPr kumimoji="0" lang="en-US" sz="2000">
                <a:latin typeface="Arial" panose="020B0604020202020204" pitchFamily="34" charset="0"/>
                <a:cs typeface="Arial" panose="020B0604020202020204" pitchFamily="34" charset="0"/>
              </a:endParaRPr>
            </a:p>
          </p:txBody>
        </p:sp>
      </p:grpSp>
      <p:sp>
        <p:nvSpPr>
          <p:cNvPr id="5" name="スライド番号プレースホルダー 4"/>
          <p:cNvSpPr>
            <a:spLocks noGrp="1"/>
          </p:cNvSpPr>
          <p:nvPr>
            <p:ph type="sldNum" sz="quarter" idx="12"/>
          </p:nvPr>
        </p:nvSpPr>
        <p:spPr/>
        <p:txBody>
          <a:bodyPr/>
          <a:lstStyle/>
          <a:p>
            <a:fld id="{D2D8002D-B5B0-4BAC-B1F6-782DDCCE6D9C}" type="slidenum">
              <a:rPr kumimoji="1" lang="ja-JP" altLang="en-US" smtClean="0"/>
              <a:t>24</a:t>
            </a:fld>
            <a:endParaRPr kumimoji="1" lang="ja-JP" altLang="en-US"/>
          </a:p>
        </p:txBody>
      </p:sp>
    </p:spTree>
    <p:extLst>
      <p:ext uri="{BB962C8B-B14F-4D97-AF65-F5344CB8AC3E}">
        <p14:creationId xmlns:p14="http://schemas.microsoft.com/office/powerpoint/2010/main" val="4218725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C6155F4-1D91-4C22-88B4-8FC16968A89F}"/>
              </a:ext>
            </a:extLst>
          </p:cNvPr>
          <p:cNvSpPr/>
          <p:nvPr/>
        </p:nvSpPr>
        <p:spPr>
          <a:xfrm>
            <a:off x="440422" y="5114136"/>
            <a:ext cx="4193209" cy="481050"/>
          </a:xfrm>
          <a:prstGeom prst="rect">
            <a:avLst/>
          </a:prstGeom>
          <a:solidFill>
            <a:srgbClr val="F8F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ローチャート: 手操作入力 33">
            <a:extLst>
              <a:ext uri="{FF2B5EF4-FFF2-40B4-BE49-F238E27FC236}">
                <a16:creationId xmlns:a16="http://schemas.microsoft.com/office/drawing/2014/main" id="{61867546-B0C5-46FC-914C-182843EAD665}"/>
              </a:ext>
            </a:extLst>
          </p:cNvPr>
          <p:cNvSpPr/>
          <p:nvPr/>
        </p:nvSpPr>
        <p:spPr>
          <a:xfrm rot="16200000" flipH="1">
            <a:off x="6914273" y="3520385"/>
            <a:ext cx="1313390" cy="924076"/>
          </a:xfrm>
          <a:prstGeom prst="flowChartManualInput">
            <a:avLst/>
          </a:prstGeom>
          <a:solidFill>
            <a:srgbClr val="F8F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ローチャート: 手操作入力 6">
            <a:extLst>
              <a:ext uri="{FF2B5EF4-FFF2-40B4-BE49-F238E27FC236}">
                <a16:creationId xmlns:a16="http://schemas.microsoft.com/office/drawing/2014/main" id="{574FABC3-5E57-4E4E-93CF-61E288861495}"/>
              </a:ext>
            </a:extLst>
          </p:cNvPr>
          <p:cNvSpPr/>
          <p:nvPr/>
        </p:nvSpPr>
        <p:spPr>
          <a:xfrm rot="5400000">
            <a:off x="1025687" y="3765664"/>
            <a:ext cx="918347" cy="1018452"/>
          </a:xfrm>
          <a:prstGeom prst="flowChartManualInput">
            <a:avLst/>
          </a:prstGeom>
          <a:solidFill>
            <a:srgbClr val="F8FE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9FC48CEF-FD5D-488C-AA6E-1F14567A8B71}"/>
              </a:ext>
            </a:extLst>
          </p:cNvPr>
          <p:cNvSpPr>
            <a:spLocks noGrp="1"/>
          </p:cNvSpPr>
          <p:nvPr>
            <p:ph type="title"/>
          </p:nvPr>
        </p:nvSpPr>
        <p:spPr>
          <a:xfrm>
            <a:off x="975634" y="363037"/>
            <a:ext cx="7292746" cy="862251"/>
          </a:xfrm>
        </p:spPr>
        <p:txBody>
          <a:bodyPr>
            <a:normAutofit/>
          </a:bodyPr>
          <a:lstStyle/>
          <a:p>
            <a:r>
              <a:rPr lang="en-US" altLang="ja-JP" dirty="0"/>
              <a:t>Drain </a:t>
            </a:r>
            <a:r>
              <a:rPr lang="ja-JP" altLang="en-US" dirty="0"/>
              <a:t>Ａｖａｒａｎｃｈｅ</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F84798DC-B7D3-4456-9EC5-703B7D94085E}"/>
                  </a:ext>
                </a:extLst>
              </p:cNvPr>
              <p:cNvSpPr>
                <a:spLocks noGrp="1"/>
              </p:cNvSpPr>
              <p:nvPr>
                <p:ph idx="1"/>
              </p:nvPr>
            </p:nvSpPr>
            <p:spPr>
              <a:xfrm>
                <a:off x="570364" y="5111280"/>
                <a:ext cx="8418353" cy="1268400"/>
              </a:xfrm>
            </p:spPr>
            <p:txBody>
              <a:bodyPr>
                <a:normAutofit fontScale="92500" lnSpcReduction="10000"/>
              </a:bodyPr>
              <a:lstStyle/>
              <a:p>
                <a:pPr marL="0" indent="0">
                  <a:buNone/>
                </a:pPr>
                <a:r>
                  <a:rPr lang="en-US" altLang="ja-JP" sz="2800" dirty="0"/>
                  <a:t>In the region of </a:t>
                </a:r>
                <a14:m>
                  <m:oMath xmlns:m="http://schemas.openxmlformats.org/officeDocument/2006/math">
                    <m:d>
                      <m:dPr>
                        <m:begChr m:val="|"/>
                        <m:endChr m:val="|"/>
                        <m:ctrlPr>
                          <a:rPr kumimoji="1" lang="en-US" altLang="ja-JP" sz="2800" b="0" i="1" dirty="0" smtClean="0">
                            <a:latin typeface="Cambria Math" panose="02040503050406030204" pitchFamily="18" charset="0"/>
                          </a:rPr>
                        </m:ctrlPr>
                      </m:dPr>
                      <m:e>
                        <m:sSub>
                          <m:sSubPr>
                            <m:ctrlPr>
                              <a:rPr kumimoji="1" lang="en-US" altLang="ja-JP" sz="2800" b="0" i="1" dirty="0" smtClean="0">
                                <a:latin typeface="Cambria Math" panose="02040503050406030204" pitchFamily="18" charset="0"/>
                              </a:rPr>
                            </m:ctrlPr>
                          </m:sSubPr>
                          <m:e>
                            <m:r>
                              <a:rPr kumimoji="1" lang="en-US" altLang="ja-JP" sz="2800" i="1" dirty="0" err="1">
                                <a:latin typeface="Cambria Math" panose="02040503050406030204" pitchFamily="18" charset="0"/>
                              </a:rPr>
                              <m:t>𝑉</m:t>
                            </m:r>
                          </m:e>
                          <m:sub>
                            <m:r>
                              <m:rPr>
                                <m:sty m:val="p"/>
                              </m:rPr>
                              <a:rPr kumimoji="1" lang="en-US" altLang="ja-JP" sz="2800" i="0" dirty="0" err="1">
                                <a:latin typeface="Cambria Math" panose="02040503050406030204" pitchFamily="18" charset="0"/>
                              </a:rPr>
                              <m:t>gs</m:t>
                            </m:r>
                          </m:sub>
                        </m:sSub>
                      </m:e>
                    </m:d>
                    <m:r>
                      <a:rPr kumimoji="1" lang="en-US" altLang="ja-JP" sz="2800" i="1" dirty="0">
                        <a:latin typeface="Cambria Math" panose="02040503050406030204" pitchFamily="18" charset="0"/>
                      </a:rPr>
                      <m:t>&lt;</m:t>
                    </m:r>
                    <m:d>
                      <m:dPr>
                        <m:begChr m:val="|"/>
                        <m:endChr m:val="|"/>
                        <m:ctrlPr>
                          <a:rPr kumimoji="1" lang="en-US" altLang="ja-JP" sz="2800" b="0" i="1" dirty="0">
                            <a:latin typeface="Cambria Math" panose="02040503050406030204" pitchFamily="18" charset="0"/>
                          </a:rPr>
                        </m:ctrlPr>
                      </m:dPr>
                      <m:e>
                        <m:sSub>
                          <m:sSubPr>
                            <m:ctrlPr>
                              <a:rPr kumimoji="1" lang="en-US" altLang="ja-JP" sz="2800" b="0" i="1" dirty="0" smtClean="0">
                                <a:latin typeface="Cambria Math" panose="02040503050406030204" pitchFamily="18" charset="0"/>
                              </a:rPr>
                            </m:ctrlPr>
                          </m:sSubPr>
                          <m:e>
                            <m:r>
                              <a:rPr kumimoji="1" lang="en-US" altLang="ja-JP" sz="2800" i="1" dirty="0" err="1">
                                <a:latin typeface="Cambria Math" panose="02040503050406030204" pitchFamily="18" charset="0"/>
                              </a:rPr>
                              <m:t>𝑉</m:t>
                            </m:r>
                          </m:e>
                          <m:sub>
                            <m:r>
                              <m:rPr>
                                <m:sty m:val="p"/>
                              </m:rPr>
                              <a:rPr kumimoji="1" lang="en-US" altLang="ja-JP" sz="2800" i="0" dirty="0" err="1">
                                <a:latin typeface="Cambria Math" panose="02040503050406030204" pitchFamily="18" charset="0"/>
                              </a:rPr>
                              <m:t>ds</m:t>
                            </m:r>
                          </m:sub>
                        </m:sSub>
                      </m:e>
                    </m:d>
                  </m:oMath>
                </a14:m>
                <a:r>
                  <a:rPr kumimoji="1" lang="en-US" altLang="ja-JP" sz="2800" dirty="0"/>
                  <a:t>, drain current causes drastic increasement. We need to be care not to use this region in design.</a:t>
                </a:r>
              </a:p>
            </p:txBody>
          </p:sp>
        </mc:Choice>
        <mc:Fallback xmlns="">
          <p:sp>
            <p:nvSpPr>
              <p:cNvPr id="3" name="コンテンツ プレースホルダー 2">
                <a:extLst>
                  <a:ext uri="{FF2B5EF4-FFF2-40B4-BE49-F238E27FC236}">
                    <a16:creationId xmlns:a16="http://schemas.microsoft.com/office/drawing/2014/main" id="{F84798DC-B7D3-4456-9EC5-703B7D94085E}"/>
                  </a:ext>
                </a:extLst>
              </p:cNvPr>
              <p:cNvSpPr>
                <a:spLocks noGrp="1" noRot="1" noChangeAspect="1" noMove="1" noResize="1" noEditPoints="1" noAdjustHandles="1" noChangeArrowheads="1" noChangeShapeType="1" noTextEdit="1"/>
              </p:cNvSpPr>
              <p:nvPr>
                <p:ph idx="1"/>
              </p:nvPr>
            </p:nvSpPr>
            <p:spPr>
              <a:xfrm>
                <a:off x="570364" y="5111280"/>
                <a:ext cx="8418353" cy="1268400"/>
              </a:xfrm>
              <a:blipFill>
                <a:blip r:embed="rId2"/>
                <a:stretch>
                  <a:fillRect l="-1303" t="-4306" b="-8612"/>
                </a:stretch>
              </a:blipFill>
            </p:spPr>
            <p:txBody>
              <a:bodyPr/>
              <a:lstStyle/>
              <a:p>
                <a:r>
                  <a:rPr lang="ja-JP" altLang="en-US">
                    <a:noFill/>
                  </a:rPr>
                  <a:t> </a:t>
                </a:r>
              </a:p>
            </p:txBody>
          </p:sp>
        </mc:Fallback>
      </mc:AlternateContent>
      <p:grpSp>
        <p:nvGrpSpPr>
          <p:cNvPr id="62" name="Group 4">
            <a:extLst>
              <a:ext uri="{FF2B5EF4-FFF2-40B4-BE49-F238E27FC236}">
                <a16:creationId xmlns:a16="http://schemas.microsoft.com/office/drawing/2014/main" id="{40382F78-9C63-495F-AD4E-880A750D7B24}"/>
              </a:ext>
            </a:extLst>
          </p:cNvPr>
          <p:cNvGrpSpPr>
            <a:grpSpLocks noChangeAspect="1"/>
          </p:cNvGrpSpPr>
          <p:nvPr/>
        </p:nvGrpSpPr>
        <p:grpSpPr bwMode="auto">
          <a:xfrm>
            <a:off x="4750900" y="1759631"/>
            <a:ext cx="3428281" cy="3141095"/>
            <a:chOff x="2116" y="1460"/>
            <a:chExt cx="1528" cy="1400"/>
          </a:xfrm>
        </p:grpSpPr>
        <p:sp>
          <p:nvSpPr>
            <p:cNvPr id="63" name="AutoShape 3">
              <a:extLst>
                <a:ext uri="{FF2B5EF4-FFF2-40B4-BE49-F238E27FC236}">
                  <a16:creationId xmlns:a16="http://schemas.microsoft.com/office/drawing/2014/main" id="{8611A981-0283-47DE-8568-845D1CDBBAA8}"/>
                </a:ext>
              </a:extLst>
            </p:cNvPr>
            <p:cNvSpPr>
              <a:spLocks noChangeAspect="1" noChangeArrowheads="1" noTextEdit="1"/>
            </p:cNvSpPr>
            <p:nvPr/>
          </p:nvSpPr>
          <p:spPr bwMode="auto">
            <a:xfrm>
              <a:off x="2116" y="1460"/>
              <a:ext cx="1528" cy="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64" name="Picture 5">
              <a:extLst>
                <a:ext uri="{FF2B5EF4-FFF2-40B4-BE49-F238E27FC236}">
                  <a16:creationId xmlns:a16="http://schemas.microsoft.com/office/drawing/2014/main" id="{EAE08502-8139-4F33-BE04-F0C622002E2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16" y="1460"/>
              <a:ext cx="1532" cy="1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5" name="Group 8">
            <a:extLst>
              <a:ext uri="{FF2B5EF4-FFF2-40B4-BE49-F238E27FC236}">
                <a16:creationId xmlns:a16="http://schemas.microsoft.com/office/drawing/2014/main" id="{A8947904-52E8-45F3-AB6B-24B5942A3F59}"/>
              </a:ext>
            </a:extLst>
          </p:cNvPr>
          <p:cNvGrpSpPr>
            <a:grpSpLocks noChangeAspect="1"/>
          </p:cNvGrpSpPr>
          <p:nvPr/>
        </p:nvGrpSpPr>
        <p:grpSpPr bwMode="auto">
          <a:xfrm>
            <a:off x="597182" y="1767185"/>
            <a:ext cx="3356159" cy="3089653"/>
            <a:chOff x="2137" y="1476"/>
            <a:chExt cx="1486" cy="1368"/>
          </a:xfrm>
        </p:grpSpPr>
        <p:sp>
          <p:nvSpPr>
            <p:cNvPr id="66" name="AutoShape 7">
              <a:extLst>
                <a:ext uri="{FF2B5EF4-FFF2-40B4-BE49-F238E27FC236}">
                  <a16:creationId xmlns:a16="http://schemas.microsoft.com/office/drawing/2014/main" id="{1223F6ED-548F-4DB5-9236-C187BF9FFFEB}"/>
                </a:ext>
              </a:extLst>
            </p:cNvPr>
            <p:cNvSpPr>
              <a:spLocks noChangeAspect="1" noChangeArrowheads="1" noTextEdit="1"/>
            </p:cNvSpPr>
            <p:nvPr/>
          </p:nvSpPr>
          <p:spPr bwMode="auto">
            <a:xfrm>
              <a:off x="2137" y="1476"/>
              <a:ext cx="1486" cy="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67" name="Picture 9">
              <a:extLst>
                <a:ext uri="{FF2B5EF4-FFF2-40B4-BE49-F238E27FC236}">
                  <a16:creationId xmlns:a16="http://schemas.microsoft.com/office/drawing/2014/main" id="{BB823C4D-1FA6-465C-99DC-073EC165D923}"/>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37" y="1476"/>
              <a:ext cx="1490" cy="1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 name="テキスト ボックス 22">
            <a:extLst>
              <a:ext uri="{FF2B5EF4-FFF2-40B4-BE49-F238E27FC236}">
                <a16:creationId xmlns:a16="http://schemas.microsoft.com/office/drawing/2014/main" id="{BEA18B8A-D88C-43CD-8CD6-056268053A0E}"/>
              </a:ext>
            </a:extLst>
          </p:cNvPr>
          <p:cNvSpPr txBox="1"/>
          <p:nvPr/>
        </p:nvSpPr>
        <p:spPr>
          <a:xfrm>
            <a:off x="5086069" y="4639116"/>
            <a:ext cx="3111600" cy="261610"/>
          </a:xfrm>
          <a:prstGeom prst="rect">
            <a:avLst/>
          </a:prstGeom>
          <a:solidFill>
            <a:schemeClr val="bg1"/>
          </a:solidFill>
        </p:spPr>
        <p:txBody>
          <a:bodyPr wrap="square" rtlCol="0">
            <a:spAutoFit/>
          </a:bodyPr>
          <a:lstStyle/>
          <a:p>
            <a:r>
              <a:rPr kumimoji="1" lang="en-US" altLang="ja-JP" sz="1100" dirty="0"/>
              <a:t> 0      0.5      1.0      1.5  </a:t>
            </a:r>
            <a:r>
              <a:rPr kumimoji="1" lang="ja-JP" altLang="en-US" sz="1100" dirty="0"/>
              <a:t> </a:t>
            </a:r>
            <a:r>
              <a:rPr kumimoji="1" lang="en-US" altLang="ja-JP" sz="1100" dirty="0"/>
              <a:t>   2.0</a:t>
            </a:r>
            <a:endParaRPr kumimoji="1" lang="ja-JP" altLang="en-US" sz="1100" dirty="0"/>
          </a:p>
        </p:txBody>
      </p:sp>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AC92C50C-DE41-4668-B65A-E5D1E8985731}"/>
                  </a:ext>
                </a:extLst>
              </p:cNvPr>
              <p:cNvSpPr txBox="1"/>
              <p:nvPr/>
            </p:nvSpPr>
            <p:spPr>
              <a:xfrm>
                <a:off x="7971576" y="4590353"/>
                <a:ext cx="86485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solidFill>
                                <a:schemeClr val="accent1"/>
                              </a:solidFill>
                              <a:latin typeface="Cambria Math" panose="02040503050406030204" pitchFamily="18" charset="0"/>
                            </a:rPr>
                          </m:ctrlPr>
                        </m:sSubPr>
                        <m:e>
                          <m:r>
                            <m:rPr>
                              <m:sty m:val="p"/>
                            </m:rPr>
                            <a:rPr kumimoji="1" lang="en-US" altLang="ja-JP" b="0" i="0" smtClean="0">
                              <a:solidFill>
                                <a:schemeClr val="accent1"/>
                              </a:solidFill>
                              <a:latin typeface="Cambria Math" panose="02040503050406030204" pitchFamily="18" charset="0"/>
                            </a:rPr>
                            <m:t>V</m:t>
                          </m:r>
                        </m:e>
                        <m:sub>
                          <m:r>
                            <m:rPr>
                              <m:sty m:val="p"/>
                            </m:rPr>
                            <a:rPr kumimoji="1" lang="en-US" altLang="ja-JP" b="0" i="0" smtClean="0">
                              <a:solidFill>
                                <a:schemeClr val="accent1"/>
                              </a:solidFill>
                              <a:latin typeface="Cambria Math" panose="02040503050406030204" pitchFamily="18" charset="0"/>
                            </a:rPr>
                            <m:t>ds</m:t>
                          </m:r>
                        </m:sub>
                      </m:sSub>
                      <m:r>
                        <a:rPr kumimoji="1" lang="en-US" altLang="ja-JP" b="0" i="0" smtClean="0">
                          <a:solidFill>
                            <a:schemeClr val="accent1"/>
                          </a:solidFill>
                          <a:latin typeface="Cambria Math" panose="02040503050406030204" pitchFamily="18" charset="0"/>
                        </a:rPr>
                        <m:t>[</m:t>
                      </m:r>
                      <m:r>
                        <m:rPr>
                          <m:sty m:val="p"/>
                        </m:rPr>
                        <a:rPr kumimoji="1" lang="en-US" altLang="ja-JP" b="0" i="0" smtClean="0">
                          <a:solidFill>
                            <a:schemeClr val="accent1"/>
                          </a:solidFill>
                          <a:latin typeface="Cambria Math" panose="02040503050406030204" pitchFamily="18" charset="0"/>
                        </a:rPr>
                        <m:t>V</m:t>
                      </m:r>
                      <m:r>
                        <a:rPr kumimoji="1" lang="en-US" altLang="ja-JP" b="0" i="0" smtClean="0">
                          <a:solidFill>
                            <a:schemeClr val="accent1"/>
                          </a:solidFill>
                          <a:latin typeface="Cambria Math" panose="02040503050406030204" pitchFamily="18" charset="0"/>
                        </a:rPr>
                        <m:t>]</m:t>
                      </m:r>
                    </m:oMath>
                  </m:oMathPara>
                </a14:m>
                <a:endParaRPr kumimoji="1" lang="ja-JP" altLang="en-US" dirty="0">
                  <a:solidFill>
                    <a:schemeClr val="accent1"/>
                  </a:solidFill>
                </a:endParaRPr>
              </a:p>
            </p:txBody>
          </p:sp>
        </mc:Choice>
        <mc:Fallback xmlns="">
          <p:sp>
            <p:nvSpPr>
              <p:cNvPr id="24" name="テキスト ボックス 23">
                <a:extLst>
                  <a:ext uri="{FF2B5EF4-FFF2-40B4-BE49-F238E27FC236}">
                    <a16:creationId xmlns:a16="http://schemas.microsoft.com/office/drawing/2014/main" id="{AC92C50C-DE41-4668-B65A-E5D1E8985731}"/>
                  </a:ext>
                </a:extLst>
              </p:cNvPr>
              <p:cNvSpPr txBox="1">
                <a:spLocks noRot="1" noChangeAspect="1" noMove="1" noResize="1" noEditPoints="1" noAdjustHandles="1" noChangeArrowheads="1" noChangeShapeType="1" noTextEdit="1"/>
              </p:cNvSpPr>
              <p:nvPr/>
            </p:nvSpPr>
            <p:spPr>
              <a:xfrm>
                <a:off x="7971576" y="4590353"/>
                <a:ext cx="864852" cy="369332"/>
              </a:xfrm>
              <a:prstGeom prst="rect">
                <a:avLst/>
              </a:prstGeom>
              <a:blipFill>
                <a:blip r:embed="rId5"/>
                <a:stretch>
                  <a:fillRect b="-16393"/>
                </a:stretch>
              </a:blipFill>
            </p:spPr>
            <p:txBody>
              <a:bodyPr/>
              <a:lstStyle/>
              <a:p>
                <a:r>
                  <a:rPr lang="ja-JP" altLang="en-US">
                    <a:noFill/>
                  </a:rPr>
                  <a:t> </a:t>
                </a:r>
              </a:p>
            </p:txBody>
          </p:sp>
        </mc:Fallback>
      </mc:AlternateContent>
      <p:sp>
        <p:nvSpPr>
          <p:cNvPr id="29" name="テキスト ボックス 28">
            <a:extLst>
              <a:ext uri="{FF2B5EF4-FFF2-40B4-BE49-F238E27FC236}">
                <a16:creationId xmlns:a16="http://schemas.microsoft.com/office/drawing/2014/main" id="{BF30C539-E963-4166-8163-99C836487A9C}"/>
              </a:ext>
            </a:extLst>
          </p:cNvPr>
          <p:cNvSpPr txBox="1"/>
          <p:nvPr/>
        </p:nvSpPr>
        <p:spPr>
          <a:xfrm>
            <a:off x="4483355" y="2097907"/>
            <a:ext cx="612340" cy="2600712"/>
          </a:xfrm>
          <a:prstGeom prst="rect">
            <a:avLst/>
          </a:prstGeom>
          <a:solidFill>
            <a:schemeClr val="bg1"/>
          </a:solidFill>
        </p:spPr>
        <p:txBody>
          <a:bodyPr wrap="square" rtlCol="0">
            <a:spAutoFit/>
          </a:bodyPr>
          <a:lstStyle/>
          <a:p>
            <a:pPr algn="r"/>
            <a:r>
              <a:rPr kumimoji="1" lang="en-US" altLang="ja-JP" sz="1100" dirty="0"/>
              <a:t>0.6</a:t>
            </a:r>
          </a:p>
          <a:p>
            <a:pPr algn="r"/>
            <a:endParaRPr kumimoji="1" lang="en-US" altLang="ja-JP" sz="900" dirty="0"/>
          </a:p>
          <a:p>
            <a:pPr algn="r"/>
            <a:endParaRPr kumimoji="1" lang="en-US" altLang="ja-JP" sz="800" dirty="0"/>
          </a:p>
          <a:p>
            <a:pPr algn="r"/>
            <a:r>
              <a:rPr kumimoji="1" lang="en-US" altLang="ja-JP" sz="1100" dirty="0"/>
              <a:t>0.5</a:t>
            </a:r>
          </a:p>
          <a:p>
            <a:pPr algn="r"/>
            <a:endParaRPr kumimoji="1" lang="en-US" altLang="ja-JP" sz="1100" dirty="0"/>
          </a:p>
          <a:p>
            <a:pPr algn="r"/>
            <a:endParaRPr kumimoji="1" lang="en-US" altLang="ja-JP" sz="400" dirty="0"/>
          </a:p>
          <a:p>
            <a:pPr algn="r"/>
            <a:r>
              <a:rPr kumimoji="1" lang="en-US" altLang="ja-JP" sz="1100" dirty="0"/>
              <a:t>0.4</a:t>
            </a:r>
          </a:p>
          <a:p>
            <a:pPr algn="r"/>
            <a:endParaRPr kumimoji="1" lang="en-US" altLang="ja-JP" sz="1400" dirty="0"/>
          </a:p>
          <a:p>
            <a:pPr algn="r"/>
            <a:r>
              <a:rPr kumimoji="1" lang="en-US" altLang="ja-JP" sz="1100" dirty="0"/>
              <a:t>0.3</a:t>
            </a:r>
          </a:p>
          <a:p>
            <a:pPr algn="r"/>
            <a:endParaRPr kumimoji="1" lang="en-US" altLang="ja-JP" sz="1100" dirty="0"/>
          </a:p>
          <a:p>
            <a:pPr algn="r"/>
            <a:endParaRPr kumimoji="1" lang="en-US" altLang="ja-JP" sz="400" dirty="0"/>
          </a:p>
          <a:p>
            <a:pPr algn="r"/>
            <a:r>
              <a:rPr kumimoji="1" lang="en-US" altLang="ja-JP" sz="1100" dirty="0"/>
              <a:t>0.2</a:t>
            </a:r>
          </a:p>
          <a:p>
            <a:pPr algn="r"/>
            <a:endParaRPr kumimoji="1" lang="en-US" altLang="ja-JP" sz="1400" dirty="0"/>
          </a:p>
          <a:p>
            <a:pPr algn="r"/>
            <a:r>
              <a:rPr kumimoji="1" lang="en-US" altLang="ja-JP" sz="1100" dirty="0"/>
              <a:t>0.1</a:t>
            </a:r>
          </a:p>
          <a:p>
            <a:pPr algn="r"/>
            <a:endParaRPr kumimoji="1" lang="en-US" altLang="ja-JP" sz="1100" dirty="0"/>
          </a:p>
          <a:p>
            <a:pPr algn="r"/>
            <a:r>
              <a:rPr kumimoji="1" lang="en-US" altLang="ja-JP" sz="1100" dirty="0"/>
              <a:t>0</a:t>
            </a:r>
            <a:endParaRPr kumimoji="1" lang="ja-JP" altLang="en-US" sz="1100" dirty="0"/>
          </a:p>
        </p:txBody>
      </p:sp>
      <mc:AlternateContent xmlns:mc="http://schemas.openxmlformats.org/markup-compatibility/2006" xmlns:a14="http://schemas.microsoft.com/office/drawing/2010/main">
        <mc:Choice Requires="a14">
          <p:sp>
            <p:nvSpPr>
              <p:cNvPr id="27" name="テキスト ボックス 26">
                <a:extLst>
                  <a:ext uri="{FF2B5EF4-FFF2-40B4-BE49-F238E27FC236}">
                    <a16:creationId xmlns:a16="http://schemas.microsoft.com/office/drawing/2014/main" id="{1BD1EB14-55B5-4B24-97A5-68949FF6D7AE}"/>
                  </a:ext>
                </a:extLst>
              </p:cNvPr>
              <p:cNvSpPr txBox="1"/>
              <p:nvPr/>
            </p:nvSpPr>
            <p:spPr>
              <a:xfrm rot="16200000">
                <a:off x="4158938" y="2230065"/>
                <a:ext cx="101816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solidFill>
                                <a:schemeClr val="accent1"/>
                              </a:solidFill>
                              <a:latin typeface="Cambria Math" panose="02040503050406030204" pitchFamily="18" charset="0"/>
                            </a:rPr>
                          </m:ctrlPr>
                        </m:sSubPr>
                        <m:e>
                          <m:r>
                            <m:rPr>
                              <m:sty m:val="p"/>
                            </m:rPr>
                            <a:rPr kumimoji="1" lang="en-US" altLang="ja-JP" b="0" i="0" smtClean="0">
                              <a:solidFill>
                                <a:schemeClr val="accent1"/>
                              </a:solidFill>
                              <a:latin typeface="Cambria Math" panose="02040503050406030204" pitchFamily="18" charset="0"/>
                            </a:rPr>
                            <m:t>I</m:t>
                          </m:r>
                        </m:e>
                        <m:sub>
                          <m:r>
                            <m:rPr>
                              <m:sty m:val="p"/>
                            </m:rPr>
                            <a:rPr kumimoji="1" lang="en-US" altLang="ja-JP" b="0" i="0" smtClean="0">
                              <a:solidFill>
                                <a:schemeClr val="accent1"/>
                              </a:solidFill>
                              <a:latin typeface="Cambria Math" panose="02040503050406030204" pitchFamily="18" charset="0"/>
                            </a:rPr>
                            <m:t>ds</m:t>
                          </m:r>
                        </m:sub>
                      </m:sSub>
                      <m:r>
                        <a:rPr kumimoji="1" lang="en-US" altLang="ja-JP" b="0" i="0" smtClean="0">
                          <a:solidFill>
                            <a:schemeClr val="accent1"/>
                          </a:solidFill>
                          <a:latin typeface="Cambria Math" panose="02040503050406030204" pitchFamily="18" charset="0"/>
                        </a:rPr>
                        <m:t>[</m:t>
                      </m:r>
                      <m:r>
                        <m:rPr>
                          <m:sty m:val="p"/>
                        </m:rPr>
                        <a:rPr kumimoji="1" lang="en-US" altLang="ja-JP" b="0" i="0" smtClean="0">
                          <a:solidFill>
                            <a:schemeClr val="accent1"/>
                          </a:solidFill>
                          <a:latin typeface="Cambria Math" panose="02040503050406030204" pitchFamily="18" charset="0"/>
                        </a:rPr>
                        <m:t>mA</m:t>
                      </m:r>
                      <m:r>
                        <a:rPr kumimoji="1" lang="en-US" altLang="ja-JP" b="0" i="0" smtClean="0">
                          <a:solidFill>
                            <a:schemeClr val="accent1"/>
                          </a:solidFill>
                          <a:latin typeface="Cambria Math" panose="02040503050406030204" pitchFamily="18" charset="0"/>
                        </a:rPr>
                        <m:t>]</m:t>
                      </m:r>
                    </m:oMath>
                  </m:oMathPara>
                </a14:m>
                <a:endParaRPr kumimoji="1" lang="ja-JP" altLang="en-US" dirty="0">
                  <a:solidFill>
                    <a:schemeClr val="accent1"/>
                  </a:solidFill>
                </a:endParaRPr>
              </a:p>
            </p:txBody>
          </p:sp>
        </mc:Choice>
        <mc:Fallback xmlns="">
          <p:sp>
            <p:nvSpPr>
              <p:cNvPr id="27" name="テキスト ボックス 26">
                <a:extLst>
                  <a:ext uri="{FF2B5EF4-FFF2-40B4-BE49-F238E27FC236}">
                    <a16:creationId xmlns:a16="http://schemas.microsoft.com/office/drawing/2014/main" id="{1BD1EB14-55B5-4B24-97A5-68949FF6D7AE}"/>
                  </a:ext>
                </a:extLst>
              </p:cNvPr>
              <p:cNvSpPr txBox="1">
                <a:spLocks noRot="1" noChangeAspect="1" noMove="1" noResize="1" noEditPoints="1" noAdjustHandles="1" noChangeArrowheads="1" noChangeShapeType="1" noTextEdit="1"/>
              </p:cNvSpPr>
              <p:nvPr/>
            </p:nvSpPr>
            <p:spPr>
              <a:xfrm rot="16200000">
                <a:off x="4158938" y="2230065"/>
                <a:ext cx="1018164" cy="369332"/>
              </a:xfrm>
              <a:prstGeom prst="rect">
                <a:avLst/>
              </a:prstGeom>
              <a:blipFill>
                <a:blip r:embed="rId6"/>
                <a:stretch>
                  <a:fillRect r="-16393"/>
                </a:stretch>
              </a:blipFill>
            </p:spPr>
            <p:txBody>
              <a:bodyPr/>
              <a:lstStyle/>
              <a:p>
                <a:r>
                  <a:rPr lang="ja-JP" altLang="en-US">
                    <a:noFill/>
                  </a:rPr>
                  <a:t> </a:t>
                </a:r>
              </a:p>
            </p:txBody>
          </p:sp>
        </mc:Fallback>
      </mc:AlternateContent>
      <p:sp>
        <p:nvSpPr>
          <p:cNvPr id="30" name="テキスト ボックス 29">
            <a:extLst>
              <a:ext uri="{FF2B5EF4-FFF2-40B4-BE49-F238E27FC236}">
                <a16:creationId xmlns:a16="http://schemas.microsoft.com/office/drawing/2014/main" id="{8AED6416-D4CF-47AF-838A-45D8362EAFBC}"/>
              </a:ext>
            </a:extLst>
          </p:cNvPr>
          <p:cNvSpPr txBox="1"/>
          <p:nvPr/>
        </p:nvSpPr>
        <p:spPr>
          <a:xfrm>
            <a:off x="5099419" y="1756581"/>
            <a:ext cx="248786" cy="369332"/>
          </a:xfrm>
          <a:prstGeom prst="rect">
            <a:avLst/>
          </a:prstGeom>
          <a:solidFill>
            <a:schemeClr val="bg1"/>
          </a:solidFill>
        </p:spPr>
        <p:txBody>
          <a:bodyPr wrap="none" rtlCol="0">
            <a:spAutoFit/>
          </a:bodyPr>
          <a:lstStyle/>
          <a:p>
            <a:r>
              <a:rPr kumimoji="1" lang="en-US" altLang="ja-JP" dirty="0"/>
              <a:t> </a:t>
            </a:r>
            <a:endParaRPr kumimoji="1" lang="ja-JP" altLang="en-US" dirty="0"/>
          </a:p>
        </p:txBody>
      </p:sp>
      <p:sp>
        <p:nvSpPr>
          <p:cNvPr id="25" name="テキスト ボックス 24">
            <a:extLst>
              <a:ext uri="{FF2B5EF4-FFF2-40B4-BE49-F238E27FC236}">
                <a16:creationId xmlns:a16="http://schemas.microsoft.com/office/drawing/2014/main" id="{DC14345A-E36D-4884-B321-1D71FD197BDE}"/>
              </a:ext>
            </a:extLst>
          </p:cNvPr>
          <p:cNvSpPr txBox="1"/>
          <p:nvPr/>
        </p:nvSpPr>
        <p:spPr>
          <a:xfrm>
            <a:off x="881700" y="4621398"/>
            <a:ext cx="3082537" cy="261610"/>
          </a:xfrm>
          <a:prstGeom prst="rect">
            <a:avLst/>
          </a:prstGeom>
          <a:solidFill>
            <a:schemeClr val="bg1"/>
          </a:solidFill>
        </p:spPr>
        <p:txBody>
          <a:bodyPr wrap="square" rtlCol="0">
            <a:spAutoFit/>
          </a:bodyPr>
          <a:lstStyle/>
          <a:p>
            <a:r>
              <a:rPr kumimoji="1" lang="en-US" altLang="ja-JP" sz="1100" dirty="0"/>
              <a:t>-2.0   -1.5     -1.0     -0.5       0</a:t>
            </a:r>
            <a:endParaRPr kumimoji="1" lang="ja-JP" altLang="en-US" sz="1100" dirty="0"/>
          </a:p>
        </p:txBody>
      </p:sp>
      <p:sp>
        <p:nvSpPr>
          <p:cNvPr id="26" name="テキスト ボックス 25">
            <a:extLst>
              <a:ext uri="{FF2B5EF4-FFF2-40B4-BE49-F238E27FC236}">
                <a16:creationId xmlns:a16="http://schemas.microsoft.com/office/drawing/2014/main" id="{B17B8EB1-9027-46D2-B4C2-0C500BF193E2}"/>
              </a:ext>
            </a:extLst>
          </p:cNvPr>
          <p:cNvSpPr txBox="1"/>
          <p:nvPr/>
        </p:nvSpPr>
        <p:spPr>
          <a:xfrm>
            <a:off x="451008" y="2087989"/>
            <a:ext cx="453120" cy="2600712"/>
          </a:xfrm>
          <a:prstGeom prst="rect">
            <a:avLst/>
          </a:prstGeom>
          <a:solidFill>
            <a:schemeClr val="bg1"/>
          </a:solidFill>
        </p:spPr>
        <p:txBody>
          <a:bodyPr wrap="square" rtlCol="0">
            <a:spAutoFit/>
          </a:bodyPr>
          <a:lstStyle/>
          <a:p>
            <a:pPr algn="r"/>
            <a:r>
              <a:rPr kumimoji="1" lang="en-US" altLang="ja-JP" sz="1100" dirty="0"/>
              <a:t>0.3</a:t>
            </a:r>
          </a:p>
          <a:p>
            <a:pPr algn="r"/>
            <a:endParaRPr kumimoji="1" lang="en-US" altLang="ja-JP" sz="900" dirty="0"/>
          </a:p>
          <a:p>
            <a:pPr algn="r"/>
            <a:endParaRPr kumimoji="1" lang="en-US" altLang="ja-JP" sz="800" dirty="0"/>
          </a:p>
          <a:p>
            <a:pPr algn="r"/>
            <a:endParaRPr kumimoji="1" lang="en-US" altLang="ja-JP" sz="1100" dirty="0"/>
          </a:p>
          <a:p>
            <a:pPr algn="r"/>
            <a:endParaRPr kumimoji="1" lang="en-US" altLang="ja-JP" sz="1100" dirty="0"/>
          </a:p>
          <a:p>
            <a:pPr algn="r"/>
            <a:endParaRPr kumimoji="1" lang="en-US" altLang="ja-JP" sz="400" dirty="0"/>
          </a:p>
          <a:p>
            <a:pPr algn="r"/>
            <a:r>
              <a:rPr kumimoji="1" lang="en-US" altLang="ja-JP" sz="1100" dirty="0"/>
              <a:t>0.2</a:t>
            </a:r>
          </a:p>
          <a:p>
            <a:pPr algn="r"/>
            <a:endParaRPr kumimoji="1" lang="en-US" altLang="ja-JP" sz="1400" dirty="0"/>
          </a:p>
          <a:p>
            <a:pPr algn="r"/>
            <a:endParaRPr kumimoji="1" lang="en-US" altLang="ja-JP" sz="1100" dirty="0"/>
          </a:p>
          <a:p>
            <a:pPr algn="r"/>
            <a:endParaRPr kumimoji="1" lang="en-US" altLang="ja-JP" sz="1100" dirty="0"/>
          </a:p>
          <a:p>
            <a:pPr algn="r"/>
            <a:endParaRPr kumimoji="1" lang="en-US" altLang="ja-JP" sz="400" dirty="0"/>
          </a:p>
          <a:p>
            <a:pPr algn="r"/>
            <a:r>
              <a:rPr kumimoji="1" lang="en-US" altLang="ja-JP" sz="1100" dirty="0"/>
              <a:t>0.1</a:t>
            </a:r>
          </a:p>
          <a:p>
            <a:pPr algn="r"/>
            <a:endParaRPr kumimoji="1" lang="en-US" altLang="ja-JP" sz="1400" dirty="0"/>
          </a:p>
          <a:p>
            <a:pPr algn="r"/>
            <a:endParaRPr kumimoji="1" lang="en-US" altLang="ja-JP" sz="1100" dirty="0"/>
          </a:p>
          <a:p>
            <a:pPr algn="r"/>
            <a:endParaRPr kumimoji="1" lang="en-US" altLang="ja-JP" sz="1100" dirty="0"/>
          </a:p>
          <a:p>
            <a:pPr algn="r"/>
            <a:r>
              <a:rPr kumimoji="1" lang="en-US" altLang="ja-JP" sz="1100" dirty="0"/>
              <a:t>0</a:t>
            </a:r>
            <a:endParaRPr kumimoji="1" lang="ja-JP" altLang="en-US" sz="1100" dirty="0"/>
          </a:p>
        </p:txBody>
      </p:sp>
      <p:sp>
        <p:nvSpPr>
          <p:cNvPr id="28" name="テキスト ボックス 27">
            <a:extLst>
              <a:ext uri="{FF2B5EF4-FFF2-40B4-BE49-F238E27FC236}">
                <a16:creationId xmlns:a16="http://schemas.microsoft.com/office/drawing/2014/main" id="{297BC5E0-388B-480C-BC09-7A9A7CE5F27B}"/>
              </a:ext>
            </a:extLst>
          </p:cNvPr>
          <p:cNvSpPr txBox="1"/>
          <p:nvPr/>
        </p:nvSpPr>
        <p:spPr>
          <a:xfrm>
            <a:off x="881701" y="1720983"/>
            <a:ext cx="248786" cy="369332"/>
          </a:xfrm>
          <a:prstGeom prst="rect">
            <a:avLst/>
          </a:prstGeom>
          <a:solidFill>
            <a:schemeClr val="bg1"/>
          </a:solidFill>
        </p:spPr>
        <p:txBody>
          <a:bodyPr wrap="none" rtlCol="0">
            <a:spAutoFit/>
          </a:bodyPr>
          <a:lstStyle/>
          <a:p>
            <a:r>
              <a:rPr kumimoji="1" lang="en-US" altLang="ja-JP" dirty="0"/>
              <a:t> </a:t>
            </a:r>
            <a:endParaRPr kumimoji="1" lang="ja-JP" altLang="en-US" dirty="0"/>
          </a:p>
        </p:txBody>
      </p:sp>
      <mc:AlternateContent xmlns:mc="http://schemas.openxmlformats.org/markup-compatibility/2006" xmlns:a14="http://schemas.microsoft.com/office/drawing/2010/main">
        <mc:Choice Requires="a14">
          <p:sp>
            <p:nvSpPr>
              <p:cNvPr id="31" name="テキスト ボックス 30">
                <a:extLst>
                  <a:ext uri="{FF2B5EF4-FFF2-40B4-BE49-F238E27FC236}">
                    <a16:creationId xmlns:a16="http://schemas.microsoft.com/office/drawing/2014/main" id="{AF6352AB-D1BA-49D8-8D74-4A23FDB6277A}"/>
                  </a:ext>
                </a:extLst>
              </p:cNvPr>
              <p:cNvSpPr txBox="1"/>
              <p:nvPr/>
            </p:nvSpPr>
            <p:spPr>
              <a:xfrm rot="16200000">
                <a:off x="-120833" y="2174590"/>
                <a:ext cx="119128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solidFill>
                                <a:schemeClr val="accent1"/>
                              </a:solidFill>
                              <a:latin typeface="Cambria Math" panose="02040503050406030204" pitchFamily="18" charset="0"/>
                            </a:rPr>
                          </m:ctrlPr>
                        </m:sSubPr>
                        <m:e>
                          <m:r>
                            <a:rPr kumimoji="1" lang="en-US" altLang="ja-JP" b="0" i="0" smtClean="0">
                              <a:solidFill>
                                <a:schemeClr val="accent1"/>
                              </a:solidFill>
                              <a:latin typeface="Cambria Math" panose="02040503050406030204" pitchFamily="18" charset="0"/>
                            </a:rPr>
                            <m:t>−</m:t>
                          </m:r>
                          <m:r>
                            <m:rPr>
                              <m:sty m:val="p"/>
                            </m:rPr>
                            <a:rPr kumimoji="1" lang="en-US" altLang="ja-JP" b="0" i="0" smtClean="0">
                              <a:solidFill>
                                <a:schemeClr val="accent1"/>
                              </a:solidFill>
                              <a:latin typeface="Cambria Math" panose="02040503050406030204" pitchFamily="18" charset="0"/>
                            </a:rPr>
                            <m:t>I</m:t>
                          </m:r>
                        </m:e>
                        <m:sub>
                          <m:r>
                            <m:rPr>
                              <m:sty m:val="p"/>
                            </m:rPr>
                            <a:rPr kumimoji="1" lang="en-US" altLang="ja-JP" b="0" i="0" smtClean="0">
                              <a:solidFill>
                                <a:schemeClr val="accent1"/>
                              </a:solidFill>
                              <a:latin typeface="Cambria Math" panose="02040503050406030204" pitchFamily="18" charset="0"/>
                            </a:rPr>
                            <m:t>ds</m:t>
                          </m:r>
                        </m:sub>
                      </m:sSub>
                      <m:r>
                        <a:rPr kumimoji="1" lang="en-US" altLang="ja-JP" b="0" i="0" smtClean="0">
                          <a:solidFill>
                            <a:schemeClr val="accent1"/>
                          </a:solidFill>
                          <a:latin typeface="Cambria Math" panose="02040503050406030204" pitchFamily="18" charset="0"/>
                        </a:rPr>
                        <m:t>[</m:t>
                      </m:r>
                      <m:r>
                        <m:rPr>
                          <m:sty m:val="p"/>
                        </m:rPr>
                        <a:rPr kumimoji="1" lang="en-US" altLang="ja-JP" b="0" i="0" smtClean="0">
                          <a:solidFill>
                            <a:schemeClr val="accent1"/>
                          </a:solidFill>
                          <a:latin typeface="Cambria Math" panose="02040503050406030204" pitchFamily="18" charset="0"/>
                        </a:rPr>
                        <m:t>mA</m:t>
                      </m:r>
                      <m:r>
                        <a:rPr kumimoji="1" lang="en-US" altLang="ja-JP" b="0" i="0" smtClean="0">
                          <a:solidFill>
                            <a:schemeClr val="accent1"/>
                          </a:solidFill>
                          <a:latin typeface="Cambria Math" panose="02040503050406030204" pitchFamily="18" charset="0"/>
                        </a:rPr>
                        <m:t>]</m:t>
                      </m:r>
                    </m:oMath>
                  </m:oMathPara>
                </a14:m>
                <a:endParaRPr kumimoji="1" lang="ja-JP" altLang="en-US" dirty="0">
                  <a:solidFill>
                    <a:schemeClr val="accent1"/>
                  </a:solidFill>
                </a:endParaRPr>
              </a:p>
            </p:txBody>
          </p:sp>
        </mc:Choice>
        <mc:Fallback xmlns="">
          <p:sp>
            <p:nvSpPr>
              <p:cNvPr id="31" name="テキスト ボックス 30">
                <a:extLst>
                  <a:ext uri="{FF2B5EF4-FFF2-40B4-BE49-F238E27FC236}">
                    <a16:creationId xmlns:a16="http://schemas.microsoft.com/office/drawing/2014/main" id="{AF6352AB-D1BA-49D8-8D74-4A23FDB6277A}"/>
                  </a:ext>
                </a:extLst>
              </p:cNvPr>
              <p:cNvSpPr txBox="1">
                <a:spLocks noRot="1" noChangeAspect="1" noMove="1" noResize="1" noEditPoints="1" noAdjustHandles="1" noChangeArrowheads="1" noChangeShapeType="1" noTextEdit="1"/>
              </p:cNvSpPr>
              <p:nvPr/>
            </p:nvSpPr>
            <p:spPr>
              <a:xfrm rot="16200000">
                <a:off x="-120833" y="2174590"/>
                <a:ext cx="1191288" cy="369332"/>
              </a:xfrm>
              <a:prstGeom prst="rect">
                <a:avLst/>
              </a:prstGeom>
              <a:blipFill>
                <a:blip r:embed="rId7"/>
                <a:stretch>
                  <a:fillRect r="-18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2" name="テキスト ボックス 31">
                <a:extLst>
                  <a:ext uri="{FF2B5EF4-FFF2-40B4-BE49-F238E27FC236}">
                    <a16:creationId xmlns:a16="http://schemas.microsoft.com/office/drawing/2014/main" id="{2697BD13-761C-479A-A5E6-3DDC04E281F5}"/>
                  </a:ext>
                </a:extLst>
              </p:cNvPr>
              <p:cNvSpPr txBox="1"/>
              <p:nvPr/>
            </p:nvSpPr>
            <p:spPr>
              <a:xfrm>
                <a:off x="3724544" y="4513676"/>
                <a:ext cx="86485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solidFill>
                                <a:schemeClr val="accent1"/>
                              </a:solidFill>
                              <a:latin typeface="Cambria Math" panose="02040503050406030204" pitchFamily="18" charset="0"/>
                            </a:rPr>
                          </m:ctrlPr>
                        </m:sSubPr>
                        <m:e>
                          <m:r>
                            <m:rPr>
                              <m:sty m:val="p"/>
                            </m:rPr>
                            <a:rPr kumimoji="1" lang="en-US" altLang="ja-JP" b="0" i="0" smtClean="0">
                              <a:solidFill>
                                <a:schemeClr val="accent1"/>
                              </a:solidFill>
                              <a:latin typeface="Cambria Math" panose="02040503050406030204" pitchFamily="18" charset="0"/>
                            </a:rPr>
                            <m:t>V</m:t>
                          </m:r>
                        </m:e>
                        <m:sub>
                          <m:r>
                            <m:rPr>
                              <m:sty m:val="p"/>
                            </m:rPr>
                            <a:rPr kumimoji="1" lang="en-US" altLang="ja-JP" b="0" i="0" smtClean="0">
                              <a:solidFill>
                                <a:schemeClr val="accent1"/>
                              </a:solidFill>
                              <a:latin typeface="Cambria Math" panose="02040503050406030204" pitchFamily="18" charset="0"/>
                            </a:rPr>
                            <m:t>ds</m:t>
                          </m:r>
                        </m:sub>
                      </m:sSub>
                      <m:r>
                        <a:rPr kumimoji="1" lang="en-US" altLang="ja-JP" b="0" i="0" smtClean="0">
                          <a:solidFill>
                            <a:schemeClr val="accent1"/>
                          </a:solidFill>
                          <a:latin typeface="Cambria Math" panose="02040503050406030204" pitchFamily="18" charset="0"/>
                        </a:rPr>
                        <m:t>[</m:t>
                      </m:r>
                      <m:r>
                        <m:rPr>
                          <m:sty m:val="p"/>
                        </m:rPr>
                        <a:rPr kumimoji="1" lang="en-US" altLang="ja-JP" b="0" i="0" smtClean="0">
                          <a:solidFill>
                            <a:schemeClr val="accent1"/>
                          </a:solidFill>
                          <a:latin typeface="Cambria Math" panose="02040503050406030204" pitchFamily="18" charset="0"/>
                        </a:rPr>
                        <m:t>V</m:t>
                      </m:r>
                      <m:r>
                        <a:rPr kumimoji="1" lang="en-US" altLang="ja-JP" b="0" i="0" smtClean="0">
                          <a:solidFill>
                            <a:schemeClr val="accent1"/>
                          </a:solidFill>
                          <a:latin typeface="Cambria Math" panose="02040503050406030204" pitchFamily="18" charset="0"/>
                        </a:rPr>
                        <m:t>]</m:t>
                      </m:r>
                    </m:oMath>
                  </m:oMathPara>
                </a14:m>
                <a:endParaRPr kumimoji="1" lang="ja-JP" altLang="en-US" dirty="0">
                  <a:solidFill>
                    <a:schemeClr val="accent1"/>
                  </a:solidFill>
                </a:endParaRPr>
              </a:p>
            </p:txBody>
          </p:sp>
        </mc:Choice>
        <mc:Fallback xmlns="">
          <p:sp>
            <p:nvSpPr>
              <p:cNvPr id="32" name="テキスト ボックス 31">
                <a:extLst>
                  <a:ext uri="{FF2B5EF4-FFF2-40B4-BE49-F238E27FC236}">
                    <a16:creationId xmlns:a16="http://schemas.microsoft.com/office/drawing/2014/main" id="{2697BD13-761C-479A-A5E6-3DDC04E281F5}"/>
                  </a:ext>
                </a:extLst>
              </p:cNvPr>
              <p:cNvSpPr txBox="1">
                <a:spLocks noRot="1" noChangeAspect="1" noMove="1" noResize="1" noEditPoints="1" noAdjustHandles="1" noChangeArrowheads="1" noChangeShapeType="1" noTextEdit="1"/>
              </p:cNvSpPr>
              <p:nvPr/>
            </p:nvSpPr>
            <p:spPr>
              <a:xfrm>
                <a:off x="3724544" y="4513676"/>
                <a:ext cx="864852" cy="369332"/>
              </a:xfrm>
              <a:prstGeom prst="rect">
                <a:avLst/>
              </a:prstGeom>
              <a:blipFill>
                <a:blip r:embed="rId8"/>
                <a:stretch>
                  <a:fillRect b="-1639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FF4F8471-BD15-47AA-A66C-97357DDE29BF}"/>
                  </a:ext>
                </a:extLst>
              </p:cNvPr>
              <p:cNvSpPr txBox="1"/>
              <p:nvPr/>
            </p:nvSpPr>
            <p:spPr>
              <a:xfrm>
                <a:off x="936235" y="1662938"/>
                <a:ext cx="2966453" cy="369332"/>
              </a:xfrm>
              <a:prstGeom prst="rect">
                <a:avLst/>
              </a:prstGeom>
              <a:solidFill>
                <a:schemeClr val="bg1"/>
              </a:solidFill>
            </p:spPr>
            <p:txBody>
              <a:bodyPr wrap="none" rtlCol="0">
                <a:spAutoFit/>
              </a:bodyPr>
              <a:lstStyle/>
              <a:p>
                <a14:m>
                  <m:oMath xmlns:m="http://schemas.openxmlformats.org/officeDocument/2006/math">
                    <m:sSub>
                      <m:sSubPr>
                        <m:ctrlPr>
                          <a:rPr kumimoji="1" lang="en-US" altLang="ja-JP" b="0" i="1" smtClean="0">
                            <a:solidFill>
                              <a:schemeClr val="accent1"/>
                            </a:solidFill>
                            <a:latin typeface="Cambria Math" panose="02040503050406030204" pitchFamily="18" charset="0"/>
                          </a:rPr>
                        </m:ctrlPr>
                      </m:sSubPr>
                      <m:e>
                        <m:r>
                          <a:rPr kumimoji="1" lang="en-US" altLang="ja-JP" b="0" i="1" smtClean="0">
                            <a:solidFill>
                              <a:schemeClr val="accent1"/>
                            </a:solidFill>
                            <a:latin typeface="Cambria Math" panose="02040503050406030204" pitchFamily="18" charset="0"/>
                          </a:rPr>
                          <m:t>𝐼</m:t>
                        </m:r>
                      </m:e>
                      <m:sub>
                        <m:r>
                          <m:rPr>
                            <m:sty m:val="p"/>
                          </m:rPr>
                          <a:rPr kumimoji="1" lang="en-US" altLang="ja-JP" b="0" i="0" smtClean="0">
                            <a:solidFill>
                              <a:schemeClr val="accent1"/>
                            </a:solidFill>
                            <a:latin typeface="Cambria Math" panose="02040503050406030204" pitchFamily="18" charset="0"/>
                          </a:rPr>
                          <m:t>ds</m:t>
                        </m:r>
                      </m:sub>
                    </m:sSub>
                    <m:r>
                      <a:rPr kumimoji="1" lang="en-US" altLang="ja-JP" b="0" i="1" smtClean="0">
                        <a:solidFill>
                          <a:schemeClr val="accent1"/>
                        </a:solidFill>
                        <a:latin typeface="Cambria Math" panose="02040503050406030204" pitchFamily="18" charset="0"/>
                      </a:rPr>
                      <m:t>−</m:t>
                    </m:r>
                    <m:sSub>
                      <m:sSubPr>
                        <m:ctrlPr>
                          <a:rPr kumimoji="1" lang="en-US" altLang="ja-JP" b="0" i="1" smtClean="0">
                            <a:solidFill>
                              <a:schemeClr val="accent1"/>
                            </a:solidFill>
                            <a:latin typeface="Cambria Math" panose="02040503050406030204" pitchFamily="18" charset="0"/>
                          </a:rPr>
                        </m:ctrlPr>
                      </m:sSubPr>
                      <m:e>
                        <m:r>
                          <a:rPr kumimoji="1" lang="en-US" altLang="ja-JP" b="0" i="1" smtClean="0">
                            <a:solidFill>
                              <a:schemeClr val="accent1"/>
                            </a:solidFill>
                            <a:latin typeface="Cambria Math" panose="02040503050406030204" pitchFamily="18" charset="0"/>
                          </a:rPr>
                          <m:t>𝑉</m:t>
                        </m:r>
                      </m:e>
                      <m:sub>
                        <m:r>
                          <m:rPr>
                            <m:sty m:val="p"/>
                          </m:rPr>
                          <a:rPr kumimoji="1" lang="en-US" altLang="ja-JP" b="0" i="0" smtClean="0">
                            <a:solidFill>
                              <a:schemeClr val="accent1"/>
                            </a:solidFill>
                            <a:latin typeface="Cambria Math" panose="02040503050406030204" pitchFamily="18" charset="0"/>
                          </a:rPr>
                          <m:t>ds</m:t>
                        </m:r>
                      </m:sub>
                    </m:sSub>
                  </m:oMath>
                </a14:m>
                <a:r>
                  <a:rPr kumimoji="1" lang="ja-JP" altLang="en-US" dirty="0">
                    <a:solidFill>
                      <a:schemeClr val="accent1"/>
                    </a:solidFill>
                  </a:rPr>
                  <a:t> </a:t>
                </a:r>
                <a:r>
                  <a:rPr kumimoji="1" lang="en-US" altLang="ja-JP" dirty="0">
                    <a:solidFill>
                      <a:schemeClr val="accent1"/>
                    </a:solidFill>
                  </a:rPr>
                  <a:t>curve (</a:t>
                </a:r>
                <a:r>
                  <a:rPr kumimoji="1" lang="en-US" altLang="ja-JP" dirty="0" err="1">
                    <a:solidFill>
                      <a:schemeClr val="accent1"/>
                    </a:solidFill>
                  </a:rPr>
                  <a:t>pmos</a:t>
                </a:r>
                <a:r>
                  <a:rPr kumimoji="1" lang="en-US" altLang="ja-JP" dirty="0">
                    <a:solidFill>
                      <a:schemeClr val="accent1"/>
                    </a:solidFill>
                  </a:rPr>
                  <a:t>)</a:t>
                </a:r>
                <a:r>
                  <a:rPr kumimoji="1" lang="ja-JP" altLang="en-US" dirty="0">
                    <a:solidFill>
                      <a:schemeClr val="accent1"/>
                    </a:solidFill>
                  </a:rPr>
                  <a:t>＠</a:t>
                </a:r>
                <a:r>
                  <a:rPr kumimoji="1" lang="en-US" altLang="ja-JP" dirty="0">
                    <a:solidFill>
                      <a:schemeClr val="accent1"/>
                    </a:solidFill>
                    <a:latin typeface="Times New Roman" panose="02020603050405020304" pitchFamily="18" charset="0"/>
                    <a:cs typeface="Times New Roman" panose="02020603050405020304" pitchFamily="18" charset="0"/>
                  </a:rPr>
                  <a:t>3K</a:t>
                </a:r>
                <a:endParaRPr kumimoji="1" lang="ja-JP" altLang="en-US" dirty="0">
                  <a:solidFill>
                    <a:schemeClr val="accent1"/>
                  </a:solidFill>
                  <a:latin typeface="Times New Roman" panose="02020603050405020304" pitchFamily="18" charset="0"/>
                  <a:cs typeface="Times New Roman" panose="02020603050405020304" pitchFamily="18" charset="0"/>
                </a:endParaRPr>
              </a:p>
            </p:txBody>
          </p:sp>
        </mc:Choice>
        <mc:Fallback xmlns="">
          <p:sp>
            <p:nvSpPr>
              <p:cNvPr id="14" name="テキスト ボックス 13">
                <a:extLst>
                  <a:ext uri="{FF2B5EF4-FFF2-40B4-BE49-F238E27FC236}">
                    <a16:creationId xmlns:a16="http://schemas.microsoft.com/office/drawing/2014/main" id="{FF4F8471-BD15-47AA-A66C-97357DDE29BF}"/>
                  </a:ext>
                </a:extLst>
              </p:cNvPr>
              <p:cNvSpPr txBox="1">
                <a:spLocks noRot="1" noChangeAspect="1" noMove="1" noResize="1" noEditPoints="1" noAdjustHandles="1" noChangeArrowheads="1" noChangeShapeType="1" noTextEdit="1"/>
              </p:cNvSpPr>
              <p:nvPr/>
            </p:nvSpPr>
            <p:spPr>
              <a:xfrm>
                <a:off x="936235" y="1662938"/>
                <a:ext cx="2966453" cy="369332"/>
              </a:xfrm>
              <a:prstGeom prst="rect">
                <a:avLst/>
              </a:prstGeom>
              <a:blipFill>
                <a:blip r:embed="rId9"/>
                <a:stretch>
                  <a:fillRect t="-15000" r="-1235" b="-26667"/>
                </a:stretch>
              </a:blipFill>
            </p:spPr>
            <p:txBody>
              <a:bodyPr/>
              <a:lstStyle/>
              <a:p>
                <a:r>
                  <a:rPr lang="ja-JP" altLang="en-US">
                    <a:noFill/>
                  </a:rPr>
                  <a:t> </a:t>
                </a:r>
              </a:p>
            </p:txBody>
          </p:sp>
        </mc:Fallback>
      </mc:AlternateContent>
      <p:sp>
        <p:nvSpPr>
          <p:cNvPr id="10" name="テキスト ボックス 9">
            <a:extLst>
              <a:ext uri="{FF2B5EF4-FFF2-40B4-BE49-F238E27FC236}">
                <a16:creationId xmlns:a16="http://schemas.microsoft.com/office/drawing/2014/main" id="{6ED2B7DD-1691-421B-860A-D82D2BCECEE7}"/>
              </a:ext>
            </a:extLst>
          </p:cNvPr>
          <p:cNvSpPr txBox="1"/>
          <p:nvPr/>
        </p:nvSpPr>
        <p:spPr>
          <a:xfrm>
            <a:off x="3492701" y="1387249"/>
            <a:ext cx="1754006" cy="369332"/>
          </a:xfrm>
          <a:prstGeom prst="rect">
            <a:avLst/>
          </a:prstGeom>
          <a:noFill/>
        </p:spPr>
        <p:txBody>
          <a:bodyPr wrap="none" rtlCol="0">
            <a:spAutoFit/>
          </a:bodyPr>
          <a:lstStyle/>
          <a:p>
            <a:r>
              <a:rPr kumimoji="1" lang="en-US" altLang="ja-JP" dirty="0">
                <a:solidFill>
                  <a:srgbClr val="FB5F80"/>
                </a:solidFill>
                <a:latin typeface="Times New Roman" panose="02020603050405020304" pitchFamily="18" charset="0"/>
                <a:cs typeface="Times New Roman" panose="02020603050405020304" pitchFamily="18" charset="0"/>
              </a:rPr>
              <a:t>W/L=10μm/5μm</a:t>
            </a:r>
            <a:endParaRPr kumimoji="1" lang="ja-JP" altLang="en-US" dirty="0">
              <a:solidFill>
                <a:srgbClr val="FB5F8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3" name="テキスト ボックス 32">
                <a:extLst>
                  <a:ext uri="{FF2B5EF4-FFF2-40B4-BE49-F238E27FC236}">
                    <a16:creationId xmlns:a16="http://schemas.microsoft.com/office/drawing/2014/main" id="{3735D2C8-6293-4FEB-A12B-739DFB2A39B2}"/>
                  </a:ext>
                </a:extLst>
              </p:cNvPr>
              <p:cNvSpPr txBox="1"/>
              <p:nvPr/>
            </p:nvSpPr>
            <p:spPr>
              <a:xfrm>
                <a:off x="5086069" y="1704194"/>
                <a:ext cx="2966453" cy="369332"/>
              </a:xfrm>
              <a:prstGeom prst="rect">
                <a:avLst/>
              </a:prstGeom>
              <a:solidFill>
                <a:schemeClr val="bg1"/>
              </a:solidFill>
            </p:spPr>
            <p:txBody>
              <a:bodyPr wrap="none" rtlCol="0">
                <a:spAutoFit/>
              </a:bodyPr>
              <a:lstStyle/>
              <a:p>
                <a14:m>
                  <m:oMath xmlns:m="http://schemas.openxmlformats.org/officeDocument/2006/math">
                    <m:sSub>
                      <m:sSubPr>
                        <m:ctrlPr>
                          <a:rPr kumimoji="1" lang="en-US" altLang="ja-JP" b="0" i="1" smtClean="0">
                            <a:solidFill>
                              <a:schemeClr val="accent1"/>
                            </a:solidFill>
                            <a:latin typeface="Cambria Math" panose="02040503050406030204" pitchFamily="18" charset="0"/>
                          </a:rPr>
                        </m:ctrlPr>
                      </m:sSubPr>
                      <m:e>
                        <m:r>
                          <a:rPr kumimoji="1" lang="en-US" altLang="ja-JP" b="0" i="1" smtClean="0">
                            <a:solidFill>
                              <a:schemeClr val="accent1"/>
                            </a:solidFill>
                            <a:latin typeface="Cambria Math" panose="02040503050406030204" pitchFamily="18" charset="0"/>
                          </a:rPr>
                          <m:t>𝐼</m:t>
                        </m:r>
                      </m:e>
                      <m:sub>
                        <m:r>
                          <m:rPr>
                            <m:sty m:val="p"/>
                          </m:rPr>
                          <a:rPr kumimoji="1" lang="en-US" altLang="ja-JP" b="0" i="0" smtClean="0">
                            <a:solidFill>
                              <a:schemeClr val="accent1"/>
                            </a:solidFill>
                            <a:latin typeface="Cambria Math" panose="02040503050406030204" pitchFamily="18" charset="0"/>
                          </a:rPr>
                          <m:t>ds</m:t>
                        </m:r>
                      </m:sub>
                    </m:sSub>
                    <m:r>
                      <a:rPr kumimoji="1" lang="en-US" altLang="ja-JP" b="0" i="1" smtClean="0">
                        <a:solidFill>
                          <a:schemeClr val="accent1"/>
                        </a:solidFill>
                        <a:latin typeface="Cambria Math" panose="02040503050406030204" pitchFamily="18" charset="0"/>
                      </a:rPr>
                      <m:t>−</m:t>
                    </m:r>
                    <m:sSub>
                      <m:sSubPr>
                        <m:ctrlPr>
                          <a:rPr kumimoji="1" lang="en-US" altLang="ja-JP" b="0" i="1" smtClean="0">
                            <a:solidFill>
                              <a:schemeClr val="accent1"/>
                            </a:solidFill>
                            <a:latin typeface="Cambria Math" panose="02040503050406030204" pitchFamily="18" charset="0"/>
                          </a:rPr>
                        </m:ctrlPr>
                      </m:sSubPr>
                      <m:e>
                        <m:r>
                          <a:rPr kumimoji="1" lang="en-US" altLang="ja-JP" b="0" i="1" smtClean="0">
                            <a:solidFill>
                              <a:schemeClr val="accent1"/>
                            </a:solidFill>
                            <a:latin typeface="Cambria Math" panose="02040503050406030204" pitchFamily="18" charset="0"/>
                          </a:rPr>
                          <m:t>𝑉</m:t>
                        </m:r>
                      </m:e>
                      <m:sub>
                        <m:r>
                          <m:rPr>
                            <m:sty m:val="p"/>
                          </m:rPr>
                          <a:rPr kumimoji="1" lang="en-US" altLang="ja-JP" b="0" i="0" smtClean="0">
                            <a:solidFill>
                              <a:schemeClr val="accent1"/>
                            </a:solidFill>
                            <a:latin typeface="Cambria Math" panose="02040503050406030204" pitchFamily="18" charset="0"/>
                          </a:rPr>
                          <m:t>ds</m:t>
                        </m:r>
                      </m:sub>
                    </m:sSub>
                  </m:oMath>
                </a14:m>
                <a:r>
                  <a:rPr kumimoji="1" lang="ja-JP" altLang="en-US" dirty="0">
                    <a:solidFill>
                      <a:schemeClr val="accent1"/>
                    </a:solidFill>
                  </a:rPr>
                  <a:t> </a:t>
                </a:r>
                <a:r>
                  <a:rPr kumimoji="1" lang="en-US" altLang="ja-JP" dirty="0">
                    <a:solidFill>
                      <a:schemeClr val="accent1"/>
                    </a:solidFill>
                  </a:rPr>
                  <a:t>curve (</a:t>
                </a:r>
                <a:r>
                  <a:rPr kumimoji="1" lang="en-US" altLang="ja-JP" dirty="0" err="1">
                    <a:solidFill>
                      <a:schemeClr val="accent1"/>
                    </a:solidFill>
                  </a:rPr>
                  <a:t>nmos</a:t>
                </a:r>
                <a:r>
                  <a:rPr kumimoji="1" lang="en-US" altLang="ja-JP" dirty="0">
                    <a:solidFill>
                      <a:schemeClr val="accent1"/>
                    </a:solidFill>
                  </a:rPr>
                  <a:t>)</a:t>
                </a:r>
                <a:r>
                  <a:rPr kumimoji="1" lang="ja-JP" altLang="en-US" dirty="0">
                    <a:solidFill>
                      <a:schemeClr val="accent1"/>
                    </a:solidFill>
                  </a:rPr>
                  <a:t>＠</a:t>
                </a:r>
                <a:r>
                  <a:rPr kumimoji="1" lang="en-US" altLang="ja-JP" dirty="0">
                    <a:solidFill>
                      <a:schemeClr val="accent1"/>
                    </a:solidFill>
                    <a:latin typeface="Times New Roman" panose="02020603050405020304" pitchFamily="18" charset="0"/>
                    <a:cs typeface="Times New Roman" panose="02020603050405020304" pitchFamily="18" charset="0"/>
                  </a:rPr>
                  <a:t>3K</a:t>
                </a:r>
                <a:endParaRPr kumimoji="1" lang="ja-JP" altLang="en-US" dirty="0">
                  <a:solidFill>
                    <a:schemeClr val="accent1"/>
                  </a:solidFill>
                  <a:latin typeface="Times New Roman" panose="02020603050405020304" pitchFamily="18" charset="0"/>
                  <a:cs typeface="Times New Roman" panose="02020603050405020304" pitchFamily="18" charset="0"/>
                </a:endParaRPr>
              </a:p>
            </p:txBody>
          </p:sp>
        </mc:Choice>
        <mc:Fallback xmlns="">
          <p:sp>
            <p:nvSpPr>
              <p:cNvPr id="33" name="テキスト ボックス 32">
                <a:extLst>
                  <a:ext uri="{FF2B5EF4-FFF2-40B4-BE49-F238E27FC236}">
                    <a16:creationId xmlns:a16="http://schemas.microsoft.com/office/drawing/2014/main" id="{3735D2C8-6293-4FEB-A12B-739DFB2A39B2}"/>
                  </a:ext>
                </a:extLst>
              </p:cNvPr>
              <p:cNvSpPr txBox="1">
                <a:spLocks noRot="1" noChangeAspect="1" noMove="1" noResize="1" noEditPoints="1" noAdjustHandles="1" noChangeArrowheads="1" noChangeShapeType="1" noTextEdit="1"/>
              </p:cNvSpPr>
              <p:nvPr/>
            </p:nvSpPr>
            <p:spPr>
              <a:xfrm>
                <a:off x="5086069" y="1704194"/>
                <a:ext cx="2966453" cy="369332"/>
              </a:xfrm>
              <a:prstGeom prst="rect">
                <a:avLst/>
              </a:prstGeom>
              <a:blipFill>
                <a:blip r:embed="rId10"/>
                <a:stretch>
                  <a:fillRect t="-15000" r="-1232" b="-26667"/>
                </a:stretch>
              </a:blipFill>
            </p:spPr>
            <p:txBody>
              <a:bodyPr/>
              <a:lstStyle/>
              <a:p>
                <a:r>
                  <a:rPr lang="ja-JP" altLang="en-US">
                    <a:noFill/>
                  </a:rPr>
                  <a:t> </a:t>
                </a:r>
              </a:p>
            </p:txBody>
          </p:sp>
        </mc:Fallback>
      </mc:AlternateContent>
      <p:sp>
        <p:nvSpPr>
          <p:cNvPr id="4" name="スライド番号プレースホルダー 3">
            <a:extLst>
              <a:ext uri="{FF2B5EF4-FFF2-40B4-BE49-F238E27FC236}">
                <a16:creationId xmlns:a16="http://schemas.microsoft.com/office/drawing/2014/main" id="{3CB935CD-AD04-489A-A090-90F896336C86}"/>
              </a:ext>
            </a:extLst>
          </p:cNvPr>
          <p:cNvSpPr>
            <a:spLocks noGrp="1"/>
          </p:cNvSpPr>
          <p:nvPr>
            <p:ph type="sldNum" sz="quarter" idx="12"/>
          </p:nvPr>
        </p:nvSpPr>
        <p:spPr/>
        <p:txBody>
          <a:bodyPr/>
          <a:lstStyle/>
          <a:p>
            <a:fld id="{D57F1E4F-1CFF-5643-939E-217C01CDF565}" type="slidenum">
              <a:rPr lang="en-US" smtClean="0"/>
              <a:pPr/>
              <a:t>25</a:t>
            </a:fld>
            <a:endParaRPr lang="en-US" dirty="0"/>
          </a:p>
        </p:txBody>
      </p:sp>
      <p:pic>
        <p:nvPicPr>
          <p:cNvPr id="35" name="Picture 5">
            <a:extLst>
              <a:ext uri="{FF2B5EF4-FFF2-40B4-BE49-F238E27FC236}">
                <a16:creationId xmlns:a16="http://schemas.microsoft.com/office/drawing/2014/main" id="{631F94BA-67E6-4777-B52C-7F2D8CD7EA8B}"/>
              </a:ext>
            </a:extLst>
          </p:cNvPr>
          <p:cNvPicPr>
            <a:picLocks noChangeAspect="1" noChangeArrowheads="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8298045" y="2066225"/>
            <a:ext cx="701548" cy="1349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91209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BDCB780-D824-43EA-B782-29F37AD09D41}"/>
              </a:ext>
            </a:extLst>
          </p:cNvPr>
          <p:cNvSpPr>
            <a:spLocks noGrp="1"/>
          </p:cNvSpPr>
          <p:nvPr>
            <p:ph type="title"/>
          </p:nvPr>
        </p:nvSpPr>
        <p:spPr>
          <a:xfrm>
            <a:off x="107504" y="104917"/>
            <a:ext cx="8559303" cy="731796"/>
          </a:xfrm>
        </p:spPr>
        <p:txBody>
          <a:bodyPr/>
          <a:lstStyle/>
          <a:p>
            <a:r>
              <a:rPr lang="en-US" altLang="ja-JP" sz="2400" dirty="0"/>
              <a:t>FET Threshold voltage control in Double-SOI at cryogenic temp.</a:t>
            </a:r>
            <a:endParaRPr kumimoji="1" lang="ja-JP" altLang="en-US" sz="2400" dirty="0"/>
          </a:p>
        </p:txBody>
      </p:sp>
      <p:sp>
        <p:nvSpPr>
          <p:cNvPr id="69" name="コンテンツ プレースホルダー 79">
            <a:extLst>
              <a:ext uri="{FF2B5EF4-FFF2-40B4-BE49-F238E27FC236}">
                <a16:creationId xmlns:a16="http://schemas.microsoft.com/office/drawing/2014/main" id="{A8740D98-1316-4608-9724-CDFA0A35BD1F}"/>
              </a:ext>
            </a:extLst>
          </p:cNvPr>
          <p:cNvSpPr>
            <a:spLocks noGrp="1"/>
          </p:cNvSpPr>
          <p:nvPr>
            <p:ph idx="1"/>
          </p:nvPr>
        </p:nvSpPr>
        <p:spPr>
          <a:xfrm>
            <a:off x="142320" y="4999821"/>
            <a:ext cx="8810563" cy="1241641"/>
          </a:xfrm>
        </p:spPr>
        <p:txBody>
          <a:bodyPr>
            <a:normAutofit fontScale="85000" lnSpcReduction="20000"/>
          </a:bodyPr>
          <a:lstStyle/>
          <a:p>
            <a:pPr marL="0" indent="0">
              <a:buNone/>
            </a:pP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We found Vth control is also possible at cryogenic temperature</a:t>
            </a:r>
            <a:r>
              <a:rPr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 </a:t>
            </a:r>
          </a:p>
          <a:p>
            <a:r>
              <a:rPr lang="en-US" altLang="ja-JP" sz="2400"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rPr>
              <a:t>Can compensate shift of Vth in cryogenic temp.</a:t>
            </a:r>
          </a:p>
          <a:p>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Can realize a FET with steep rising of I</a:t>
            </a:r>
            <a:r>
              <a:rPr lang="en-US" altLang="ja-JP" sz="2400" baseline="-25000" dirty="0">
                <a:latin typeface="Arial Unicode MS" panose="020B0604020202020204" pitchFamily="50" charset="-128"/>
                <a:ea typeface="Arial Unicode MS" panose="020B0604020202020204" pitchFamily="50" charset="-128"/>
                <a:cs typeface="Arial Unicode MS" panose="020B0604020202020204" pitchFamily="50" charset="-128"/>
              </a:rPr>
              <a:t>d</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 around </a:t>
            </a:r>
            <a:r>
              <a:rPr lang="en-US" altLang="ja-JP" sz="2400" dirty="0" err="1">
                <a:latin typeface="Arial Unicode MS" panose="020B0604020202020204" pitchFamily="50" charset="-128"/>
                <a:ea typeface="Arial Unicode MS" panose="020B0604020202020204" pitchFamily="50" charset="-128"/>
                <a:cs typeface="Arial Unicode MS" panose="020B0604020202020204" pitchFamily="50" charset="-128"/>
              </a:rPr>
              <a:t>V</a:t>
            </a:r>
            <a:r>
              <a:rPr lang="en-US" altLang="ja-JP" sz="2400" baseline="-25000" dirty="0" err="1">
                <a:latin typeface="Arial Unicode MS" panose="020B0604020202020204" pitchFamily="50" charset="-128"/>
                <a:ea typeface="Arial Unicode MS" panose="020B0604020202020204" pitchFamily="50" charset="-128"/>
                <a:cs typeface="Arial Unicode MS" panose="020B0604020202020204" pitchFamily="50" charset="-128"/>
              </a:rPr>
              <a:t>gs</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=0 </a:t>
            </a:r>
            <a:r>
              <a:rPr lang="ja-JP" altLang="en-US" sz="24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 </a:t>
            </a:r>
            <a:r>
              <a:rPr lang="en-US" altLang="ja-JP" sz="24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Potential to ultra-low power consumption device</a:t>
            </a:r>
            <a:endParaRPr lang="en-US" altLang="ja-JP" sz="24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3" name="グループ化 2">
            <a:extLst>
              <a:ext uri="{FF2B5EF4-FFF2-40B4-BE49-F238E27FC236}">
                <a16:creationId xmlns:a16="http://schemas.microsoft.com/office/drawing/2014/main" id="{F4449369-AFE4-424D-8A73-901136989F70}"/>
              </a:ext>
            </a:extLst>
          </p:cNvPr>
          <p:cNvGrpSpPr/>
          <p:nvPr/>
        </p:nvGrpSpPr>
        <p:grpSpPr>
          <a:xfrm>
            <a:off x="142321" y="738263"/>
            <a:ext cx="3568905" cy="2903365"/>
            <a:chOff x="298212" y="738326"/>
            <a:chExt cx="3568905" cy="2903365"/>
          </a:xfrm>
        </p:grpSpPr>
        <p:pic>
          <p:nvPicPr>
            <p:cNvPr id="9" name="Picture 5">
              <a:extLst>
                <a:ext uri="{FF2B5EF4-FFF2-40B4-BE49-F238E27FC236}">
                  <a16:creationId xmlns:a16="http://schemas.microsoft.com/office/drawing/2014/main" id="{460599DD-8F1A-4226-B441-177F8A5FA66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96316" y="738326"/>
              <a:ext cx="3452725" cy="262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テキスト ボックス 10">
              <a:extLst>
                <a:ext uri="{FF2B5EF4-FFF2-40B4-BE49-F238E27FC236}">
                  <a16:creationId xmlns:a16="http://schemas.microsoft.com/office/drawing/2014/main" id="{F454DB48-329B-4B9C-903E-7E5E18AA4C73}"/>
                </a:ext>
              </a:extLst>
            </p:cNvPr>
            <p:cNvSpPr txBox="1"/>
            <p:nvPr/>
          </p:nvSpPr>
          <p:spPr>
            <a:xfrm>
              <a:off x="2739922" y="771422"/>
              <a:ext cx="1109119" cy="523220"/>
            </a:xfrm>
            <a:prstGeom prst="rect">
              <a:avLst/>
            </a:prstGeom>
            <a:solidFill>
              <a:schemeClr val="bg1"/>
            </a:solidFill>
          </p:spPr>
          <p:txBody>
            <a:bodyPr wrap="square" rtlCol="0">
              <a:spAutoFit/>
            </a:bodyPr>
            <a:lstStyle/>
            <a:p>
              <a:pPr algn="ctr"/>
              <a:r>
                <a:rPr kumimoji="1" lang="en-US" altLang="ja-JP" sz="2800" b="1" dirty="0">
                  <a:latin typeface="Arial Unicode MS" panose="020B0604020202020204" pitchFamily="50" charset="-128"/>
                  <a:ea typeface="Arial Unicode MS" panose="020B0604020202020204" pitchFamily="50" charset="-128"/>
                  <a:cs typeface="Arial Unicode MS" panose="020B0604020202020204" pitchFamily="50" charset="-128"/>
                </a:rPr>
                <a:t>V</a:t>
              </a:r>
              <a:r>
                <a:rPr kumimoji="1" lang="en-US" altLang="ja-JP" sz="2800" b="1" baseline="-25000" dirty="0">
                  <a:latin typeface="Arial Unicode MS" panose="020B0604020202020204" pitchFamily="50" charset="-128"/>
                  <a:ea typeface="Arial Unicode MS" panose="020B0604020202020204" pitchFamily="50" charset="-128"/>
                  <a:cs typeface="Arial Unicode MS" panose="020B0604020202020204" pitchFamily="50" charset="-128"/>
                </a:rPr>
                <a:t>DSOI</a:t>
              </a:r>
              <a:endParaRPr kumimoji="1" lang="ja-JP" altLang="en-US" sz="2800" b="1" baseline="-25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a:extLst>
                <a:ext uri="{FF2B5EF4-FFF2-40B4-BE49-F238E27FC236}">
                  <a16:creationId xmlns:a16="http://schemas.microsoft.com/office/drawing/2014/main" id="{B7E82CD4-0F54-421C-8BC0-40718CBD395A}"/>
                </a:ext>
              </a:extLst>
            </p:cNvPr>
            <p:cNvSpPr txBox="1"/>
            <p:nvPr/>
          </p:nvSpPr>
          <p:spPr>
            <a:xfrm>
              <a:off x="1079924" y="3221063"/>
              <a:ext cx="2787193" cy="420628"/>
            </a:xfrm>
            <a:prstGeom prst="rect">
              <a:avLst/>
            </a:prstGeom>
            <a:noFill/>
          </p:spPr>
          <p:txBody>
            <a:bodyPr wrap="square" rtlCol="0">
              <a:spAutoFit/>
            </a:bodyPr>
            <a:lstStyle/>
            <a:p>
              <a:pPr algn="ctr"/>
              <a:r>
                <a:rPr lang="en-US" altLang="ja-JP" sz="3200" baseline="-25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M</a:t>
              </a:r>
              <a:r>
                <a:rPr kumimoji="1" lang="en-US" altLang="ja-JP" sz="3200" baseline="-25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iddle silicon layer </a:t>
              </a:r>
              <a:endParaRPr kumimoji="1" lang="ja-JP" altLang="en-US" sz="3200" baseline="-25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a:extLst>
                <a:ext uri="{FF2B5EF4-FFF2-40B4-BE49-F238E27FC236}">
                  <a16:creationId xmlns:a16="http://schemas.microsoft.com/office/drawing/2014/main" id="{50C4CE50-D06B-41A9-AB2C-FAC79F69B88A}"/>
                </a:ext>
              </a:extLst>
            </p:cNvPr>
            <p:cNvSpPr txBox="1"/>
            <p:nvPr/>
          </p:nvSpPr>
          <p:spPr>
            <a:xfrm>
              <a:off x="298212" y="2410703"/>
              <a:ext cx="1109119" cy="379591"/>
            </a:xfrm>
            <a:prstGeom prst="rect">
              <a:avLst/>
            </a:prstGeom>
            <a:noFill/>
          </p:spPr>
          <p:txBody>
            <a:bodyPr wrap="square" rtlCol="0">
              <a:spAutoFit/>
            </a:bodyPr>
            <a:lstStyle/>
            <a:p>
              <a:pPr algn="ctr"/>
              <a:r>
                <a:rPr kumimoji="1" lang="en-US" altLang="ja-JP" sz="2800" baseline="-25000" dirty="0">
                  <a:latin typeface="Arial Unicode MS" panose="020B0604020202020204" pitchFamily="50" charset="-128"/>
                  <a:ea typeface="Arial Unicode MS" panose="020B0604020202020204" pitchFamily="50" charset="-128"/>
                  <a:cs typeface="Arial Unicode MS" panose="020B0604020202020204" pitchFamily="50" charset="-128"/>
                </a:rPr>
                <a:t>BOX </a:t>
              </a:r>
              <a:endParaRPr kumimoji="1" lang="ja-JP" altLang="en-US" sz="2800" baseline="-25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grpSp>
        <p:nvGrpSpPr>
          <p:cNvPr id="7" name="グループ化 6">
            <a:extLst>
              <a:ext uri="{FF2B5EF4-FFF2-40B4-BE49-F238E27FC236}">
                <a16:creationId xmlns:a16="http://schemas.microsoft.com/office/drawing/2014/main" id="{467FF6C0-03A6-4942-98A5-770CB0D8A749}"/>
              </a:ext>
            </a:extLst>
          </p:cNvPr>
          <p:cNvGrpSpPr/>
          <p:nvPr/>
        </p:nvGrpSpPr>
        <p:grpSpPr>
          <a:xfrm>
            <a:off x="3926447" y="1052480"/>
            <a:ext cx="4817766" cy="3908052"/>
            <a:chOff x="3849041" y="1206160"/>
            <a:chExt cx="4817766" cy="3908052"/>
          </a:xfrm>
        </p:grpSpPr>
        <p:sp>
          <p:nvSpPr>
            <p:cNvPr id="80" name="コンテンツ プレースホルダー 79">
              <a:extLst>
                <a:ext uri="{FF2B5EF4-FFF2-40B4-BE49-F238E27FC236}">
                  <a16:creationId xmlns:a16="http://schemas.microsoft.com/office/drawing/2014/main" id="{EBACC907-A93C-4FDB-B817-7C4F8E1CA12C}"/>
                </a:ext>
              </a:extLst>
            </p:cNvPr>
            <p:cNvSpPr txBox="1">
              <a:spLocks/>
            </p:cNvSpPr>
            <p:nvPr/>
          </p:nvSpPr>
          <p:spPr bwMode="auto">
            <a:xfrm>
              <a:off x="4572000" y="1206160"/>
              <a:ext cx="3147868" cy="530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a:buNone/>
              </a:pPr>
              <a:r>
                <a:rPr lang="en-US" altLang="ja-JP" sz="2400" kern="0" dirty="0" err="1"/>
                <a:t>pMOS</a:t>
              </a:r>
              <a:r>
                <a:rPr lang="en-US" altLang="ja-JP" sz="2400" kern="0" dirty="0"/>
                <a:t>-FET I</a:t>
              </a:r>
              <a:r>
                <a:rPr lang="en-US" altLang="ja-JP" sz="2400" kern="0" baseline="-25000" dirty="0"/>
                <a:t>d</a:t>
              </a:r>
              <a:r>
                <a:rPr lang="en-US" altLang="ja-JP" sz="2400" kern="0" dirty="0"/>
                <a:t>-</a:t>
              </a:r>
              <a:r>
                <a:rPr lang="en-US" altLang="ja-JP" sz="2400" kern="0" dirty="0" err="1"/>
                <a:t>V</a:t>
              </a:r>
              <a:r>
                <a:rPr lang="en-US" altLang="ja-JP" sz="2400" kern="0" baseline="-25000" dirty="0" err="1"/>
                <a:t>gs</a:t>
              </a:r>
              <a:r>
                <a:rPr lang="en-US" altLang="ja-JP" sz="2400" kern="0" dirty="0"/>
                <a:t> curve</a:t>
              </a:r>
            </a:p>
          </p:txBody>
        </p:sp>
        <p:pic>
          <p:nvPicPr>
            <p:cNvPr id="5" name="図 4">
              <a:extLst>
                <a:ext uri="{FF2B5EF4-FFF2-40B4-BE49-F238E27FC236}">
                  <a16:creationId xmlns:a16="http://schemas.microsoft.com/office/drawing/2014/main" id="{6AEEF694-2AE8-45C9-AC2F-90F58BF0DF47}"/>
                </a:ext>
              </a:extLst>
            </p:cNvPr>
            <p:cNvPicPr>
              <a:picLocks noChangeAspect="1"/>
            </p:cNvPicPr>
            <p:nvPr/>
          </p:nvPicPr>
          <p:blipFill>
            <a:blip r:embed="rId4"/>
            <a:stretch>
              <a:fillRect/>
            </a:stretch>
          </p:blipFill>
          <p:spPr>
            <a:xfrm>
              <a:off x="4043953" y="1778833"/>
              <a:ext cx="4360529" cy="3300334"/>
            </a:xfrm>
            <a:prstGeom prst="rect">
              <a:avLst/>
            </a:prstGeom>
          </p:spPr>
        </p:pic>
        <p:pic>
          <p:nvPicPr>
            <p:cNvPr id="10" name="図 9">
              <a:extLst>
                <a:ext uri="{FF2B5EF4-FFF2-40B4-BE49-F238E27FC236}">
                  <a16:creationId xmlns:a16="http://schemas.microsoft.com/office/drawing/2014/main" id="{DE70B1FC-E4A8-43D7-95AD-AA2F549C0E3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81715" t="7580" r="7090" b="58598"/>
            <a:stretch/>
          </p:blipFill>
          <p:spPr>
            <a:xfrm>
              <a:off x="7417036" y="1621254"/>
              <a:ext cx="1027779" cy="2350100"/>
            </a:xfrm>
            <a:prstGeom prst="rect">
              <a:avLst/>
            </a:prstGeom>
          </p:spPr>
        </p:pic>
        <p:sp>
          <p:nvSpPr>
            <p:cNvPr id="14" name="テキスト ボックス 13">
              <a:extLst>
                <a:ext uri="{FF2B5EF4-FFF2-40B4-BE49-F238E27FC236}">
                  <a16:creationId xmlns:a16="http://schemas.microsoft.com/office/drawing/2014/main" id="{DB85B9CE-A7A9-438C-AA9E-46CB55F31E75}"/>
                </a:ext>
              </a:extLst>
            </p:cNvPr>
            <p:cNvSpPr txBox="1"/>
            <p:nvPr/>
          </p:nvSpPr>
          <p:spPr>
            <a:xfrm>
              <a:off x="4389836" y="4775658"/>
              <a:ext cx="4276971" cy="338554"/>
            </a:xfrm>
            <a:prstGeom prst="rect">
              <a:avLst/>
            </a:prstGeom>
            <a:solidFill>
              <a:schemeClr val="bg1"/>
            </a:solidFill>
          </p:spPr>
          <p:txBody>
            <a:bodyPr wrap="squar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 -1.5      -1         -0.5       0  </a:t>
              </a:r>
              <a:r>
                <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     0.5     </a:t>
              </a:r>
              <a:r>
                <a:rPr kumimoji="1" lang="en-US" altLang="ja-JP" sz="1600" dirty="0" err="1">
                  <a:latin typeface="Arial Unicode MS" panose="020B0604020202020204" pitchFamily="50" charset="-128"/>
                  <a:ea typeface="Arial Unicode MS" panose="020B0604020202020204" pitchFamily="50" charset="-128"/>
                  <a:cs typeface="Arial Unicode MS" panose="020B0604020202020204" pitchFamily="50" charset="-128"/>
                </a:rPr>
                <a:t>Vgs</a:t>
              </a:r>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(V) </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テキスト ボックス 14">
              <a:extLst>
                <a:ext uri="{FF2B5EF4-FFF2-40B4-BE49-F238E27FC236}">
                  <a16:creationId xmlns:a16="http://schemas.microsoft.com/office/drawing/2014/main" id="{37997D9B-A88F-4757-B2F0-55DE5884632C}"/>
                </a:ext>
              </a:extLst>
            </p:cNvPr>
            <p:cNvSpPr txBox="1"/>
            <p:nvPr/>
          </p:nvSpPr>
          <p:spPr>
            <a:xfrm>
              <a:off x="3849041" y="1809659"/>
              <a:ext cx="552965" cy="3046988"/>
            </a:xfrm>
            <a:prstGeom prst="rect">
              <a:avLst/>
            </a:prstGeom>
            <a:solidFill>
              <a:schemeClr val="bg1"/>
            </a:solidFill>
          </p:spPr>
          <p:txBody>
            <a:bodyPr wrap="square" rtlCol="0">
              <a:spAutoFit/>
            </a:bodyPr>
            <a:lstStyle/>
            <a:p>
              <a:pPr algn="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1A</a:t>
              </a: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endPar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1nA</a:t>
              </a:r>
            </a:p>
            <a:p>
              <a:pPr algn="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1pA</a:t>
              </a: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pPr algn="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a:extLst>
                <a:ext uri="{FF2B5EF4-FFF2-40B4-BE49-F238E27FC236}">
                  <a16:creationId xmlns:a16="http://schemas.microsoft.com/office/drawing/2014/main" id="{FED2256C-C394-42E0-85A0-F85977905C9C}"/>
                </a:ext>
              </a:extLst>
            </p:cNvPr>
            <p:cNvSpPr txBox="1"/>
            <p:nvPr/>
          </p:nvSpPr>
          <p:spPr>
            <a:xfrm rot="16200000">
              <a:off x="3917183" y="1705383"/>
              <a:ext cx="383438" cy="461665"/>
            </a:xfrm>
            <a:prstGeom prst="rect">
              <a:avLst/>
            </a:prstGeom>
            <a:noFill/>
          </p:spPr>
          <p:txBody>
            <a:bodyPr wrap="none" rtlCol="0">
              <a:spAutoFit/>
            </a:bodyPr>
            <a:lstStyle/>
            <a:p>
              <a:r>
                <a:rPr kumimoji="1" lang="en-US" altLang="ja-JP" sz="24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I</a:t>
              </a:r>
              <a:r>
                <a:rPr kumimoji="1" lang="en-US" altLang="ja-JP" sz="2400" baseline="-250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d</a:t>
              </a:r>
              <a:endParaRPr kumimoji="1" lang="ja-JP" altLang="en-US" sz="2400" baseline="-25000"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9" name="コンテンツ プレースホルダー 79">
            <a:extLst>
              <a:ext uri="{FF2B5EF4-FFF2-40B4-BE49-F238E27FC236}">
                <a16:creationId xmlns:a16="http://schemas.microsoft.com/office/drawing/2014/main" id="{92AF825D-D30E-4481-B65E-AD4F99C3B3E1}"/>
              </a:ext>
            </a:extLst>
          </p:cNvPr>
          <p:cNvSpPr txBox="1">
            <a:spLocks/>
          </p:cNvSpPr>
          <p:nvPr/>
        </p:nvSpPr>
        <p:spPr>
          <a:xfrm>
            <a:off x="191116" y="3758180"/>
            <a:ext cx="4082475" cy="124164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Vth control by V</a:t>
            </a:r>
            <a:r>
              <a:rPr lang="en-US" altLang="ja-JP" sz="2000" baseline="-25000" dirty="0">
                <a:latin typeface="Arial Unicode MS" panose="020B0604020202020204" pitchFamily="50" charset="-128"/>
                <a:ea typeface="Arial Unicode MS" panose="020B0604020202020204" pitchFamily="50" charset="-128"/>
                <a:cs typeface="Arial Unicode MS" panose="020B0604020202020204" pitchFamily="50" charset="-128"/>
              </a:rPr>
              <a:t>DSOI</a:t>
            </a:r>
            <a:r>
              <a:rPr lang="ja-JP" altLang="en-US" sz="2000" baseline="-250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at room temperature is well established.</a:t>
            </a:r>
          </a:p>
        </p:txBody>
      </p:sp>
      <p:sp>
        <p:nvSpPr>
          <p:cNvPr id="20" name="テキスト ボックス 19">
            <a:extLst>
              <a:ext uri="{FF2B5EF4-FFF2-40B4-BE49-F238E27FC236}">
                <a16:creationId xmlns:a16="http://schemas.microsoft.com/office/drawing/2014/main" id="{75C58A03-9335-4C88-99C9-56BEACF98ACB}"/>
              </a:ext>
            </a:extLst>
          </p:cNvPr>
          <p:cNvSpPr txBox="1"/>
          <p:nvPr/>
        </p:nvSpPr>
        <p:spPr>
          <a:xfrm>
            <a:off x="4673063" y="3935254"/>
            <a:ext cx="625492" cy="523220"/>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2800" b="1" i="0" u="none" strike="noStrike" kern="0" cap="none" spc="0" normalizeH="0" baseline="0" noProof="0" dirty="0">
                <a:ln>
                  <a:noFill/>
                </a:ln>
                <a:solidFill>
                  <a:srgbClr val="00B05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rPr>
              <a:t>3K</a:t>
            </a:r>
            <a:endParaRPr kumimoji="0" lang="ja-JP" altLang="en-US" sz="2800" b="1" i="0" u="none" strike="noStrike" kern="0" cap="none" spc="0" normalizeH="0" baseline="0" noProof="0" dirty="0">
              <a:ln>
                <a:noFill/>
              </a:ln>
              <a:solidFill>
                <a:srgbClr val="00B050"/>
              </a:solidFill>
              <a:effectLst/>
              <a:uLnTx/>
              <a:uFillTx/>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8" name="スライド番号プレースホルダー 7">
            <a:extLst>
              <a:ext uri="{FF2B5EF4-FFF2-40B4-BE49-F238E27FC236}">
                <a16:creationId xmlns:a16="http://schemas.microsoft.com/office/drawing/2014/main" id="{FF4CCF19-90B1-4FAA-A8CE-E4ED10532A0F}"/>
              </a:ext>
            </a:extLst>
          </p:cNvPr>
          <p:cNvSpPr>
            <a:spLocks noGrp="1"/>
          </p:cNvSpPr>
          <p:nvPr>
            <p:ph type="sldNum" sz="quarter" idx="12"/>
          </p:nvPr>
        </p:nvSpPr>
        <p:spPr/>
        <p:txBody>
          <a:bodyPr/>
          <a:lstStyle/>
          <a:p>
            <a:fld id="{D2D8002D-B5B0-4BAC-B1F6-782DDCCE6D9C}" type="slidenum">
              <a:rPr kumimoji="1" lang="ja-JP" altLang="en-US" smtClean="0"/>
              <a:t>26</a:t>
            </a:fld>
            <a:endParaRPr kumimoji="1" lang="ja-JP" altLang="en-US"/>
          </a:p>
        </p:txBody>
      </p:sp>
    </p:spTree>
    <p:extLst>
      <p:ext uri="{BB962C8B-B14F-4D97-AF65-F5344CB8AC3E}">
        <p14:creationId xmlns:p14="http://schemas.microsoft.com/office/powerpoint/2010/main" val="3603664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Line 7"/>
          <p:cNvSpPr>
            <a:spLocks noChangeShapeType="1"/>
          </p:cNvSpPr>
          <p:nvPr/>
        </p:nvSpPr>
        <p:spPr bwMode="auto">
          <a:xfrm flipH="1" flipV="1">
            <a:off x="4860032" y="3599560"/>
            <a:ext cx="1693168" cy="216024"/>
          </a:xfrm>
          <a:prstGeom prst="line">
            <a:avLst/>
          </a:prstGeom>
          <a:noFill/>
          <a:ln w="50800">
            <a:solidFill>
              <a:srgbClr val="FFC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panose="020B0604020202020204" pitchFamily="34" charset="0"/>
              <a:ea typeface="Arial Unicode MS" panose="020B0604020202020204" pitchFamily="50" charset="-128"/>
              <a:cs typeface="Arial" panose="020B0604020202020204" pitchFamily="34" charset="0"/>
            </a:endParaRPr>
          </a:p>
        </p:txBody>
      </p:sp>
      <p:sp>
        <p:nvSpPr>
          <p:cNvPr id="5" name="タイトル 4"/>
          <p:cNvSpPr>
            <a:spLocks noGrp="1"/>
          </p:cNvSpPr>
          <p:nvPr>
            <p:ph type="title"/>
          </p:nvPr>
        </p:nvSpPr>
        <p:spPr>
          <a:xfrm>
            <a:off x="-20712" y="69927"/>
            <a:ext cx="9144000" cy="692696"/>
          </a:xfrm>
        </p:spPr>
        <p:txBody>
          <a:bodyPr>
            <a:noAutofit/>
          </a:bodyPr>
          <a:lstStyle/>
          <a:p>
            <a:r>
              <a:rPr lang="en-US" altLang="ja-JP" sz="3200" dirty="0">
                <a:latin typeface="Arial" panose="020B0604020202020204" pitchFamily="34" charset="0"/>
                <a:cs typeface="Arial" panose="020B0604020202020204" pitchFamily="34" charset="0"/>
              </a:rPr>
              <a:t>Neutrino Decay signal and backgrounds</a:t>
            </a:r>
            <a:endParaRPr kumimoji="1" lang="ja-JP" altLang="en-US" sz="3200" dirty="0">
              <a:latin typeface="Arial" panose="020B0604020202020204" pitchFamily="34" charset="0"/>
              <a:cs typeface="Arial" panose="020B0604020202020204" pitchFamily="34" charset="0"/>
            </a:endParaRPr>
          </a:p>
        </p:txBody>
      </p:sp>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3</a:t>
            </a:fld>
            <a:endParaRPr kumimoji="1" lang="ja-JP" altLang="en-US"/>
          </a:p>
        </p:txBody>
      </p:sp>
      <p:grpSp>
        <p:nvGrpSpPr>
          <p:cNvPr id="4" name="グループ化 3"/>
          <p:cNvGrpSpPr/>
          <p:nvPr/>
        </p:nvGrpSpPr>
        <p:grpSpPr>
          <a:xfrm>
            <a:off x="276823" y="916724"/>
            <a:ext cx="6435118" cy="4672516"/>
            <a:chOff x="296494" y="1556792"/>
            <a:chExt cx="5018352" cy="3643808"/>
          </a:xfrm>
        </p:grpSpPr>
        <p:sp>
          <p:nvSpPr>
            <p:cNvPr id="3" name="正方形/長方形 2"/>
            <p:cNvSpPr/>
            <p:nvPr/>
          </p:nvSpPr>
          <p:spPr>
            <a:xfrm>
              <a:off x="3240504" y="1772042"/>
              <a:ext cx="511335" cy="3306231"/>
            </a:xfrm>
            <a:prstGeom prst="rect">
              <a:avLst/>
            </a:prstGeom>
            <a:gradFill flip="none" rotWithShape="1">
              <a:gsLst>
                <a:gs pos="37000">
                  <a:srgbClr val="A5BDE7">
                    <a:alpha val="50000"/>
                  </a:srgbClr>
                </a:gs>
                <a:gs pos="0">
                  <a:schemeClr val="accent1">
                    <a:lumMod val="20000"/>
                    <a:lumOff val="80000"/>
                    <a:alpha val="0"/>
                  </a:schemeClr>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latin typeface="Arial" panose="020B0604020202020204" pitchFamily="34" charset="0"/>
                <a:cs typeface="Arial" panose="020B0604020202020204" pitchFamily="34" charset="0"/>
              </a:endParaRPr>
            </a:p>
          </p:txBody>
        </p:sp>
        <p:sp>
          <p:nvSpPr>
            <p:cNvPr id="84" name="Line 7"/>
            <p:cNvSpPr>
              <a:spLocks noChangeShapeType="1"/>
            </p:cNvSpPr>
            <p:nvPr/>
          </p:nvSpPr>
          <p:spPr bwMode="auto">
            <a:xfrm flipV="1">
              <a:off x="1161929" y="1765097"/>
              <a:ext cx="0" cy="292520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 name="Line 8"/>
            <p:cNvSpPr>
              <a:spLocks noChangeShapeType="1"/>
            </p:cNvSpPr>
            <p:nvPr/>
          </p:nvSpPr>
          <p:spPr bwMode="auto">
            <a:xfrm>
              <a:off x="1161929" y="1765097"/>
              <a:ext cx="396190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 name="Line 9"/>
            <p:cNvSpPr>
              <a:spLocks noChangeShapeType="1"/>
            </p:cNvSpPr>
            <p:nvPr/>
          </p:nvSpPr>
          <p:spPr bwMode="auto">
            <a:xfrm>
              <a:off x="5123835" y="1765097"/>
              <a:ext cx="0" cy="292520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 name="Line 10"/>
            <p:cNvSpPr>
              <a:spLocks noChangeShapeType="1"/>
            </p:cNvSpPr>
            <p:nvPr/>
          </p:nvSpPr>
          <p:spPr bwMode="auto">
            <a:xfrm flipH="1">
              <a:off x="1161929" y="4690302"/>
              <a:ext cx="396190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 name="Freeform 11"/>
            <p:cNvSpPr>
              <a:spLocks/>
            </p:cNvSpPr>
            <p:nvPr/>
          </p:nvSpPr>
          <p:spPr bwMode="auto">
            <a:xfrm>
              <a:off x="1364092" y="3418152"/>
              <a:ext cx="586766" cy="308176"/>
            </a:xfrm>
            <a:custGeom>
              <a:avLst/>
              <a:gdLst>
                <a:gd name="T0" fmla="*/ 27 w 476"/>
                <a:gd name="T1" fmla="*/ 0 h 250"/>
                <a:gd name="T2" fmla="*/ 59 w 476"/>
                <a:gd name="T3" fmla="*/ 4 h 250"/>
                <a:gd name="T4" fmla="*/ 112 w 476"/>
                <a:gd name="T5" fmla="*/ 25 h 250"/>
                <a:gd name="T6" fmla="*/ 139 w 476"/>
                <a:gd name="T7" fmla="*/ 47 h 250"/>
                <a:gd name="T8" fmla="*/ 160 w 476"/>
                <a:gd name="T9" fmla="*/ 52 h 250"/>
                <a:gd name="T10" fmla="*/ 187 w 476"/>
                <a:gd name="T11" fmla="*/ 64 h 250"/>
                <a:gd name="T12" fmla="*/ 220 w 476"/>
                <a:gd name="T13" fmla="*/ 84 h 250"/>
                <a:gd name="T14" fmla="*/ 252 w 476"/>
                <a:gd name="T15" fmla="*/ 111 h 250"/>
                <a:gd name="T16" fmla="*/ 273 w 476"/>
                <a:gd name="T17" fmla="*/ 111 h 250"/>
                <a:gd name="T18" fmla="*/ 326 w 476"/>
                <a:gd name="T19" fmla="*/ 116 h 250"/>
                <a:gd name="T20" fmla="*/ 358 w 476"/>
                <a:gd name="T21" fmla="*/ 111 h 250"/>
                <a:gd name="T22" fmla="*/ 379 w 476"/>
                <a:gd name="T23" fmla="*/ 128 h 250"/>
                <a:gd name="T24" fmla="*/ 401 w 476"/>
                <a:gd name="T25" fmla="*/ 138 h 250"/>
                <a:gd name="T26" fmla="*/ 422 w 476"/>
                <a:gd name="T27" fmla="*/ 116 h 250"/>
                <a:gd name="T28" fmla="*/ 454 w 476"/>
                <a:gd name="T29" fmla="*/ 106 h 250"/>
                <a:gd name="T30" fmla="*/ 476 w 476"/>
                <a:gd name="T31" fmla="*/ 84 h 250"/>
                <a:gd name="T32" fmla="*/ 476 w 476"/>
                <a:gd name="T33" fmla="*/ 192 h 250"/>
                <a:gd name="T34" fmla="*/ 459 w 476"/>
                <a:gd name="T35" fmla="*/ 224 h 250"/>
                <a:gd name="T36" fmla="*/ 443 w 476"/>
                <a:gd name="T37" fmla="*/ 250 h 250"/>
                <a:gd name="T38" fmla="*/ 422 w 476"/>
                <a:gd name="T39" fmla="*/ 235 h 250"/>
                <a:gd name="T40" fmla="*/ 390 w 476"/>
                <a:gd name="T41" fmla="*/ 244 h 250"/>
                <a:gd name="T42" fmla="*/ 375 w 476"/>
                <a:gd name="T43" fmla="*/ 206 h 250"/>
                <a:gd name="T44" fmla="*/ 346 w 476"/>
                <a:gd name="T45" fmla="*/ 181 h 250"/>
                <a:gd name="T46" fmla="*/ 316 w 476"/>
                <a:gd name="T47" fmla="*/ 176 h 250"/>
                <a:gd name="T48" fmla="*/ 278 w 476"/>
                <a:gd name="T49" fmla="*/ 176 h 250"/>
                <a:gd name="T50" fmla="*/ 252 w 476"/>
                <a:gd name="T51" fmla="*/ 192 h 250"/>
                <a:gd name="T52" fmla="*/ 235 w 476"/>
                <a:gd name="T53" fmla="*/ 192 h 250"/>
                <a:gd name="T54" fmla="*/ 176 w 476"/>
                <a:gd name="T55" fmla="*/ 133 h 250"/>
                <a:gd name="T56" fmla="*/ 150 w 476"/>
                <a:gd name="T57" fmla="*/ 121 h 250"/>
                <a:gd name="T58" fmla="*/ 112 w 476"/>
                <a:gd name="T59" fmla="*/ 96 h 250"/>
                <a:gd name="T60" fmla="*/ 69 w 476"/>
                <a:gd name="T61" fmla="*/ 70 h 250"/>
                <a:gd name="T62" fmla="*/ 27 w 476"/>
                <a:gd name="T63" fmla="*/ 70 h 250"/>
                <a:gd name="T64" fmla="*/ 0 w 476"/>
                <a:gd name="T65" fmla="*/ 84 h 250"/>
                <a:gd name="T66" fmla="*/ 0 w 476"/>
                <a:gd name="T67" fmla="*/ 15 h 250"/>
                <a:gd name="T68" fmla="*/ 27 w 476"/>
                <a:gd name="T6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6" h="250">
                  <a:moveTo>
                    <a:pt x="27" y="0"/>
                  </a:moveTo>
                  <a:lnTo>
                    <a:pt x="59" y="4"/>
                  </a:lnTo>
                  <a:lnTo>
                    <a:pt x="112" y="25"/>
                  </a:lnTo>
                  <a:lnTo>
                    <a:pt x="139" y="47"/>
                  </a:lnTo>
                  <a:lnTo>
                    <a:pt x="160" y="52"/>
                  </a:lnTo>
                  <a:lnTo>
                    <a:pt x="187" y="64"/>
                  </a:lnTo>
                  <a:lnTo>
                    <a:pt x="220" y="84"/>
                  </a:lnTo>
                  <a:lnTo>
                    <a:pt x="252" y="111"/>
                  </a:lnTo>
                  <a:lnTo>
                    <a:pt x="273" y="111"/>
                  </a:lnTo>
                  <a:lnTo>
                    <a:pt x="326" y="116"/>
                  </a:lnTo>
                  <a:lnTo>
                    <a:pt x="358" y="111"/>
                  </a:lnTo>
                  <a:lnTo>
                    <a:pt x="379" y="128"/>
                  </a:lnTo>
                  <a:lnTo>
                    <a:pt x="401" y="138"/>
                  </a:lnTo>
                  <a:lnTo>
                    <a:pt x="422" y="116"/>
                  </a:lnTo>
                  <a:lnTo>
                    <a:pt x="454" y="106"/>
                  </a:lnTo>
                  <a:lnTo>
                    <a:pt x="476" y="84"/>
                  </a:lnTo>
                  <a:lnTo>
                    <a:pt x="476" y="192"/>
                  </a:lnTo>
                  <a:lnTo>
                    <a:pt x="459" y="224"/>
                  </a:lnTo>
                  <a:lnTo>
                    <a:pt x="443" y="250"/>
                  </a:lnTo>
                  <a:lnTo>
                    <a:pt x="422" y="235"/>
                  </a:lnTo>
                  <a:lnTo>
                    <a:pt x="390" y="244"/>
                  </a:lnTo>
                  <a:lnTo>
                    <a:pt x="375" y="206"/>
                  </a:lnTo>
                  <a:lnTo>
                    <a:pt x="346" y="181"/>
                  </a:lnTo>
                  <a:lnTo>
                    <a:pt x="316" y="176"/>
                  </a:lnTo>
                  <a:lnTo>
                    <a:pt x="278" y="176"/>
                  </a:lnTo>
                  <a:lnTo>
                    <a:pt x="252" y="192"/>
                  </a:lnTo>
                  <a:lnTo>
                    <a:pt x="235" y="192"/>
                  </a:lnTo>
                  <a:lnTo>
                    <a:pt x="176" y="133"/>
                  </a:lnTo>
                  <a:lnTo>
                    <a:pt x="150" y="121"/>
                  </a:lnTo>
                  <a:lnTo>
                    <a:pt x="112" y="96"/>
                  </a:lnTo>
                  <a:lnTo>
                    <a:pt x="69" y="70"/>
                  </a:lnTo>
                  <a:lnTo>
                    <a:pt x="27" y="70"/>
                  </a:lnTo>
                  <a:lnTo>
                    <a:pt x="0" y="84"/>
                  </a:lnTo>
                  <a:lnTo>
                    <a:pt x="0" y="15"/>
                  </a:lnTo>
                  <a:lnTo>
                    <a:pt x="27" y="0"/>
                  </a:lnTo>
                  <a:close/>
                </a:path>
              </a:pathLst>
            </a:custGeom>
            <a:solidFill>
              <a:srgbClr val="BCBCBC"/>
            </a:solidFill>
            <a:ln w="0">
              <a:solidFill>
                <a:srgbClr val="BCBCBC"/>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 name="Freeform 12"/>
            <p:cNvSpPr>
              <a:spLocks/>
            </p:cNvSpPr>
            <p:nvPr/>
          </p:nvSpPr>
          <p:spPr bwMode="auto">
            <a:xfrm>
              <a:off x="3924416" y="2664970"/>
              <a:ext cx="1152578" cy="547320"/>
            </a:xfrm>
            <a:custGeom>
              <a:avLst/>
              <a:gdLst>
                <a:gd name="T0" fmla="*/ 225 w 935"/>
                <a:gd name="T1" fmla="*/ 0 h 444"/>
                <a:gd name="T2" fmla="*/ 300 w 935"/>
                <a:gd name="T3" fmla="*/ 7 h 444"/>
                <a:gd name="T4" fmla="*/ 370 w 935"/>
                <a:gd name="T5" fmla="*/ 33 h 444"/>
                <a:gd name="T6" fmla="*/ 439 w 935"/>
                <a:gd name="T7" fmla="*/ 54 h 444"/>
                <a:gd name="T8" fmla="*/ 525 w 935"/>
                <a:gd name="T9" fmla="*/ 96 h 444"/>
                <a:gd name="T10" fmla="*/ 621 w 935"/>
                <a:gd name="T11" fmla="*/ 157 h 444"/>
                <a:gd name="T12" fmla="*/ 733 w 935"/>
                <a:gd name="T13" fmla="*/ 232 h 444"/>
                <a:gd name="T14" fmla="*/ 844 w 935"/>
                <a:gd name="T15" fmla="*/ 322 h 444"/>
                <a:gd name="T16" fmla="*/ 930 w 935"/>
                <a:gd name="T17" fmla="*/ 380 h 444"/>
                <a:gd name="T18" fmla="*/ 935 w 935"/>
                <a:gd name="T19" fmla="*/ 444 h 444"/>
                <a:gd name="T20" fmla="*/ 803 w 935"/>
                <a:gd name="T21" fmla="*/ 348 h 444"/>
                <a:gd name="T22" fmla="*/ 663 w 935"/>
                <a:gd name="T23" fmla="*/ 269 h 444"/>
                <a:gd name="T24" fmla="*/ 557 w 935"/>
                <a:gd name="T25" fmla="*/ 215 h 444"/>
                <a:gd name="T26" fmla="*/ 448 w 935"/>
                <a:gd name="T27" fmla="*/ 173 h 444"/>
                <a:gd name="T28" fmla="*/ 338 w 935"/>
                <a:gd name="T29" fmla="*/ 161 h 444"/>
                <a:gd name="T30" fmla="*/ 236 w 935"/>
                <a:gd name="T31" fmla="*/ 167 h 444"/>
                <a:gd name="T32" fmla="*/ 129 w 935"/>
                <a:gd name="T33" fmla="*/ 215 h 444"/>
                <a:gd name="T34" fmla="*/ 6 w 935"/>
                <a:gd name="T35" fmla="*/ 315 h 444"/>
                <a:gd name="T36" fmla="*/ 0 w 935"/>
                <a:gd name="T37" fmla="*/ 81 h 444"/>
                <a:gd name="T38" fmla="*/ 38 w 935"/>
                <a:gd name="T39" fmla="*/ 64 h 444"/>
                <a:gd name="T40" fmla="*/ 96 w 935"/>
                <a:gd name="T41" fmla="*/ 33 h 444"/>
                <a:gd name="T42" fmla="*/ 151 w 935"/>
                <a:gd name="T43" fmla="*/ 13 h 444"/>
                <a:gd name="T44" fmla="*/ 225 w 935"/>
                <a:gd name="T45"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35" h="444">
                  <a:moveTo>
                    <a:pt x="225" y="0"/>
                  </a:moveTo>
                  <a:lnTo>
                    <a:pt x="300" y="7"/>
                  </a:lnTo>
                  <a:lnTo>
                    <a:pt x="370" y="33"/>
                  </a:lnTo>
                  <a:lnTo>
                    <a:pt x="439" y="54"/>
                  </a:lnTo>
                  <a:lnTo>
                    <a:pt x="525" y="96"/>
                  </a:lnTo>
                  <a:lnTo>
                    <a:pt x="621" y="157"/>
                  </a:lnTo>
                  <a:lnTo>
                    <a:pt x="733" y="232"/>
                  </a:lnTo>
                  <a:lnTo>
                    <a:pt x="844" y="322"/>
                  </a:lnTo>
                  <a:lnTo>
                    <a:pt x="930" y="380"/>
                  </a:lnTo>
                  <a:lnTo>
                    <a:pt x="935" y="444"/>
                  </a:lnTo>
                  <a:lnTo>
                    <a:pt x="803" y="348"/>
                  </a:lnTo>
                  <a:lnTo>
                    <a:pt x="663" y="269"/>
                  </a:lnTo>
                  <a:lnTo>
                    <a:pt x="557" y="215"/>
                  </a:lnTo>
                  <a:lnTo>
                    <a:pt x="448" y="173"/>
                  </a:lnTo>
                  <a:lnTo>
                    <a:pt x="338" y="161"/>
                  </a:lnTo>
                  <a:lnTo>
                    <a:pt x="236" y="167"/>
                  </a:lnTo>
                  <a:lnTo>
                    <a:pt x="129" y="215"/>
                  </a:lnTo>
                  <a:lnTo>
                    <a:pt x="6" y="315"/>
                  </a:lnTo>
                  <a:lnTo>
                    <a:pt x="0" y="81"/>
                  </a:lnTo>
                  <a:lnTo>
                    <a:pt x="38" y="64"/>
                  </a:lnTo>
                  <a:lnTo>
                    <a:pt x="96" y="33"/>
                  </a:lnTo>
                  <a:lnTo>
                    <a:pt x="151" y="13"/>
                  </a:lnTo>
                  <a:lnTo>
                    <a:pt x="225" y="0"/>
                  </a:lnTo>
                  <a:close/>
                </a:path>
              </a:pathLst>
            </a:custGeom>
            <a:solidFill>
              <a:srgbClr val="BCBCBC"/>
            </a:solidFill>
            <a:ln w="0">
              <a:solidFill>
                <a:srgbClr val="BCBCBC"/>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 name="Freeform 13"/>
            <p:cNvSpPr>
              <a:spLocks/>
            </p:cNvSpPr>
            <p:nvPr/>
          </p:nvSpPr>
          <p:spPr bwMode="auto">
            <a:xfrm>
              <a:off x="3924416" y="2764820"/>
              <a:ext cx="8629" cy="292151"/>
            </a:xfrm>
            <a:custGeom>
              <a:avLst/>
              <a:gdLst>
                <a:gd name="T0" fmla="*/ 0 w 7"/>
                <a:gd name="T1" fmla="*/ 0 h 237"/>
                <a:gd name="T2" fmla="*/ 1 w 7"/>
                <a:gd name="T3" fmla="*/ 0 h 237"/>
                <a:gd name="T4" fmla="*/ 7 w 7"/>
                <a:gd name="T5" fmla="*/ 234 h 237"/>
                <a:gd name="T6" fmla="*/ 7 w 7"/>
                <a:gd name="T7" fmla="*/ 237 h 237"/>
                <a:gd name="T8" fmla="*/ 6 w 7"/>
                <a:gd name="T9" fmla="*/ 237 h 237"/>
                <a:gd name="T10" fmla="*/ 0 w 7"/>
                <a:gd name="T11" fmla="*/ 2 h 237"/>
                <a:gd name="T12" fmla="*/ 0 w 7"/>
                <a:gd name="T13" fmla="*/ 0 h 237"/>
              </a:gdLst>
              <a:ahLst/>
              <a:cxnLst>
                <a:cxn ang="0">
                  <a:pos x="T0" y="T1"/>
                </a:cxn>
                <a:cxn ang="0">
                  <a:pos x="T2" y="T3"/>
                </a:cxn>
                <a:cxn ang="0">
                  <a:pos x="T4" y="T5"/>
                </a:cxn>
                <a:cxn ang="0">
                  <a:pos x="T6" y="T7"/>
                </a:cxn>
                <a:cxn ang="0">
                  <a:pos x="T8" y="T9"/>
                </a:cxn>
                <a:cxn ang="0">
                  <a:pos x="T10" y="T11"/>
                </a:cxn>
                <a:cxn ang="0">
                  <a:pos x="T12" y="T13"/>
                </a:cxn>
              </a:cxnLst>
              <a:rect l="0" t="0" r="r" b="b"/>
              <a:pathLst>
                <a:path w="7" h="237">
                  <a:moveTo>
                    <a:pt x="0" y="0"/>
                  </a:moveTo>
                  <a:lnTo>
                    <a:pt x="1" y="0"/>
                  </a:lnTo>
                  <a:lnTo>
                    <a:pt x="7" y="234"/>
                  </a:lnTo>
                  <a:lnTo>
                    <a:pt x="7" y="237"/>
                  </a:lnTo>
                  <a:lnTo>
                    <a:pt x="6" y="237"/>
                  </a:lnTo>
                  <a:lnTo>
                    <a:pt x="0" y="2"/>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 name="Freeform 14"/>
            <p:cNvSpPr>
              <a:spLocks/>
            </p:cNvSpPr>
            <p:nvPr/>
          </p:nvSpPr>
          <p:spPr bwMode="auto">
            <a:xfrm>
              <a:off x="3931812" y="2930002"/>
              <a:ext cx="152855" cy="126969"/>
            </a:xfrm>
            <a:custGeom>
              <a:avLst/>
              <a:gdLst>
                <a:gd name="T0" fmla="*/ 123 w 124"/>
                <a:gd name="T1" fmla="*/ 0 h 103"/>
                <a:gd name="T2" fmla="*/ 124 w 124"/>
                <a:gd name="T3" fmla="*/ 0 h 103"/>
                <a:gd name="T4" fmla="*/ 124 w 124"/>
                <a:gd name="T5" fmla="*/ 1 h 103"/>
                <a:gd name="T6" fmla="*/ 1 w 124"/>
                <a:gd name="T7" fmla="*/ 103 h 103"/>
                <a:gd name="T8" fmla="*/ 0 w 124"/>
                <a:gd name="T9" fmla="*/ 103 h 103"/>
                <a:gd name="T10" fmla="*/ 0 w 124"/>
                <a:gd name="T11" fmla="*/ 100 h 103"/>
                <a:gd name="T12" fmla="*/ 123 w 124"/>
                <a:gd name="T13" fmla="*/ 0 h 103"/>
              </a:gdLst>
              <a:ahLst/>
              <a:cxnLst>
                <a:cxn ang="0">
                  <a:pos x="T0" y="T1"/>
                </a:cxn>
                <a:cxn ang="0">
                  <a:pos x="T2" y="T3"/>
                </a:cxn>
                <a:cxn ang="0">
                  <a:pos x="T4" y="T5"/>
                </a:cxn>
                <a:cxn ang="0">
                  <a:pos x="T6" y="T7"/>
                </a:cxn>
                <a:cxn ang="0">
                  <a:pos x="T8" y="T9"/>
                </a:cxn>
                <a:cxn ang="0">
                  <a:pos x="T10" y="T11"/>
                </a:cxn>
                <a:cxn ang="0">
                  <a:pos x="T12" y="T13"/>
                </a:cxn>
              </a:cxnLst>
              <a:rect l="0" t="0" r="r" b="b"/>
              <a:pathLst>
                <a:path w="124" h="103">
                  <a:moveTo>
                    <a:pt x="123" y="0"/>
                  </a:moveTo>
                  <a:lnTo>
                    <a:pt x="124" y="0"/>
                  </a:lnTo>
                  <a:lnTo>
                    <a:pt x="124" y="1"/>
                  </a:lnTo>
                  <a:lnTo>
                    <a:pt x="1" y="103"/>
                  </a:lnTo>
                  <a:lnTo>
                    <a:pt x="0" y="103"/>
                  </a:lnTo>
                  <a:lnTo>
                    <a:pt x="0" y="100"/>
                  </a:lnTo>
                  <a:lnTo>
                    <a:pt x="123"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 name="Freeform 15"/>
            <p:cNvSpPr>
              <a:spLocks/>
            </p:cNvSpPr>
            <p:nvPr/>
          </p:nvSpPr>
          <p:spPr bwMode="auto">
            <a:xfrm>
              <a:off x="4083434" y="2870832"/>
              <a:ext cx="133132" cy="60402"/>
            </a:xfrm>
            <a:custGeom>
              <a:avLst/>
              <a:gdLst>
                <a:gd name="T0" fmla="*/ 107 w 108"/>
                <a:gd name="T1" fmla="*/ 0 h 49"/>
                <a:gd name="T2" fmla="*/ 108 w 108"/>
                <a:gd name="T3" fmla="*/ 0 h 49"/>
                <a:gd name="T4" fmla="*/ 108 w 108"/>
                <a:gd name="T5" fmla="*/ 1 h 49"/>
                <a:gd name="T6" fmla="*/ 1 w 108"/>
                <a:gd name="T7" fmla="*/ 49 h 49"/>
                <a:gd name="T8" fmla="*/ 0 w 108"/>
                <a:gd name="T9" fmla="*/ 49 h 49"/>
                <a:gd name="T10" fmla="*/ 0 w 108"/>
                <a:gd name="T11" fmla="*/ 48 h 49"/>
                <a:gd name="T12" fmla="*/ 107 w 108"/>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108" h="49">
                  <a:moveTo>
                    <a:pt x="107" y="0"/>
                  </a:moveTo>
                  <a:lnTo>
                    <a:pt x="108" y="0"/>
                  </a:lnTo>
                  <a:lnTo>
                    <a:pt x="108" y="1"/>
                  </a:lnTo>
                  <a:lnTo>
                    <a:pt x="1" y="49"/>
                  </a:lnTo>
                  <a:lnTo>
                    <a:pt x="0" y="49"/>
                  </a:lnTo>
                  <a:lnTo>
                    <a:pt x="0" y="48"/>
                  </a:lnTo>
                  <a:lnTo>
                    <a:pt x="107"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 name="Freeform 16"/>
            <p:cNvSpPr>
              <a:spLocks/>
            </p:cNvSpPr>
            <p:nvPr/>
          </p:nvSpPr>
          <p:spPr bwMode="auto">
            <a:xfrm>
              <a:off x="4215334" y="2863436"/>
              <a:ext cx="126969" cy="8629"/>
            </a:xfrm>
            <a:custGeom>
              <a:avLst/>
              <a:gdLst>
                <a:gd name="T0" fmla="*/ 102 w 103"/>
                <a:gd name="T1" fmla="*/ 0 h 7"/>
                <a:gd name="T2" fmla="*/ 103 w 103"/>
                <a:gd name="T3" fmla="*/ 0 h 7"/>
                <a:gd name="T4" fmla="*/ 103 w 103"/>
                <a:gd name="T5" fmla="*/ 3 h 7"/>
                <a:gd name="T6" fmla="*/ 1 w 103"/>
                <a:gd name="T7" fmla="*/ 7 h 7"/>
                <a:gd name="T8" fmla="*/ 0 w 103"/>
                <a:gd name="T9" fmla="*/ 7 h 7"/>
                <a:gd name="T10" fmla="*/ 0 w 103"/>
                <a:gd name="T11" fmla="*/ 6 h 7"/>
                <a:gd name="T12" fmla="*/ 102 w 103"/>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03" h="7">
                  <a:moveTo>
                    <a:pt x="102" y="0"/>
                  </a:moveTo>
                  <a:lnTo>
                    <a:pt x="103" y="0"/>
                  </a:lnTo>
                  <a:lnTo>
                    <a:pt x="103" y="3"/>
                  </a:lnTo>
                  <a:lnTo>
                    <a:pt x="1" y="7"/>
                  </a:lnTo>
                  <a:lnTo>
                    <a:pt x="0" y="7"/>
                  </a:lnTo>
                  <a:lnTo>
                    <a:pt x="0" y="6"/>
                  </a:lnTo>
                  <a:lnTo>
                    <a:pt x="102"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 name="Freeform 17"/>
            <p:cNvSpPr>
              <a:spLocks/>
            </p:cNvSpPr>
            <p:nvPr/>
          </p:nvSpPr>
          <p:spPr bwMode="auto">
            <a:xfrm>
              <a:off x="4341069" y="2863436"/>
              <a:ext cx="139296" cy="16025"/>
            </a:xfrm>
            <a:custGeom>
              <a:avLst/>
              <a:gdLst>
                <a:gd name="T0" fmla="*/ 0 w 113"/>
                <a:gd name="T1" fmla="*/ 0 h 13"/>
                <a:gd name="T2" fmla="*/ 1 w 113"/>
                <a:gd name="T3" fmla="*/ 0 h 13"/>
                <a:gd name="T4" fmla="*/ 113 w 113"/>
                <a:gd name="T5" fmla="*/ 12 h 13"/>
                <a:gd name="T6" fmla="*/ 113 w 113"/>
                <a:gd name="T7" fmla="*/ 13 h 13"/>
                <a:gd name="T8" fmla="*/ 110 w 113"/>
                <a:gd name="T9" fmla="*/ 13 h 13"/>
                <a:gd name="T10" fmla="*/ 0 w 113"/>
                <a:gd name="T11" fmla="*/ 3 h 13"/>
                <a:gd name="T12" fmla="*/ 0 w 1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13" h="13">
                  <a:moveTo>
                    <a:pt x="0" y="0"/>
                  </a:moveTo>
                  <a:lnTo>
                    <a:pt x="1" y="0"/>
                  </a:lnTo>
                  <a:lnTo>
                    <a:pt x="113" y="12"/>
                  </a:lnTo>
                  <a:lnTo>
                    <a:pt x="113" y="13"/>
                  </a:lnTo>
                  <a:lnTo>
                    <a:pt x="110" y="13"/>
                  </a:lnTo>
                  <a:lnTo>
                    <a:pt x="0" y="3"/>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 name="Freeform 18"/>
            <p:cNvSpPr>
              <a:spLocks/>
            </p:cNvSpPr>
            <p:nvPr/>
          </p:nvSpPr>
          <p:spPr bwMode="auto">
            <a:xfrm>
              <a:off x="4476667" y="2878228"/>
              <a:ext cx="135597" cy="53007"/>
            </a:xfrm>
            <a:custGeom>
              <a:avLst/>
              <a:gdLst>
                <a:gd name="T0" fmla="*/ 0 w 110"/>
                <a:gd name="T1" fmla="*/ 0 h 43"/>
                <a:gd name="T2" fmla="*/ 3 w 110"/>
                <a:gd name="T3" fmla="*/ 0 h 43"/>
                <a:gd name="T4" fmla="*/ 110 w 110"/>
                <a:gd name="T5" fmla="*/ 42 h 43"/>
                <a:gd name="T6" fmla="*/ 110 w 110"/>
                <a:gd name="T7" fmla="*/ 43 h 43"/>
                <a:gd name="T8" fmla="*/ 109 w 110"/>
                <a:gd name="T9" fmla="*/ 43 h 43"/>
                <a:gd name="T10" fmla="*/ 0 w 110"/>
                <a:gd name="T11" fmla="*/ 1 h 43"/>
                <a:gd name="T12" fmla="*/ 0 w 110"/>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10" h="43">
                  <a:moveTo>
                    <a:pt x="0" y="0"/>
                  </a:moveTo>
                  <a:lnTo>
                    <a:pt x="3" y="0"/>
                  </a:lnTo>
                  <a:lnTo>
                    <a:pt x="110" y="42"/>
                  </a:lnTo>
                  <a:lnTo>
                    <a:pt x="110" y="43"/>
                  </a:lnTo>
                  <a:lnTo>
                    <a:pt x="109" y="43"/>
                  </a:lnTo>
                  <a:lnTo>
                    <a:pt x="0" y="1"/>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 name="Freeform 19"/>
            <p:cNvSpPr>
              <a:spLocks/>
            </p:cNvSpPr>
            <p:nvPr/>
          </p:nvSpPr>
          <p:spPr bwMode="auto">
            <a:xfrm>
              <a:off x="4611031" y="2930002"/>
              <a:ext cx="131900" cy="67799"/>
            </a:xfrm>
            <a:custGeom>
              <a:avLst/>
              <a:gdLst>
                <a:gd name="T0" fmla="*/ 0 w 107"/>
                <a:gd name="T1" fmla="*/ 0 h 55"/>
                <a:gd name="T2" fmla="*/ 1 w 107"/>
                <a:gd name="T3" fmla="*/ 0 h 55"/>
                <a:gd name="T4" fmla="*/ 107 w 107"/>
                <a:gd name="T5" fmla="*/ 54 h 55"/>
                <a:gd name="T6" fmla="*/ 107 w 107"/>
                <a:gd name="T7" fmla="*/ 55 h 55"/>
                <a:gd name="T8" fmla="*/ 106 w 107"/>
                <a:gd name="T9" fmla="*/ 55 h 55"/>
                <a:gd name="T10" fmla="*/ 0 w 107"/>
                <a:gd name="T11" fmla="*/ 1 h 55"/>
                <a:gd name="T12" fmla="*/ 0 w 107"/>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7" h="55">
                  <a:moveTo>
                    <a:pt x="0" y="0"/>
                  </a:moveTo>
                  <a:lnTo>
                    <a:pt x="1" y="0"/>
                  </a:lnTo>
                  <a:lnTo>
                    <a:pt x="107" y="54"/>
                  </a:lnTo>
                  <a:lnTo>
                    <a:pt x="107" y="55"/>
                  </a:lnTo>
                  <a:lnTo>
                    <a:pt x="106" y="55"/>
                  </a:lnTo>
                  <a:lnTo>
                    <a:pt x="0" y="1"/>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 name="Freeform 20"/>
            <p:cNvSpPr>
              <a:spLocks/>
            </p:cNvSpPr>
            <p:nvPr/>
          </p:nvSpPr>
          <p:spPr bwMode="auto">
            <a:xfrm>
              <a:off x="4741698" y="2996567"/>
              <a:ext cx="172578" cy="99850"/>
            </a:xfrm>
            <a:custGeom>
              <a:avLst/>
              <a:gdLst>
                <a:gd name="T0" fmla="*/ 0 w 140"/>
                <a:gd name="T1" fmla="*/ 0 h 81"/>
                <a:gd name="T2" fmla="*/ 1 w 140"/>
                <a:gd name="T3" fmla="*/ 0 h 81"/>
                <a:gd name="T4" fmla="*/ 140 w 140"/>
                <a:gd name="T5" fmla="*/ 79 h 81"/>
                <a:gd name="T6" fmla="*/ 140 w 140"/>
                <a:gd name="T7" fmla="*/ 81 h 81"/>
                <a:gd name="T8" fmla="*/ 140 w 140"/>
                <a:gd name="T9" fmla="*/ 81 h 81"/>
                <a:gd name="T10" fmla="*/ 0 w 140"/>
                <a:gd name="T11" fmla="*/ 1 h 81"/>
                <a:gd name="T12" fmla="*/ 0 w 140"/>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140" h="81">
                  <a:moveTo>
                    <a:pt x="0" y="0"/>
                  </a:moveTo>
                  <a:lnTo>
                    <a:pt x="1" y="0"/>
                  </a:lnTo>
                  <a:lnTo>
                    <a:pt x="140" y="79"/>
                  </a:lnTo>
                  <a:lnTo>
                    <a:pt x="140" y="81"/>
                  </a:lnTo>
                  <a:lnTo>
                    <a:pt x="140" y="81"/>
                  </a:lnTo>
                  <a:lnTo>
                    <a:pt x="0" y="1"/>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 name="Freeform 21"/>
            <p:cNvSpPr>
              <a:spLocks/>
            </p:cNvSpPr>
            <p:nvPr/>
          </p:nvSpPr>
          <p:spPr bwMode="auto">
            <a:xfrm>
              <a:off x="4914276" y="3093951"/>
              <a:ext cx="163949" cy="119572"/>
            </a:xfrm>
            <a:custGeom>
              <a:avLst/>
              <a:gdLst>
                <a:gd name="T0" fmla="*/ 0 w 133"/>
                <a:gd name="T1" fmla="*/ 0 h 97"/>
                <a:gd name="T2" fmla="*/ 0 w 133"/>
                <a:gd name="T3" fmla="*/ 0 h 97"/>
                <a:gd name="T4" fmla="*/ 133 w 133"/>
                <a:gd name="T5" fmla="*/ 96 h 97"/>
                <a:gd name="T6" fmla="*/ 133 w 133"/>
                <a:gd name="T7" fmla="*/ 97 h 97"/>
                <a:gd name="T8" fmla="*/ 132 w 133"/>
                <a:gd name="T9" fmla="*/ 97 h 97"/>
                <a:gd name="T10" fmla="*/ 0 w 133"/>
                <a:gd name="T11" fmla="*/ 2 h 97"/>
                <a:gd name="T12" fmla="*/ 0 w 133"/>
                <a:gd name="T13" fmla="*/ 0 h 97"/>
              </a:gdLst>
              <a:ahLst/>
              <a:cxnLst>
                <a:cxn ang="0">
                  <a:pos x="T0" y="T1"/>
                </a:cxn>
                <a:cxn ang="0">
                  <a:pos x="T2" y="T3"/>
                </a:cxn>
                <a:cxn ang="0">
                  <a:pos x="T4" y="T5"/>
                </a:cxn>
                <a:cxn ang="0">
                  <a:pos x="T6" y="T7"/>
                </a:cxn>
                <a:cxn ang="0">
                  <a:pos x="T8" y="T9"/>
                </a:cxn>
                <a:cxn ang="0">
                  <a:pos x="T10" y="T11"/>
                </a:cxn>
                <a:cxn ang="0">
                  <a:pos x="T12" y="T13"/>
                </a:cxn>
              </a:cxnLst>
              <a:rect l="0" t="0" r="r" b="b"/>
              <a:pathLst>
                <a:path w="133" h="97">
                  <a:moveTo>
                    <a:pt x="0" y="0"/>
                  </a:moveTo>
                  <a:lnTo>
                    <a:pt x="0" y="0"/>
                  </a:lnTo>
                  <a:lnTo>
                    <a:pt x="133" y="96"/>
                  </a:lnTo>
                  <a:lnTo>
                    <a:pt x="133" y="97"/>
                  </a:lnTo>
                  <a:lnTo>
                    <a:pt x="132" y="97"/>
                  </a:lnTo>
                  <a:lnTo>
                    <a:pt x="0" y="2"/>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 name="Freeform 22"/>
            <p:cNvSpPr>
              <a:spLocks/>
            </p:cNvSpPr>
            <p:nvPr/>
          </p:nvSpPr>
          <p:spPr bwMode="auto">
            <a:xfrm>
              <a:off x="5070829" y="3133397"/>
              <a:ext cx="7396" cy="80126"/>
            </a:xfrm>
            <a:custGeom>
              <a:avLst/>
              <a:gdLst>
                <a:gd name="T0" fmla="*/ 0 w 6"/>
                <a:gd name="T1" fmla="*/ 0 h 65"/>
                <a:gd name="T2" fmla="*/ 1 w 6"/>
                <a:gd name="T3" fmla="*/ 0 h 65"/>
                <a:gd name="T4" fmla="*/ 6 w 6"/>
                <a:gd name="T5" fmla="*/ 64 h 65"/>
                <a:gd name="T6" fmla="*/ 6 w 6"/>
                <a:gd name="T7" fmla="*/ 65 h 65"/>
                <a:gd name="T8" fmla="*/ 5 w 6"/>
                <a:gd name="T9" fmla="*/ 65 h 65"/>
                <a:gd name="T10" fmla="*/ 0 w 6"/>
                <a:gd name="T11" fmla="*/ 2 h 65"/>
                <a:gd name="T12" fmla="*/ 0 w 6"/>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6" h="65">
                  <a:moveTo>
                    <a:pt x="0" y="0"/>
                  </a:moveTo>
                  <a:lnTo>
                    <a:pt x="1" y="0"/>
                  </a:lnTo>
                  <a:lnTo>
                    <a:pt x="6" y="64"/>
                  </a:lnTo>
                  <a:lnTo>
                    <a:pt x="6" y="65"/>
                  </a:lnTo>
                  <a:lnTo>
                    <a:pt x="5" y="65"/>
                  </a:lnTo>
                  <a:lnTo>
                    <a:pt x="0" y="2"/>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 name="Freeform 23"/>
            <p:cNvSpPr>
              <a:spLocks/>
            </p:cNvSpPr>
            <p:nvPr/>
          </p:nvSpPr>
          <p:spPr bwMode="auto">
            <a:xfrm>
              <a:off x="4964817" y="3061900"/>
              <a:ext cx="107245" cy="73962"/>
            </a:xfrm>
            <a:custGeom>
              <a:avLst/>
              <a:gdLst>
                <a:gd name="T0" fmla="*/ 0 w 87"/>
                <a:gd name="T1" fmla="*/ 0 h 60"/>
                <a:gd name="T2" fmla="*/ 3 w 87"/>
                <a:gd name="T3" fmla="*/ 0 h 60"/>
                <a:gd name="T4" fmla="*/ 87 w 87"/>
                <a:gd name="T5" fmla="*/ 58 h 60"/>
                <a:gd name="T6" fmla="*/ 87 w 87"/>
                <a:gd name="T7" fmla="*/ 60 h 60"/>
                <a:gd name="T8" fmla="*/ 86 w 87"/>
                <a:gd name="T9" fmla="*/ 60 h 60"/>
                <a:gd name="T10" fmla="*/ 0 w 87"/>
                <a:gd name="T11" fmla="*/ 2 h 60"/>
                <a:gd name="T12" fmla="*/ 0 w 87"/>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87" h="60">
                  <a:moveTo>
                    <a:pt x="0" y="0"/>
                  </a:moveTo>
                  <a:lnTo>
                    <a:pt x="3" y="0"/>
                  </a:lnTo>
                  <a:lnTo>
                    <a:pt x="87" y="58"/>
                  </a:lnTo>
                  <a:lnTo>
                    <a:pt x="87" y="60"/>
                  </a:lnTo>
                  <a:lnTo>
                    <a:pt x="86" y="60"/>
                  </a:lnTo>
                  <a:lnTo>
                    <a:pt x="0" y="2"/>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 name="Freeform 24"/>
            <p:cNvSpPr>
              <a:spLocks/>
            </p:cNvSpPr>
            <p:nvPr/>
          </p:nvSpPr>
          <p:spPr bwMode="auto">
            <a:xfrm>
              <a:off x="4827987" y="2950957"/>
              <a:ext cx="140528" cy="113408"/>
            </a:xfrm>
            <a:custGeom>
              <a:avLst/>
              <a:gdLst>
                <a:gd name="T0" fmla="*/ 0 w 114"/>
                <a:gd name="T1" fmla="*/ 0 h 92"/>
                <a:gd name="T2" fmla="*/ 1 w 114"/>
                <a:gd name="T3" fmla="*/ 0 h 92"/>
                <a:gd name="T4" fmla="*/ 114 w 114"/>
                <a:gd name="T5" fmla="*/ 90 h 92"/>
                <a:gd name="T6" fmla="*/ 114 w 114"/>
                <a:gd name="T7" fmla="*/ 92 h 92"/>
                <a:gd name="T8" fmla="*/ 111 w 114"/>
                <a:gd name="T9" fmla="*/ 92 h 92"/>
                <a:gd name="T10" fmla="*/ 0 w 114"/>
                <a:gd name="T11" fmla="*/ 0 h 92"/>
                <a:gd name="T12" fmla="*/ 0 w 114"/>
                <a:gd name="T13" fmla="*/ 0 h 92"/>
              </a:gdLst>
              <a:ahLst/>
              <a:cxnLst>
                <a:cxn ang="0">
                  <a:pos x="T0" y="T1"/>
                </a:cxn>
                <a:cxn ang="0">
                  <a:pos x="T2" y="T3"/>
                </a:cxn>
                <a:cxn ang="0">
                  <a:pos x="T4" y="T5"/>
                </a:cxn>
                <a:cxn ang="0">
                  <a:pos x="T6" y="T7"/>
                </a:cxn>
                <a:cxn ang="0">
                  <a:pos x="T8" y="T9"/>
                </a:cxn>
                <a:cxn ang="0">
                  <a:pos x="T10" y="T11"/>
                </a:cxn>
                <a:cxn ang="0">
                  <a:pos x="T12" y="T13"/>
                </a:cxn>
              </a:cxnLst>
              <a:rect l="0" t="0" r="r" b="b"/>
              <a:pathLst>
                <a:path w="114" h="92">
                  <a:moveTo>
                    <a:pt x="0" y="0"/>
                  </a:moveTo>
                  <a:lnTo>
                    <a:pt x="1" y="0"/>
                  </a:lnTo>
                  <a:lnTo>
                    <a:pt x="114" y="90"/>
                  </a:lnTo>
                  <a:lnTo>
                    <a:pt x="114" y="92"/>
                  </a:lnTo>
                  <a:lnTo>
                    <a:pt x="111" y="92"/>
                  </a:lnTo>
                  <a:lnTo>
                    <a:pt x="0" y="0"/>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 name="Freeform 25"/>
            <p:cNvSpPr>
              <a:spLocks/>
            </p:cNvSpPr>
            <p:nvPr/>
          </p:nvSpPr>
          <p:spPr bwMode="auto">
            <a:xfrm>
              <a:off x="4689924" y="2858505"/>
              <a:ext cx="139296" cy="92453"/>
            </a:xfrm>
            <a:custGeom>
              <a:avLst/>
              <a:gdLst>
                <a:gd name="T0" fmla="*/ 0 w 113"/>
                <a:gd name="T1" fmla="*/ 0 h 75"/>
                <a:gd name="T2" fmla="*/ 1 w 113"/>
                <a:gd name="T3" fmla="*/ 0 h 75"/>
                <a:gd name="T4" fmla="*/ 113 w 113"/>
                <a:gd name="T5" fmla="*/ 75 h 75"/>
                <a:gd name="T6" fmla="*/ 113 w 113"/>
                <a:gd name="T7" fmla="*/ 75 h 75"/>
                <a:gd name="T8" fmla="*/ 112 w 113"/>
                <a:gd name="T9" fmla="*/ 75 h 75"/>
                <a:gd name="T10" fmla="*/ 0 w 113"/>
                <a:gd name="T11" fmla="*/ 0 h 75"/>
                <a:gd name="T12" fmla="*/ 0 w 113"/>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13" h="75">
                  <a:moveTo>
                    <a:pt x="0" y="0"/>
                  </a:moveTo>
                  <a:lnTo>
                    <a:pt x="1" y="0"/>
                  </a:lnTo>
                  <a:lnTo>
                    <a:pt x="113" y="75"/>
                  </a:lnTo>
                  <a:lnTo>
                    <a:pt x="113" y="75"/>
                  </a:lnTo>
                  <a:lnTo>
                    <a:pt x="112" y="75"/>
                  </a:lnTo>
                  <a:lnTo>
                    <a:pt x="0" y="0"/>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 name="Freeform 26"/>
            <p:cNvSpPr>
              <a:spLocks/>
            </p:cNvSpPr>
            <p:nvPr/>
          </p:nvSpPr>
          <p:spPr bwMode="auto">
            <a:xfrm>
              <a:off x="4571584" y="2783309"/>
              <a:ext cx="119572" cy="75195"/>
            </a:xfrm>
            <a:custGeom>
              <a:avLst/>
              <a:gdLst>
                <a:gd name="T0" fmla="*/ 0 w 97"/>
                <a:gd name="T1" fmla="*/ 0 h 61"/>
                <a:gd name="T2" fmla="*/ 1 w 97"/>
                <a:gd name="T3" fmla="*/ 0 h 61"/>
                <a:gd name="T4" fmla="*/ 97 w 97"/>
                <a:gd name="T5" fmla="*/ 61 h 61"/>
                <a:gd name="T6" fmla="*/ 97 w 97"/>
                <a:gd name="T7" fmla="*/ 61 h 61"/>
                <a:gd name="T8" fmla="*/ 96 w 97"/>
                <a:gd name="T9" fmla="*/ 61 h 61"/>
                <a:gd name="T10" fmla="*/ 0 w 97"/>
                <a:gd name="T11" fmla="*/ 3 h 61"/>
                <a:gd name="T12" fmla="*/ 0 w 97"/>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97" h="61">
                  <a:moveTo>
                    <a:pt x="0" y="0"/>
                  </a:moveTo>
                  <a:lnTo>
                    <a:pt x="1" y="0"/>
                  </a:lnTo>
                  <a:lnTo>
                    <a:pt x="97" y="61"/>
                  </a:lnTo>
                  <a:lnTo>
                    <a:pt x="97" y="61"/>
                  </a:lnTo>
                  <a:lnTo>
                    <a:pt x="96" y="61"/>
                  </a:lnTo>
                  <a:lnTo>
                    <a:pt x="0" y="3"/>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 name="Freeform 27"/>
            <p:cNvSpPr>
              <a:spLocks/>
            </p:cNvSpPr>
            <p:nvPr/>
          </p:nvSpPr>
          <p:spPr bwMode="auto">
            <a:xfrm>
              <a:off x="4465572" y="2731536"/>
              <a:ext cx="107245" cy="55472"/>
            </a:xfrm>
            <a:custGeom>
              <a:avLst/>
              <a:gdLst>
                <a:gd name="T0" fmla="*/ 0 w 87"/>
                <a:gd name="T1" fmla="*/ 0 h 45"/>
                <a:gd name="T2" fmla="*/ 2 w 87"/>
                <a:gd name="T3" fmla="*/ 0 h 45"/>
                <a:gd name="T4" fmla="*/ 87 w 87"/>
                <a:gd name="T5" fmla="*/ 42 h 45"/>
                <a:gd name="T6" fmla="*/ 87 w 87"/>
                <a:gd name="T7" fmla="*/ 45 h 45"/>
                <a:gd name="T8" fmla="*/ 86 w 87"/>
                <a:gd name="T9" fmla="*/ 45 h 45"/>
                <a:gd name="T10" fmla="*/ 0 w 87"/>
                <a:gd name="T11" fmla="*/ 1 h 45"/>
                <a:gd name="T12" fmla="*/ 0 w 87"/>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87" h="45">
                  <a:moveTo>
                    <a:pt x="0" y="0"/>
                  </a:moveTo>
                  <a:lnTo>
                    <a:pt x="2" y="0"/>
                  </a:lnTo>
                  <a:lnTo>
                    <a:pt x="87" y="42"/>
                  </a:lnTo>
                  <a:lnTo>
                    <a:pt x="87" y="45"/>
                  </a:lnTo>
                  <a:lnTo>
                    <a:pt x="86" y="45"/>
                  </a:lnTo>
                  <a:lnTo>
                    <a:pt x="0" y="1"/>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 name="Freeform 28"/>
            <p:cNvSpPr>
              <a:spLocks/>
            </p:cNvSpPr>
            <p:nvPr/>
          </p:nvSpPr>
          <p:spPr bwMode="auto">
            <a:xfrm>
              <a:off x="4380516" y="2705650"/>
              <a:ext cx="87522" cy="27119"/>
            </a:xfrm>
            <a:custGeom>
              <a:avLst/>
              <a:gdLst>
                <a:gd name="T0" fmla="*/ 0 w 71"/>
                <a:gd name="T1" fmla="*/ 0 h 22"/>
                <a:gd name="T2" fmla="*/ 1 w 71"/>
                <a:gd name="T3" fmla="*/ 0 h 22"/>
                <a:gd name="T4" fmla="*/ 71 w 71"/>
                <a:gd name="T5" fmla="*/ 21 h 22"/>
                <a:gd name="T6" fmla="*/ 71 w 71"/>
                <a:gd name="T7" fmla="*/ 22 h 22"/>
                <a:gd name="T8" fmla="*/ 69 w 71"/>
                <a:gd name="T9" fmla="*/ 22 h 22"/>
                <a:gd name="T10" fmla="*/ 0 w 71"/>
                <a:gd name="T11" fmla="*/ 0 h 22"/>
                <a:gd name="T12" fmla="*/ 0 w 71"/>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71" h="22">
                  <a:moveTo>
                    <a:pt x="0" y="0"/>
                  </a:moveTo>
                  <a:lnTo>
                    <a:pt x="1" y="0"/>
                  </a:lnTo>
                  <a:lnTo>
                    <a:pt x="71" y="21"/>
                  </a:lnTo>
                  <a:lnTo>
                    <a:pt x="71" y="22"/>
                  </a:lnTo>
                  <a:lnTo>
                    <a:pt x="69" y="22"/>
                  </a:lnTo>
                  <a:lnTo>
                    <a:pt x="0" y="0"/>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 name="Freeform 29"/>
            <p:cNvSpPr>
              <a:spLocks/>
            </p:cNvSpPr>
            <p:nvPr/>
          </p:nvSpPr>
          <p:spPr bwMode="auto">
            <a:xfrm>
              <a:off x="4294227" y="2673599"/>
              <a:ext cx="87522" cy="32050"/>
            </a:xfrm>
            <a:custGeom>
              <a:avLst/>
              <a:gdLst>
                <a:gd name="T0" fmla="*/ 0 w 71"/>
                <a:gd name="T1" fmla="*/ 0 h 26"/>
                <a:gd name="T2" fmla="*/ 1 w 71"/>
                <a:gd name="T3" fmla="*/ 0 h 26"/>
                <a:gd name="T4" fmla="*/ 71 w 71"/>
                <a:gd name="T5" fmla="*/ 26 h 26"/>
                <a:gd name="T6" fmla="*/ 71 w 71"/>
                <a:gd name="T7" fmla="*/ 26 h 26"/>
                <a:gd name="T8" fmla="*/ 70 w 71"/>
                <a:gd name="T9" fmla="*/ 26 h 26"/>
                <a:gd name="T10" fmla="*/ 0 w 71"/>
                <a:gd name="T11" fmla="*/ 0 h 26"/>
                <a:gd name="T12" fmla="*/ 0 w 71"/>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71" h="26">
                  <a:moveTo>
                    <a:pt x="0" y="0"/>
                  </a:moveTo>
                  <a:lnTo>
                    <a:pt x="1" y="0"/>
                  </a:lnTo>
                  <a:lnTo>
                    <a:pt x="71" y="26"/>
                  </a:lnTo>
                  <a:lnTo>
                    <a:pt x="71" y="26"/>
                  </a:lnTo>
                  <a:lnTo>
                    <a:pt x="70" y="26"/>
                  </a:lnTo>
                  <a:lnTo>
                    <a:pt x="0" y="0"/>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5" name="Freeform 30"/>
            <p:cNvSpPr>
              <a:spLocks/>
            </p:cNvSpPr>
            <p:nvPr/>
          </p:nvSpPr>
          <p:spPr bwMode="auto">
            <a:xfrm>
              <a:off x="4201773" y="2664970"/>
              <a:ext cx="93686" cy="8629"/>
            </a:xfrm>
            <a:custGeom>
              <a:avLst/>
              <a:gdLst>
                <a:gd name="T0" fmla="*/ 0 w 76"/>
                <a:gd name="T1" fmla="*/ 0 h 7"/>
                <a:gd name="T2" fmla="*/ 1 w 76"/>
                <a:gd name="T3" fmla="*/ 0 h 7"/>
                <a:gd name="T4" fmla="*/ 76 w 76"/>
                <a:gd name="T5" fmla="*/ 7 h 7"/>
                <a:gd name="T6" fmla="*/ 76 w 76"/>
                <a:gd name="T7" fmla="*/ 7 h 7"/>
                <a:gd name="T8" fmla="*/ 75 w 76"/>
                <a:gd name="T9" fmla="*/ 7 h 7"/>
                <a:gd name="T10" fmla="*/ 0 w 76"/>
                <a:gd name="T11" fmla="*/ 3 h 7"/>
                <a:gd name="T12" fmla="*/ 0 w 7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6" h="7">
                  <a:moveTo>
                    <a:pt x="0" y="0"/>
                  </a:moveTo>
                  <a:lnTo>
                    <a:pt x="1" y="0"/>
                  </a:lnTo>
                  <a:lnTo>
                    <a:pt x="76" y="7"/>
                  </a:lnTo>
                  <a:lnTo>
                    <a:pt x="76" y="7"/>
                  </a:lnTo>
                  <a:lnTo>
                    <a:pt x="75" y="7"/>
                  </a:lnTo>
                  <a:lnTo>
                    <a:pt x="0" y="3"/>
                  </a:lnTo>
                  <a:lnTo>
                    <a:pt x="0"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6" name="Freeform 31"/>
            <p:cNvSpPr>
              <a:spLocks/>
            </p:cNvSpPr>
            <p:nvPr/>
          </p:nvSpPr>
          <p:spPr bwMode="auto">
            <a:xfrm>
              <a:off x="4110553" y="2664970"/>
              <a:ext cx="92453" cy="17258"/>
            </a:xfrm>
            <a:custGeom>
              <a:avLst/>
              <a:gdLst>
                <a:gd name="T0" fmla="*/ 74 w 75"/>
                <a:gd name="T1" fmla="*/ 0 h 14"/>
                <a:gd name="T2" fmla="*/ 75 w 75"/>
                <a:gd name="T3" fmla="*/ 0 h 14"/>
                <a:gd name="T4" fmla="*/ 75 w 75"/>
                <a:gd name="T5" fmla="*/ 3 h 14"/>
                <a:gd name="T6" fmla="*/ 1 w 75"/>
                <a:gd name="T7" fmla="*/ 14 h 14"/>
                <a:gd name="T8" fmla="*/ 0 w 75"/>
                <a:gd name="T9" fmla="*/ 14 h 14"/>
                <a:gd name="T10" fmla="*/ 0 w 75"/>
                <a:gd name="T11" fmla="*/ 13 h 14"/>
                <a:gd name="T12" fmla="*/ 74 w 7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75" h="14">
                  <a:moveTo>
                    <a:pt x="74" y="0"/>
                  </a:moveTo>
                  <a:lnTo>
                    <a:pt x="75" y="0"/>
                  </a:lnTo>
                  <a:lnTo>
                    <a:pt x="75" y="3"/>
                  </a:lnTo>
                  <a:lnTo>
                    <a:pt x="1" y="14"/>
                  </a:lnTo>
                  <a:lnTo>
                    <a:pt x="0" y="14"/>
                  </a:lnTo>
                  <a:lnTo>
                    <a:pt x="0" y="13"/>
                  </a:lnTo>
                  <a:lnTo>
                    <a:pt x="74"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7" name="Freeform 32"/>
            <p:cNvSpPr>
              <a:spLocks/>
            </p:cNvSpPr>
            <p:nvPr/>
          </p:nvSpPr>
          <p:spPr bwMode="auto">
            <a:xfrm>
              <a:off x="4042755" y="2680996"/>
              <a:ext cx="69031" cy="24654"/>
            </a:xfrm>
            <a:custGeom>
              <a:avLst/>
              <a:gdLst>
                <a:gd name="T0" fmla="*/ 55 w 56"/>
                <a:gd name="T1" fmla="*/ 0 h 20"/>
                <a:gd name="T2" fmla="*/ 56 w 56"/>
                <a:gd name="T3" fmla="*/ 0 h 20"/>
                <a:gd name="T4" fmla="*/ 56 w 56"/>
                <a:gd name="T5" fmla="*/ 1 h 20"/>
                <a:gd name="T6" fmla="*/ 2 w 56"/>
                <a:gd name="T7" fmla="*/ 20 h 20"/>
                <a:gd name="T8" fmla="*/ 0 w 56"/>
                <a:gd name="T9" fmla="*/ 20 h 20"/>
                <a:gd name="T10" fmla="*/ 0 w 56"/>
                <a:gd name="T11" fmla="*/ 20 h 20"/>
                <a:gd name="T12" fmla="*/ 55 w 56"/>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56" h="20">
                  <a:moveTo>
                    <a:pt x="55" y="0"/>
                  </a:moveTo>
                  <a:lnTo>
                    <a:pt x="56" y="0"/>
                  </a:lnTo>
                  <a:lnTo>
                    <a:pt x="56" y="1"/>
                  </a:lnTo>
                  <a:lnTo>
                    <a:pt x="2" y="20"/>
                  </a:lnTo>
                  <a:lnTo>
                    <a:pt x="0" y="20"/>
                  </a:lnTo>
                  <a:lnTo>
                    <a:pt x="0" y="20"/>
                  </a:lnTo>
                  <a:lnTo>
                    <a:pt x="55"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8" name="Freeform 33"/>
            <p:cNvSpPr>
              <a:spLocks/>
            </p:cNvSpPr>
            <p:nvPr/>
          </p:nvSpPr>
          <p:spPr bwMode="auto">
            <a:xfrm>
              <a:off x="3971258" y="2705650"/>
              <a:ext cx="73962" cy="41912"/>
            </a:xfrm>
            <a:custGeom>
              <a:avLst/>
              <a:gdLst>
                <a:gd name="T0" fmla="*/ 58 w 60"/>
                <a:gd name="T1" fmla="*/ 0 h 34"/>
                <a:gd name="T2" fmla="*/ 60 w 60"/>
                <a:gd name="T3" fmla="*/ 0 h 34"/>
                <a:gd name="T4" fmla="*/ 60 w 60"/>
                <a:gd name="T5" fmla="*/ 0 h 34"/>
                <a:gd name="T6" fmla="*/ 0 w 60"/>
                <a:gd name="T7" fmla="*/ 34 h 34"/>
                <a:gd name="T8" fmla="*/ 0 w 60"/>
                <a:gd name="T9" fmla="*/ 34 h 34"/>
                <a:gd name="T10" fmla="*/ 0 w 60"/>
                <a:gd name="T11" fmla="*/ 31 h 34"/>
                <a:gd name="T12" fmla="*/ 58 w 60"/>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60" h="34">
                  <a:moveTo>
                    <a:pt x="58" y="0"/>
                  </a:moveTo>
                  <a:lnTo>
                    <a:pt x="60" y="0"/>
                  </a:lnTo>
                  <a:lnTo>
                    <a:pt x="60" y="0"/>
                  </a:lnTo>
                  <a:lnTo>
                    <a:pt x="0" y="34"/>
                  </a:lnTo>
                  <a:lnTo>
                    <a:pt x="0" y="34"/>
                  </a:lnTo>
                  <a:lnTo>
                    <a:pt x="0" y="31"/>
                  </a:lnTo>
                  <a:lnTo>
                    <a:pt x="58"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9" name="Freeform 34"/>
            <p:cNvSpPr>
              <a:spLocks/>
            </p:cNvSpPr>
            <p:nvPr/>
          </p:nvSpPr>
          <p:spPr bwMode="auto">
            <a:xfrm>
              <a:off x="3924416" y="2743863"/>
              <a:ext cx="46843" cy="23422"/>
            </a:xfrm>
            <a:custGeom>
              <a:avLst/>
              <a:gdLst>
                <a:gd name="T0" fmla="*/ 38 w 38"/>
                <a:gd name="T1" fmla="*/ 0 h 19"/>
                <a:gd name="T2" fmla="*/ 38 w 38"/>
                <a:gd name="T3" fmla="*/ 0 h 19"/>
                <a:gd name="T4" fmla="*/ 38 w 38"/>
                <a:gd name="T5" fmla="*/ 3 h 19"/>
                <a:gd name="T6" fmla="*/ 1 w 38"/>
                <a:gd name="T7" fmla="*/ 19 h 19"/>
                <a:gd name="T8" fmla="*/ 0 w 38"/>
                <a:gd name="T9" fmla="*/ 19 h 19"/>
                <a:gd name="T10" fmla="*/ 0 w 38"/>
                <a:gd name="T11" fmla="*/ 17 h 19"/>
                <a:gd name="T12" fmla="*/ 38 w 3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8" h="19">
                  <a:moveTo>
                    <a:pt x="38" y="0"/>
                  </a:moveTo>
                  <a:lnTo>
                    <a:pt x="38" y="0"/>
                  </a:lnTo>
                  <a:lnTo>
                    <a:pt x="38" y="3"/>
                  </a:lnTo>
                  <a:lnTo>
                    <a:pt x="1" y="19"/>
                  </a:lnTo>
                  <a:lnTo>
                    <a:pt x="0" y="19"/>
                  </a:lnTo>
                  <a:lnTo>
                    <a:pt x="0" y="17"/>
                  </a:lnTo>
                  <a:lnTo>
                    <a:pt x="38"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0" name="Freeform 35"/>
            <p:cNvSpPr>
              <a:spLocks/>
            </p:cNvSpPr>
            <p:nvPr/>
          </p:nvSpPr>
          <p:spPr bwMode="auto">
            <a:xfrm>
              <a:off x="1994004" y="4584289"/>
              <a:ext cx="27119" cy="106013"/>
            </a:xfrm>
            <a:custGeom>
              <a:avLst/>
              <a:gdLst>
                <a:gd name="T0" fmla="*/ 20 w 22"/>
                <a:gd name="T1" fmla="*/ 0 h 86"/>
                <a:gd name="T2" fmla="*/ 22 w 22"/>
                <a:gd name="T3" fmla="*/ 0 h 86"/>
                <a:gd name="T4" fmla="*/ 22 w 22"/>
                <a:gd name="T5" fmla="*/ 2 h 86"/>
                <a:gd name="T6" fmla="*/ 2 w 22"/>
                <a:gd name="T7" fmla="*/ 86 h 86"/>
                <a:gd name="T8" fmla="*/ 0 w 22"/>
                <a:gd name="T9" fmla="*/ 86 h 86"/>
                <a:gd name="T10" fmla="*/ 0 w 22"/>
                <a:gd name="T11" fmla="*/ 83 h 86"/>
                <a:gd name="T12" fmla="*/ 20 w 22"/>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22" h="86">
                  <a:moveTo>
                    <a:pt x="20" y="0"/>
                  </a:moveTo>
                  <a:lnTo>
                    <a:pt x="22" y="0"/>
                  </a:lnTo>
                  <a:lnTo>
                    <a:pt x="22" y="2"/>
                  </a:lnTo>
                  <a:lnTo>
                    <a:pt x="2" y="86"/>
                  </a:lnTo>
                  <a:lnTo>
                    <a:pt x="0" y="86"/>
                  </a:lnTo>
                  <a:lnTo>
                    <a:pt x="0" y="83"/>
                  </a:lnTo>
                  <a:lnTo>
                    <a:pt x="2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1" name="Freeform 36"/>
            <p:cNvSpPr>
              <a:spLocks/>
            </p:cNvSpPr>
            <p:nvPr/>
          </p:nvSpPr>
          <p:spPr bwMode="auto">
            <a:xfrm>
              <a:off x="2033450" y="4520188"/>
              <a:ext cx="7396" cy="20956"/>
            </a:xfrm>
            <a:custGeom>
              <a:avLst/>
              <a:gdLst>
                <a:gd name="T0" fmla="*/ 5 w 6"/>
                <a:gd name="T1" fmla="*/ 0 h 17"/>
                <a:gd name="T2" fmla="*/ 6 w 6"/>
                <a:gd name="T3" fmla="*/ 0 h 17"/>
                <a:gd name="T4" fmla="*/ 6 w 6"/>
                <a:gd name="T5" fmla="*/ 2 h 17"/>
                <a:gd name="T6" fmla="*/ 2 w 6"/>
                <a:gd name="T7" fmla="*/ 17 h 17"/>
                <a:gd name="T8" fmla="*/ 0 w 6"/>
                <a:gd name="T9" fmla="*/ 17 h 17"/>
                <a:gd name="T10" fmla="*/ 0 w 6"/>
                <a:gd name="T11" fmla="*/ 14 h 17"/>
                <a:gd name="T12" fmla="*/ 5 w 6"/>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6" h="17">
                  <a:moveTo>
                    <a:pt x="5" y="0"/>
                  </a:moveTo>
                  <a:lnTo>
                    <a:pt x="6" y="0"/>
                  </a:lnTo>
                  <a:lnTo>
                    <a:pt x="6" y="2"/>
                  </a:lnTo>
                  <a:lnTo>
                    <a:pt x="2" y="17"/>
                  </a:lnTo>
                  <a:lnTo>
                    <a:pt x="0" y="17"/>
                  </a:lnTo>
                  <a:lnTo>
                    <a:pt x="0" y="1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2" name="Freeform 37"/>
            <p:cNvSpPr>
              <a:spLocks/>
            </p:cNvSpPr>
            <p:nvPr/>
          </p:nvSpPr>
          <p:spPr bwMode="auto">
            <a:xfrm>
              <a:off x="2054406" y="4398150"/>
              <a:ext cx="30818" cy="82592"/>
            </a:xfrm>
            <a:custGeom>
              <a:avLst/>
              <a:gdLst>
                <a:gd name="T0" fmla="*/ 23 w 25"/>
                <a:gd name="T1" fmla="*/ 0 h 67"/>
                <a:gd name="T2" fmla="*/ 25 w 25"/>
                <a:gd name="T3" fmla="*/ 0 h 67"/>
                <a:gd name="T4" fmla="*/ 25 w 25"/>
                <a:gd name="T5" fmla="*/ 3 h 67"/>
                <a:gd name="T6" fmla="*/ 3 w 25"/>
                <a:gd name="T7" fmla="*/ 67 h 67"/>
                <a:gd name="T8" fmla="*/ 0 w 25"/>
                <a:gd name="T9" fmla="*/ 67 h 67"/>
                <a:gd name="T10" fmla="*/ 0 w 25"/>
                <a:gd name="T11" fmla="*/ 64 h 67"/>
                <a:gd name="T12" fmla="*/ 23 w 25"/>
                <a:gd name="T13" fmla="*/ 0 h 67"/>
              </a:gdLst>
              <a:ahLst/>
              <a:cxnLst>
                <a:cxn ang="0">
                  <a:pos x="T0" y="T1"/>
                </a:cxn>
                <a:cxn ang="0">
                  <a:pos x="T2" y="T3"/>
                </a:cxn>
                <a:cxn ang="0">
                  <a:pos x="T4" y="T5"/>
                </a:cxn>
                <a:cxn ang="0">
                  <a:pos x="T6" y="T7"/>
                </a:cxn>
                <a:cxn ang="0">
                  <a:pos x="T8" y="T9"/>
                </a:cxn>
                <a:cxn ang="0">
                  <a:pos x="T10" y="T11"/>
                </a:cxn>
                <a:cxn ang="0">
                  <a:pos x="T12" y="T13"/>
                </a:cxn>
              </a:cxnLst>
              <a:rect l="0" t="0" r="r" b="b"/>
              <a:pathLst>
                <a:path w="25" h="67">
                  <a:moveTo>
                    <a:pt x="23" y="0"/>
                  </a:moveTo>
                  <a:lnTo>
                    <a:pt x="25" y="0"/>
                  </a:lnTo>
                  <a:lnTo>
                    <a:pt x="25" y="3"/>
                  </a:lnTo>
                  <a:lnTo>
                    <a:pt x="3" y="67"/>
                  </a:lnTo>
                  <a:lnTo>
                    <a:pt x="0" y="67"/>
                  </a:lnTo>
                  <a:lnTo>
                    <a:pt x="0" y="64"/>
                  </a:lnTo>
                  <a:lnTo>
                    <a:pt x="2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3" name="Freeform 38"/>
            <p:cNvSpPr>
              <a:spLocks/>
            </p:cNvSpPr>
            <p:nvPr/>
          </p:nvSpPr>
          <p:spPr bwMode="auto">
            <a:xfrm>
              <a:off x="2082758" y="4373497"/>
              <a:ext cx="13560" cy="28353"/>
            </a:xfrm>
            <a:custGeom>
              <a:avLst/>
              <a:gdLst>
                <a:gd name="T0" fmla="*/ 8 w 11"/>
                <a:gd name="T1" fmla="*/ 0 h 23"/>
                <a:gd name="T2" fmla="*/ 11 w 11"/>
                <a:gd name="T3" fmla="*/ 0 h 23"/>
                <a:gd name="T4" fmla="*/ 11 w 11"/>
                <a:gd name="T5" fmla="*/ 2 h 23"/>
                <a:gd name="T6" fmla="*/ 2 w 11"/>
                <a:gd name="T7" fmla="*/ 23 h 23"/>
                <a:gd name="T8" fmla="*/ 0 w 11"/>
                <a:gd name="T9" fmla="*/ 23 h 23"/>
                <a:gd name="T10" fmla="*/ 0 w 11"/>
                <a:gd name="T11" fmla="*/ 20 h 23"/>
                <a:gd name="T12" fmla="*/ 8 w 1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1" h="23">
                  <a:moveTo>
                    <a:pt x="8" y="0"/>
                  </a:moveTo>
                  <a:lnTo>
                    <a:pt x="11" y="0"/>
                  </a:lnTo>
                  <a:lnTo>
                    <a:pt x="11" y="2"/>
                  </a:lnTo>
                  <a:lnTo>
                    <a:pt x="2" y="23"/>
                  </a:lnTo>
                  <a:lnTo>
                    <a:pt x="0" y="23"/>
                  </a:lnTo>
                  <a:lnTo>
                    <a:pt x="0" y="20"/>
                  </a:lnTo>
                  <a:lnTo>
                    <a:pt x="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4" name="Freeform 39"/>
            <p:cNvSpPr>
              <a:spLocks/>
            </p:cNvSpPr>
            <p:nvPr/>
          </p:nvSpPr>
          <p:spPr bwMode="auto">
            <a:xfrm>
              <a:off x="2113575" y="4309396"/>
              <a:ext cx="11095" cy="23422"/>
            </a:xfrm>
            <a:custGeom>
              <a:avLst/>
              <a:gdLst>
                <a:gd name="T0" fmla="*/ 5 w 9"/>
                <a:gd name="T1" fmla="*/ 0 h 19"/>
                <a:gd name="T2" fmla="*/ 9 w 9"/>
                <a:gd name="T3" fmla="*/ 0 h 19"/>
                <a:gd name="T4" fmla="*/ 9 w 9"/>
                <a:gd name="T5" fmla="*/ 3 h 19"/>
                <a:gd name="T6" fmla="*/ 2 w 9"/>
                <a:gd name="T7" fmla="*/ 19 h 19"/>
                <a:gd name="T8" fmla="*/ 0 w 9"/>
                <a:gd name="T9" fmla="*/ 19 h 19"/>
                <a:gd name="T10" fmla="*/ 0 w 9"/>
                <a:gd name="T11" fmla="*/ 16 h 19"/>
                <a:gd name="T12" fmla="*/ 5 w 9"/>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9" h="19">
                  <a:moveTo>
                    <a:pt x="5" y="0"/>
                  </a:moveTo>
                  <a:lnTo>
                    <a:pt x="9" y="0"/>
                  </a:lnTo>
                  <a:lnTo>
                    <a:pt x="9" y="3"/>
                  </a:lnTo>
                  <a:lnTo>
                    <a:pt x="2" y="19"/>
                  </a:lnTo>
                  <a:lnTo>
                    <a:pt x="0" y="19"/>
                  </a:lnTo>
                  <a:lnTo>
                    <a:pt x="0" y="16"/>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5" name="Freeform 40"/>
            <p:cNvSpPr>
              <a:spLocks/>
            </p:cNvSpPr>
            <p:nvPr/>
          </p:nvSpPr>
          <p:spPr bwMode="auto">
            <a:xfrm>
              <a:off x="2140695" y="4166403"/>
              <a:ext cx="49308" cy="102315"/>
            </a:xfrm>
            <a:custGeom>
              <a:avLst/>
              <a:gdLst>
                <a:gd name="T0" fmla="*/ 38 w 40"/>
                <a:gd name="T1" fmla="*/ 0 h 83"/>
                <a:gd name="T2" fmla="*/ 40 w 40"/>
                <a:gd name="T3" fmla="*/ 0 h 83"/>
                <a:gd name="T4" fmla="*/ 40 w 40"/>
                <a:gd name="T5" fmla="*/ 2 h 83"/>
                <a:gd name="T6" fmla="*/ 4 w 40"/>
                <a:gd name="T7" fmla="*/ 83 h 83"/>
                <a:gd name="T8" fmla="*/ 0 w 40"/>
                <a:gd name="T9" fmla="*/ 83 h 83"/>
                <a:gd name="T10" fmla="*/ 0 w 40"/>
                <a:gd name="T11" fmla="*/ 81 h 83"/>
                <a:gd name="T12" fmla="*/ 38 w 40"/>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40" h="83">
                  <a:moveTo>
                    <a:pt x="38" y="0"/>
                  </a:moveTo>
                  <a:lnTo>
                    <a:pt x="40" y="0"/>
                  </a:lnTo>
                  <a:lnTo>
                    <a:pt x="40" y="2"/>
                  </a:lnTo>
                  <a:lnTo>
                    <a:pt x="4" y="83"/>
                  </a:lnTo>
                  <a:lnTo>
                    <a:pt x="0" y="83"/>
                  </a:lnTo>
                  <a:lnTo>
                    <a:pt x="0" y="81"/>
                  </a:lnTo>
                  <a:lnTo>
                    <a:pt x="3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6" name="Freeform 41"/>
            <p:cNvSpPr>
              <a:spLocks/>
            </p:cNvSpPr>
            <p:nvPr/>
          </p:nvSpPr>
          <p:spPr bwMode="auto">
            <a:xfrm>
              <a:off x="2194934" y="4098604"/>
              <a:ext cx="4931" cy="24654"/>
            </a:xfrm>
            <a:custGeom>
              <a:avLst/>
              <a:gdLst>
                <a:gd name="T0" fmla="*/ 1 w 4"/>
                <a:gd name="T1" fmla="*/ 0 h 20"/>
                <a:gd name="T2" fmla="*/ 4 w 4"/>
                <a:gd name="T3" fmla="*/ 0 h 20"/>
                <a:gd name="T4" fmla="*/ 4 w 4"/>
                <a:gd name="T5" fmla="*/ 3 h 20"/>
                <a:gd name="T6" fmla="*/ 1 w 4"/>
                <a:gd name="T7" fmla="*/ 20 h 20"/>
                <a:gd name="T8" fmla="*/ 0 w 4"/>
                <a:gd name="T9" fmla="*/ 20 h 20"/>
                <a:gd name="T10" fmla="*/ 0 w 4"/>
                <a:gd name="T11" fmla="*/ 17 h 20"/>
                <a:gd name="T12" fmla="*/ 1 w 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 h="20">
                  <a:moveTo>
                    <a:pt x="1" y="0"/>
                  </a:moveTo>
                  <a:lnTo>
                    <a:pt x="4" y="0"/>
                  </a:lnTo>
                  <a:lnTo>
                    <a:pt x="4" y="3"/>
                  </a:lnTo>
                  <a:lnTo>
                    <a:pt x="1" y="20"/>
                  </a:lnTo>
                  <a:lnTo>
                    <a:pt x="0" y="20"/>
                  </a:lnTo>
                  <a:lnTo>
                    <a:pt x="0" y="17"/>
                  </a:lnTo>
                  <a:lnTo>
                    <a:pt x="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7" name="Freeform 42"/>
            <p:cNvSpPr>
              <a:spLocks/>
            </p:cNvSpPr>
            <p:nvPr/>
          </p:nvSpPr>
          <p:spPr bwMode="auto">
            <a:xfrm>
              <a:off x="2198633" y="3958076"/>
              <a:ext cx="4931" cy="101081"/>
            </a:xfrm>
            <a:custGeom>
              <a:avLst/>
              <a:gdLst>
                <a:gd name="T0" fmla="*/ 1 w 4"/>
                <a:gd name="T1" fmla="*/ 0 h 82"/>
                <a:gd name="T2" fmla="*/ 4 w 4"/>
                <a:gd name="T3" fmla="*/ 0 h 82"/>
                <a:gd name="T4" fmla="*/ 4 w 4"/>
                <a:gd name="T5" fmla="*/ 2 h 82"/>
                <a:gd name="T6" fmla="*/ 2 w 4"/>
                <a:gd name="T7" fmla="*/ 82 h 82"/>
                <a:gd name="T8" fmla="*/ 0 w 4"/>
                <a:gd name="T9" fmla="*/ 82 h 82"/>
                <a:gd name="T10" fmla="*/ 0 w 4"/>
                <a:gd name="T11" fmla="*/ 80 h 82"/>
                <a:gd name="T12" fmla="*/ 1 w 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4" h="82">
                  <a:moveTo>
                    <a:pt x="1" y="0"/>
                  </a:moveTo>
                  <a:lnTo>
                    <a:pt x="4" y="0"/>
                  </a:lnTo>
                  <a:lnTo>
                    <a:pt x="4" y="2"/>
                  </a:lnTo>
                  <a:lnTo>
                    <a:pt x="2" y="82"/>
                  </a:lnTo>
                  <a:lnTo>
                    <a:pt x="0" y="82"/>
                  </a:lnTo>
                  <a:lnTo>
                    <a:pt x="0" y="80"/>
                  </a:lnTo>
                  <a:lnTo>
                    <a:pt x="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8" name="Line 43"/>
            <p:cNvSpPr>
              <a:spLocks noChangeShapeType="1"/>
            </p:cNvSpPr>
            <p:nvPr/>
          </p:nvSpPr>
          <p:spPr bwMode="auto">
            <a:xfrm>
              <a:off x="2203563" y="3892742"/>
              <a:ext cx="0" cy="2342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69" name="Freeform 44"/>
            <p:cNvSpPr>
              <a:spLocks/>
            </p:cNvSpPr>
            <p:nvPr/>
          </p:nvSpPr>
          <p:spPr bwMode="auto">
            <a:xfrm>
              <a:off x="2203563" y="3746051"/>
              <a:ext cx="4931" cy="102315"/>
            </a:xfrm>
            <a:custGeom>
              <a:avLst/>
              <a:gdLst>
                <a:gd name="T0" fmla="*/ 2 w 4"/>
                <a:gd name="T1" fmla="*/ 0 h 83"/>
                <a:gd name="T2" fmla="*/ 4 w 4"/>
                <a:gd name="T3" fmla="*/ 0 h 83"/>
                <a:gd name="T4" fmla="*/ 4 w 4"/>
                <a:gd name="T5" fmla="*/ 3 h 83"/>
                <a:gd name="T6" fmla="*/ 2 w 4"/>
                <a:gd name="T7" fmla="*/ 83 h 83"/>
                <a:gd name="T8" fmla="*/ 0 w 4"/>
                <a:gd name="T9" fmla="*/ 83 h 83"/>
                <a:gd name="T10" fmla="*/ 0 w 4"/>
                <a:gd name="T11" fmla="*/ 81 h 83"/>
                <a:gd name="T12" fmla="*/ 2 w 4"/>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4" h="83">
                  <a:moveTo>
                    <a:pt x="2" y="0"/>
                  </a:moveTo>
                  <a:lnTo>
                    <a:pt x="4" y="0"/>
                  </a:lnTo>
                  <a:lnTo>
                    <a:pt x="4" y="3"/>
                  </a:lnTo>
                  <a:lnTo>
                    <a:pt x="2" y="83"/>
                  </a:lnTo>
                  <a:lnTo>
                    <a:pt x="0" y="83"/>
                  </a:lnTo>
                  <a:lnTo>
                    <a:pt x="0" y="81"/>
                  </a:lnTo>
                  <a:lnTo>
                    <a:pt x="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70" name="Line 45"/>
            <p:cNvSpPr>
              <a:spLocks noChangeShapeType="1"/>
            </p:cNvSpPr>
            <p:nvPr/>
          </p:nvSpPr>
          <p:spPr bwMode="auto">
            <a:xfrm>
              <a:off x="2208494" y="3738655"/>
              <a:ext cx="0" cy="2218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71" name="Freeform 46"/>
            <p:cNvSpPr>
              <a:spLocks/>
            </p:cNvSpPr>
            <p:nvPr/>
          </p:nvSpPr>
          <p:spPr bwMode="auto">
            <a:xfrm>
              <a:off x="2208494" y="3803987"/>
              <a:ext cx="4931" cy="101081"/>
            </a:xfrm>
            <a:custGeom>
              <a:avLst/>
              <a:gdLst>
                <a:gd name="T0" fmla="*/ 0 w 4"/>
                <a:gd name="T1" fmla="*/ 0 h 82"/>
                <a:gd name="T2" fmla="*/ 2 w 4"/>
                <a:gd name="T3" fmla="*/ 0 h 82"/>
                <a:gd name="T4" fmla="*/ 4 w 4"/>
                <a:gd name="T5" fmla="*/ 80 h 82"/>
                <a:gd name="T6" fmla="*/ 4 w 4"/>
                <a:gd name="T7" fmla="*/ 82 h 82"/>
                <a:gd name="T8" fmla="*/ 0 w 4"/>
                <a:gd name="T9" fmla="*/ 82 h 82"/>
                <a:gd name="T10" fmla="*/ 0 w 4"/>
                <a:gd name="T11" fmla="*/ 2 h 82"/>
                <a:gd name="T12" fmla="*/ 0 w 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4" h="82">
                  <a:moveTo>
                    <a:pt x="0" y="0"/>
                  </a:moveTo>
                  <a:lnTo>
                    <a:pt x="2" y="0"/>
                  </a:lnTo>
                  <a:lnTo>
                    <a:pt x="4" y="80"/>
                  </a:lnTo>
                  <a:lnTo>
                    <a:pt x="4" y="82"/>
                  </a:lnTo>
                  <a:lnTo>
                    <a:pt x="0" y="82"/>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72" name="Line 47"/>
            <p:cNvSpPr>
              <a:spLocks noChangeShapeType="1"/>
            </p:cNvSpPr>
            <p:nvPr/>
          </p:nvSpPr>
          <p:spPr bwMode="auto">
            <a:xfrm>
              <a:off x="2213425" y="3946981"/>
              <a:ext cx="0" cy="2342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73" name="Freeform 48"/>
            <p:cNvSpPr>
              <a:spLocks/>
            </p:cNvSpPr>
            <p:nvPr/>
          </p:nvSpPr>
          <p:spPr bwMode="auto">
            <a:xfrm>
              <a:off x="2213425" y="4013547"/>
              <a:ext cx="3698" cy="106013"/>
            </a:xfrm>
            <a:custGeom>
              <a:avLst/>
              <a:gdLst>
                <a:gd name="T0" fmla="*/ 0 w 3"/>
                <a:gd name="T1" fmla="*/ 0 h 86"/>
                <a:gd name="T2" fmla="*/ 2 w 3"/>
                <a:gd name="T3" fmla="*/ 0 h 86"/>
                <a:gd name="T4" fmla="*/ 3 w 3"/>
                <a:gd name="T5" fmla="*/ 85 h 86"/>
                <a:gd name="T6" fmla="*/ 3 w 3"/>
                <a:gd name="T7" fmla="*/ 86 h 86"/>
                <a:gd name="T8" fmla="*/ 1 w 3"/>
                <a:gd name="T9" fmla="*/ 86 h 86"/>
                <a:gd name="T10" fmla="*/ 0 w 3"/>
                <a:gd name="T11" fmla="*/ 3 h 86"/>
                <a:gd name="T12" fmla="*/ 0 w 3"/>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3" h="86">
                  <a:moveTo>
                    <a:pt x="0" y="0"/>
                  </a:moveTo>
                  <a:lnTo>
                    <a:pt x="2" y="0"/>
                  </a:lnTo>
                  <a:lnTo>
                    <a:pt x="3" y="85"/>
                  </a:lnTo>
                  <a:lnTo>
                    <a:pt x="3" y="86"/>
                  </a:lnTo>
                  <a:lnTo>
                    <a:pt x="1" y="86"/>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74" name="Freeform 49"/>
            <p:cNvSpPr>
              <a:spLocks/>
            </p:cNvSpPr>
            <p:nvPr/>
          </p:nvSpPr>
          <p:spPr bwMode="auto">
            <a:xfrm>
              <a:off x="2246707" y="4055459"/>
              <a:ext cx="18491" cy="20956"/>
            </a:xfrm>
            <a:custGeom>
              <a:avLst/>
              <a:gdLst>
                <a:gd name="T0" fmla="*/ 13 w 15"/>
                <a:gd name="T1" fmla="*/ 0 h 17"/>
                <a:gd name="T2" fmla="*/ 15 w 15"/>
                <a:gd name="T3" fmla="*/ 0 h 17"/>
                <a:gd name="T4" fmla="*/ 15 w 15"/>
                <a:gd name="T5" fmla="*/ 1 h 17"/>
                <a:gd name="T6" fmla="*/ 3 w 15"/>
                <a:gd name="T7" fmla="*/ 17 h 17"/>
                <a:gd name="T8" fmla="*/ 0 w 15"/>
                <a:gd name="T9" fmla="*/ 17 h 17"/>
                <a:gd name="T10" fmla="*/ 0 w 15"/>
                <a:gd name="T11" fmla="*/ 15 h 17"/>
                <a:gd name="T12" fmla="*/ 13 w 1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13" y="0"/>
                  </a:moveTo>
                  <a:lnTo>
                    <a:pt x="15" y="0"/>
                  </a:lnTo>
                  <a:lnTo>
                    <a:pt x="15" y="1"/>
                  </a:lnTo>
                  <a:lnTo>
                    <a:pt x="3" y="17"/>
                  </a:lnTo>
                  <a:lnTo>
                    <a:pt x="0" y="17"/>
                  </a:lnTo>
                  <a:lnTo>
                    <a:pt x="0" y="15"/>
                  </a:lnTo>
                  <a:lnTo>
                    <a:pt x="1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75" name="Freeform 50"/>
            <p:cNvSpPr>
              <a:spLocks/>
            </p:cNvSpPr>
            <p:nvPr/>
          </p:nvSpPr>
          <p:spPr bwMode="auto">
            <a:xfrm>
              <a:off x="2292317" y="3975334"/>
              <a:ext cx="25887" cy="39446"/>
            </a:xfrm>
            <a:custGeom>
              <a:avLst/>
              <a:gdLst>
                <a:gd name="T0" fmla="*/ 19 w 21"/>
                <a:gd name="T1" fmla="*/ 0 h 32"/>
                <a:gd name="T2" fmla="*/ 21 w 21"/>
                <a:gd name="T3" fmla="*/ 0 h 32"/>
                <a:gd name="T4" fmla="*/ 21 w 21"/>
                <a:gd name="T5" fmla="*/ 1 h 32"/>
                <a:gd name="T6" fmla="*/ 2 w 21"/>
                <a:gd name="T7" fmla="*/ 32 h 32"/>
                <a:gd name="T8" fmla="*/ 0 w 21"/>
                <a:gd name="T9" fmla="*/ 32 h 32"/>
                <a:gd name="T10" fmla="*/ 0 w 21"/>
                <a:gd name="T11" fmla="*/ 30 h 32"/>
                <a:gd name="T12" fmla="*/ 19 w 21"/>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21" h="32">
                  <a:moveTo>
                    <a:pt x="19" y="0"/>
                  </a:moveTo>
                  <a:lnTo>
                    <a:pt x="21" y="0"/>
                  </a:lnTo>
                  <a:lnTo>
                    <a:pt x="21" y="1"/>
                  </a:lnTo>
                  <a:lnTo>
                    <a:pt x="2" y="32"/>
                  </a:lnTo>
                  <a:lnTo>
                    <a:pt x="0" y="32"/>
                  </a:lnTo>
                  <a:lnTo>
                    <a:pt x="0" y="30"/>
                  </a:lnTo>
                  <a:lnTo>
                    <a:pt x="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77" name="Freeform 52"/>
            <p:cNvSpPr>
              <a:spLocks/>
            </p:cNvSpPr>
            <p:nvPr/>
          </p:nvSpPr>
          <p:spPr bwMode="auto">
            <a:xfrm>
              <a:off x="3390655" y="3519234"/>
              <a:ext cx="1740576" cy="1171068"/>
            </a:xfrm>
            <a:custGeom>
              <a:avLst/>
              <a:gdLst>
                <a:gd name="T0" fmla="*/ 139 w 1412"/>
                <a:gd name="T1" fmla="*/ 22 h 950"/>
                <a:gd name="T2" fmla="*/ 220 w 1412"/>
                <a:gd name="T3" fmla="*/ 42 h 950"/>
                <a:gd name="T4" fmla="*/ 278 w 1412"/>
                <a:gd name="T5" fmla="*/ 65 h 950"/>
                <a:gd name="T6" fmla="*/ 336 w 1412"/>
                <a:gd name="T7" fmla="*/ 87 h 950"/>
                <a:gd name="T8" fmla="*/ 386 w 1412"/>
                <a:gd name="T9" fmla="*/ 110 h 950"/>
                <a:gd name="T10" fmla="*/ 435 w 1412"/>
                <a:gd name="T11" fmla="*/ 131 h 950"/>
                <a:gd name="T12" fmla="*/ 480 w 1412"/>
                <a:gd name="T13" fmla="*/ 154 h 950"/>
                <a:gd name="T14" fmla="*/ 527 w 1412"/>
                <a:gd name="T15" fmla="*/ 176 h 950"/>
                <a:gd name="T16" fmla="*/ 569 w 1412"/>
                <a:gd name="T17" fmla="*/ 199 h 950"/>
                <a:gd name="T18" fmla="*/ 611 w 1412"/>
                <a:gd name="T19" fmla="*/ 220 h 950"/>
                <a:gd name="T20" fmla="*/ 652 w 1412"/>
                <a:gd name="T21" fmla="*/ 243 h 950"/>
                <a:gd name="T22" fmla="*/ 696 w 1412"/>
                <a:gd name="T23" fmla="*/ 265 h 950"/>
                <a:gd name="T24" fmla="*/ 734 w 1412"/>
                <a:gd name="T25" fmla="*/ 288 h 950"/>
                <a:gd name="T26" fmla="*/ 778 w 1412"/>
                <a:gd name="T27" fmla="*/ 308 h 950"/>
                <a:gd name="T28" fmla="*/ 816 w 1412"/>
                <a:gd name="T29" fmla="*/ 332 h 950"/>
                <a:gd name="T30" fmla="*/ 859 w 1412"/>
                <a:gd name="T31" fmla="*/ 353 h 950"/>
                <a:gd name="T32" fmla="*/ 897 w 1412"/>
                <a:gd name="T33" fmla="*/ 376 h 950"/>
                <a:gd name="T34" fmla="*/ 939 w 1412"/>
                <a:gd name="T35" fmla="*/ 397 h 950"/>
                <a:gd name="T36" fmla="*/ 977 w 1412"/>
                <a:gd name="T37" fmla="*/ 420 h 950"/>
                <a:gd name="T38" fmla="*/ 1021 w 1412"/>
                <a:gd name="T39" fmla="*/ 442 h 950"/>
                <a:gd name="T40" fmla="*/ 1059 w 1412"/>
                <a:gd name="T41" fmla="*/ 465 h 950"/>
                <a:gd name="T42" fmla="*/ 1101 w 1412"/>
                <a:gd name="T43" fmla="*/ 486 h 950"/>
                <a:gd name="T44" fmla="*/ 1139 w 1412"/>
                <a:gd name="T45" fmla="*/ 509 h 950"/>
                <a:gd name="T46" fmla="*/ 1182 w 1412"/>
                <a:gd name="T47" fmla="*/ 531 h 950"/>
                <a:gd name="T48" fmla="*/ 1219 w 1412"/>
                <a:gd name="T49" fmla="*/ 554 h 950"/>
                <a:gd name="T50" fmla="*/ 1261 w 1412"/>
                <a:gd name="T51" fmla="*/ 574 h 950"/>
                <a:gd name="T52" fmla="*/ 1300 w 1412"/>
                <a:gd name="T53" fmla="*/ 598 h 950"/>
                <a:gd name="T54" fmla="*/ 1341 w 1412"/>
                <a:gd name="T55" fmla="*/ 619 h 950"/>
                <a:gd name="T56" fmla="*/ 1378 w 1412"/>
                <a:gd name="T57" fmla="*/ 643 h 950"/>
                <a:gd name="T58" fmla="*/ 1398 w 1412"/>
                <a:gd name="T59" fmla="*/ 670 h 950"/>
                <a:gd name="T60" fmla="*/ 1361 w 1412"/>
                <a:gd name="T61" fmla="*/ 647 h 950"/>
                <a:gd name="T62" fmla="*/ 1320 w 1412"/>
                <a:gd name="T63" fmla="*/ 626 h 950"/>
                <a:gd name="T64" fmla="*/ 1281 w 1412"/>
                <a:gd name="T65" fmla="*/ 603 h 950"/>
                <a:gd name="T66" fmla="*/ 1241 w 1412"/>
                <a:gd name="T67" fmla="*/ 581 h 950"/>
                <a:gd name="T68" fmla="*/ 1203 w 1412"/>
                <a:gd name="T69" fmla="*/ 558 h 950"/>
                <a:gd name="T70" fmla="*/ 1161 w 1412"/>
                <a:gd name="T71" fmla="*/ 536 h 950"/>
                <a:gd name="T72" fmla="*/ 1121 w 1412"/>
                <a:gd name="T73" fmla="*/ 514 h 950"/>
                <a:gd name="T74" fmla="*/ 1081 w 1412"/>
                <a:gd name="T75" fmla="*/ 492 h 950"/>
                <a:gd name="T76" fmla="*/ 1042 w 1412"/>
                <a:gd name="T77" fmla="*/ 469 h 950"/>
                <a:gd name="T78" fmla="*/ 999 w 1412"/>
                <a:gd name="T79" fmla="*/ 449 h 950"/>
                <a:gd name="T80" fmla="*/ 960 w 1412"/>
                <a:gd name="T81" fmla="*/ 426 h 950"/>
                <a:gd name="T82" fmla="*/ 919 w 1412"/>
                <a:gd name="T83" fmla="*/ 404 h 950"/>
                <a:gd name="T84" fmla="*/ 880 w 1412"/>
                <a:gd name="T85" fmla="*/ 380 h 950"/>
                <a:gd name="T86" fmla="*/ 838 w 1412"/>
                <a:gd name="T87" fmla="*/ 360 h 950"/>
                <a:gd name="T88" fmla="*/ 799 w 1412"/>
                <a:gd name="T89" fmla="*/ 337 h 950"/>
                <a:gd name="T90" fmla="*/ 756 w 1412"/>
                <a:gd name="T91" fmla="*/ 315 h 950"/>
                <a:gd name="T92" fmla="*/ 718 w 1412"/>
                <a:gd name="T93" fmla="*/ 292 h 950"/>
                <a:gd name="T94" fmla="*/ 675 w 1412"/>
                <a:gd name="T95" fmla="*/ 271 h 950"/>
                <a:gd name="T96" fmla="*/ 635 w 1412"/>
                <a:gd name="T97" fmla="*/ 248 h 950"/>
                <a:gd name="T98" fmla="*/ 591 w 1412"/>
                <a:gd name="T99" fmla="*/ 226 h 950"/>
                <a:gd name="T100" fmla="*/ 549 w 1412"/>
                <a:gd name="T101" fmla="*/ 203 h 950"/>
                <a:gd name="T102" fmla="*/ 505 w 1412"/>
                <a:gd name="T103" fmla="*/ 183 h 950"/>
                <a:gd name="T104" fmla="*/ 460 w 1412"/>
                <a:gd name="T105" fmla="*/ 159 h 950"/>
                <a:gd name="T106" fmla="*/ 413 w 1412"/>
                <a:gd name="T107" fmla="*/ 138 h 950"/>
                <a:gd name="T108" fmla="*/ 367 w 1412"/>
                <a:gd name="T109" fmla="*/ 114 h 950"/>
                <a:gd name="T110" fmla="*/ 312 w 1412"/>
                <a:gd name="T111" fmla="*/ 94 h 950"/>
                <a:gd name="T112" fmla="*/ 256 w 1412"/>
                <a:gd name="T113" fmla="*/ 71 h 950"/>
                <a:gd name="T114" fmla="*/ 190 w 1412"/>
                <a:gd name="T115" fmla="*/ 49 h 950"/>
                <a:gd name="T116" fmla="*/ 114 w 1412"/>
                <a:gd name="T117" fmla="*/ 25 h 950"/>
                <a:gd name="T118" fmla="*/ 33 w 1412"/>
                <a:gd name="T119" fmla="*/ 32 h 950"/>
                <a:gd name="T120" fmla="*/ 14 w 1412"/>
                <a:gd name="T121" fmla="*/ 668 h 950"/>
                <a:gd name="T122" fmla="*/ 16 w 1412"/>
                <a:gd name="T123" fmla="*/ 185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2" h="950">
                  <a:moveTo>
                    <a:pt x="28" y="0"/>
                  </a:moveTo>
                  <a:lnTo>
                    <a:pt x="53" y="0"/>
                  </a:lnTo>
                  <a:lnTo>
                    <a:pt x="53" y="2"/>
                  </a:lnTo>
                  <a:lnTo>
                    <a:pt x="61" y="2"/>
                  </a:lnTo>
                  <a:lnTo>
                    <a:pt x="61" y="4"/>
                  </a:lnTo>
                  <a:lnTo>
                    <a:pt x="73" y="4"/>
                  </a:lnTo>
                  <a:lnTo>
                    <a:pt x="73" y="6"/>
                  </a:lnTo>
                  <a:lnTo>
                    <a:pt x="83" y="6"/>
                  </a:lnTo>
                  <a:lnTo>
                    <a:pt x="83" y="8"/>
                  </a:lnTo>
                  <a:lnTo>
                    <a:pt x="92" y="8"/>
                  </a:lnTo>
                  <a:lnTo>
                    <a:pt x="92" y="10"/>
                  </a:lnTo>
                  <a:lnTo>
                    <a:pt x="99" y="10"/>
                  </a:lnTo>
                  <a:lnTo>
                    <a:pt x="99" y="12"/>
                  </a:lnTo>
                  <a:lnTo>
                    <a:pt x="109" y="12"/>
                  </a:lnTo>
                  <a:lnTo>
                    <a:pt x="109" y="14"/>
                  </a:lnTo>
                  <a:lnTo>
                    <a:pt x="118" y="14"/>
                  </a:lnTo>
                  <a:lnTo>
                    <a:pt x="118" y="15"/>
                  </a:lnTo>
                  <a:lnTo>
                    <a:pt x="124" y="15"/>
                  </a:lnTo>
                  <a:lnTo>
                    <a:pt x="124" y="17"/>
                  </a:lnTo>
                  <a:lnTo>
                    <a:pt x="134" y="17"/>
                  </a:lnTo>
                  <a:lnTo>
                    <a:pt x="134" y="20"/>
                  </a:lnTo>
                  <a:lnTo>
                    <a:pt x="139" y="20"/>
                  </a:lnTo>
                  <a:lnTo>
                    <a:pt x="139" y="22"/>
                  </a:lnTo>
                  <a:lnTo>
                    <a:pt x="147" y="22"/>
                  </a:lnTo>
                  <a:lnTo>
                    <a:pt x="147" y="23"/>
                  </a:lnTo>
                  <a:lnTo>
                    <a:pt x="156" y="23"/>
                  </a:lnTo>
                  <a:lnTo>
                    <a:pt x="156" y="25"/>
                  </a:lnTo>
                  <a:lnTo>
                    <a:pt x="159" y="25"/>
                  </a:lnTo>
                  <a:lnTo>
                    <a:pt x="159" y="27"/>
                  </a:lnTo>
                  <a:lnTo>
                    <a:pt x="170" y="27"/>
                  </a:lnTo>
                  <a:lnTo>
                    <a:pt x="170" y="29"/>
                  </a:lnTo>
                  <a:lnTo>
                    <a:pt x="175" y="29"/>
                  </a:lnTo>
                  <a:lnTo>
                    <a:pt x="175" y="31"/>
                  </a:lnTo>
                  <a:lnTo>
                    <a:pt x="182" y="31"/>
                  </a:lnTo>
                  <a:lnTo>
                    <a:pt x="182" y="33"/>
                  </a:lnTo>
                  <a:lnTo>
                    <a:pt x="188" y="33"/>
                  </a:lnTo>
                  <a:lnTo>
                    <a:pt x="188" y="35"/>
                  </a:lnTo>
                  <a:lnTo>
                    <a:pt x="195" y="35"/>
                  </a:lnTo>
                  <a:lnTo>
                    <a:pt x="195" y="37"/>
                  </a:lnTo>
                  <a:lnTo>
                    <a:pt x="200" y="37"/>
                  </a:lnTo>
                  <a:lnTo>
                    <a:pt x="200" y="39"/>
                  </a:lnTo>
                  <a:lnTo>
                    <a:pt x="205" y="39"/>
                  </a:lnTo>
                  <a:lnTo>
                    <a:pt x="205" y="40"/>
                  </a:lnTo>
                  <a:lnTo>
                    <a:pt x="212" y="40"/>
                  </a:lnTo>
                  <a:lnTo>
                    <a:pt x="212" y="42"/>
                  </a:lnTo>
                  <a:lnTo>
                    <a:pt x="220" y="42"/>
                  </a:lnTo>
                  <a:lnTo>
                    <a:pt x="220" y="45"/>
                  </a:lnTo>
                  <a:lnTo>
                    <a:pt x="224" y="45"/>
                  </a:lnTo>
                  <a:lnTo>
                    <a:pt x="224" y="47"/>
                  </a:lnTo>
                  <a:lnTo>
                    <a:pt x="230" y="47"/>
                  </a:lnTo>
                  <a:lnTo>
                    <a:pt x="230" y="48"/>
                  </a:lnTo>
                  <a:lnTo>
                    <a:pt x="237" y="48"/>
                  </a:lnTo>
                  <a:lnTo>
                    <a:pt x="237" y="50"/>
                  </a:lnTo>
                  <a:lnTo>
                    <a:pt x="243" y="50"/>
                  </a:lnTo>
                  <a:lnTo>
                    <a:pt x="243" y="53"/>
                  </a:lnTo>
                  <a:lnTo>
                    <a:pt x="248" y="53"/>
                  </a:lnTo>
                  <a:lnTo>
                    <a:pt x="248" y="54"/>
                  </a:lnTo>
                  <a:lnTo>
                    <a:pt x="253" y="54"/>
                  </a:lnTo>
                  <a:lnTo>
                    <a:pt x="253" y="56"/>
                  </a:lnTo>
                  <a:lnTo>
                    <a:pt x="259" y="56"/>
                  </a:lnTo>
                  <a:lnTo>
                    <a:pt x="259" y="58"/>
                  </a:lnTo>
                  <a:lnTo>
                    <a:pt x="263" y="58"/>
                  </a:lnTo>
                  <a:lnTo>
                    <a:pt x="263" y="61"/>
                  </a:lnTo>
                  <a:lnTo>
                    <a:pt x="267" y="61"/>
                  </a:lnTo>
                  <a:lnTo>
                    <a:pt x="267" y="62"/>
                  </a:lnTo>
                  <a:lnTo>
                    <a:pt x="272" y="62"/>
                  </a:lnTo>
                  <a:lnTo>
                    <a:pt x="272" y="64"/>
                  </a:lnTo>
                  <a:lnTo>
                    <a:pt x="278" y="64"/>
                  </a:lnTo>
                  <a:lnTo>
                    <a:pt x="278" y="65"/>
                  </a:lnTo>
                  <a:lnTo>
                    <a:pt x="284" y="65"/>
                  </a:lnTo>
                  <a:lnTo>
                    <a:pt x="284" y="67"/>
                  </a:lnTo>
                  <a:lnTo>
                    <a:pt x="288" y="67"/>
                  </a:lnTo>
                  <a:lnTo>
                    <a:pt x="288" y="70"/>
                  </a:lnTo>
                  <a:lnTo>
                    <a:pt x="294" y="70"/>
                  </a:lnTo>
                  <a:lnTo>
                    <a:pt x="294" y="71"/>
                  </a:lnTo>
                  <a:lnTo>
                    <a:pt x="298" y="71"/>
                  </a:lnTo>
                  <a:lnTo>
                    <a:pt x="298" y="73"/>
                  </a:lnTo>
                  <a:lnTo>
                    <a:pt x="303" y="73"/>
                  </a:lnTo>
                  <a:lnTo>
                    <a:pt x="303" y="75"/>
                  </a:lnTo>
                  <a:lnTo>
                    <a:pt x="308" y="75"/>
                  </a:lnTo>
                  <a:lnTo>
                    <a:pt x="308" y="77"/>
                  </a:lnTo>
                  <a:lnTo>
                    <a:pt x="313" y="77"/>
                  </a:lnTo>
                  <a:lnTo>
                    <a:pt x="313" y="79"/>
                  </a:lnTo>
                  <a:lnTo>
                    <a:pt x="319" y="79"/>
                  </a:lnTo>
                  <a:lnTo>
                    <a:pt x="319" y="81"/>
                  </a:lnTo>
                  <a:lnTo>
                    <a:pt x="322" y="81"/>
                  </a:lnTo>
                  <a:lnTo>
                    <a:pt x="322" y="83"/>
                  </a:lnTo>
                  <a:lnTo>
                    <a:pt x="327" y="83"/>
                  </a:lnTo>
                  <a:lnTo>
                    <a:pt x="327" y="85"/>
                  </a:lnTo>
                  <a:lnTo>
                    <a:pt x="330" y="85"/>
                  </a:lnTo>
                  <a:lnTo>
                    <a:pt x="330" y="87"/>
                  </a:lnTo>
                  <a:lnTo>
                    <a:pt x="336" y="87"/>
                  </a:lnTo>
                  <a:lnTo>
                    <a:pt x="336" y="89"/>
                  </a:lnTo>
                  <a:lnTo>
                    <a:pt x="342" y="89"/>
                  </a:lnTo>
                  <a:lnTo>
                    <a:pt x="342" y="91"/>
                  </a:lnTo>
                  <a:lnTo>
                    <a:pt x="345" y="91"/>
                  </a:lnTo>
                  <a:lnTo>
                    <a:pt x="345" y="93"/>
                  </a:lnTo>
                  <a:lnTo>
                    <a:pt x="351" y="93"/>
                  </a:lnTo>
                  <a:lnTo>
                    <a:pt x="351" y="95"/>
                  </a:lnTo>
                  <a:lnTo>
                    <a:pt x="354" y="95"/>
                  </a:lnTo>
                  <a:lnTo>
                    <a:pt x="354" y="96"/>
                  </a:lnTo>
                  <a:lnTo>
                    <a:pt x="359" y="96"/>
                  </a:lnTo>
                  <a:lnTo>
                    <a:pt x="359" y="98"/>
                  </a:lnTo>
                  <a:lnTo>
                    <a:pt x="365" y="98"/>
                  </a:lnTo>
                  <a:lnTo>
                    <a:pt x="365" y="101"/>
                  </a:lnTo>
                  <a:lnTo>
                    <a:pt x="368" y="101"/>
                  </a:lnTo>
                  <a:lnTo>
                    <a:pt x="368" y="103"/>
                  </a:lnTo>
                  <a:lnTo>
                    <a:pt x="372" y="103"/>
                  </a:lnTo>
                  <a:lnTo>
                    <a:pt x="372" y="104"/>
                  </a:lnTo>
                  <a:lnTo>
                    <a:pt x="377" y="104"/>
                  </a:lnTo>
                  <a:lnTo>
                    <a:pt x="377" y="106"/>
                  </a:lnTo>
                  <a:lnTo>
                    <a:pt x="381" y="106"/>
                  </a:lnTo>
                  <a:lnTo>
                    <a:pt x="381" y="109"/>
                  </a:lnTo>
                  <a:lnTo>
                    <a:pt x="386" y="109"/>
                  </a:lnTo>
                  <a:lnTo>
                    <a:pt x="386" y="110"/>
                  </a:lnTo>
                  <a:lnTo>
                    <a:pt x="390" y="110"/>
                  </a:lnTo>
                  <a:lnTo>
                    <a:pt x="390" y="112"/>
                  </a:lnTo>
                  <a:lnTo>
                    <a:pt x="394" y="112"/>
                  </a:lnTo>
                  <a:lnTo>
                    <a:pt x="394" y="114"/>
                  </a:lnTo>
                  <a:lnTo>
                    <a:pt x="399" y="114"/>
                  </a:lnTo>
                  <a:lnTo>
                    <a:pt x="399" y="117"/>
                  </a:lnTo>
                  <a:lnTo>
                    <a:pt x="402" y="117"/>
                  </a:lnTo>
                  <a:lnTo>
                    <a:pt x="402" y="118"/>
                  </a:lnTo>
                  <a:lnTo>
                    <a:pt x="408" y="118"/>
                  </a:lnTo>
                  <a:lnTo>
                    <a:pt x="408" y="120"/>
                  </a:lnTo>
                  <a:lnTo>
                    <a:pt x="410" y="120"/>
                  </a:lnTo>
                  <a:lnTo>
                    <a:pt x="410" y="121"/>
                  </a:lnTo>
                  <a:lnTo>
                    <a:pt x="414" y="121"/>
                  </a:lnTo>
                  <a:lnTo>
                    <a:pt x="414" y="123"/>
                  </a:lnTo>
                  <a:lnTo>
                    <a:pt x="419" y="123"/>
                  </a:lnTo>
                  <a:lnTo>
                    <a:pt x="419" y="126"/>
                  </a:lnTo>
                  <a:lnTo>
                    <a:pt x="423" y="126"/>
                  </a:lnTo>
                  <a:lnTo>
                    <a:pt x="423" y="128"/>
                  </a:lnTo>
                  <a:lnTo>
                    <a:pt x="426" y="128"/>
                  </a:lnTo>
                  <a:lnTo>
                    <a:pt x="426" y="129"/>
                  </a:lnTo>
                  <a:lnTo>
                    <a:pt x="432" y="129"/>
                  </a:lnTo>
                  <a:lnTo>
                    <a:pt x="432" y="131"/>
                  </a:lnTo>
                  <a:lnTo>
                    <a:pt x="435" y="131"/>
                  </a:lnTo>
                  <a:lnTo>
                    <a:pt x="435" y="132"/>
                  </a:lnTo>
                  <a:lnTo>
                    <a:pt x="441" y="132"/>
                  </a:lnTo>
                  <a:lnTo>
                    <a:pt x="441" y="135"/>
                  </a:lnTo>
                  <a:lnTo>
                    <a:pt x="445" y="135"/>
                  </a:lnTo>
                  <a:lnTo>
                    <a:pt x="445" y="137"/>
                  </a:lnTo>
                  <a:lnTo>
                    <a:pt x="448" y="137"/>
                  </a:lnTo>
                  <a:lnTo>
                    <a:pt x="448" y="139"/>
                  </a:lnTo>
                  <a:lnTo>
                    <a:pt x="451" y="139"/>
                  </a:lnTo>
                  <a:lnTo>
                    <a:pt x="451" y="140"/>
                  </a:lnTo>
                  <a:lnTo>
                    <a:pt x="455" y="140"/>
                  </a:lnTo>
                  <a:lnTo>
                    <a:pt x="455" y="143"/>
                  </a:lnTo>
                  <a:lnTo>
                    <a:pt x="460" y="143"/>
                  </a:lnTo>
                  <a:lnTo>
                    <a:pt x="460" y="145"/>
                  </a:lnTo>
                  <a:lnTo>
                    <a:pt x="464" y="145"/>
                  </a:lnTo>
                  <a:lnTo>
                    <a:pt x="464" y="146"/>
                  </a:lnTo>
                  <a:lnTo>
                    <a:pt x="467" y="146"/>
                  </a:lnTo>
                  <a:lnTo>
                    <a:pt x="467" y="148"/>
                  </a:lnTo>
                  <a:lnTo>
                    <a:pt x="471" y="148"/>
                  </a:lnTo>
                  <a:lnTo>
                    <a:pt x="471" y="151"/>
                  </a:lnTo>
                  <a:lnTo>
                    <a:pt x="474" y="151"/>
                  </a:lnTo>
                  <a:lnTo>
                    <a:pt x="474" y="152"/>
                  </a:lnTo>
                  <a:lnTo>
                    <a:pt x="480" y="152"/>
                  </a:lnTo>
                  <a:lnTo>
                    <a:pt x="480" y="154"/>
                  </a:lnTo>
                  <a:lnTo>
                    <a:pt x="483" y="154"/>
                  </a:lnTo>
                  <a:lnTo>
                    <a:pt x="483" y="156"/>
                  </a:lnTo>
                  <a:lnTo>
                    <a:pt x="487" y="156"/>
                  </a:lnTo>
                  <a:lnTo>
                    <a:pt x="487" y="158"/>
                  </a:lnTo>
                  <a:lnTo>
                    <a:pt x="492" y="158"/>
                  </a:lnTo>
                  <a:lnTo>
                    <a:pt x="492" y="160"/>
                  </a:lnTo>
                  <a:lnTo>
                    <a:pt x="495" y="160"/>
                  </a:lnTo>
                  <a:lnTo>
                    <a:pt x="495" y="162"/>
                  </a:lnTo>
                  <a:lnTo>
                    <a:pt x="499" y="162"/>
                  </a:lnTo>
                  <a:lnTo>
                    <a:pt x="499" y="164"/>
                  </a:lnTo>
                  <a:lnTo>
                    <a:pt x="503" y="164"/>
                  </a:lnTo>
                  <a:lnTo>
                    <a:pt x="503" y="166"/>
                  </a:lnTo>
                  <a:lnTo>
                    <a:pt x="506" y="166"/>
                  </a:lnTo>
                  <a:lnTo>
                    <a:pt x="506" y="168"/>
                  </a:lnTo>
                  <a:lnTo>
                    <a:pt x="512" y="168"/>
                  </a:lnTo>
                  <a:lnTo>
                    <a:pt x="512" y="170"/>
                  </a:lnTo>
                  <a:lnTo>
                    <a:pt x="515" y="170"/>
                  </a:lnTo>
                  <a:lnTo>
                    <a:pt x="515" y="172"/>
                  </a:lnTo>
                  <a:lnTo>
                    <a:pt x="519" y="172"/>
                  </a:lnTo>
                  <a:lnTo>
                    <a:pt x="519" y="174"/>
                  </a:lnTo>
                  <a:lnTo>
                    <a:pt x="522" y="174"/>
                  </a:lnTo>
                  <a:lnTo>
                    <a:pt x="522" y="176"/>
                  </a:lnTo>
                  <a:lnTo>
                    <a:pt x="527" y="176"/>
                  </a:lnTo>
                  <a:lnTo>
                    <a:pt x="527" y="177"/>
                  </a:lnTo>
                  <a:lnTo>
                    <a:pt x="529" y="177"/>
                  </a:lnTo>
                  <a:lnTo>
                    <a:pt x="529" y="179"/>
                  </a:lnTo>
                  <a:lnTo>
                    <a:pt x="532" y="179"/>
                  </a:lnTo>
                  <a:lnTo>
                    <a:pt x="532" y="182"/>
                  </a:lnTo>
                  <a:lnTo>
                    <a:pt x="537" y="182"/>
                  </a:lnTo>
                  <a:lnTo>
                    <a:pt x="537" y="184"/>
                  </a:lnTo>
                  <a:lnTo>
                    <a:pt x="541" y="184"/>
                  </a:lnTo>
                  <a:lnTo>
                    <a:pt x="541" y="185"/>
                  </a:lnTo>
                  <a:lnTo>
                    <a:pt x="545" y="185"/>
                  </a:lnTo>
                  <a:lnTo>
                    <a:pt x="545" y="187"/>
                  </a:lnTo>
                  <a:lnTo>
                    <a:pt x="549" y="187"/>
                  </a:lnTo>
                  <a:lnTo>
                    <a:pt x="549" y="190"/>
                  </a:lnTo>
                  <a:lnTo>
                    <a:pt x="553" y="190"/>
                  </a:lnTo>
                  <a:lnTo>
                    <a:pt x="553" y="191"/>
                  </a:lnTo>
                  <a:lnTo>
                    <a:pt x="556" y="191"/>
                  </a:lnTo>
                  <a:lnTo>
                    <a:pt x="556" y="193"/>
                  </a:lnTo>
                  <a:lnTo>
                    <a:pt x="560" y="193"/>
                  </a:lnTo>
                  <a:lnTo>
                    <a:pt x="560" y="195"/>
                  </a:lnTo>
                  <a:lnTo>
                    <a:pt x="563" y="195"/>
                  </a:lnTo>
                  <a:lnTo>
                    <a:pt x="563" y="198"/>
                  </a:lnTo>
                  <a:lnTo>
                    <a:pt x="569" y="198"/>
                  </a:lnTo>
                  <a:lnTo>
                    <a:pt x="569" y="199"/>
                  </a:lnTo>
                  <a:lnTo>
                    <a:pt x="572" y="199"/>
                  </a:lnTo>
                  <a:lnTo>
                    <a:pt x="572" y="201"/>
                  </a:lnTo>
                  <a:lnTo>
                    <a:pt x="576" y="201"/>
                  </a:lnTo>
                  <a:lnTo>
                    <a:pt x="576" y="202"/>
                  </a:lnTo>
                  <a:lnTo>
                    <a:pt x="578" y="202"/>
                  </a:lnTo>
                  <a:lnTo>
                    <a:pt x="578" y="204"/>
                  </a:lnTo>
                  <a:lnTo>
                    <a:pt x="583" y="204"/>
                  </a:lnTo>
                  <a:lnTo>
                    <a:pt x="583" y="207"/>
                  </a:lnTo>
                  <a:lnTo>
                    <a:pt x="586" y="207"/>
                  </a:lnTo>
                  <a:lnTo>
                    <a:pt x="586" y="208"/>
                  </a:lnTo>
                  <a:lnTo>
                    <a:pt x="589" y="208"/>
                  </a:lnTo>
                  <a:lnTo>
                    <a:pt x="589" y="210"/>
                  </a:lnTo>
                  <a:lnTo>
                    <a:pt x="593" y="210"/>
                  </a:lnTo>
                  <a:lnTo>
                    <a:pt x="593" y="212"/>
                  </a:lnTo>
                  <a:lnTo>
                    <a:pt x="596" y="212"/>
                  </a:lnTo>
                  <a:lnTo>
                    <a:pt x="596" y="214"/>
                  </a:lnTo>
                  <a:lnTo>
                    <a:pt x="601" y="214"/>
                  </a:lnTo>
                  <a:lnTo>
                    <a:pt x="601" y="216"/>
                  </a:lnTo>
                  <a:lnTo>
                    <a:pt x="604" y="216"/>
                  </a:lnTo>
                  <a:lnTo>
                    <a:pt x="604" y="218"/>
                  </a:lnTo>
                  <a:lnTo>
                    <a:pt x="608" y="218"/>
                  </a:lnTo>
                  <a:lnTo>
                    <a:pt x="608" y="220"/>
                  </a:lnTo>
                  <a:lnTo>
                    <a:pt x="611" y="220"/>
                  </a:lnTo>
                  <a:lnTo>
                    <a:pt x="611" y="222"/>
                  </a:lnTo>
                  <a:lnTo>
                    <a:pt x="616" y="222"/>
                  </a:lnTo>
                  <a:lnTo>
                    <a:pt x="616" y="224"/>
                  </a:lnTo>
                  <a:lnTo>
                    <a:pt x="618" y="224"/>
                  </a:lnTo>
                  <a:lnTo>
                    <a:pt x="618" y="226"/>
                  </a:lnTo>
                  <a:lnTo>
                    <a:pt x="624" y="226"/>
                  </a:lnTo>
                  <a:lnTo>
                    <a:pt x="624" y="227"/>
                  </a:lnTo>
                  <a:lnTo>
                    <a:pt x="627" y="227"/>
                  </a:lnTo>
                  <a:lnTo>
                    <a:pt x="627" y="229"/>
                  </a:lnTo>
                  <a:lnTo>
                    <a:pt x="630" y="229"/>
                  </a:lnTo>
                  <a:lnTo>
                    <a:pt x="630" y="232"/>
                  </a:lnTo>
                  <a:lnTo>
                    <a:pt x="634" y="232"/>
                  </a:lnTo>
                  <a:lnTo>
                    <a:pt x="634" y="233"/>
                  </a:lnTo>
                  <a:lnTo>
                    <a:pt x="637" y="233"/>
                  </a:lnTo>
                  <a:lnTo>
                    <a:pt x="637" y="235"/>
                  </a:lnTo>
                  <a:lnTo>
                    <a:pt x="642" y="235"/>
                  </a:lnTo>
                  <a:lnTo>
                    <a:pt x="642" y="237"/>
                  </a:lnTo>
                  <a:lnTo>
                    <a:pt x="645" y="237"/>
                  </a:lnTo>
                  <a:lnTo>
                    <a:pt x="645" y="239"/>
                  </a:lnTo>
                  <a:lnTo>
                    <a:pt x="648" y="239"/>
                  </a:lnTo>
                  <a:lnTo>
                    <a:pt x="648" y="241"/>
                  </a:lnTo>
                  <a:lnTo>
                    <a:pt x="652" y="241"/>
                  </a:lnTo>
                  <a:lnTo>
                    <a:pt x="652" y="243"/>
                  </a:lnTo>
                  <a:lnTo>
                    <a:pt x="656" y="243"/>
                  </a:lnTo>
                  <a:lnTo>
                    <a:pt x="656" y="245"/>
                  </a:lnTo>
                  <a:lnTo>
                    <a:pt x="659" y="245"/>
                  </a:lnTo>
                  <a:lnTo>
                    <a:pt x="659" y="247"/>
                  </a:lnTo>
                  <a:lnTo>
                    <a:pt x="662" y="247"/>
                  </a:lnTo>
                  <a:lnTo>
                    <a:pt x="662" y="249"/>
                  </a:lnTo>
                  <a:lnTo>
                    <a:pt x="666" y="249"/>
                  </a:lnTo>
                  <a:lnTo>
                    <a:pt x="666" y="251"/>
                  </a:lnTo>
                  <a:lnTo>
                    <a:pt x="672" y="251"/>
                  </a:lnTo>
                  <a:lnTo>
                    <a:pt x="672" y="253"/>
                  </a:lnTo>
                  <a:lnTo>
                    <a:pt x="673" y="253"/>
                  </a:lnTo>
                  <a:lnTo>
                    <a:pt x="673" y="255"/>
                  </a:lnTo>
                  <a:lnTo>
                    <a:pt x="676" y="255"/>
                  </a:lnTo>
                  <a:lnTo>
                    <a:pt x="676" y="257"/>
                  </a:lnTo>
                  <a:lnTo>
                    <a:pt x="682" y="257"/>
                  </a:lnTo>
                  <a:lnTo>
                    <a:pt x="682" y="258"/>
                  </a:lnTo>
                  <a:lnTo>
                    <a:pt x="685" y="258"/>
                  </a:lnTo>
                  <a:lnTo>
                    <a:pt x="685" y="260"/>
                  </a:lnTo>
                  <a:lnTo>
                    <a:pt x="689" y="260"/>
                  </a:lnTo>
                  <a:lnTo>
                    <a:pt x="689" y="261"/>
                  </a:lnTo>
                  <a:lnTo>
                    <a:pt x="692" y="261"/>
                  </a:lnTo>
                  <a:lnTo>
                    <a:pt x="692" y="265"/>
                  </a:lnTo>
                  <a:lnTo>
                    <a:pt x="696" y="265"/>
                  </a:lnTo>
                  <a:lnTo>
                    <a:pt x="696" y="266"/>
                  </a:lnTo>
                  <a:lnTo>
                    <a:pt x="699" y="266"/>
                  </a:lnTo>
                  <a:lnTo>
                    <a:pt x="699" y="268"/>
                  </a:lnTo>
                  <a:lnTo>
                    <a:pt x="704" y="268"/>
                  </a:lnTo>
                  <a:lnTo>
                    <a:pt x="704" y="271"/>
                  </a:lnTo>
                  <a:lnTo>
                    <a:pt x="707" y="271"/>
                  </a:lnTo>
                  <a:lnTo>
                    <a:pt x="707" y="272"/>
                  </a:lnTo>
                  <a:lnTo>
                    <a:pt x="708" y="272"/>
                  </a:lnTo>
                  <a:lnTo>
                    <a:pt x="708" y="274"/>
                  </a:lnTo>
                  <a:lnTo>
                    <a:pt x="714" y="274"/>
                  </a:lnTo>
                  <a:lnTo>
                    <a:pt x="714" y="276"/>
                  </a:lnTo>
                  <a:lnTo>
                    <a:pt x="717" y="276"/>
                  </a:lnTo>
                  <a:lnTo>
                    <a:pt x="717" y="279"/>
                  </a:lnTo>
                  <a:lnTo>
                    <a:pt x="721" y="279"/>
                  </a:lnTo>
                  <a:lnTo>
                    <a:pt x="721" y="280"/>
                  </a:lnTo>
                  <a:lnTo>
                    <a:pt x="724" y="280"/>
                  </a:lnTo>
                  <a:lnTo>
                    <a:pt x="724" y="282"/>
                  </a:lnTo>
                  <a:lnTo>
                    <a:pt x="729" y="282"/>
                  </a:lnTo>
                  <a:lnTo>
                    <a:pt x="729" y="283"/>
                  </a:lnTo>
                  <a:lnTo>
                    <a:pt x="731" y="283"/>
                  </a:lnTo>
                  <a:lnTo>
                    <a:pt x="731" y="285"/>
                  </a:lnTo>
                  <a:lnTo>
                    <a:pt x="734" y="285"/>
                  </a:lnTo>
                  <a:lnTo>
                    <a:pt x="734" y="288"/>
                  </a:lnTo>
                  <a:lnTo>
                    <a:pt x="739" y="288"/>
                  </a:lnTo>
                  <a:lnTo>
                    <a:pt x="739" y="289"/>
                  </a:lnTo>
                  <a:lnTo>
                    <a:pt x="742" y="289"/>
                  </a:lnTo>
                  <a:lnTo>
                    <a:pt x="742" y="291"/>
                  </a:lnTo>
                  <a:lnTo>
                    <a:pt x="746" y="291"/>
                  </a:lnTo>
                  <a:lnTo>
                    <a:pt x="746" y="293"/>
                  </a:lnTo>
                  <a:lnTo>
                    <a:pt x="749" y="293"/>
                  </a:lnTo>
                  <a:lnTo>
                    <a:pt x="749" y="295"/>
                  </a:lnTo>
                  <a:lnTo>
                    <a:pt x="753" y="295"/>
                  </a:lnTo>
                  <a:lnTo>
                    <a:pt x="753" y="297"/>
                  </a:lnTo>
                  <a:lnTo>
                    <a:pt x="756" y="297"/>
                  </a:lnTo>
                  <a:lnTo>
                    <a:pt x="756" y="299"/>
                  </a:lnTo>
                  <a:lnTo>
                    <a:pt x="761" y="299"/>
                  </a:lnTo>
                  <a:lnTo>
                    <a:pt x="761" y="301"/>
                  </a:lnTo>
                  <a:lnTo>
                    <a:pt x="763" y="301"/>
                  </a:lnTo>
                  <a:lnTo>
                    <a:pt x="763" y="303"/>
                  </a:lnTo>
                  <a:lnTo>
                    <a:pt x="766" y="303"/>
                  </a:lnTo>
                  <a:lnTo>
                    <a:pt x="766" y="305"/>
                  </a:lnTo>
                  <a:lnTo>
                    <a:pt x="771" y="305"/>
                  </a:lnTo>
                  <a:lnTo>
                    <a:pt x="771" y="307"/>
                  </a:lnTo>
                  <a:lnTo>
                    <a:pt x="774" y="307"/>
                  </a:lnTo>
                  <a:lnTo>
                    <a:pt x="774" y="308"/>
                  </a:lnTo>
                  <a:lnTo>
                    <a:pt x="778" y="308"/>
                  </a:lnTo>
                  <a:lnTo>
                    <a:pt x="778" y="311"/>
                  </a:lnTo>
                  <a:lnTo>
                    <a:pt x="781" y="311"/>
                  </a:lnTo>
                  <a:lnTo>
                    <a:pt x="781" y="313"/>
                  </a:lnTo>
                  <a:lnTo>
                    <a:pt x="785" y="313"/>
                  </a:lnTo>
                  <a:lnTo>
                    <a:pt x="785" y="314"/>
                  </a:lnTo>
                  <a:lnTo>
                    <a:pt x="788" y="314"/>
                  </a:lnTo>
                  <a:lnTo>
                    <a:pt x="788" y="316"/>
                  </a:lnTo>
                  <a:lnTo>
                    <a:pt x="791" y="316"/>
                  </a:lnTo>
                  <a:lnTo>
                    <a:pt x="791" y="319"/>
                  </a:lnTo>
                  <a:lnTo>
                    <a:pt x="796" y="319"/>
                  </a:lnTo>
                  <a:lnTo>
                    <a:pt x="796" y="320"/>
                  </a:lnTo>
                  <a:lnTo>
                    <a:pt x="798" y="320"/>
                  </a:lnTo>
                  <a:lnTo>
                    <a:pt x="798" y="322"/>
                  </a:lnTo>
                  <a:lnTo>
                    <a:pt x="803" y="322"/>
                  </a:lnTo>
                  <a:lnTo>
                    <a:pt x="803" y="324"/>
                  </a:lnTo>
                  <a:lnTo>
                    <a:pt x="806" y="324"/>
                  </a:lnTo>
                  <a:lnTo>
                    <a:pt x="806" y="326"/>
                  </a:lnTo>
                  <a:lnTo>
                    <a:pt x="810" y="326"/>
                  </a:lnTo>
                  <a:lnTo>
                    <a:pt x="810" y="328"/>
                  </a:lnTo>
                  <a:lnTo>
                    <a:pt x="813" y="328"/>
                  </a:lnTo>
                  <a:lnTo>
                    <a:pt x="813" y="330"/>
                  </a:lnTo>
                  <a:lnTo>
                    <a:pt x="816" y="330"/>
                  </a:lnTo>
                  <a:lnTo>
                    <a:pt x="816" y="332"/>
                  </a:lnTo>
                  <a:lnTo>
                    <a:pt x="820" y="332"/>
                  </a:lnTo>
                  <a:lnTo>
                    <a:pt x="820" y="334"/>
                  </a:lnTo>
                  <a:lnTo>
                    <a:pt x="823" y="334"/>
                  </a:lnTo>
                  <a:lnTo>
                    <a:pt x="823" y="336"/>
                  </a:lnTo>
                  <a:lnTo>
                    <a:pt x="827" y="336"/>
                  </a:lnTo>
                  <a:lnTo>
                    <a:pt x="827" y="338"/>
                  </a:lnTo>
                  <a:lnTo>
                    <a:pt x="830" y="338"/>
                  </a:lnTo>
                  <a:lnTo>
                    <a:pt x="830" y="339"/>
                  </a:lnTo>
                  <a:lnTo>
                    <a:pt x="835" y="339"/>
                  </a:lnTo>
                  <a:lnTo>
                    <a:pt x="835" y="341"/>
                  </a:lnTo>
                  <a:lnTo>
                    <a:pt x="838" y="341"/>
                  </a:lnTo>
                  <a:lnTo>
                    <a:pt x="838" y="344"/>
                  </a:lnTo>
                  <a:lnTo>
                    <a:pt x="842" y="344"/>
                  </a:lnTo>
                  <a:lnTo>
                    <a:pt x="842" y="346"/>
                  </a:lnTo>
                  <a:lnTo>
                    <a:pt x="845" y="346"/>
                  </a:lnTo>
                  <a:lnTo>
                    <a:pt x="845" y="347"/>
                  </a:lnTo>
                  <a:lnTo>
                    <a:pt x="848" y="347"/>
                  </a:lnTo>
                  <a:lnTo>
                    <a:pt x="848" y="349"/>
                  </a:lnTo>
                  <a:lnTo>
                    <a:pt x="852" y="349"/>
                  </a:lnTo>
                  <a:lnTo>
                    <a:pt x="852" y="350"/>
                  </a:lnTo>
                  <a:lnTo>
                    <a:pt x="855" y="350"/>
                  </a:lnTo>
                  <a:lnTo>
                    <a:pt x="855" y="353"/>
                  </a:lnTo>
                  <a:lnTo>
                    <a:pt x="859" y="353"/>
                  </a:lnTo>
                  <a:lnTo>
                    <a:pt x="859" y="355"/>
                  </a:lnTo>
                  <a:lnTo>
                    <a:pt x="862" y="355"/>
                  </a:lnTo>
                  <a:lnTo>
                    <a:pt x="862" y="357"/>
                  </a:lnTo>
                  <a:lnTo>
                    <a:pt x="867" y="357"/>
                  </a:lnTo>
                  <a:lnTo>
                    <a:pt x="867" y="358"/>
                  </a:lnTo>
                  <a:lnTo>
                    <a:pt x="870" y="358"/>
                  </a:lnTo>
                  <a:lnTo>
                    <a:pt x="870" y="361"/>
                  </a:lnTo>
                  <a:lnTo>
                    <a:pt x="874" y="361"/>
                  </a:lnTo>
                  <a:lnTo>
                    <a:pt x="874" y="363"/>
                  </a:lnTo>
                  <a:lnTo>
                    <a:pt x="877" y="363"/>
                  </a:lnTo>
                  <a:lnTo>
                    <a:pt x="877" y="364"/>
                  </a:lnTo>
                  <a:lnTo>
                    <a:pt x="880" y="364"/>
                  </a:lnTo>
                  <a:lnTo>
                    <a:pt x="880" y="366"/>
                  </a:lnTo>
                  <a:lnTo>
                    <a:pt x="884" y="366"/>
                  </a:lnTo>
                  <a:lnTo>
                    <a:pt x="884" y="369"/>
                  </a:lnTo>
                  <a:lnTo>
                    <a:pt x="887" y="369"/>
                  </a:lnTo>
                  <a:lnTo>
                    <a:pt x="887" y="370"/>
                  </a:lnTo>
                  <a:lnTo>
                    <a:pt x="891" y="370"/>
                  </a:lnTo>
                  <a:lnTo>
                    <a:pt x="891" y="372"/>
                  </a:lnTo>
                  <a:lnTo>
                    <a:pt x="894" y="372"/>
                  </a:lnTo>
                  <a:lnTo>
                    <a:pt x="894" y="374"/>
                  </a:lnTo>
                  <a:lnTo>
                    <a:pt x="897" y="374"/>
                  </a:lnTo>
                  <a:lnTo>
                    <a:pt x="897" y="376"/>
                  </a:lnTo>
                  <a:lnTo>
                    <a:pt x="902" y="376"/>
                  </a:lnTo>
                  <a:lnTo>
                    <a:pt x="902" y="378"/>
                  </a:lnTo>
                  <a:lnTo>
                    <a:pt x="905" y="378"/>
                  </a:lnTo>
                  <a:lnTo>
                    <a:pt x="905" y="380"/>
                  </a:lnTo>
                  <a:lnTo>
                    <a:pt x="909" y="380"/>
                  </a:lnTo>
                  <a:lnTo>
                    <a:pt x="909" y="382"/>
                  </a:lnTo>
                  <a:lnTo>
                    <a:pt x="912" y="382"/>
                  </a:lnTo>
                  <a:lnTo>
                    <a:pt x="912" y="384"/>
                  </a:lnTo>
                  <a:lnTo>
                    <a:pt x="916" y="384"/>
                  </a:lnTo>
                  <a:lnTo>
                    <a:pt x="916" y="386"/>
                  </a:lnTo>
                  <a:lnTo>
                    <a:pt x="919" y="386"/>
                  </a:lnTo>
                  <a:lnTo>
                    <a:pt x="919" y="388"/>
                  </a:lnTo>
                  <a:lnTo>
                    <a:pt x="921" y="388"/>
                  </a:lnTo>
                  <a:lnTo>
                    <a:pt x="921" y="389"/>
                  </a:lnTo>
                  <a:lnTo>
                    <a:pt x="926" y="389"/>
                  </a:lnTo>
                  <a:lnTo>
                    <a:pt x="926" y="392"/>
                  </a:lnTo>
                  <a:lnTo>
                    <a:pt x="929" y="392"/>
                  </a:lnTo>
                  <a:lnTo>
                    <a:pt x="929" y="394"/>
                  </a:lnTo>
                  <a:lnTo>
                    <a:pt x="933" y="394"/>
                  </a:lnTo>
                  <a:lnTo>
                    <a:pt x="933" y="395"/>
                  </a:lnTo>
                  <a:lnTo>
                    <a:pt x="935" y="395"/>
                  </a:lnTo>
                  <a:lnTo>
                    <a:pt x="935" y="397"/>
                  </a:lnTo>
                  <a:lnTo>
                    <a:pt x="939" y="397"/>
                  </a:lnTo>
                  <a:lnTo>
                    <a:pt x="939" y="400"/>
                  </a:lnTo>
                  <a:lnTo>
                    <a:pt x="944" y="400"/>
                  </a:lnTo>
                  <a:lnTo>
                    <a:pt x="944" y="401"/>
                  </a:lnTo>
                  <a:lnTo>
                    <a:pt x="945" y="401"/>
                  </a:lnTo>
                  <a:lnTo>
                    <a:pt x="945" y="403"/>
                  </a:lnTo>
                  <a:lnTo>
                    <a:pt x="950" y="403"/>
                  </a:lnTo>
                  <a:lnTo>
                    <a:pt x="950" y="405"/>
                  </a:lnTo>
                  <a:lnTo>
                    <a:pt x="953" y="405"/>
                  </a:lnTo>
                  <a:lnTo>
                    <a:pt x="953" y="408"/>
                  </a:lnTo>
                  <a:lnTo>
                    <a:pt x="957" y="408"/>
                  </a:lnTo>
                  <a:lnTo>
                    <a:pt x="957" y="409"/>
                  </a:lnTo>
                  <a:lnTo>
                    <a:pt x="960" y="409"/>
                  </a:lnTo>
                  <a:lnTo>
                    <a:pt x="960" y="411"/>
                  </a:lnTo>
                  <a:lnTo>
                    <a:pt x="964" y="411"/>
                  </a:lnTo>
                  <a:lnTo>
                    <a:pt x="964" y="412"/>
                  </a:lnTo>
                  <a:lnTo>
                    <a:pt x="967" y="412"/>
                  </a:lnTo>
                  <a:lnTo>
                    <a:pt x="967" y="416"/>
                  </a:lnTo>
                  <a:lnTo>
                    <a:pt x="970" y="416"/>
                  </a:lnTo>
                  <a:lnTo>
                    <a:pt x="970" y="417"/>
                  </a:lnTo>
                  <a:lnTo>
                    <a:pt x="974" y="417"/>
                  </a:lnTo>
                  <a:lnTo>
                    <a:pt x="974" y="419"/>
                  </a:lnTo>
                  <a:lnTo>
                    <a:pt x="977" y="419"/>
                  </a:lnTo>
                  <a:lnTo>
                    <a:pt x="977" y="420"/>
                  </a:lnTo>
                  <a:lnTo>
                    <a:pt x="982" y="420"/>
                  </a:lnTo>
                  <a:lnTo>
                    <a:pt x="982" y="422"/>
                  </a:lnTo>
                  <a:lnTo>
                    <a:pt x="985" y="422"/>
                  </a:lnTo>
                  <a:lnTo>
                    <a:pt x="985" y="425"/>
                  </a:lnTo>
                  <a:lnTo>
                    <a:pt x="989" y="425"/>
                  </a:lnTo>
                  <a:lnTo>
                    <a:pt x="989" y="426"/>
                  </a:lnTo>
                  <a:lnTo>
                    <a:pt x="992" y="426"/>
                  </a:lnTo>
                  <a:lnTo>
                    <a:pt x="992" y="428"/>
                  </a:lnTo>
                  <a:lnTo>
                    <a:pt x="996" y="428"/>
                  </a:lnTo>
                  <a:lnTo>
                    <a:pt x="996" y="430"/>
                  </a:lnTo>
                  <a:lnTo>
                    <a:pt x="999" y="430"/>
                  </a:lnTo>
                  <a:lnTo>
                    <a:pt x="999" y="431"/>
                  </a:lnTo>
                  <a:lnTo>
                    <a:pt x="1002" y="431"/>
                  </a:lnTo>
                  <a:lnTo>
                    <a:pt x="1002" y="434"/>
                  </a:lnTo>
                  <a:lnTo>
                    <a:pt x="1006" y="434"/>
                  </a:lnTo>
                  <a:lnTo>
                    <a:pt x="1006" y="436"/>
                  </a:lnTo>
                  <a:lnTo>
                    <a:pt x="1009" y="436"/>
                  </a:lnTo>
                  <a:lnTo>
                    <a:pt x="1009" y="438"/>
                  </a:lnTo>
                  <a:lnTo>
                    <a:pt x="1013" y="438"/>
                  </a:lnTo>
                  <a:lnTo>
                    <a:pt x="1013" y="439"/>
                  </a:lnTo>
                  <a:lnTo>
                    <a:pt x="1017" y="439"/>
                  </a:lnTo>
                  <a:lnTo>
                    <a:pt x="1017" y="442"/>
                  </a:lnTo>
                  <a:lnTo>
                    <a:pt x="1021" y="442"/>
                  </a:lnTo>
                  <a:lnTo>
                    <a:pt x="1021" y="444"/>
                  </a:lnTo>
                  <a:lnTo>
                    <a:pt x="1024" y="444"/>
                  </a:lnTo>
                  <a:lnTo>
                    <a:pt x="1024" y="445"/>
                  </a:lnTo>
                  <a:lnTo>
                    <a:pt x="1028" y="445"/>
                  </a:lnTo>
                  <a:lnTo>
                    <a:pt x="1028" y="447"/>
                  </a:lnTo>
                  <a:lnTo>
                    <a:pt x="1031" y="447"/>
                  </a:lnTo>
                  <a:lnTo>
                    <a:pt x="1031" y="450"/>
                  </a:lnTo>
                  <a:lnTo>
                    <a:pt x="1034" y="450"/>
                  </a:lnTo>
                  <a:lnTo>
                    <a:pt x="1034" y="451"/>
                  </a:lnTo>
                  <a:lnTo>
                    <a:pt x="1038" y="451"/>
                  </a:lnTo>
                  <a:lnTo>
                    <a:pt x="1038" y="453"/>
                  </a:lnTo>
                  <a:lnTo>
                    <a:pt x="1041" y="453"/>
                  </a:lnTo>
                  <a:lnTo>
                    <a:pt x="1041" y="455"/>
                  </a:lnTo>
                  <a:lnTo>
                    <a:pt x="1046" y="455"/>
                  </a:lnTo>
                  <a:lnTo>
                    <a:pt x="1046" y="457"/>
                  </a:lnTo>
                  <a:lnTo>
                    <a:pt x="1048" y="457"/>
                  </a:lnTo>
                  <a:lnTo>
                    <a:pt x="1048" y="459"/>
                  </a:lnTo>
                  <a:lnTo>
                    <a:pt x="1053" y="459"/>
                  </a:lnTo>
                  <a:lnTo>
                    <a:pt x="1053" y="461"/>
                  </a:lnTo>
                  <a:lnTo>
                    <a:pt x="1056" y="461"/>
                  </a:lnTo>
                  <a:lnTo>
                    <a:pt x="1056" y="463"/>
                  </a:lnTo>
                  <a:lnTo>
                    <a:pt x="1059" y="463"/>
                  </a:lnTo>
                  <a:lnTo>
                    <a:pt x="1059" y="465"/>
                  </a:lnTo>
                  <a:lnTo>
                    <a:pt x="1061" y="465"/>
                  </a:lnTo>
                  <a:lnTo>
                    <a:pt x="1061" y="467"/>
                  </a:lnTo>
                  <a:lnTo>
                    <a:pt x="1066" y="467"/>
                  </a:lnTo>
                  <a:lnTo>
                    <a:pt x="1066" y="469"/>
                  </a:lnTo>
                  <a:lnTo>
                    <a:pt x="1070" y="469"/>
                  </a:lnTo>
                  <a:lnTo>
                    <a:pt x="1070" y="470"/>
                  </a:lnTo>
                  <a:lnTo>
                    <a:pt x="1073" y="470"/>
                  </a:lnTo>
                  <a:lnTo>
                    <a:pt x="1073" y="473"/>
                  </a:lnTo>
                  <a:lnTo>
                    <a:pt x="1078" y="473"/>
                  </a:lnTo>
                  <a:lnTo>
                    <a:pt x="1078" y="475"/>
                  </a:lnTo>
                  <a:lnTo>
                    <a:pt x="1080" y="475"/>
                  </a:lnTo>
                  <a:lnTo>
                    <a:pt x="1080" y="476"/>
                  </a:lnTo>
                  <a:lnTo>
                    <a:pt x="1082" y="476"/>
                  </a:lnTo>
                  <a:lnTo>
                    <a:pt x="1082" y="478"/>
                  </a:lnTo>
                  <a:lnTo>
                    <a:pt x="1088" y="478"/>
                  </a:lnTo>
                  <a:lnTo>
                    <a:pt x="1088" y="481"/>
                  </a:lnTo>
                  <a:lnTo>
                    <a:pt x="1091" y="481"/>
                  </a:lnTo>
                  <a:lnTo>
                    <a:pt x="1091" y="482"/>
                  </a:lnTo>
                  <a:lnTo>
                    <a:pt x="1095" y="482"/>
                  </a:lnTo>
                  <a:lnTo>
                    <a:pt x="1095" y="484"/>
                  </a:lnTo>
                  <a:lnTo>
                    <a:pt x="1096" y="484"/>
                  </a:lnTo>
                  <a:lnTo>
                    <a:pt x="1096" y="486"/>
                  </a:lnTo>
                  <a:lnTo>
                    <a:pt x="1101" y="486"/>
                  </a:lnTo>
                  <a:lnTo>
                    <a:pt x="1101" y="487"/>
                  </a:lnTo>
                  <a:lnTo>
                    <a:pt x="1105" y="487"/>
                  </a:lnTo>
                  <a:lnTo>
                    <a:pt x="1105" y="490"/>
                  </a:lnTo>
                  <a:lnTo>
                    <a:pt x="1110" y="490"/>
                  </a:lnTo>
                  <a:lnTo>
                    <a:pt x="1110" y="492"/>
                  </a:lnTo>
                  <a:lnTo>
                    <a:pt x="1113" y="492"/>
                  </a:lnTo>
                  <a:lnTo>
                    <a:pt x="1113" y="493"/>
                  </a:lnTo>
                  <a:lnTo>
                    <a:pt x="1114" y="493"/>
                  </a:lnTo>
                  <a:lnTo>
                    <a:pt x="1114" y="497"/>
                  </a:lnTo>
                  <a:lnTo>
                    <a:pt x="1118" y="497"/>
                  </a:lnTo>
                  <a:lnTo>
                    <a:pt x="1118" y="498"/>
                  </a:lnTo>
                  <a:lnTo>
                    <a:pt x="1121" y="498"/>
                  </a:lnTo>
                  <a:lnTo>
                    <a:pt x="1121" y="500"/>
                  </a:lnTo>
                  <a:lnTo>
                    <a:pt x="1125" y="500"/>
                  </a:lnTo>
                  <a:lnTo>
                    <a:pt x="1125" y="501"/>
                  </a:lnTo>
                  <a:lnTo>
                    <a:pt x="1128" y="501"/>
                  </a:lnTo>
                  <a:lnTo>
                    <a:pt x="1128" y="503"/>
                  </a:lnTo>
                  <a:lnTo>
                    <a:pt x="1131" y="503"/>
                  </a:lnTo>
                  <a:lnTo>
                    <a:pt x="1131" y="506"/>
                  </a:lnTo>
                  <a:lnTo>
                    <a:pt x="1136" y="506"/>
                  </a:lnTo>
                  <a:lnTo>
                    <a:pt x="1136" y="507"/>
                  </a:lnTo>
                  <a:lnTo>
                    <a:pt x="1139" y="507"/>
                  </a:lnTo>
                  <a:lnTo>
                    <a:pt x="1139" y="509"/>
                  </a:lnTo>
                  <a:lnTo>
                    <a:pt x="1143" y="509"/>
                  </a:lnTo>
                  <a:lnTo>
                    <a:pt x="1143" y="511"/>
                  </a:lnTo>
                  <a:lnTo>
                    <a:pt x="1146" y="511"/>
                  </a:lnTo>
                  <a:lnTo>
                    <a:pt x="1146" y="513"/>
                  </a:lnTo>
                  <a:lnTo>
                    <a:pt x="1150" y="513"/>
                  </a:lnTo>
                  <a:lnTo>
                    <a:pt x="1150" y="515"/>
                  </a:lnTo>
                  <a:lnTo>
                    <a:pt x="1153" y="515"/>
                  </a:lnTo>
                  <a:lnTo>
                    <a:pt x="1153" y="517"/>
                  </a:lnTo>
                  <a:lnTo>
                    <a:pt x="1156" y="517"/>
                  </a:lnTo>
                  <a:lnTo>
                    <a:pt x="1156" y="519"/>
                  </a:lnTo>
                  <a:lnTo>
                    <a:pt x="1160" y="519"/>
                  </a:lnTo>
                  <a:lnTo>
                    <a:pt x="1160" y="521"/>
                  </a:lnTo>
                  <a:lnTo>
                    <a:pt x="1163" y="521"/>
                  </a:lnTo>
                  <a:lnTo>
                    <a:pt x="1163" y="523"/>
                  </a:lnTo>
                  <a:lnTo>
                    <a:pt x="1166" y="523"/>
                  </a:lnTo>
                  <a:lnTo>
                    <a:pt x="1166" y="525"/>
                  </a:lnTo>
                  <a:lnTo>
                    <a:pt x="1171" y="525"/>
                  </a:lnTo>
                  <a:lnTo>
                    <a:pt x="1171" y="526"/>
                  </a:lnTo>
                  <a:lnTo>
                    <a:pt x="1175" y="526"/>
                  </a:lnTo>
                  <a:lnTo>
                    <a:pt x="1175" y="528"/>
                  </a:lnTo>
                  <a:lnTo>
                    <a:pt x="1178" y="528"/>
                  </a:lnTo>
                  <a:lnTo>
                    <a:pt x="1178" y="531"/>
                  </a:lnTo>
                  <a:lnTo>
                    <a:pt x="1182" y="531"/>
                  </a:lnTo>
                  <a:lnTo>
                    <a:pt x="1182" y="532"/>
                  </a:lnTo>
                  <a:lnTo>
                    <a:pt x="1185" y="532"/>
                  </a:lnTo>
                  <a:lnTo>
                    <a:pt x="1185" y="534"/>
                  </a:lnTo>
                  <a:lnTo>
                    <a:pt x="1188" y="534"/>
                  </a:lnTo>
                  <a:lnTo>
                    <a:pt x="1188" y="536"/>
                  </a:lnTo>
                  <a:lnTo>
                    <a:pt x="1192" y="536"/>
                  </a:lnTo>
                  <a:lnTo>
                    <a:pt x="1192" y="538"/>
                  </a:lnTo>
                  <a:lnTo>
                    <a:pt x="1196" y="538"/>
                  </a:lnTo>
                  <a:lnTo>
                    <a:pt x="1196" y="540"/>
                  </a:lnTo>
                  <a:lnTo>
                    <a:pt x="1199" y="540"/>
                  </a:lnTo>
                  <a:lnTo>
                    <a:pt x="1199" y="542"/>
                  </a:lnTo>
                  <a:lnTo>
                    <a:pt x="1201" y="542"/>
                  </a:lnTo>
                  <a:lnTo>
                    <a:pt x="1201" y="544"/>
                  </a:lnTo>
                  <a:lnTo>
                    <a:pt x="1204" y="544"/>
                  </a:lnTo>
                  <a:lnTo>
                    <a:pt x="1204" y="546"/>
                  </a:lnTo>
                  <a:lnTo>
                    <a:pt x="1210" y="546"/>
                  </a:lnTo>
                  <a:lnTo>
                    <a:pt x="1210" y="548"/>
                  </a:lnTo>
                  <a:lnTo>
                    <a:pt x="1213" y="548"/>
                  </a:lnTo>
                  <a:lnTo>
                    <a:pt x="1213" y="550"/>
                  </a:lnTo>
                  <a:lnTo>
                    <a:pt x="1216" y="550"/>
                  </a:lnTo>
                  <a:lnTo>
                    <a:pt x="1216" y="551"/>
                  </a:lnTo>
                  <a:lnTo>
                    <a:pt x="1219" y="551"/>
                  </a:lnTo>
                  <a:lnTo>
                    <a:pt x="1219" y="554"/>
                  </a:lnTo>
                  <a:lnTo>
                    <a:pt x="1224" y="554"/>
                  </a:lnTo>
                  <a:lnTo>
                    <a:pt x="1224" y="556"/>
                  </a:lnTo>
                  <a:lnTo>
                    <a:pt x="1226" y="556"/>
                  </a:lnTo>
                  <a:lnTo>
                    <a:pt x="1226" y="557"/>
                  </a:lnTo>
                  <a:lnTo>
                    <a:pt x="1229" y="557"/>
                  </a:lnTo>
                  <a:lnTo>
                    <a:pt x="1229" y="559"/>
                  </a:lnTo>
                  <a:lnTo>
                    <a:pt x="1234" y="559"/>
                  </a:lnTo>
                  <a:lnTo>
                    <a:pt x="1234" y="562"/>
                  </a:lnTo>
                  <a:lnTo>
                    <a:pt x="1239" y="562"/>
                  </a:lnTo>
                  <a:lnTo>
                    <a:pt x="1239" y="563"/>
                  </a:lnTo>
                  <a:lnTo>
                    <a:pt x="1240" y="563"/>
                  </a:lnTo>
                  <a:lnTo>
                    <a:pt x="1240" y="565"/>
                  </a:lnTo>
                  <a:lnTo>
                    <a:pt x="1243" y="565"/>
                  </a:lnTo>
                  <a:lnTo>
                    <a:pt x="1243" y="567"/>
                  </a:lnTo>
                  <a:lnTo>
                    <a:pt x="1248" y="567"/>
                  </a:lnTo>
                  <a:lnTo>
                    <a:pt x="1248" y="568"/>
                  </a:lnTo>
                  <a:lnTo>
                    <a:pt x="1251" y="568"/>
                  </a:lnTo>
                  <a:lnTo>
                    <a:pt x="1251" y="571"/>
                  </a:lnTo>
                  <a:lnTo>
                    <a:pt x="1255" y="571"/>
                  </a:lnTo>
                  <a:lnTo>
                    <a:pt x="1255" y="573"/>
                  </a:lnTo>
                  <a:lnTo>
                    <a:pt x="1258" y="573"/>
                  </a:lnTo>
                  <a:lnTo>
                    <a:pt x="1258" y="574"/>
                  </a:lnTo>
                  <a:lnTo>
                    <a:pt x="1261" y="574"/>
                  </a:lnTo>
                  <a:lnTo>
                    <a:pt x="1261" y="576"/>
                  </a:lnTo>
                  <a:lnTo>
                    <a:pt x="1265" y="576"/>
                  </a:lnTo>
                  <a:lnTo>
                    <a:pt x="1265" y="579"/>
                  </a:lnTo>
                  <a:lnTo>
                    <a:pt x="1268" y="579"/>
                  </a:lnTo>
                  <a:lnTo>
                    <a:pt x="1268" y="581"/>
                  </a:lnTo>
                  <a:lnTo>
                    <a:pt x="1272" y="581"/>
                  </a:lnTo>
                  <a:lnTo>
                    <a:pt x="1272" y="582"/>
                  </a:lnTo>
                  <a:lnTo>
                    <a:pt x="1274" y="582"/>
                  </a:lnTo>
                  <a:lnTo>
                    <a:pt x="1274" y="584"/>
                  </a:lnTo>
                  <a:lnTo>
                    <a:pt x="1280" y="584"/>
                  </a:lnTo>
                  <a:lnTo>
                    <a:pt x="1280" y="587"/>
                  </a:lnTo>
                  <a:lnTo>
                    <a:pt x="1281" y="587"/>
                  </a:lnTo>
                  <a:lnTo>
                    <a:pt x="1281" y="588"/>
                  </a:lnTo>
                  <a:lnTo>
                    <a:pt x="1284" y="588"/>
                  </a:lnTo>
                  <a:lnTo>
                    <a:pt x="1284" y="590"/>
                  </a:lnTo>
                  <a:lnTo>
                    <a:pt x="1288" y="590"/>
                  </a:lnTo>
                  <a:lnTo>
                    <a:pt x="1288" y="592"/>
                  </a:lnTo>
                  <a:lnTo>
                    <a:pt x="1291" y="592"/>
                  </a:lnTo>
                  <a:lnTo>
                    <a:pt x="1291" y="594"/>
                  </a:lnTo>
                  <a:lnTo>
                    <a:pt x="1297" y="594"/>
                  </a:lnTo>
                  <a:lnTo>
                    <a:pt x="1297" y="596"/>
                  </a:lnTo>
                  <a:lnTo>
                    <a:pt x="1300" y="596"/>
                  </a:lnTo>
                  <a:lnTo>
                    <a:pt x="1300" y="598"/>
                  </a:lnTo>
                  <a:lnTo>
                    <a:pt x="1302" y="598"/>
                  </a:lnTo>
                  <a:lnTo>
                    <a:pt x="1302" y="600"/>
                  </a:lnTo>
                  <a:lnTo>
                    <a:pt x="1306" y="600"/>
                  </a:lnTo>
                  <a:lnTo>
                    <a:pt x="1306" y="602"/>
                  </a:lnTo>
                  <a:lnTo>
                    <a:pt x="1309" y="602"/>
                  </a:lnTo>
                  <a:lnTo>
                    <a:pt x="1309" y="604"/>
                  </a:lnTo>
                  <a:lnTo>
                    <a:pt x="1313" y="604"/>
                  </a:lnTo>
                  <a:lnTo>
                    <a:pt x="1313" y="606"/>
                  </a:lnTo>
                  <a:lnTo>
                    <a:pt x="1316" y="606"/>
                  </a:lnTo>
                  <a:lnTo>
                    <a:pt x="1316" y="607"/>
                  </a:lnTo>
                  <a:lnTo>
                    <a:pt x="1320" y="607"/>
                  </a:lnTo>
                  <a:lnTo>
                    <a:pt x="1320" y="610"/>
                  </a:lnTo>
                  <a:lnTo>
                    <a:pt x="1323" y="610"/>
                  </a:lnTo>
                  <a:lnTo>
                    <a:pt x="1323" y="612"/>
                  </a:lnTo>
                  <a:lnTo>
                    <a:pt x="1326" y="612"/>
                  </a:lnTo>
                  <a:lnTo>
                    <a:pt x="1326" y="613"/>
                  </a:lnTo>
                  <a:lnTo>
                    <a:pt x="1330" y="613"/>
                  </a:lnTo>
                  <a:lnTo>
                    <a:pt x="1330" y="615"/>
                  </a:lnTo>
                  <a:lnTo>
                    <a:pt x="1334" y="615"/>
                  </a:lnTo>
                  <a:lnTo>
                    <a:pt x="1334" y="618"/>
                  </a:lnTo>
                  <a:lnTo>
                    <a:pt x="1338" y="618"/>
                  </a:lnTo>
                  <a:lnTo>
                    <a:pt x="1338" y="619"/>
                  </a:lnTo>
                  <a:lnTo>
                    <a:pt x="1341" y="619"/>
                  </a:lnTo>
                  <a:lnTo>
                    <a:pt x="1341" y="621"/>
                  </a:lnTo>
                  <a:lnTo>
                    <a:pt x="1345" y="621"/>
                  </a:lnTo>
                  <a:lnTo>
                    <a:pt x="1345" y="623"/>
                  </a:lnTo>
                  <a:lnTo>
                    <a:pt x="1348" y="623"/>
                  </a:lnTo>
                  <a:lnTo>
                    <a:pt x="1348" y="626"/>
                  </a:lnTo>
                  <a:lnTo>
                    <a:pt x="1352" y="626"/>
                  </a:lnTo>
                  <a:lnTo>
                    <a:pt x="1352" y="627"/>
                  </a:lnTo>
                  <a:lnTo>
                    <a:pt x="1354" y="627"/>
                  </a:lnTo>
                  <a:lnTo>
                    <a:pt x="1354" y="629"/>
                  </a:lnTo>
                  <a:lnTo>
                    <a:pt x="1357" y="629"/>
                  </a:lnTo>
                  <a:lnTo>
                    <a:pt x="1357" y="630"/>
                  </a:lnTo>
                  <a:lnTo>
                    <a:pt x="1361" y="630"/>
                  </a:lnTo>
                  <a:lnTo>
                    <a:pt x="1361" y="632"/>
                  </a:lnTo>
                  <a:lnTo>
                    <a:pt x="1364" y="632"/>
                  </a:lnTo>
                  <a:lnTo>
                    <a:pt x="1364" y="635"/>
                  </a:lnTo>
                  <a:lnTo>
                    <a:pt x="1368" y="635"/>
                  </a:lnTo>
                  <a:lnTo>
                    <a:pt x="1368" y="637"/>
                  </a:lnTo>
                  <a:lnTo>
                    <a:pt x="1371" y="637"/>
                  </a:lnTo>
                  <a:lnTo>
                    <a:pt x="1371" y="638"/>
                  </a:lnTo>
                  <a:lnTo>
                    <a:pt x="1374" y="638"/>
                  </a:lnTo>
                  <a:lnTo>
                    <a:pt x="1374" y="640"/>
                  </a:lnTo>
                  <a:lnTo>
                    <a:pt x="1378" y="640"/>
                  </a:lnTo>
                  <a:lnTo>
                    <a:pt x="1378" y="643"/>
                  </a:lnTo>
                  <a:lnTo>
                    <a:pt x="1381" y="643"/>
                  </a:lnTo>
                  <a:lnTo>
                    <a:pt x="1381" y="644"/>
                  </a:lnTo>
                  <a:lnTo>
                    <a:pt x="1386" y="644"/>
                  </a:lnTo>
                  <a:lnTo>
                    <a:pt x="1386" y="646"/>
                  </a:lnTo>
                  <a:lnTo>
                    <a:pt x="1389" y="646"/>
                  </a:lnTo>
                  <a:lnTo>
                    <a:pt x="1389" y="648"/>
                  </a:lnTo>
                  <a:lnTo>
                    <a:pt x="1393" y="648"/>
                  </a:lnTo>
                  <a:lnTo>
                    <a:pt x="1393" y="649"/>
                  </a:lnTo>
                  <a:lnTo>
                    <a:pt x="1394" y="649"/>
                  </a:lnTo>
                  <a:lnTo>
                    <a:pt x="1394" y="652"/>
                  </a:lnTo>
                  <a:lnTo>
                    <a:pt x="1398" y="652"/>
                  </a:lnTo>
                  <a:lnTo>
                    <a:pt x="1398" y="654"/>
                  </a:lnTo>
                  <a:lnTo>
                    <a:pt x="1401" y="654"/>
                  </a:lnTo>
                  <a:lnTo>
                    <a:pt x="1401" y="655"/>
                  </a:lnTo>
                  <a:lnTo>
                    <a:pt x="1405" y="655"/>
                  </a:lnTo>
                  <a:lnTo>
                    <a:pt x="1405" y="657"/>
                  </a:lnTo>
                  <a:lnTo>
                    <a:pt x="1409" y="657"/>
                  </a:lnTo>
                  <a:lnTo>
                    <a:pt x="1409" y="660"/>
                  </a:lnTo>
                  <a:lnTo>
                    <a:pt x="1412" y="660"/>
                  </a:lnTo>
                  <a:lnTo>
                    <a:pt x="1412" y="667"/>
                  </a:lnTo>
                  <a:lnTo>
                    <a:pt x="1406" y="667"/>
                  </a:lnTo>
                  <a:lnTo>
                    <a:pt x="1406" y="670"/>
                  </a:lnTo>
                  <a:lnTo>
                    <a:pt x="1398" y="670"/>
                  </a:lnTo>
                  <a:lnTo>
                    <a:pt x="1398" y="668"/>
                  </a:lnTo>
                  <a:lnTo>
                    <a:pt x="1395" y="668"/>
                  </a:lnTo>
                  <a:lnTo>
                    <a:pt x="1395" y="665"/>
                  </a:lnTo>
                  <a:lnTo>
                    <a:pt x="1390" y="665"/>
                  </a:lnTo>
                  <a:lnTo>
                    <a:pt x="1390" y="664"/>
                  </a:lnTo>
                  <a:lnTo>
                    <a:pt x="1388" y="664"/>
                  </a:lnTo>
                  <a:lnTo>
                    <a:pt x="1388" y="662"/>
                  </a:lnTo>
                  <a:lnTo>
                    <a:pt x="1383" y="662"/>
                  </a:lnTo>
                  <a:lnTo>
                    <a:pt x="1383" y="660"/>
                  </a:lnTo>
                  <a:lnTo>
                    <a:pt x="1382" y="660"/>
                  </a:lnTo>
                  <a:lnTo>
                    <a:pt x="1382" y="659"/>
                  </a:lnTo>
                  <a:lnTo>
                    <a:pt x="1379" y="659"/>
                  </a:lnTo>
                  <a:lnTo>
                    <a:pt x="1379" y="656"/>
                  </a:lnTo>
                  <a:lnTo>
                    <a:pt x="1376" y="656"/>
                  </a:lnTo>
                  <a:lnTo>
                    <a:pt x="1376" y="654"/>
                  </a:lnTo>
                  <a:lnTo>
                    <a:pt x="1371" y="654"/>
                  </a:lnTo>
                  <a:lnTo>
                    <a:pt x="1371" y="653"/>
                  </a:lnTo>
                  <a:lnTo>
                    <a:pt x="1368" y="653"/>
                  </a:lnTo>
                  <a:lnTo>
                    <a:pt x="1368" y="651"/>
                  </a:lnTo>
                  <a:lnTo>
                    <a:pt x="1364" y="651"/>
                  </a:lnTo>
                  <a:lnTo>
                    <a:pt x="1364" y="648"/>
                  </a:lnTo>
                  <a:lnTo>
                    <a:pt x="1361" y="648"/>
                  </a:lnTo>
                  <a:lnTo>
                    <a:pt x="1361" y="647"/>
                  </a:lnTo>
                  <a:lnTo>
                    <a:pt x="1357" y="647"/>
                  </a:lnTo>
                  <a:lnTo>
                    <a:pt x="1357" y="645"/>
                  </a:lnTo>
                  <a:lnTo>
                    <a:pt x="1354" y="645"/>
                  </a:lnTo>
                  <a:lnTo>
                    <a:pt x="1354" y="643"/>
                  </a:lnTo>
                  <a:lnTo>
                    <a:pt x="1350" y="643"/>
                  </a:lnTo>
                  <a:lnTo>
                    <a:pt x="1350" y="640"/>
                  </a:lnTo>
                  <a:lnTo>
                    <a:pt x="1347" y="640"/>
                  </a:lnTo>
                  <a:lnTo>
                    <a:pt x="1347" y="639"/>
                  </a:lnTo>
                  <a:lnTo>
                    <a:pt x="1344" y="639"/>
                  </a:lnTo>
                  <a:lnTo>
                    <a:pt x="1344" y="637"/>
                  </a:lnTo>
                  <a:lnTo>
                    <a:pt x="1341" y="637"/>
                  </a:lnTo>
                  <a:lnTo>
                    <a:pt x="1341" y="636"/>
                  </a:lnTo>
                  <a:lnTo>
                    <a:pt x="1338" y="636"/>
                  </a:lnTo>
                  <a:lnTo>
                    <a:pt x="1338" y="633"/>
                  </a:lnTo>
                  <a:lnTo>
                    <a:pt x="1334" y="633"/>
                  </a:lnTo>
                  <a:lnTo>
                    <a:pt x="1334" y="631"/>
                  </a:lnTo>
                  <a:lnTo>
                    <a:pt x="1331" y="631"/>
                  </a:lnTo>
                  <a:lnTo>
                    <a:pt x="1331" y="629"/>
                  </a:lnTo>
                  <a:lnTo>
                    <a:pt x="1328" y="629"/>
                  </a:lnTo>
                  <a:lnTo>
                    <a:pt x="1328" y="628"/>
                  </a:lnTo>
                  <a:lnTo>
                    <a:pt x="1324" y="628"/>
                  </a:lnTo>
                  <a:lnTo>
                    <a:pt x="1324" y="626"/>
                  </a:lnTo>
                  <a:lnTo>
                    <a:pt x="1320" y="626"/>
                  </a:lnTo>
                  <a:lnTo>
                    <a:pt x="1320" y="623"/>
                  </a:lnTo>
                  <a:lnTo>
                    <a:pt x="1316" y="623"/>
                  </a:lnTo>
                  <a:lnTo>
                    <a:pt x="1316" y="622"/>
                  </a:lnTo>
                  <a:lnTo>
                    <a:pt x="1313" y="622"/>
                  </a:lnTo>
                  <a:lnTo>
                    <a:pt x="1313" y="620"/>
                  </a:lnTo>
                  <a:lnTo>
                    <a:pt x="1309" y="620"/>
                  </a:lnTo>
                  <a:lnTo>
                    <a:pt x="1309" y="618"/>
                  </a:lnTo>
                  <a:lnTo>
                    <a:pt x="1306" y="618"/>
                  </a:lnTo>
                  <a:lnTo>
                    <a:pt x="1306" y="616"/>
                  </a:lnTo>
                  <a:lnTo>
                    <a:pt x="1302" y="616"/>
                  </a:lnTo>
                  <a:lnTo>
                    <a:pt x="1302" y="614"/>
                  </a:lnTo>
                  <a:lnTo>
                    <a:pt x="1299" y="614"/>
                  </a:lnTo>
                  <a:lnTo>
                    <a:pt x="1299" y="612"/>
                  </a:lnTo>
                  <a:lnTo>
                    <a:pt x="1296" y="612"/>
                  </a:lnTo>
                  <a:lnTo>
                    <a:pt x="1296" y="611"/>
                  </a:lnTo>
                  <a:lnTo>
                    <a:pt x="1292" y="611"/>
                  </a:lnTo>
                  <a:lnTo>
                    <a:pt x="1292" y="608"/>
                  </a:lnTo>
                  <a:lnTo>
                    <a:pt x="1290" y="608"/>
                  </a:lnTo>
                  <a:lnTo>
                    <a:pt x="1290" y="606"/>
                  </a:lnTo>
                  <a:lnTo>
                    <a:pt x="1287" y="606"/>
                  </a:lnTo>
                  <a:lnTo>
                    <a:pt x="1287" y="604"/>
                  </a:lnTo>
                  <a:lnTo>
                    <a:pt x="1281" y="604"/>
                  </a:lnTo>
                  <a:lnTo>
                    <a:pt x="1281" y="603"/>
                  </a:lnTo>
                  <a:lnTo>
                    <a:pt x="1277" y="603"/>
                  </a:lnTo>
                  <a:lnTo>
                    <a:pt x="1277" y="600"/>
                  </a:lnTo>
                  <a:lnTo>
                    <a:pt x="1274" y="600"/>
                  </a:lnTo>
                  <a:lnTo>
                    <a:pt x="1274" y="598"/>
                  </a:lnTo>
                  <a:lnTo>
                    <a:pt x="1271" y="598"/>
                  </a:lnTo>
                  <a:lnTo>
                    <a:pt x="1271" y="597"/>
                  </a:lnTo>
                  <a:lnTo>
                    <a:pt x="1269" y="597"/>
                  </a:lnTo>
                  <a:lnTo>
                    <a:pt x="1269" y="595"/>
                  </a:lnTo>
                  <a:lnTo>
                    <a:pt x="1264" y="595"/>
                  </a:lnTo>
                  <a:lnTo>
                    <a:pt x="1264" y="592"/>
                  </a:lnTo>
                  <a:lnTo>
                    <a:pt x="1261" y="592"/>
                  </a:lnTo>
                  <a:lnTo>
                    <a:pt x="1261" y="591"/>
                  </a:lnTo>
                  <a:lnTo>
                    <a:pt x="1258" y="591"/>
                  </a:lnTo>
                  <a:lnTo>
                    <a:pt x="1258" y="589"/>
                  </a:lnTo>
                  <a:lnTo>
                    <a:pt x="1255" y="589"/>
                  </a:lnTo>
                  <a:lnTo>
                    <a:pt x="1255" y="587"/>
                  </a:lnTo>
                  <a:lnTo>
                    <a:pt x="1251" y="587"/>
                  </a:lnTo>
                  <a:lnTo>
                    <a:pt x="1251" y="584"/>
                  </a:lnTo>
                  <a:lnTo>
                    <a:pt x="1248" y="584"/>
                  </a:lnTo>
                  <a:lnTo>
                    <a:pt x="1248" y="583"/>
                  </a:lnTo>
                  <a:lnTo>
                    <a:pt x="1244" y="583"/>
                  </a:lnTo>
                  <a:lnTo>
                    <a:pt x="1244" y="581"/>
                  </a:lnTo>
                  <a:lnTo>
                    <a:pt x="1241" y="581"/>
                  </a:lnTo>
                  <a:lnTo>
                    <a:pt x="1241" y="579"/>
                  </a:lnTo>
                  <a:lnTo>
                    <a:pt x="1237" y="579"/>
                  </a:lnTo>
                  <a:lnTo>
                    <a:pt x="1237" y="578"/>
                  </a:lnTo>
                  <a:lnTo>
                    <a:pt x="1233" y="578"/>
                  </a:lnTo>
                  <a:lnTo>
                    <a:pt x="1233" y="575"/>
                  </a:lnTo>
                  <a:lnTo>
                    <a:pt x="1229" y="575"/>
                  </a:lnTo>
                  <a:lnTo>
                    <a:pt x="1229" y="573"/>
                  </a:lnTo>
                  <a:lnTo>
                    <a:pt x="1228" y="573"/>
                  </a:lnTo>
                  <a:lnTo>
                    <a:pt x="1228" y="572"/>
                  </a:lnTo>
                  <a:lnTo>
                    <a:pt x="1224" y="572"/>
                  </a:lnTo>
                  <a:lnTo>
                    <a:pt x="1224" y="570"/>
                  </a:lnTo>
                  <a:lnTo>
                    <a:pt x="1219" y="570"/>
                  </a:lnTo>
                  <a:lnTo>
                    <a:pt x="1219" y="567"/>
                  </a:lnTo>
                  <a:lnTo>
                    <a:pt x="1216" y="567"/>
                  </a:lnTo>
                  <a:lnTo>
                    <a:pt x="1216" y="566"/>
                  </a:lnTo>
                  <a:lnTo>
                    <a:pt x="1213" y="566"/>
                  </a:lnTo>
                  <a:lnTo>
                    <a:pt x="1213" y="564"/>
                  </a:lnTo>
                  <a:lnTo>
                    <a:pt x="1209" y="564"/>
                  </a:lnTo>
                  <a:lnTo>
                    <a:pt x="1209" y="562"/>
                  </a:lnTo>
                  <a:lnTo>
                    <a:pt x="1206" y="562"/>
                  </a:lnTo>
                  <a:lnTo>
                    <a:pt x="1206" y="560"/>
                  </a:lnTo>
                  <a:lnTo>
                    <a:pt x="1203" y="560"/>
                  </a:lnTo>
                  <a:lnTo>
                    <a:pt x="1203" y="558"/>
                  </a:lnTo>
                  <a:lnTo>
                    <a:pt x="1200" y="558"/>
                  </a:lnTo>
                  <a:lnTo>
                    <a:pt x="1200" y="556"/>
                  </a:lnTo>
                  <a:lnTo>
                    <a:pt x="1194" y="556"/>
                  </a:lnTo>
                  <a:lnTo>
                    <a:pt x="1194" y="555"/>
                  </a:lnTo>
                  <a:lnTo>
                    <a:pt x="1191" y="555"/>
                  </a:lnTo>
                  <a:lnTo>
                    <a:pt x="1191" y="552"/>
                  </a:lnTo>
                  <a:lnTo>
                    <a:pt x="1188" y="552"/>
                  </a:lnTo>
                  <a:lnTo>
                    <a:pt x="1188" y="550"/>
                  </a:lnTo>
                  <a:lnTo>
                    <a:pt x="1186" y="550"/>
                  </a:lnTo>
                  <a:lnTo>
                    <a:pt x="1186" y="548"/>
                  </a:lnTo>
                  <a:lnTo>
                    <a:pt x="1182" y="548"/>
                  </a:lnTo>
                  <a:lnTo>
                    <a:pt x="1182" y="547"/>
                  </a:lnTo>
                  <a:lnTo>
                    <a:pt x="1178" y="547"/>
                  </a:lnTo>
                  <a:lnTo>
                    <a:pt x="1178" y="544"/>
                  </a:lnTo>
                  <a:lnTo>
                    <a:pt x="1175" y="544"/>
                  </a:lnTo>
                  <a:lnTo>
                    <a:pt x="1175" y="542"/>
                  </a:lnTo>
                  <a:lnTo>
                    <a:pt x="1171" y="542"/>
                  </a:lnTo>
                  <a:lnTo>
                    <a:pt x="1171" y="541"/>
                  </a:lnTo>
                  <a:lnTo>
                    <a:pt x="1168" y="541"/>
                  </a:lnTo>
                  <a:lnTo>
                    <a:pt x="1168" y="539"/>
                  </a:lnTo>
                  <a:lnTo>
                    <a:pt x="1164" y="539"/>
                  </a:lnTo>
                  <a:lnTo>
                    <a:pt x="1164" y="536"/>
                  </a:lnTo>
                  <a:lnTo>
                    <a:pt x="1161" y="536"/>
                  </a:lnTo>
                  <a:lnTo>
                    <a:pt x="1161" y="535"/>
                  </a:lnTo>
                  <a:lnTo>
                    <a:pt x="1155" y="535"/>
                  </a:lnTo>
                  <a:lnTo>
                    <a:pt x="1155" y="533"/>
                  </a:lnTo>
                  <a:lnTo>
                    <a:pt x="1153" y="533"/>
                  </a:lnTo>
                  <a:lnTo>
                    <a:pt x="1153" y="531"/>
                  </a:lnTo>
                  <a:lnTo>
                    <a:pt x="1150" y="531"/>
                  </a:lnTo>
                  <a:lnTo>
                    <a:pt x="1150" y="530"/>
                  </a:lnTo>
                  <a:lnTo>
                    <a:pt x="1146" y="530"/>
                  </a:lnTo>
                  <a:lnTo>
                    <a:pt x="1146" y="527"/>
                  </a:lnTo>
                  <a:lnTo>
                    <a:pt x="1143" y="527"/>
                  </a:lnTo>
                  <a:lnTo>
                    <a:pt x="1143" y="525"/>
                  </a:lnTo>
                  <a:lnTo>
                    <a:pt x="1139" y="525"/>
                  </a:lnTo>
                  <a:lnTo>
                    <a:pt x="1139" y="523"/>
                  </a:lnTo>
                  <a:lnTo>
                    <a:pt x="1136" y="523"/>
                  </a:lnTo>
                  <a:lnTo>
                    <a:pt x="1136" y="522"/>
                  </a:lnTo>
                  <a:lnTo>
                    <a:pt x="1132" y="522"/>
                  </a:lnTo>
                  <a:lnTo>
                    <a:pt x="1132" y="519"/>
                  </a:lnTo>
                  <a:lnTo>
                    <a:pt x="1129" y="519"/>
                  </a:lnTo>
                  <a:lnTo>
                    <a:pt x="1129" y="517"/>
                  </a:lnTo>
                  <a:lnTo>
                    <a:pt x="1126" y="517"/>
                  </a:lnTo>
                  <a:lnTo>
                    <a:pt x="1126" y="516"/>
                  </a:lnTo>
                  <a:lnTo>
                    <a:pt x="1121" y="516"/>
                  </a:lnTo>
                  <a:lnTo>
                    <a:pt x="1121" y="514"/>
                  </a:lnTo>
                  <a:lnTo>
                    <a:pt x="1118" y="514"/>
                  </a:lnTo>
                  <a:lnTo>
                    <a:pt x="1118" y="511"/>
                  </a:lnTo>
                  <a:lnTo>
                    <a:pt x="1114" y="511"/>
                  </a:lnTo>
                  <a:lnTo>
                    <a:pt x="1114" y="510"/>
                  </a:lnTo>
                  <a:lnTo>
                    <a:pt x="1111" y="510"/>
                  </a:lnTo>
                  <a:lnTo>
                    <a:pt x="1111" y="508"/>
                  </a:lnTo>
                  <a:lnTo>
                    <a:pt x="1107" y="508"/>
                  </a:lnTo>
                  <a:lnTo>
                    <a:pt x="1107" y="507"/>
                  </a:lnTo>
                  <a:lnTo>
                    <a:pt x="1104" y="507"/>
                  </a:lnTo>
                  <a:lnTo>
                    <a:pt x="1104" y="503"/>
                  </a:lnTo>
                  <a:lnTo>
                    <a:pt x="1103" y="503"/>
                  </a:lnTo>
                  <a:lnTo>
                    <a:pt x="1103" y="502"/>
                  </a:lnTo>
                  <a:lnTo>
                    <a:pt x="1099" y="502"/>
                  </a:lnTo>
                  <a:lnTo>
                    <a:pt x="1099" y="500"/>
                  </a:lnTo>
                  <a:lnTo>
                    <a:pt x="1095" y="500"/>
                  </a:lnTo>
                  <a:lnTo>
                    <a:pt x="1095" y="498"/>
                  </a:lnTo>
                  <a:lnTo>
                    <a:pt x="1090" y="498"/>
                  </a:lnTo>
                  <a:lnTo>
                    <a:pt x="1090" y="497"/>
                  </a:lnTo>
                  <a:lnTo>
                    <a:pt x="1086" y="497"/>
                  </a:lnTo>
                  <a:lnTo>
                    <a:pt x="1086" y="494"/>
                  </a:lnTo>
                  <a:lnTo>
                    <a:pt x="1085" y="494"/>
                  </a:lnTo>
                  <a:lnTo>
                    <a:pt x="1085" y="492"/>
                  </a:lnTo>
                  <a:lnTo>
                    <a:pt x="1081" y="492"/>
                  </a:lnTo>
                  <a:lnTo>
                    <a:pt x="1081" y="491"/>
                  </a:lnTo>
                  <a:lnTo>
                    <a:pt x="1078" y="491"/>
                  </a:lnTo>
                  <a:lnTo>
                    <a:pt x="1078" y="489"/>
                  </a:lnTo>
                  <a:lnTo>
                    <a:pt x="1072" y="489"/>
                  </a:lnTo>
                  <a:lnTo>
                    <a:pt x="1072" y="486"/>
                  </a:lnTo>
                  <a:lnTo>
                    <a:pt x="1070" y="486"/>
                  </a:lnTo>
                  <a:lnTo>
                    <a:pt x="1070" y="485"/>
                  </a:lnTo>
                  <a:lnTo>
                    <a:pt x="1067" y="485"/>
                  </a:lnTo>
                  <a:lnTo>
                    <a:pt x="1067" y="483"/>
                  </a:lnTo>
                  <a:lnTo>
                    <a:pt x="1063" y="483"/>
                  </a:lnTo>
                  <a:lnTo>
                    <a:pt x="1063" y="481"/>
                  </a:lnTo>
                  <a:lnTo>
                    <a:pt x="1059" y="481"/>
                  </a:lnTo>
                  <a:lnTo>
                    <a:pt x="1059" y="479"/>
                  </a:lnTo>
                  <a:lnTo>
                    <a:pt x="1056" y="479"/>
                  </a:lnTo>
                  <a:lnTo>
                    <a:pt x="1056" y="477"/>
                  </a:lnTo>
                  <a:lnTo>
                    <a:pt x="1050" y="477"/>
                  </a:lnTo>
                  <a:lnTo>
                    <a:pt x="1050" y="475"/>
                  </a:lnTo>
                  <a:lnTo>
                    <a:pt x="1049" y="475"/>
                  </a:lnTo>
                  <a:lnTo>
                    <a:pt x="1049" y="474"/>
                  </a:lnTo>
                  <a:lnTo>
                    <a:pt x="1046" y="474"/>
                  </a:lnTo>
                  <a:lnTo>
                    <a:pt x="1046" y="471"/>
                  </a:lnTo>
                  <a:lnTo>
                    <a:pt x="1042" y="471"/>
                  </a:lnTo>
                  <a:lnTo>
                    <a:pt x="1042" y="469"/>
                  </a:lnTo>
                  <a:lnTo>
                    <a:pt x="1038" y="469"/>
                  </a:lnTo>
                  <a:lnTo>
                    <a:pt x="1038" y="467"/>
                  </a:lnTo>
                  <a:lnTo>
                    <a:pt x="1036" y="467"/>
                  </a:lnTo>
                  <a:lnTo>
                    <a:pt x="1036" y="466"/>
                  </a:lnTo>
                  <a:lnTo>
                    <a:pt x="1031" y="466"/>
                  </a:lnTo>
                  <a:lnTo>
                    <a:pt x="1031" y="463"/>
                  </a:lnTo>
                  <a:lnTo>
                    <a:pt x="1028" y="463"/>
                  </a:lnTo>
                  <a:lnTo>
                    <a:pt x="1028" y="461"/>
                  </a:lnTo>
                  <a:lnTo>
                    <a:pt x="1024" y="461"/>
                  </a:lnTo>
                  <a:lnTo>
                    <a:pt x="1024" y="460"/>
                  </a:lnTo>
                  <a:lnTo>
                    <a:pt x="1021" y="460"/>
                  </a:lnTo>
                  <a:lnTo>
                    <a:pt x="1021" y="458"/>
                  </a:lnTo>
                  <a:lnTo>
                    <a:pt x="1017" y="458"/>
                  </a:lnTo>
                  <a:lnTo>
                    <a:pt x="1017" y="455"/>
                  </a:lnTo>
                  <a:lnTo>
                    <a:pt x="1014" y="455"/>
                  </a:lnTo>
                  <a:lnTo>
                    <a:pt x="1014" y="454"/>
                  </a:lnTo>
                  <a:lnTo>
                    <a:pt x="1010" y="454"/>
                  </a:lnTo>
                  <a:lnTo>
                    <a:pt x="1010" y="452"/>
                  </a:lnTo>
                  <a:lnTo>
                    <a:pt x="1007" y="452"/>
                  </a:lnTo>
                  <a:lnTo>
                    <a:pt x="1007" y="450"/>
                  </a:lnTo>
                  <a:lnTo>
                    <a:pt x="1002" y="450"/>
                  </a:lnTo>
                  <a:lnTo>
                    <a:pt x="1002" y="449"/>
                  </a:lnTo>
                  <a:lnTo>
                    <a:pt x="999" y="449"/>
                  </a:lnTo>
                  <a:lnTo>
                    <a:pt x="999" y="446"/>
                  </a:lnTo>
                  <a:lnTo>
                    <a:pt x="996" y="446"/>
                  </a:lnTo>
                  <a:lnTo>
                    <a:pt x="996" y="444"/>
                  </a:lnTo>
                  <a:lnTo>
                    <a:pt x="992" y="444"/>
                  </a:lnTo>
                  <a:lnTo>
                    <a:pt x="992" y="442"/>
                  </a:lnTo>
                  <a:lnTo>
                    <a:pt x="989" y="442"/>
                  </a:lnTo>
                  <a:lnTo>
                    <a:pt x="989" y="441"/>
                  </a:lnTo>
                  <a:lnTo>
                    <a:pt x="985" y="441"/>
                  </a:lnTo>
                  <a:lnTo>
                    <a:pt x="985" y="438"/>
                  </a:lnTo>
                  <a:lnTo>
                    <a:pt x="982" y="438"/>
                  </a:lnTo>
                  <a:lnTo>
                    <a:pt x="982" y="436"/>
                  </a:lnTo>
                  <a:lnTo>
                    <a:pt x="978" y="436"/>
                  </a:lnTo>
                  <a:lnTo>
                    <a:pt x="978" y="435"/>
                  </a:lnTo>
                  <a:lnTo>
                    <a:pt x="975" y="435"/>
                  </a:lnTo>
                  <a:lnTo>
                    <a:pt x="975" y="433"/>
                  </a:lnTo>
                  <a:lnTo>
                    <a:pt x="972" y="433"/>
                  </a:lnTo>
                  <a:lnTo>
                    <a:pt x="972" y="430"/>
                  </a:lnTo>
                  <a:lnTo>
                    <a:pt x="967" y="430"/>
                  </a:lnTo>
                  <a:lnTo>
                    <a:pt x="967" y="429"/>
                  </a:lnTo>
                  <a:lnTo>
                    <a:pt x="964" y="429"/>
                  </a:lnTo>
                  <a:lnTo>
                    <a:pt x="964" y="427"/>
                  </a:lnTo>
                  <a:lnTo>
                    <a:pt x="960" y="427"/>
                  </a:lnTo>
                  <a:lnTo>
                    <a:pt x="960" y="426"/>
                  </a:lnTo>
                  <a:lnTo>
                    <a:pt x="957" y="426"/>
                  </a:lnTo>
                  <a:lnTo>
                    <a:pt x="957" y="422"/>
                  </a:lnTo>
                  <a:lnTo>
                    <a:pt x="953" y="422"/>
                  </a:lnTo>
                  <a:lnTo>
                    <a:pt x="953" y="421"/>
                  </a:lnTo>
                  <a:lnTo>
                    <a:pt x="950" y="421"/>
                  </a:lnTo>
                  <a:lnTo>
                    <a:pt x="950" y="419"/>
                  </a:lnTo>
                  <a:lnTo>
                    <a:pt x="947" y="419"/>
                  </a:lnTo>
                  <a:lnTo>
                    <a:pt x="947" y="418"/>
                  </a:lnTo>
                  <a:lnTo>
                    <a:pt x="943" y="418"/>
                  </a:lnTo>
                  <a:lnTo>
                    <a:pt x="943" y="416"/>
                  </a:lnTo>
                  <a:lnTo>
                    <a:pt x="940" y="416"/>
                  </a:lnTo>
                  <a:lnTo>
                    <a:pt x="940" y="413"/>
                  </a:lnTo>
                  <a:lnTo>
                    <a:pt x="935" y="413"/>
                  </a:lnTo>
                  <a:lnTo>
                    <a:pt x="935" y="411"/>
                  </a:lnTo>
                  <a:lnTo>
                    <a:pt x="934" y="411"/>
                  </a:lnTo>
                  <a:lnTo>
                    <a:pt x="934" y="410"/>
                  </a:lnTo>
                  <a:lnTo>
                    <a:pt x="928" y="410"/>
                  </a:lnTo>
                  <a:lnTo>
                    <a:pt x="928" y="408"/>
                  </a:lnTo>
                  <a:lnTo>
                    <a:pt x="925" y="408"/>
                  </a:lnTo>
                  <a:lnTo>
                    <a:pt x="925" y="405"/>
                  </a:lnTo>
                  <a:lnTo>
                    <a:pt x="923" y="405"/>
                  </a:lnTo>
                  <a:lnTo>
                    <a:pt x="923" y="404"/>
                  </a:lnTo>
                  <a:lnTo>
                    <a:pt x="919" y="404"/>
                  </a:lnTo>
                  <a:lnTo>
                    <a:pt x="919" y="402"/>
                  </a:lnTo>
                  <a:lnTo>
                    <a:pt x="916" y="402"/>
                  </a:lnTo>
                  <a:lnTo>
                    <a:pt x="916" y="400"/>
                  </a:lnTo>
                  <a:lnTo>
                    <a:pt x="911" y="400"/>
                  </a:lnTo>
                  <a:lnTo>
                    <a:pt x="911" y="398"/>
                  </a:lnTo>
                  <a:lnTo>
                    <a:pt x="909" y="398"/>
                  </a:lnTo>
                  <a:lnTo>
                    <a:pt x="909" y="396"/>
                  </a:lnTo>
                  <a:lnTo>
                    <a:pt x="905" y="396"/>
                  </a:lnTo>
                  <a:lnTo>
                    <a:pt x="905" y="394"/>
                  </a:lnTo>
                  <a:lnTo>
                    <a:pt x="902" y="394"/>
                  </a:lnTo>
                  <a:lnTo>
                    <a:pt x="902" y="393"/>
                  </a:lnTo>
                  <a:lnTo>
                    <a:pt x="899" y="393"/>
                  </a:lnTo>
                  <a:lnTo>
                    <a:pt x="899" y="390"/>
                  </a:lnTo>
                  <a:lnTo>
                    <a:pt x="895" y="390"/>
                  </a:lnTo>
                  <a:lnTo>
                    <a:pt x="895" y="388"/>
                  </a:lnTo>
                  <a:lnTo>
                    <a:pt x="892" y="388"/>
                  </a:lnTo>
                  <a:lnTo>
                    <a:pt x="892" y="386"/>
                  </a:lnTo>
                  <a:lnTo>
                    <a:pt x="887" y="386"/>
                  </a:lnTo>
                  <a:lnTo>
                    <a:pt x="887" y="385"/>
                  </a:lnTo>
                  <a:lnTo>
                    <a:pt x="884" y="385"/>
                  </a:lnTo>
                  <a:lnTo>
                    <a:pt x="884" y="382"/>
                  </a:lnTo>
                  <a:lnTo>
                    <a:pt x="880" y="382"/>
                  </a:lnTo>
                  <a:lnTo>
                    <a:pt x="880" y="380"/>
                  </a:lnTo>
                  <a:lnTo>
                    <a:pt x="877" y="380"/>
                  </a:lnTo>
                  <a:lnTo>
                    <a:pt x="877" y="379"/>
                  </a:lnTo>
                  <a:lnTo>
                    <a:pt x="874" y="379"/>
                  </a:lnTo>
                  <a:lnTo>
                    <a:pt x="874" y="377"/>
                  </a:lnTo>
                  <a:lnTo>
                    <a:pt x="870" y="377"/>
                  </a:lnTo>
                  <a:lnTo>
                    <a:pt x="870" y="374"/>
                  </a:lnTo>
                  <a:lnTo>
                    <a:pt x="867" y="374"/>
                  </a:lnTo>
                  <a:lnTo>
                    <a:pt x="867" y="373"/>
                  </a:lnTo>
                  <a:lnTo>
                    <a:pt x="863" y="373"/>
                  </a:lnTo>
                  <a:lnTo>
                    <a:pt x="863" y="371"/>
                  </a:lnTo>
                  <a:lnTo>
                    <a:pt x="860" y="371"/>
                  </a:lnTo>
                  <a:lnTo>
                    <a:pt x="860" y="369"/>
                  </a:lnTo>
                  <a:lnTo>
                    <a:pt x="856" y="369"/>
                  </a:lnTo>
                  <a:lnTo>
                    <a:pt x="856" y="368"/>
                  </a:lnTo>
                  <a:lnTo>
                    <a:pt x="852" y="368"/>
                  </a:lnTo>
                  <a:lnTo>
                    <a:pt x="852" y="365"/>
                  </a:lnTo>
                  <a:lnTo>
                    <a:pt x="848" y="365"/>
                  </a:lnTo>
                  <a:lnTo>
                    <a:pt x="848" y="363"/>
                  </a:lnTo>
                  <a:lnTo>
                    <a:pt x="845" y="363"/>
                  </a:lnTo>
                  <a:lnTo>
                    <a:pt x="845" y="361"/>
                  </a:lnTo>
                  <a:lnTo>
                    <a:pt x="842" y="361"/>
                  </a:lnTo>
                  <a:lnTo>
                    <a:pt x="842" y="360"/>
                  </a:lnTo>
                  <a:lnTo>
                    <a:pt x="838" y="360"/>
                  </a:lnTo>
                  <a:lnTo>
                    <a:pt x="838" y="357"/>
                  </a:lnTo>
                  <a:lnTo>
                    <a:pt x="835" y="357"/>
                  </a:lnTo>
                  <a:lnTo>
                    <a:pt x="835" y="356"/>
                  </a:lnTo>
                  <a:lnTo>
                    <a:pt x="831" y="356"/>
                  </a:lnTo>
                  <a:lnTo>
                    <a:pt x="831" y="354"/>
                  </a:lnTo>
                  <a:lnTo>
                    <a:pt x="828" y="354"/>
                  </a:lnTo>
                  <a:lnTo>
                    <a:pt x="828" y="352"/>
                  </a:lnTo>
                  <a:lnTo>
                    <a:pt x="824" y="352"/>
                  </a:lnTo>
                  <a:lnTo>
                    <a:pt x="824" y="349"/>
                  </a:lnTo>
                  <a:lnTo>
                    <a:pt x="820" y="349"/>
                  </a:lnTo>
                  <a:lnTo>
                    <a:pt x="820" y="348"/>
                  </a:lnTo>
                  <a:lnTo>
                    <a:pt x="816" y="348"/>
                  </a:lnTo>
                  <a:lnTo>
                    <a:pt x="816" y="346"/>
                  </a:lnTo>
                  <a:lnTo>
                    <a:pt x="813" y="346"/>
                  </a:lnTo>
                  <a:lnTo>
                    <a:pt x="813" y="345"/>
                  </a:lnTo>
                  <a:lnTo>
                    <a:pt x="810" y="345"/>
                  </a:lnTo>
                  <a:lnTo>
                    <a:pt x="810" y="342"/>
                  </a:lnTo>
                  <a:lnTo>
                    <a:pt x="806" y="342"/>
                  </a:lnTo>
                  <a:lnTo>
                    <a:pt x="806" y="340"/>
                  </a:lnTo>
                  <a:lnTo>
                    <a:pt x="803" y="340"/>
                  </a:lnTo>
                  <a:lnTo>
                    <a:pt x="803" y="338"/>
                  </a:lnTo>
                  <a:lnTo>
                    <a:pt x="799" y="338"/>
                  </a:lnTo>
                  <a:lnTo>
                    <a:pt x="799" y="337"/>
                  </a:lnTo>
                  <a:lnTo>
                    <a:pt x="796" y="337"/>
                  </a:lnTo>
                  <a:lnTo>
                    <a:pt x="796" y="334"/>
                  </a:lnTo>
                  <a:lnTo>
                    <a:pt x="792" y="334"/>
                  </a:lnTo>
                  <a:lnTo>
                    <a:pt x="792" y="332"/>
                  </a:lnTo>
                  <a:lnTo>
                    <a:pt x="788" y="332"/>
                  </a:lnTo>
                  <a:lnTo>
                    <a:pt x="788" y="330"/>
                  </a:lnTo>
                  <a:lnTo>
                    <a:pt x="786" y="330"/>
                  </a:lnTo>
                  <a:lnTo>
                    <a:pt x="786" y="329"/>
                  </a:lnTo>
                  <a:lnTo>
                    <a:pt x="781" y="329"/>
                  </a:lnTo>
                  <a:lnTo>
                    <a:pt x="781" y="326"/>
                  </a:lnTo>
                  <a:lnTo>
                    <a:pt x="778" y="326"/>
                  </a:lnTo>
                  <a:lnTo>
                    <a:pt x="778" y="324"/>
                  </a:lnTo>
                  <a:lnTo>
                    <a:pt x="774" y="324"/>
                  </a:lnTo>
                  <a:lnTo>
                    <a:pt x="774" y="323"/>
                  </a:lnTo>
                  <a:lnTo>
                    <a:pt x="771" y="323"/>
                  </a:lnTo>
                  <a:lnTo>
                    <a:pt x="771" y="321"/>
                  </a:lnTo>
                  <a:lnTo>
                    <a:pt x="767" y="321"/>
                  </a:lnTo>
                  <a:lnTo>
                    <a:pt x="767" y="319"/>
                  </a:lnTo>
                  <a:lnTo>
                    <a:pt x="764" y="319"/>
                  </a:lnTo>
                  <a:lnTo>
                    <a:pt x="764" y="317"/>
                  </a:lnTo>
                  <a:lnTo>
                    <a:pt x="761" y="317"/>
                  </a:lnTo>
                  <a:lnTo>
                    <a:pt x="761" y="315"/>
                  </a:lnTo>
                  <a:lnTo>
                    <a:pt x="756" y="315"/>
                  </a:lnTo>
                  <a:lnTo>
                    <a:pt x="756" y="313"/>
                  </a:lnTo>
                  <a:lnTo>
                    <a:pt x="753" y="313"/>
                  </a:lnTo>
                  <a:lnTo>
                    <a:pt x="753" y="312"/>
                  </a:lnTo>
                  <a:lnTo>
                    <a:pt x="750" y="312"/>
                  </a:lnTo>
                  <a:lnTo>
                    <a:pt x="750" y="309"/>
                  </a:lnTo>
                  <a:lnTo>
                    <a:pt x="746" y="309"/>
                  </a:lnTo>
                  <a:lnTo>
                    <a:pt x="746" y="307"/>
                  </a:lnTo>
                  <a:lnTo>
                    <a:pt x="742" y="307"/>
                  </a:lnTo>
                  <a:lnTo>
                    <a:pt x="742" y="305"/>
                  </a:lnTo>
                  <a:lnTo>
                    <a:pt x="739" y="305"/>
                  </a:lnTo>
                  <a:lnTo>
                    <a:pt x="739" y="304"/>
                  </a:lnTo>
                  <a:lnTo>
                    <a:pt x="735" y="304"/>
                  </a:lnTo>
                  <a:lnTo>
                    <a:pt x="735" y="301"/>
                  </a:lnTo>
                  <a:lnTo>
                    <a:pt x="732" y="301"/>
                  </a:lnTo>
                  <a:lnTo>
                    <a:pt x="732" y="299"/>
                  </a:lnTo>
                  <a:lnTo>
                    <a:pt x="729" y="299"/>
                  </a:lnTo>
                  <a:lnTo>
                    <a:pt x="729" y="298"/>
                  </a:lnTo>
                  <a:lnTo>
                    <a:pt x="724" y="298"/>
                  </a:lnTo>
                  <a:lnTo>
                    <a:pt x="724" y="296"/>
                  </a:lnTo>
                  <a:lnTo>
                    <a:pt x="721" y="296"/>
                  </a:lnTo>
                  <a:lnTo>
                    <a:pt x="721" y="293"/>
                  </a:lnTo>
                  <a:lnTo>
                    <a:pt x="718" y="293"/>
                  </a:lnTo>
                  <a:lnTo>
                    <a:pt x="718" y="292"/>
                  </a:lnTo>
                  <a:lnTo>
                    <a:pt x="714" y="292"/>
                  </a:lnTo>
                  <a:lnTo>
                    <a:pt x="714" y="290"/>
                  </a:lnTo>
                  <a:lnTo>
                    <a:pt x="710" y="290"/>
                  </a:lnTo>
                  <a:lnTo>
                    <a:pt x="710" y="289"/>
                  </a:lnTo>
                  <a:lnTo>
                    <a:pt x="707" y="289"/>
                  </a:lnTo>
                  <a:lnTo>
                    <a:pt x="707" y="287"/>
                  </a:lnTo>
                  <a:lnTo>
                    <a:pt x="704" y="287"/>
                  </a:lnTo>
                  <a:lnTo>
                    <a:pt x="704" y="284"/>
                  </a:lnTo>
                  <a:lnTo>
                    <a:pt x="698" y="284"/>
                  </a:lnTo>
                  <a:lnTo>
                    <a:pt x="698" y="282"/>
                  </a:lnTo>
                  <a:lnTo>
                    <a:pt x="697" y="282"/>
                  </a:lnTo>
                  <a:lnTo>
                    <a:pt x="697" y="281"/>
                  </a:lnTo>
                  <a:lnTo>
                    <a:pt x="693" y="281"/>
                  </a:lnTo>
                  <a:lnTo>
                    <a:pt x="693" y="279"/>
                  </a:lnTo>
                  <a:lnTo>
                    <a:pt x="689" y="279"/>
                  </a:lnTo>
                  <a:lnTo>
                    <a:pt x="689" y="276"/>
                  </a:lnTo>
                  <a:lnTo>
                    <a:pt x="685" y="276"/>
                  </a:lnTo>
                  <a:lnTo>
                    <a:pt x="685" y="275"/>
                  </a:lnTo>
                  <a:lnTo>
                    <a:pt x="682" y="275"/>
                  </a:lnTo>
                  <a:lnTo>
                    <a:pt x="682" y="272"/>
                  </a:lnTo>
                  <a:lnTo>
                    <a:pt x="678" y="272"/>
                  </a:lnTo>
                  <a:lnTo>
                    <a:pt x="678" y="271"/>
                  </a:lnTo>
                  <a:lnTo>
                    <a:pt x="675" y="271"/>
                  </a:lnTo>
                  <a:lnTo>
                    <a:pt x="675" y="268"/>
                  </a:lnTo>
                  <a:lnTo>
                    <a:pt x="672" y="268"/>
                  </a:lnTo>
                  <a:lnTo>
                    <a:pt x="672" y="267"/>
                  </a:lnTo>
                  <a:lnTo>
                    <a:pt x="666" y="267"/>
                  </a:lnTo>
                  <a:lnTo>
                    <a:pt x="666" y="265"/>
                  </a:lnTo>
                  <a:lnTo>
                    <a:pt x="662" y="265"/>
                  </a:lnTo>
                  <a:lnTo>
                    <a:pt x="662" y="264"/>
                  </a:lnTo>
                  <a:lnTo>
                    <a:pt x="661" y="264"/>
                  </a:lnTo>
                  <a:lnTo>
                    <a:pt x="661" y="261"/>
                  </a:lnTo>
                  <a:lnTo>
                    <a:pt x="656" y="261"/>
                  </a:lnTo>
                  <a:lnTo>
                    <a:pt x="656" y="259"/>
                  </a:lnTo>
                  <a:lnTo>
                    <a:pt x="652" y="259"/>
                  </a:lnTo>
                  <a:lnTo>
                    <a:pt x="652" y="257"/>
                  </a:lnTo>
                  <a:lnTo>
                    <a:pt x="649" y="257"/>
                  </a:lnTo>
                  <a:lnTo>
                    <a:pt x="649" y="256"/>
                  </a:lnTo>
                  <a:lnTo>
                    <a:pt x="645" y="256"/>
                  </a:lnTo>
                  <a:lnTo>
                    <a:pt x="645" y="253"/>
                  </a:lnTo>
                  <a:lnTo>
                    <a:pt x="642" y="253"/>
                  </a:lnTo>
                  <a:lnTo>
                    <a:pt x="642" y="251"/>
                  </a:lnTo>
                  <a:lnTo>
                    <a:pt x="637" y="251"/>
                  </a:lnTo>
                  <a:lnTo>
                    <a:pt x="637" y="249"/>
                  </a:lnTo>
                  <a:lnTo>
                    <a:pt x="635" y="249"/>
                  </a:lnTo>
                  <a:lnTo>
                    <a:pt x="635" y="248"/>
                  </a:lnTo>
                  <a:lnTo>
                    <a:pt x="632" y="248"/>
                  </a:lnTo>
                  <a:lnTo>
                    <a:pt x="632" y="245"/>
                  </a:lnTo>
                  <a:lnTo>
                    <a:pt x="627" y="245"/>
                  </a:lnTo>
                  <a:lnTo>
                    <a:pt x="627" y="243"/>
                  </a:lnTo>
                  <a:lnTo>
                    <a:pt x="624" y="243"/>
                  </a:lnTo>
                  <a:lnTo>
                    <a:pt x="624" y="242"/>
                  </a:lnTo>
                  <a:lnTo>
                    <a:pt x="620" y="242"/>
                  </a:lnTo>
                  <a:lnTo>
                    <a:pt x="620" y="240"/>
                  </a:lnTo>
                  <a:lnTo>
                    <a:pt x="617" y="240"/>
                  </a:lnTo>
                  <a:lnTo>
                    <a:pt x="617" y="237"/>
                  </a:lnTo>
                  <a:lnTo>
                    <a:pt x="613" y="237"/>
                  </a:lnTo>
                  <a:lnTo>
                    <a:pt x="613" y="236"/>
                  </a:lnTo>
                  <a:lnTo>
                    <a:pt x="608" y="236"/>
                  </a:lnTo>
                  <a:lnTo>
                    <a:pt x="608" y="234"/>
                  </a:lnTo>
                  <a:lnTo>
                    <a:pt x="605" y="234"/>
                  </a:lnTo>
                  <a:lnTo>
                    <a:pt x="605" y="232"/>
                  </a:lnTo>
                  <a:lnTo>
                    <a:pt x="601" y="232"/>
                  </a:lnTo>
                  <a:lnTo>
                    <a:pt x="601" y="231"/>
                  </a:lnTo>
                  <a:lnTo>
                    <a:pt x="597" y="231"/>
                  </a:lnTo>
                  <a:lnTo>
                    <a:pt x="597" y="228"/>
                  </a:lnTo>
                  <a:lnTo>
                    <a:pt x="594" y="228"/>
                  </a:lnTo>
                  <a:lnTo>
                    <a:pt x="594" y="226"/>
                  </a:lnTo>
                  <a:lnTo>
                    <a:pt x="591" y="226"/>
                  </a:lnTo>
                  <a:lnTo>
                    <a:pt x="591" y="224"/>
                  </a:lnTo>
                  <a:lnTo>
                    <a:pt x="586" y="224"/>
                  </a:lnTo>
                  <a:lnTo>
                    <a:pt x="586" y="223"/>
                  </a:lnTo>
                  <a:lnTo>
                    <a:pt x="583" y="223"/>
                  </a:lnTo>
                  <a:lnTo>
                    <a:pt x="583" y="220"/>
                  </a:lnTo>
                  <a:lnTo>
                    <a:pt x="579" y="220"/>
                  </a:lnTo>
                  <a:lnTo>
                    <a:pt x="579" y="218"/>
                  </a:lnTo>
                  <a:lnTo>
                    <a:pt x="576" y="218"/>
                  </a:lnTo>
                  <a:lnTo>
                    <a:pt x="576" y="217"/>
                  </a:lnTo>
                  <a:lnTo>
                    <a:pt x="572" y="217"/>
                  </a:lnTo>
                  <a:lnTo>
                    <a:pt x="572" y="215"/>
                  </a:lnTo>
                  <a:lnTo>
                    <a:pt x="568" y="215"/>
                  </a:lnTo>
                  <a:lnTo>
                    <a:pt x="568" y="212"/>
                  </a:lnTo>
                  <a:lnTo>
                    <a:pt x="565" y="212"/>
                  </a:lnTo>
                  <a:lnTo>
                    <a:pt x="565" y="211"/>
                  </a:lnTo>
                  <a:lnTo>
                    <a:pt x="562" y="211"/>
                  </a:lnTo>
                  <a:lnTo>
                    <a:pt x="562" y="209"/>
                  </a:lnTo>
                  <a:lnTo>
                    <a:pt x="559" y="209"/>
                  </a:lnTo>
                  <a:lnTo>
                    <a:pt x="559" y="208"/>
                  </a:lnTo>
                  <a:lnTo>
                    <a:pt x="553" y="208"/>
                  </a:lnTo>
                  <a:lnTo>
                    <a:pt x="553" y="206"/>
                  </a:lnTo>
                  <a:lnTo>
                    <a:pt x="549" y="206"/>
                  </a:lnTo>
                  <a:lnTo>
                    <a:pt x="549" y="203"/>
                  </a:lnTo>
                  <a:lnTo>
                    <a:pt x="546" y="203"/>
                  </a:lnTo>
                  <a:lnTo>
                    <a:pt x="546" y="201"/>
                  </a:lnTo>
                  <a:lnTo>
                    <a:pt x="543" y="201"/>
                  </a:lnTo>
                  <a:lnTo>
                    <a:pt x="543" y="200"/>
                  </a:lnTo>
                  <a:lnTo>
                    <a:pt x="539" y="200"/>
                  </a:lnTo>
                  <a:lnTo>
                    <a:pt x="539" y="198"/>
                  </a:lnTo>
                  <a:lnTo>
                    <a:pt x="535" y="198"/>
                  </a:lnTo>
                  <a:lnTo>
                    <a:pt x="535" y="195"/>
                  </a:lnTo>
                  <a:lnTo>
                    <a:pt x="531" y="195"/>
                  </a:lnTo>
                  <a:lnTo>
                    <a:pt x="531" y="194"/>
                  </a:lnTo>
                  <a:lnTo>
                    <a:pt x="527" y="194"/>
                  </a:lnTo>
                  <a:lnTo>
                    <a:pt x="527" y="192"/>
                  </a:lnTo>
                  <a:lnTo>
                    <a:pt x="522" y="192"/>
                  </a:lnTo>
                  <a:lnTo>
                    <a:pt x="522" y="190"/>
                  </a:lnTo>
                  <a:lnTo>
                    <a:pt x="519" y="190"/>
                  </a:lnTo>
                  <a:lnTo>
                    <a:pt x="519" y="187"/>
                  </a:lnTo>
                  <a:lnTo>
                    <a:pt x="516" y="187"/>
                  </a:lnTo>
                  <a:lnTo>
                    <a:pt x="516" y="186"/>
                  </a:lnTo>
                  <a:lnTo>
                    <a:pt x="512" y="186"/>
                  </a:lnTo>
                  <a:lnTo>
                    <a:pt x="512" y="184"/>
                  </a:lnTo>
                  <a:lnTo>
                    <a:pt x="508" y="184"/>
                  </a:lnTo>
                  <a:lnTo>
                    <a:pt x="508" y="183"/>
                  </a:lnTo>
                  <a:lnTo>
                    <a:pt x="505" y="183"/>
                  </a:lnTo>
                  <a:lnTo>
                    <a:pt x="505" y="180"/>
                  </a:lnTo>
                  <a:lnTo>
                    <a:pt x="502" y="180"/>
                  </a:lnTo>
                  <a:lnTo>
                    <a:pt x="502" y="178"/>
                  </a:lnTo>
                  <a:lnTo>
                    <a:pt x="496" y="178"/>
                  </a:lnTo>
                  <a:lnTo>
                    <a:pt x="496" y="176"/>
                  </a:lnTo>
                  <a:lnTo>
                    <a:pt x="492" y="176"/>
                  </a:lnTo>
                  <a:lnTo>
                    <a:pt x="492" y="175"/>
                  </a:lnTo>
                  <a:lnTo>
                    <a:pt x="489" y="175"/>
                  </a:lnTo>
                  <a:lnTo>
                    <a:pt x="489" y="172"/>
                  </a:lnTo>
                  <a:lnTo>
                    <a:pt x="484" y="172"/>
                  </a:lnTo>
                  <a:lnTo>
                    <a:pt x="484" y="170"/>
                  </a:lnTo>
                  <a:lnTo>
                    <a:pt x="482" y="170"/>
                  </a:lnTo>
                  <a:lnTo>
                    <a:pt x="482" y="168"/>
                  </a:lnTo>
                  <a:lnTo>
                    <a:pt x="476" y="168"/>
                  </a:lnTo>
                  <a:lnTo>
                    <a:pt x="476" y="167"/>
                  </a:lnTo>
                  <a:lnTo>
                    <a:pt x="473" y="167"/>
                  </a:lnTo>
                  <a:lnTo>
                    <a:pt x="473" y="164"/>
                  </a:lnTo>
                  <a:lnTo>
                    <a:pt x="470" y="164"/>
                  </a:lnTo>
                  <a:lnTo>
                    <a:pt x="470" y="162"/>
                  </a:lnTo>
                  <a:lnTo>
                    <a:pt x="464" y="162"/>
                  </a:lnTo>
                  <a:lnTo>
                    <a:pt x="464" y="161"/>
                  </a:lnTo>
                  <a:lnTo>
                    <a:pt x="460" y="161"/>
                  </a:lnTo>
                  <a:lnTo>
                    <a:pt x="460" y="159"/>
                  </a:lnTo>
                  <a:lnTo>
                    <a:pt x="457" y="159"/>
                  </a:lnTo>
                  <a:lnTo>
                    <a:pt x="457" y="156"/>
                  </a:lnTo>
                  <a:lnTo>
                    <a:pt x="454" y="156"/>
                  </a:lnTo>
                  <a:lnTo>
                    <a:pt x="454" y="155"/>
                  </a:lnTo>
                  <a:lnTo>
                    <a:pt x="450" y="155"/>
                  </a:lnTo>
                  <a:lnTo>
                    <a:pt x="450" y="153"/>
                  </a:lnTo>
                  <a:lnTo>
                    <a:pt x="445" y="153"/>
                  </a:lnTo>
                  <a:lnTo>
                    <a:pt x="445" y="151"/>
                  </a:lnTo>
                  <a:lnTo>
                    <a:pt x="441" y="151"/>
                  </a:lnTo>
                  <a:lnTo>
                    <a:pt x="441" y="150"/>
                  </a:lnTo>
                  <a:lnTo>
                    <a:pt x="438" y="150"/>
                  </a:lnTo>
                  <a:lnTo>
                    <a:pt x="438" y="147"/>
                  </a:lnTo>
                  <a:lnTo>
                    <a:pt x="434" y="147"/>
                  </a:lnTo>
                  <a:lnTo>
                    <a:pt x="434" y="145"/>
                  </a:lnTo>
                  <a:lnTo>
                    <a:pt x="431" y="145"/>
                  </a:lnTo>
                  <a:lnTo>
                    <a:pt x="431" y="143"/>
                  </a:lnTo>
                  <a:lnTo>
                    <a:pt x="425" y="143"/>
                  </a:lnTo>
                  <a:lnTo>
                    <a:pt x="425" y="142"/>
                  </a:lnTo>
                  <a:lnTo>
                    <a:pt x="422" y="142"/>
                  </a:lnTo>
                  <a:lnTo>
                    <a:pt x="422" y="139"/>
                  </a:lnTo>
                  <a:lnTo>
                    <a:pt x="416" y="139"/>
                  </a:lnTo>
                  <a:lnTo>
                    <a:pt x="416" y="138"/>
                  </a:lnTo>
                  <a:lnTo>
                    <a:pt x="413" y="138"/>
                  </a:lnTo>
                  <a:lnTo>
                    <a:pt x="413" y="136"/>
                  </a:lnTo>
                  <a:lnTo>
                    <a:pt x="409" y="136"/>
                  </a:lnTo>
                  <a:lnTo>
                    <a:pt x="409" y="134"/>
                  </a:lnTo>
                  <a:lnTo>
                    <a:pt x="403" y="134"/>
                  </a:lnTo>
                  <a:lnTo>
                    <a:pt x="403" y="131"/>
                  </a:lnTo>
                  <a:lnTo>
                    <a:pt x="400" y="131"/>
                  </a:lnTo>
                  <a:lnTo>
                    <a:pt x="400" y="130"/>
                  </a:lnTo>
                  <a:lnTo>
                    <a:pt x="398" y="130"/>
                  </a:lnTo>
                  <a:lnTo>
                    <a:pt x="398" y="128"/>
                  </a:lnTo>
                  <a:lnTo>
                    <a:pt x="392" y="128"/>
                  </a:lnTo>
                  <a:lnTo>
                    <a:pt x="392" y="127"/>
                  </a:lnTo>
                  <a:lnTo>
                    <a:pt x="389" y="127"/>
                  </a:lnTo>
                  <a:lnTo>
                    <a:pt x="389" y="124"/>
                  </a:lnTo>
                  <a:lnTo>
                    <a:pt x="384" y="124"/>
                  </a:lnTo>
                  <a:lnTo>
                    <a:pt x="384" y="122"/>
                  </a:lnTo>
                  <a:lnTo>
                    <a:pt x="379" y="122"/>
                  </a:lnTo>
                  <a:lnTo>
                    <a:pt x="379" y="120"/>
                  </a:lnTo>
                  <a:lnTo>
                    <a:pt x="376" y="120"/>
                  </a:lnTo>
                  <a:lnTo>
                    <a:pt x="376" y="119"/>
                  </a:lnTo>
                  <a:lnTo>
                    <a:pt x="370" y="119"/>
                  </a:lnTo>
                  <a:lnTo>
                    <a:pt x="370" y="117"/>
                  </a:lnTo>
                  <a:lnTo>
                    <a:pt x="367" y="117"/>
                  </a:lnTo>
                  <a:lnTo>
                    <a:pt x="367" y="114"/>
                  </a:lnTo>
                  <a:lnTo>
                    <a:pt x="361" y="114"/>
                  </a:lnTo>
                  <a:lnTo>
                    <a:pt x="361" y="113"/>
                  </a:lnTo>
                  <a:lnTo>
                    <a:pt x="358" y="113"/>
                  </a:lnTo>
                  <a:lnTo>
                    <a:pt x="358" y="111"/>
                  </a:lnTo>
                  <a:lnTo>
                    <a:pt x="354" y="111"/>
                  </a:lnTo>
                  <a:lnTo>
                    <a:pt x="354" y="109"/>
                  </a:lnTo>
                  <a:lnTo>
                    <a:pt x="349" y="109"/>
                  </a:lnTo>
                  <a:lnTo>
                    <a:pt x="349" y="106"/>
                  </a:lnTo>
                  <a:lnTo>
                    <a:pt x="344" y="106"/>
                  </a:lnTo>
                  <a:lnTo>
                    <a:pt x="344" y="105"/>
                  </a:lnTo>
                  <a:lnTo>
                    <a:pt x="341" y="105"/>
                  </a:lnTo>
                  <a:lnTo>
                    <a:pt x="341" y="103"/>
                  </a:lnTo>
                  <a:lnTo>
                    <a:pt x="335" y="103"/>
                  </a:lnTo>
                  <a:lnTo>
                    <a:pt x="335" y="102"/>
                  </a:lnTo>
                  <a:lnTo>
                    <a:pt x="332" y="102"/>
                  </a:lnTo>
                  <a:lnTo>
                    <a:pt x="332" y="99"/>
                  </a:lnTo>
                  <a:lnTo>
                    <a:pt x="326" y="99"/>
                  </a:lnTo>
                  <a:lnTo>
                    <a:pt x="326" y="97"/>
                  </a:lnTo>
                  <a:lnTo>
                    <a:pt x="320" y="97"/>
                  </a:lnTo>
                  <a:lnTo>
                    <a:pt x="320" y="95"/>
                  </a:lnTo>
                  <a:lnTo>
                    <a:pt x="317" y="95"/>
                  </a:lnTo>
                  <a:lnTo>
                    <a:pt x="317" y="94"/>
                  </a:lnTo>
                  <a:lnTo>
                    <a:pt x="312" y="94"/>
                  </a:lnTo>
                  <a:lnTo>
                    <a:pt x="312" y="91"/>
                  </a:lnTo>
                  <a:lnTo>
                    <a:pt x="309" y="91"/>
                  </a:lnTo>
                  <a:lnTo>
                    <a:pt x="309" y="89"/>
                  </a:lnTo>
                  <a:lnTo>
                    <a:pt x="303" y="89"/>
                  </a:lnTo>
                  <a:lnTo>
                    <a:pt x="303" y="87"/>
                  </a:lnTo>
                  <a:lnTo>
                    <a:pt x="297" y="87"/>
                  </a:lnTo>
                  <a:lnTo>
                    <a:pt x="297" y="86"/>
                  </a:lnTo>
                  <a:lnTo>
                    <a:pt x="293" y="86"/>
                  </a:lnTo>
                  <a:lnTo>
                    <a:pt x="293" y="83"/>
                  </a:lnTo>
                  <a:lnTo>
                    <a:pt x="288" y="83"/>
                  </a:lnTo>
                  <a:lnTo>
                    <a:pt x="288" y="81"/>
                  </a:lnTo>
                  <a:lnTo>
                    <a:pt x="284" y="81"/>
                  </a:lnTo>
                  <a:lnTo>
                    <a:pt x="284" y="80"/>
                  </a:lnTo>
                  <a:lnTo>
                    <a:pt x="278" y="80"/>
                  </a:lnTo>
                  <a:lnTo>
                    <a:pt x="278" y="78"/>
                  </a:lnTo>
                  <a:lnTo>
                    <a:pt x="273" y="78"/>
                  </a:lnTo>
                  <a:lnTo>
                    <a:pt x="273" y="75"/>
                  </a:lnTo>
                  <a:lnTo>
                    <a:pt x="268" y="75"/>
                  </a:lnTo>
                  <a:lnTo>
                    <a:pt x="268" y="74"/>
                  </a:lnTo>
                  <a:lnTo>
                    <a:pt x="262" y="74"/>
                  </a:lnTo>
                  <a:lnTo>
                    <a:pt x="262" y="72"/>
                  </a:lnTo>
                  <a:lnTo>
                    <a:pt x="256" y="72"/>
                  </a:lnTo>
                  <a:lnTo>
                    <a:pt x="256" y="71"/>
                  </a:lnTo>
                  <a:lnTo>
                    <a:pt x="253" y="71"/>
                  </a:lnTo>
                  <a:lnTo>
                    <a:pt x="253" y="69"/>
                  </a:lnTo>
                  <a:lnTo>
                    <a:pt x="248" y="69"/>
                  </a:lnTo>
                  <a:lnTo>
                    <a:pt x="248" y="66"/>
                  </a:lnTo>
                  <a:lnTo>
                    <a:pt x="243" y="66"/>
                  </a:lnTo>
                  <a:lnTo>
                    <a:pt x="243" y="64"/>
                  </a:lnTo>
                  <a:lnTo>
                    <a:pt x="238" y="64"/>
                  </a:lnTo>
                  <a:lnTo>
                    <a:pt x="238" y="63"/>
                  </a:lnTo>
                  <a:lnTo>
                    <a:pt x="232" y="63"/>
                  </a:lnTo>
                  <a:lnTo>
                    <a:pt x="232" y="61"/>
                  </a:lnTo>
                  <a:lnTo>
                    <a:pt x="227" y="61"/>
                  </a:lnTo>
                  <a:lnTo>
                    <a:pt x="227" y="58"/>
                  </a:lnTo>
                  <a:lnTo>
                    <a:pt x="220" y="58"/>
                  </a:lnTo>
                  <a:lnTo>
                    <a:pt x="220" y="57"/>
                  </a:lnTo>
                  <a:lnTo>
                    <a:pt x="214" y="57"/>
                  </a:lnTo>
                  <a:lnTo>
                    <a:pt x="214" y="55"/>
                  </a:lnTo>
                  <a:lnTo>
                    <a:pt x="209" y="55"/>
                  </a:lnTo>
                  <a:lnTo>
                    <a:pt x="209" y="53"/>
                  </a:lnTo>
                  <a:lnTo>
                    <a:pt x="202" y="53"/>
                  </a:lnTo>
                  <a:lnTo>
                    <a:pt x="202" y="50"/>
                  </a:lnTo>
                  <a:lnTo>
                    <a:pt x="195" y="50"/>
                  </a:lnTo>
                  <a:lnTo>
                    <a:pt x="195" y="49"/>
                  </a:lnTo>
                  <a:lnTo>
                    <a:pt x="190" y="49"/>
                  </a:lnTo>
                  <a:lnTo>
                    <a:pt x="190" y="47"/>
                  </a:lnTo>
                  <a:lnTo>
                    <a:pt x="184" y="47"/>
                  </a:lnTo>
                  <a:lnTo>
                    <a:pt x="184" y="46"/>
                  </a:lnTo>
                  <a:lnTo>
                    <a:pt x="178" y="46"/>
                  </a:lnTo>
                  <a:lnTo>
                    <a:pt x="178" y="43"/>
                  </a:lnTo>
                  <a:lnTo>
                    <a:pt x="172" y="43"/>
                  </a:lnTo>
                  <a:lnTo>
                    <a:pt x="172" y="41"/>
                  </a:lnTo>
                  <a:lnTo>
                    <a:pt x="165" y="41"/>
                  </a:lnTo>
                  <a:lnTo>
                    <a:pt x="165" y="39"/>
                  </a:lnTo>
                  <a:lnTo>
                    <a:pt x="159" y="39"/>
                  </a:lnTo>
                  <a:lnTo>
                    <a:pt x="159" y="38"/>
                  </a:lnTo>
                  <a:lnTo>
                    <a:pt x="149" y="38"/>
                  </a:lnTo>
                  <a:lnTo>
                    <a:pt x="149" y="35"/>
                  </a:lnTo>
                  <a:lnTo>
                    <a:pt x="146" y="35"/>
                  </a:lnTo>
                  <a:lnTo>
                    <a:pt x="146" y="33"/>
                  </a:lnTo>
                  <a:lnTo>
                    <a:pt x="136" y="33"/>
                  </a:lnTo>
                  <a:lnTo>
                    <a:pt x="136" y="32"/>
                  </a:lnTo>
                  <a:lnTo>
                    <a:pt x="128" y="32"/>
                  </a:lnTo>
                  <a:lnTo>
                    <a:pt x="128" y="30"/>
                  </a:lnTo>
                  <a:lnTo>
                    <a:pt x="124" y="30"/>
                  </a:lnTo>
                  <a:lnTo>
                    <a:pt x="124" y="27"/>
                  </a:lnTo>
                  <a:lnTo>
                    <a:pt x="114" y="27"/>
                  </a:lnTo>
                  <a:lnTo>
                    <a:pt x="114" y="25"/>
                  </a:lnTo>
                  <a:lnTo>
                    <a:pt x="108" y="25"/>
                  </a:lnTo>
                  <a:lnTo>
                    <a:pt x="108" y="24"/>
                  </a:lnTo>
                  <a:lnTo>
                    <a:pt x="99" y="24"/>
                  </a:lnTo>
                  <a:lnTo>
                    <a:pt x="99" y="22"/>
                  </a:lnTo>
                  <a:lnTo>
                    <a:pt x="89" y="22"/>
                  </a:lnTo>
                  <a:lnTo>
                    <a:pt x="89" y="21"/>
                  </a:lnTo>
                  <a:lnTo>
                    <a:pt x="82" y="21"/>
                  </a:lnTo>
                  <a:lnTo>
                    <a:pt x="82" y="18"/>
                  </a:lnTo>
                  <a:lnTo>
                    <a:pt x="73" y="18"/>
                  </a:lnTo>
                  <a:lnTo>
                    <a:pt x="73" y="16"/>
                  </a:lnTo>
                  <a:lnTo>
                    <a:pt x="62" y="16"/>
                  </a:lnTo>
                  <a:lnTo>
                    <a:pt x="62" y="14"/>
                  </a:lnTo>
                  <a:lnTo>
                    <a:pt x="51" y="14"/>
                  </a:lnTo>
                  <a:lnTo>
                    <a:pt x="51" y="13"/>
                  </a:lnTo>
                  <a:lnTo>
                    <a:pt x="39" y="13"/>
                  </a:lnTo>
                  <a:lnTo>
                    <a:pt x="39" y="10"/>
                  </a:lnTo>
                  <a:lnTo>
                    <a:pt x="38" y="10"/>
                  </a:lnTo>
                  <a:lnTo>
                    <a:pt x="38" y="13"/>
                  </a:lnTo>
                  <a:lnTo>
                    <a:pt x="37" y="13"/>
                  </a:lnTo>
                  <a:lnTo>
                    <a:pt x="37" y="18"/>
                  </a:lnTo>
                  <a:lnTo>
                    <a:pt x="35" y="18"/>
                  </a:lnTo>
                  <a:lnTo>
                    <a:pt x="35" y="32"/>
                  </a:lnTo>
                  <a:lnTo>
                    <a:pt x="33" y="32"/>
                  </a:lnTo>
                  <a:lnTo>
                    <a:pt x="33" y="58"/>
                  </a:lnTo>
                  <a:lnTo>
                    <a:pt x="32" y="58"/>
                  </a:lnTo>
                  <a:lnTo>
                    <a:pt x="32" y="103"/>
                  </a:lnTo>
                  <a:lnTo>
                    <a:pt x="29" y="103"/>
                  </a:lnTo>
                  <a:lnTo>
                    <a:pt x="29" y="150"/>
                  </a:lnTo>
                  <a:lnTo>
                    <a:pt x="28" y="150"/>
                  </a:lnTo>
                  <a:lnTo>
                    <a:pt x="28" y="178"/>
                  </a:lnTo>
                  <a:lnTo>
                    <a:pt x="26" y="178"/>
                  </a:lnTo>
                  <a:lnTo>
                    <a:pt x="26" y="195"/>
                  </a:lnTo>
                  <a:lnTo>
                    <a:pt x="25" y="195"/>
                  </a:lnTo>
                  <a:lnTo>
                    <a:pt x="25" y="203"/>
                  </a:lnTo>
                  <a:lnTo>
                    <a:pt x="22" y="203"/>
                  </a:lnTo>
                  <a:lnTo>
                    <a:pt x="22" y="215"/>
                  </a:lnTo>
                  <a:lnTo>
                    <a:pt x="21" y="215"/>
                  </a:lnTo>
                  <a:lnTo>
                    <a:pt x="21" y="234"/>
                  </a:lnTo>
                  <a:lnTo>
                    <a:pt x="19" y="234"/>
                  </a:lnTo>
                  <a:lnTo>
                    <a:pt x="19" y="282"/>
                  </a:lnTo>
                  <a:lnTo>
                    <a:pt x="18" y="282"/>
                  </a:lnTo>
                  <a:lnTo>
                    <a:pt x="18" y="374"/>
                  </a:lnTo>
                  <a:lnTo>
                    <a:pt x="16" y="374"/>
                  </a:lnTo>
                  <a:lnTo>
                    <a:pt x="16" y="511"/>
                  </a:lnTo>
                  <a:lnTo>
                    <a:pt x="14" y="511"/>
                  </a:lnTo>
                  <a:lnTo>
                    <a:pt x="14" y="668"/>
                  </a:lnTo>
                  <a:lnTo>
                    <a:pt x="12" y="668"/>
                  </a:lnTo>
                  <a:lnTo>
                    <a:pt x="12" y="843"/>
                  </a:lnTo>
                  <a:lnTo>
                    <a:pt x="10" y="843"/>
                  </a:lnTo>
                  <a:lnTo>
                    <a:pt x="10" y="950"/>
                  </a:lnTo>
                  <a:lnTo>
                    <a:pt x="0" y="950"/>
                  </a:lnTo>
                  <a:lnTo>
                    <a:pt x="0" y="833"/>
                  </a:lnTo>
                  <a:lnTo>
                    <a:pt x="2" y="833"/>
                  </a:lnTo>
                  <a:lnTo>
                    <a:pt x="2" y="657"/>
                  </a:lnTo>
                  <a:lnTo>
                    <a:pt x="4" y="657"/>
                  </a:lnTo>
                  <a:lnTo>
                    <a:pt x="4" y="501"/>
                  </a:lnTo>
                  <a:lnTo>
                    <a:pt x="5" y="501"/>
                  </a:lnTo>
                  <a:lnTo>
                    <a:pt x="5" y="364"/>
                  </a:lnTo>
                  <a:lnTo>
                    <a:pt x="8" y="364"/>
                  </a:lnTo>
                  <a:lnTo>
                    <a:pt x="8" y="272"/>
                  </a:lnTo>
                  <a:lnTo>
                    <a:pt x="9" y="272"/>
                  </a:lnTo>
                  <a:lnTo>
                    <a:pt x="9" y="224"/>
                  </a:lnTo>
                  <a:lnTo>
                    <a:pt x="11" y="224"/>
                  </a:lnTo>
                  <a:lnTo>
                    <a:pt x="11" y="204"/>
                  </a:lnTo>
                  <a:lnTo>
                    <a:pt x="12" y="204"/>
                  </a:lnTo>
                  <a:lnTo>
                    <a:pt x="12" y="193"/>
                  </a:lnTo>
                  <a:lnTo>
                    <a:pt x="14" y="193"/>
                  </a:lnTo>
                  <a:lnTo>
                    <a:pt x="14" y="185"/>
                  </a:lnTo>
                  <a:lnTo>
                    <a:pt x="16" y="185"/>
                  </a:lnTo>
                  <a:lnTo>
                    <a:pt x="16" y="168"/>
                  </a:lnTo>
                  <a:lnTo>
                    <a:pt x="18" y="168"/>
                  </a:lnTo>
                  <a:lnTo>
                    <a:pt x="18" y="139"/>
                  </a:lnTo>
                  <a:lnTo>
                    <a:pt x="19" y="139"/>
                  </a:lnTo>
                  <a:lnTo>
                    <a:pt x="19" y="93"/>
                  </a:lnTo>
                  <a:lnTo>
                    <a:pt x="21" y="93"/>
                  </a:lnTo>
                  <a:lnTo>
                    <a:pt x="21" y="48"/>
                  </a:lnTo>
                  <a:lnTo>
                    <a:pt x="22" y="48"/>
                  </a:lnTo>
                  <a:lnTo>
                    <a:pt x="22" y="22"/>
                  </a:lnTo>
                  <a:lnTo>
                    <a:pt x="25" y="22"/>
                  </a:lnTo>
                  <a:lnTo>
                    <a:pt x="25" y="8"/>
                  </a:lnTo>
                  <a:lnTo>
                    <a:pt x="27" y="8"/>
                  </a:lnTo>
                  <a:lnTo>
                    <a:pt x="27" y="2"/>
                  </a:lnTo>
                  <a:lnTo>
                    <a:pt x="28" y="2"/>
                  </a:lnTo>
                  <a:lnTo>
                    <a:pt x="28" y="0"/>
                  </a:lnTo>
                  <a:close/>
                </a:path>
              </a:pathLst>
            </a:custGeom>
            <a:solidFill>
              <a:srgbClr val="FF0000"/>
            </a:solidFill>
            <a:ln w="0">
              <a:solidFill>
                <a:schemeClr val="accent6">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78" name="Freeform 53"/>
            <p:cNvSpPr>
              <a:spLocks/>
            </p:cNvSpPr>
            <p:nvPr/>
          </p:nvSpPr>
          <p:spPr bwMode="auto">
            <a:xfrm>
              <a:off x="2315738" y="3912466"/>
              <a:ext cx="7396" cy="64101"/>
            </a:xfrm>
            <a:custGeom>
              <a:avLst/>
              <a:gdLst>
                <a:gd name="T0" fmla="*/ 2 w 6"/>
                <a:gd name="T1" fmla="*/ 0 h 52"/>
                <a:gd name="T2" fmla="*/ 6 w 6"/>
                <a:gd name="T3" fmla="*/ 0 h 52"/>
                <a:gd name="T4" fmla="*/ 6 w 6"/>
                <a:gd name="T5" fmla="*/ 1 h 52"/>
                <a:gd name="T6" fmla="*/ 2 w 6"/>
                <a:gd name="T7" fmla="*/ 52 h 52"/>
                <a:gd name="T8" fmla="*/ 0 w 6"/>
                <a:gd name="T9" fmla="*/ 52 h 52"/>
                <a:gd name="T10" fmla="*/ 0 w 6"/>
                <a:gd name="T11" fmla="*/ 51 h 52"/>
                <a:gd name="T12" fmla="*/ 2 w 6"/>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6" h="52">
                  <a:moveTo>
                    <a:pt x="2" y="0"/>
                  </a:moveTo>
                  <a:lnTo>
                    <a:pt x="6" y="0"/>
                  </a:lnTo>
                  <a:lnTo>
                    <a:pt x="6" y="1"/>
                  </a:lnTo>
                  <a:lnTo>
                    <a:pt x="2" y="52"/>
                  </a:lnTo>
                  <a:lnTo>
                    <a:pt x="0" y="52"/>
                  </a:lnTo>
                  <a:lnTo>
                    <a:pt x="0" y="51"/>
                  </a:lnTo>
                  <a:lnTo>
                    <a:pt x="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79" name="Freeform 54"/>
            <p:cNvSpPr>
              <a:spLocks/>
            </p:cNvSpPr>
            <p:nvPr/>
          </p:nvSpPr>
          <p:spPr bwMode="auto">
            <a:xfrm>
              <a:off x="2320669" y="3848365"/>
              <a:ext cx="4931" cy="20956"/>
            </a:xfrm>
            <a:custGeom>
              <a:avLst/>
              <a:gdLst>
                <a:gd name="T0" fmla="*/ 2 w 4"/>
                <a:gd name="T1" fmla="*/ 0 h 17"/>
                <a:gd name="T2" fmla="*/ 4 w 4"/>
                <a:gd name="T3" fmla="*/ 0 h 17"/>
                <a:gd name="T4" fmla="*/ 4 w 4"/>
                <a:gd name="T5" fmla="*/ 1 h 17"/>
                <a:gd name="T6" fmla="*/ 2 w 4"/>
                <a:gd name="T7" fmla="*/ 17 h 17"/>
                <a:gd name="T8" fmla="*/ 0 w 4"/>
                <a:gd name="T9" fmla="*/ 17 h 17"/>
                <a:gd name="T10" fmla="*/ 0 w 4"/>
                <a:gd name="T11" fmla="*/ 15 h 17"/>
                <a:gd name="T12" fmla="*/ 2 w 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4" h="17">
                  <a:moveTo>
                    <a:pt x="2" y="0"/>
                  </a:moveTo>
                  <a:lnTo>
                    <a:pt x="4" y="0"/>
                  </a:lnTo>
                  <a:lnTo>
                    <a:pt x="4" y="1"/>
                  </a:lnTo>
                  <a:lnTo>
                    <a:pt x="2" y="17"/>
                  </a:lnTo>
                  <a:lnTo>
                    <a:pt x="0" y="17"/>
                  </a:lnTo>
                  <a:lnTo>
                    <a:pt x="0" y="15"/>
                  </a:lnTo>
                  <a:lnTo>
                    <a:pt x="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0" name="Freeform 55"/>
            <p:cNvSpPr>
              <a:spLocks/>
            </p:cNvSpPr>
            <p:nvPr/>
          </p:nvSpPr>
          <p:spPr bwMode="auto">
            <a:xfrm>
              <a:off x="2323135" y="3700440"/>
              <a:ext cx="7396" cy="104780"/>
            </a:xfrm>
            <a:custGeom>
              <a:avLst/>
              <a:gdLst>
                <a:gd name="T0" fmla="*/ 4 w 6"/>
                <a:gd name="T1" fmla="*/ 0 h 85"/>
                <a:gd name="T2" fmla="*/ 6 w 6"/>
                <a:gd name="T3" fmla="*/ 0 h 85"/>
                <a:gd name="T4" fmla="*/ 6 w 6"/>
                <a:gd name="T5" fmla="*/ 4 h 85"/>
                <a:gd name="T6" fmla="*/ 3 w 6"/>
                <a:gd name="T7" fmla="*/ 85 h 85"/>
                <a:gd name="T8" fmla="*/ 0 w 6"/>
                <a:gd name="T9" fmla="*/ 85 h 85"/>
                <a:gd name="T10" fmla="*/ 0 w 6"/>
                <a:gd name="T11" fmla="*/ 82 h 85"/>
                <a:gd name="T12" fmla="*/ 4 w 6"/>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6" h="85">
                  <a:moveTo>
                    <a:pt x="4" y="0"/>
                  </a:moveTo>
                  <a:lnTo>
                    <a:pt x="6" y="0"/>
                  </a:lnTo>
                  <a:lnTo>
                    <a:pt x="6" y="4"/>
                  </a:lnTo>
                  <a:lnTo>
                    <a:pt x="3" y="85"/>
                  </a:lnTo>
                  <a:lnTo>
                    <a:pt x="0" y="85"/>
                  </a:lnTo>
                  <a:lnTo>
                    <a:pt x="0" y="82"/>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1" name="Freeform 56"/>
            <p:cNvSpPr>
              <a:spLocks/>
            </p:cNvSpPr>
            <p:nvPr/>
          </p:nvSpPr>
          <p:spPr bwMode="auto">
            <a:xfrm>
              <a:off x="2330531" y="3691812"/>
              <a:ext cx="4931" cy="23422"/>
            </a:xfrm>
            <a:custGeom>
              <a:avLst/>
              <a:gdLst>
                <a:gd name="T0" fmla="*/ 0 w 4"/>
                <a:gd name="T1" fmla="*/ 0 h 19"/>
                <a:gd name="T2" fmla="*/ 4 w 4"/>
                <a:gd name="T3" fmla="*/ 0 h 19"/>
                <a:gd name="T4" fmla="*/ 4 w 4"/>
                <a:gd name="T5" fmla="*/ 16 h 19"/>
                <a:gd name="T6" fmla="*/ 4 w 4"/>
                <a:gd name="T7" fmla="*/ 19 h 19"/>
                <a:gd name="T8" fmla="*/ 2 w 4"/>
                <a:gd name="T9" fmla="*/ 19 h 19"/>
                <a:gd name="T10" fmla="*/ 0 w 4"/>
                <a:gd name="T11" fmla="*/ 4 h 19"/>
                <a:gd name="T12" fmla="*/ 0 w 4"/>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4" h="19">
                  <a:moveTo>
                    <a:pt x="0" y="0"/>
                  </a:moveTo>
                  <a:lnTo>
                    <a:pt x="4" y="0"/>
                  </a:lnTo>
                  <a:lnTo>
                    <a:pt x="4" y="16"/>
                  </a:lnTo>
                  <a:lnTo>
                    <a:pt x="4" y="19"/>
                  </a:lnTo>
                  <a:lnTo>
                    <a:pt x="2" y="19"/>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2" name="Freeform 57"/>
            <p:cNvSpPr>
              <a:spLocks/>
            </p:cNvSpPr>
            <p:nvPr/>
          </p:nvSpPr>
          <p:spPr bwMode="auto">
            <a:xfrm>
              <a:off x="2335462" y="3755913"/>
              <a:ext cx="12327" cy="104780"/>
            </a:xfrm>
            <a:custGeom>
              <a:avLst/>
              <a:gdLst>
                <a:gd name="T0" fmla="*/ 0 w 10"/>
                <a:gd name="T1" fmla="*/ 0 h 85"/>
                <a:gd name="T2" fmla="*/ 3 w 10"/>
                <a:gd name="T3" fmla="*/ 0 h 85"/>
                <a:gd name="T4" fmla="*/ 10 w 10"/>
                <a:gd name="T5" fmla="*/ 82 h 85"/>
                <a:gd name="T6" fmla="*/ 10 w 10"/>
                <a:gd name="T7" fmla="*/ 85 h 85"/>
                <a:gd name="T8" fmla="*/ 8 w 10"/>
                <a:gd name="T9" fmla="*/ 85 h 85"/>
                <a:gd name="T10" fmla="*/ 0 w 10"/>
                <a:gd name="T11" fmla="*/ 2 h 85"/>
                <a:gd name="T12" fmla="*/ 0 w 10"/>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10" h="85">
                  <a:moveTo>
                    <a:pt x="0" y="0"/>
                  </a:moveTo>
                  <a:lnTo>
                    <a:pt x="3" y="0"/>
                  </a:lnTo>
                  <a:lnTo>
                    <a:pt x="10" y="82"/>
                  </a:lnTo>
                  <a:lnTo>
                    <a:pt x="10" y="85"/>
                  </a:lnTo>
                  <a:lnTo>
                    <a:pt x="8" y="8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3" name="Freeform 58"/>
            <p:cNvSpPr>
              <a:spLocks/>
            </p:cNvSpPr>
            <p:nvPr/>
          </p:nvSpPr>
          <p:spPr bwMode="auto">
            <a:xfrm>
              <a:off x="2347789" y="3905069"/>
              <a:ext cx="6164" cy="23422"/>
            </a:xfrm>
            <a:custGeom>
              <a:avLst/>
              <a:gdLst>
                <a:gd name="T0" fmla="*/ 0 w 5"/>
                <a:gd name="T1" fmla="*/ 0 h 19"/>
                <a:gd name="T2" fmla="*/ 4 w 5"/>
                <a:gd name="T3" fmla="*/ 0 h 19"/>
                <a:gd name="T4" fmla="*/ 5 w 5"/>
                <a:gd name="T5" fmla="*/ 16 h 19"/>
                <a:gd name="T6" fmla="*/ 5 w 5"/>
                <a:gd name="T7" fmla="*/ 19 h 19"/>
                <a:gd name="T8" fmla="*/ 1 w 5"/>
                <a:gd name="T9" fmla="*/ 19 h 19"/>
                <a:gd name="T10" fmla="*/ 0 w 5"/>
                <a:gd name="T11" fmla="*/ 2 h 19"/>
                <a:gd name="T12" fmla="*/ 0 w 5"/>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5" h="19">
                  <a:moveTo>
                    <a:pt x="0" y="0"/>
                  </a:moveTo>
                  <a:lnTo>
                    <a:pt x="4" y="0"/>
                  </a:lnTo>
                  <a:lnTo>
                    <a:pt x="5" y="16"/>
                  </a:lnTo>
                  <a:lnTo>
                    <a:pt x="5" y="19"/>
                  </a:lnTo>
                  <a:lnTo>
                    <a:pt x="1" y="19"/>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4" name="Freeform 59"/>
            <p:cNvSpPr>
              <a:spLocks/>
            </p:cNvSpPr>
            <p:nvPr/>
          </p:nvSpPr>
          <p:spPr bwMode="auto">
            <a:xfrm>
              <a:off x="2378607" y="3853296"/>
              <a:ext cx="104780" cy="71497"/>
            </a:xfrm>
            <a:custGeom>
              <a:avLst/>
              <a:gdLst>
                <a:gd name="T0" fmla="*/ 81 w 85"/>
                <a:gd name="T1" fmla="*/ 0 h 58"/>
                <a:gd name="T2" fmla="*/ 85 w 85"/>
                <a:gd name="T3" fmla="*/ 0 h 58"/>
                <a:gd name="T4" fmla="*/ 85 w 85"/>
                <a:gd name="T5" fmla="*/ 2 h 58"/>
                <a:gd name="T6" fmla="*/ 3 w 85"/>
                <a:gd name="T7" fmla="*/ 58 h 58"/>
                <a:gd name="T8" fmla="*/ 0 w 85"/>
                <a:gd name="T9" fmla="*/ 58 h 58"/>
                <a:gd name="T10" fmla="*/ 0 w 85"/>
                <a:gd name="T11" fmla="*/ 54 h 58"/>
                <a:gd name="T12" fmla="*/ 81 w 8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85" h="58">
                  <a:moveTo>
                    <a:pt x="81" y="0"/>
                  </a:moveTo>
                  <a:lnTo>
                    <a:pt x="85" y="0"/>
                  </a:lnTo>
                  <a:lnTo>
                    <a:pt x="85" y="2"/>
                  </a:lnTo>
                  <a:lnTo>
                    <a:pt x="3" y="58"/>
                  </a:lnTo>
                  <a:lnTo>
                    <a:pt x="0" y="58"/>
                  </a:lnTo>
                  <a:lnTo>
                    <a:pt x="0" y="54"/>
                  </a:lnTo>
                  <a:lnTo>
                    <a:pt x="8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5" name="Freeform 60"/>
            <p:cNvSpPr>
              <a:spLocks/>
            </p:cNvSpPr>
            <p:nvPr/>
          </p:nvSpPr>
          <p:spPr bwMode="auto">
            <a:xfrm>
              <a:off x="2527763" y="3831107"/>
              <a:ext cx="8629" cy="7396"/>
            </a:xfrm>
            <a:custGeom>
              <a:avLst/>
              <a:gdLst>
                <a:gd name="T0" fmla="*/ 5 w 7"/>
                <a:gd name="T1" fmla="*/ 0 h 6"/>
                <a:gd name="T2" fmla="*/ 7 w 7"/>
                <a:gd name="T3" fmla="*/ 0 h 6"/>
                <a:gd name="T4" fmla="*/ 7 w 7"/>
                <a:gd name="T5" fmla="*/ 3 h 6"/>
                <a:gd name="T6" fmla="*/ 1 w 7"/>
                <a:gd name="T7" fmla="*/ 6 h 6"/>
                <a:gd name="T8" fmla="*/ 0 w 7"/>
                <a:gd name="T9" fmla="*/ 6 h 6"/>
                <a:gd name="T10" fmla="*/ 0 w 7"/>
                <a:gd name="T11" fmla="*/ 3 h 6"/>
                <a:gd name="T12" fmla="*/ 5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5" y="0"/>
                  </a:moveTo>
                  <a:lnTo>
                    <a:pt x="7" y="0"/>
                  </a:lnTo>
                  <a:lnTo>
                    <a:pt x="7" y="3"/>
                  </a:lnTo>
                  <a:lnTo>
                    <a:pt x="1" y="6"/>
                  </a:lnTo>
                  <a:lnTo>
                    <a:pt x="0" y="6"/>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6" name="Line 61"/>
            <p:cNvSpPr>
              <a:spLocks noChangeShapeType="1"/>
            </p:cNvSpPr>
            <p:nvPr/>
          </p:nvSpPr>
          <p:spPr bwMode="auto">
            <a:xfrm>
              <a:off x="2535160" y="3818780"/>
              <a:ext cx="0" cy="1602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7" name="Freeform 62"/>
            <p:cNvSpPr>
              <a:spLocks/>
            </p:cNvSpPr>
            <p:nvPr/>
          </p:nvSpPr>
          <p:spPr bwMode="auto">
            <a:xfrm>
              <a:off x="2536393" y="3678252"/>
              <a:ext cx="7396" cy="101081"/>
            </a:xfrm>
            <a:custGeom>
              <a:avLst/>
              <a:gdLst>
                <a:gd name="T0" fmla="*/ 5 w 6"/>
                <a:gd name="T1" fmla="*/ 0 h 82"/>
                <a:gd name="T2" fmla="*/ 6 w 6"/>
                <a:gd name="T3" fmla="*/ 0 h 82"/>
                <a:gd name="T4" fmla="*/ 6 w 6"/>
                <a:gd name="T5" fmla="*/ 2 h 82"/>
                <a:gd name="T6" fmla="*/ 2 w 6"/>
                <a:gd name="T7" fmla="*/ 82 h 82"/>
                <a:gd name="T8" fmla="*/ 0 w 6"/>
                <a:gd name="T9" fmla="*/ 82 h 82"/>
                <a:gd name="T10" fmla="*/ 0 w 6"/>
                <a:gd name="T11" fmla="*/ 80 h 82"/>
                <a:gd name="T12" fmla="*/ 5 w 6"/>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6" h="82">
                  <a:moveTo>
                    <a:pt x="5" y="0"/>
                  </a:moveTo>
                  <a:lnTo>
                    <a:pt x="6" y="0"/>
                  </a:lnTo>
                  <a:lnTo>
                    <a:pt x="6" y="2"/>
                  </a:lnTo>
                  <a:lnTo>
                    <a:pt x="2" y="82"/>
                  </a:lnTo>
                  <a:lnTo>
                    <a:pt x="0" y="82"/>
                  </a:lnTo>
                  <a:lnTo>
                    <a:pt x="0" y="80"/>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8" name="Freeform 63"/>
            <p:cNvSpPr>
              <a:spLocks/>
            </p:cNvSpPr>
            <p:nvPr/>
          </p:nvSpPr>
          <p:spPr bwMode="auto">
            <a:xfrm>
              <a:off x="2542556" y="3611686"/>
              <a:ext cx="4931" cy="24654"/>
            </a:xfrm>
            <a:custGeom>
              <a:avLst/>
              <a:gdLst>
                <a:gd name="T0" fmla="*/ 1 w 4"/>
                <a:gd name="T1" fmla="*/ 0 h 20"/>
                <a:gd name="T2" fmla="*/ 4 w 4"/>
                <a:gd name="T3" fmla="*/ 0 h 20"/>
                <a:gd name="T4" fmla="*/ 4 w 4"/>
                <a:gd name="T5" fmla="*/ 3 h 20"/>
                <a:gd name="T6" fmla="*/ 3 w 4"/>
                <a:gd name="T7" fmla="*/ 20 h 20"/>
                <a:gd name="T8" fmla="*/ 0 w 4"/>
                <a:gd name="T9" fmla="*/ 20 h 20"/>
                <a:gd name="T10" fmla="*/ 0 w 4"/>
                <a:gd name="T11" fmla="*/ 18 h 20"/>
                <a:gd name="T12" fmla="*/ 1 w 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 h="20">
                  <a:moveTo>
                    <a:pt x="1" y="0"/>
                  </a:moveTo>
                  <a:lnTo>
                    <a:pt x="4" y="0"/>
                  </a:lnTo>
                  <a:lnTo>
                    <a:pt x="4" y="3"/>
                  </a:lnTo>
                  <a:lnTo>
                    <a:pt x="3" y="20"/>
                  </a:lnTo>
                  <a:lnTo>
                    <a:pt x="0" y="20"/>
                  </a:lnTo>
                  <a:lnTo>
                    <a:pt x="0" y="18"/>
                  </a:lnTo>
                  <a:lnTo>
                    <a:pt x="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89" name="Freeform 64"/>
            <p:cNvSpPr>
              <a:spLocks/>
            </p:cNvSpPr>
            <p:nvPr/>
          </p:nvSpPr>
          <p:spPr bwMode="auto">
            <a:xfrm>
              <a:off x="2546254" y="3485951"/>
              <a:ext cx="6164" cy="83823"/>
            </a:xfrm>
            <a:custGeom>
              <a:avLst/>
              <a:gdLst>
                <a:gd name="T0" fmla="*/ 1 w 5"/>
                <a:gd name="T1" fmla="*/ 0 h 68"/>
                <a:gd name="T2" fmla="*/ 5 w 5"/>
                <a:gd name="T3" fmla="*/ 0 h 68"/>
                <a:gd name="T4" fmla="*/ 5 w 5"/>
                <a:gd name="T5" fmla="*/ 3 h 68"/>
                <a:gd name="T6" fmla="*/ 1 w 5"/>
                <a:gd name="T7" fmla="*/ 68 h 68"/>
                <a:gd name="T8" fmla="*/ 0 w 5"/>
                <a:gd name="T9" fmla="*/ 68 h 68"/>
                <a:gd name="T10" fmla="*/ 0 w 5"/>
                <a:gd name="T11" fmla="*/ 65 h 68"/>
                <a:gd name="T12" fmla="*/ 1 w 5"/>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5" h="68">
                  <a:moveTo>
                    <a:pt x="1" y="0"/>
                  </a:moveTo>
                  <a:lnTo>
                    <a:pt x="5" y="0"/>
                  </a:lnTo>
                  <a:lnTo>
                    <a:pt x="5" y="3"/>
                  </a:lnTo>
                  <a:lnTo>
                    <a:pt x="1" y="68"/>
                  </a:lnTo>
                  <a:lnTo>
                    <a:pt x="0" y="68"/>
                  </a:lnTo>
                  <a:lnTo>
                    <a:pt x="0" y="65"/>
                  </a:lnTo>
                  <a:lnTo>
                    <a:pt x="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0" name="Freeform 65"/>
            <p:cNvSpPr>
              <a:spLocks/>
            </p:cNvSpPr>
            <p:nvPr/>
          </p:nvSpPr>
          <p:spPr bwMode="auto">
            <a:xfrm>
              <a:off x="2547487" y="3485951"/>
              <a:ext cx="7396" cy="22189"/>
            </a:xfrm>
            <a:custGeom>
              <a:avLst/>
              <a:gdLst>
                <a:gd name="T0" fmla="*/ 0 w 6"/>
                <a:gd name="T1" fmla="*/ 0 h 18"/>
                <a:gd name="T2" fmla="*/ 4 w 6"/>
                <a:gd name="T3" fmla="*/ 0 h 18"/>
                <a:gd name="T4" fmla="*/ 6 w 6"/>
                <a:gd name="T5" fmla="*/ 15 h 18"/>
                <a:gd name="T6" fmla="*/ 6 w 6"/>
                <a:gd name="T7" fmla="*/ 18 h 18"/>
                <a:gd name="T8" fmla="*/ 2 w 6"/>
                <a:gd name="T9" fmla="*/ 18 h 18"/>
                <a:gd name="T10" fmla="*/ 0 w 6"/>
                <a:gd name="T11" fmla="*/ 3 h 18"/>
                <a:gd name="T12" fmla="*/ 0 w 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6" h="18">
                  <a:moveTo>
                    <a:pt x="0" y="0"/>
                  </a:moveTo>
                  <a:lnTo>
                    <a:pt x="4" y="0"/>
                  </a:lnTo>
                  <a:lnTo>
                    <a:pt x="6" y="15"/>
                  </a:lnTo>
                  <a:lnTo>
                    <a:pt x="6" y="18"/>
                  </a:lnTo>
                  <a:lnTo>
                    <a:pt x="2" y="18"/>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1" name="Freeform 66"/>
            <p:cNvSpPr>
              <a:spLocks/>
            </p:cNvSpPr>
            <p:nvPr/>
          </p:nvSpPr>
          <p:spPr bwMode="auto">
            <a:xfrm>
              <a:off x="2552417" y="3550050"/>
              <a:ext cx="4931" cy="22189"/>
            </a:xfrm>
            <a:custGeom>
              <a:avLst/>
              <a:gdLst>
                <a:gd name="T0" fmla="*/ 0 w 4"/>
                <a:gd name="T1" fmla="*/ 0 h 18"/>
                <a:gd name="T2" fmla="*/ 2 w 4"/>
                <a:gd name="T3" fmla="*/ 0 h 18"/>
                <a:gd name="T4" fmla="*/ 4 w 4"/>
                <a:gd name="T5" fmla="*/ 16 h 18"/>
                <a:gd name="T6" fmla="*/ 4 w 4"/>
                <a:gd name="T7" fmla="*/ 18 h 18"/>
                <a:gd name="T8" fmla="*/ 2 w 4"/>
                <a:gd name="T9" fmla="*/ 18 h 18"/>
                <a:gd name="T10" fmla="*/ 0 w 4"/>
                <a:gd name="T11" fmla="*/ 2 h 18"/>
                <a:gd name="T12" fmla="*/ 0 w 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4" h="18">
                  <a:moveTo>
                    <a:pt x="0" y="0"/>
                  </a:moveTo>
                  <a:lnTo>
                    <a:pt x="2" y="0"/>
                  </a:lnTo>
                  <a:lnTo>
                    <a:pt x="4" y="16"/>
                  </a:lnTo>
                  <a:lnTo>
                    <a:pt x="4" y="18"/>
                  </a:lnTo>
                  <a:lnTo>
                    <a:pt x="2" y="18"/>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2" name="Freeform 67"/>
            <p:cNvSpPr>
              <a:spLocks/>
            </p:cNvSpPr>
            <p:nvPr/>
          </p:nvSpPr>
          <p:spPr bwMode="auto">
            <a:xfrm>
              <a:off x="2554883" y="3615384"/>
              <a:ext cx="8629" cy="102315"/>
            </a:xfrm>
            <a:custGeom>
              <a:avLst/>
              <a:gdLst>
                <a:gd name="T0" fmla="*/ 0 w 7"/>
                <a:gd name="T1" fmla="*/ 0 h 83"/>
                <a:gd name="T2" fmla="*/ 3 w 7"/>
                <a:gd name="T3" fmla="*/ 0 h 83"/>
                <a:gd name="T4" fmla="*/ 7 w 7"/>
                <a:gd name="T5" fmla="*/ 81 h 83"/>
                <a:gd name="T6" fmla="*/ 7 w 7"/>
                <a:gd name="T7" fmla="*/ 83 h 83"/>
                <a:gd name="T8" fmla="*/ 4 w 7"/>
                <a:gd name="T9" fmla="*/ 83 h 83"/>
                <a:gd name="T10" fmla="*/ 0 w 7"/>
                <a:gd name="T11" fmla="*/ 2 h 83"/>
                <a:gd name="T12" fmla="*/ 0 w 7"/>
                <a:gd name="T13" fmla="*/ 0 h 83"/>
              </a:gdLst>
              <a:ahLst/>
              <a:cxnLst>
                <a:cxn ang="0">
                  <a:pos x="T0" y="T1"/>
                </a:cxn>
                <a:cxn ang="0">
                  <a:pos x="T2" y="T3"/>
                </a:cxn>
                <a:cxn ang="0">
                  <a:pos x="T4" y="T5"/>
                </a:cxn>
                <a:cxn ang="0">
                  <a:pos x="T6" y="T7"/>
                </a:cxn>
                <a:cxn ang="0">
                  <a:pos x="T8" y="T9"/>
                </a:cxn>
                <a:cxn ang="0">
                  <a:pos x="T10" y="T11"/>
                </a:cxn>
                <a:cxn ang="0">
                  <a:pos x="T12" y="T13"/>
                </a:cxn>
              </a:cxnLst>
              <a:rect l="0" t="0" r="r" b="b"/>
              <a:pathLst>
                <a:path w="7" h="83">
                  <a:moveTo>
                    <a:pt x="0" y="0"/>
                  </a:moveTo>
                  <a:lnTo>
                    <a:pt x="3" y="0"/>
                  </a:lnTo>
                  <a:lnTo>
                    <a:pt x="7" y="81"/>
                  </a:lnTo>
                  <a:lnTo>
                    <a:pt x="7" y="83"/>
                  </a:lnTo>
                  <a:lnTo>
                    <a:pt x="4" y="8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3" name="Freeform 68"/>
            <p:cNvSpPr>
              <a:spLocks/>
            </p:cNvSpPr>
            <p:nvPr/>
          </p:nvSpPr>
          <p:spPr bwMode="auto">
            <a:xfrm>
              <a:off x="2562279" y="3760843"/>
              <a:ext cx="4931" cy="24654"/>
            </a:xfrm>
            <a:custGeom>
              <a:avLst/>
              <a:gdLst>
                <a:gd name="T0" fmla="*/ 0 w 4"/>
                <a:gd name="T1" fmla="*/ 0 h 20"/>
                <a:gd name="T2" fmla="*/ 2 w 4"/>
                <a:gd name="T3" fmla="*/ 0 h 20"/>
                <a:gd name="T4" fmla="*/ 4 w 4"/>
                <a:gd name="T5" fmla="*/ 16 h 20"/>
                <a:gd name="T6" fmla="*/ 4 w 4"/>
                <a:gd name="T7" fmla="*/ 20 h 20"/>
                <a:gd name="T8" fmla="*/ 1 w 4"/>
                <a:gd name="T9" fmla="*/ 20 h 20"/>
                <a:gd name="T10" fmla="*/ 0 w 4"/>
                <a:gd name="T11" fmla="*/ 3 h 20"/>
                <a:gd name="T12" fmla="*/ 0 w 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 h="20">
                  <a:moveTo>
                    <a:pt x="0" y="0"/>
                  </a:moveTo>
                  <a:lnTo>
                    <a:pt x="2" y="0"/>
                  </a:lnTo>
                  <a:lnTo>
                    <a:pt x="4" y="16"/>
                  </a:lnTo>
                  <a:lnTo>
                    <a:pt x="4" y="20"/>
                  </a:lnTo>
                  <a:lnTo>
                    <a:pt x="1" y="2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4" name="Freeform 69"/>
            <p:cNvSpPr>
              <a:spLocks/>
            </p:cNvSpPr>
            <p:nvPr/>
          </p:nvSpPr>
          <p:spPr bwMode="auto">
            <a:xfrm>
              <a:off x="2569675" y="3813849"/>
              <a:ext cx="17258" cy="7396"/>
            </a:xfrm>
            <a:custGeom>
              <a:avLst/>
              <a:gdLst>
                <a:gd name="T0" fmla="*/ 12 w 14"/>
                <a:gd name="T1" fmla="*/ 0 h 6"/>
                <a:gd name="T2" fmla="*/ 14 w 14"/>
                <a:gd name="T3" fmla="*/ 0 h 6"/>
                <a:gd name="T4" fmla="*/ 14 w 14"/>
                <a:gd name="T5" fmla="*/ 2 h 6"/>
                <a:gd name="T6" fmla="*/ 3 w 14"/>
                <a:gd name="T7" fmla="*/ 6 h 6"/>
                <a:gd name="T8" fmla="*/ 0 w 14"/>
                <a:gd name="T9" fmla="*/ 6 h 6"/>
                <a:gd name="T10" fmla="*/ 0 w 14"/>
                <a:gd name="T11" fmla="*/ 4 h 6"/>
                <a:gd name="T12" fmla="*/ 12 w 1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4" h="6">
                  <a:moveTo>
                    <a:pt x="12" y="0"/>
                  </a:moveTo>
                  <a:lnTo>
                    <a:pt x="14" y="0"/>
                  </a:lnTo>
                  <a:lnTo>
                    <a:pt x="14" y="2"/>
                  </a:lnTo>
                  <a:lnTo>
                    <a:pt x="3" y="6"/>
                  </a:lnTo>
                  <a:lnTo>
                    <a:pt x="0" y="6"/>
                  </a:lnTo>
                  <a:lnTo>
                    <a:pt x="0" y="4"/>
                  </a:lnTo>
                  <a:lnTo>
                    <a:pt x="1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5" name="Line 70"/>
            <p:cNvSpPr>
              <a:spLocks noChangeShapeType="1"/>
            </p:cNvSpPr>
            <p:nvPr/>
          </p:nvSpPr>
          <p:spPr bwMode="auto">
            <a:xfrm>
              <a:off x="2584468" y="3815082"/>
              <a:ext cx="8875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6" name="Line 71"/>
            <p:cNvSpPr>
              <a:spLocks noChangeShapeType="1"/>
            </p:cNvSpPr>
            <p:nvPr/>
          </p:nvSpPr>
          <p:spPr bwMode="auto">
            <a:xfrm>
              <a:off x="2716368" y="3815082"/>
              <a:ext cx="23422"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7" name="Freeform 72"/>
            <p:cNvSpPr>
              <a:spLocks/>
            </p:cNvSpPr>
            <p:nvPr/>
          </p:nvSpPr>
          <p:spPr bwMode="auto">
            <a:xfrm>
              <a:off x="2779235" y="3797824"/>
              <a:ext cx="102315" cy="16025"/>
            </a:xfrm>
            <a:custGeom>
              <a:avLst/>
              <a:gdLst>
                <a:gd name="T0" fmla="*/ 80 w 83"/>
                <a:gd name="T1" fmla="*/ 0 h 13"/>
                <a:gd name="T2" fmla="*/ 83 w 83"/>
                <a:gd name="T3" fmla="*/ 0 h 13"/>
                <a:gd name="T4" fmla="*/ 83 w 83"/>
                <a:gd name="T5" fmla="*/ 1 h 13"/>
                <a:gd name="T6" fmla="*/ 3 w 83"/>
                <a:gd name="T7" fmla="*/ 13 h 13"/>
                <a:gd name="T8" fmla="*/ 0 w 83"/>
                <a:gd name="T9" fmla="*/ 13 h 13"/>
                <a:gd name="T10" fmla="*/ 0 w 83"/>
                <a:gd name="T11" fmla="*/ 9 h 13"/>
                <a:gd name="T12" fmla="*/ 80 w 8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83" h="13">
                  <a:moveTo>
                    <a:pt x="80" y="0"/>
                  </a:moveTo>
                  <a:lnTo>
                    <a:pt x="83" y="0"/>
                  </a:lnTo>
                  <a:lnTo>
                    <a:pt x="83" y="1"/>
                  </a:lnTo>
                  <a:lnTo>
                    <a:pt x="3" y="13"/>
                  </a:lnTo>
                  <a:lnTo>
                    <a:pt x="0" y="13"/>
                  </a:lnTo>
                  <a:lnTo>
                    <a:pt x="0" y="9"/>
                  </a:lnTo>
                  <a:lnTo>
                    <a:pt x="8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8" name="Freeform 73"/>
            <p:cNvSpPr>
              <a:spLocks/>
            </p:cNvSpPr>
            <p:nvPr/>
          </p:nvSpPr>
          <p:spPr bwMode="auto">
            <a:xfrm>
              <a:off x="2877851" y="3795359"/>
              <a:ext cx="8629" cy="3698"/>
            </a:xfrm>
            <a:custGeom>
              <a:avLst/>
              <a:gdLst>
                <a:gd name="T0" fmla="*/ 5 w 7"/>
                <a:gd name="T1" fmla="*/ 0 h 3"/>
                <a:gd name="T2" fmla="*/ 7 w 7"/>
                <a:gd name="T3" fmla="*/ 0 h 3"/>
                <a:gd name="T4" fmla="*/ 7 w 7"/>
                <a:gd name="T5" fmla="*/ 3 h 3"/>
                <a:gd name="T6" fmla="*/ 3 w 7"/>
                <a:gd name="T7" fmla="*/ 3 h 3"/>
                <a:gd name="T8" fmla="*/ 0 w 7"/>
                <a:gd name="T9" fmla="*/ 3 h 3"/>
                <a:gd name="T10" fmla="*/ 0 w 7"/>
                <a:gd name="T11" fmla="*/ 2 h 3"/>
                <a:gd name="T12" fmla="*/ 5 w 7"/>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5" y="0"/>
                  </a:moveTo>
                  <a:lnTo>
                    <a:pt x="7" y="0"/>
                  </a:lnTo>
                  <a:lnTo>
                    <a:pt x="7" y="3"/>
                  </a:lnTo>
                  <a:lnTo>
                    <a:pt x="3" y="3"/>
                  </a:lnTo>
                  <a:lnTo>
                    <a:pt x="0" y="3"/>
                  </a:lnTo>
                  <a:lnTo>
                    <a:pt x="0" y="2"/>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99" name="Freeform 74"/>
            <p:cNvSpPr>
              <a:spLocks/>
            </p:cNvSpPr>
            <p:nvPr/>
          </p:nvSpPr>
          <p:spPr bwMode="auto">
            <a:xfrm>
              <a:off x="2927159" y="3779334"/>
              <a:ext cx="22189" cy="7396"/>
            </a:xfrm>
            <a:custGeom>
              <a:avLst/>
              <a:gdLst>
                <a:gd name="T0" fmla="*/ 16 w 18"/>
                <a:gd name="T1" fmla="*/ 0 h 6"/>
                <a:gd name="T2" fmla="*/ 18 w 18"/>
                <a:gd name="T3" fmla="*/ 0 h 6"/>
                <a:gd name="T4" fmla="*/ 18 w 18"/>
                <a:gd name="T5" fmla="*/ 3 h 6"/>
                <a:gd name="T6" fmla="*/ 4 w 18"/>
                <a:gd name="T7" fmla="*/ 6 h 6"/>
                <a:gd name="T8" fmla="*/ 0 w 18"/>
                <a:gd name="T9" fmla="*/ 6 h 6"/>
                <a:gd name="T10" fmla="*/ 0 w 18"/>
                <a:gd name="T11" fmla="*/ 5 h 6"/>
                <a:gd name="T12" fmla="*/ 16 w 1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8" h="6">
                  <a:moveTo>
                    <a:pt x="16" y="0"/>
                  </a:moveTo>
                  <a:lnTo>
                    <a:pt x="18" y="0"/>
                  </a:lnTo>
                  <a:lnTo>
                    <a:pt x="18" y="3"/>
                  </a:lnTo>
                  <a:lnTo>
                    <a:pt x="4" y="6"/>
                  </a:lnTo>
                  <a:lnTo>
                    <a:pt x="0" y="6"/>
                  </a:lnTo>
                  <a:lnTo>
                    <a:pt x="0" y="5"/>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0" name="Freeform 75"/>
            <p:cNvSpPr>
              <a:spLocks/>
            </p:cNvSpPr>
            <p:nvPr/>
          </p:nvSpPr>
          <p:spPr bwMode="auto">
            <a:xfrm>
              <a:off x="2988794" y="3765774"/>
              <a:ext cx="19724" cy="4931"/>
            </a:xfrm>
            <a:custGeom>
              <a:avLst/>
              <a:gdLst>
                <a:gd name="T0" fmla="*/ 14 w 16"/>
                <a:gd name="T1" fmla="*/ 0 h 4"/>
                <a:gd name="T2" fmla="*/ 16 w 16"/>
                <a:gd name="T3" fmla="*/ 0 h 4"/>
                <a:gd name="T4" fmla="*/ 16 w 16"/>
                <a:gd name="T5" fmla="*/ 2 h 4"/>
                <a:gd name="T6" fmla="*/ 4 w 16"/>
                <a:gd name="T7" fmla="*/ 4 h 4"/>
                <a:gd name="T8" fmla="*/ 0 w 16"/>
                <a:gd name="T9" fmla="*/ 4 h 4"/>
                <a:gd name="T10" fmla="*/ 0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lnTo>
                    <a:pt x="16" y="0"/>
                  </a:lnTo>
                  <a:lnTo>
                    <a:pt x="16" y="2"/>
                  </a:lnTo>
                  <a:lnTo>
                    <a:pt x="4" y="4"/>
                  </a:lnTo>
                  <a:lnTo>
                    <a:pt x="0" y="4"/>
                  </a:lnTo>
                  <a:lnTo>
                    <a:pt x="0" y="2"/>
                  </a:lnTo>
                  <a:lnTo>
                    <a:pt x="1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1" name="Freeform 76"/>
            <p:cNvSpPr>
              <a:spLocks/>
            </p:cNvSpPr>
            <p:nvPr/>
          </p:nvSpPr>
          <p:spPr bwMode="auto">
            <a:xfrm>
              <a:off x="3006052" y="3721397"/>
              <a:ext cx="87522" cy="46843"/>
            </a:xfrm>
            <a:custGeom>
              <a:avLst/>
              <a:gdLst>
                <a:gd name="T0" fmla="*/ 69 w 71"/>
                <a:gd name="T1" fmla="*/ 0 h 38"/>
                <a:gd name="T2" fmla="*/ 71 w 71"/>
                <a:gd name="T3" fmla="*/ 0 h 38"/>
                <a:gd name="T4" fmla="*/ 71 w 71"/>
                <a:gd name="T5" fmla="*/ 2 h 38"/>
                <a:gd name="T6" fmla="*/ 2 w 71"/>
                <a:gd name="T7" fmla="*/ 38 h 38"/>
                <a:gd name="T8" fmla="*/ 0 w 71"/>
                <a:gd name="T9" fmla="*/ 38 h 38"/>
                <a:gd name="T10" fmla="*/ 0 w 71"/>
                <a:gd name="T11" fmla="*/ 36 h 38"/>
                <a:gd name="T12" fmla="*/ 69 w 71"/>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71" h="38">
                  <a:moveTo>
                    <a:pt x="69" y="0"/>
                  </a:moveTo>
                  <a:lnTo>
                    <a:pt x="71" y="0"/>
                  </a:lnTo>
                  <a:lnTo>
                    <a:pt x="71" y="2"/>
                  </a:lnTo>
                  <a:lnTo>
                    <a:pt x="2" y="38"/>
                  </a:lnTo>
                  <a:lnTo>
                    <a:pt x="0" y="38"/>
                  </a:lnTo>
                  <a:lnTo>
                    <a:pt x="0" y="36"/>
                  </a:lnTo>
                  <a:lnTo>
                    <a:pt x="6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2" name="Freeform 77"/>
            <p:cNvSpPr>
              <a:spLocks/>
            </p:cNvSpPr>
            <p:nvPr/>
          </p:nvSpPr>
          <p:spPr bwMode="auto">
            <a:xfrm>
              <a:off x="3135487" y="3689346"/>
              <a:ext cx="20956" cy="12327"/>
            </a:xfrm>
            <a:custGeom>
              <a:avLst/>
              <a:gdLst>
                <a:gd name="T0" fmla="*/ 15 w 17"/>
                <a:gd name="T1" fmla="*/ 0 h 10"/>
                <a:gd name="T2" fmla="*/ 17 w 17"/>
                <a:gd name="T3" fmla="*/ 0 h 10"/>
                <a:gd name="T4" fmla="*/ 17 w 17"/>
                <a:gd name="T5" fmla="*/ 2 h 10"/>
                <a:gd name="T6" fmla="*/ 2 w 17"/>
                <a:gd name="T7" fmla="*/ 10 h 10"/>
                <a:gd name="T8" fmla="*/ 0 w 17"/>
                <a:gd name="T9" fmla="*/ 10 h 10"/>
                <a:gd name="T10" fmla="*/ 0 w 17"/>
                <a:gd name="T11" fmla="*/ 7 h 10"/>
                <a:gd name="T12" fmla="*/ 15 w 1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15" y="0"/>
                  </a:moveTo>
                  <a:lnTo>
                    <a:pt x="17" y="0"/>
                  </a:lnTo>
                  <a:lnTo>
                    <a:pt x="17" y="2"/>
                  </a:lnTo>
                  <a:lnTo>
                    <a:pt x="2" y="10"/>
                  </a:lnTo>
                  <a:lnTo>
                    <a:pt x="0" y="10"/>
                  </a:lnTo>
                  <a:lnTo>
                    <a:pt x="0" y="7"/>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3" name="Freeform 78"/>
            <p:cNvSpPr>
              <a:spLocks/>
            </p:cNvSpPr>
            <p:nvPr/>
          </p:nvSpPr>
          <p:spPr bwMode="auto">
            <a:xfrm>
              <a:off x="3200819" y="3635108"/>
              <a:ext cx="76428" cy="36981"/>
            </a:xfrm>
            <a:custGeom>
              <a:avLst/>
              <a:gdLst>
                <a:gd name="T0" fmla="*/ 60 w 62"/>
                <a:gd name="T1" fmla="*/ 0 h 30"/>
                <a:gd name="T2" fmla="*/ 62 w 62"/>
                <a:gd name="T3" fmla="*/ 0 h 30"/>
                <a:gd name="T4" fmla="*/ 62 w 62"/>
                <a:gd name="T5" fmla="*/ 2 h 30"/>
                <a:gd name="T6" fmla="*/ 2 w 62"/>
                <a:gd name="T7" fmla="*/ 30 h 30"/>
                <a:gd name="T8" fmla="*/ 0 w 62"/>
                <a:gd name="T9" fmla="*/ 30 h 30"/>
                <a:gd name="T10" fmla="*/ 0 w 62"/>
                <a:gd name="T11" fmla="*/ 27 h 30"/>
                <a:gd name="T12" fmla="*/ 60 w 62"/>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62" h="30">
                  <a:moveTo>
                    <a:pt x="60" y="0"/>
                  </a:moveTo>
                  <a:lnTo>
                    <a:pt x="62" y="0"/>
                  </a:lnTo>
                  <a:lnTo>
                    <a:pt x="62" y="2"/>
                  </a:lnTo>
                  <a:lnTo>
                    <a:pt x="2" y="30"/>
                  </a:lnTo>
                  <a:lnTo>
                    <a:pt x="0" y="30"/>
                  </a:lnTo>
                  <a:lnTo>
                    <a:pt x="0" y="27"/>
                  </a:lnTo>
                  <a:lnTo>
                    <a:pt x="6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4" name="Freeform 79"/>
            <p:cNvSpPr>
              <a:spLocks/>
            </p:cNvSpPr>
            <p:nvPr/>
          </p:nvSpPr>
          <p:spPr bwMode="auto">
            <a:xfrm>
              <a:off x="3274782" y="3621548"/>
              <a:ext cx="29585" cy="16025"/>
            </a:xfrm>
            <a:custGeom>
              <a:avLst/>
              <a:gdLst>
                <a:gd name="T0" fmla="*/ 22 w 24"/>
                <a:gd name="T1" fmla="*/ 0 h 13"/>
                <a:gd name="T2" fmla="*/ 24 w 24"/>
                <a:gd name="T3" fmla="*/ 0 h 13"/>
                <a:gd name="T4" fmla="*/ 24 w 24"/>
                <a:gd name="T5" fmla="*/ 3 h 13"/>
                <a:gd name="T6" fmla="*/ 2 w 24"/>
                <a:gd name="T7" fmla="*/ 13 h 13"/>
                <a:gd name="T8" fmla="*/ 0 w 24"/>
                <a:gd name="T9" fmla="*/ 13 h 13"/>
                <a:gd name="T10" fmla="*/ 0 w 24"/>
                <a:gd name="T11" fmla="*/ 11 h 13"/>
                <a:gd name="T12" fmla="*/ 2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2" y="0"/>
                  </a:moveTo>
                  <a:lnTo>
                    <a:pt x="24" y="0"/>
                  </a:lnTo>
                  <a:lnTo>
                    <a:pt x="24" y="3"/>
                  </a:lnTo>
                  <a:lnTo>
                    <a:pt x="2" y="13"/>
                  </a:lnTo>
                  <a:lnTo>
                    <a:pt x="0" y="13"/>
                  </a:lnTo>
                  <a:lnTo>
                    <a:pt x="0" y="11"/>
                  </a:lnTo>
                  <a:lnTo>
                    <a:pt x="2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5" name="Freeform 80"/>
            <p:cNvSpPr>
              <a:spLocks/>
            </p:cNvSpPr>
            <p:nvPr/>
          </p:nvSpPr>
          <p:spPr bwMode="auto">
            <a:xfrm>
              <a:off x="3347511" y="3588265"/>
              <a:ext cx="24654" cy="12327"/>
            </a:xfrm>
            <a:custGeom>
              <a:avLst/>
              <a:gdLst>
                <a:gd name="T0" fmla="*/ 17 w 20"/>
                <a:gd name="T1" fmla="*/ 0 h 10"/>
                <a:gd name="T2" fmla="*/ 20 w 20"/>
                <a:gd name="T3" fmla="*/ 0 h 10"/>
                <a:gd name="T4" fmla="*/ 20 w 20"/>
                <a:gd name="T5" fmla="*/ 2 h 10"/>
                <a:gd name="T6" fmla="*/ 3 w 20"/>
                <a:gd name="T7" fmla="*/ 10 h 10"/>
                <a:gd name="T8" fmla="*/ 0 w 20"/>
                <a:gd name="T9" fmla="*/ 10 h 10"/>
                <a:gd name="T10" fmla="*/ 0 w 20"/>
                <a:gd name="T11" fmla="*/ 9 h 10"/>
                <a:gd name="T12" fmla="*/ 17 w 2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0" h="10">
                  <a:moveTo>
                    <a:pt x="17" y="0"/>
                  </a:moveTo>
                  <a:lnTo>
                    <a:pt x="20" y="0"/>
                  </a:lnTo>
                  <a:lnTo>
                    <a:pt x="20" y="2"/>
                  </a:lnTo>
                  <a:lnTo>
                    <a:pt x="3" y="10"/>
                  </a:lnTo>
                  <a:lnTo>
                    <a:pt x="0" y="10"/>
                  </a:lnTo>
                  <a:lnTo>
                    <a:pt x="0" y="9"/>
                  </a:lnTo>
                  <a:lnTo>
                    <a:pt x="1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6" name="Freeform 81"/>
            <p:cNvSpPr>
              <a:spLocks/>
            </p:cNvSpPr>
            <p:nvPr/>
          </p:nvSpPr>
          <p:spPr bwMode="auto">
            <a:xfrm>
              <a:off x="3410379" y="3472391"/>
              <a:ext cx="99850" cy="93686"/>
            </a:xfrm>
            <a:custGeom>
              <a:avLst/>
              <a:gdLst>
                <a:gd name="T0" fmla="*/ 78 w 81"/>
                <a:gd name="T1" fmla="*/ 0 h 76"/>
                <a:gd name="T2" fmla="*/ 81 w 81"/>
                <a:gd name="T3" fmla="*/ 0 h 76"/>
                <a:gd name="T4" fmla="*/ 81 w 81"/>
                <a:gd name="T5" fmla="*/ 3 h 76"/>
                <a:gd name="T6" fmla="*/ 3 w 81"/>
                <a:gd name="T7" fmla="*/ 76 h 76"/>
                <a:gd name="T8" fmla="*/ 0 w 81"/>
                <a:gd name="T9" fmla="*/ 76 h 76"/>
                <a:gd name="T10" fmla="*/ 0 w 81"/>
                <a:gd name="T11" fmla="*/ 73 h 76"/>
                <a:gd name="T12" fmla="*/ 78 w 81"/>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81" h="76">
                  <a:moveTo>
                    <a:pt x="78" y="0"/>
                  </a:moveTo>
                  <a:lnTo>
                    <a:pt x="81" y="0"/>
                  </a:lnTo>
                  <a:lnTo>
                    <a:pt x="81" y="3"/>
                  </a:lnTo>
                  <a:lnTo>
                    <a:pt x="3" y="76"/>
                  </a:lnTo>
                  <a:lnTo>
                    <a:pt x="0" y="76"/>
                  </a:lnTo>
                  <a:lnTo>
                    <a:pt x="0" y="73"/>
                  </a:lnTo>
                  <a:lnTo>
                    <a:pt x="7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7" name="Freeform 82"/>
            <p:cNvSpPr>
              <a:spLocks/>
            </p:cNvSpPr>
            <p:nvPr/>
          </p:nvSpPr>
          <p:spPr bwMode="auto">
            <a:xfrm>
              <a:off x="3506529" y="3466227"/>
              <a:ext cx="8629" cy="9861"/>
            </a:xfrm>
            <a:custGeom>
              <a:avLst/>
              <a:gdLst>
                <a:gd name="T0" fmla="*/ 5 w 7"/>
                <a:gd name="T1" fmla="*/ 0 h 8"/>
                <a:gd name="T2" fmla="*/ 7 w 7"/>
                <a:gd name="T3" fmla="*/ 0 h 8"/>
                <a:gd name="T4" fmla="*/ 7 w 7"/>
                <a:gd name="T5" fmla="*/ 3 h 8"/>
                <a:gd name="T6" fmla="*/ 3 w 7"/>
                <a:gd name="T7" fmla="*/ 8 h 8"/>
                <a:gd name="T8" fmla="*/ 0 w 7"/>
                <a:gd name="T9" fmla="*/ 8 h 8"/>
                <a:gd name="T10" fmla="*/ 0 w 7"/>
                <a:gd name="T11" fmla="*/ 5 h 8"/>
                <a:gd name="T12" fmla="*/ 5 w 7"/>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5" y="0"/>
                  </a:moveTo>
                  <a:lnTo>
                    <a:pt x="7" y="0"/>
                  </a:lnTo>
                  <a:lnTo>
                    <a:pt x="7" y="3"/>
                  </a:lnTo>
                  <a:lnTo>
                    <a:pt x="3" y="8"/>
                  </a:lnTo>
                  <a:lnTo>
                    <a:pt x="0" y="8"/>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8" name="Freeform 83"/>
            <p:cNvSpPr>
              <a:spLocks/>
            </p:cNvSpPr>
            <p:nvPr/>
          </p:nvSpPr>
          <p:spPr bwMode="auto">
            <a:xfrm>
              <a:off x="3557070" y="3409523"/>
              <a:ext cx="20956" cy="19724"/>
            </a:xfrm>
            <a:custGeom>
              <a:avLst/>
              <a:gdLst>
                <a:gd name="T0" fmla="*/ 15 w 17"/>
                <a:gd name="T1" fmla="*/ 0 h 16"/>
                <a:gd name="T2" fmla="*/ 17 w 17"/>
                <a:gd name="T3" fmla="*/ 0 h 16"/>
                <a:gd name="T4" fmla="*/ 17 w 17"/>
                <a:gd name="T5" fmla="*/ 4 h 16"/>
                <a:gd name="T6" fmla="*/ 3 w 17"/>
                <a:gd name="T7" fmla="*/ 16 h 16"/>
                <a:gd name="T8" fmla="*/ 0 w 17"/>
                <a:gd name="T9" fmla="*/ 16 h 16"/>
                <a:gd name="T10" fmla="*/ 0 w 17"/>
                <a:gd name="T11" fmla="*/ 15 h 16"/>
                <a:gd name="T12" fmla="*/ 15 w 17"/>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7" h="16">
                  <a:moveTo>
                    <a:pt x="15" y="0"/>
                  </a:moveTo>
                  <a:lnTo>
                    <a:pt x="17" y="0"/>
                  </a:lnTo>
                  <a:lnTo>
                    <a:pt x="17" y="4"/>
                  </a:lnTo>
                  <a:lnTo>
                    <a:pt x="3" y="16"/>
                  </a:lnTo>
                  <a:lnTo>
                    <a:pt x="0" y="16"/>
                  </a:lnTo>
                  <a:lnTo>
                    <a:pt x="0" y="15"/>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09" name="Freeform 84"/>
            <p:cNvSpPr>
              <a:spLocks/>
            </p:cNvSpPr>
            <p:nvPr/>
          </p:nvSpPr>
          <p:spPr bwMode="auto">
            <a:xfrm>
              <a:off x="3621171" y="3326932"/>
              <a:ext cx="54239" cy="48076"/>
            </a:xfrm>
            <a:custGeom>
              <a:avLst/>
              <a:gdLst>
                <a:gd name="T0" fmla="*/ 41 w 44"/>
                <a:gd name="T1" fmla="*/ 0 h 39"/>
                <a:gd name="T2" fmla="*/ 44 w 44"/>
                <a:gd name="T3" fmla="*/ 0 h 39"/>
                <a:gd name="T4" fmla="*/ 44 w 44"/>
                <a:gd name="T5" fmla="*/ 2 h 39"/>
                <a:gd name="T6" fmla="*/ 2 w 44"/>
                <a:gd name="T7" fmla="*/ 39 h 39"/>
                <a:gd name="T8" fmla="*/ 0 w 44"/>
                <a:gd name="T9" fmla="*/ 39 h 39"/>
                <a:gd name="T10" fmla="*/ 0 w 44"/>
                <a:gd name="T11" fmla="*/ 37 h 39"/>
                <a:gd name="T12" fmla="*/ 41 w 44"/>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44" h="39">
                  <a:moveTo>
                    <a:pt x="41" y="0"/>
                  </a:moveTo>
                  <a:lnTo>
                    <a:pt x="44" y="0"/>
                  </a:lnTo>
                  <a:lnTo>
                    <a:pt x="44" y="2"/>
                  </a:lnTo>
                  <a:lnTo>
                    <a:pt x="2" y="39"/>
                  </a:lnTo>
                  <a:lnTo>
                    <a:pt x="0" y="39"/>
                  </a:lnTo>
                  <a:lnTo>
                    <a:pt x="0" y="37"/>
                  </a:lnTo>
                  <a:lnTo>
                    <a:pt x="4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0" name="Freeform 85"/>
            <p:cNvSpPr>
              <a:spLocks/>
            </p:cNvSpPr>
            <p:nvPr/>
          </p:nvSpPr>
          <p:spPr bwMode="auto">
            <a:xfrm>
              <a:off x="3671712" y="3276391"/>
              <a:ext cx="32050" cy="53007"/>
            </a:xfrm>
            <a:custGeom>
              <a:avLst/>
              <a:gdLst>
                <a:gd name="T0" fmla="*/ 24 w 26"/>
                <a:gd name="T1" fmla="*/ 0 h 43"/>
                <a:gd name="T2" fmla="*/ 26 w 26"/>
                <a:gd name="T3" fmla="*/ 0 h 43"/>
                <a:gd name="T4" fmla="*/ 26 w 26"/>
                <a:gd name="T5" fmla="*/ 2 h 43"/>
                <a:gd name="T6" fmla="*/ 3 w 26"/>
                <a:gd name="T7" fmla="*/ 43 h 43"/>
                <a:gd name="T8" fmla="*/ 0 w 26"/>
                <a:gd name="T9" fmla="*/ 43 h 43"/>
                <a:gd name="T10" fmla="*/ 0 w 26"/>
                <a:gd name="T11" fmla="*/ 41 h 43"/>
                <a:gd name="T12" fmla="*/ 24 w 26"/>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6" h="43">
                  <a:moveTo>
                    <a:pt x="24" y="0"/>
                  </a:moveTo>
                  <a:lnTo>
                    <a:pt x="26" y="0"/>
                  </a:lnTo>
                  <a:lnTo>
                    <a:pt x="26" y="2"/>
                  </a:lnTo>
                  <a:lnTo>
                    <a:pt x="3" y="43"/>
                  </a:lnTo>
                  <a:lnTo>
                    <a:pt x="0" y="43"/>
                  </a:lnTo>
                  <a:lnTo>
                    <a:pt x="0" y="41"/>
                  </a:lnTo>
                  <a:lnTo>
                    <a:pt x="2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1" name="Freeform 86"/>
            <p:cNvSpPr>
              <a:spLocks/>
            </p:cNvSpPr>
            <p:nvPr/>
          </p:nvSpPr>
          <p:spPr bwMode="auto">
            <a:xfrm>
              <a:off x="3725950" y="3212290"/>
              <a:ext cx="14792" cy="20956"/>
            </a:xfrm>
            <a:custGeom>
              <a:avLst/>
              <a:gdLst>
                <a:gd name="T0" fmla="*/ 9 w 12"/>
                <a:gd name="T1" fmla="*/ 0 h 17"/>
                <a:gd name="T2" fmla="*/ 12 w 12"/>
                <a:gd name="T3" fmla="*/ 0 h 17"/>
                <a:gd name="T4" fmla="*/ 12 w 12"/>
                <a:gd name="T5" fmla="*/ 3 h 17"/>
                <a:gd name="T6" fmla="*/ 3 w 12"/>
                <a:gd name="T7" fmla="*/ 17 h 17"/>
                <a:gd name="T8" fmla="*/ 0 w 12"/>
                <a:gd name="T9" fmla="*/ 17 h 17"/>
                <a:gd name="T10" fmla="*/ 0 w 12"/>
                <a:gd name="T11" fmla="*/ 15 h 17"/>
                <a:gd name="T12" fmla="*/ 9 w 12"/>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12" h="17">
                  <a:moveTo>
                    <a:pt x="9" y="0"/>
                  </a:moveTo>
                  <a:lnTo>
                    <a:pt x="12" y="0"/>
                  </a:lnTo>
                  <a:lnTo>
                    <a:pt x="12" y="3"/>
                  </a:lnTo>
                  <a:lnTo>
                    <a:pt x="3" y="17"/>
                  </a:lnTo>
                  <a:lnTo>
                    <a:pt x="0" y="17"/>
                  </a:lnTo>
                  <a:lnTo>
                    <a:pt x="0" y="15"/>
                  </a:lnTo>
                  <a:lnTo>
                    <a:pt x="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2" name="Freeform 87"/>
            <p:cNvSpPr>
              <a:spLocks/>
            </p:cNvSpPr>
            <p:nvPr/>
          </p:nvSpPr>
          <p:spPr bwMode="auto">
            <a:xfrm>
              <a:off x="3762932" y="3100114"/>
              <a:ext cx="40680" cy="70265"/>
            </a:xfrm>
            <a:custGeom>
              <a:avLst/>
              <a:gdLst>
                <a:gd name="T0" fmla="*/ 31 w 33"/>
                <a:gd name="T1" fmla="*/ 0 h 57"/>
                <a:gd name="T2" fmla="*/ 33 w 33"/>
                <a:gd name="T3" fmla="*/ 0 h 57"/>
                <a:gd name="T4" fmla="*/ 33 w 33"/>
                <a:gd name="T5" fmla="*/ 2 h 57"/>
                <a:gd name="T6" fmla="*/ 2 w 33"/>
                <a:gd name="T7" fmla="*/ 57 h 57"/>
                <a:gd name="T8" fmla="*/ 0 w 33"/>
                <a:gd name="T9" fmla="*/ 57 h 57"/>
                <a:gd name="T10" fmla="*/ 0 w 33"/>
                <a:gd name="T11" fmla="*/ 55 h 57"/>
                <a:gd name="T12" fmla="*/ 31 w 33"/>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33" h="57">
                  <a:moveTo>
                    <a:pt x="31" y="0"/>
                  </a:moveTo>
                  <a:lnTo>
                    <a:pt x="33" y="0"/>
                  </a:lnTo>
                  <a:lnTo>
                    <a:pt x="33" y="2"/>
                  </a:lnTo>
                  <a:lnTo>
                    <a:pt x="2" y="57"/>
                  </a:lnTo>
                  <a:lnTo>
                    <a:pt x="0" y="57"/>
                  </a:lnTo>
                  <a:lnTo>
                    <a:pt x="0" y="55"/>
                  </a:lnTo>
                  <a:lnTo>
                    <a:pt x="3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3" name="Freeform 88"/>
            <p:cNvSpPr>
              <a:spLocks/>
            </p:cNvSpPr>
            <p:nvPr/>
          </p:nvSpPr>
          <p:spPr bwMode="auto">
            <a:xfrm>
              <a:off x="3801146" y="3068064"/>
              <a:ext cx="34516" cy="34516"/>
            </a:xfrm>
            <a:custGeom>
              <a:avLst/>
              <a:gdLst>
                <a:gd name="T0" fmla="*/ 26 w 28"/>
                <a:gd name="T1" fmla="*/ 0 h 28"/>
                <a:gd name="T2" fmla="*/ 28 w 28"/>
                <a:gd name="T3" fmla="*/ 0 h 28"/>
                <a:gd name="T4" fmla="*/ 28 w 28"/>
                <a:gd name="T5" fmla="*/ 2 h 28"/>
                <a:gd name="T6" fmla="*/ 2 w 28"/>
                <a:gd name="T7" fmla="*/ 28 h 28"/>
                <a:gd name="T8" fmla="*/ 0 w 28"/>
                <a:gd name="T9" fmla="*/ 28 h 28"/>
                <a:gd name="T10" fmla="*/ 0 w 28"/>
                <a:gd name="T11" fmla="*/ 26 h 28"/>
                <a:gd name="T12" fmla="*/ 26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26" y="0"/>
                  </a:moveTo>
                  <a:lnTo>
                    <a:pt x="28" y="0"/>
                  </a:lnTo>
                  <a:lnTo>
                    <a:pt x="28" y="2"/>
                  </a:lnTo>
                  <a:lnTo>
                    <a:pt x="2" y="28"/>
                  </a:lnTo>
                  <a:lnTo>
                    <a:pt x="0" y="28"/>
                  </a:lnTo>
                  <a:lnTo>
                    <a:pt x="0" y="26"/>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4" name="Freeform 89"/>
            <p:cNvSpPr>
              <a:spLocks/>
            </p:cNvSpPr>
            <p:nvPr/>
          </p:nvSpPr>
          <p:spPr bwMode="auto">
            <a:xfrm>
              <a:off x="3880038" y="3001499"/>
              <a:ext cx="23422" cy="24654"/>
            </a:xfrm>
            <a:custGeom>
              <a:avLst/>
              <a:gdLst>
                <a:gd name="T0" fmla="*/ 18 w 19"/>
                <a:gd name="T1" fmla="*/ 0 h 20"/>
                <a:gd name="T2" fmla="*/ 19 w 19"/>
                <a:gd name="T3" fmla="*/ 0 h 20"/>
                <a:gd name="T4" fmla="*/ 19 w 19"/>
                <a:gd name="T5" fmla="*/ 4 h 20"/>
                <a:gd name="T6" fmla="*/ 3 w 19"/>
                <a:gd name="T7" fmla="*/ 20 h 20"/>
                <a:gd name="T8" fmla="*/ 0 w 19"/>
                <a:gd name="T9" fmla="*/ 20 h 20"/>
                <a:gd name="T10" fmla="*/ 0 w 19"/>
                <a:gd name="T11" fmla="*/ 16 h 20"/>
                <a:gd name="T12" fmla="*/ 18 w 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8" y="0"/>
                  </a:moveTo>
                  <a:lnTo>
                    <a:pt x="19" y="0"/>
                  </a:lnTo>
                  <a:lnTo>
                    <a:pt x="19" y="4"/>
                  </a:lnTo>
                  <a:lnTo>
                    <a:pt x="3" y="20"/>
                  </a:lnTo>
                  <a:lnTo>
                    <a:pt x="0" y="20"/>
                  </a:lnTo>
                  <a:lnTo>
                    <a:pt x="0" y="16"/>
                  </a:lnTo>
                  <a:lnTo>
                    <a:pt x="1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5" name="Freeform 90"/>
            <p:cNvSpPr>
              <a:spLocks/>
            </p:cNvSpPr>
            <p:nvPr/>
          </p:nvSpPr>
          <p:spPr bwMode="auto">
            <a:xfrm>
              <a:off x="3942906" y="2973146"/>
              <a:ext cx="103547" cy="7396"/>
            </a:xfrm>
            <a:custGeom>
              <a:avLst/>
              <a:gdLst>
                <a:gd name="T0" fmla="*/ 81 w 84"/>
                <a:gd name="T1" fmla="*/ 0 h 6"/>
                <a:gd name="T2" fmla="*/ 84 w 84"/>
                <a:gd name="T3" fmla="*/ 0 h 6"/>
                <a:gd name="T4" fmla="*/ 84 w 84"/>
                <a:gd name="T5" fmla="*/ 3 h 6"/>
                <a:gd name="T6" fmla="*/ 2 w 84"/>
                <a:gd name="T7" fmla="*/ 6 h 6"/>
                <a:gd name="T8" fmla="*/ 0 w 84"/>
                <a:gd name="T9" fmla="*/ 6 h 6"/>
                <a:gd name="T10" fmla="*/ 0 w 84"/>
                <a:gd name="T11" fmla="*/ 3 h 6"/>
                <a:gd name="T12" fmla="*/ 81 w 8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4" h="6">
                  <a:moveTo>
                    <a:pt x="81" y="0"/>
                  </a:moveTo>
                  <a:lnTo>
                    <a:pt x="84" y="0"/>
                  </a:lnTo>
                  <a:lnTo>
                    <a:pt x="84" y="3"/>
                  </a:lnTo>
                  <a:lnTo>
                    <a:pt x="2" y="6"/>
                  </a:lnTo>
                  <a:lnTo>
                    <a:pt x="0" y="6"/>
                  </a:lnTo>
                  <a:lnTo>
                    <a:pt x="0" y="3"/>
                  </a:lnTo>
                  <a:lnTo>
                    <a:pt x="8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6" name="Freeform 91"/>
            <p:cNvSpPr>
              <a:spLocks/>
            </p:cNvSpPr>
            <p:nvPr/>
          </p:nvSpPr>
          <p:spPr bwMode="auto">
            <a:xfrm>
              <a:off x="4089598" y="2966983"/>
              <a:ext cx="22189" cy="4931"/>
            </a:xfrm>
            <a:custGeom>
              <a:avLst/>
              <a:gdLst>
                <a:gd name="T0" fmla="*/ 16 w 18"/>
                <a:gd name="T1" fmla="*/ 0 h 4"/>
                <a:gd name="T2" fmla="*/ 18 w 18"/>
                <a:gd name="T3" fmla="*/ 0 h 4"/>
                <a:gd name="T4" fmla="*/ 18 w 18"/>
                <a:gd name="T5" fmla="*/ 2 h 4"/>
                <a:gd name="T6" fmla="*/ 2 w 18"/>
                <a:gd name="T7" fmla="*/ 4 h 4"/>
                <a:gd name="T8" fmla="*/ 0 w 18"/>
                <a:gd name="T9" fmla="*/ 4 h 4"/>
                <a:gd name="T10" fmla="*/ 0 w 18"/>
                <a:gd name="T11" fmla="*/ 2 h 4"/>
                <a:gd name="T12" fmla="*/ 16 w 1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16" y="0"/>
                  </a:moveTo>
                  <a:lnTo>
                    <a:pt x="18" y="0"/>
                  </a:lnTo>
                  <a:lnTo>
                    <a:pt x="18" y="2"/>
                  </a:lnTo>
                  <a:lnTo>
                    <a:pt x="2" y="4"/>
                  </a:lnTo>
                  <a:lnTo>
                    <a:pt x="0" y="4"/>
                  </a:lnTo>
                  <a:lnTo>
                    <a:pt x="0" y="2"/>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7" name="Freeform 92"/>
            <p:cNvSpPr>
              <a:spLocks/>
            </p:cNvSpPr>
            <p:nvPr/>
          </p:nvSpPr>
          <p:spPr bwMode="auto">
            <a:xfrm>
              <a:off x="4152466" y="2952190"/>
              <a:ext cx="49308" cy="9861"/>
            </a:xfrm>
            <a:custGeom>
              <a:avLst/>
              <a:gdLst>
                <a:gd name="T0" fmla="*/ 36 w 40"/>
                <a:gd name="T1" fmla="*/ 0 h 8"/>
                <a:gd name="T2" fmla="*/ 40 w 40"/>
                <a:gd name="T3" fmla="*/ 0 h 8"/>
                <a:gd name="T4" fmla="*/ 40 w 40"/>
                <a:gd name="T5" fmla="*/ 4 h 8"/>
                <a:gd name="T6" fmla="*/ 2 w 40"/>
                <a:gd name="T7" fmla="*/ 8 h 8"/>
                <a:gd name="T8" fmla="*/ 0 w 40"/>
                <a:gd name="T9" fmla="*/ 8 h 8"/>
                <a:gd name="T10" fmla="*/ 0 w 40"/>
                <a:gd name="T11" fmla="*/ 6 h 8"/>
                <a:gd name="T12" fmla="*/ 36 w 40"/>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6" y="0"/>
                  </a:moveTo>
                  <a:lnTo>
                    <a:pt x="40" y="0"/>
                  </a:lnTo>
                  <a:lnTo>
                    <a:pt x="40" y="4"/>
                  </a:lnTo>
                  <a:lnTo>
                    <a:pt x="2" y="8"/>
                  </a:lnTo>
                  <a:lnTo>
                    <a:pt x="0" y="8"/>
                  </a:lnTo>
                  <a:lnTo>
                    <a:pt x="0" y="6"/>
                  </a:lnTo>
                  <a:lnTo>
                    <a:pt x="3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8" name="Freeform 93"/>
            <p:cNvSpPr>
              <a:spLocks/>
            </p:cNvSpPr>
            <p:nvPr/>
          </p:nvSpPr>
          <p:spPr bwMode="auto">
            <a:xfrm>
              <a:off x="4196843" y="2952190"/>
              <a:ext cx="61635" cy="28353"/>
            </a:xfrm>
            <a:custGeom>
              <a:avLst/>
              <a:gdLst>
                <a:gd name="T0" fmla="*/ 0 w 50"/>
                <a:gd name="T1" fmla="*/ 0 h 23"/>
                <a:gd name="T2" fmla="*/ 4 w 50"/>
                <a:gd name="T3" fmla="*/ 0 h 23"/>
                <a:gd name="T4" fmla="*/ 50 w 50"/>
                <a:gd name="T5" fmla="*/ 20 h 23"/>
                <a:gd name="T6" fmla="*/ 50 w 50"/>
                <a:gd name="T7" fmla="*/ 23 h 23"/>
                <a:gd name="T8" fmla="*/ 47 w 50"/>
                <a:gd name="T9" fmla="*/ 23 h 23"/>
                <a:gd name="T10" fmla="*/ 0 w 50"/>
                <a:gd name="T11" fmla="*/ 4 h 23"/>
                <a:gd name="T12" fmla="*/ 0 w 50"/>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50" h="23">
                  <a:moveTo>
                    <a:pt x="0" y="0"/>
                  </a:moveTo>
                  <a:lnTo>
                    <a:pt x="4" y="0"/>
                  </a:lnTo>
                  <a:lnTo>
                    <a:pt x="50" y="20"/>
                  </a:lnTo>
                  <a:lnTo>
                    <a:pt x="50" y="23"/>
                  </a:lnTo>
                  <a:lnTo>
                    <a:pt x="47" y="23"/>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19" name="Freeform 94"/>
            <p:cNvSpPr>
              <a:spLocks/>
            </p:cNvSpPr>
            <p:nvPr/>
          </p:nvSpPr>
          <p:spPr bwMode="auto">
            <a:xfrm>
              <a:off x="4299157" y="2994102"/>
              <a:ext cx="22189" cy="12327"/>
            </a:xfrm>
            <a:custGeom>
              <a:avLst/>
              <a:gdLst>
                <a:gd name="T0" fmla="*/ 0 w 18"/>
                <a:gd name="T1" fmla="*/ 0 h 10"/>
                <a:gd name="T2" fmla="*/ 3 w 18"/>
                <a:gd name="T3" fmla="*/ 0 h 10"/>
                <a:gd name="T4" fmla="*/ 18 w 18"/>
                <a:gd name="T5" fmla="*/ 6 h 10"/>
                <a:gd name="T6" fmla="*/ 18 w 18"/>
                <a:gd name="T7" fmla="*/ 10 h 10"/>
                <a:gd name="T8" fmla="*/ 16 w 18"/>
                <a:gd name="T9" fmla="*/ 10 h 10"/>
                <a:gd name="T10" fmla="*/ 0 w 18"/>
                <a:gd name="T11" fmla="*/ 3 h 10"/>
                <a:gd name="T12" fmla="*/ 0 w 1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 h="10">
                  <a:moveTo>
                    <a:pt x="0" y="0"/>
                  </a:moveTo>
                  <a:lnTo>
                    <a:pt x="3" y="0"/>
                  </a:lnTo>
                  <a:lnTo>
                    <a:pt x="18" y="6"/>
                  </a:lnTo>
                  <a:lnTo>
                    <a:pt x="18" y="10"/>
                  </a:lnTo>
                  <a:lnTo>
                    <a:pt x="16" y="1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0" name="Freeform 95"/>
            <p:cNvSpPr>
              <a:spLocks/>
            </p:cNvSpPr>
            <p:nvPr/>
          </p:nvSpPr>
          <p:spPr bwMode="auto">
            <a:xfrm>
              <a:off x="4362025" y="3019988"/>
              <a:ext cx="71497" cy="29585"/>
            </a:xfrm>
            <a:custGeom>
              <a:avLst/>
              <a:gdLst>
                <a:gd name="T0" fmla="*/ 0 w 58"/>
                <a:gd name="T1" fmla="*/ 0 h 24"/>
                <a:gd name="T2" fmla="*/ 3 w 58"/>
                <a:gd name="T3" fmla="*/ 0 h 24"/>
                <a:gd name="T4" fmla="*/ 58 w 58"/>
                <a:gd name="T5" fmla="*/ 22 h 24"/>
                <a:gd name="T6" fmla="*/ 58 w 58"/>
                <a:gd name="T7" fmla="*/ 24 h 24"/>
                <a:gd name="T8" fmla="*/ 56 w 58"/>
                <a:gd name="T9" fmla="*/ 24 h 24"/>
                <a:gd name="T10" fmla="*/ 0 w 58"/>
                <a:gd name="T11" fmla="*/ 2 h 24"/>
                <a:gd name="T12" fmla="*/ 0 w 5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58" h="24">
                  <a:moveTo>
                    <a:pt x="0" y="0"/>
                  </a:moveTo>
                  <a:lnTo>
                    <a:pt x="3" y="0"/>
                  </a:lnTo>
                  <a:lnTo>
                    <a:pt x="58" y="22"/>
                  </a:lnTo>
                  <a:lnTo>
                    <a:pt x="58" y="24"/>
                  </a:lnTo>
                  <a:lnTo>
                    <a:pt x="56" y="24"/>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1" name="Freeform 96"/>
            <p:cNvSpPr>
              <a:spLocks/>
            </p:cNvSpPr>
            <p:nvPr/>
          </p:nvSpPr>
          <p:spPr bwMode="auto">
            <a:xfrm>
              <a:off x="4431057" y="3047108"/>
              <a:ext cx="34516" cy="17258"/>
            </a:xfrm>
            <a:custGeom>
              <a:avLst/>
              <a:gdLst>
                <a:gd name="T0" fmla="*/ 0 w 28"/>
                <a:gd name="T1" fmla="*/ 0 h 14"/>
                <a:gd name="T2" fmla="*/ 2 w 28"/>
                <a:gd name="T3" fmla="*/ 0 h 14"/>
                <a:gd name="T4" fmla="*/ 28 w 28"/>
                <a:gd name="T5" fmla="*/ 12 h 14"/>
                <a:gd name="T6" fmla="*/ 28 w 28"/>
                <a:gd name="T7" fmla="*/ 14 h 14"/>
                <a:gd name="T8" fmla="*/ 25 w 28"/>
                <a:gd name="T9" fmla="*/ 14 h 14"/>
                <a:gd name="T10" fmla="*/ 0 w 28"/>
                <a:gd name="T11" fmla="*/ 2 h 14"/>
                <a:gd name="T12" fmla="*/ 0 w 2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8" h="14">
                  <a:moveTo>
                    <a:pt x="0" y="0"/>
                  </a:moveTo>
                  <a:lnTo>
                    <a:pt x="2" y="0"/>
                  </a:lnTo>
                  <a:lnTo>
                    <a:pt x="28" y="12"/>
                  </a:lnTo>
                  <a:lnTo>
                    <a:pt x="28" y="14"/>
                  </a:lnTo>
                  <a:lnTo>
                    <a:pt x="25" y="14"/>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2" name="Freeform 97"/>
            <p:cNvSpPr>
              <a:spLocks/>
            </p:cNvSpPr>
            <p:nvPr/>
          </p:nvSpPr>
          <p:spPr bwMode="auto">
            <a:xfrm>
              <a:off x="4508717" y="3086555"/>
              <a:ext cx="22189" cy="12327"/>
            </a:xfrm>
            <a:custGeom>
              <a:avLst/>
              <a:gdLst>
                <a:gd name="T0" fmla="*/ 0 w 18"/>
                <a:gd name="T1" fmla="*/ 0 h 10"/>
                <a:gd name="T2" fmla="*/ 2 w 18"/>
                <a:gd name="T3" fmla="*/ 0 h 10"/>
                <a:gd name="T4" fmla="*/ 18 w 18"/>
                <a:gd name="T5" fmla="*/ 8 h 10"/>
                <a:gd name="T6" fmla="*/ 18 w 18"/>
                <a:gd name="T7" fmla="*/ 10 h 10"/>
                <a:gd name="T8" fmla="*/ 14 w 18"/>
                <a:gd name="T9" fmla="*/ 10 h 10"/>
                <a:gd name="T10" fmla="*/ 0 w 18"/>
                <a:gd name="T11" fmla="*/ 2 h 10"/>
                <a:gd name="T12" fmla="*/ 0 w 1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 h="10">
                  <a:moveTo>
                    <a:pt x="0" y="0"/>
                  </a:moveTo>
                  <a:lnTo>
                    <a:pt x="2" y="0"/>
                  </a:lnTo>
                  <a:lnTo>
                    <a:pt x="18" y="8"/>
                  </a:lnTo>
                  <a:lnTo>
                    <a:pt x="18" y="10"/>
                  </a:lnTo>
                  <a:lnTo>
                    <a:pt x="14" y="10"/>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3" name="Freeform 98"/>
            <p:cNvSpPr>
              <a:spLocks/>
            </p:cNvSpPr>
            <p:nvPr/>
          </p:nvSpPr>
          <p:spPr bwMode="auto">
            <a:xfrm>
              <a:off x="4572818" y="3119838"/>
              <a:ext cx="27119" cy="16025"/>
            </a:xfrm>
            <a:custGeom>
              <a:avLst/>
              <a:gdLst>
                <a:gd name="T0" fmla="*/ 0 w 22"/>
                <a:gd name="T1" fmla="*/ 0 h 13"/>
                <a:gd name="T2" fmla="*/ 2 w 22"/>
                <a:gd name="T3" fmla="*/ 0 h 13"/>
                <a:gd name="T4" fmla="*/ 22 w 22"/>
                <a:gd name="T5" fmla="*/ 9 h 13"/>
                <a:gd name="T6" fmla="*/ 22 w 22"/>
                <a:gd name="T7" fmla="*/ 13 h 13"/>
                <a:gd name="T8" fmla="*/ 19 w 22"/>
                <a:gd name="T9" fmla="*/ 13 h 13"/>
                <a:gd name="T10" fmla="*/ 0 w 22"/>
                <a:gd name="T11" fmla="*/ 1 h 13"/>
                <a:gd name="T12" fmla="*/ 0 w 22"/>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0" y="0"/>
                  </a:moveTo>
                  <a:lnTo>
                    <a:pt x="2" y="0"/>
                  </a:lnTo>
                  <a:lnTo>
                    <a:pt x="22" y="9"/>
                  </a:lnTo>
                  <a:lnTo>
                    <a:pt x="22" y="13"/>
                  </a:lnTo>
                  <a:lnTo>
                    <a:pt x="19" y="13"/>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4" name="Freeform 99"/>
            <p:cNvSpPr>
              <a:spLocks/>
            </p:cNvSpPr>
            <p:nvPr/>
          </p:nvSpPr>
          <p:spPr bwMode="auto">
            <a:xfrm>
              <a:off x="4596239" y="3130932"/>
              <a:ext cx="80126" cy="39446"/>
            </a:xfrm>
            <a:custGeom>
              <a:avLst/>
              <a:gdLst>
                <a:gd name="T0" fmla="*/ 0 w 65"/>
                <a:gd name="T1" fmla="*/ 0 h 32"/>
                <a:gd name="T2" fmla="*/ 3 w 65"/>
                <a:gd name="T3" fmla="*/ 0 h 32"/>
                <a:gd name="T4" fmla="*/ 65 w 65"/>
                <a:gd name="T5" fmla="*/ 30 h 32"/>
                <a:gd name="T6" fmla="*/ 65 w 65"/>
                <a:gd name="T7" fmla="*/ 32 h 32"/>
                <a:gd name="T8" fmla="*/ 63 w 65"/>
                <a:gd name="T9" fmla="*/ 32 h 32"/>
                <a:gd name="T10" fmla="*/ 0 w 65"/>
                <a:gd name="T11" fmla="*/ 4 h 32"/>
                <a:gd name="T12" fmla="*/ 0 w 65"/>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65" h="32">
                  <a:moveTo>
                    <a:pt x="0" y="0"/>
                  </a:moveTo>
                  <a:lnTo>
                    <a:pt x="3" y="0"/>
                  </a:lnTo>
                  <a:lnTo>
                    <a:pt x="65" y="30"/>
                  </a:lnTo>
                  <a:lnTo>
                    <a:pt x="65" y="32"/>
                  </a:lnTo>
                  <a:lnTo>
                    <a:pt x="63" y="32"/>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5" name="Freeform 100"/>
            <p:cNvSpPr>
              <a:spLocks/>
            </p:cNvSpPr>
            <p:nvPr/>
          </p:nvSpPr>
          <p:spPr bwMode="auto">
            <a:xfrm>
              <a:off x="4719508" y="3188869"/>
              <a:ext cx="20956" cy="12327"/>
            </a:xfrm>
            <a:custGeom>
              <a:avLst/>
              <a:gdLst>
                <a:gd name="T0" fmla="*/ 0 w 17"/>
                <a:gd name="T1" fmla="*/ 0 h 10"/>
                <a:gd name="T2" fmla="*/ 1 w 17"/>
                <a:gd name="T3" fmla="*/ 0 h 10"/>
                <a:gd name="T4" fmla="*/ 17 w 17"/>
                <a:gd name="T5" fmla="*/ 8 h 10"/>
                <a:gd name="T6" fmla="*/ 17 w 17"/>
                <a:gd name="T7" fmla="*/ 10 h 10"/>
                <a:gd name="T8" fmla="*/ 15 w 17"/>
                <a:gd name="T9" fmla="*/ 10 h 10"/>
                <a:gd name="T10" fmla="*/ 0 w 17"/>
                <a:gd name="T11" fmla="*/ 2 h 10"/>
                <a:gd name="T12" fmla="*/ 0 w 1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0" y="0"/>
                  </a:moveTo>
                  <a:lnTo>
                    <a:pt x="1" y="0"/>
                  </a:lnTo>
                  <a:lnTo>
                    <a:pt x="17" y="8"/>
                  </a:lnTo>
                  <a:lnTo>
                    <a:pt x="17" y="10"/>
                  </a:lnTo>
                  <a:lnTo>
                    <a:pt x="15" y="10"/>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6" name="Freeform 101"/>
            <p:cNvSpPr>
              <a:spLocks/>
            </p:cNvSpPr>
            <p:nvPr/>
          </p:nvSpPr>
          <p:spPr bwMode="auto">
            <a:xfrm>
              <a:off x="4782377" y="3219687"/>
              <a:ext cx="49308" cy="22189"/>
            </a:xfrm>
            <a:custGeom>
              <a:avLst/>
              <a:gdLst>
                <a:gd name="T0" fmla="*/ 0 w 40"/>
                <a:gd name="T1" fmla="*/ 0 h 18"/>
                <a:gd name="T2" fmla="*/ 3 w 40"/>
                <a:gd name="T3" fmla="*/ 0 h 18"/>
                <a:gd name="T4" fmla="*/ 40 w 40"/>
                <a:gd name="T5" fmla="*/ 16 h 18"/>
                <a:gd name="T6" fmla="*/ 40 w 40"/>
                <a:gd name="T7" fmla="*/ 18 h 18"/>
                <a:gd name="T8" fmla="*/ 38 w 40"/>
                <a:gd name="T9" fmla="*/ 18 h 18"/>
                <a:gd name="T10" fmla="*/ 0 w 40"/>
                <a:gd name="T11" fmla="*/ 1 h 18"/>
                <a:gd name="T12" fmla="*/ 0 w 4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40" h="18">
                  <a:moveTo>
                    <a:pt x="0" y="0"/>
                  </a:moveTo>
                  <a:lnTo>
                    <a:pt x="3" y="0"/>
                  </a:lnTo>
                  <a:lnTo>
                    <a:pt x="40" y="16"/>
                  </a:lnTo>
                  <a:lnTo>
                    <a:pt x="40" y="18"/>
                  </a:lnTo>
                  <a:lnTo>
                    <a:pt x="38" y="18"/>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7" name="Freeform 102"/>
            <p:cNvSpPr>
              <a:spLocks/>
            </p:cNvSpPr>
            <p:nvPr/>
          </p:nvSpPr>
          <p:spPr bwMode="auto">
            <a:xfrm>
              <a:off x="1700620" y="4147912"/>
              <a:ext cx="91220" cy="542389"/>
            </a:xfrm>
            <a:custGeom>
              <a:avLst/>
              <a:gdLst>
                <a:gd name="T0" fmla="*/ 71 w 74"/>
                <a:gd name="T1" fmla="*/ 0 h 440"/>
                <a:gd name="T2" fmla="*/ 74 w 74"/>
                <a:gd name="T3" fmla="*/ 0 h 440"/>
                <a:gd name="T4" fmla="*/ 74 w 74"/>
                <a:gd name="T5" fmla="*/ 3 h 440"/>
                <a:gd name="T6" fmla="*/ 3 w 74"/>
                <a:gd name="T7" fmla="*/ 440 h 440"/>
                <a:gd name="T8" fmla="*/ 0 w 74"/>
                <a:gd name="T9" fmla="*/ 440 h 440"/>
                <a:gd name="T10" fmla="*/ 0 w 74"/>
                <a:gd name="T11" fmla="*/ 437 h 440"/>
                <a:gd name="T12" fmla="*/ 71 w 74"/>
                <a:gd name="T13" fmla="*/ 0 h 440"/>
              </a:gdLst>
              <a:ahLst/>
              <a:cxnLst>
                <a:cxn ang="0">
                  <a:pos x="T0" y="T1"/>
                </a:cxn>
                <a:cxn ang="0">
                  <a:pos x="T2" y="T3"/>
                </a:cxn>
                <a:cxn ang="0">
                  <a:pos x="T4" y="T5"/>
                </a:cxn>
                <a:cxn ang="0">
                  <a:pos x="T6" y="T7"/>
                </a:cxn>
                <a:cxn ang="0">
                  <a:pos x="T8" y="T9"/>
                </a:cxn>
                <a:cxn ang="0">
                  <a:pos x="T10" y="T11"/>
                </a:cxn>
                <a:cxn ang="0">
                  <a:pos x="T12" y="T13"/>
                </a:cxn>
              </a:cxnLst>
              <a:rect l="0" t="0" r="r" b="b"/>
              <a:pathLst>
                <a:path w="74" h="440">
                  <a:moveTo>
                    <a:pt x="71" y="0"/>
                  </a:moveTo>
                  <a:lnTo>
                    <a:pt x="74" y="0"/>
                  </a:lnTo>
                  <a:lnTo>
                    <a:pt x="74" y="3"/>
                  </a:lnTo>
                  <a:lnTo>
                    <a:pt x="3" y="440"/>
                  </a:lnTo>
                  <a:lnTo>
                    <a:pt x="0" y="440"/>
                  </a:lnTo>
                  <a:lnTo>
                    <a:pt x="0" y="437"/>
                  </a:lnTo>
                  <a:lnTo>
                    <a:pt x="7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8" name="Freeform 103"/>
            <p:cNvSpPr>
              <a:spLocks/>
            </p:cNvSpPr>
            <p:nvPr/>
          </p:nvSpPr>
          <p:spPr bwMode="auto">
            <a:xfrm>
              <a:off x="1788142" y="3954377"/>
              <a:ext cx="40680" cy="197233"/>
            </a:xfrm>
            <a:custGeom>
              <a:avLst/>
              <a:gdLst>
                <a:gd name="T0" fmla="*/ 31 w 33"/>
                <a:gd name="T1" fmla="*/ 0 h 160"/>
                <a:gd name="T2" fmla="*/ 33 w 33"/>
                <a:gd name="T3" fmla="*/ 0 h 160"/>
                <a:gd name="T4" fmla="*/ 33 w 33"/>
                <a:gd name="T5" fmla="*/ 2 h 160"/>
                <a:gd name="T6" fmla="*/ 3 w 33"/>
                <a:gd name="T7" fmla="*/ 160 h 160"/>
                <a:gd name="T8" fmla="*/ 0 w 33"/>
                <a:gd name="T9" fmla="*/ 160 h 160"/>
                <a:gd name="T10" fmla="*/ 0 w 33"/>
                <a:gd name="T11" fmla="*/ 157 h 160"/>
                <a:gd name="T12" fmla="*/ 31 w 33"/>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33" h="160">
                  <a:moveTo>
                    <a:pt x="31" y="0"/>
                  </a:moveTo>
                  <a:lnTo>
                    <a:pt x="33" y="0"/>
                  </a:lnTo>
                  <a:lnTo>
                    <a:pt x="33" y="2"/>
                  </a:lnTo>
                  <a:lnTo>
                    <a:pt x="3" y="160"/>
                  </a:lnTo>
                  <a:lnTo>
                    <a:pt x="0" y="160"/>
                  </a:lnTo>
                  <a:lnTo>
                    <a:pt x="0" y="157"/>
                  </a:lnTo>
                  <a:lnTo>
                    <a:pt x="3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29" name="Freeform 104"/>
            <p:cNvSpPr>
              <a:spLocks/>
            </p:cNvSpPr>
            <p:nvPr/>
          </p:nvSpPr>
          <p:spPr bwMode="auto">
            <a:xfrm>
              <a:off x="1826356" y="3636340"/>
              <a:ext cx="70265" cy="320502"/>
            </a:xfrm>
            <a:custGeom>
              <a:avLst/>
              <a:gdLst>
                <a:gd name="T0" fmla="*/ 55 w 57"/>
                <a:gd name="T1" fmla="*/ 0 h 260"/>
                <a:gd name="T2" fmla="*/ 57 w 57"/>
                <a:gd name="T3" fmla="*/ 0 h 260"/>
                <a:gd name="T4" fmla="*/ 57 w 57"/>
                <a:gd name="T5" fmla="*/ 2 h 260"/>
                <a:gd name="T6" fmla="*/ 2 w 57"/>
                <a:gd name="T7" fmla="*/ 260 h 260"/>
                <a:gd name="T8" fmla="*/ 0 w 57"/>
                <a:gd name="T9" fmla="*/ 260 h 260"/>
                <a:gd name="T10" fmla="*/ 0 w 57"/>
                <a:gd name="T11" fmla="*/ 258 h 260"/>
                <a:gd name="T12" fmla="*/ 55 w 57"/>
                <a:gd name="T13" fmla="*/ 0 h 260"/>
              </a:gdLst>
              <a:ahLst/>
              <a:cxnLst>
                <a:cxn ang="0">
                  <a:pos x="T0" y="T1"/>
                </a:cxn>
                <a:cxn ang="0">
                  <a:pos x="T2" y="T3"/>
                </a:cxn>
                <a:cxn ang="0">
                  <a:pos x="T4" y="T5"/>
                </a:cxn>
                <a:cxn ang="0">
                  <a:pos x="T6" y="T7"/>
                </a:cxn>
                <a:cxn ang="0">
                  <a:pos x="T8" y="T9"/>
                </a:cxn>
                <a:cxn ang="0">
                  <a:pos x="T10" y="T11"/>
                </a:cxn>
                <a:cxn ang="0">
                  <a:pos x="T12" y="T13"/>
                </a:cxn>
              </a:cxnLst>
              <a:rect l="0" t="0" r="r" b="b"/>
              <a:pathLst>
                <a:path w="57" h="260">
                  <a:moveTo>
                    <a:pt x="55" y="0"/>
                  </a:moveTo>
                  <a:lnTo>
                    <a:pt x="57" y="0"/>
                  </a:lnTo>
                  <a:lnTo>
                    <a:pt x="57" y="2"/>
                  </a:lnTo>
                  <a:lnTo>
                    <a:pt x="2" y="260"/>
                  </a:lnTo>
                  <a:lnTo>
                    <a:pt x="0" y="260"/>
                  </a:lnTo>
                  <a:lnTo>
                    <a:pt x="0" y="258"/>
                  </a:lnTo>
                  <a:lnTo>
                    <a:pt x="5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0" name="Freeform 105"/>
            <p:cNvSpPr>
              <a:spLocks/>
            </p:cNvSpPr>
            <p:nvPr/>
          </p:nvSpPr>
          <p:spPr bwMode="auto">
            <a:xfrm>
              <a:off x="1894155" y="3389799"/>
              <a:ext cx="62868" cy="249006"/>
            </a:xfrm>
            <a:custGeom>
              <a:avLst/>
              <a:gdLst>
                <a:gd name="T0" fmla="*/ 49 w 51"/>
                <a:gd name="T1" fmla="*/ 0 h 202"/>
                <a:gd name="T2" fmla="*/ 51 w 51"/>
                <a:gd name="T3" fmla="*/ 0 h 202"/>
                <a:gd name="T4" fmla="*/ 51 w 51"/>
                <a:gd name="T5" fmla="*/ 2 h 202"/>
                <a:gd name="T6" fmla="*/ 2 w 51"/>
                <a:gd name="T7" fmla="*/ 202 h 202"/>
                <a:gd name="T8" fmla="*/ 0 w 51"/>
                <a:gd name="T9" fmla="*/ 202 h 202"/>
                <a:gd name="T10" fmla="*/ 0 w 51"/>
                <a:gd name="T11" fmla="*/ 200 h 202"/>
                <a:gd name="T12" fmla="*/ 49 w 5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1" h="202">
                  <a:moveTo>
                    <a:pt x="49" y="0"/>
                  </a:moveTo>
                  <a:lnTo>
                    <a:pt x="51" y="0"/>
                  </a:lnTo>
                  <a:lnTo>
                    <a:pt x="51" y="2"/>
                  </a:lnTo>
                  <a:lnTo>
                    <a:pt x="2" y="202"/>
                  </a:lnTo>
                  <a:lnTo>
                    <a:pt x="0" y="202"/>
                  </a:lnTo>
                  <a:lnTo>
                    <a:pt x="0" y="200"/>
                  </a:lnTo>
                  <a:lnTo>
                    <a:pt x="4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1" name="Freeform 106"/>
            <p:cNvSpPr>
              <a:spLocks/>
            </p:cNvSpPr>
            <p:nvPr/>
          </p:nvSpPr>
          <p:spPr bwMode="auto">
            <a:xfrm>
              <a:off x="1954557" y="2968215"/>
              <a:ext cx="130666" cy="424049"/>
            </a:xfrm>
            <a:custGeom>
              <a:avLst/>
              <a:gdLst>
                <a:gd name="T0" fmla="*/ 104 w 106"/>
                <a:gd name="T1" fmla="*/ 0 h 344"/>
                <a:gd name="T2" fmla="*/ 106 w 106"/>
                <a:gd name="T3" fmla="*/ 0 h 344"/>
                <a:gd name="T4" fmla="*/ 106 w 106"/>
                <a:gd name="T5" fmla="*/ 2 h 344"/>
                <a:gd name="T6" fmla="*/ 2 w 106"/>
                <a:gd name="T7" fmla="*/ 344 h 344"/>
                <a:gd name="T8" fmla="*/ 0 w 106"/>
                <a:gd name="T9" fmla="*/ 344 h 344"/>
                <a:gd name="T10" fmla="*/ 0 w 106"/>
                <a:gd name="T11" fmla="*/ 342 h 344"/>
                <a:gd name="T12" fmla="*/ 104 w 106"/>
                <a:gd name="T13" fmla="*/ 0 h 344"/>
              </a:gdLst>
              <a:ahLst/>
              <a:cxnLst>
                <a:cxn ang="0">
                  <a:pos x="T0" y="T1"/>
                </a:cxn>
                <a:cxn ang="0">
                  <a:pos x="T2" y="T3"/>
                </a:cxn>
                <a:cxn ang="0">
                  <a:pos x="T4" y="T5"/>
                </a:cxn>
                <a:cxn ang="0">
                  <a:pos x="T6" y="T7"/>
                </a:cxn>
                <a:cxn ang="0">
                  <a:pos x="T8" y="T9"/>
                </a:cxn>
                <a:cxn ang="0">
                  <a:pos x="T10" y="T11"/>
                </a:cxn>
                <a:cxn ang="0">
                  <a:pos x="T12" y="T13"/>
                </a:cxn>
              </a:cxnLst>
              <a:rect l="0" t="0" r="r" b="b"/>
              <a:pathLst>
                <a:path w="106" h="344">
                  <a:moveTo>
                    <a:pt x="104" y="0"/>
                  </a:moveTo>
                  <a:lnTo>
                    <a:pt x="106" y="0"/>
                  </a:lnTo>
                  <a:lnTo>
                    <a:pt x="106" y="2"/>
                  </a:lnTo>
                  <a:lnTo>
                    <a:pt x="2" y="344"/>
                  </a:lnTo>
                  <a:lnTo>
                    <a:pt x="0" y="344"/>
                  </a:lnTo>
                  <a:lnTo>
                    <a:pt x="0" y="342"/>
                  </a:lnTo>
                  <a:lnTo>
                    <a:pt x="10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2" name="Freeform 107"/>
            <p:cNvSpPr>
              <a:spLocks/>
            </p:cNvSpPr>
            <p:nvPr/>
          </p:nvSpPr>
          <p:spPr bwMode="auto">
            <a:xfrm>
              <a:off x="2082758" y="2705650"/>
              <a:ext cx="107245" cy="265032"/>
            </a:xfrm>
            <a:custGeom>
              <a:avLst/>
              <a:gdLst>
                <a:gd name="T0" fmla="*/ 85 w 87"/>
                <a:gd name="T1" fmla="*/ 0 h 215"/>
                <a:gd name="T2" fmla="*/ 87 w 87"/>
                <a:gd name="T3" fmla="*/ 0 h 215"/>
                <a:gd name="T4" fmla="*/ 87 w 87"/>
                <a:gd name="T5" fmla="*/ 4 h 215"/>
                <a:gd name="T6" fmla="*/ 2 w 87"/>
                <a:gd name="T7" fmla="*/ 215 h 215"/>
                <a:gd name="T8" fmla="*/ 0 w 87"/>
                <a:gd name="T9" fmla="*/ 215 h 215"/>
                <a:gd name="T10" fmla="*/ 0 w 87"/>
                <a:gd name="T11" fmla="*/ 213 h 215"/>
                <a:gd name="T12" fmla="*/ 85 w 87"/>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87" h="215">
                  <a:moveTo>
                    <a:pt x="85" y="0"/>
                  </a:moveTo>
                  <a:lnTo>
                    <a:pt x="87" y="0"/>
                  </a:lnTo>
                  <a:lnTo>
                    <a:pt x="87" y="4"/>
                  </a:lnTo>
                  <a:lnTo>
                    <a:pt x="2" y="215"/>
                  </a:lnTo>
                  <a:lnTo>
                    <a:pt x="0" y="215"/>
                  </a:lnTo>
                  <a:lnTo>
                    <a:pt x="0" y="213"/>
                  </a:lnTo>
                  <a:lnTo>
                    <a:pt x="8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3" name="Freeform 108"/>
            <p:cNvSpPr>
              <a:spLocks/>
            </p:cNvSpPr>
            <p:nvPr/>
          </p:nvSpPr>
          <p:spPr bwMode="auto">
            <a:xfrm>
              <a:off x="2187538" y="2417197"/>
              <a:ext cx="167648" cy="293383"/>
            </a:xfrm>
            <a:custGeom>
              <a:avLst/>
              <a:gdLst>
                <a:gd name="T0" fmla="*/ 134 w 136"/>
                <a:gd name="T1" fmla="*/ 0 h 238"/>
                <a:gd name="T2" fmla="*/ 136 w 136"/>
                <a:gd name="T3" fmla="*/ 0 h 238"/>
                <a:gd name="T4" fmla="*/ 136 w 136"/>
                <a:gd name="T5" fmla="*/ 3 h 238"/>
                <a:gd name="T6" fmla="*/ 2 w 136"/>
                <a:gd name="T7" fmla="*/ 238 h 238"/>
                <a:gd name="T8" fmla="*/ 0 w 136"/>
                <a:gd name="T9" fmla="*/ 238 h 238"/>
                <a:gd name="T10" fmla="*/ 0 w 136"/>
                <a:gd name="T11" fmla="*/ 234 h 238"/>
                <a:gd name="T12" fmla="*/ 134 w 136"/>
                <a:gd name="T13" fmla="*/ 0 h 238"/>
              </a:gdLst>
              <a:ahLst/>
              <a:cxnLst>
                <a:cxn ang="0">
                  <a:pos x="T0" y="T1"/>
                </a:cxn>
                <a:cxn ang="0">
                  <a:pos x="T2" y="T3"/>
                </a:cxn>
                <a:cxn ang="0">
                  <a:pos x="T4" y="T5"/>
                </a:cxn>
                <a:cxn ang="0">
                  <a:pos x="T6" y="T7"/>
                </a:cxn>
                <a:cxn ang="0">
                  <a:pos x="T8" y="T9"/>
                </a:cxn>
                <a:cxn ang="0">
                  <a:pos x="T10" y="T11"/>
                </a:cxn>
                <a:cxn ang="0">
                  <a:pos x="T12" y="T13"/>
                </a:cxn>
              </a:cxnLst>
              <a:rect l="0" t="0" r="r" b="b"/>
              <a:pathLst>
                <a:path w="136" h="238">
                  <a:moveTo>
                    <a:pt x="134" y="0"/>
                  </a:moveTo>
                  <a:lnTo>
                    <a:pt x="136" y="0"/>
                  </a:lnTo>
                  <a:lnTo>
                    <a:pt x="136" y="3"/>
                  </a:lnTo>
                  <a:lnTo>
                    <a:pt x="2" y="238"/>
                  </a:lnTo>
                  <a:lnTo>
                    <a:pt x="0" y="238"/>
                  </a:lnTo>
                  <a:lnTo>
                    <a:pt x="0" y="234"/>
                  </a:lnTo>
                  <a:lnTo>
                    <a:pt x="13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4" name="Freeform 109"/>
            <p:cNvSpPr>
              <a:spLocks/>
            </p:cNvSpPr>
            <p:nvPr/>
          </p:nvSpPr>
          <p:spPr bwMode="auto">
            <a:xfrm>
              <a:off x="2352720" y="2276669"/>
              <a:ext cx="130666" cy="144227"/>
            </a:xfrm>
            <a:custGeom>
              <a:avLst/>
              <a:gdLst>
                <a:gd name="T0" fmla="*/ 102 w 106"/>
                <a:gd name="T1" fmla="*/ 0 h 117"/>
                <a:gd name="T2" fmla="*/ 106 w 106"/>
                <a:gd name="T3" fmla="*/ 0 h 117"/>
                <a:gd name="T4" fmla="*/ 106 w 106"/>
                <a:gd name="T5" fmla="*/ 3 h 117"/>
                <a:gd name="T6" fmla="*/ 2 w 106"/>
                <a:gd name="T7" fmla="*/ 117 h 117"/>
                <a:gd name="T8" fmla="*/ 0 w 106"/>
                <a:gd name="T9" fmla="*/ 117 h 117"/>
                <a:gd name="T10" fmla="*/ 0 w 106"/>
                <a:gd name="T11" fmla="*/ 114 h 117"/>
                <a:gd name="T12" fmla="*/ 102 w 106"/>
                <a:gd name="T13" fmla="*/ 0 h 117"/>
              </a:gdLst>
              <a:ahLst/>
              <a:cxnLst>
                <a:cxn ang="0">
                  <a:pos x="T0" y="T1"/>
                </a:cxn>
                <a:cxn ang="0">
                  <a:pos x="T2" y="T3"/>
                </a:cxn>
                <a:cxn ang="0">
                  <a:pos x="T4" y="T5"/>
                </a:cxn>
                <a:cxn ang="0">
                  <a:pos x="T6" y="T7"/>
                </a:cxn>
                <a:cxn ang="0">
                  <a:pos x="T8" y="T9"/>
                </a:cxn>
                <a:cxn ang="0">
                  <a:pos x="T10" y="T11"/>
                </a:cxn>
                <a:cxn ang="0">
                  <a:pos x="T12" y="T13"/>
                </a:cxn>
              </a:cxnLst>
              <a:rect l="0" t="0" r="r" b="b"/>
              <a:pathLst>
                <a:path w="106" h="117">
                  <a:moveTo>
                    <a:pt x="102" y="0"/>
                  </a:moveTo>
                  <a:lnTo>
                    <a:pt x="106" y="0"/>
                  </a:lnTo>
                  <a:lnTo>
                    <a:pt x="106" y="3"/>
                  </a:lnTo>
                  <a:lnTo>
                    <a:pt x="2" y="117"/>
                  </a:lnTo>
                  <a:lnTo>
                    <a:pt x="0" y="117"/>
                  </a:lnTo>
                  <a:lnTo>
                    <a:pt x="0" y="114"/>
                  </a:lnTo>
                  <a:lnTo>
                    <a:pt x="10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5" name="Freeform 110"/>
            <p:cNvSpPr>
              <a:spLocks/>
            </p:cNvSpPr>
            <p:nvPr/>
          </p:nvSpPr>
          <p:spPr bwMode="auto">
            <a:xfrm>
              <a:off x="2478455" y="2202707"/>
              <a:ext cx="108478" cy="77660"/>
            </a:xfrm>
            <a:custGeom>
              <a:avLst/>
              <a:gdLst>
                <a:gd name="T0" fmla="*/ 86 w 88"/>
                <a:gd name="T1" fmla="*/ 0 h 63"/>
                <a:gd name="T2" fmla="*/ 88 w 88"/>
                <a:gd name="T3" fmla="*/ 0 h 63"/>
                <a:gd name="T4" fmla="*/ 88 w 88"/>
                <a:gd name="T5" fmla="*/ 2 h 63"/>
                <a:gd name="T6" fmla="*/ 4 w 88"/>
                <a:gd name="T7" fmla="*/ 63 h 63"/>
                <a:gd name="T8" fmla="*/ 0 w 88"/>
                <a:gd name="T9" fmla="*/ 63 h 63"/>
                <a:gd name="T10" fmla="*/ 0 w 88"/>
                <a:gd name="T11" fmla="*/ 60 h 63"/>
                <a:gd name="T12" fmla="*/ 86 w 88"/>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88" h="63">
                  <a:moveTo>
                    <a:pt x="86" y="0"/>
                  </a:moveTo>
                  <a:lnTo>
                    <a:pt x="88" y="0"/>
                  </a:lnTo>
                  <a:lnTo>
                    <a:pt x="88" y="2"/>
                  </a:lnTo>
                  <a:lnTo>
                    <a:pt x="4" y="63"/>
                  </a:lnTo>
                  <a:lnTo>
                    <a:pt x="0" y="63"/>
                  </a:lnTo>
                  <a:lnTo>
                    <a:pt x="0" y="60"/>
                  </a:lnTo>
                  <a:lnTo>
                    <a:pt x="8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6" name="Freeform 111"/>
            <p:cNvSpPr>
              <a:spLocks/>
            </p:cNvSpPr>
            <p:nvPr/>
          </p:nvSpPr>
          <p:spPr bwMode="auto">
            <a:xfrm>
              <a:off x="2584468" y="2146003"/>
              <a:ext cx="168881" cy="59170"/>
            </a:xfrm>
            <a:custGeom>
              <a:avLst/>
              <a:gdLst>
                <a:gd name="T0" fmla="*/ 134 w 137"/>
                <a:gd name="T1" fmla="*/ 0 h 48"/>
                <a:gd name="T2" fmla="*/ 137 w 137"/>
                <a:gd name="T3" fmla="*/ 0 h 48"/>
                <a:gd name="T4" fmla="*/ 137 w 137"/>
                <a:gd name="T5" fmla="*/ 3 h 48"/>
                <a:gd name="T6" fmla="*/ 2 w 137"/>
                <a:gd name="T7" fmla="*/ 48 h 48"/>
                <a:gd name="T8" fmla="*/ 0 w 137"/>
                <a:gd name="T9" fmla="*/ 48 h 48"/>
                <a:gd name="T10" fmla="*/ 0 w 137"/>
                <a:gd name="T11" fmla="*/ 46 h 48"/>
                <a:gd name="T12" fmla="*/ 134 w 137"/>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137" h="48">
                  <a:moveTo>
                    <a:pt x="134" y="0"/>
                  </a:moveTo>
                  <a:lnTo>
                    <a:pt x="137" y="0"/>
                  </a:lnTo>
                  <a:lnTo>
                    <a:pt x="137" y="3"/>
                  </a:lnTo>
                  <a:lnTo>
                    <a:pt x="2" y="48"/>
                  </a:lnTo>
                  <a:lnTo>
                    <a:pt x="0" y="48"/>
                  </a:lnTo>
                  <a:lnTo>
                    <a:pt x="0" y="46"/>
                  </a:lnTo>
                  <a:lnTo>
                    <a:pt x="13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7" name="Freeform 112"/>
            <p:cNvSpPr>
              <a:spLocks/>
            </p:cNvSpPr>
            <p:nvPr/>
          </p:nvSpPr>
          <p:spPr bwMode="auto">
            <a:xfrm>
              <a:off x="2749650" y="2137374"/>
              <a:ext cx="131900" cy="12327"/>
            </a:xfrm>
            <a:custGeom>
              <a:avLst/>
              <a:gdLst>
                <a:gd name="T0" fmla="*/ 104 w 107"/>
                <a:gd name="T1" fmla="*/ 0 h 10"/>
                <a:gd name="T2" fmla="*/ 107 w 107"/>
                <a:gd name="T3" fmla="*/ 0 h 10"/>
                <a:gd name="T4" fmla="*/ 107 w 107"/>
                <a:gd name="T5" fmla="*/ 4 h 10"/>
                <a:gd name="T6" fmla="*/ 3 w 107"/>
                <a:gd name="T7" fmla="*/ 10 h 10"/>
                <a:gd name="T8" fmla="*/ 0 w 107"/>
                <a:gd name="T9" fmla="*/ 10 h 10"/>
                <a:gd name="T10" fmla="*/ 0 w 107"/>
                <a:gd name="T11" fmla="*/ 7 h 10"/>
                <a:gd name="T12" fmla="*/ 104 w 10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7" h="10">
                  <a:moveTo>
                    <a:pt x="104" y="0"/>
                  </a:moveTo>
                  <a:lnTo>
                    <a:pt x="107" y="0"/>
                  </a:lnTo>
                  <a:lnTo>
                    <a:pt x="107" y="4"/>
                  </a:lnTo>
                  <a:lnTo>
                    <a:pt x="3" y="10"/>
                  </a:lnTo>
                  <a:lnTo>
                    <a:pt x="0" y="10"/>
                  </a:lnTo>
                  <a:lnTo>
                    <a:pt x="0" y="7"/>
                  </a:lnTo>
                  <a:lnTo>
                    <a:pt x="10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8" name="Freeform 113"/>
            <p:cNvSpPr>
              <a:spLocks/>
            </p:cNvSpPr>
            <p:nvPr/>
          </p:nvSpPr>
          <p:spPr bwMode="auto">
            <a:xfrm>
              <a:off x="2877851" y="2137374"/>
              <a:ext cx="130666" cy="22189"/>
            </a:xfrm>
            <a:custGeom>
              <a:avLst/>
              <a:gdLst>
                <a:gd name="T0" fmla="*/ 0 w 106"/>
                <a:gd name="T1" fmla="*/ 0 h 18"/>
                <a:gd name="T2" fmla="*/ 3 w 106"/>
                <a:gd name="T3" fmla="*/ 0 h 18"/>
                <a:gd name="T4" fmla="*/ 106 w 106"/>
                <a:gd name="T5" fmla="*/ 14 h 18"/>
                <a:gd name="T6" fmla="*/ 106 w 106"/>
                <a:gd name="T7" fmla="*/ 18 h 18"/>
                <a:gd name="T8" fmla="*/ 104 w 106"/>
                <a:gd name="T9" fmla="*/ 18 h 18"/>
                <a:gd name="T10" fmla="*/ 0 w 106"/>
                <a:gd name="T11" fmla="*/ 4 h 18"/>
                <a:gd name="T12" fmla="*/ 0 w 10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06" h="18">
                  <a:moveTo>
                    <a:pt x="0" y="0"/>
                  </a:moveTo>
                  <a:lnTo>
                    <a:pt x="3" y="0"/>
                  </a:lnTo>
                  <a:lnTo>
                    <a:pt x="106" y="14"/>
                  </a:lnTo>
                  <a:lnTo>
                    <a:pt x="106" y="18"/>
                  </a:lnTo>
                  <a:lnTo>
                    <a:pt x="104" y="18"/>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39" name="Freeform 114"/>
            <p:cNvSpPr>
              <a:spLocks/>
            </p:cNvSpPr>
            <p:nvPr/>
          </p:nvSpPr>
          <p:spPr bwMode="auto">
            <a:xfrm>
              <a:off x="3006052" y="2154632"/>
              <a:ext cx="107245" cy="32050"/>
            </a:xfrm>
            <a:custGeom>
              <a:avLst/>
              <a:gdLst>
                <a:gd name="T0" fmla="*/ 0 w 87"/>
                <a:gd name="T1" fmla="*/ 0 h 26"/>
                <a:gd name="T2" fmla="*/ 2 w 87"/>
                <a:gd name="T3" fmla="*/ 0 h 26"/>
                <a:gd name="T4" fmla="*/ 87 w 87"/>
                <a:gd name="T5" fmla="*/ 24 h 26"/>
                <a:gd name="T6" fmla="*/ 87 w 87"/>
                <a:gd name="T7" fmla="*/ 26 h 26"/>
                <a:gd name="T8" fmla="*/ 85 w 87"/>
                <a:gd name="T9" fmla="*/ 26 h 26"/>
                <a:gd name="T10" fmla="*/ 0 w 87"/>
                <a:gd name="T11" fmla="*/ 4 h 26"/>
                <a:gd name="T12" fmla="*/ 0 w 87"/>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87" h="26">
                  <a:moveTo>
                    <a:pt x="0" y="0"/>
                  </a:moveTo>
                  <a:lnTo>
                    <a:pt x="2" y="0"/>
                  </a:lnTo>
                  <a:lnTo>
                    <a:pt x="87" y="24"/>
                  </a:lnTo>
                  <a:lnTo>
                    <a:pt x="87" y="26"/>
                  </a:lnTo>
                  <a:lnTo>
                    <a:pt x="85" y="26"/>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40" name="Freeform 115"/>
            <p:cNvSpPr>
              <a:spLocks/>
            </p:cNvSpPr>
            <p:nvPr/>
          </p:nvSpPr>
          <p:spPr bwMode="auto">
            <a:xfrm>
              <a:off x="3110832" y="2184216"/>
              <a:ext cx="166415" cy="65334"/>
            </a:xfrm>
            <a:custGeom>
              <a:avLst/>
              <a:gdLst>
                <a:gd name="T0" fmla="*/ 0 w 135"/>
                <a:gd name="T1" fmla="*/ 0 h 53"/>
                <a:gd name="T2" fmla="*/ 2 w 135"/>
                <a:gd name="T3" fmla="*/ 0 h 53"/>
                <a:gd name="T4" fmla="*/ 135 w 135"/>
                <a:gd name="T5" fmla="*/ 51 h 53"/>
                <a:gd name="T6" fmla="*/ 135 w 135"/>
                <a:gd name="T7" fmla="*/ 53 h 53"/>
                <a:gd name="T8" fmla="*/ 133 w 135"/>
                <a:gd name="T9" fmla="*/ 53 h 53"/>
                <a:gd name="T10" fmla="*/ 0 w 135"/>
                <a:gd name="T11" fmla="*/ 2 h 53"/>
                <a:gd name="T12" fmla="*/ 0 w 135"/>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135" h="53">
                  <a:moveTo>
                    <a:pt x="0" y="0"/>
                  </a:moveTo>
                  <a:lnTo>
                    <a:pt x="2" y="0"/>
                  </a:lnTo>
                  <a:lnTo>
                    <a:pt x="135" y="51"/>
                  </a:lnTo>
                  <a:lnTo>
                    <a:pt x="135" y="53"/>
                  </a:lnTo>
                  <a:lnTo>
                    <a:pt x="133" y="5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42" name="Freeform 117"/>
            <p:cNvSpPr>
              <a:spLocks/>
            </p:cNvSpPr>
            <p:nvPr/>
          </p:nvSpPr>
          <p:spPr bwMode="auto">
            <a:xfrm>
              <a:off x="3274782" y="2247084"/>
              <a:ext cx="130666" cy="64101"/>
            </a:xfrm>
            <a:custGeom>
              <a:avLst/>
              <a:gdLst>
                <a:gd name="T0" fmla="*/ 0 w 106"/>
                <a:gd name="T1" fmla="*/ 0 h 52"/>
                <a:gd name="T2" fmla="*/ 2 w 106"/>
                <a:gd name="T3" fmla="*/ 0 h 52"/>
                <a:gd name="T4" fmla="*/ 106 w 106"/>
                <a:gd name="T5" fmla="*/ 48 h 52"/>
                <a:gd name="T6" fmla="*/ 106 w 106"/>
                <a:gd name="T7" fmla="*/ 52 h 52"/>
                <a:gd name="T8" fmla="*/ 103 w 106"/>
                <a:gd name="T9" fmla="*/ 52 h 52"/>
                <a:gd name="T10" fmla="*/ 0 w 106"/>
                <a:gd name="T11" fmla="*/ 2 h 52"/>
                <a:gd name="T12" fmla="*/ 0 w 106"/>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106" h="52">
                  <a:moveTo>
                    <a:pt x="0" y="0"/>
                  </a:moveTo>
                  <a:lnTo>
                    <a:pt x="2" y="0"/>
                  </a:lnTo>
                  <a:lnTo>
                    <a:pt x="106" y="48"/>
                  </a:lnTo>
                  <a:lnTo>
                    <a:pt x="106" y="52"/>
                  </a:lnTo>
                  <a:lnTo>
                    <a:pt x="103" y="52"/>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43" name="Freeform 132"/>
            <p:cNvSpPr>
              <a:spLocks/>
            </p:cNvSpPr>
            <p:nvPr/>
          </p:nvSpPr>
          <p:spPr bwMode="auto">
            <a:xfrm>
              <a:off x="3401750" y="2306254"/>
              <a:ext cx="108478" cy="59170"/>
            </a:xfrm>
            <a:custGeom>
              <a:avLst/>
              <a:gdLst>
                <a:gd name="T0" fmla="*/ 0 w 88"/>
                <a:gd name="T1" fmla="*/ 0 h 48"/>
                <a:gd name="T2" fmla="*/ 3 w 88"/>
                <a:gd name="T3" fmla="*/ 0 h 48"/>
                <a:gd name="T4" fmla="*/ 88 w 88"/>
                <a:gd name="T5" fmla="*/ 45 h 48"/>
                <a:gd name="T6" fmla="*/ 88 w 88"/>
                <a:gd name="T7" fmla="*/ 48 h 48"/>
                <a:gd name="T8" fmla="*/ 85 w 88"/>
                <a:gd name="T9" fmla="*/ 48 h 48"/>
                <a:gd name="T10" fmla="*/ 0 w 88"/>
                <a:gd name="T11" fmla="*/ 4 h 48"/>
                <a:gd name="T12" fmla="*/ 0 w 8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88" h="48">
                  <a:moveTo>
                    <a:pt x="0" y="0"/>
                  </a:moveTo>
                  <a:lnTo>
                    <a:pt x="3" y="0"/>
                  </a:lnTo>
                  <a:lnTo>
                    <a:pt x="88" y="45"/>
                  </a:lnTo>
                  <a:lnTo>
                    <a:pt x="88" y="48"/>
                  </a:lnTo>
                  <a:lnTo>
                    <a:pt x="85" y="48"/>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46" name="Freeform 135"/>
            <p:cNvSpPr>
              <a:spLocks/>
            </p:cNvSpPr>
            <p:nvPr/>
          </p:nvSpPr>
          <p:spPr bwMode="auto">
            <a:xfrm>
              <a:off x="3506529" y="2361726"/>
              <a:ext cx="168881" cy="98616"/>
            </a:xfrm>
            <a:custGeom>
              <a:avLst/>
              <a:gdLst>
                <a:gd name="T0" fmla="*/ 0 w 137"/>
                <a:gd name="T1" fmla="*/ 0 h 80"/>
                <a:gd name="T2" fmla="*/ 3 w 137"/>
                <a:gd name="T3" fmla="*/ 0 h 80"/>
                <a:gd name="T4" fmla="*/ 137 w 137"/>
                <a:gd name="T5" fmla="*/ 77 h 80"/>
                <a:gd name="T6" fmla="*/ 137 w 137"/>
                <a:gd name="T7" fmla="*/ 80 h 80"/>
                <a:gd name="T8" fmla="*/ 134 w 137"/>
                <a:gd name="T9" fmla="*/ 80 h 80"/>
                <a:gd name="T10" fmla="*/ 0 w 137"/>
                <a:gd name="T11" fmla="*/ 3 h 80"/>
                <a:gd name="T12" fmla="*/ 0 w 13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137" h="80">
                  <a:moveTo>
                    <a:pt x="0" y="0"/>
                  </a:moveTo>
                  <a:lnTo>
                    <a:pt x="3" y="0"/>
                  </a:lnTo>
                  <a:lnTo>
                    <a:pt x="137" y="77"/>
                  </a:lnTo>
                  <a:lnTo>
                    <a:pt x="137" y="80"/>
                  </a:lnTo>
                  <a:lnTo>
                    <a:pt x="134" y="8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48" name="Freeform 137"/>
            <p:cNvSpPr>
              <a:spLocks/>
            </p:cNvSpPr>
            <p:nvPr/>
          </p:nvSpPr>
          <p:spPr bwMode="auto">
            <a:xfrm>
              <a:off x="3671712" y="2456644"/>
              <a:ext cx="131900" cy="85057"/>
            </a:xfrm>
            <a:custGeom>
              <a:avLst/>
              <a:gdLst>
                <a:gd name="T0" fmla="*/ 0 w 107"/>
                <a:gd name="T1" fmla="*/ 0 h 69"/>
                <a:gd name="T2" fmla="*/ 3 w 107"/>
                <a:gd name="T3" fmla="*/ 0 h 69"/>
                <a:gd name="T4" fmla="*/ 107 w 107"/>
                <a:gd name="T5" fmla="*/ 66 h 69"/>
                <a:gd name="T6" fmla="*/ 107 w 107"/>
                <a:gd name="T7" fmla="*/ 69 h 69"/>
                <a:gd name="T8" fmla="*/ 105 w 107"/>
                <a:gd name="T9" fmla="*/ 69 h 69"/>
                <a:gd name="T10" fmla="*/ 0 w 107"/>
                <a:gd name="T11" fmla="*/ 3 h 69"/>
                <a:gd name="T12" fmla="*/ 0 w 10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107" h="69">
                  <a:moveTo>
                    <a:pt x="0" y="0"/>
                  </a:moveTo>
                  <a:lnTo>
                    <a:pt x="3" y="0"/>
                  </a:lnTo>
                  <a:lnTo>
                    <a:pt x="107" y="66"/>
                  </a:lnTo>
                  <a:lnTo>
                    <a:pt x="107" y="69"/>
                  </a:lnTo>
                  <a:lnTo>
                    <a:pt x="105" y="69"/>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53" name="Freeform 142"/>
            <p:cNvSpPr>
              <a:spLocks/>
            </p:cNvSpPr>
            <p:nvPr/>
          </p:nvSpPr>
          <p:spPr bwMode="auto">
            <a:xfrm>
              <a:off x="3801146" y="2538002"/>
              <a:ext cx="130666" cy="85057"/>
            </a:xfrm>
            <a:custGeom>
              <a:avLst/>
              <a:gdLst>
                <a:gd name="T0" fmla="*/ 0 w 106"/>
                <a:gd name="T1" fmla="*/ 0 h 69"/>
                <a:gd name="T2" fmla="*/ 2 w 106"/>
                <a:gd name="T3" fmla="*/ 0 h 69"/>
                <a:gd name="T4" fmla="*/ 106 w 106"/>
                <a:gd name="T5" fmla="*/ 67 h 69"/>
                <a:gd name="T6" fmla="*/ 106 w 106"/>
                <a:gd name="T7" fmla="*/ 69 h 69"/>
                <a:gd name="T8" fmla="*/ 104 w 106"/>
                <a:gd name="T9" fmla="*/ 69 h 69"/>
                <a:gd name="T10" fmla="*/ 0 w 106"/>
                <a:gd name="T11" fmla="*/ 3 h 69"/>
                <a:gd name="T12" fmla="*/ 0 w 106"/>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106" h="69">
                  <a:moveTo>
                    <a:pt x="0" y="0"/>
                  </a:moveTo>
                  <a:lnTo>
                    <a:pt x="2" y="0"/>
                  </a:lnTo>
                  <a:lnTo>
                    <a:pt x="106" y="67"/>
                  </a:lnTo>
                  <a:lnTo>
                    <a:pt x="106" y="69"/>
                  </a:lnTo>
                  <a:lnTo>
                    <a:pt x="104" y="69"/>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56" name="Freeform 145"/>
            <p:cNvSpPr>
              <a:spLocks/>
            </p:cNvSpPr>
            <p:nvPr/>
          </p:nvSpPr>
          <p:spPr bwMode="auto">
            <a:xfrm>
              <a:off x="3929347" y="2620593"/>
              <a:ext cx="144227" cy="94918"/>
            </a:xfrm>
            <a:custGeom>
              <a:avLst/>
              <a:gdLst>
                <a:gd name="T0" fmla="*/ 0 w 117"/>
                <a:gd name="T1" fmla="*/ 0 h 77"/>
                <a:gd name="T2" fmla="*/ 2 w 117"/>
                <a:gd name="T3" fmla="*/ 0 h 77"/>
                <a:gd name="T4" fmla="*/ 117 w 117"/>
                <a:gd name="T5" fmla="*/ 75 h 77"/>
                <a:gd name="T6" fmla="*/ 117 w 117"/>
                <a:gd name="T7" fmla="*/ 77 h 77"/>
                <a:gd name="T8" fmla="*/ 114 w 117"/>
                <a:gd name="T9" fmla="*/ 77 h 77"/>
                <a:gd name="T10" fmla="*/ 0 w 117"/>
                <a:gd name="T11" fmla="*/ 2 h 77"/>
                <a:gd name="T12" fmla="*/ 0 w 117"/>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17" h="77">
                  <a:moveTo>
                    <a:pt x="0" y="0"/>
                  </a:moveTo>
                  <a:lnTo>
                    <a:pt x="2" y="0"/>
                  </a:lnTo>
                  <a:lnTo>
                    <a:pt x="117" y="75"/>
                  </a:lnTo>
                  <a:lnTo>
                    <a:pt x="117" y="77"/>
                  </a:lnTo>
                  <a:lnTo>
                    <a:pt x="114" y="7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59" name="Freeform 148"/>
            <p:cNvSpPr>
              <a:spLocks/>
            </p:cNvSpPr>
            <p:nvPr/>
          </p:nvSpPr>
          <p:spPr bwMode="auto">
            <a:xfrm>
              <a:off x="4069875" y="2713046"/>
              <a:ext cx="131900" cy="89987"/>
            </a:xfrm>
            <a:custGeom>
              <a:avLst/>
              <a:gdLst>
                <a:gd name="T0" fmla="*/ 0 w 107"/>
                <a:gd name="T1" fmla="*/ 0 h 73"/>
                <a:gd name="T2" fmla="*/ 3 w 107"/>
                <a:gd name="T3" fmla="*/ 0 h 73"/>
                <a:gd name="T4" fmla="*/ 107 w 107"/>
                <a:gd name="T5" fmla="*/ 71 h 73"/>
                <a:gd name="T6" fmla="*/ 107 w 107"/>
                <a:gd name="T7" fmla="*/ 73 h 73"/>
                <a:gd name="T8" fmla="*/ 103 w 107"/>
                <a:gd name="T9" fmla="*/ 73 h 73"/>
                <a:gd name="T10" fmla="*/ 0 w 107"/>
                <a:gd name="T11" fmla="*/ 2 h 73"/>
                <a:gd name="T12" fmla="*/ 0 w 107"/>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07" h="73">
                  <a:moveTo>
                    <a:pt x="0" y="0"/>
                  </a:moveTo>
                  <a:lnTo>
                    <a:pt x="3" y="0"/>
                  </a:lnTo>
                  <a:lnTo>
                    <a:pt x="107" y="71"/>
                  </a:lnTo>
                  <a:lnTo>
                    <a:pt x="107" y="73"/>
                  </a:lnTo>
                  <a:lnTo>
                    <a:pt x="103" y="7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61" name="Freeform 150"/>
            <p:cNvSpPr>
              <a:spLocks/>
            </p:cNvSpPr>
            <p:nvPr/>
          </p:nvSpPr>
          <p:spPr bwMode="auto">
            <a:xfrm>
              <a:off x="4196843" y="2800567"/>
              <a:ext cx="236679" cy="166415"/>
            </a:xfrm>
            <a:custGeom>
              <a:avLst/>
              <a:gdLst>
                <a:gd name="T0" fmla="*/ 0 w 192"/>
                <a:gd name="T1" fmla="*/ 0 h 135"/>
                <a:gd name="T2" fmla="*/ 4 w 192"/>
                <a:gd name="T3" fmla="*/ 0 h 135"/>
                <a:gd name="T4" fmla="*/ 192 w 192"/>
                <a:gd name="T5" fmla="*/ 131 h 135"/>
                <a:gd name="T6" fmla="*/ 192 w 192"/>
                <a:gd name="T7" fmla="*/ 135 h 135"/>
                <a:gd name="T8" fmla="*/ 190 w 192"/>
                <a:gd name="T9" fmla="*/ 135 h 135"/>
                <a:gd name="T10" fmla="*/ 0 w 192"/>
                <a:gd name="T11" fmla="*/ 2 h 135"/>
                <a:gd name="T12" fmla="*/ 0 w 192"/>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92" h="135">
                  <a:moveTo>
                    <a:pt x="0" y="0"/>
                  </a:moveTo>
                  <a:lnTo>
                    <a:pt x="4" y="0"/>
                  </a:lnTo>
                  <a:lnTo>
                    <a:pt x="192" y="131"/>
                  </a:lnTo>
                  <a:lnTo>
                    <a:pt x="192" y="135"/>
                  </a:lnTo>
                  <a:lnTo>
                    <a:pt x="190" y="13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65" name="Freeform 154"/>
            <p:cNvSpPr>
              <a:spLocks/>
            </p:cNvSpPr>
            <p:nvPr/>
          </p:nvSpPr>
          <p:spPr bwMode="auto">
            <a:xfrm>
              <a:off x="4431057" y="2962052"/>
              <a:ext cx="168881" cy="119572"/>
            </a:xfrm>
            <a:custGeom>
              <a:avLst/>
              <a:gdLst>
                <a:gd name="T0" fmla="*/ 0 w 137"/>
                <a:gd name="T1" fmla="*/ 0 h 97"/>
                <a:gd name="T2" fmla="*/ 2 w 137"/>
                <a:gd name="T3" fmla="*/ 0 h 97"/>
                <a:gd name="T4" fmla="*/ 137 w 137"/>
                <a:gd name="T5" fmla="*/ 94 h 97"/>
                <a:gd name="T6" fmla="*/ 137 w 137"/>
                <a:gd name="T7" fmla="*/ 97 h 97"/>
                <a:gd name="T8" fmla="*/ 134 w 137"/>
                <a:gd name="T9" fmla="*/ 97 h 97"/>
                <a:gd name="T10" fmla="*/ 0 w 137"/>
                <a:gd name="T11" fmla="*/ 4 h 97"/>
                <a:gd name="T12" fmla="*/ 0 w 137"/>
                <a:gd name="T13" fmla="*/ 0 h 97"/>
              </a:gdLst>
              <a:ahLst/>
              <a:cxnLst>
                <a:cxn ang="0">
                  <a:pos x="T0" y="T1"/>
                </a:cxn>
                <a:cxn ang="0">
                  <a:pos x="T2" y="T3"/>
                </a:cxn>
                <a:cxn ang="0">
                  <a:pos x="T4" y="T5"/>
                </a:cxn>
                <a:cxn ang="0">
                  <a:pos x="T6" y="T7"/>
                </a:cxn>
                <a:cxn ang="0">
                  <a:pos x="T8" y="T9"/>
                </a:cxn>
                <a:cxn ang="0">
                  <a:pos x="T10" y="T11"/>
                </a:cxn>
                <a:cxn ang="0">
                  <a:pos x="T12" y="T13"/>
                </a:cxn>
              </a:cxnLst>
              <a:rect l="0" t="0" r="r" b="b"/>
              <a:pathLst>
                <a:path w="137" h="97">
                  <a:moveTo>
                    <a:pt x="0" y="0"/>
                  </a:moveTo>
                  <a:lnTo>
                    <a:pt x="2" y="0"/>
                  </a:lnTo>
                  <a:lnTo>
                    <a:pt x="137" y="94"/>
                  </a:lnTo>
                  <a:lnTo>
                    <a:pt x="137" y="97"/>
                  </a:lnTo>
                  <a:lnTo>
                    <a:pt x="134" y="97"/>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68" name="Freeform 157"/>
            <p:cNvSpPr>
              <a:spLocks/>
            </p:cNvSpPr>
            <p:nvPr/>
          </p:nvSpPr>
          <p:spPr bwMode="auto">
            <a:xfrm>
              <a:off x="4596239" y="3077926"/>
              <a:ext cx="235447" cy="170113"/>
            </a:xfrm>
            <a:custGeom>
              <a:avLst/>
              <a:gdLst>
                <a:gd name="T0" fmla="*/ 0 w 191"/>
                <a:gd name="T1" fmla="*/ 0 h 138"/>
                <a:gd name="T2" fmla="*/ 3 w 191"/>
                <a:gd name="T3" fmla="*/ 0 h 138"/>
                <a:gd name="T4" fmla="*/ 191 w 191"/>
                <a:gd name="T5" fmla="*/ 137 h 138"/>
                <a:gd name="T6" fmla="*/ 191 w 191"/>
                <a:gd name="T7" fmla="*/ 138 h 138"/>
                <a:gd name="T8" fmla="*/ 189 w 191"/>
                <a:gd name="T9" fmla="*/ 138 h 138"/>
                <a:gd name="T10" fmla="*/ 0 w 191"/>
                <a:gd name="T11" fmla="*/ 3 h 138"/>
                <a:gd name="T12" fmla="*/ 0 w 191"/>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191" h="138">
                  <a:moveTo>
                    <a:pt x="0" y="0"/>
                  </a:moveTo>
                  <a:lnTo>
                    <a:pt x="3" y="0"/>
                  </a:lnTo>
                  <a:lnTo>
                    <a:pt x="191" y="137"/>
                  </a:lnTo>
                  <a:lnTo>
                    <a:pt x="191" y="138"/>
                  </a:lnTo>
                  <a:lnTo>
                    <a:pt x="189" y="138"/>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70" name="Freeform 159"/>
            <p:cNvSpPr>
              <a:spLocks/>
            </p:cNvSpPr>
            <p:nvPr/>
          </p:nvSpPr>
          <p:spPr bwMode="auto">
            <a:xfrm>
              <a:off x="4829219" y="3246806"/>
              <a:ext cx="166415" cy="122038"/>
            </a:xfrm>
            <a:custGeom>
              <a:avLst/>
              <a:gdLst>
                <a:gd name="T0" fmla="*/ 0 w 135"/>
                <a:gd name="T1" fmla="*/ 0 h 99"/>
                <a:gd name="T2" fmla="*/ 2 w 135"/>
                <a:gd name="T3" fmla="*/ 0 h 99"/>
                <a:gd name="T4" fmla="*/ 135 w 135"/>
                <a:gd name="T5" fmla="*/ 97 h 99"/>
                <a:gd name="T6" fmla="*/ 135 w 135"/>
                <a:gd name="T7" fmla="*/ 99 h 99"/>
                <a:gd name="T8" fmla="*/ 133 w 135"/>
                <a:gd name="T9" fmla="*/ 99 h 99"/>
                <a:gd name="T10" fmla="*/ 0 w 135"/>
                <a:gd name="T11" fmla="*/ 1 h 99"/>
                <a:gd name="T12" fmla="*/ 0 w 135"/>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135" h="99">
                  <a:moveTo>
                    <a:pt x="0" y="0"/>
                  </a:moveTo>
                  <a:lnTo>
                    <a:pt x="2" y="0"/>
                  </a:lnTo>
                  <a:lnTo>
                    <a:pt x="135" y="97"/>
                  </a:lnTo>
                  <a:lnTo>
                    <a:pt x="135" y="99"/>
                  </a:lnTo>
                  <a:lnTo>
                    <a:pt x="133" y="99"/>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74" name="Freeform 163"/>
            <p:cNvSpPr>
              <a:spLocks/>
            </p:cNvSpPr>
            <p:nvPr/>
          </p:nvSpPr>
          <p:spPr bwMode="auto">
            <a:xfrm>
              <a:off x="4993169" y="3366378"/>
              <a:ext cx="131900" cy="94918"/>
            </a:xfrm>
            <a:custGeom>
              <a:avLst/>
              <a:gdLst>
                <a:gd name="T0" fmla="*/ 0 w 107"/>
                <a:gd name="T1" fmla="*/ 0 h 77"/>
                <a:gd name="T2" fmla="*/ 2 w 107"/>
                <a:gd name="T3" fmla="*/ 0 h 77"/>
                <a:gd name="T4" fmla="*/ 107 w 107"/>
                <a:gd name="T5" fmla="*/ 75 h 77"/>
                <a:gd name="T6" fmla="*/ 107 w 107"/>
                <a:gd name="T7" fmla="*/ 77 h 77"/>
                <a:gd name="T8" fmla="*/ 105 w 107"/>
                <a:gd name="T9" fmla="*/ 77 h 77"/>
                <a:gd name="T10" fmla="*/ 0 w 107"/>
                <a:gd name="T11" fmla="*/ 2 h 77"/>
                <a:gd name="T12" fmla="*/ 0 w 107"/>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07" h="77">
                  <a:moveTo>
                    <a:pt x="0" y="0"/>
                  </a:moveTo>
                  <a:lnTo>
                    <a:pt x="2" y="0"/>
                  </a:lnTo>
                  <a:lnTo>
                    <a:pt x="107" y="75"/>
                  </a:lnTo>
                  <a:lnTo>
                    <a:pt x="107" y="77"/>
                  </a:lnTo>
                  <a:lnTo>
                    <a:pt x="105" y="7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76" name="Line 165"/>
            <p:cNvSpPr>
              <a:spLocks noChangeShapeType="1"/>
            </p:cNvSpPr>
            <p:nvPr/>
          </p:nvSpPr>
          <p:spPr bwMode="auto">
            <a:xfrm>
              <a:off x="1288898" y="3458831"/>
              <a:ext cx="0" cy="61635"/>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79" name="Line 168"/>
            <p:cNvSpPr>
              <a:spLocks noChangeShapeType="1"/>
            </p:cNvSpPr>
            <p:nvPr/>
          </p:nvSpPr>
          <p:spPr bwMode="auto">
            <a:xfrm>
              <a:off x="1276571" y="3460064"/>
              <a:ext cx="25887"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81" name="Line 170"/>
            <p:cNvSpPr>
              <a:spLocks noChangeShapeType="1"/>
            </p:cNvSpPr>
            <p:nvPr/>
          </p:nvSpPr>
          <p:spPr bwMode="auto">
            <a:xfrm>
              <a:off x="1288898" y="3519234"/>
              <a:ext cx="0" cy="88755"/>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84" name="Line 173"/>
            <p:cNvSpPr>
              <a:spLocks noChangeShapeType="1"/>
            </p:cNvSpPr>
            <p:nvPr/>
          </p:nvSpPr>
          <p:spPr bwMode="auto">
            <a:xfrm>
              <a:off x="1276571" y="3606755"/>
              <a:ext cx="25887"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86" name="Line 175"/>
            <p:cNvSpPr>
              <a:spLocks noChangeShapeType="1"/>
            </p:cNvSpPr>
            <p:nvPr/>
          </p:nvSpPr>
          <p:spPr bwMode="auto">
            <a:xfrm>
              <a:off x="1611866" y="3554982"/>
              <a:ext cx="0" cy="49308"/>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89" name="Line 178"/>
            <p:cNvSpPr>
              <a:spLocks noChangeShapeType="1"/>
            </p:cNvSpPr>
            <p:nvPr/>
          </p:nvSpPr>
          <p:spPr bwMode="auto">
            <a:xfrm>
              <a:off x="1598306" y="3556214"/>
              <a:ext cx="28353"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91" name="Line 180"/>
            <p:cNvSpPr>
              <a:spLocks noChangeShapeType="1"/>
            </p:cNvSpPr>
            <p:nvPr/>
          </p:nvSpPr>
          <p:spPr bwMode="auto">
            <a:xfrm>
              <a:off x="1611866" y="3601824"/>
              <a:ext cx="0" cy="64101"/>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95" name="Line 184"/>
            <p:cNvSpPr>
              <a:spLocks noChangeShapeType="1"/>
            </p:cNvSpPr>
            <p:nvPr/>
          </p:nvSpPr>
          <p:spPr bwMode="auto">
            <a:xfrm>
              <a:off x="1598306" y="3665925"/>
              <a:ext cx="28353"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96" name="Line 185"/>
            <p:cNvSpPr>
              <a:spLocks noChangeShapeType="1"/>
            </p:cNvSpPr>
            <p:nvPr/>
          </p:nvSpPr>
          <p:spPr bwMode="auto">
            <a:xfrm>
              <a:off x="1879362" y="3587032"/>
              <a:ext cx="0" cy="50541"/>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299" name="Line 188"/>
            <p:cNvSpPr>
              <a:spLocks noChangeShapeType="1"/>
            </p:cNvSpPr>
            <p:nvPr/>
          </p:nvSpPr>
          <p:spPr bwMode="auto">
            <a:xfrm>
              <a:off x="1864570" y="3588265"/>
              <a:ext cx="29585"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01" name="Line 190"/>
            <p:cNvSpPr>
              <a:spLocks noChangeShapeType="1"/>
            </p:cNvSpPr>
            <p:nvPr/>
          </p:nvSpPr>
          <p:spPr bwMode="auto">
            <a:xfrm>
              <a:off x="1879362" y="3636340"/>
              <a:ext cx="0" cy="64101"/>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04" name="Line 193"/>
            <p:cNvSpPr>
              <a:spLocks noChangeShapeType="1"/>
            </p:cNvSpPr>
            <p:nvPr/>
          </p:nvSpPr>
          <p:spPr bwMode="auto">
            <a:xfrm>
              <a:off x="1864570" y="3699209"/>
              <a:ext cx="29585"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05" name="Line 194"/>
            <p:cNvSpPr>
              <a:spLocks noChangeShapeType="1"/>
            </p:cNvSpPr>
            <p:nvPr/>
          </p:nvSpPr>
          <p:spPr bwMode="auto">
            <a:xfrm>
              <a:off x="3995913" y="2655109"/>
              <a:ext cx="0" cy="54239"/>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08" name="Line 197"/>
            <p:cNvSpPr>
              <a:spLocks noChangeShapeType="1"/>
            </p:cNvSpPr>
            <p:nvPr/>
          </p:nvSpPr>
          <p:spPr bwMode="auto">
            <a:xfrm>
              <a:off x="3982353" y="2655109"/>
              <a:ext cx="28353"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10" name="Line 199"/>
            <p:cNvSpPr>
              <a:spLocks noChangeShapeType="1"/>
            </p:cNvSpPr>
            <p:nvPr/>
          </p:nvSpPr>
          <p:spPr bwMode="auto">
            <a:xfrm>
              <a:off x="3995913" y="2705650"/>
              <a:ext cx="0" cy="7273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13" name="Line 202"/>
            <p:cNvSpPr>
              <a:spLocks noChangeShapeType="1"/>
            </p:cNvSpPr>
            <p:nvPr/>
          </p:nvSpPr>
          <p:spPr bwMode="auto">
            <a:xfrm>
              <a:off x="3982353" y="2777147"/>
              <a:ext cx="28353"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14" name="Line 203"/>
            <p:cNvSpPr>
              <a:spLocks noChangeShapeType="1"/>
            </p:cNvSpPr>
            <p:nvPr/>
          </p:nvSpPr>
          <p:spPr bwMode="auto">
            <a:xfrm>
              <a:off x="4305320" y="2673599"/>
              <a:ext cx="0" cy="41912"/>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17" name="Line 207"/>
            <p:cNvSpPr>
              <a:spLocks noChangeShapeType="1"/>
            </p:cNvSpPr>
            <p:nvPr/>
          </p:nvSpPr>
          <p:spPr bwMode="auto">
            <a:xfrm>
              <a:off x="4291762" y="2673599"/>
              <a:ext cx="271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19" name="Line 209"/>
            <p:cNvSpPr>
              <a:spLocks noChangeShapeType="1"/>
            </p:cNvSpPr>
            <p:nvPr/>
          </p:nvSpPr>
          <p:spPr bwMode="auto">
            <a:xfrm>
              <a:off x="4305320" y="2714279"/>
              <a:ext cx="0" cy="55472"/>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22" name="Line 212"/>
            <p:cNvSpPr>
              <a:spLocks noChangeShapeType="1"/>
            </p:cNvSpPr>
            <p:nvPr/>
          </p:nvSpPr>
          <p:spPr bwMode="auto">
            <a:xfrm>
              <a:off x="4291762" y="2768518"/>
              <a:ext cx="271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24" name="Line 214"/>
            <p:cNvSpPr>
              <a:spLocks noChangeShapeType="1"/>
            </p:cNvSpPr>
            <p:nvPr/>
          </p:nvSpPr>
          <p:spPr bwMode="auto">
            <a:xfrm>
              <a:off x="3803611" y="2705650"/>
              <a:ext cx="0" cy="76428"/>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27" name="Line 217"/>
            <p:cNvSpPr>
              <a:spLocks noChangeShapeType="1"/>
            </p:cNvSpPr>
            <p:nvPr/>
          </p:nvSpPr>
          <p:spPr bwMode="auto">
            <a:xfrm>
              <a:off x="3790051" y="2705650"/>
              <a:ext cx="271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29" name="Line 219"/>
            <p:cNvSpPr>
              <a:spLocks noChangeShapeType="1"/>
            </p:cNvSpPr>
            <p:nvPr/>
          </p:nvSpPr>
          <p:spPr bwMode="auto">
            <a:xfrm>
              <a:off x="3803611" y="2782078"/>
              <a:ext cx="0" cy="118339"/>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32" name="Line 222"/>
            <p:cNvSpPr>
              <a:spLocks noChangeShapeType="1"/>
            </p:cNvSpPr>
            <p:nvPr/>
          </p:nvSpPr>
          <p:spPr bwMode="auto">
            <a:xfrm>
              <a:off x="3790051" y="2900417"/>
              <a:ext cx="27119"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34" name="Line 224"/>
            <p:cNvSpPr>
              <a:spLocks noChangeShapeType="1"/>
            </p:cNvSpPr>
            <p:nvPr/>
          </p:nvSpPr>
          <p:spPr bwMode="auto">
            <a:xfrm>
              <a:off x="3507762" y="2810430"/>
              <a:ext cx="0" cy="51774"/>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37" name="Line 227"/>
            <p:cNvSpPr>
              <a:spLocks noChangeShapeType="1"/>
            </p:cNvSpPr>
            <p:nvPr/>
          </p:nvSpPr>
          <p:spPr bwMode="auto">
            <a:xfrm>
              <a:off x="3495435" y="2810430"/>
              <a:ext cx="28353"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38" name="Line 228"/>
            <p:cNvSpPr>
              <a:spLocks noChangeShapeType="1"/>
            </p:cNvSpPr>
            <p:nvPr/>
          </p:nvSpPr>
          <p:spPr bwMode="auto">
            <a:xfrm>
              <a:off x="3507762" y="2862204"/>
              <a:ext cx="0" cy="69031"/>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41" name="Line 231"/>
            <p:cNvSpPr>
              <a:spLocks noChangeShapeType="1"/>
            </p:cNvSpPr>
            <p:nvPr/>
          </p:nvSpPr>
          <p:spPr bwMode="auto">
            <a:xfrm>
              <a:off x="3495435" y="2931235"/>
              <a:ext cx="28353" cy="0"/>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43" name="Freeform 233"/>
            <p:cNvSpPr>
              <a:spLocks/>
            </p:cNvSpPr>
            <p:nvPr/>
          </p:nvSpPr>
          <p:spPr bwMode="auto">
            <a:xfrm>
              <a:off x="2708971" y="3656064"/>
              <a:ext cx="14792" cy="14792"/>
            </a:xfrm>
            <a:custGeom>
              <a:avLst/>
              <a:gdLst>
                <a:gd name="T0" fmla="*/ 5 w 12"/>
                <a:gd name="T1" fmla="*/ 0 h 12"/>
                <a:gd name="T2" fmla="*/ 12 w 12"/>
                <a:gd name="T3" fmla="*/ 0 h 12"/>
                <a:gd name="T4" fmla="*/ 12 w 12"/>
                <a:gd name="T5" fmla="*/ 8 h 12"/>
                <a:gd name="T6" fmla="*/ 7 w 12"/>
                <a:gd name="T7" fmla="*/ 12 h 12"/>
                <a:gd name="T8" fmla="*/ 0 w 12"/>
                <a:gd name="T9" fmla="*/ 12 h 12"/>
                <a:gd name="T10" fmla="*/ 0 w 12"/>
                <a:gd name="T11" fmla="*/ 3 h 12"/>
                <a:gd name="T12" fmla="*/ 5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0"/>
                  </a:moveTo>
                  <a:lnTo>
                    <a:pt x="12" y="0"/>
                  </a:lnTo>
                  <a:lnTo>
                    <a:pt x="12" y="8"/>
                  </a:lnTo>
                  <a:lnTo>
                    <a:pt x="7" y="12"/>
                  </a:lnTo>
                  <a:lnTo>
                    <a:pt x="0" y="12"/>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46" name="Freeform 236"/>
            <p:cNvSpPr>
              <a:spLocks/>
            </p:cNvSpPr>
            <p:nvPr/>
          </p:nvSpPr>
          <p:spPr bwMode="auto">
            <a:xfrm>
              <a:off x="2733626" y="3641272"/>
              <a:ext cx="16025" cy="13560"/>
            </a:xfrm>
            <a:custGeom>
              <a:avLst/>
              <a:gdLst>
                <a:gd name="T0" fmla="*/ 5 w 13"/>
                <a:gd name="T1" fmla="*/ 0 h 11"/>
                <a:gd name="T2" fmla="*/ 13 w 13"/>
                <a:gd name="T3" fmla="*/ 0 h 11"/>
                <a:gd name="T4" fmla="*/ 13 w 13"/>
                <a:gd name="T5" fmla="*/ 7 h 11"/>
                <a:gd name="T6" fmla="*/ 8 w 13"/>
                <a:gd name="T7" fmla="*/ 11 h 11"/>
                <a:gd name="T8" fmla="*/ 0 w 13"/>
                <a:gd name="T9" fmla="*/ 11 h 11"/>
                <a:gd name="T10" fmla="*/ 0 w 13"/>
                <a:gd name="T11" fmla="*/ 4 h 11"/>
                <a:gd name="T12" fmla="*/ 5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5" y="0"/>
                  </a:moveTo>
                  <a:lnTo>
                    <a:pt x="13" y="0"/>
                  </a:lnTo>
                  <a:lnTo>
                    <a:pt x="13" y="7"/>
                  </a:lnTo>
                  <a:lnTo>
                    <a:pt x="8" y="11"/>
                  </a:lnTo>
                  <a:lnTo>
                    <a:pt x="0" y="11"/>
                  </a:lnTo>
                  <a:lnTo>
                    <a:pt x="0" y="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47" name="Freeform 237"/>
            <p:cNvSpPr>
              <a:spLocks/>
            </p:cNvSpPr>
            <p:nvPr/>
          </p:nvSpPr>
          <p:spPr bwMode="auto">
            <a:xfrm>
              <a:off x="2761977" y="3625246"/>
              <a:ext cx="14792" cy="13560"/>
            </a:xfrm>
            <a:custGeom>
              <a:avLst/>
              <a:gdLst>
                <a:gd name="T0" fmla="*/ 4 w 12"/>
                <a:gd name="T1" fmla="*/ 0 h 11"/>
                <a:gd name="T2" fmla="*/ 12 w 12"/>
                <a:gd name="T3" fmla="*/ 0 h 11"/>
                <a:gd name="T4" fmla="*/ 12 w 12"/>
                <a:gd name="T5" fmla="*/ 8 h 11"/>
                <a:gd name="T6" fmla="*/ 6 w 12"/>
                <a:gd name="T7" fmla="*/ 11 h 11"/>
                <a:gd name="T8" fmla="*/ 0 w 12"/>
                <a:gd name="T9" fmla="*/ 11 h 11"/>
                <a:gd name="T10" fmla="*/ 0 w 12"/>
                <a:gd name="T11" fmla="*/ 3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8"/>
                  </a:lnTo>
                  <a:lnTo>
                    <a:pt x="6"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49" name="Freeform 239"/>
            <p:cNvSpPr>
              <a:spLocks/>
            </p:cNvSpPr>
            <p:nvPr/>
          </p:nvSpPr>
          <p:spPr bwMode="auto">
            <a:xfrm>
              <a:off x="2786631" y="3609221"/>
              <a:ext cx="17258" cy="14792"/>
            </a:xfrm>
            <a:custGeom>
              <a:avLst/>
              <a:gdLst>
                <a:gd name="T0" fmla="*/ 6 w 14"/>
                <a:gd name="T1" fmla="*/ 0 h 12"/>
                <a:gd name="T2" fmla="*/ 14 w 14"/>
                <a:gd name="T3" fmla="*/ 0 h 12"/>
                <a:gd name="T4" fmla="*/ 14 w 14"/>
                <a:gd name="T5" fmla="*/ 7 h 12"/>
                <a:gd name="T6" fmla="*/ 8 w 14"/>
                <a:gd name="T7" fmla="*/ 12 h 12"/>
                <a:gd name="T8" fmla="*/ 0 w 14"/>
                <a:gd name="T9" fmla="*/ 12 h 12"/>
                <a:gd name="T10" fmla="*/ 0 w 14"/>
                <a:gd name="T11" fmla="*/ 4 h 12"/>
                <a:gd name="T12" fmla="*/ 6 w 14"/>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4" h="12">
                  <a:moveTo>
                    <a:pt x="6" y="0"/>
                  </a:moveTo>
                  <a:lnTo>
                    <a:pt x="14" y="0"/>
                  </a:lnTo>
                  <a:lnTo>
                    <a:pt x="14" y="7"/>
                  </a:lnTo>
                  <a:lnTo>
                    <a:pt x="8" y="12"/>
                  </a:lnTo>
                  <a:lnTo>
                    <a:pt x="0" y="12"/>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51" name="Freeform 241"/>
            <p:cNvSpPr>
              <a:spLocks/>
            </p:cNvSpPr>
            <p:nvPr/>
          </p:nvSpPr>
          <p:spPr bwMode="auto">
            <a:xfrm>
              <a:off x="2812518" y="3591963"/>
              <a:ext cx="16025" cy="16025"/>
            </a:xfrm>
            <a:custGeom>
              <a:avLst/>
              <a:gdLst>
                <a:gd name="T0" fmla="*/ 5 w 13"/>
                <a:gd name="T1" fmla="*/ 0 h 13"/>
                <a:gd name="T2" fmla="*/ 13 w 13"/>
                <a:gd name="T3" fmla="*/ 0 h 13"/>
                <a:gd name="T4" fmla="*/ 13 w 13"/>
                <a:gd name="T5" fmla="*/ 8 h 13"/>
                <a:gd name="T6" fmla="*/ 8 w 13"/>
                <a:gd name="T7" fmla="*/ 13 h 13"/>
                <a:gd name="T8" fmla="*/ 0 w 13"/>
                <a:gd name="T9" fmla="*/ 13 h 13"/>
                <a:gd name="T10" fmla="*/ 0 w 13"/>
                <a:gd name="T11" fmla="*/ 6 h 13"/>
                <a:gd name="T12" fmla="*/ 5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5" y="0"/>
                  </a:moveTo>
                  <a:lnTo>
                    <a:pt x="13" y="0"/>
                  </a:lnTo>
                  <a:lnTo>
                    <a:pt x="13" y="8"/>
                  </a:lnTo>
                  <a:lnTo>
                    <a:pt x="8" y="13"/>
                  </a:lnTo>
                  <a:lnTo>
                    <a:pt x="0" y="13"/>
                  </a:lnTo>
                  <a:lnTo>
                    <a:pt x="0" y="6"/>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53" name="Freeform 243"/>
            <p:cNvSpPr>
              <a:spLocks/>
            </p:cNvSpPr>
            <p:nvPr/>
          </p:nvSpPr>
          <p:spPr bwMode="auto">
            <a:xfrm>
              <a:off x="2839638" y="3578403"/>
              <a:ext cx="16025" cy="12327"/>
            </a:xfrm>
            <a:custGeom>
              <a:avLst/>
              <a:gdLst>
                <a:gd name="T0" fmla="*/ 5 w 13"/>
                <a:gd name="T1" fmla="*/ 0 h 10"/>
                <a:gd name="T2" fmla="*/ 13 w 13"/>
                <a:gd name="T3" fmla="*/ 0 h 10"/>
                <a:gd name="T4" fmla="*/ 13 w 13"/>
                <a:gd name="T5" fmla="*/ 7 h 10"/>
                <a:gd name="T6" fmla="*/ 7 w 13"/>
                <a:gd name="T7" fmla="*/ 10 h 10"/>
                <a:gd name="T8" fmla="*/ 0 w 13"/>
                <a:gd name="T9" fmla="*/ 10 h 10"/>
                <a:gd name="T10" fmla="*/ 0 w 13"/>
                <a:gd name="T11" fmla="*/ 3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7"/>
                  </a:lnTo>
                  <a:lnTo>
                    <a:pt x="7" y="10"/>
                  </a:lnTo>
                  <a:lnTo>
                    <a:pt x="0" y="10"/>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55" name="Freeform 245"/>
            <p:cNvSpPr>
              <a:spLocks/>
            </p:cNvSpPr>
            <p:nvPr/>
          </p:nvSpPr>
          <p:spPr bwMode="auto">
            <a:xfrm>
              <a:off x="2866757" y="3561145"/>
              <a:ext cx="16025" cy="14792"/>
            </a:xfrm>
            <a:custGeom>
              <a:avLst/>
              <a:gdLst>
                <a:gd name="T0" fmla="*/ 5 w 13"/>
                <a:gd name="T1" fmla="*/ 0 h 12"/>
                <a:gd name="T2" fmla="*/ 13 w 13"/>
                <a:gd name="T3" fmla="*/ 0 h 12"/>
                <a:gd name="T4" fmla="*/ 13 w 13"/>
                <a:gd name="T5" fmla="*/ 8 h 12"/>
                <a:gd name="T6" fmla="*/ 7 w 13"/>
                <a:gd name="T7" fmla="*/ 12 h 12"/>
                <a:gd name="T8" fmla="*/ 0 w 13"/>
                <a:gd name="T9" fmla="*/ 12 h 12"/>
                <a:gd name="T10" fmla="*/ 0 w 13"/>
                <a:gd name="T11" fmla="*/ 4 h 12"/>
                <a:gd name="T12" fmla="*/ 5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0"/>
                  </a:moveTo>
                  <a:lnTo>
                    <a:pt x="13" y="0"/>
                  </a:lnTo>
                  <a:lnTo>
                    <a:pt x="13" y="8"/>
                  </a:lnTo>
                  <a:lnTo>
                    <a:pt x="7" y="12"/>
                  </a:lnTo>
                  <a:lnTo>
                    <a:pt x="0" y="12"/>
                  </a:lnTo>
                  <a:lnTo>
                    <a:pt x="0" y="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56" name="Freeform 246"/>
            <p:cNvSpPr>
              <a:spLocks/>
            </p:cNvSpPr>
            <p:nvPr/>
          </p:nvSpPr>
          <p:spPr bwMode="auto">
            <a:xfrm>
              <a:off x="2892644" y="3546353"/>
              <a:ext cx="14792" cy="13560"/>
            </a:xfrm>
            <a:custGeom>
              <a:avLst/>
              <a:gdLst>
                <a:gd name="T0" fmla="*/ 5 w 12"/>
                <a:gd name="T1" fmla="*/ 0 h 11"/>
                <a:gd name="T2" fmla="*/ 12 w 12"/>
                <a:gd name="T3" fmla="*/ 0 h 11"/>
                <a:gd name="T4" fmla="*/ 12 w 12"/>
                <a:gd name="T5" fmla="*/ 7 h 11"/>
                <a:gd name="T6" fmla="*/ 7 w 12"/>
                <a:gd name="T7" fmla="*/ 11 h 11"/>
                <a:gd name="T8" fmla="*/ 0 w 12"/>
                <a:gd name="T9" fmla="*/ 11 h 11"/>
                <a:gd name="T10" fmla="*/ 0 w 12"/>
                <a:gd name="T11" fmla="*/ 3 h 11"/>
                <a:gd name="T12" fmla="*/ 5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5" y="0"/>
                  </a:moveTo>
                  <a:lnTo>
                    <a:pt x="12" y="0"/>
                  </a:lnTo>
                  <a:lnTo>
                    <a:pt x="12" y="7"/>
                  </a:lnTo>
                  <a:lnTo>
                    <a:pt x="7" y="11"/>
                  </a:lnTo>
                  <a:lnTo>
                    <a:pt x="0" y="11"/>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58" name="Freeform 248"/>
            <p:cNvSpPr>
              <a:spLocks/>
            </p:cNvSpPr>
            <p:nvPr/>
          </p:nvSpPr>
          <p:spPr bwMode="auto">
            <a:xfrm>
              <a:off x="2918530" y="3529095"/>
              <a:ext cx="16025" cy="16025"/>
            </a:xfrm>
            <a:custGeom>
              <a:avLst/>
              <a:gdLst>
                <a:gd name="T0" fmla="*/ 6 w 13"/>
                <a:gd name="T1" fmla="*/ 0 h 13"/>
                <a:gd name="T2" fmla="*/ 13 w 13"/>
                <a:gd name="T3" fmla="*/ 0 h 13"/>
                <a:gd name="T4" fmla="*/ 13 w 13"/>
                <a:gd name="T5" fmla="*/ 8 h 13"/>
                <a:gd name="T6" fmla="*/ 7 w 13"/>
                <a:gd name="T7" fmla="*/ 13 h 13"/>
                <a:gd name="T8" fmla="*/ 0 w 13"/>
                <a:gd name="T9" fmla="*/ 13 h 13"/>
                <a:gd name="T10" fmla="*/ 0 w 13"/>
                <a:gd name="T11" fmla="*/ 6 h 13"/>
                <a:gd name="T12" fmla="*/ 6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0"/>
                  </a:moveTo>
                  <a:lnTo>
                    <a:pt x="13" y="0"/>
                  </a:lnTo>
                  <a:lnTo>
                    <a:pt x="13" y="8"/>
                  </a:lnTo>
                  <a:lnTo>
                    <a:pt x="7" y="13"/>
                  </a:lnTo>
                  <a:lnTo>
                    <a:pt x="0" y="13"/>
                  </a:lnTo>
                  <a:lnTo>
                    <a:pt x="0" y="6"/>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59" name="Freeform 249"/>
            <p:cNvSpPr>
              <a:spLocks/>
            </p:cNvSpPr>
            <p:nvPr/>
          </p:nvSpPr>
          <p:spPr bwMode="auto">
            <a:xfrm>
              <a:off x="2944417" y="3515536"/>
              <a:ext cx="14792" cy="13560"/>
            </a:xfrm>
            <a:custGeom>
              <a:avLst/>
              <a:gdLst>
                <a:gd name="T0" fmla="*/ 4 w 12"/>
                <a:gd name="T1" fmla="*/ 0 h 11"/>
                <a:gd name="T2" fmla="*/ 12 w 12"/>
                <a:gd name="T3" fmla="*/ 0 h 11"/>
                <a:gd name="T4" fmla="*/ 12 w 12"/>
                <a:gd name="T5" fmla="*/ 7 h 11"/>
                <a:gd name="T6" fmla="*/ 8 w 12"/>
                <a:gd name="T7" fmla="*/ 11 h 11"/>
                <a:gd name="T8" fmla="*/ 0 w 12"/>
                <a:gd name="T9" fmla="*/ 11 h 11"/>
                <a:gd name="T10" fmla="*/ 0 w 12"/>
                <a:gd name="T11" fmla="*/ 3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7"/>
                  </a:lnTo>
                  <a:lnTo>
                    <a:pt x="8"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0" name="Freeform 250"/>
            <p:cNvSpPr>
              <a:spLocks/>
            </p:cNvSpPr>
            <p:nvPr/>
          </p:nvSpPr>
          <p:spPr bwMode="auto">
            <a:xfrm>
              <a:off x="2971536" y="3498278"/>
              <a:ext cx="14792" cy="13560"/>
            </a:xfrm>
            <a:custGeom>
              <a:avLst/>
              <a:gdLst>
                <a:gd name="T0" fmla="*/ 4 w 12"/>
                <a:gd name="T1" fmla="*/ 0 h 11"/>
                <a:gd name="T2" fmla="*/ 12 w 12"/>
                <a:gd name="T3" fmla="*/ 0 h 11"/>
                <a:gd name="T4" fmla="*/ 12 w 12"/>
                <a:gd name="T5" fmla="*/ 8 h 11"/>
                <a:gd name="T6" fmla="*/ 8 w 12"/>
                <a:gd name="T7" fmla="*/ 11 h 11"/>
                <a:gd name="T8" fmla="*/ 0 w 12"/>
                <a:gd name="T9" fmla="*/ 11 h 11"/>
                <a:gd name="T10" fmla="*/ 0 w 12"/>
                <a:gd name="T11" fmla="*/ 5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8"/>
                  </a:lnTo>
                  <a:lnTo>
                    <a:pt x="8" y="11"/>
                  </a:lnTo>
                  <a:lnTo>
                    <a:pt x="0" y="11"/>
                  </a:lnTo>
                  <a:lnTo>
                    <a:pt x="0" y="5"/>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1" name="Freeform 251"/>
            <p:cNvSpPr>
              <a:spLocks/>
            </p:cNvSpPr>
            <p:nvPr/>
          </p:nvSpPr>
          <p:spPr bwMode="auto">
            <a:xfrm>
              <a:off x="2997424" y="3482252"/>
              <a:ext cx="16025" cy="14792"/>
            </a:xfrm>
            <a:custGeom>
              <a:avLst/>
              <a:gdLst>
                <a:gd name="T0" fmla="*/ 6 w 13"/>
                <a:gd name="T1" fmla="*/ 0 h 12"/>
                <a:gd name="T2" fmla="*/ 13 w 13"/>
                <a:gd name="T3" fmla="*/ 0 h 12"/>
                <a:gd name="T4" fmla="*/ 13 w 13"/>
                <a:gd name="T5" fmla="*/ 7 h 12"/>
                <a:gd name="T6" fmla="*/ 8 w 13"/>
                <a:gd name="T7" fmla="*/ 12 h 12"/>
                <a:gd name="T8" fmla="*/ 0 w 13"/>
                <a:gd name="T9" fmla="*/ 12 h 12"/>
                <a:gd name="T10" fmla="*/ 0 w 13"/>
                <a:gd name="T11" fmla="*/ 4 h 12"/>
                <a:gd name="T12" fmla="*/ 6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0"/>
                  </a:moveTo>
                  <a:lnTo>
                    <a:pt x="13" y="0"/>
                  </a:lnTo>
                  <a:lnTo>
                    <a:pt x="13" y="7"/>
                  </a:lnTo>
                  <a:lnTo>
                    <a:pt x="8" y="12"/>
                  </a:lnTo>
                  <a:lnTo>
                    <a:pt x="0" y="12"/>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2" name="Freeform 252"/>
            <p:cNvSpPr>
              <a:spLocks/>
            </p:cNvSpPr>
            <p:nvPr/>
          </p:nvSpPr>
          <p:spPr bwMode="auto">
            <a:xfrm>
              <a:off x="3023310" y="3466228"/>
              <a:ext cx="14792" cy="14792"/>
            </a:xfrm>
            <a:custGeom>
              <a:avLst/>
              <a:gdLst>
                <a:gd name="T0" fmla="*/ 5 w 12"/>
                <a:gd name="T1" fmla="*/ 0 h 12"/>
                <a:gd name="T2" fmla="*/ 12 w 12"/>
                <a:gd name="T3" fmla="*/ 0 h 12"/>
                <a:gd name="T4" fmla="*/ 12 w 12"/>
                <a:gd name="T5" fmla="*/ 8 h 12"/>
                <a:gd name="T6" fmla="*/ 7 w 12"/>
                <a:gd name="T7" fmla="*/ 12 h 12"/>
                <a:gd name="T8" fmla="*/ 0 w 12"/>
                <a:gd name="T9" fmla="*/ 12 h 12"/>
                <a:gd name="T10" fmla="*/ 0 w 12"/>
                <a:gd name="T11" fmla="*/ 5 h 12"/>
                <a:gd name="T12" fmla="*/ 5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0"/>
                  </a:moveTo>
                  <a:lnTo>
                    <a:pt x="12" y="0"/>
                  </a:lnTo>
                  <a:lnTo>
                    <a:pt x="12" y="8"/>
                  </a:lnTo>
                  <a:lnTo>
                    <a:pt x="7" y="12"/>
                  </a:lnTo>
                  <a:lnTo>
                    <a:pt x="0" y="12"/>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3" name="Freeform 253"/>
            <p:cNvSpPr>
              <a:spLocks/>
            </p:cNvSpPr>
            <p:nvPr/>
          </p:nvSpPr>
          <p:spPr bwMode="auto">
            <a:xfrm>
              <a:off x="3049197" y="3451435"/>
              <a:ext cx="16025" cy="14792"/>
            </a:xfrm>
            <a:custGeom>
              <a:avLst/>
              <a:gdLst>
                <a:gd name="T0" fmla="*/ 6 w 13"/>
                <a:gd name="T1" fmla="*/ 0 h 12"/>
                <a:gd name="T2" fmla="*/ 13 w 13"/>
                <a:gd name="T3" fmla="*/ 0 h 12"/>
                <a:gd name="T4" fmla="*/ 13 w 13"/>
                <a:gd name="T5" fmla="*/ 7 h 12"/>
                <a:gd name="T6" fmla="*/ 8 w 13"/>
                <a:gd name="T7" fmla="*/ 12 h 12"/>
                <a:gd name="T8" fmla="*/ 0 w 13"/>
                <a:gd name="T9" fmla="*/ 12 h 12"/>
                <a:gd name="T10" fmla="*/ 0 w 13"/>
                <a:gd name="T11" fmla="*/ 4 h 12"/>
                <a:gd name="T12" fmla="*/ 6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6" y="0"/>
                  </a:moveTo>
                  <a:lnTo>
                    <a:pt x="13" y="0"/>
                  </a:lnTo>
                  <a:lnTo>
                    <a:pt x="13" y="7"/>
                  </a:lnTo>
                  <a:lnTo>
                    <a:pt x="8" y="12"/>
                  </a:lnTo>
                  <a:lnTo>
                    <a:pt x="0" y="12"/>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4" name="Freeform 254"/>
            <p:cNvSpPr>
              <a:spLocks/>
            </p:cNvSpPr>
            <p:nvPr/>
          </p:nvSpPr>
          <p:spPr bwMode="auto">
            <a:xfrm>
              <a:off x="3076317" y="3435410"/>
              <a:ext cx="17258" cy="13560"/>
            </a:xfrm>
            <a:custGeom>
              <a:avLst/>
              <a:gdLst>
                <a:gd name="T0" fmla="*/ 6 w 14"/>
                <a:gd name="T1" fmla="*/ 0 h 11"/>
                <a:gd name="T2" fmla="*/ 14 w 14"/>
                <a:gd name="T3" fmla="*/ 0 h 11"/>
                <a:gd name="T4" fmla="*/ 14 w 14"/>
                <a:gd name="T5" fmla="*/ 8 h 11"/>
                <a:gd name="T6" fmla="*/ 8 w 14"/>
                <a:gd name="T7" fmla="*/ 11 h 11"/>
                <a:gd name="T8" fmla="*/ 0 w 14"/>
                <a:gd name="T9" fmla="*/ 11 h 11"/>
                <a:gd name="T10" fmla="*/ 0 w 14"/>
                <a:gd name="T11" fmla="*/ 4 h 11"/>
                <a:gd name="T12" fmla="*/ 6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6" y="0"/>
                  </a:moveTo>
                  <a:lnTo>
                    <a:pt x="14" y="0"/>
                  </a:lnTo>
                  <a:lnTo>
                    <a:pt x="14" y="8"/>
                  </a:lnTo>
                  <a:lnTo>
                    <a:pt x="8" y="11"/>
                  </a:lnTo>
                  <a:lnTo>
                    <a:pt x="0" y="11"/>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5" name="Freeform 255"/>
            <p:cNvSpPr>
              <a:spLocks/>
            </p:cNvSpPr>
            <p:nvPr/>
          </p:nvSpPr>
          <p:spPr bwMode="auto">
            <a:xfrm>
              <a:off x="3102203" y="3419385"/>
              <a:ext cx="14792" cy="13560"/>
            </a:xfrm>
            <a:custGeom>
              <a:avLst/>
              <a:gdLst>
                <a:gd name="T0" fmla="*/ 4 w 12"/>
                <a:gd name="T1" fmla="*/ 0 h 11"/>
                <a:gd name="T2" fmla="*/ 12 w 12"/>
                <a:gd name="T3" fmla="*/ 0 h 11"/>
                <a:gd name="T4" fmla="*/ 12 w 12"/>
                <a:gd name="T5" fmla="*/ 7 h 11"/>
                <a:gd name="T6" fmla="*/ 8 w 12"/>
                <a:gd name="T7" fmla="*/ 11 h 11"/>
                <a:gd name="T8" fmla="*/ 0 w 12"/>
                <a:gd name="T9" fmla="*/ 11 h 11"/>
                <a:gd name="T10" fmla="*/ 0 w 12"/>
                <a:gd name="T11" fmla="*/ 3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7"/>
                  </a:lnTo>
                  <a:lnTo>
                    <a:pt x="8"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6" name="Freeform 256"/>
            <p:cNvSpPr>
              <a:spLocks/>
            </p:cNvSpPr>
            <p:nvPr/>
          </p:nvSpPr>
          <p:spPr bwMode="auto">
            <a:xfrm>
              <a:off x="3128090" y="3402127"/>
              <a:ext cx="16025" cy="16025"/>
            </a:xfrm>
            <a:custGeom>
              <a:avLst/>
              <a:gdLst>
                <a:gd name="T0" fmla="*/ 6 w 13"/>
                <a:gd name="T1" fmla="*/ 0 h 13"/>
                <a:gd name="T2" fmla="*/ 13 w 13"/>
                <a:gd name="T3" fmla="*/ 0 h 13"/>
                <a:gd name="T4" fmla="*/ 13 w 13"/>
                <a:gd name="T5" fmla="*/ 10 h 13"/>
                <a:gd name="T6" fmla="*/ 8 w 13"/>
                <a:gd name="T7" fmla="*/ 13 h 13"/>
                <a:gd name="T8" fmla="*/ 0 w 13"/>
                <a:gd name="T9" fmla="*/ 13 h 13"/>
                <a:gd name="T10" fmla="*/ 0 w 13"/>
                <a:gd name="T11" fmla="*/ 6 h 13"/>
                <a:gd name="T12" fmla="*/ 6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0"/>
                  </a:moveTo>
                  <a:lnTo>
                    <a:pt x="13" y="0"/>
                  </a:lnTo>
                  <a:lnTo>
                    <a:pt x="13" y="10"/>
                  </a:lnTo>
                  <a:lnTo>
                    <a:pt x="8" y="13"/>
                  </a:lnTo>
                  <a:lnTo>
                    <a:pt x="0" y="13"/>
                  </a:lnTo>
                  <a:lnTo>
                    <a:pt x="0" y="6"/>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7" name="Freeform 257"/>
            <p:cNvSpPr>
              <a:spLocks/>
            </p:cNvSpPr>
            <p:nvPr/>
          </p:nvSpPr>
          <p:spPr bwMode="auto">
            <a:xfrm>
              <a:off x="3153977" y="3388567"/>
              <a:ext cx="14792" cy="13560"/>
            </a:xfrm>
            <a:custGeom>
              <a:avLst/>
              <a:gdLst>
                <a:gd name="T0" fmla="*/ 6 w 12"/>
                <a:gd name="T1" fmla="*/ 0 h 11"/>
                <a:gd name="T2" fmla="*/ 12 w 12"/>
                <a:gd name="T3" fmla="*/ 0 h 11"/>
                <a:gd name="T4" fmla="*/ 12 w 12"/>
                <a:gd name="T5" fmla="*/ 7 h 11"/>
                <a:gd name="T6" fmla="*/ 8 w 12"/>
                <a:gd name="T7" fmla="*/ 11 h 11"/>
                <a:gd name="T8" fmla="*/ 0 w 12"/>
                <a:gd name="T9" fmla="*/ 11 h 11"/>
                <a:gd name="T10" fmla="*/ 0 w 12"/>
                <a:gd name="T11" fmla="*/ 3 h 11"/>
                <a:gd name="T12" fmla="*/ 6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6" y="0"/>
                  </a:moveTo>
                  <a:lnTo>
                    <a:pt x="12" y="0"/>
                  </a:lnTo>
                  <a:lnTo>
                    <a:pt x="12" y="7"/>
                  </a:lnTo>
                  <a:lnTo>
                    <a:pt x="8" y="11"/>
                  </a:lnTo>
                  <a:lnTo>
                    <a:pt x="0" y="11"/>
                  </a:lnTo>
                  <a:lnTo>
                    <a:pt x="0" y="3"/>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8" name="Freeform 258"/>
            <p:cNvSpPr>
              <a:spLocks/>
            </p:cNvSpPr>
            <p:nvPr/>
          </p:nvSpPr>
          <p:spPr bwMode="auto">
            <a:xfrm>
              <a:off x="3181096" y="3372542"/>
              <a:ext cx="16025" cy="13560"/>
            </a:xfrm>
            <a:custGeom>
              <a:avLst/>
              <a:gdLst>
                <a:gd name="T0" fmla="*/ 5 w 13"/>
                <a:gd name="T1" fmla="*/ 0 h 11"/>
                <a:gd name="T2" fmla="*/ 13 w 13"/>
                <a:gd name="T3" fmla="*/ 0 h 11"/>
                <a:gd name="T4" fmla="*/ 13 w 13"/>
                <a:gd name="T5" fmla="*/ 7 h 11"/>
                <a:gd name="T6" fmla="*/ 8 w 13"/>
                <a:gd name="T7" fmla="*/ 11 h 11"/>
                <a:gd name="T8" fmla="*/ 0 w 13"/>
                <a:gd name="T9" fmla="*/ 11 h 11"/>
                <a:gd name="T10" fmla="*/ 0 w 13"/>
                <a:gd name="T11" fmla="*/ 4 h 11"/>
                <a:gd name="T12" fmla="*/ 5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5" y="0"/>
                  </a:moveTo>
                  <a:lnTo>
                    <a:pt x="13" y="0"/>
                  </a:lnTo>
                  <a:lnTo>
                    <a:pt x="13" y="7"/>
                  </a:lnTo>
                  <a:lnTo>
                    <a:pt x="8" y="11"/>
                  </a:lnTo>
                  <a:lnTo>
                    <a:pt x="0" y="11"/>
                  </a:lnTo>
                  <a:lnTo>
                    <a:pt x="0" y="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69" name="Freeform 259"/>
            <p:cNvSpPr>
              <a:spLocks/>
            </p:cNvSpPr>
            <p:nvPr/>
          </p:nvSpPr>
          <p:spPr bwMode="auto">
            <a:xfrm>
              <a:off x="3206983" y="3356517"/>
              <a:ext cx="17258" cy="13560"/>
            </a:xfrm>
            <a:custGeom>
              <a:avLst/>
              <a:gdLst>
                <a:gd name="T0" fmla="*/ 6 w 14"/>
                <a:gd name="T1" fmla="*/ 0 h 11"/>
                <a:gd name="T2" fmla="*/ 14 w 14"/>
                <a:gd name="T3" fmla="*/ 0 h 11"/>
                <a:gd name="T4" fmla="*/ 14 w 14"/>
                <a:gd name="T5" fmla="*/ 8 h 11"/>
                <a:gd name="T6" fmla="*/ 8 w 14"/>
                <a:gd name="T7" fmla="*/ 11 h 11"/>
                <a:gd name="T8" fmla="*/ 0 w 14"/>
                <a:gd name="T9" fmla="*/ 11 h 11"/>
                <a:gd name="T10" fmla="*/ 0 w 14"/>
                <a:gd name="T11" fmla="*/ 3 h 11"/>
                <a:gd name="T12" fmla="*/ 6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6" y="0"/>
                  </a:moveTo>
                  <a:lnTo>
                    <a:pt x="14" y="0"/>
                  </a:lnTo>
                  <a:lnTo>
                    <a:pt x="14" y="8"/>
                  </a:lnTo>
                  <a:lnTo>
                    <a:pt x="8" y="11"/>
                  </a:lnTo>
                  <a:lnTo>
                    <a:pt x="0" y="11"/>
                  </a:lnTo>
                  <a:lnTo>
                    <a:pt x="0" y="3"/>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0" name="Freeform 260"/>
            <p:cNvSpPr>
              <a:spLocks/>
            </p:cNvSpPr>
            <p:nvPr/>
          </p:nvSpPr>
          <p:spPr bwMode="auto">
            <a:xfrm>
              <a:off x="3232870" y="3339259"/>
              <a:ext cx="16025" cy="16025"/>
            </a:xfrm>
            <a:custGeom>
              <a:avLst/>
              <a:gdLst>
                <a:gd name="T0" fmla="*/ 5 w 13"/>
                <a:gd name="T1" fmla="*/ 0 h 13"/>
                <a:gd name="T2" fmla="*/ 13 w 13"/>
                <a:gd name="T3" fmla="*/ 0 h 13"/>
                <a:gd name="T4" fmla="*/ 13 w 13"/>
                <a:gd name="T5" fmla="*/ 9 h 13"/>
                <a:gd name="T6" fmla="*/ 8 w 13"/>
                <a:gd name="T7" fmla="*/ 13 h 13"/>
                <a:gd name="T8" fmla="*/ 0 w 13"/>
                <a:gd name="T9" fmla="*/ 13 h 13"/>
                <a:gd name="T10" fmla="*/ 0 w 13"/>
                <a:gd name="T11" fmla="*/ 6 h 13"/>
                <a:gd name="T12" fmla="*/ 5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5" y="0"/>
                  </a:moveTo>
                  <a:lnTo>
                    <a:pt x="13" y="0"/>
                  </a:lnTo>
                  <a:lnTo>
                    <a:pt x="13" y="9"/>
                  </a:lnTo>
                  <a:lnTo>
                    <a:pt x="8" y="13"/>
                  </a:lnTo>
                  <a:lnTo>
                    <a:pt x="0" y="13"/>
                  </a:lnTo>
                  <a:lnTo>
                    <a:pt x="0" y="6"/>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1" name="Freeform 261"/>
            <p:cNvSpPr>
              <a:spLocks/>
            </p:cNvSpPr>
            <p:nvPr/>
          </p:nvSpPr>
          <p:spPr bwMode="auto">
            <a:xfrm>
              <a:off x="3261222" y="3325699"/>
              <a:ext cx="13560" cy="13560"/>
            </a:xfrm>
            <a:custGeom>
              <a:avLst/>
              <a:gdLst>
                <a:gd name="T0" fmla="*/ 4 w 11"/>
                <a:gd name="T1" fmla="*/ 0 h 11"/>
                <a:gd name="T2" fmla="*/ 11 w 11"/>
                <a:gd name="T3" fmla="*/ 0 h 11"/>
                <a:gd name="T4" fmla="*/ 11 w 11"/>
                <a:gd name="T5" fmla="*/ 6 h 11"/>
                <a:gd name="T6" fmla="*/ 8 w 11"/>
                <a:gd name="T7" fmla="*/ 11 h 11"/>
                <a:gd name="T8" fmla="*/ 0 w 11"/>
                <a:gd name="T9" fmla="*/ 11 h 11"/>
                <a:gd name="T10" fmla="*/ 0 w 11"/>
                <a:gd name="T11" fmla="*/ 3 h 11"/>
                <a:gd name="T12" fmla="*/ 4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4" y="0"/>
                  </a:moveTo>
                  <a:lnTo>
                    <a:pt x="11" y="0"/>
                  </a:lnTo>
                  <a:lnTo>
                    <a:pt x="11" y="6"/>
                  </a:lnTo>
                  <a:lnTo>
                    <a:pt x="8"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2" name="Freeform 262"/>
            <p:cNvSpPr>
              <a:spLocks/>
            </p:cNvSpPr>
            <p:nvPr/>
          </p:nvSpPr>
          <p:spPr bwMode="auto">
            <a:xfrm>
              <a:off x="3287108" y="3309674"/>
              <a:ext cx="16025" cy="12327"/>
            </a:xfrm>
            <a:custGeom>
              <a:avLst/>
              <a:gdLst>
                <a:gd name="T0" fmla="*/ 5 w 13"/>
                <a:gd name="T1" fmla="*/ 0 h 10"/>
                <a:gd name="T2" fmla="*/ 13 w 13"/>
                <a:gd name="T3" fmla="*/ 0 h 10"/>
                <a:gd name="T4" fmla="*/ 13 w 13"/>
                <a:gd name="T5" fmla="*/ 7 h 10"/>
                <a:gd name="T6" fmla="*/ 7 w 13"/>
                <a:gd name="T7" fmla="*/ 10 h 10"/>
                <a:gd name="T8" fmla="*/ 0 w 13"/>
                <a:gd name="T9" fmla="*/ 10 h 10"/>
                <a:gd name="T10" fmla="*/ 0 w 13"/>
                <a:gd name="T11" fmla="*/ 3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7"/>
                  </a:lnTo>
                  <a:lnTo>
                    <a:pt x="7" y="10"/>
                  </a:lnTo>
                  <a:lnTo>
                    <a:pt x="0" y="10"/>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3" name="Freeform 263"/>
            <p:cNvSpPr>
              <a:spLocks/>
            </p:cNvSpPr>
            <p:nvPr/>
          </p:nvSpPr>
          <p:spPr bwMode="auto">
            <a:xfrm>
              <a:off x="3312996" y="3292416"/>
              <a:ext cx="14792" cy="14792"/>
            </a:xfrm>
            <a:custGeom>
              <a:avLst/>
              <a:gdLst>
                <a:gd name="T0" fmla="*/ 4 w 12"/>
                <a:gd name="T1" fmla="*/ 0 h 12"/>
                <a:gd name="T2" fmla="*/ 12 w 12"/>
                <a:gd name="T3" fmla="*/ 0 h 12"/>
                <a:gd name="T4" fmla="*/ 12 w 12"/>
                <a:gd name="T5" fmla="*/ 8 h 12"/>
                <a:gd name="T6" fmla="*/ 7 w 12"/>
                <a:gd name="T7" fmla="*/ 12 h 12"/>
                <a:gd name="T8" fmla="*/ 0 w 12"/>
                <a:gd name="T9" fmla="*/ 12 h 12"/>
                <a:gd name="T10" fmla="*/ 0 w 12"/>
                <a:gd name="T11" fmla="*/ 4 h 12"/>
                <a:gd name="T12" fmla="*/ 4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4" y="0"/>
                  </a:moveTo>
                  <a:lnTo>
                    <a:pt x="12" y="0"/>
                  </a:lnTo>
                  <a:lnTo>
                    <a:pt x="12" y="8"/>
                  </a:lnTo>
                  <a:lnTo>
                    <a:pt x="7" y="12"/>
                  </a:lnTo>
                  <a:lnTo>
                    <a:pt x="0" y="12"/>
                  </a:lnTo>
                  <a:lnTo>
                    <a:pt x="0" y="4"/>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4" name="Freeform 264"/>
            <p:cNvSpPr>
              <a:spLocks/>
            </p:cNvSpPr>
            <p:nvPr/>
          </p:nvSpPr>
          <p:spPr bwMode="auto">
            <a:xfrm>
              <a:off x="3337650" y="3277624"/>
              <a:ext cx="17258" cy="13560"/>
            </a:xfrm>
            <a:custGeom>
              <a:avLst/>
              <a:gdLst>
                <a:gd name="T0" fmla="*/ 6 w 14"/>
                <a:gd name="T1" fmla="*/ 0 h 11"/>
                <a:gd name="T2" fmla="*/ 14 w 14"/>
                <a:gd name="T3" fmla="*/ 0 h 11"/>
                <a:gd name="T4" fmla="*/ 14 w 14"/>
                <a:gd name="T5" fmla="*/ 8 h 11"/>
                <a:gd name="T6" fmla="*/ 8 w 14"/>
                <a:gd name="T7" fmla="*/ 11 h 11"/>
                <a:gd name="T8" fmla="*/ 0 w 14"/>
                <a:gd name="T9" fmla="*/ 11 h 11"/>
                <a:gd name="T10" fmla="*/ 0 w 14"/>
                <a:gd name="T11" fmla="*/ 4 h 11"/>
                <a:gd name="T12" fmla="*/ 6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6" y="0"/>
                  </a:moveTo>
                  <a:lnTo>
                    <a:pt x="14" y="0"/>
                  </a:lnTo>
                  <a:lnTo>
                    <a:pt x="14" y="8"/>
                  </a:lnTo>
                  <a:lnTo>
                    <a:pt x="8" y="11"/>
                  </a:lnTo>
                  <a:lnTo>
                    <a:pt x="0" y="11"/>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5" name="Freeform 265"/>
            <p:cNvSpPr>
              <a:spLocks/>
            </p:cNvSpPr>
            <p:nvPr/>
          </p:nvSpPr>
          <p:spPr bwMode="auto">
            <a:xfrm>
              <a:off x="3366002" y="3261599"/>
              <a:ext cx="16025" cy="13560"/>
            </a:xfrm>
            <a:custGeom>
              <a:avLst/>
              <a:gdLst>
                <a:gd name="T0" fmla="*/ 5 w 13"/>
                <a:gd name="T1" fmla="*/ 0 h 11"/>
                <a:gd name="T2" fmla="*/ 13 w 13"/>
                <a:gd name="T3" fmla="*/ 0 h 11"/>
                <a:gd name="T4" fmla="*/ 13 w 13"/>
                <a:gd name="T5" fmla="*/ 8 h 11"/>
                <a:gd name="T6" fmla="*/ 8 w 13"/>
                <a:gd name="T7" fmla="*/ 11 h 11"/>
                <a:gd name="T8" fmla="*/ 0 w 13"/>
                <a:gd name="T9" fmla="*/ 11 h 11"/>
                <a:gd name="T10" fmla="*/ 0 w 13"/>
                <a:gd name="T11" fmla="*/ 3 h 11"/>
                <a:gd name="T12" fmla="*/ 5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5" y="0"/>
                  </a:moveTo>
                  <a:lnTo>
                    <a:pt x="13" y="0"/>
                  </a:lnTo>
                  <a:lnTo>
                    <a:pt x="13" y="8"/>
                  </a:lnTo>
                  <a:lnTo>
                    <a:pt x="8" y="11"/>
                  </a:lnTo>
                  <a:lnTo>
                    <a:pt x="0" y="11"/>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6" name="Freeform 266"/>
            <p:cNvSpPr>
              <a:spLocks/>
            </p:cNvSpPr>
            <p:nvPr/>
          </p:nvSpPr>
          <p:spPr bwMode="auto">
            <a:xfrm>
              <a:off x="3391888" y="3246807"/>
              <a:ext cx="14792" cy="11095"/>
            </a:xfrm>
            <a:custGeom>
              <a:avLst/>
              <a:gdLst>
                <a:gd name="T0" fmla="*/ 4 w 12"/>
                <a:gd name="T1" fmla="*/ 0 h 9"/>
                <a:gd name="T2" fmla="*/ 12 w 12"/>
                <a:gd name="T3" fmla="*/ 0 h 9"/>
                <a:gd name="T4" fmla="*/ 12 w 12"/>
                <a:gd name="T5" fmla="*/ 7 h 9"/>
                <a:gd name="T6" fmla="*/ 8 w 12"/>
                <a:gd name="T7" fmla="*/ 9 h 9"/>
                <a:gd name="T8" fmla="*/ 0 w 12"/>
                <a:gd name="T9" fmla="*/ 9 h 9"/>
                <a:gd name="T10" fmla="*/ 0 w 12"/>
                <a:gd name="T11" fmla="*/ 1 h 9"/>
                <a:gd name="T12" fmla="*/ 4 w 1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4" y="0"/>
                  </a:moveTo>
                  <a:lnTo>
                    <a:pt x="12" y="0"/>
                  </a:lnTo>
                  <a:lnTo>
                    <a:pt x="12" y="7"/>
                  </a:lnTo>
                  <a:lnTo>
                    <a:pt x="8" y="9"/>
                  </a:lnTo>
                  <a:lnTo>
                    <a:pt x="0" y="9"/>
                  </a:lnTo>
                  <a:lnTo>
                    <a:pt x="0" y="1"/>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7" name="Freeform 267"/>
            <p:cNvSpPr>
              <a:spLocks/>
            </p:cNvSpPr>
            <p:nvPr/>
          </p:nvSpPr>
          <p:spPr bwMode="auto">
            <a:xfrm>
              <a:off x="3417775" y="3229549"/>
              <a:ext cx="16025" cy="12327"/>
            </a:xfrm>
            <a:custGeom>
              <a:avLst/>
              <a:gdLst>
                <a:gd name="T0" fmla="*/ 5 w 13"/>
                <a:gd name="T1" fmla="*/ 0 h 10"/>
                <a:gd name="T2" fmla="*/ 13 w 13"/>
                <a:gd name="T3" fmla="*/ 0 h 10"/>
                <a:gd name="T4" fmla="*/ 13 w 13"/>
                <a:gd name="T5" fmla="*/ 8 h 10"/>
                <a:gd name="T6" fmla="*/ 8 w 13"/>
                <a:gd name="T7" fmla="*/ 10 h 10"/>
                <a:gd name="T8" fmla="*/ 0 w 13"/>
                <a:gd name="T9" fmla="*/ 10 h 10"/>
                <a:gd name="T10" fmla="*/ 0 w 13"/>
                <a:gd name="T11" fmla="*/ 3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8"/>
                  </a:lnTo>
                  <a:lnTo>
                    <a:pt x="8" y="10"/>
                  </a:lnTo>
                  <a:lnTo>
                    <a:pt x="0" y="10"/>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8" name="Freeform 268"/>
            <p:cNvSpPr>
              <a:spLocks/>
            </p:cNvSpPr>
            <p:nvPr/>
          </p:nvSpPr>
          <p:spPr bwMode="auto">
            <a:xfrm>
              <a:off x="3444894" y="3213523"/>
              <a:ext cx="16025" cy="13560"/>
            </a:xfrm>
            <a:custGeom>
              <a:avLst/>
              <a:gdLst>
                <a:gd name="T0" fmla="*/ 6 w 13"/>
                <a:gd name="T1" fmla="*/ 0 h 11"/>
                <a:gd name="T2" fmla="*/ 13 w 13"/>
                <a:gd name="T3" fmla="*/ 0 h 11"/>
                <a:gd name="T4" fmla="*/ 13 w 13"/>
                <a:gd name="T5" fmla="*/ 8 h 11"/>
                <a:gd name="T6" fmla="*/ 8 w 13"/>
                <a:gd name="T7" fmla="*/ 11 h 11"/>
                <a:gd name="T8" fmla="*/ 0 w 13"/>
                <a:gd name="T9" fmla="*/ 11 h 11"/>
                <a:gd name="T10" fmla="*/ 0 w 13"/>
                <a:gd name="T11" fmla="*/ 3 h 11"/>
                <a:gd name="T12" fmla="*/ 6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6" y="0"/>
                  </a:moveTo>
                  <a:lnTo>
                    <a:pt x="13" y="0"/>
                  </a:lnTo>
                  <a:lnTo>
                    <a:pt x="13" y="8"/>
                  </a:lnTo>
                  <a:lnTo>
                    <a:pt x="8" y="11"/>
                  </a:lnTo>
                  <a:lnTo>
                    <a:pt x="0" y="11"/>
                  </a:lnTo>
                  <a:lnTo>
                    <a:pt x="0" y="3"/>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79" name="Freeform 269"/>
            <p:cNvSpPr>
              <a:spLocks/>
            </p:cNvSpPr>
            <p:nvPr/>
          </p:nvSpPr>
          <p:spPr bwMode="auto">
            <a:xfrm>
              <a:off x="3470781" y="3198731"/>
              <a:ext cx="14792" cy="12327"/>
            </a:xfrm>
            <a:custGeom>
              <a:avLst/>
              <a:gdLst>
                <a:gd name="T0" fmla="*/ 4 w 12"/>
                <a:gd name="T1" fmla="*/ 0 h 10"/>
                <a:gd name="T2" fmla="*/ 12 w 12"/>
                <a:gd name="T3" fmla="*/ 0 h 10"/>
                <a:gd name="T4" fmla="*/ 12 w 12"/>
                <a:gd name="T5" fmla="*/ 8 h 10"/>
                <a:gd name="T6" fmla="*/ 6 w 12"/>
                <a:gd name="T7" fmla="*/ 10 h 10"/>
                <a:gd name="T8" fmla="*/ 0 w 12"/>
                <a:gd name="T9" fmla="*/ 10 h 10"/>
                <a:gd name="T10" fmla="*/ 0 w 12"/>
                <a:gd name="T11" fmla="*/ 2 h 10"/>
                <a:gd name="T12" fmla="*/ 4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4" y="0"/>
                  </a:moveTo>
                  <a:lnTo>
                    <a:pt x="12" y="0"/>
                  </a:lnTo>
                  <a:lnTo>
                    <a:pt x="12" y="8"/>
                  </a:lnTo>
                  <a:lnTo>
                    <a:pt x="6" y="10"/>
                  </a:lnTo>
                  <a:lnTo>
                    <a:pt x="0" y="10"/>
                  </a:lnTo>
                  <a:lnTo>
                    <a:pt x="0" y="2"/>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0" name="Freeform 270"/>
            <p:cNvSpPr>
              <a:spLocks/>
            </p:cNvSpPr>
            <p:nvPr/>
          </p:nvSpPr>
          <p:spPr bwMode="auto">
            <a:xfrm>
              <a:off x="3496668" y="3182706"/>
              <a:ext cx="16025" cy="11095"/>
            </a:xfrm>
            <a:custGeom>
              <a:avLst/>
              <a:gdLst>
                <a:gd name="T0" fmla="*/ 5 w 13"/>
                <a:gd name="T1" fmla="*/ 0 h 9"/>
                <a:gd name="T2" fmla="*/ 13 w 13"/>
                <a:gd name="T3" fmla="*/ 0 h 9"/>
                <a:gd name="T4" fmla="*/ 13 w 13"/>
                <a:gd name="T5" fmla="*/ 7 h 9"/>
                <a:gd name="T6" fmla="*/ 8 w 13"/>
                <a:gd name="T7" fmla="*/ 9 h 9"/>
                <a:gd name="T8" fmla="*/ 0 w 13"/>
                <a:gd name="T9" fmla="*/ 9 h 9"/>
                <a:gd name="T10" fmla="*/ 0 w 13"/>
                <a:gd name="T11" fmla="*/ 1 h 9"/>
                <a:gd name="T12" fmla="*/ 5 w 13"/>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5" y="0"/>
                  </a:moveTo>
                  <a:lnTo>
                    <a:pt x="13" y="0"/>
                  </a:lnTo>
                  <a:lnTo>
                    <a:pt x="13" y="7"/>
                  </a:lnTo>
                  <a:lnTo>
                    <a:pt x="8" y="9"/>
                  </a:lnTo>
                  <a:lnTo>
                    <a:pt x="0" y="9"/>
                  </a:lnTo>
                  <a:lnTo>
                    <a:pt x="0" y="1"/>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1" name="Freeform 271"/>
            <p:cNvSpPr>
              <a:spLocks/>
            </p:cNvSpPr>
            <p:nvPr/>
          </p:nvSpPr>
          <p:spPr bwMode="auto">
            <a:xfrm>
              <a:off x="3522555" y="3162983"/>
              <a:ext cx="14792" cy="14792"/>
            </a:xfrm>
            <a:custGeom>
              <a:avLst/>
              <a:gdLst>
                <a:gd name="T0" fmla="*/ 4 w 12"/>
                <a:gd name="T1" fmla="*/ 0 h 12"/>
                <a:gd name="T2" fmla="*/ 12 w 12"/>
                <a:gd name="T3" fmla="*/ 0 h 12"/>
                <a:gd name="T4" fmla="*/ 12 w 12"/>
                <a:gd name="T5" fmla="*/ 8 h 12"/>
                <a:gd name="T6" fmla="*/ 8 w 12"/>
                <a:gd name="T7" fmla="*/ 12 h 12"/>
                <a:gd name="T8" fmla="*/ 0 w 12"/>
                <a:gd name="T9" fmla="*/ 12 h 12"/>
                <a:gd name="T10" fmla="*/ 0 w 12"/>
                <a:gd name="T11" fmla="*/ 4 h 12"/>
                <a:gd name="T12" fmla="*/ 4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4" y="0"/>
                  </a:moveTo>
                  <a:lnTo>
                    <a:pt x="12" y="0"/>
                  </a:lnTo>
                  <a:lnTo>
                    <a:pt x="12" y="8"/>
                  </a:lnTo>
                  <a:lnTo>
                    <a:pt x="8" y="12"/>
                  </a:lnTo>
                  <a:lnTo>
                    <a:pt x="0" y="12"/>
                  </a:lnTo>
                  <a:lnTo>
                    <a:pt x="0" y="4"/>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2" name="Freeform 272"/>
            <p:cNvSpPr>
              <a:spLocks/>
            </p:cNvSpPr>
            <p:nvPr/>
          </p:nvSpPr>
          <p:spPr bwMode="auto">
            <a:xfrm>
              <a:off x="3548441" y="3142026"/>
              <a:ext cx="16025" cy="16025"/>
            </a:xfrm>
            <a:custGeom>
              <a:avLst/>
              <a:gdLst>
                <a:gd name="T0" fmla="*/ 5 w 13"/>
                <a:gd name="T1" fmla="*/ 0 h 13"/>
                <a:gd name="T2" fmla="*/ 13 w 13"/>
                <a:gd name="T3" fmla="*/ 0 h 13"/>
                <a:gd name="T4" fmla="*/ 13 w 13"/>
                <a:gd name="T5" fmla="*/ 8 h 13"/>
                <a:gd name="T6" fmla="*/ 8 w 13"/>
                <a:gd name="T7" fmla="*/ 13 h 13"/>
                <a:gd name="T8" fmla="*/ 0 w 13"/>
                <a:gd name="T9" fmla="*/ 13 h 13"/>
                <a:gd name="T10" fmla="*/ 0 w 13"/>
                <a:gd name="T11" fmla="*/ 5 h 13"/>
                <a:gd name="T12" fmla="*/ 5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5" y="0"/>
                  </a:moveTo>
                  <a:lnTo>
                    <a:pt x="13" y="0"/>
                  </a:lnTo>
                  <a:lnTo>
                    <a:pt x="13" y="8"/>
                  </a:lnTo>
                  <a:lnTo>
                    <a:pt x="8" y="13"/>
                  </a:lnTo>
                  <a:lnTo>
                    <a:pt x="0" y="13"/>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3" name="Freeform 273"/>
            <p:cNvSpPr>
              <a:spLocks/>
            </p:cNvSpPr>
            <p:nvPr/>
          </p:nvSpPr>
          <p:spPr bwMode="auto">
            <a:xfrm>
              <a:off x="3574328" y="3121071"/>
              <a:ext cx="16025" cy="16025"/>
            </a:xfrm>
            <a:custGeom>
              <a:avLst/>
              <a:gdLst>
                <a:gd name="T0" fmla="*/ 6 w 13"/>
                <a:gd name="T1" fmla="*/ 0 h 13"/>
                <a:gd name="T2" fmla="*/ 13 w 13"/>
                <a:gd name="T3" fmla="*/ 0 h 13"/>
                <a:gd name="T4" fmla="*/ 13 w 13"/>
                <a:gd name="T5" fmla="*/ 8 h 13"/>
                <a:gd name="T6" fmla="*/ 7 w 13"/>
                <a:gd name="T7" fmla="*/ 13 h 13"/>
                <a:gd name="T8" fmla="*/ 0 w 13"/>
                <a:gd name="T9" fmla="*/ 13 h 13"/>
                <a:gd name="T10" fmla="*/ 0 w 13"/>
                <a:gd name="T11" fmla="*/ 5 h 13"/>
                <a:gd name="T12" fmla="*/ 6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6" y="0"/>
                  </a:moveTo>
                  <a:lnTo>
                    <a:pt x="13" y="0"/>
                  </a:lnTo>
                  <a:lnTo>
                    <a:pt x="13" y="8"/>
                  </a:lnTo>
                  <a:lnTo>
                    <a:pt x="7" y="13"/>
                  </a:lnTo>
                  <a:lnTo>
                    <a:pt x="0" y="13"/>
                  </a:lnTo>
                  <a:lnTo>
                    <a:pt x="0" y="5"/>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4" name="Freeform 274"/>
            <p:cNvSpPr>
              <a:spLocks/>
            </p:cNvSpPr>
            <p:nvPr/>
          </p:nvSpPr>
          <p:spPr bwMode="auto">
            <a:xfrm>
              <a:off x="3601448" y="3101348"/>
              <a:ext cx="16025" cy="14792"/>
            </a:xfrm>
            <a:custGeom>
              <a:avLst/>
              <a:gdLst>
                <a:gd name="T0" fmla="*/ 5 w 13"/>
                <a:gd name="T1" fmla="*/ 0 h 12"/>
                <a:gd name="T2" fmla="*/ 13 w 13"/>
                <a:gd name="T3" fmla="*/ 0 h 12"/>
                <a:gd name="T4" fmla="*/ 13 w 13"/>
                <a:gd name="T5" fmla="*/ 8 h 12"/>
                <a:gd name="T6" fmla="*/ 8 w 13"/>
                <a:gd name="T7" fmla="*/ 12 h 12"/>
                <a:gd name="T8" fmla="*/ 0 w 13"/>
                <a:gd name="T9" fmla="*/ 12 h 12"/>
                <a:gd name="T10" fmla="*/ 0 w 13"/>
                <a:gd name="T11" fmla="*/ 5 h 12"/>
                <a:gd name="T12" fmla="*/ 5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0"/>
                  </a:moveTo>
                  <a:lnTo>
                    <a:pt x="13" y="0"/>
                  </a:lnTo>
                  <a:lnTo>
                    <a:pt x="13" y="8"/>
                  </a:lnTo>
                  <a:lnTo>
                    <a:pt x="8" y="12"/>
                  </a:lnTo>
                  <a:lnTo>
                    <a:pt x="0" y="12"/>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5" name="Freeform 275"/>
            <p:cNvSpPr>
              <a:spLocks/>
            </p:cNvSpPr>
            <p:nvPr/>
          </p:nvSpPr>
          <p:spPr bwMode="auto">
            <a:xfrm>
              <a:off x="3627334" y="3081625"/>
              <a:ext cx="17258" cy="14792"/>
            </a:xfrm>
            <a:custGeom>
              <a:avLst/>
              <a:gdLst>
                <a:gd name="T0" fmla="*/ 6 w 14"/>
                <a:gd name="T1" fmla="*/ 0 h 12"/>
                <a:gd name="T2" fmla="*/ 14 w 14"/>
                <a:gd name="T3" fmla="*/ 0 h 12"/>
                <a:gd name="T4" fmla="*/ 14 w 14"/>
                <a:gd name="T5" fmla="*/ 7 h 12"/>
                <a:gd name="T6" fmla="*/ 8 w 14"/>
                <a:gd name="T7" fmla="*/ 12 h 12"/>
                <a:gd name="T8" fmla="*/ 0 w 14"/>
                <a:gd name="T9" fmla="*/ 12 h 12"/>
                <a:gd name="T10" fmla="*/ 0 w 14"/>
                <a:gd name="T11" fmla="*/ 4 h 12"/>
                <a:gd name="T12" fmla="*/ 6 w 14"/>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4" h="12">
                  <a:moveTo>
                    <a:pt x="6" y="0"/>
                  </a:moveTo>
                  <a:lnTo>
                    <a:pt x="14" y="0"/>
                  </a:lnTo>
                  <a:lnTo>
                    <a:pt x="14" y="7"/>
                  </a:lnTo>
                  <a:lnTo>
                    <a:pt x="8" y="12"/>
                  </a:lnTo>
                  <a:lnTo>
                    <a:pt x="0" y="12"/>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6" name="Freeform 276"/>
            <p:cNvSpPr>
              <a:spLocks/>
            </p:cNvSpPr>
            <p:nvPr/>
          </p:nvSpPr>
          <p:spPr bwMode="auto">
            <a:xfrm>
              <a:off x="3653222" y="3060668"/>
              <a:ext cx="14792" cy="13560"/>
            </a:xfrm>
            <a:custGeom>
              <a:avLst/>
              <a:gdLst>
                <a:gd name="T0" fmla="*/ 4 w 12"/>
                <a:gd name="T1" fmla="*/ 0 h 11"/>
                <a:gd name="T2" fmla="*/ 12 w 12"/>
                <a:gd name="T3" fmla="*/ 0 h 11"/>
                <a:gd name="T4" fmla="*/ 12 w 12"/>
                <a:gd name="T5" fmla="*/ 8 h 11"/>
                <a:gd name="T6" fmla="*/ 8 w 12"/>
                <a:gd name="T7" fmla="*/ 11 h 11"/>
                <a:gd name="T8" fmla="*/ 0 w 12"/>
                <a:gd name="T9" fmla="*/ 11 h 11"/>
                <a:gd name="T10" fmla="*/ 0 w 12"/>
                <a:gd name="T11" fmla="*/ 3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8"/>
                  </a:lnTo>
                  <a:lnTo>
                    <a:pt x="8" y="11"/>
                  </a:lnTo>
                  <a:lnTo>
                    <a:pt x="0" y="11"/>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7" name="Freeform 277"/>
            <p:cNvSpPr>
              <a:spLocks/>
            </p:cNvSpPr>
            <p:nvPr/>
          </p:nvSpPr>
          <p:spPr bwMode="auto">
            <a:xfrm>
              <a:off x="3681573" y="3039713"/>
              <a:ext cx="14792" cy="13560"/>
            </a:xfrm>
            <a:custGeom>
              <a:avLst/>
              <a:gdLst>
                <a:gd name="T0" fmla="*/ 4 w 12"/>
                <a:gd name="T1" fmla="*/ 0 h 11"/>
                <a:gd name="T2" fmla="*/ 12 w 12"/>
                <a:gd name="T3" fmla="*/ 0 h 11"/>
                <a:gd name="T4" fmla="*/ 12 w 12"/>
                <a:gd name="T5" fmla="*/ 8 h 11"/>
                <a:gd name="T6" fmla="*/ 7 w 12"/>
                <a:gd name="T7" fmla="*/ 11 h 11"/>
                <a:gd name="T8" fmla="*/ 0 w 12"/>
                <a:gd name="T9" fmla="*/ 11 h 11"/>
                <a:gd name="T10" fmla="*/ 0 w 12"/>
                <a:gd name="T11" fmla="*/ 4 h 11"/>
                <a:gd name="T12" fmla="*/ 4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4" y="0"/>
                  </a:moveTo>
                  <a:lnTo>
                    <a:pt x="12" y="0"/>
                  </a:lnTo>
                  <a:lnTo>
                    <a:pt x="12" y="8"/>
                  </a:lnTo>
                  <a:lnTo>
                    <a:pt x="7" y="11"/>
                  </a:lnTo>
                  <a:lnTo>
                    <a:pt x="0" y="11"/>
                  </a:lnTo>
                  <a:lnTo>
                    <a:pt x="0" y="4"/>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8" name="Freeform 278"/>
            <p:cNvSpPr>
              <a:spLocks/>
            </p:cNvSpPr>
            <p:nvPr/>
          </p:nvSpPr>
          <p:spPr bwMode="auto">
            <a:xfrm>
              <a:off x="3707460" y="3019989"/>
              <a:ext cx="14792" cy="13560"/>
            </a:xfrm>
            <a:custGeom>
              <a:avLst/>
              <a:gdLst>
                <a:gd name="T0" fmla="*/ 5 w 12"/>
                <a:gd name="T1" fmla="*/ 0 h 11"/>
                <a:gd name="T2" fmla="*/ 12 w 12"/>
                <a:gd name="T3" fmla="*/ 0 h 11"/>
                <a:gd name="T4" fmla="*/ 12 w 12"/>
                <a:gd name="T5" fmla="*/ 8 h 11"/>
                <a:gd name="T6" fmla="*/ 7 w 12"/>
                <a:gd name="T7" fmla="*/ 11 h 11"/>
                <a:gd name="T8" fmla="*/ 0 w 12"/>
                <a:gd name="T9" fmla="*/ 11 h 11"/>
                <a:gd name="T10" fmla="*/ 0 w 12"/>
                <a:gd name="T11" fmla="*/ 5 h 11"/>
                <a:gd name="T12" fmla="*/ 5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5" y="0"/>
                  </a:moveTo>
                  <a:lnTo>
                    <a:pt x="12" y="0"/>
                  </a:lnTo>
                  <a:lnTo>
                    <a:pt x="12" y="8"/>
                  </a:lnTo>
                  <a:lnTo>
                    <a:pt x="7" y="11"/>
                  </a:lnTo>
                  <a:lnTo>
                    <a:pt x="0" y="11"/>
                  </a:lnTo>
                  <a:lnTo>
                    <a:pt x="0" y="5"/>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89" name="Freeform 279"/>
            <p:cNvSpPr>
              <a:spLocks/>
            </p:cNvSpPr>
            <p:nvPr/>
          </p:nvSpPr>
          <p:spPr bwMode="auto">
            <a:xfrm>
              <a:off x="3732114" y="3001499"/>
              <a:ext cx="14792" cy="12327"/>
            </a:xfrm>
            <a:custGeom>
              <a:avLst/>
              <a:gdLst>
                <a:gd name="T0" fmla="*/ 6 w 12"/>
                <a:gd name="T1" fmla="*/ 0 h 10"/>
                <a:gd name="T2" fmla="*/ 12 w 12"/>
                <a:gd name="T3" fmla="*/ 0 h 10"/>
                <a:gd name="T4" fmla="*/ 12 w 12"/>
                <a:gd name="T5" fmla="*/ 7 h 10"/>
                <a:gd name="T6" fmla="*/ 8 w 12"/>
                <a:gd name="T7" fmla="*/ 10 h 10"/>
                <a:gd name="T8" fmla="*/ 0 w 12"/>
                <a:gd name="T9" fmla="*/ 10 h 10"/>
                <a:gd name="T10" fmla="*/ 0 w 12"/>
                <a:gd name="T11" fmla="*/ 4 h 10"/>
                <a:gd name="T12" fmla="*/ 6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6" y="0"/>
                  </a:moveTo>
                  <a:lnTo>
                    <a:pt x="12" y="0"/>
                  </a:lnTo>
                  <a:lnTo>
                    <a:pt x="12" y="7"/>
                  </a:lnTo>
                  <a:lnTo>
                    <a:pt x="8" y="10"/>
                  </a:lnTo>
                  <a:lnTo>
                    <a:pt x="0" y="10"/>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0" name="Freeform 280"/>
            <p:cNvSpPr>
              <a:spLocks/>
            </p:cNvSpPr>
            <p:nvPr/>
          </p:nvSpPr>
          <p:spPr bwMode="auto">
            <a:xfrm>
              <a:off x="3758001" y="2979309"/>
              <a:ext cx="18491" cy="14792"/>
            </a:xfrm>
            <a:custGeom>
              <a:avLst/>
              <a:gdLst>
                <a:gd name="T0" fmla="*/ 7 w 15"/>
                <a:gd name="T1" fmla="*/ 0 h 12"/>
                <a:gd name="T2" fmla="*/ 15 w 15"/>
                <a:gd name="T3" fmla="*/ 0 h 12"/>
                <a:gd name="T4" fmla="*/ 15 w 15"/>
                <a:gd name="T5" fmla="*/ 8 h 12"/>
                <a:gd name="T6" fmla="*/ 8 w 15"/>
                <a:gd name="T7" fmla="*/ 12 h 12"/>
                <a:gd name="T8" fmla="*/ 0 w 15"/>
                <a:gd name="T9" fmla="*/ 12 h 12"/>
                <a:gd name="T10" fmla="*/ 0 w 15"/>
                <a:gd name="T11" fmla="*/ 4 h 12"/>
                <a:gd name="T12" fmla="*/ 7 w 15"/>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5" h="12">
                  <a:moveTo>
                    <a:pt x="7" y="0"/>
                  </a:moveTo>
                  <a:lnTo>
                    <a:pt x="15" y="0"/>
                  </a:lnTo>
                  <a:lnTo>
                    <a:pt x="15" y="8"/>
                  </a:lnTo>
                  <a:lnTo>
                    <a:pt x="8" y="12"/>
                  </a:lnTo>
                  <a:lnTo>
                    <a:pt x="0" y="12"/>
                  </a:lnTo>
                  <a:lnTo>
                    <a:pt x="0" y="4"/>
                  </a:lnTo>
                  <a:lnTo>
                    <a:pt x="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1" name="Freeform 281"/>
            <p:cNvSpPr>
              <a:spLocks/>
            </p:cNvSpPr>
            <p:nvPr/>
          </p:nvSpPr>
          <p:spPr bwMode="auto">
            <a:xfrm>
              <a:off x="3790051" y="2957121"/>
              <a:ext cx="17258" cy="13560"/>
            </a:xfrm>
            <a:custGeom>
              <a:avLst/>
              <a:gdLst>
                <a:gd name="T0" fmla="*/ 5 w 14"/>
                <a:gd name="T1" fmla="*/ 0 h 11"/>
                <a:gd name="T2" fmla="*/ 14 w 14"/>
                <a:gd name="T3" fmla="*/ 0 h 11"/>
                <a:gd name="T4" fmla="*/ 14 w 14"/>
                <a:gd name="T5" fmla="*/ 8 h 11"/>
                <a:gd name="T6" fmla="*/ 6 w 14"/>
                <a:gd name="T7" fmla="*/ 11 h 11"/>
                <a:gd name="T8" fmla="*/ 0 w 14"/>
                <a:gd name="T9" fmla="*/ 11 h 11"/>
                <a:gd name="T10" fmla="*/ 0 w 14"/>
                <a:gd name="T11" fmla="*/ 4 h 11"/>
                <a:gd name="T12" fmla="*/ 5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5" y="0"/>
                  </a:moveTo>
                  <a:lnTo>
                    <a:pt x="14" y="0"/>
                  </a:lnTo>
                  <a:lnTo>
                    <a:pt x="14" y="8"/>
                  </a:lnTo>
                  <a:lnTo>
                    <a:pt x="6" y="11"/>
                  </a:lnTo>
                  <a:lnTo>
                    <a:pt x="0" y="11"/>
                  </a:lnTo>
                  <a:lnTo>
                    <a:pt x="0" y="4"/>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2" name="Freeform 282"/>
            <p:cNvSpPr>
              <a:spLocks/>
            </p:cNvSpPr>
            <p:nvPr/>
          </p:nvSpPr>
          <p:spPr bwMode="auto">
            <a:xfrm>
              <a:off x="3815938" y="2942329"/>
              <a:ext cx="16025" cy="12327"/>
            </a:xfrm>
            <a:custGeom>
              <a:avLst/>
              <a:gdLst>
                <a:gd name="T0" fmla="*/ 5 w 13"/>
                <a:gd name="T1" fmla="*/ 0 h 10"/>
                <a:gd name="T2" fmla="*/ 13 w 13"/>
                <a:gd name="T3" fmla="*/ 0 h 10"/>
                <a:gd name="T4" fmla="*/ 13 w 13"/>
                <a:gd name="T5" fmla="*/ 7 h 10"/>
                <a:gd name="T6" fmla="*/ 8 w 13"/>
                <a:gd name="T7" fmla="*/ 10 h 10"/>
                <a:gd name="T8" fmla="*/ 0 w 13"/>
                <a:gd name="T9" fmla="*/ 10 h 10"/>
                <a:gd name="T10" fmla="*/ 0 w 13"/>
                <a:gd name="T11" fmla="*/ 2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7"/>
                  </a:lnTo>
                  <a:lnTo>
                    <a:pt x="8" y="10"/>
                  </a:lnTo>
                  <a:lnTo>
                    <a:pt x="0" y="10"/>
                  </a:lnTo>
                  <a:lnTo>
                    <a:pt x="0" y="2"/>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3" name="Freeform 283"/>
            <p:cNvSpPr>
              <a:spLocks/>
            </p:cNvSpPr>
            <p:nvPr/>
          </p:nvSpPr>
          <p:spPr bwMode="auto">
            <a:xfrm>
              <a:off x="3840592" y="2927536"/>
              <a:ext cx="16025" cy="13560"/>
            </a:xfrm>
            <a:custGeom>
              <a:avLst/>
              <a:gdLst>
                <a:gd name="T0" fmla="*/ 5 w 13"/>
                <a:gd name="T1" fmla="*/ 0 h 11"/>
                <a:gd name="T2" fmla="*/ 13 w 13"/>
                <a:gd name="T3" fmla="*/ 0 h 11"/>
                <a:gd name="T4" fmla="*/ 13 w 13"/>
                <a:gd name="T5" fmla="*/ 9 h 11"/>
                <a:gd name="T6" fmla="*/ 9 w 13"/>
                <a:gd name="T7" fmla="*/ 11 h 11"/>
                <a:gd name="T8" fmla="*/ 0 w 13"/>
                <a:gd name="T9" fmla="*/ 11 h 11"/>
                <a:gd name="T10" fmla="*/ 0 w 13"/>
                <a:gd name="T11" fmla="*/ 3 h 11"/>
                <a:gd name="T12" fmla="*/ 5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5" y="0"/>
                  </a:moveTo>
                  <a:lnTo>
                    <a:pt x="13" y="0"/>
                  </a:lnTo>
                  <a:lnTo>
                    <a:pt x="13" y="9"/>
                  </a:lnTo>
                  <a:lnTo>
                    <a:pt x="9" y="11"/>
                  </a:lnTo>
                  <a:lnTo>
                    <a:pt x="0" y="11"/>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4" name="Freeform 284"/>
            <p:cNvSpPr>
              <a:spLocks/>
            </p:cNvSpPr>
            <p:nvPr/>
          </p:nvSpPr>
          <p:spPr bwMode="auto">
            <a:xfrm>
              <a:off x="3866479" y="2916442"/>
              <a:ext cx="16025" cy="11095"/>
            </a:xfrm>
            <a:custGeom>
              <a:avLst/>
              <a:gdLst>
                <a:gd name="T0" fmla="*/ 5 w 13"/>
                <a:gd name="T1" fmla="*/ 0 h 9"/>
                <a:gd name="T2" fmla="*/ 13 w 13"/>
                <a:gd name="T3" fmla="*/ 0 h 9"/>
                <a:gd name="T4" fmla="*/ 13 w 13"/>
                <a:gd name="T5" fmla="*/ 7 h 9"/>
                <a:gd name="T6" fmla="*/ 8 w 13"/>
                <a:gd name="T7" fmla="*/ 9 h 9"/>
                <a:gd name="T8" fmla="*/ 0 w 13"/>
                <a:gd name="T9" fmla="*/ 9 h 9"/>
                <a:gd name="T10" fmla="*/ 0 w 13"/>
                <a:gd name="T11" fmla="*/ 2 h 9"/>
                <a:gd name="T12" fmla="*/ 5 w 13"/>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5" y="0"/>
                  </a:moveTo>
                  <a:lnTo>
                    <a:pt x="13" y="0"/>
                  </a:lnTo>
                  <a:lnTo>
                    <a:pt x="13" y="7"/>
                  </a:lnTo>
                  <a:lnTo>
                    <a:pt x="8" y="9"/>
                  </a:lnTo>
                  <a:lnTo>
                    <a:pt x="0" y="9"/>
                  </a:lnTo>
                  <a:lnTo>
                    <a:pt x="0" y="2"/>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5" name="Freeform 285"/>
            <p:cNvSpPr>
              <a:spLocks/>
            </p:cNvSpPr>
            <p:nvPr/>
          </p:nvSpPr>
          <p:spPr bwMode="auto">
            <a:xfrm>
              <a:off x="3892366" y="2900417"/>
              <a:ext cx="14792" cy="12327"/>
            </a:xfrm>
            <a:custGeom>
              <a:avLst/>
              <a:gdLst>
                <a:gd name="T0" fmla="*/ 4 w 12"/>
                <a:gd name="T1" fmla="*/ 0 h 10"/>
                <a:gd name="T2" fmla="*/ 12 w 12"/>
                <a:gd name="T3" fmla="*/ 0 h 10"/>
                <a:gd name="T4" fmla="*/ 12 w 12"/>
                <a:gd name="T5" fmla="*/ 8 h 10"/>
                <a:gd name="T6" fmla="*/ 8 w 12"/>
                <a:gd name="T7" fmla="*/ 10 h 10"/>
                <a:gd name="T8" fmla="*/ 0 w 12"/>
                <a:gd name="T9" fmla="*/ 10 h 10"/>
                <a:gd name="T10" fmla="*/ 0 w 12"/>
                <a:gd name="T11" fmla="*/ 3 h 10"/>
                <a:gd name="T12" fmla="*/ 4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4" y="0"/>
                  </a:moveTo>
                  <a:lnTo>
                    <a:pt x="12" y="0"/>
                  </a:lnTo>
                  <a:lnTo>
                    <a:pt x="12" y="8"/>
                  </a:lnTo>
                  <a:lnTo>
                    <a:pt x="8" y="10"/>
                  </a:lnTo>
                  <a:lnTo>
                    <a:pt x="0" y="10"/>
                  </a:lnTo>
                  <a:lnTo>
                    <a:pt x="0" y="3"/>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6" name="Freeform 286"/>
            <p:cNvSpPr>
              <a:spLocks/>
            </p:cNvSpPr>
            <p:nvPr/>
          </p:nvSpPr>
          <p:spPr bwMode="auto">
            <a:xfrm>
              <a:off x="3915787" y="2888090"/>
              <a:ext cx="17258" cy="11095"/>
            </a:xfrm>
            <a:custGeom>
              <a:avLst/>
              <a:gdLst>
                <a:gd name="T0" fmla="*/ 6 w 14"/>
                <a:gd name="T1" fmla="*/ 0 h 9"/>
                <a:gd name="T2" fmla="*/ 14 w 14"/>
                <a:gd name="T3" fmla="*/ 0 h 9"/>
                <a:gd name="T4" fmla="*/ 14 w 14"/>
                <a:gd name="T5" fmla="*/ 7 h 9"/>
                <a:gd name="T6" fmla="*/ 8 w 14"/>
                <a:gd name="T7" fmla="*/ 9 h 9"/>
                <a:gd name="T8" fmla="*/ 0 w 14"/>
                <a:gd name="T9" fmla="*/ 9 h 9"/>
                <a:gd name="T10" fmla="*/ 0 w 14"/>
                <a:gd name="T11" fmla="*/ 1 h 9"/>
                <a:gd name="T12" fmla="*/ 6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6" y="0"/>
                  </a:moveTo>
                  <a:lnTo>
                    <a:pt x="14" y="0"/>
                  </a:lnTo>
                  <a:lnTo>
                    <a:pt x="14" y="7"/>
                  </a:lnTo>
                  <a:lnTo>
                    <a:pt x="8" y="9"/>
                  </a:lnTo>
                  <a:lnTo>
                    <a:pt x="0" y="9"/>
                  </a:lnTo>
                  <a:lnTo>
                    <a:pt x="0" y="1"/>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7" name="Freeform 287"/>
            <p:cNvSpPr>
              <a:spLocks/>
            </p:cNvSpPr>
            <p:nvPr/>
          </p:nvSpPr>
          <p:spPr bwMode="auto">
            <a:xfrm>
              <a:off x="3942906" y="2874531"/>
              <a:ext cx="14792" cy="13560"/>
            </a:xfrm>
            <a:custGeom>
              <a:avLst/>
              <a:gdLst>
                <a:gd name="T0" fmla="*/ 5 w 12"/>
                <a:gd name="T1" fmla="*/ 0 h 11"/>
                <a:gd name="T2" fmla="*/ 12 w 12"/>
                <a:gd name="T3" fmla="*/ 0 h 11"/>
                <a:gd name="T4" fmla="*/ 12 w 12"/>
                <a:gd name="T5" fmla="*/ 7 h 11"/>
                <a:gd name="T6" fmla="*/ 8 w 12"/>
                <a:gd name="T7" fmla="*/ 11 h 11"/>
                <a:gd name="T8" fmla="*/ 0 w 12"/>
                <a:gd name="T9" fmla="*/ 11 h 11"/>
                <a:gd name="T10" fmla="*/ 0 w 12"/>
                <a:gd name="T11" fmla="*/ 3 h 11"/>
                <a:gd name="T12" fmla="*/ 5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5" y="0"/>
                  </a:moveTo>
                  <a:lnTo>
                    <a:pt x="12" y="0"/>
                  </a:lnTo>
                  <a:lnTo>
                    <a:pt x="12" y="7"/>
                  </a:lnTo>
                  <a:lnTo>
                    <a:pt x="8" y="11"/>
                  </a:lnTo>
                  <a:lnTo>
                    <a:pt x="0" y="11"/>
                  </a:lnTo>
                  <a:lnTo>
                    <a:pt x="0" y="3"/>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8" name="Freeform 288"/>
            <p:cNvSpPr>
              <a:spLocks/>
            </p:cNvSpPr>
            <p:nvPr/>
          </p:nvSpPr>
          <p:spPr bwMode="auto">
            <a:xfrm>
              <a:off x="3970026" y="2859738"/>
              <a:ext cx="14792" cy="12327"/>
            </a:xfrm>
            <a:custGeom>
              <a:avLst/>
              <a:gdLst>
                <a:gd name="T0" fmla="*/ 4 w 12"/>
                <a:gd name="T1" fmla="*/ 0 h 10"/>
                <a:gd name="T2" fmla="*/ 12 w 12"/>
                <a:gd name="T3" fmla="*/ 0 h 10"/>
                <a:gd name="T4" fmla="*/ 12 w 12"/>
                <a:gd name="T5" fmla="*/ 8 h 10"/>
                <a:gd name="T6" fmla="*/ 6 w 12"/>
                <a:gd name="T7" fmla="*/ 10 h 10"/>
                <a:gd name="T8" fmla="*/ 0 w 12"/>
                <a:gd name="T9" fmla="*/ 10 h 10"/>
                <a:gd name="T10" fmla="*/ 0 w 12"/>
                <a:gd name="T11" fmla="*/ 2 h 10"/>
                <a:gd name="T12" fmla="*/ 4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4" y="0"/>
                  </a:moveTo>
                  <a:lnTo>
                    <a:pt x="12" y="0"/>
                  </a:lnTo>
                  <a:lnTo>
                    <a:pt x="12" y="8"/>
                  </a:lnTo>
                  <a:lnTo>
                    <a:pt x="6" y="10"/>
                  </a:lnTo>
                  <a:lnTo>
                    <a:pt x="0" y="10"/>
                  </a:lnTo>
                  <a:lnTo>
                    <a:pt x="0" y="2"/>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399" name="Freeform 289"/>
            <p:cNvSpPr>
              <a:spLocks/>
            </p:cNvSpPr>
            <p:nvPr/>
          </p:nvSpPr>
          <p:spPr bwMode="auto">
            <a:xfrm>
              <a:off x="3995913" y="2844946"/>
              <a:ext cx="16025" cy="13560"/>
            </a:xfrm>
            <a:custGeom>
              <a:avLst/>
              <a:gdLst>
                <a:gd name="T0" fmla="*/ 6 w 13"/>
                <a:gd name="T1" fmla="*/ 0 h 11"/>
                <a:gd name="T2" fmla="*/ 13 w 13"/>
                <a:gd name="T3" fmla="*/ 0 h 11"/>
                <a:gd name="T4" fmla="*/ 13 w 13"/>
                <a:gd name="T5" fmla="*/ 8 h 11"/>
                <a:gd name="T6" fmla="*/ 8 w 13"/>
                <a:gd name="T7" fmla="*/ 11 h 11"/>
                <a:gd name="T8" fmla="*/ 0 w 13"/>
                <a:gd name="T9" fmla="*/ 11 h 11"/>
                <a:gd name="T10" fmla="*/ 0 w 13"/>
                <a:gd name="T11" fmla="*/ 4 h 11"/>
                <a:gd name="T12" fmla="*/ 6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6" y="0"/>
                  </a:moveTo>
                  <a:lnTo>
                    <a:pt x="13" y="0"/>
                  </a:lnTo>
                  <a:lnTo>
                    <a:pt x="13" y="8"/>
                  </a:lnTo>
                  <a:lnTo>
                    <a:pt x="8" y="11"/>
                  </a:lnTo>
                  <a:lnTo>
                    <a:pt x="0" y="11"/>
                  </a:lnTo>
                  <a:lnTo>
                    <a:pt x="0" y="4"/>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0" name="Freeform 290"/>
            <p:cNvSpPr>
              <a:spLocks/>
            </p:cNvSpPr>
            <p:nvPr/>
          </p:nvSpPr>
          <p:spPr bwMode="auto">
            <a:xfrm>
              <a:off x="4023032" y="2832619"/>
              <a:ext cx="16025" cy="12327"/>
            </a:xfrm>
            <a:custGeom>
              <a:avLst/>
              <a:gdLst>
                <a:gd name="T0" fmla="*/ 5 w 13"/>
                <a:gd name="T1" fmla="*/ 0 h 10"/>
                <a:gd name="T2" fmla="*/ 13 w 13"/>
                <a:gd name="T3" fmla="*/ 0 h 10"/>
                <a:gd name="T4" fmla="*/ 13 w 13"/>
                <a:gd name="T5" fmla="*/ 7 h 10"/>
                <a:gd name="T6" fmla="*/ 8 w 13"/>
                <a:gd name="T7" fmla="*/ 10 h 10"/>
                <a:gd name="T8" fmla="*/ 0 w 13"/>
                <a:gd name="T9" fmla="*/ 10 h 10"/>
                <a:gd name="T10" fmla="*/ 0 w 13"/>
                <a:gd name="T11" fmla="*/ 2 h 10"/>
                <a:gd name="T12" fmla="*/ 5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5" y="0"/>
                  </a:moveTo>
                  <a:lnTo>
                    <a:pt x="13" y="0"/>
                  </a:lnTo>
                  <a:lnTo>
                    <a:pt x="13" y="7"/>
                  </a:lnTo>
                  <a:lnTo>
                    <a:pt x="8" y="10"/>
                  </a:lnTo>
                  <a:lnTo>
                    <a:pt x="0" y="10"/>
                  </a:lnTo>
                  <a:lnTo>
                    <a:pt x="0" y="2"/>
                  </a:lnTo>
                  <a:lnTo>
                    <a:pt x="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1" name="Freeform 291"/>
            <p:cNvSpPr>
              <a:spLocks/>
            </p:cNvSpPr>
            <p:nvPr/>
          </p:nvSpPr>
          <p:spPr bwMode="auto">
            <a:xfrm>
              <a:off x="4050152" y="2817826"/>
              <a:ext cx="14792" cy="12327"/>
            </a:xfrm>
            <a:custGeom>
              <a:avLst/>
              <a:gdLst>
                <a:gd name="T0" fmla="*/ 4 w 12"/>
                <a:gd name="T1" fmla="*/ 0 h 10"/>
                <a:gd name="T2" fmla="*/ 12 w 12"/>
                <a:gd name="T3" fmla="*/ 0 h 10"/>
                <a:gd name="T4" fmla="*/ 12 w 12"/>
                <a:gd name="T5" fmla="*/ 6 h 10"/>
                <a:gd name="T6" fmla="*/ 8 w 12"/>
                <a:gd name="T7" fmla="*/ 10 h 10"/>
                <a:gd name="T8" fmla="*/ 0 w 12"/>
                <a:gd name="T9" fmla="*/ 10 h 10"/>
                <a:gd name="T10" fmla="*/ 0 w 12"/>
                <a:gd name="T11" fmla="*/ 2 h 10"/>
                <a:gd name="T12" fmla="*/ 4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4" y="0"/>
                  </a:moveTo>
                  <a:lnTo>
                    <a:pt x="12" y="0"/>
                  </a:lnTo>
                  <a:lnTo>
                    <a:pt x="12" y="6"/>
                  </a:lnTo>
                  <a:lnTo>
                    <a:pt x="8" y="10"/>
                  </a:lnTo>
                  <a:lnTo>
                    <a:pt x="0" y="10"/>
                  </a:lnTo>
                  <a:lnTo>
                    <a:pt x="0" y="2"/>
                  </a:lnTo>
                  <a:lnTo>
                    <a:pt x="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2" name="Freeform 292"/>
            <p:cNvSpPr>
              <a:spLocks/>
            </p:cNvSpPr>
            <p:nvPr/>
          </p:nvSpPr>
          <p:spPr bwMode="auto">
            <a:xfrm>
              <a:off x="4074805" y="2803034"/>
              <a:ext cx="17258" cy="12327"/>
            </a:xfrm>
            <a:custGeom>
              <a:avLst/>
              <a:gdLst>
                <a:gd name="T0" fmla="*/ 6 w 14"/>
                <a:gd name="T1" fmla="*/ 0 h 10"/>
                <a:gd name="T2" fmla="*/ 14 w 14"/>
                <a:gd name="T3" fmla="*/ 0 h 10"/>
                <a:gd name="T4" fmla="*/ 14 w 14"/>
                <a:gd name="T5" fmla="*/ 8 h 10"/>
                <a:gd name="T6" fmla="*/ 8 w 14"/>
                <a:gd name="T7" fmla="*/ 10 h 10"/>
                <a:gd name="T8" fmla="*/ 0 w 14"/>
                <a:gd name="T9" fmla="*/ 10 h 10"/>
                <a:gd name="T10" fmla="*/ 0 w 14"/>
                <a:gd name="T11" fmla="*/ 2 h 10"/>
                <a:gd name="T12" fmla="*/ 6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6" y="0"/>
                  </a:moveTo>
                  <a:lnTo>
                    <a:pt x="14" y="0"/>
                  </a:lnTo>
                  <a:lnTo>
                    <a:pt x="14" y="8"/>
                  </a:lnTo>
                  <a:lnTo>
                    <a:pt x="8" y="10"/>
                  </a:lnTo>
                  <a:lnTo>
                    <a:pt x="0" y="10"/>
                  </a:lnTo>
                  <a:lnTo>
                    <a:pt x="0" y="2"/>
                  </a:lnTo>
                  <a:lnTo>
                    <a:pt x="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3" name="Line 293"/>
            <p:cNvSpPr>
              <a:spLocks noChangeShapeType="1"/>
            </p:cNvSpPr>
            <p:nvPr/>
          </p:nvSpPr>
          <p:spPr bwMode="auto">
            <a:xfrm>
              <a:off x="4101925" y="2795637"/>
              <a:ext cx="1479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4" name="Line 294"/>
            <p:cNvSpPr>
              <a:spLocks noChangeShapeType="1"/>
            </p:cNvSpPr>
            <p:nvPr/>
          </p:nvSpPr>
          <p:spPr bwMode="auto">
            <a:xfrm>
              <a:off x="4126579" y="2795637"/>
              <a:ext cx="160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5" name="Line 295"/>
            <p:cNvSpPr>
              <a:spLocks noChangeShapeType="1"/>
            </p:cNvSpPr>
            <p:nvPr/>
          </p:nvSpPr>
          <p:spPr bwMode="auto">
            <a:xfrm>
              <a:off x="4152466" y="2795637"/>
              <a:ext cx="1479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6" name="Line 296"/>
            <p:cNvSpPr>
              <a:spLocks noChangeShapeType="1"/>
            </p:cNvSpPr>
            <p:nvPr/>
          </p:nvSpPr>
          <p:spPr bwMode="auto">
            <a:xfrm>
              <a:off x="4179585" y="2795637"/>
              <a:ext cx="1479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7" name="Line 297"/>
            <p:cNvSpPr>
              <a:spLocks noChangeShapeType="1"/>
            </p:cNvSpPr>
            <p:nvPr/>
          </p:nvSpPr>
          <p:spPr bwMode="auto">
            <a:xfrm>
              <a:off x="4204239" y="2795637"/>
              <a:ext cx="160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8" name="Line 298"/>
            <p:cNvSpPr>
              <a:spLocks noChangeShapeType="1"/>
            </p:cNvSpPr>
            <p:nvPr/>
          </p:nvSpPr>
          <p:spPr bwMode="auto">
            <a:xfrm>
              <a:off x="4231358" y="2795637"/>
              <a:ext cx="17258"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09" name="Line 299"/>
            <p:cNvSpPr>
              <a:spLocks noChangeShapeType="1"/>
            </p:cNvSpPr>
            <p:nvPr/>
          </p:nvSpPr>
          <p:spPr bwMode="auto">
            <a:xfrm>
              <a:off x="4258478" y="2795637"/>
              <a:ext cx="1479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0" name="Line 300"/>
            <p:cNvSpPr>
              <a:spLocks noChangeShapeType="1"/>
            </p:cNvSpPr>
            <p:nvPr/>
          </p:nvSpPr>
          <p:spPr bwMode="auto">
            <a:xfrm>
              <a:off x="4283132" y="2795637"/>
              <a:ext cx="160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1" name="Line 301"/>
            <p:cNvSpPr>
              <a:spLocks noChangeShapeType="1"/>
            </p:cNvSpPr>
            <p:nvPr/>
          </p:nvSpPr>
          <p:spPr bwMode="auto">
            <a:xfrm>
              <a:off x="4311484" y="2795637"/>
              <a:ext cx="1479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2" name="Line 302"/>
            <p:cNvSpPr>
              <a:spLocks noChangeShapeType="1"/>
            </p:cNvSpPr>
            <p:nvPr/>
          </p:nvSpPr>
          <p:spPr bwMode="auto">
            <a:xfrm>
              <a:off x="4336139" y="2795637"/>
              <a:ext cx="17258"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3" name="Line 303"/>
            <p:cNvSpPr>
              <a:spLocks noChangeShapeType="1"/>
            </p:cNvSpPr>
            <p:nvPr/>
          </p:nvSpPr>
          <p:spPr bwMode="auto">
            <a:xfrm>
              <a:off x="4362025" y="2795637"/>
              <a:ext cx="17258"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4" name="Line 304"/>
            <p:cNvSpPr>
              <a:spLocks noChangeShapeType="1"/>
            </p:cNvSpPr>
            <p:nvPr/>
          </p:nvSpPr>
          <p:spPr bwMode="auto">
            <a:xfrm>
              <a:off x="4390378" y="2795637"/>
              <a:ext cx="1479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5" name="Line 305"/>
            <p:cNvSpPr>
              <a:spLocks noChangeShapeType="1"/>
            </p:cNvSpPr>
            <p:nvPr/>
          </p:nvSpPr>
          <p:spPr bwMode="auto">
            <a:xfrm>
              <a:off x="4416264" y="2795637"/>
              <a:ext cx="160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6" name="Line 306"/>
            <p:cNvSpPr>
              <a:spLocks noChangeShapeType="1"/>
            </p:cNvSpPr>
            <p:nvPr/>
          </p:nvSpPr>
          <p:spPr bwMode="auto">
            <a:xfrm>
              <a:off x="4443383" y="2795637"/>
              <a:ext cx="160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7" name="Line 307"/>
            <p:cNvSpPr>
              <a:spLocks noChangeShapeType="1"/>
            </p:cNvSpPr>
            <p:nvPr/>
          </p:nvSpPr>
          <p:spPr bwMode="auto">
            <a:xfrm>
              <a:off x="4470503" y="2795637"/>
              <a:ext cx="14792"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8" name="Line 308"/>
            <p:cNvSpPr>
              <a:spLocks noChangeShapeType="1"/>
            </p:cNvSpPr>
            <p:nvPr/>
          </p:nvSpPr>
          <p:spPr bwMode="auto">
            <a:xfrm>
              <a:off x="4496390" y="2795637"/>
              <a:ext cx="16025" cy="0"/>
            </a:xfrm>
            <a:prstGeom prst="line">
              <a:avLst/>
            </a:prstGeom>
            <a:noFill/>
            <a:ln w="793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19" name="Freeform 309"/>
            <p:cNvSpPr>
              <a:spLocks/>
            </p:cNvSpPr>
            <p:nvPr/>
          </p:nvSpPr>
          <p:spPr bwMode="auto">
            <a:xfrm>
              <a:off x="4522277" y="2794405"/>
              <a:ext cx="16025" cy="13560"/>
            </a:xfrm>
            <a:custGeom>
              <a:avLst/>
              <a:gdLst>
                <a:gd name="T0" fmla="*/ 0 w 13"/>
                <a:gd name="T1" fmla="*/ 0 h 11"/>
                <a:gd name="T2" fmla="*/ 7 w 13"/>
                <a:gd name="T3" fmla="*/ 0 h 11"/>
                <a:gd name="T4" fmla="*/ 13 w 13"/>
                <a:gd name="T5" fmla="*/ 4 h 11"/>
                <a:gd name="T6" fmla="*/ 13 w 13"/>
                <a:gd name="T7" fmla="*/ 11 h 11"/>
                <a:gd name="T8" fmla="*/ 6 w 13"/>
                <a:gd name="T9" fmla="*/ 11 h 11"/>
                <a:gd name="T10" fmla="*/ 0 w 13"/>
                <a:gd name="T11" fmla="*/ 8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7" y="0"/>
                  </a:lnTo>
                  <a:lnTo>
                    <a:pt x="13" y="4"/>
                  </a:lnTo>
                  <a:lnTo>
                    <a:pt x="13" y="11"/>
                  </a:lnTo>
                  <a:lnTo>
                    <a:pt x="6" y="11"/>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0" name="Freeform 310"/>
            <p:cNvSpPr>
              <a:spLocks/>
            </p:cNvSpPr>
            <p:nvPr/>
          </p:nvSpPr>
          <p:spPr bwMode="auto">
            <a:xfrm>
              <a:off x="4548163" y="2810430"/>
              <a:ext cx="14792" cy="12327"/>
            </a:xfrm>
            <a:custGeom>
              <a:avLst/>
              <a:gdLst>
                <a:gd name="T0" fmla="*/ 0 w 12"/>
                <a:gd name="T1" fmla="*/ 0 h 10"/>
                <a:gd name="T2" fmla="*/ 6 w 12"/>
                <a:gd name="T3" fmla="*/ 0 h 10"/>
                <a:gd name="T4" fmla="*/ 12 w 12"/>
                <a:gd name="T5" fmla="*/ 2 h 10"/>
                <a:gd name="T6" fmla="*/ 12 w 12"/>
                <a:gd name="T7" fmla="*/ 10 h 10"/>
                <a:gd name="T8" fmla="*/ 4 w 12"/>
                <a:gd name="T9" fmla="*/ 10 h 10"/>
                <a:gd name="T10" fmla="*/ 0 w 12"/>
                <a:gd name="T11" fmla="*/ 7 h 10"/>
                <a:gd name="T12" fmla="*/ 0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0"/>
                  </a:moveTo>
                  <a:lnTo>
                    <a:pt x="6" y="0"/>
                  </a:lnTo>
                  <a:lnTo>
                    <a:pt x="12" y="2"/>
                  </a:lnTo>
                  <a:lnTo>
                    <a:pt x="12" y="10"/>
                  </a:lnTo>
                  <a:lnTo>
                    <a:pt x="4" y="10"/>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1" name="Freeform 311"/>
            <p:cNvSpPr>
              <a:spLocks/>
            </p:cNvSpPr>
            <p:nvPr/>
          </p:nvSpPr>
          <p:spPr bwMode="auto">
            <a:xfrm>
              <a:off x="4572818" y="2823989"/>
              <a:ext cx="16025" cy="13560"/>
            </a:xfrm>
            <a:custGeom>
              <a:avLst/>
              <a:gdLst>
                <a:gd name="T0" fmla="*/ 0 w 13"/>
                <a:gd name="T1" fmla="*/ 0 h 11"/>
                <a:gd name="T2" fmla="*/ 7 w 13"/>
                <a:gd name="T3" fmla="*/ 0 h 11"/>
                <a:gd name="T4" fmla="*/ 13 w 13"/>
                <a:gd name="T5" fmla="*/ 1 h 11"/>
                <a:gd name="T6" fmla="*/ 13 w 13"/>
                <a:gd name="T7" fmla="*/ 11 h 11"/>
                <a:gd name="T8" fmla="*/ 6 w 13"/>
                <a:gd name="T9" fmla="*/ 11 h 11"/>
                <a:gd name="T10" fmla="*/ 0 w 13"/>
                <a:gd name="T11" fmla="*/ 7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7" y="0"/>
                  </a:lnTo>
                  <a:lnTo>
                    <a:pt x="13" y="1"/>
                  </a:lnTo>
                  <a:lnTo>
                    <a:pt x="13" y="11"/>
                  </a:lnTo>
                  <a:lnTo>
                    <a:pt x="6" y="11"/>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2" name="Freeform 312"/>
            <p:cNvSpPr>
              <a:spLocks/>
            </p:cNvSpPr>
            <p:nvPr/>
          </p:nvSpPr>
          <p:spPr bwMode="auto">
            <a:xfrm>
              <a:off x="4599937" y="2838782"/>
              <a:ext cx="14792" cy="12327"/>
            </a:xfrm>
            <a:custGeom>
              <a:avLst/>
              <a:gdLst>
                <a:gd name="T0" fmla="*/ 0 w 12"/>
                <a:gd name="T1" fmla="*/ 0 h 10"/>
                <a:gd name="T2" fmla="*/ 8 w 12"/>
                <a:gd name="T3" fmla="*/ 0 h 10"/>
                <a:gd name="T4" fmla="*/ 12 w 12"/>
                <a:gd name="T5" fmla="*/ 2 h 10"/>
                <a:gd name="T6" fmla="*/ 12 w 12"/>
                <a:gd name="T7" fmla="*/ 10 h 10"/>
                <a:gd name="T8" fmla="*/ 5 w 12"/>
                <a:gd name="T9" fmla="*/ 10 h 10"/>
                <a:gd name="T10" fmla="*/ 0 w 12"/>
                <a:gd name="T11" fmla="*/ 7 h 10"/>
                <a:gd name="T12" fmla="*/ 0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0"/>
                  </a:moveTo>
                  <a:lnTo>
                    <a:pt x="8" y="0"/>
                  </a:lnTo>
                  <a:lnTo>
                    <a:pt x="12" y="2"/>
                  </a:lnTo>
                  <a:lnTo>
                    <a:pt x="12" y="10"/>
                  </a:lnTo>
                  <a:lnTo>
                    <a:pt x="5" y="10"/>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3" name="Freeform 313"/>
            <p:cNvSpPr>
              <a:spLocks/>
            </p:cNvSpPr>
            <p:nvPr/>
          </p:nvSpPr>
          <p:spPr bwMode="auto">
            <a:xfrm>
              <a:off x="4624591" y="2852341"/>
              <a:ext cx="16025" cy="11095"/>
            </a:xfrm>
            <a:custGeom>
              <a:avLst/>
              <a:gdLst>
                <a:gd name="T0" fmla="*/ 0 w 13"/>
                <a:gd name="T1" fmla="*/ 0 h 9"/>
                <a:gd name="T2" fmla="*/ 8 w 13"/>
                <a:gd name="T3" fmla="*/ 0 h 9"/>
                <a:gd name="T4" fmla="*/ 13 w 13"/>
                <a:gd name="T5" fmla="*/ 2 h 9"/>
                <a:gd name="T6" fmla="*/ 13 w 13"/>
                <a:gd name="T7" fmla="*/ 9 h 9"/>
                <a:gd name="T8" fmla="*/ 6 w 13"/>
                <a:gd name="T9" fmla="*/ 9 h 9"/>
                <a:gd name="T10" fmla="*/ 0 w 13"/>
                <a:gd name="T11" fmla="*/ 8 h 9"/>
                <a:gd name="T12" fmla="*/ 0 w 13"/>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0" y="0"/>
                  </a:moveTo>
                  <a:lnTo>
                    <a:pt x="8" y="0"/>
                  </a:lnTo>
                  <a:lnTo>
                    <a:pt x="13" y="2"/>
                  </a:lnTo>
                  <a:lnTo>
                    <a:pt x="13" y="9"/>
                  </a:lnTo>
                  <a:lnTo>
                    <a:pt x="6" y="9"/>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4" name="Freeform 314"/>
            <p:cNvSpPr>
              <a:spLocks/>
            </p:cNvSpPr>
            <p:nvPr/>
          </p:nvSpPr>
          <p:spPr bwMode="auto">
            <a:xfrm>
              <a:off x="4651710" y="2867134"/>
              <a:ext cx="16025" cy="12327"/>
            </a:xfrm>
            <a:custGeom>
              <a:avLst/>
              <a:gdLst>
                <a:gd name="T0" fmla="*/ 0 w 13"/>
                <a:gd name="T1" fmla="*/ 0 h 10"/>
                <a:gd name="T2" fmla="*/ 8 w 13"/>
                <a:gd name="T3" fmla="*/ 0 h 10"/>
                <a:gd name="T4" fmla="*/ 13 w 13"/>
                <a:gd name="T5" fmla="*/ 2 h 10"/>
                <a:gd name="T6" fmla="*/ 13 w 13"/>
                <a:gd name="T7" fmla="*/ 10 h 10"/>
                <a:gd name="T8" fmla="*/ 5 w 13"/>
                <a:gd name="T9" fmla="*/ 10 h 10"/>
                <a:gd name="T10" fmla="*/ 0 w 13"/>
                <a:gd name="T11" fmla="*/ 6 h 10"/>
                <a:gd name="T12" fmla="*/ 0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0" y="0"/>
                  </a:moveTo>
                  <a:lnTo>
                    <a:pt x="8" y="0"/>
                  </a:lnTo>
                  <a:lnTo>
                    <a:pt x="13" y="2"/>
                  </a:lnTo>
                  <a:lnTo>
                    <a:pt x="13" y="10"/>
                  </a:lnTo>
                  <a:lnTo>
                    <a:pt x="5" y="10"/>
                  </a:lnTo>
                  <a:lnTo>
                    <a:pt x="0" y="6"/>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5" name="Freeform 315"/>
            <p:cNvSpPr>
              <a:spLocks/>
            </p:cNvSpPr>
            <p:nvPr/>
          </p:nvSpPr>
          <p:spPr bwMode="auto">
            <a:xfrm>
              <a:off x="4678830" y="2880694"/>
              <a:ext cx="14792" cy="12327"/>
            </a:xfrm>
            <a:custGeom>
              <a:avLst/>
              <a:gdLst>
                <a:gd name="T0" fmla="*/ 0 w 12"/>
                <a:gd name="T1" fmla="*/ 0 h 10"/>
                <a:gd name="T2" fmla="*/ 8 w 12"/>
                <a:gd name="T3" fmla="*/ 0 h 10"/>
                <a:gd name="T4" fmla="*/ 12 w 12"/>
                <a:gd name="T5" fmla="*/ 2 h 10"/>
                <a:gd name="T6" fmla="*/ 12 w 12"/>
                <a:gd name="T7" fmla="*/ 10 h 10"/>
                <a:gd name="T8" fmla="*/ 5 w 12"/>
                <a:gd name="T9" fmla="*/ 10 h 10"/>
                <a:gd name="T10" fmla="*/ 0 w 12"/>
                <a:gd name="T11" fmla="*/ 7 h 10"/>
                <a:gd name="T12" fmla="*/ 0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0"/>
                  </a:moveTo>
                  <a:lnTo>
                    <a:pt x="8" y="0"/>
                  </a:lnTo>
                  <a:lnTo>
                    <a:pt x="12" y="2"/>
                  </a:lnTo>
                  <a:lnTo>
                    <a:pt x="12" y="10"/>
                  </a:lnTo>
                  <a:lnTo>
                    <a:pt x="5" y="10"/>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6" name="Freeform 316"/>
            <p:cNvSpPr>
              <a:spLocks/>
            </p:cNvSpPr>
            <p:nvPr/>
          </p:nvSpPr>
          <p:spPr bwMode="auto">
            <a:xfrm>
              <a:off x="4703484" y="2896719"/>
              <a:ext cx="16025" cy="12327"/>
            </a:xfrm>
            <a:custGeom>
              <a:avLst/>
              <a:gdLst>
                <a:gd name="T0" fmla="*/ 0 w 13"/>
                <a:gd name="T1" fmla="*/ 0 h 10"/>
                <a:gd name="T2" fmla="*/ 7 w 13"/>
                <a:gd name="T3" fmla="*/ 0 h 10"/>
                <a:gd name="T4" fmla="*/ 13 w 13"/>
                <a:gd name="T5" fmla="*/ 2 h 10"/>
                <a:gd name="T6" fmla="*/ 13 w 13"/>
                <a:gd name="T7" fmla="*/ 10 h 10"/>
                <a:gd name="T8" fmla="*/ 6 w 13"/>
                <a:gd name="T9" fmla="*/ 10 h 10"/>
                <a:gd name="T10" fmla="*/ 0 w 13"/>
                <a:gd name="T11" fmla="*/ 6 h 10"/>
                <a:gd name="T12" fmla="*/ 0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0" y="0"/>
                  </a:moveTo>
                  <a:lnTo>
                    <a:pt x="7" y="0"/>
                  </a:lnTo>
                  <a:lnTo>
                    <a:pt x="13" y="2"/>
                  </a:lnTo>
                  <a:lnTo>
                    <a:pt x="13" y="10"/>
                  </a:lnTo>
                  <a:lnTo>
                    <a:pt x="6" y="10"/>
                  </a:lnTo>
                  <a:lnTo>
                    <a:pt x="0" y="6"/>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7" name="Freeform 317"/>
            <p:cNvSpPr>
              <a:spLocks/>
            </p:cNvSpPr>
            <p:nvPr/>
          </p:nvSpPr>
          <p:spPr bwMode="auto">
            <a:xfrm>
              <a:off x="4730603" y="2909046"/>
              <a:ext cx="14792" cy="12327"/>
            </a:xfrm>
            <a:custGeom>
              <a:avLst/>
              <a:gdLst>
                <a:gd name="T0" fmla="*/ 0 w 12"/>
                <a:gd name="T1" fmla="*/ 0 h 10"/>
                <a:gd name="T2" fmla="*/ 8 w 12"/>
                <a:gd name="T3" fmla="*/ 0 h 10"/>
                <a:gd name="T4" fmla="*/ 12 w 12"/>
                <a:gd name="T5" fmla="*/ 3 h 10"/>
                <a:gd name="T6" fmla="*/ 12 w 12"/>
                <a:gd name="T7" fmla="*/ 10 h 10"/>
                <a:gd name="T8" fmla="*/ 6 w 12"/>
                <a:gd name="T9" fmla="*/ 10 h 10"/>
                <a:gd name="T10" fmla="*/ 0 w 12"/>
                <a:gd name="T11" fmla="*/ 8 h 10"/>
                <a:gd name="T12" fmla="*/ 0 w 1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0"/>
                  </a:moveTo>
                  <a:lnTo>
                    <a:pt x="8" y="0"/>
                  </a:lnTo>
                  <a:lnTo>
                    <a:pt x="12" y="3"/>
                  </a:lnTo>
                  <a:lnTo>
                    <a:pt x="12" y="10"/>
                  </a:lnTo>
                  <a:lnTo>
                    <a:pt x="6" y="10"/>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8" name="Freeform 318"/>
            <p:cNvSpPr>
              <a:spLocks/>
            </p:cNvSpPr>
            <p:nvPr/>
          </p:nvSpPr>
          <p:spPr bwMode="auto">
            <a:xfrm>
              <a:off x="4757723" y="2922605"/>
              <a:ext cx="16025" cy="16025"/>
            </a:xfrm>
            <a:custGeom>
              <a:avLst/>
              <a:gdLst>
                <a:gd name="T0" fmla="*/ 0 w 13"/>
                <a:gd name="T1" fmla="*/ 0 h 13"/>
                <a:gd name="T2" fmla="*/ 8 w 13"/>
                <a:gd name="T3" fmla="*/ 0 h 13"/>
                <a:gd name="T4" fmla="*/ 13 w 13"/>
                <a:gd name="T5" fmla="*/ 4 h 13"/>
                <a:gd name="T6" fmla="*/ 13 w 13"/>
                <a:gd name="T7" fmla="*/ 13 h 13"/>
                <a:gd name="T8" fmla="*/ 5 w 13"/>
                <a:gd name="T9" fmla="*/ 13 h 13"/>
                <a:gd name="T10" fmla="*/ 0 w 13"/>
                <a:gd name="T11" fmla="*/ 8 h 13"/>
                <a:gd name="T12" fmla="*/ 0 w 1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8" y="0"/>
                  </a:lnTo>
                  <a:lnTo>
                    <a:pt x="13" y="4"/>
                  </a:lnTo>
                  <a:lnTo>
                    <a:pt x="13" y="13"/>
                  </a:lnTo>
                  <a:lnTo>
                    <a:pt x="5" y="13"/>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29" name="Freeform 319"/>
            <p:cNvSpPr>
              <a:spLocks/>
            </p:cNvSpPr>
            <p:nvPr/>
          </p:nvSpPr>
          <p:spPr bwMode="auto">
            <a:xfrm>
              <a:off x="4782377" y="2938631"/>
              <a:ext cx="16025" cy="13560"/>
            </a:xfrm>
            <a:custGeom>
              <a:avLst/>
              <a:gdLst>
                <a:gd name="T0" fmla="*/ 0 w 13"/>
                <a:gd name="T1" fmla="*/ 0 h 11"/>
                <a:gd name="T2" fmla="*/ 8 w 13"/>
                <a:gd name="T3" fmla="*/ 0 h 11"/>
                <a:gd name="T4" fmla="*/ 13 w 13"/>
                <a:gd name="T5" fmla="*/ 4 h 11"/>
                <a:gd name="T6" fmla="*/ 13 w 13"/>
                <a:gd name="T7" fmla="*/ 11 h 11"/>
                <a:gd name="T8" fmla="*/ 5 w 13"/>
                <a:gd name="T9" fmla="*/ 11 h 11"/>
                <a:gd name="T10" fmla="*/ 0 w 13"/>
                <a:gd name="T11" fmla="*/ 9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8" y="0"/>
                  </a:lnTo>
                  <a:lnTo>
                    <a:pt x="13" y="4"/>
                  </a:lnTo>
                  <a:lnTo>
                    <a:pt x="13" y="11"/>
                  </a:lnTo>
                  <a:lnTo>
                    <a:pt x="5" y="11"/>
                  </a:lnTo>
                  <a:lnTo>
                    <a:pt x="0" y="9"/>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0" name="Freeform 320"/>
            <p:cNvSpPr>
              <a:spLocks/>
            </p:cNvSpPr>
            <p:nvPr/>
          </p:nvSpPr>
          <p:spPr bwMode="auto">
            <a:xfrm>
              <a:off x="4809497" y="2954656"/>
              <a:ext cx="14792" cy="13560"/>
            </a:xfrm>
            <a:custGeom>
              <a:avLst/>
              <a:gdLst>
                <a:gd name="T0" fmla="*/ 0 w 12"/>
                <a:gd name="T1" fmla="*/ 0 h 11"/>
                <a:gd name="T2" fmla="*/ 8 w 12"/>
                <a:gd name="T3" fmla="*/ 0 h 11"/>
                <a:gd name="T4" fmla="*/ 12 w 12"/>
                <a:gd name="T5" fmla="*/ 3 h 11"/>
                <a:gd name="T6" fmla="*/ 12 w 12"/>
                <a:gd name="T7" fmla="*/ 11 h 11"/>
                <a:gd name="T8" fmla="*/ 5 w 12"/>
                <a:gd name="T9" fmla="*/ 11 h 11"/>
                <a:gd name="T10" fmla="*/ 0 w 12"/>
                <a:gd name="T11" fmla="*/ 7 h 11"/>
                <a:gd name="T12" fmla="*/ 0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0" y="0"/>
                  </a:moveTo>
                  <a:lnTo>
                    <a:pt x="8" y="0"/>
                  </a:lnTo>
                  <a:lnTo>
                    <a:pt x="12" y="3"/>
                  </a:lnTo>
                  <a:lnTo>
                    <a:pt x="12" y="11"/>
                  </a:lnTo>
                  <a:lnTo>
                    <a:pt x="5" y="11"/>
                  </a:lnTo>
                  <a:lnTo>
                    <a:pt x="0" y="7"/>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1" name="Freeform 321"/>
            <p:cNvSpPr>
              <a:spLocks/>
            </p:cNvSpPr>
            <p:nvPr/>
          </p:nvSpPr>
          <p:spPr bwMode="auto">
            <a:xfrm>
              <a:off x="4834150" y="2969448"/>
              <a:ext cx="17258" cy="12327"/>
            </a:xfrm>
            <a:custGeom>
              <a:avLst/>
              <a:gdLst>
                <a:gd name="T0" fmla="*/ 0 w 14"/>
                <a:gd name="T1" fmla="*/ 0 h 10"/>
                <a:gd name="T2" fmla="*/ 8 w 14"/>
                <a:gd name="T3" fmla="*/ 0 h 10"/>
                <a:gd name="T4" fmla="*/ 14 w 14"/>
                <a:gd name="T5" fmla="*/ 2 h 10"/>
                <a:gd name="T6" fmla="*/ 14 w 14"/>
                <a:gd name="T7" fmla="*/ 10 h 10"/>
                <a:gd name="T8" fmla="*/ 6 w 14"/>
                <a:gd name="T9" fmla="*/ 10 h 10"/>
                <a:gd name="T10" fmla="*/ 0 w 14"/>
                <a:gd name="T11" fmla="*/ 8 h 10"/>
                <a:gd name="T12" fmla="*/ 0 w 1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4" h="10">
                  <a:moveTo>
                    <a:pt x="0" y="0"/>
                  </a:moveTo>
                  <a:lnTo>
                    <a:pt x="8" y="0"/>
                  </a:lnTo>
                  <a:lnTo>
                    <a:pt x="14" y="2"/>
                  </a:lnTo>
                  <a:lnTo>
                    <a:pt x="14" y="10"/>
                  </a:lnTo>
                  <a:lnTo>
                    <a:pt x="6" y="10"/>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2" name="Freeform 322"/>
            <p:cNvSpPr>
              <a:spLocks/>
            </p:cNvSpPr>
            <p:nvPr/>
          </p:nvSpPr>
          <p:spPr bwMode="auto">
            <a:xfrm>
              <a:off x="4861270" y="2983009"/>
              <a:ext cx="17258" cy="13560"/>
            </a:xfrm>
            <a:custGeom>
              <a:avLst/>
              <a:gdLst>
                <a:gd name="T0" fmla="*/ 0 w 14"/>
                <a:gd name="T1" fmla="*/ 0 h 11"/>
                <a:gd name="T2" fmla="*/ 8 w 14"/>
                <a:gd name="T3" fmla="*/ 0 h 11"/>
                <a:gd name="T4" fmla="*/ 14 w 14"/>
                <a:gd name="T5" fmla="*/ 3 h 11"/>
                <a:gd name="T6" fmla="*/ 14 w 14"/>
                <a:gd name="T7" fmla="*/ 11 h 11"/>
                <a:gd name="T8" fmla="*/ 6 w 14"/>
                <a:gd name="T9" fmla="*/ 11 h 11"/>
                <a:gd name="T10" fmla="*/ 0 w 14"/>
                <a:gd name="T11" fmla="*/ 8 h 11"/>
                <a:gd name="T12" fmla="*/ 0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0" y="0"/>
                  </a:moveTo>
                  <a:lnTo>
                    <a:pt x="8" y="0"/>
                  </a:lnTo>
                  <a:lnTo>
                    <a:pt x="14" y="3"/>
                  </a:lnTo>
                  <a:lnTo>
                    <a:pt x="14" y="11"/>
                  </a:lnTo>
                  <a:lnTo>
                    <a:pt x="6" y="11"/>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3" name="Freeform 323"/>
            <p:cNvSpPr>
              <a:spLocks/>
            </p:cNvSpPr>
            <p:nvPr/>
          </p:nvSpPr>
          <p:spPr bwMode="auto">
            <a:xfrm>
              <a:off x="4888389" y="2997801"/>
              <a:ext cx="16025" cy="12327"/>
            </a:xfrm>
            <a:custGeom>
              <a:avLst/>
              <a:gdLst>
                <a:gd name="T0" fmla="*/ 0 w 13"/>
                <a:gd name="T1" fmla="*/ 0 h 10"/>
                <a:gd name="T2" fmla="*/ 8 w 13"/>
                <a:gd name="T3" fmla="*/ 0 h 10"/>
                <a:gd name="T4" fmla="*/ 13 w 13"/>
                <a:gd name="T5" fmla="*/ 3 h 10"/>
                <a:gd name="T6" fmla="*/ 13 w 13"/>
                <a:gd name="T7" fmla="*/ 10 h 10"/>
                <a:gd name="T8" fmla="*/ 5 w 13"/>
                <a:gd name="T9" fmla="*/ 10 h 10"/>
                <a:gd name="T10" fmla="*/ 0 w 13"/>
                <a:gd name="T11" fmla="*/ 8 h 10"/>
                <a:gd name="T12" fmla="*/ 0 w 1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0" y="0"/>
                  </a:moveTo>
                  <a:lnTo>
                    <a:pt x="8" y="0"/>
                  </a:lnTo>
                  <a:lnTo>
                    <a:pt x="13" y="3"/>
                  </a:lnTo>
                  <a:lnTo>
                    <a:pt x="13" y="10"/>
                  </a:lnTo>
                  <a:lnTo>
                    <a:pt x="5" y="10"/>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4" name="Freeform 324"/>
            <p:cNvSpPr>
              <a:spLocks/>
            </p:cNvSpPr>
            <p:nvPr/>
          </p:nvSpPr>
          <p:spPr bwMode="auto">
            <a:xfrm>
              <a:off x="4914276" y="3011360"/>
              <a:ext cx="16025" cy="14792"/>
            </a:xfrm>
            <a:custGeom>
              <a:avLst/>
              <a:gdLst>
                <a:gd name="T0" fmla="*/ 0 w 13"/>
                <a:gd name="T1" fmla="*/ 0 h 12"/>
                <a:gd name="T2" fmla="*/ 7 w 13"/>
                <a:gd name="T3" fmla="*/ 0 h 12"/>
                <a:gd name="T4" fmla="*/ 13 w 13"/>
                <a:gd name="T5" fmla="*/ 2 h 12"/>
                <a:gd name="T6" fmla="*/ 13 w 13"/>
                <a:gd name="T7" fmla="*/ 12 h 12"/>
                <a:gd name="T8" fmla="*/ 5 w 13"/>
                <a:gd name="T9" fmla="*/ 12 h 12"/>
                <a:gd name="T10" fmla="*/ 0 w 13"/>
                <a:gd name="T11" fmla="*/ 8 h 12"/>
                <a:gd name="T12" fmla="*/ 0 w 1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0"/>
                  </a:moveTo>
                  <a:lnTo>
                    <a:pt x="7" y="0"/>
                  </a:lnTo>
                  <a:lnTo>
                    <a:pt x="13" y="2"/>
                  </a:lnTo>
                  <a:lnTo>
                    <a:pt x="13" y="12"/>
                  </a:lnTo>
                  <a:lnTo>
                    <a:pt x="5" y="12"/>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5" name="Freeform 325"/>
            <p:cNvSpPr>
              <a:spLocks/>
            </p:cNvSpPr>
            <p:nvPr/>
          </p:nvSpPr>
          <p:spPr bwMode="auto">
            <a:xfrm>
              <a:off x="4941395" y="3026152"/>
              <a:ext cx="16025" cy="13560"/>
            </a:xfrm>
            <a:custGeom>
              <a:avLst/>
              <a:gdLst>
                <a:gd name="T0" fmla="*/ 0 w 13"/>
                <a:gd name="T1" fmla="*/ 0 h 11"/>
                <a:gd name="T2" fmla="*/ 8 w 13"/>
                <a:gd name="T3" fmla="*/ 0 h 11"/>
                <a:gd name="T4" fmla="*/ 13 w 13"/>
                <a:gd name="T5" fmla="*/ 3 h 11"/>
                <a:gd name="T6" fmla="*/ 13 w 13"/>
                <a:gd name="T7" fmla="*/ 11 h 11"/>
                <a:gd name="T8" fmla="*/ 5 w 13"/>
                <a:gd name="T9" fmla="*/ 11 h 11"/>
                <a:gd name="T10" fmla="*/ 0 w 13"/>
                <a:gd name="T11" fmla="*/ 8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8" y="0"/>
                  </a:lnTo>
                  <a:lnTo>
                    <a:pt x="13" y="3"/>
                  </a:lnTo>
                  <a:lnTo>
                    <a:pt x="13" y="11"/>
                  </a:lnTo>
                  <a:lnTo>
                    <a:pt x="5" y="11"/>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6" name="Freeform 326"/>
            <p:cNvSpPr>
              <a:spLocks/>
            </p:cNvSpPr>
            <p:nvPr/>
          </p:nvSpPr>
          <p:spPr bwMode="auto">
            <a:xfrm>
              <a:off x="4968515" y="3039713"/>
              <a:ext cx="14792" cy="13560"/>
            </a:xfrm>
            <a:custGeom>
              <a:avLst/>
              <a:gdLst>
                <a:gd name="T0" fmla="*/ 0 w 12"/>
                <a:gd name="T1" fmla="*/ 0 h 11"/>
                <a:gd name="T2" fmla="*/ 8 w 12"/>
                <a:gd name="T3" fmla="*/ 0 h 11"/>
                <a:gd name="T4" fmla="*/ 12 w 12"/>
                <a:gd name="T5" fmla="*/ 4 h 11"/>
                <a:gd name="T6" fmla="*/ 12 w 12"/>
                <a:gd name="T7" fmla="*/ 11 h 11"/>
                <a:gd name="T8" fmla="*/ 4 w 12"/>
                <a:gd name="T9" fmla="*/ 11 h 11"/>
                <a:gd name="T10" fmla="*/ 0 w 12"/>
                <a:gd name="T11" fmla="*/ 8 h 11"/>
                <a:gd name="T12" fmla="*/ 0 w 12"/>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0" y="0"/>
                  </a:moveTo>
                  <a:lnTo>
                    <a:pt x="8" y="0"/>
                  </a:lnTo>
                  <a:lnTo>
                    <a:pt x="12" y="4"/>
                  </a:lnTo>
                  <a:lnTo>
                    <a:pt x="12" y="11"/>
                  </a:lnTo>
                  <a:lnTo>
                    <a:pt x="4" y="11"/>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7" name="Freeform 327"/>
            <p:cNvSpPr>
              <a:spLocks/>
            </p:cNvSpPr>
            <p:nvPr/>
          </p:nvSpPr>
          <p:spPr bwMode="auto">
            <a:xfrm>
              <a:off x="4993169" y="3056971"/>
              <a:ext cx="16025" cy="13560"/>
            </a:xfrm>
            <a:custGeom>
              <a:avLst/>
              <a:gdLst>
                <a:gd name="T0" fmla="*/ 0 w 13"/>
                <a:gd name="T1" fmla="*/ 0 h 11"/>
                <a:gd name="T2" fmla="*/ 7 w 13"/>
                <a:gd name="T3" fmla="*/ 0 h 11"/>
                <a:gd name="T4" fmla="*/ 13 w 13"/>
                <a:gd name="T5" fmla="*/ 3 h 11"/>
                <a:gd name="T6" fmla="*/ 13 w 13"/>
                <a:gd name="T7" fmla="*/ 11 h 11"/>
                <a:gd name="T8" fmla="*/ 5 w 13"/>
                <a:gd name="T9" fmla="*/ 11 h 11"/>
                <a:gd name="T10" fmla="*/ 0 w 13"/>
                <a:gd name="T11" fmla="*/ 6 h 11"/>
                <a:gd name="T12" fmla="*/ 0 w 1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0" y="0"/>
                  </a:moveTo>
                  <a:lnTo>
                    <a:pt x="7" y="0"/>
                  </a:lnTo>
                  <a:lnTo>
                    <a:pt x="13" y="3"/>
                  </a:lnTo>
                  <a:lnTo>
                    <a:pt x="13" y="11"/>
                  </a:lnTo>
                  <a:lnTo>
                    <a:pt x="5" y="11"/>
                  </a:lnTo>
                  <a:lnTo>
                    <a:pt x="0" y="6"/>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8" name="Freeform 328"/>
            <p:cNvSpPr>
              <a:spLocks/>
            </p:cNvSpPr>
            <p:nvPr/>
          </p:nvSpPr>
          <p:spPr bwMode="auto">
            <a:xfrm>
              <a:off x="5020288" y="3071763"/>
              <a:ext cx="13560" cy="12327"/>
            </a:xfrm>
            <a:custGeom>
              <a:avLst/>
              <a:gdLst>
                <a:gd name="T0" fmla="*/ 0 w 11"/>
                <a:gd name="T1" fmla="*/ 0 h 10"/>
                <a:gd name="T2" fmla="*/ 7 w 11"/>
                <a:gd name="T3" fmla="*/ 0 h 10"/>
                <a:gd name="T4" fmla="*/ 11 w 11"/>
                <a:gd name="T5" fmla="*/ 2 h 10"/>
                <a:gd name="T6" fmla="*/ 11 w 11"/>
                <a:gd name="T7" fmla="*/ 10 h 10"/>
                <a:gd name="T8" fmla="*/ 3 w 11"/>
                <a:gd name="T9" fmla="*/ 10 h 10"/>
                <a:gd name="T10" fmla="*/ 0 w 11"/>
                <a:gd name="T11" fmla="*/ 8 h 10"/>
                <a:gd name="T12" fmla="*/ 0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0" y="0"/>
                  </a:moveTo>
                  <a:lnTo>
                    <a:pt x="7" y="0"/>
                  </a:lnTo>
                  <a:lnTo>
                    <a:pt x="11" y="2"/>
                  </a:lnTo>
                  <a:lnTo>
                    <a:pt x="11" y="10"/>
                  </a:lnTo>
                  <a:lnTo>
                    <a:pt x="3" y="10"/>
                  </a:lnTo>
                  <a:lnTo>
                    <a:pt x="0" y="8"/>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39" name="Line 329"/>
            <p:cNvSpPr>
              <a:spLocks noChangeShapeType="1"/>
            </p:cNvSpPr>
            <p:nvPr/>
          </p:nvSpPr>
          <p:spPr bwMode="auto">
            <a:xfrm>
              <a:off x="4090831" y="2625525"/>
              <a:ext cx="0" cy="9861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0" name="Line 330"/>
            <p:cNvSpPr>
              <a:spLocks noChangeShapeType="1"/>
            </p:cNvSpPr>
            <p:nvPr/>
          </p:nvSpPr>
          <p:spPr bwMode="auto">
            <a:xfrm>
              <a:off x="4074805" y="2627990"/>
              <a:ext cx="295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1" name="Line 331"/>
            <p:cNvSpPr>
              <a:spLocks noChangeShapeType="1"/>
            </p:cNvSpPr>
            <p:nvPr/>
          </p:nvSpPr>
          <p:spPr bwMode="auto">
            <a:xfrm>
              <a:off x="4090831" y="2722908"/>
              <a:ext cx="0" cy="18367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2" name="Line 332"/>
            <p:cNvSpPr>
              <a:spLocks noChangeShapeType="1"/>
            </p:cNvSpPr>
            <p:nvPr/>
          </p:nvSpPr>
          <p:spPr bwMode="auto">
            <a:xfrm>
              <a:off x="4074805" y="2906581"/>
              <a:ext cx="295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3" name="Line 333"/>
            <p:cNvSpPr>
              <a:spLocks noChangeShapeType="1"/>
            </p:cNvSpPr>
            <p:nvPr/>
          </p:nvSpPr>
          <p:spPr bwMode="auto">
            <a:xfrm>
              <a:off x="4328742" y="2773449"/>
              <a:ext cx="0" cy="3821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4" name="Line 334"/>
            <p:cNvSpPr>
              <a:spLocks noChangeShapeType="1"/>
            </p:cNvSpPr>
            <p:nvPr/>
          </p:nvSpPr>
          <p:spPr bwMode="auto">
            <a:xfrm>
              <a:off x="4315183" y="2773449"/>
              <a:ext cx="271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5" name="Line 335"/>
            <p:cNvSpPr>
              <a:spLocks noChangeShapeType="1"/>
            </p:cNvSpPr>
            <p:nvPr/>
          </p:nvSpPr>
          <p:spPr bwMode="auto">
            <a:xfrm>
              <a:off x="4328742" y="2810430"/>
              <a:ext cx="0" cy="4807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6" name="Line 336"/>
            <p:cNvSpPr>
              <a:spLocks noChangeShapeType="1"/>
            </p:cNvSpPr>
            <p:nvPr/>
          </p:nvSpPr>
          <p:spPr bwMode="auto">
            <a:xfrm>
              <a:off x="4315183" y="2857273"/>
              <a:ext cx="271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7" name="Line 337"/>
            <p:cNvSpPr>
              <a:spLocks noChangeShapeType="1"/>
            </p:cNvSpPr>
            <p:nvPr/>
          </p:nvSpPr>
          <p:spPr bwMode="auto">
            <a:xfrm>
              <a:off x="4521044" y="2815361"/>
              <a:ext cx="0" cy="43145"/>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8" name="Line 338"/>
            <p:cNvSpPr>
              <a:spLocks noChangeShapeType="1"/>
            </p:cNvSpPr>
            <p:nvPr/>
          </p:nvSpPr>
          <p:spPr bwMode="auto">
            <a:xfrm>
              <a:off x="4508717" y="2817826"/>
              <a:ext cx="2588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49" name="Line 339"/>
            <p:cNvSpPr>
              <a:spLocks noChangeShapeType="1"/>
            </p:cNvSpPr>
            <p:nvPr/>
          </p:nvSpPr>
          <p:spPr bwMode="auto">
            <a:xfrm>
              <a:off x="4521044" y="2858505"/>
              <a:ext cx="0" cy="5054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0" name="Line 340"/>
            <p:cNvSpPr>
              <a:spLocks noChangeShapeType="1"/>
            </p:cNvSpPr>
            <p:nvPr/>
          </p:nvSpPr>
          <p:spPr bwMode="auto">
            <a:xfrm>
              <a:off x="4508717" y="2907813"/>
              <a:ext cx="2588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1" name="Line 341"/>
            <p:cNvSpPr>
              <a:spLocks noChangeShapeType="1"/>
            </p:cNvSpPr>
            <p:nvPr/>
          </p:nvSpPr>
          <p:spPr bwMode="auto">
            <a:xfrm>
              <a:off x="4725672" y="2899184"/>
              <a:ext cx="0" cy="4807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2" name="Line 342"/>
            <p:cNvSpPr>
              <a:spLocks noChangeShapeType="1"/>
            </p:cNvSpPr>
            <p:nvPr/>
          </p:nvSpPr>
          <p:spPr bwMode="auto">
            <a:xfrm>
              <a:off x="4712113" y="2899184"/>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3" name="Line 343"/>
            <p:cNvSpPr>
              <a:spLocks noChangeShapeType="1"/>
            </p:cNvSpPr>
            <p:nvPr/>
          </p:nvSpPr>
          <p:spPr bwMode="auto">
            <a:xfrm>
              <a:off x="4725672" y="2944794"/>
              <a:ext cx="0" cy="6286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4" name="Line 344"/>
            <p:cNvSpPr>
              <a:spLocks noChangeShapeType="1"/>
            </p:cNvSpPr>
            <p:nvPr/>
          </p:nvSpPr>
          <p:spPr bwMode="auto">
            <a:xfrm>
              <a:off x="4712113" y="3007662"/>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5" name="Freeform 345"/>
            <p:cNvSpPr>
              <a:spLocks/>
            </p:cNvSpPr>
            <p:nvPr/>
          </p:nvSpPr>
          <p:spPr bwMode="auto">
            <a:xfrm>
              <a:off x="4248616" y="4080113"/>
              <a:ext cx="81358" cy="610188"/>
            </a:xfrm>
            <a:custGeom>
              <a:avLst/>
              <a:gdLst>
                <a:gd name="T0" fmla="*/ 63 w 66"/>
                <a:gd name="T1" fmla="*/ 0 h 495"/>
                <a:gd name="T2" fmla="*/ 66 w 66"/>
                <a:gd name="T3" fmla="*/ 0 h 495"/>
                <a:gd name="T4" fmla="*/ 66 w 66"/>
                <a:gd name="T5" fmla="*/ 4 h 495"/>
                <a:gd name="T6" fmla="*/ 2 w 66"/>
                <a:gd name="T7" fmla="*/ 495 h 495"/>
                <a:gd name="T8" fmla="*/ 0 w 66"/>
                <a:gd name="T9" fmla="*/ 495 h 495"/>
                <a:gd name="T10" fmla="*/ 0 w 66"/>
                <a:gd name="T11" fmla="*/ 492 h 495"/>
                <a:gd name="T12" fmla="*/ 63 w 66"/>
                <a:gd name="T13" fmla="*/ 0 h 495"/>
              </a:gdLst>
              <a:ahLst/>
              <a:cxnLst>
                <a:cxn ang="0">
                  <a:pos x="T0" y="T1"/>
                </a:cxn>
                <a:cxn ang="0">
                  <a:pos x="T2" y="T3"/>
                </a:cxn>
                <a:cxn ang="0">
                  <a:pos x="T4" y="T5"/>
                </a:cxn>
                <a:cxn ang="0">
                  <a:pos x="T6" y="T7"/>
                </a:cxn>
                <a:cxn ang="0">
                  <a:pos x="T8" y="T9"/>
                </a:cxn>
                <a:cxn ang="0">
                  <a:pos x="T10" y="T11"/>
                </a:cxn>
                <a:cxn ang="0">
                  <a:pos x="T12" y="T13"/>
                </a:cxn>
              </a:cxnLst>
              <a:rect l="0" t="0" r="r" b="b"/>
              <a:pathLst>
                <a:path w="66" h="495">
                  <a:moveTo>
                    <a:pt x="63" y="0"/>
                  </a:moveTo>
                  <a:lnTo>
                    <a:pt x="66" y="0"/>
                  </a:lnTo>
                  <a:lnTo>
                    <a:pt x="66" y="4"/>
                  </a:lnTo>
                  <a:lnTo>
                    <a:pt x="2" y="495"/>
                  </a:lnTo>
                  <a:lnTo>
                    <a:pt x="0" y="495"/>
                  </a:lnTo>
                  <a:lnTo>
                    <a:pt x="0" y="492"/>
                  </a:lnTo>
                  <a:lnTo>
                    <a:pt x="6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6" name="Freeform 346"/>
            <p:cNvSpPr>
              <a:spLocks/>
            </p:cNvSpPr>
            <p:nvPr/>
          </p:nvSpPr>
          <p:spPr bwMode="auto">
            <a:xfrm>
              <a:off x="4326277" y="3452667"/>
              <a:ext cx="107245" cy="632377"/>
            </a:xfrm>
            <a:custGeom>
              <a:avLst/>
              <a:gdLst>
                <a:gd name="T0" fmla="*/ 85 w 87"/>
                <a:gd name="T1" fmla="*/ 0 h 513"/>
                <a:gd name="T2" fmla="*/ 87 w 87"/>
                <a:gd name="T3" fmla="*/ 0 h 513"/>
                <a:gd name="T4" fmla="*/ 87 w 87"/>
                <a:gd name="T5" fmla="*/ 3 h 513"/>
                <a:gd name="T6" fmla="*/ 3 w 87"/>
                <a:gd name="T7" fmla="*/ 513 h 513"/>
                <a:gd name="T8" fmla="*/ 0 w 87"/>
                <a:gd name="T9" fmla="*/ 513 h 513"/>
                <a:gd name="T10" fmla="*/ 0 w 87"/>
                <a:gd name="T11" fmla="*/ 509 h 513"/>
                <a:gd name="T12" fmla="*/ 85 w 87"/>
                <a:gd name="T13" fmla="*/ 0 h 513"/>
              </a:gdLst>
              <a:ahLst/>
              <a:cxnLst>
                <a:cxn ang="0">
                  <a:pos x="T0" y="T1"/>
                </a:cxn>
                <a:cxn ang="0">
                  <a:pos x="T2" y="T3"/>
                </a:cxn>
                <a:cxn ang="0">
                  <a:pos x="T4" y="T5"/>
                </a:cxn>
                <a:cxn ang="0">
                  <a:pos x="T6" y="T7"/>
                </a:cxn>
                <a:cxn ang="0">
                  <a:pos x="T8" y="T9"/>
                </a:cxn>
                <a:cxn ang="0">
                  <a:pos x="T10" y="T11"/>
                </a:cxn>
                <a:cxn ang="0">
                  <a:pos x="T12" y="T13"/>
                </a:cxn>
              </a:cxnLst>
              <a:rect l="0" t="0" r="r" b="b"/>
              <a:pathLst>
                <a:path w="87" h="513">
                  <a:moveTo>
                    <a:pt x="85" y="0"/>
                  </a:moveTo>
                  <a:lnTo>
                    <a:pt x="87" y="0"/>
                  </a:lnTo>
                  <a:lnTo>
                    <a:pt x="87" y="3"/>
                  </a:lnTo>
                  <a:lnTo>
                    <a:pt x="3" y="513"/>
                  </a:lnTo>
                  <a:lnTo>
                    <a:pt x="0" y="513"/>
                  </a:lnTo>
                  <a:lnTo>
                    <a:pt x="0" y="509"/>
                  </a:lnTo>
                  <a:lnTo>
                    <a:pt x="8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7" name="Freeform 347"/>
            <p:cNvSpPr>
              <a:spLocks/>
            </p:cNvSpPr>
            <p:nvPr/>
          </p:nvSpPr>
          <p:spPr bwMode="auto">
            <a:xfrm>
              <a:off x="4431057" y="3019989"/>
              <a:ext cx="91220" cy="436377"/>
            </a:xfrm>
            <a:custGeom>
              <a:avLst/>
              <a:gdLst>
                <a:gd name="T0" fmla="*/ 71 w 74"/>
                <a:gd name="T1" fmla="*/ 0 h 354"/>
                <a:gd name="T2" fmla="*/ 74 w 74"/>
                <a:gd name="T3" fmla="*/ 0 h 354"/>
                <a:gd name="T4" fmla="*/ 74 w 74"/>
                <a:gd name="T5" fmla="*/ 2 h 354"/>
                <a:gd name="T6" fmla="*/ 2 w 74"/>
                <a:gd name="T7" fmla="*/ 354 h 354"/>
                <a:gd name="T8" fmla="*/ 0 w 74"/>
                <a:gd name="T9" fmla="*/ 354 h 354"/>
                <a:gd name="T10" fmla="*/ 0 w 74"/>
                <a:gd name="T11" fmla="*/ 351 h 354"/>
                <a:gd name="T12" fmla="*/ 71 w 74"/>
                <a:gd name="T13" fmla="*/ 0 h 354"/>
              </a:gdLst>
              <a:ahLst/>
              <a:cxnLst>
                <a:cxn ang="0">
                  <a:pos x="T0" y="T1"/>
                </a:cxn>
                <a:cxn ang="0">
                  <a:pos x="T2" y="T3"/>
                </a:cxn>
                <a:cxn ang="0">
                  <a:pos x="T4" y="T5"/>
                </a:cxn>
                <a:cxn ang="0">
                  <a:pos x="T6" y="T7"/>
                </a:cxn>
                <a:cxn ang="0">
                  <a:pos x="T8" y="T9"/>
                </a:cxn>
                <a:cxn ang="0">
                  <a:pos x="T10" y="T11"/>
                </a:cxn>
                <a:cxn ang="0">
                  <a:pos x="T12" y="T13"/>
                </a:cxn>
              </a:cxnLst>
              <a:rect l="0" t="0" r="r" b="b"/>
              <a:pathLst>
                <a:path w="74" h="354">
                  <a:moveTo>
                    <a:pt x="71" y="0"/>
                  </a:moveTo>
                  <a:lnTo>
                    <a:pt x="74" y="0"/>
                  </a:lnTo>
                  <a:lnTo>
                    <a:pt x="74" y="2"/>
                  </a:lnTo>
                  <a:lnTo>
                    <a:pt x="2" y="354"/>
                  </a:lnTo>
                  <a:lnTo>
                    <a:pt x="0" y="354"/>
                  </a:lnTo>
                  <a:lnTo>
                    <a:pt x="0" y="351"/>
                  </a:lnTo>
                  <a:lnTo>
                    <a:pt x="7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8" name="Freeform 348"/>
            <p:cNvSpPr>
              <a:spLocks/>
            </p:cNvSpPr>
            <p:nvPr/>
          </p:nvSpPr>
          <p:spPr bwMode="auto">
            <a:xfrm>
              <a:off x="4518578" y="2705650"/>
              <a:ext cx="81358" cy="316805"/>
            </a:xfrm>
            <a:custGeom>
              <a:avLst/>
              <a:gdLst>
                <a:gd name="T0" fmla="*/ 63 w 66"/>
                <a:gd name="T1" fmla="*/ 0 h 257"/>
                <a:gd name="T2" fmla="*/ 66 w 66"/>
                <a:gd name="T3" fmla="*/ 0 h 257"/>
                <a:gd name="T4" fmla="*/ 66 w 66"/>
                <a:gd name="T5" fmla="*/ 3 h 257"/>
                <a:gd name="T6" fmla="*/ 3 w 66"/>
                <a:gd name="T7" fmla="*/ 257 h 257"/>
                <a:gd name="T8" fmla="*/ 0 w 66"/>
                <a:gd name="T9" fmla="*/ 257 h 257"/>
                <a:gd name="T10" fmla="*/ 0 w 66"/>
                <a:gd name="T11" fmla="*/ 255 h 257"/>
                <a:gd name="T12" fmla="*/ 63 w 66"/>
                <a:gd name="T13" fmla="*/ 0 h 257"/>
              </a:gdLst>
              <a:ahLst/>
              <a:cxnLst>
                <a:cxn ang="0">
                  <a:pos x="T0" y="T1"/>
                </a:cxn>
                <a:cxn ang="0">
                  <a:pos x="T2" y="T3"/>
                </a:cxn>
                <a:cxn ang="0">
                  <a:pos x="T4" y="T5"/>
                </a:cxn>
                <a:cxn ang="0">
                  <a:pos x="T6" y="T7"/>
                </a:cxn>
                <a:cxn ang="0">
                  <a:pos x="T8" y="T9"/>
                </a:cxn>
                <a:cxn ang="0">
                  <a:pos x="T10" y="T11"/>
                </a:cxn>
                <a:cxn ang="0">
                  <a:pos x="T12" y="T13"/>
                </a:cxn>
              </a:cxnLst>
              <a:rect l="0" t="0" r="r" b="b"/>
              <a:pathLst>
                <a:path w="66" h="257">
                  <a:moveTo>
                    <a:pt x="63" y="0"/>
                  </a:moveTo>
                  <a:lnTo>
                    <a:pt x="66" y="0"/>
                  </a:lnTo>
                  <a:lnTo>
                    <a:pt x="66" y="3"/>
                  </a:lnTo>
                  <a:lnTo>
                    <a:pt x="3" y="257"/>
                  </a:lnTo>
                  <a:lnTo>
                    <a:pt x="0" y="257"/>
                  </a:lnTo>
                  <a:lnTo>
                    <a:pt x="0" y="255"/>
                  </a:lnTo>
                  <a:lnTo>
                    <a:pt x="6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59" name="Freeform 349"/>
            <p:cNvSpPr>
              <a:spLocks/>
            </p:cNvSpPr>
            <p:nvPr/>
          </p:nvSpPr>
          <p:spPr bwMode="auto">
            <a:xfrm>
              <a:off x="4596239" y="2470204"/>
              <a:ext cx="69031" cy="239145"/>
            </a:xfrm>
            <a:custGeom>
              <a:avLst/>
              <a:gdLst>
                <a:gd name="T0" fmla="*/ 54 w 56"/>
                <a:gd name="T1" fmla="*/ 0 h 194"/>
                <a:gd name="T2" fmla="*/ 56 w 56"/>
                <a:gd name="T3" fmla="*/ 0 h 194"/>
                <a:gd name="T4" fmla="*/ 56 w 56"/>
                <a:gd name="T5" fmla="*/ 3 h 194"/>
                <a:gd name="T6" fmla="*/ 3 w 56"/>
                <a:gd name="T7" fmla="*/ 194 h 194"/>
                <a:gd name="T8" fmla="*/ 0 w 56"/>
                <a:gd name="T9" fmla="*/ 194 h 194"/>
                <a:gd name="T10" fmla="*/ 0 w 56"/>
                <a:gd name="T11" fmla="*/ 191 h 194"/>
                <a:gd name="T12" fmla="*/ 54 w 56"/>
                <a:gd name="T13" fmla="*/ 0 h 194"/>
              </a:gdLst>
              <a:ahLst/>
              <a:cxnLst>
                <a:cxn ang="0">
                  <a:pos x="T0" y="T1"/>
                </a:cxn>
                <a:cxn ang="0">
                  <a:pos x="T2" y="T3"/>
                </a:cxn>
                <a:cxn ang="0">
                  <a:pos x="T4" y="T5"/>
                </a:cxn>
                <a:cxn ang="0">
                  <a:pos x="T6" y="T7"/>
                </a:cxn>
                <a:cxn ang="0">
                  <a:pos x="T8" y="T9"/>
                </a:cxn>
                <a:cxn ang="0">
                  <a:pos x="T10" y="T11"/>
                </a:cxn>
                <a:cxn ang="0">
                  <a:pos x="T12" y="T13"/>
                </a:cxn>
              </a:cxnLst>
              <a:rect l="0" t="0" r="r" b="b"/>
              <a:pathLst>
                <a:path w="56" h="194">
                  <a:moveTo>
                    <a:pt x="54" y="0"/>
                  </a:moveTo>
                  <a:lnTo>
                    <a:pt x="56" y="0"/>
                  </a:lnTo>
                  <a:lnTo>
                    <a:pt x="56" y="3"/>
                  </a:lnTo>
                  <a:lnTo>
                    <a:pt x="3" y="194"/>
                  </a:lnTo>
                  <a:lnTo>
                    <a:pt x="0" y="194"/>
                  </a:lnTo>
                  <a:lnTo>
                    <a:pt x="0" y="191"/>
                  </a:lnTo>
                  <a:lnTo>
                    <a:pt x="5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0" name="Freeform 350"/>
            <p:cNvSpPr>
              <a:spLocks/>
            </p:cNvSpPr>
            <p:nvPr/>
          </p:nvSpPr>
          <p:spPr bwMode="auto">
            <a:xfrm>
              <a:off x="4662804" y="2288996"/>
              <a:ext cx="65334" cy="184905"/>
            </a:xfrm>
            <a:custGeom>
              <a:avLst/>
              <a:gdLst>
                <a:gd name="T0" fmla="*/ 50 w 53"/>
                <a:gd name="T1" fmla="*/ 0 h 150"/>
                <a:gd name="T2" fmla="*/ 53 w 53"/>
                <a:gd name="T3" fmla="*/ 0 h 150"/>
                <a:gd name="T4" fmla="*/ 53 w 53"/>
                <a:gd name="T5" fmla="*/ 2 h 150"/>
                <a:gd name="T6" fmla="*/ 2 w 53"/>
                <a:gd name="T7" fmla="*/ 150 h 150"/>
                <a:gd name="T8" fmla="*/ 0 w 53"/>
                <a:gd name="T9" fmla="*/ 150 h 150"/>
                <a:gd name="T10" fmla="*/ 0 w 53"/>
                <a:gd name="T11" fmla="*/ 147 h 150"/>
                <a:gd name="T12" fmla="*/ 50 w 53"/>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53" h="150">
                  <a:moveTo>
                    <a:pt x="50" y="0"/>
                  </a:moveTo>
                  <a:lnTo>
                    <a:pt x="53" y="0"/>
                  </a:lnTo>
                  <a:lnTo>
                    <a:pt x="53" y="2"/>
                  </a:lnTo>
                  <a:lnTo>
                    <a:pt x="2" y="150"/>
                  </a:lnTo>
                  <a:lnTo>
                    <a:pt x="0" y="150"/>
                  </a:lnTo>
                  <a:lnTo>
                    <a:pt x="0" y="147"/>
                  </a:lnTo>
                  <a:lnTo>
                    <a:pt x="5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1" name="Freeform 351"/>
            <p:cNvSpPr>
              <a:spLocks/>
            </p:cNvSpPr>
            <p:nvPr/>
          </p:nvSpPr>
          <p:spPr bwMode="auto">
            <a:xfrm>
              <a:off x="4724440" y="2146003"/>
              <a:ext cx="57938" cy="145459"/>
            </a:xfrm>
            <a:custGeom>
              <a:avLst/>
              <a:gdLst>
                <a:gd name="T0" fmla="*/ 44 w 47"/>
                <a:gd name="T1" fmla="*/ 0 h 118"/>
                <a:gd name="T2" fmla="*/ 47 w 47"/>
                <a:gd name="T3" fmla="*/ 0 h 118"/>
                <a:gd name="T4" fmla="*/ 47 w 47"/>
                <a:gd name="T5" fmla="*/ 3 h 118"/>
                <a:gd name="T6" fmla="*/ 3 w 47"/>
                <a:gd name="T7" fmla="*/ 118 h 118"/>
                <a:gd name="T8" fmla="*/ 0 w 47"/>
                <a:gd name="T9" fmla="*/ 118 h 118"/>
                <a:gd name="T10" fmla="*/ 0 w 47"/>
                <a:gd name="T11" fmla="*/ 116 h 118"/>
                <a:gd name="T12" fmla="*/ 44 w 47"/>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47" h="118">
                  <a:moveTo>
                    <a:pt x="44" y="0"/>
                  </a:moveTo>
                  <a:lnTo>
                    <a:pt x="47" y="0"/>
                  </a:lnTo>
                  <a:lnTo>
                    <a:pt x="47" y="3"/>
                  </a:lnTo>
                  <a:lnTo>
                    <a:pt x="3" y="118"/>
                  </a:lnTo>
                  <a:lnTo>
                    <a:pt x="0" y="118"/>
                  </a:lnTo>
                  <a:lnTo>
                    <a:pt x="0" y="116"/>
                  </a:lnTo>
                  <a:lnTo>
                    <a:pt x="4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2" name="Freeform 352"/>
            <p:cNvSpPr>
              <a:spLocks/>
            </p:cNvSpPr>
            <p:nvPr/>
          </p:nvSpPr>
          <p:spPr bwMode="auto">
            <a:xfrm>
              <a:off x="4778678" y="2032594"/>
              <a:ext cx="53007" cy="117107"/>
            </a:xfrm>
            <a:custGeom>
              <a:avLst/>
              <a:gdLst>
                <a:gd name="T0" fmla="*/ 41 w 43"/>
                <a:gd name="T1" fmla="*/ 0 h 95"/>
                <a:gd name="T2" fmla="*/ 43 w 43"/>
                <a:gd name="T3" fmla="*/ 0 h 95"/>
                <a:gd name="T4" fmla="*/ 43 w 43"/>
                <a:gd name="T5" fmla="*/ 2 h 95"/>
                <a:gd name="T6" fmla="*/ 3 w 43"/>
                <a:gd name="T7" fmla="*/ 95 h 95"/>
                <a:gd name="T8" fmla="*/ 0 w 43"/>
                <a:gd name="T9" fmla="*/ 95 h 95"/>
                <a:gd name="T10" fmla="*/ 0 w 43"/>
                <a:gd name="T11" fmla="*/ 92 h 95"/>
                <a:gd name="T12" fmla="*/ 41 w 43"/>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43" h="95">
                  <a:moveTo>
                    <a:pt x="41" y="0"/>
                  </a:moveTo>
                  <a:lnTo>
                    <a:pt x="43" y="0"/>
                  </a:lnTo>
                  <a:lnTo>
                    <a:pt x="43" y="2"/>
                  </a:lnTo>
                  <a:lnTo>
                    <a:pt x="3" y="95"/>
                  </a:lnTo>
                  <a:lnTo>
                    <a:pt x="0" y="95"/>
                  </a:lnTo>
                  <a:lnTo>
                    <a:pt x="0" y="92"/>
                  </a:lnTo>
                  <a:lnTo>
                    <a:pt x="4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3" name="Freeform 353"/>
            <p:cNvSpPr>
              <a:spLocks/>
            </p:cNvSpPr>
            <p:nvPr/>
          </p:nvSpPr>
          <p:spPr bwMode="auto">
            <a:xfrm>
              <a:off x="4829219" y="1941374"/>
              <a:ext cx="49308" cy="93686"/>
            </a:xfrm>
            <a:custGeom>
              <a:avLst/>
              <a:gdLst>
                <a:gd name="T0" fmla="*/ 37 w 40"/>
                <a:gd name="T1" fmla="*/ 0 h 76"/>
                <a:gd name="T2" fmla="*/ 40 w 40"/>
                <a:gd name="T3" fmla="*/ 0 h 76"/>
                <a:gd name="T4" fmla="*/ 40 w 40"/>
                <a:gd name="T5" fmla="*/ 2 h 76"/>
                <a:gd name="T6" fmla="*/ 2 w 40"/>
                <a:gd name="T7" fmla="*/ 76 h 76"/>
                <a:gd name="T8" fmla="*/ 0 w 40"/>
                <a:gd name="T9" fmla="*/ 76 h 76"/>
                <a:gd name="T10" fmla="*/ 0 w 40"/>
                <a:gd name="T11" fmla="*/ 74 h 76"/>
                <a:gd name="T12" fmla="*/ 37 w 40"/>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0" h="76">
                  <a:moveTo>
                    <a:pt x="37" y="0"/>
                  </a:moveTo>
                  <a:lnTo>
                    <a:pt x="40" y="0"/>
                  </a:lnTo>
                  <a:lnTo>
                    <a:pt x="40" y="2"/>
                  </a:lnTo>
                  <a:lnTo>
                    <a:pt x="2" y="76"/>
                  </a:lnTo>
                  <a:lnTo>
                    <a:pt x="0" y="76"/>
                  </a:lnTo>
                  <a:lnTo>
                    <a:pt x="0" y="74"/>
                  </a:lnTo>
                  <a:lnTo>
                    <a:pt x="3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4" name="Freeform 354"/>
            <p:cNvSpPr>
              <a:spLocks/>
            </p:cNvSpPr>
            <p:nvPr/>
          </p:nvSpPr>
          <p:spPr bwMode="auto">
            <a:xfrm>
              <a:off x="4874829" y="1864947"/>
              <a:ext cx="45610" cy="78893"/>
            </a:xfrm>
            <a:custGeom>
              <a:avLst/>
              <a:gdLst>
                <a:gd name="T0" fmla="*/ 35 w 37"/>
                <a:gd name="T1" fmla="*/ 0 h 64"/>
                <a:gd name="T2" fmla="*/ 37 w 37"/>
                <a:gd name="T3" fmla="*/ 0 h 64"/>
                <a:gd name="T4" fmla="*/ 37 w 37"/>
                <a:gd name="T5" fmla="*/ 2 h 64"/>
                <a:gd name="T6" fmla="*/ 3 w 37"/>
                <a:gd name="T7" fmla="*/ 64 h 64"/>
                <a:gd name="T8" fmla="*/ 0 w 37"/>
                <a:gd name="T9" fmla="*/ 64 h 64"/>
                <a:gd name="T10" fmla="*/ 0 w 37"/>
                <a:gd name="T11" fmla="*/ 62 h 64"/>
                <a:gd name="T12" fmla="*/ 35 w 3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7" h="64">
                  <a:moveTo>
                    <a:pt x="35" y="0"/>
                  </a:moveTo>
                  <a:lnTo>
                    <a:pt x="37" y="0"/>
                  </a:lnTo>
                  <a:lnTo>
                    <a:pt x="37" y="2"/>
                  </a:lnTo>
                  <a:lnTo>
                    <a:pt x="3" y="64"/>
                  </a:lnTo>
                  <a:lnTo>
                    <a:pt x="0" y="64"/>
                  </a:lnTo>
                  <a:lnTo>
                    <a:pt x="0" y="62"/>
                  </a:lnTo>
                  <a:lnTo>
                    <a:pt x="3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5" name="Freeform 355"/>
            <p:cNvSpPr>
              <a:spLocks/>
            </p:cNvSpPr>
            <p:nvPr/>
          </p:nvSpPr>
          <p:spPr bwMode="auto">
            <a:xfrm>
              <a:off x="4917974" y="1803311"/>
              <a:ext cx="41912" cy="64101"/>
            </a:xfrm>
            <a:custGeom>
              <a:avLst/>
              <a:gdLst>
                <a:gd name="T0" fmla="*/ 32 w 34"/>
                <a:gd name="T1" fmla="*/ 0 h 52"/>
                <a:gd name="T2" fmla="*/ 34 w 34"/>
                <a:gd name="T3" fmla="*/ 0 h 52"/>
                <a:gd name="T4" fmla="*/ 34 w 34"/>
                <a:gd name="T5" fmla="*/ 2 h 52"/>
                <a:gd name="T6" fmla="*/ 2 w 34"/>
                <a:gd name="T7" fmla="*/ 52 h 52"/>
                <a:gd name="T8" fmla="*/ 0 w 34"/>
                <a:gd name="T9" fmla="*/ 52 h 52"/>
                <a:gd name="T10" fmla="*/ 0 w 34"/>
                <a:gd name="T11" fmla="*/ 50 h 52"/>
                <a:gd name="T12" fmla="*/ 32 w 3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34" h="52">
                  <a:moveTo>
                    <a:pt x="32" y="0"/>
                  </a:moveTo>
                  <a:lnTo>
                    <a:pt x="34" y="0"/>
                  </a:lnTo>
                  <a:lnTo>
                    <a:pt x="34" y="2"/>
                  </a:lnTo>
                  <a:lnTo>
                    <a:pt x="2" y="52"/>
                  </a:lnTo>
                  <a:lnTo>
                    <a:pt x="0" y="52"/>
                  </a:lnTo>
                  <a:lnTo>
                    <a:pt x="0" y="50"/>
                  </a:lnTo>
                  <a:lnTo>
                    <a:pt x="3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6" name="Freeform 356"/>
            <p:cNvSpPr>
              <a:spLocks/>
            </p:cNvSpPr>
            <p:nvPr/>
          </p:nvSpPr>
          <p:spPr bwMode="auto">
            <a:xfrm>
              <a:off x="4957421" y="1763865"/>
              <a:ext cx="27119" cy="41912"/>
            </a:xfrm>
            <a:custGeom>
              <a:avLst/>
              <a:gdLst>
                <a:gd name="T0" fmla="*/ 20 w 22"/>
                <a:gd name="T1" fmla="*/ 0 h 34"/>
                <a:gd name="T2" fmla="*/ 22 w 22"/>
                <a:gd name="T3" fmla="*/ 0 h 34"/>
                <a:gd name="T4" fmla="*/ 22 w 22"/>
                <a:gd name="T5" fmla="*/ 2 h 34"/>
                <a:gd name="T6" fmla="*/ 2 w 22"/>
                <a:gd name="T7" fmla="*/ 34 h 34"/>
                <a:gd name="T8" fmla="*/ 0 w 22"/>
                <a:gd name="T9" fmla="*/ 34 h 34"/>
                <a:gd name="T10" fmla="*/ 0 w 22"/>
                <a:gd name="T11" fmla="*/ 32 h 34"/>
                <a:gd name="T12" fmla="*/ 20 w 2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2" h="34">
                  <a:moveTo>
                    <a:pt x="20" y="0"/>
                  </a:moveTo>
                  <a:lnTo>
                    <a:pt x="22" y="0"/>
                  </a:lnTo>
                  <a:lnTo>
                    <a:pt x="22" y="2"/>
                  </a:lnTo>
                  <a:lnTo>
                    <a:pt x="2" y="34"/>
                  </a:lnTo>
                  <a:lnTo>
                    <a:pt x="0" y="34"/>
                  </a:lnTo>
                  <a:lnTo>
                    <a:pt x="0" y="32"/>
                  </a:lnTo>
                  <a:lnTo>
                    <a:pt x="2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7" name="Freeform 357"/>
            <p:cNvSpPr>
              <a:spLocks/>
            </p:cNvSpPr>
            <p:nvPr/>
          </p:nvSpPr>
          <p:spPr bwMode="auto">
            <a:xfrm>
              <a:off x="1159463" y="3069298"/>
              <a:ext cx="130666" cy="28353"/>
            </a:xfrm>
            <a:custGeom>
              <a:avLst/>
              <a:gdLst>
                <a:gd name="T0" fmla="*/ 0 w 106"/>
                <a:gd name="T1" fmla="*/ 0 h 23"/>
                <a:gd name="T2" fmla="*/ 2 w 106"/>
                <a:gd name="T3" fmla="*/ 0 h 23"/>
                <a:gd name="T4" fmla="*/ 106 w 106"/>
                <a:gd name="T5" fmla="*/ 20 h 23"/>
                <a:gd name="T6" fmla="*/ 106 w 106"/>
                <a:gd name="T7" fmla="*/ 23 h 23"/>
                <a:gd name="T8" fmla="*/ 103 w 106"/>
                <a:gd name="T9" fmla="*/ 23 h 23"/>
                <a:gd name="T10" fmla="*/ 0 w 106"/>
                <a:gd name="T11" fmla="*/ 2 h 23"/>
                <a:gd name="T12" fmla="*/ 0 w 106"/>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106" h="23">
                  <a:moveTo>
                    <a:pt x="0" y="0"/>
                  </a:moveTo>
                  <a:lnTo>
                    <a:pt x="2" y="0"/>
                  </a:lnTo>
                  <a:lnTo>
                    <a:pt x="106" y="20"/>
                  </a:lnTo>
                  <a:lnTo>
                    <a:pt x="106" y="23"/>
                  </a:lnTo>
                  <a:lnTo>
                    <a:pt x="103" y="2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8" name="Freeform 358"/>
            <p:cNvSpPr>
              <a:spLocks/>
            </p:cNvSpPr>
            <p:nvPr/>
          </p:nvSpPr>
          <p:spPr bwMode="auto">
            <a:xfrm>
              <a:off x="1286432" y="3093951"/>
              <a:ext cx="161485" cy="55472"/>
            </a:xfrm>
            <a:custGeom>
              <a:avLst/>
              <a:gdLst>
                <a:gd name="T0" fmla="*/ 0 w 131"/>
                <a:gd name="T1" fmla="*/ 0 h 45"/>
                <a:gd name="T2" fmla="*/ 3 w 131"/>
                <a:gd name="T3" fmla="*/ 0 h 45"/>
                <a:gd name="T4" fmla="*/ 131 w 131"/>
                <a:gd name="T5" fmla="*/ 42 h 45"/>
                <a:gd name="T6" fmla="*/ 131 w 131"/>
                <a:gd name="T7" fmla="*/ 45 h 45"/>
                <a:gd name="T8" fmla="*/ 129 w 131"/>
                <a:gd name="T9" fmla="*/ 45 h 45"/>
                <a:gd name="T10" fmla="*/ 0 w 131"/>
                <a:gd name="T11" fmla="*/ 3 h 45"/>
                <a:gd name="T12" fmla="*/ 0 w 1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131" h="45">
                  <a:moveTo>
                    <a:pt x="0" y="0"/>
                  </a:moveTo>
                  <a:lnTo>
                    <a:pt x="3" y="0"/>
                  </a:lnTo>
                  <a:lnTo>
                    <a:pt x="131" y="42"/>
                  </a:lnTo>
                  <a:lnTo>
                    <a:pt x="131" y="45"/>
                  </a:lnTo>
                  <a:lnTo>
                    <a:pt x="129" y="45"/>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69" name="Freeform 359"/>
            <p:cNvSpPr>
              <a:spLocks/>
            </p:cNvSpPr>
            <p:nvPr/>
          </p:nvSpPr>
          <p:spPr bwMode="auto">
            <a:xfrm>
              <a:off x="1445451" y="3145725"/>
              <a:ext cx="113408" cy="51774"/>
            </a:xfrm>
            <a:custGeom>
              <a:avLst/>
              <a:gdLst>
                <a:gd name="T0" fmla="*/ 0 w 92"/>
                <a:gd name="T1" fmla="*/ 0 h 42"/>
                <a:gd name="T2" fmla="*/ 2 w 92"/>
                <a:gd name="T3" fmla="*/ 0 h 42"/>
                <a:gd name="T4" fmla="*/ 92 w 92"/>
                <a:gd name="T5" fmla="*/ 39 h 42"/>
                <a:gd name="T6" fmla="*/ 92 w 92"/>
                <a:gd name="T7" fmla="*/ 42 h 42"/>
                <a:gd name="T8" fmla="*/ 90 w 92"/>
                <a:gd name="T9" fmla="*/ 42 h 42"/>
                <a:gd name="T10" fmla="*/ 0 w 92"/>
                <a:gd name="T11" fmla="*/ 3 h 42"/>
                <a:gd name="T12" fmla="*/ 0 w 92"/>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92" h="42">
                  <a:moveTo>
                    <a:pt x="0" y="0"/>
                  </a:moveTo>
                  <a:lnTo>
                    <a:pt x="2" y="0"/>
                  </a:lnTo>
                  <a:lnTo>
                    <a:pt x="92" y="39"/>
                  </a:lnTo>
                  <a:lnTo>
                    <a:pt x="92" y="42"/>
                  </a:lnTo>
                  <a:lnTo>
                    <a:pt x="90" y="42"/>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0" name="Freeform 360"/>
            <p:cNvSpPr>
              <a:spLocks/>
            </p:cNvSpPr>
            <p:nvPr/>
          </p:nvSpPr>
          <p:spPr bwMode="auto">
            <a:xfrm>
              <a:off x="1556394" y="3193800"/>
              <a:ext cx="57938" cy="27119"/>
            </a:xfrm>
            <a:custGeom>
              <a:avLst/>
              <a:gdLst>
                <a:gd name="T0" fmla="*/ 0 w 47"/>
                <a:gd name="T1" fmla="*/ 0 h 22"/>
                <a:gd name="T2" fmla="*/ 2 w 47"/>
                <a:gd name="T3" fmla="*/ 0 h 22"/>
                <a:gd name="T4" fmla="*/ 47 w 47"/>
                <a:gd name="T5" fmla="*/ 21 h 22"/>
                <a:gd name="T6" fmla="*/ 47 w 47"/>
                <a:gd name="T7" fmla="*/ 22 h 22"/>
                <a:gd name="T8" fmla="*/ 44 w 47"/>
                <a:gd name="T9" fmla="*/ 22 h 22"/>
                <a:gd name="T10" fmla="*/ 0 w 47"/>
                <a:gd name="T11" fmla="*/ 3 h 22"/>
                <a:gd name="T12" fmla="*/ 0 w 47"/>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47" h="22">
                  <a:moveTo>
                    <a:pt x="0" y="0"/>
                  </a:moveTo>
                  <a:lnTo>
                    <a:pt x="2" y="0"/>
                  </a:lnTo>
                  <a:lnTo>
                    <a:pt x="47" y="21"/>
                  </a:lnTo>
                  <a:lnTo>
                    <a:pt x="47" y="22"/>
                  </a:lnTo>
                  <a:lnTo>
                    <a:pt x="44" y="22"/>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1" name="Freeform 361"/>
            <p:cNvSpPr>
              <a:spLocks/>
            </p:cNvSpPr>
            <p:nvPr/>
          </p:nvSpPr>
          <p:spPr bwMode="auto">
            <a:xfrm>
              <a:off x="1610633" y="3219687"/>
              <a:ext cx="76428" cy="39446"/>
            </a:xfrm>
            <a:custGeom>
              <a:avLst/>
              <a:gdLst>
                <a:gd name="T0" fmla="*/ 0 w 62"/>
                <a:gd name="T1" fmla="*/ 0 h 32"/>
                <a:gd name="T2" fmla="*/ 3 w 62"/>
                <a:gd name="T3" fmla="*/ 0 h 32"/>
                <a:gd name="T4" fmla="*/ 62 w 62"/>
                <a:gd name="T5" fmla="*/ 31 h 32"/>
                <a:gd name="T6" fmla="*/ 62 w 62"/>
                <a:gd name="T7" fmla="*/ 32 h 32"/>
                <a:gd name="T8" fmla="*/ 59 w 62"/>
                <a:gd name="T9" fmla="*/ 32 h 32"/>
                <a:gd name="T10" fmla="*/ 0 w 62"/>
                <a:gd name="T11" fmla="*/ 1 h 32"/>
                <a:gd name="T12" fmla="*/ 0 w 6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62" h="32">
                  <a:moveTo>
                    <a:pt x="0" y="0"/>
                  </a:moveTo>
                  <a:lnTo>
                    <a:pt x="3" y="0"/>
                  </a:lnTo>
                  <a:lnTo>
                    <a:pt x="62" y="31"/>
                  </a:lnTo>
                  <a:lnTo>
                    <a:pt x="62" y="32"/>
                  </a:lnTo>
                  <a:lnTo>
                    <a:pt x="59" y="3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2" name="Freeform 362"/>
            <p:cNvSpPr>
              <a:spLocks/>
            </p:cNvSpPr>
            <p:nvPr/>
          </p:nvSpPr>
          <p:spPr bwMode="auto">
            <a:xfrm>
              <a:off x="1683362" y="3257901"/>
              <a:ext cx="108478" cy="59170"/>
            </a:xfrm>
            <a:custGeom>
              <a:avLst/>
              <a:gdLst>
                <a:gd name="T0" fmla="*/ 0 w 88"/>
                <a:gd name="T1" fmla="*/ 0 h 48"/>
                <a:gd name="T2" fmla="*/ 3 w 88"/>
                <a:gd name="T3" fmla="*/ 0 h 48"/>
                <a:gd name="T4" fmla="*/ 88 w 88"/>
                <a:gd name="T5" fmla="*/ 45 h 48"/>
                <a:gd name="T6" fmla="*/ 88 w 88"/>
                <a:gd name="T7" fmla="*/ 48 h 48"/>
                <a:gd name="T8" fmla="*/ 85 w 88"/>
                <a:gd name="T9" fmla="*/ 48 h 48"/>
                <a:gd name="T10" fmla="*/ 0 w 88"/>
                <a:gd name="T11" fmla="*/ 1 h 48"/>
                <a:gd name="T12" fmla="*/ 0 w 8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88" h="48">
                  <a:moveTo>
                    <a:pt x="0" y="0"/>
                  </a:moveTo>
                  <a:lnTo>
                    <a:pt x="3" y="0"/>
                  </a:lnTo>
                  <a:lnTo>
                    <a:pt x="88" y="45"/>
                  </a:lnTo>
                  <a:lnTo>
                    <a:pt x="88" y="48"/>
                  </a:lnTo>
                  <a:lnTo>
                    <a:pt x="85" y="48"/>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3" name="Freeform 363"/>
            <p:cNvSpPr>
              <a:spLocks/>
            </p:cNvSpPr>
            <p:nvPr/>
          </p:nvSpPr>
          <p:spPr bwMode="auto">
            <a:xfrm>
              <a:off x="1788142" y="3313372"/>
              <a:ext cx="40680" cy="24654"/>
            </a:xfrm>
            <a:custGeom>
              <a:avLst/>
              <a:gdLst>
                <a:gd name="T0" fmla="*/ 0 w 33"/>
                <a:gd name="T1" fmla="*/ 0 h 20"/>
                <a:gd name="T2" fmla="*/ 3 w 33"/>
                <a:gd name="T3" fmla="*/ 0 h 20"/>
                <a:gd name="T4" fmla="*/ 33 w 33"/>
                <a:gd name="T5" fmla="*/ 16 h 20"/>
                <a:gd name="T6" fmla="*/ 33 w 33"/>
                <a:gd name="T7" fmla="*/ 20 h 20"/>
                <a:gd name="T8" fmla="*/ 31 w 33"/>
                <a:gd name="T9" fmla="*/ 20 h 20"/>
                <a:gd name="T10" fmla="*/ 0 w 33"/>
                <a:gd name="T11" fmla="*/ 3 h 20"/>
                <a:gd name="T12" fmla="*/ 0 w 33"/>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3" h="20">
                  <a:moveTo>
                    <a:pt x="0" y="0"/>
                  </a:moveTo>
                  <a:lnTo>
                    <a:pt x="3" y="0"/>
                  </a:lnTo>
                  <a:lnTo>
                    <a:pt x="33" y="16"/>
                  </a:lnTo>
                  <a:lnTo>
                    <a:pt x="33" y="20"/>
                  </a:lnTo>
                  <a:lnTo>
                    <a:pt x="31" y="2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4" name="Freeform 364"/>
            <p:cNvSpPr>
              <a:spLocks/>
            </p:cNvSpPr>
            <p:nvPr/>
          </p:nvSpPr>
          <p:spPr bwMode="auto">
            <a:xfrm>
              <a:off x="1826356" y="3333096"/>
              <a:ext cx="19724" cy="14792"/>
            </a:xfrm>
            <a:custGeom>
              <a:avLst/>
              <a:gdLst>
                <a:gd name="T0" fmla="*/ 0 w 16"/>
                <a:gd name="T1" fmla="*/ 0 h 12"/>
                <a:gd name="T2" fmla="*/ 2 w 16"/>
                <a:gd name="T3" fmla="*/ 0 h 12"/>
                <a:gd name="T4" fmla="*/ 16 w 16"/>
                <a:gd name="T5" fmla="*/ 11 h 12"/>
                <a:gd name="T6" fmla="*/ 16 w 16"/>
                <a:gd name="T7" fmla="*/ 12 h 12"/>
                <a:gd name="T8" fmla="*/ 14 w 16"/>
                <a:gd name="T9" fmla="*/ 12 h 12"/>
                <a:gd name="T10" fmla="*/ 0 w 16"/>
                <a:gd name="T11" fmla="*/ 4 h 12"/>
                <a:gd name="T12" fmla="*/ 0 w 1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6" h="12">
                  <a:moveTo>
                    <a:pt x="0" y="0"/>
                  </a:moveTo>
                  <a:lnTo>
                    <a:pt x="2" y="0"/>
                  </a:lnTo>
                  <a:lnTo>
                    <a:pt x="16" y="11"/>
                  </a:lnTo>
                  <a:lnTo>
                    <a:pt x="16" y="12"/>
                  </a:lnTo>
                  <a:lnTo>
                    <a:pt x="14" y="12"/>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5" name="Freeform 365"/>
            <p:cNvSpPr>
              <a:spLocks/>
            </p:cNvSpPr>
            <p:nvPr/>
          </p:nvSpPr>
          <p:spPr bwMode="auto">
            <a:xfrm>
              <a:off x="1843614" y="3346655"/>
              <a:ext cx="20956" cy="11095"/>
            </a:xfrm>
            <a:custGeom>
              <a:avLst/>
              <a:gdLst>
                <a:gd name="T0" fmla="*/ 0 w 17"/>
                <a:gd name="T1" fmla="*/ 0 h 9"/>
                <a:gd name="T2" fmla="*/ 2 w 17"/>
                <a:gd name="T3" fmla="*/ 0 h 9"/>
                <a:gd name="T4" fmla="*/ 17 w 17"/>
                <a:gd name="T5" fmla="*/ 7 h 9"/>
                <a:gd name="T6" fmla="*/ 17 w 17"/>
                <a:gd name="T7" fmla="*/ 9 h 9"/>
                <a:gd name="T8" fmla="*/ 13 w 17"/>
                <a:gd name="T9" fmla="*/ 9 h 9"/>
                <a:gd name="T10" fmla="*/ 0 w 17"/>
                <a:gd name="T11" fmla="*/ 1 h 9"/>
                <a:gd name="T12" fmla="*/ 0 w 17"/>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7" h="9">
                  <a:moveTo>
                    <a:pt x="0" y="0"/>
                  </a:moveTo>
                  <a:lnTo>
                    <a:pt x="2" y="0"/>
                  </a:lnTo>
                  <a:lnTo>
                    <a:pt x="17" y="7"/>
                  </a:lnTo>
                  <a:lnTo>
                    <a:pt x="17" y="9"/>
                  </a:lnTo>
                  <a:lnTo>
                    <a:pt x="13" y="9"/>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6" name="Freeform 366"/>
            <p:cNvSpPr>
              <a:spLocks/>
            </p:cNvSpPr>
            <p:nvPr/>
          </p:nvSpPr>
          <p:spPr bwMode="auto">
            <a:xfrm>
              <a:off x="1859639" y="3355284"/>
              <a:ext cx="36981" cy="22189"/>
            </a:xfrm>
            <a:custGeom>
              <a:avLst/>
              <a:gdLst>
                <a:gd name="T0" fmla="*/ 0 w 30"/>
                <a:gd name="T1" fmla="*/ 0 h 18"/>
                <a:gd name="T2" fmla="*/ 4 w 30"/>
                <a:gd name="T3" fmla="*/ 0 h 18"/>
                <a:gd name="T4" fmla="*/ 30 w 30"/>
                <a:gd name="T5" fmla="*/ 14 h 18"/>
                <a:gd name="T6" fmla="*/ 30 w 30"/>
                <a:gd name="T7" fmla="*/ 18 h 18"/>
                <a:gd name="T8" fmla="*/ 28 w 30"/>
                <a:gd name="T9" fmla="*/ 18 h 18"/>
                <a:gd name="T10" fmla="*/ 0 w 30"/>
                <a:gd name="T11" fmla="*/ 2 h 18"/>
                <a:gd name="T12" fmla="*/ 0 w 3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0" h="18">
                  <a:moveTo>
                    <a:pt x="0" y="0"/>
                  </a:moveTo>
                  <a:lnTo>
                    <a:pt x="4" y="0"/>
                  </a:lnTo>
                  <a:lnTo>
                    <a:pt x="30" y="14"/>
                  </a:lnTo>
                  <a:lnTo>
                    <a:pt x="30" y="18"/>
                  </a:lnTo>
                  <a:lnTo>
                    <a:pt x="28" y="18"/>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7" name="Freeform 367"/>
            <p:cNvSpPr>
              <a:spLocks/>
            </p:cNvSpPr>
            <p:nvPr/>
          </p:nvSpPr>
          <p:spPr bwMode="auto">
            <a:xfrm>
              <a:off x="1894155" y="3372542"/>
              <a:ext cx="62868" cy="43145"/>
            </a:xfrm>
            <a:custGeom>
              <a:avLst/>
              <a:gdLst>
                <a:gd name="T0" fmla="*/ 0 w 51"/>
                <a:gd name="T1" fmla="*/ 0 h 35"/>
                <a:gd name="T2" fmla="*/ 2 w 51"/>
                <a:gd name="T3" fmla="*/ 0 h 35"/>
                <a:gd name="T4" fmla="*/ 51 w 51"/>
                <a:gd name="T5" fmla="*/ 31 h 35"/>
                <a:gd name="T6" fmla="*/ 51 w 51"/>
                <a:gd name="T7" fmla="*/ 35 h 35"/>
                <a:gd name="T8" fmla="*/ 49 w 51"/>
                <a:gd name="T9" fmla="*/ 35 h 35"/>
                <a:gd name="T10" fmla="*/ 0 w 51"/>
                <a:gd name="T11" fmla="*/ 4 h 35"/>
                <a:gd name="T12" fmla="*/ 0 w 51"/>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51" h="35">
                  <a:moveTo>
                    <a:pt x="0" y="0"/>
                  </a:moveTo>
                  <a:lnTo>
                    <a:pt x="2" y="0"/>
                  </a:lnTo>
                  <a:lnTo>
                    <a:pt x="51" y="31"/>
                  </a:lnTo>
                  <a:lnTo>
                    <a:pt x="51" y="35"/>
                  </a:lnTo>
                  <a:lnTo>
                    <a:pt x="49" y="35"/>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8" name="Freeform 368"/>
            <p:cNvSpPr>
              <a:spLocks/>
            </p:cNvSpPr>
            <p:nvPr/>
          </p:nvSpPr>
          <p:spPr bwMode="auto">
            <a:xfrm>
              <a:off x="1954557" y="3410756"/>
              <a:ext cx="70265" cy="45610"/>
            </a:xfrm>
            <a:custGeom>
              <a:avLst/>
              <a:gdLst>
                <a:gd name="T0" fmla="*/ 0 w 57"/>
                <a:gd name="T1" fmla="*/ 0 h 37"/>
                <a:gd name="T2" fmla="*/ 2 w 57"/>
                <a:gd name="T3" fmla="*/ 0 h 37"/>
                <a:gd name="T4" fmla="*/ 57 w 57"/>
                <a:gd name="T5" fmla="*/ 34 h 37"/>
                <a:gd name="T6" fmla="*/ 57 w 57"/>
                <a:gd name="T7" fmla="*/ 37 h 37"/>
                <a:gd name="T8" fmla="*/ 54 w 57"/>
                <a:gd name="T9" fmla="*/ 37 h 37"/>
                <a:gd name="T10" fmla="*/ 0 w 57"/>
                <a:gd name="T11" fmla="*/ 4 h 37"/>
                <a:gd name="T12" fmla="*/ 0 w 5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57" h="37">
                  <a:moveTo>
                    <a:pt x="0" y="0"/>
                  </a:moveTo>
                  <a:lnTo>
                    <a:pt x="2" y="0"/>
                  </a:lnTo>
                  <a:lnTo>
                    <a:pt x="57" y="34"/>
                  </a:lnTo>
                  <a:lnTo>
                    <a:pt x="57" y="37"/>
                  </a:lnTo>
                  <a:lnTo>
                    <a:pt x="54" y="37"/>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79" name="Freeform 369"/>
            <p:cNvSpPr>
              <a:spLocks/>
            </p:cNvSpPr>
            <p:nvPr/>
          </p:nvSpPr>
          <p:spPr bwMode="auto">
            <a:xfrm>
              <a:off x="2021124" y="3452667"/>
              <a:ext cx="64101" cy="39446"/>
            </a:xfrm>
            <a:custGeom>
              <a:avLst/>
              <a:gdLst>
                <a:gd name="T0" fmla="*/ 0 w 52"/>
                <a:gd name="T1" fmla="*/ 0 h 32"/>
                <a:gd name="T2" fmla="*/ 3 w 52"/>
                <a:gd name="T3" fmla="*/ 0 h 32"/>
                <a:gd name="T4" fmla="*/ 52 w 52"/>
                <a:gd name="T5" fmla="*/ 31 h 32"/>
                <a:gd name="T6" fmla="*/ 52 w 52"/>
                <a:gd name="T7" fmla="*/ 32 h 32"/>
                <a:gd name="T8" fmla="*/ 50 w 52"/>
                <a:gd name="T9" fmla="*/ 32 h 32"/>
                <a:gd name="T10" fmla="*/ 0 w 52"/>
                <a:gd name="T11" fmla="*/ 3 h 32"/>
                <a:gd name="T12" fmla="*/ 0 w 52"/>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52" h="32">
                  <a:moveTo>
                    <a:pt x="0" y="0"/>
                  </a:moveTo>
                  <a:lnTo>
                    <a:pt x="3" y="0"/>
                  </a:lnTo>
                  <a:lnTo>
                    <a:pt x="52" y="31"/>
                  </a:lnTo>
                  <a:lnTo>
                    <a:pt x="52" y="32"/>
                  </a:lnTo>
                  <a:lnTo>
                    <a:pt x="50" y="32"/>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0" name="Freeform 370"/>
            <p:cNvSpPr>
              <a:spLocks/>
            </p:cNvSpPr>
            <p:nvPr/>
          </p:nvSpPr>
          <p:spPr bwMode="auto">
            <a:xfrm>
              <a:off x="2082758" y="3490882"/>
              <a:ext cx="107245" cy="70265"/>
            </a:xfrm>
            <a:custGeom>
              <a:avLst/>
              <a:gdLst>
                <a:gd name="T0" fmla="*/ 0 w 87"/>
                <a:gd name="T1" fmla="*/ 0 h 57"/>
                <a:gd name="T2" fmla="*/ 2 w 87"/>
                <a:gd name="T3" fmla="*/ 0 h 57"/>
                <a:gd name="T4" fmla="*/ 87 w 87"/>
                <a:gd name="T5" fmla="*/ 55 h 57"/>
                <a:gd name="T6" fmla="*/ 87 w 87"/>
                <a:gd name="T7" fmla="*/ 57 h 57"/>
                <a:gd name="T8" fmla="*/ 85 w 87"/>
                <a:gd name="T9" fmla="*/ 57 h 57"/>
                <a:gd name="T10" fmla="*/ 0 w 87"/>
                <a:gd name="T11" fmla="*/ 1 h 57"/>
                <a:gd name="T12" fmla="*/ 0 w 87"/>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87" h="57">
                  <a:moveTo>
                    <a:pt x="0" y="0"/>
                  </a:moveTo>
                  <a:lnTo>
                    <a:pt x="2" y="0"/>
                  </a:lnTo>
                  <a:lnTo>
                    <a:pt x="87" y="55"/>
                  </a:lnTo>
                  <a:lnTo>
                    <a:pt x="87" y="57"/>
                  </a:lnTo>
                  <a:lnTo>
                    <a:pt x="85" y="57"/>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1" name="Freeform 371"/>
            <p:cNvSpPr>
              <a:spLocks/>
            </p:cNvSpPr>
            <p:nvPr/>
          </p:nvSpPr>
          <p:spPr bwMode="auto">
            <a:xfrm>
              <a:off x="2187538" y="3558680"/>
              <a:ext cx="12327" cy="8629"/>
            </a:xfrm>
            <a:custGeom>
              <a:avLst/>
              <a:gdLst>
                <a:gd name="T0" fmla="*/ 0 w 10"/>
                <a:gd name="T1" fmla="*/ 0 h 7"/>
                <a:gd name="T2" fmla="*/ 2 w 10"/>
                <a:gd name="T3" fmla="*/ 0 h 7"/>
                <a:gd name="T4" fmla="*/ 10 w 10"/>
                <a:gd name="T5" fmla="*/ 5 h 7"/>
                <a:gd name="T6" fmla="*/ 10 w 10"/>
                <a:gd name="T7" fmla="*/ 7 h 7"/>
                <a:gd name="T8" fmla="*/ 7 w 10"/>
                <a:gd name="T9" fmla="*/ 7 h 7"/>
                <a:gd name="T10" fmla="*/ 0 w 10"/>
                <a:gd name="T11" fmla="*/ 2 h 7"/>
                <a:gd name="T12" fmla="*/ 0 w 1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0" h="7">
                  <a:moveTo>
                    <a:pt x="0" y="0"/>
                  </a:moveTo>
                  <a:lnTo>
                    <a:pt x="2" y="0"/>
                  </a:lnTo>
                  <a:lnTo>
                    <a:pt x="10" y="5"/>
                  </a:lnTo>
                  <a:lnTo>
                    <a:pt x="10" y="7"/>
                  </a:lnTo>
                  <a:lnTo>
                    <a:pt x="7" y="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2" name="Freeform 372"/>
            <p:cNvSpPr>
              <a:spLocks/>
            </p:cNvSpPr>
            <p:nvPr/>
          </p:nvSpPr>
          <p:spPr bwMode="auto">
            <a:xfrm>
              <a:off x="2196167" y="3564844"/>
              <a:ext cx="12327" cy="9861"/>
            </a:xfrm>
            <a:custGeom>
              <a:avLst/>
              <a:gdLst>
                <a:gd name="T0" fmla="*/ 0 w 10"/>
                <a:gd name="T1" fmla="*/ 0 h 8"/>
                <a:gd name="T2" fmla="*/ 3 w 10"/>
                <a:gd name="T3" fmla="*/ 0 h 8"/>
                <a:gd name="T4" fmla="*/ 10 w 10"/>
                <a:gd name="T5" fmla="*/ 5 h 8"/>
                <a:gd name="T6" fmla="*/ 10 w 10"/>
                <a:gd name="T7" fmla="*/ 8 h 8"/>
                <a:gd name="T8" fmla="*/ 8 w 10"/>
                <a:gd name="T9" fmla="*/ 8 h 8"/>
                <a:gd name="T10" fmla="*/ 0 w 10"/>
                <a:gd name="T11" fmla="*/ 2 h 8"/>
                <a:gd name="T12" fmla="*/ 0 w 10"/>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0" y="0"/>
                  </a:moveTo>
                  <a:lnTo>
                    <a:pt x="3" y="0"/>
                  </a:lnTo>
                  <a:lnTo>
                    <a:pt x="10" y="5"/>
                  </a:lnTo>
                  <a:lnTo>
                    <a:pt x="10" y="8"/>
                  </a:lnTo>
                  <a:lnTo>
                    <a:pt x="8" y="8"/>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3" name="Freeform 373"/>
            <p:cNvSpPr>
              <a:spLocks/>
            </p:cNvSpPr>
            <p:nvPr/>
          </p:nvSpPr>
          <p:spPr bwMode="auto">
            <a:xfrm>
              <a:off x="2206028" y="3571007"/>
              <a:ext cx="11095" cy="9861"/>
            </a:xfrm>
            <a:custGeom>
              <a:avLst/>
              <a:gdLst>
                <a:gd name="T0" fmla="*/ 0 w 9"/>
                <a:gd name="T1" fmla="*/ 0 h 8"/>
                <a:gd name="T2" fmla="*/ 2 w 9"/>
                <a:gd name="T3" fmla="*/ 0 h 8"/>
                <a:gd name="T4" fmla="*/ 9 w 9"/>
                <a:gd name="T5" fmla="*/ 6 h 8"/>
                <a:gd name="T6" fmla="*/ 9 w 9"/>
                <a:gd name="T7" fmla="*/ 8 h 8"/>
                <a:gd name="T8" fmla="*/ 7 w 9"/>
                <a:gd name="T9" fmla="*/ 8 h 8"/>
                <a:gd name="T10" fmla="*/ 0 w 9"/>
                <a:gd name="T11" fmla="*/ 3 h 8"/>
                <a:gd name="T12" fmla="*/ 0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0" y="0"/>
                  </a:moveTo>
                  <a:lnTo>
                    <a:pt x="2" y="0"/>
                  </a:lnTo>
                  <a:lnTo>
                    <a:pt x="9" y="6"/>
                  </a:lnTo>
                  <a:lnTo>
                    <a:pt x="9" y="8"/>
                  </a:lnTo>
                  <a:lnTo>
                    <a:pt x="7" y="8"/>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4" name="Freeform 374"/>
            <p:cNvSpPr>
              <a:spLocks/>
            </p:cNvSpPr>
            <p:nvPr/>
          </p:nvSpPr>
          <p:spPr bwMode="auto">
            <a:xfrm>
              <a:off x="2214657" y="3578403"/>
              <a:ext cx="64101" cy="43145"/>
            </a:xfrm>
            <a:custGeom>
              <a:avLst/>
              <a:gdLst>
                <a:gd name="T0" fmla="*/ 0 w 52"/>
                <a:gd name="T1" fmla="*/ 0 h 35"/>
                <a:gd name="T2" fmla="*/ 2 w 52"/>
                <a:gd name="T3" fmla="*/ 0 h 35"/>
                <a:gd name="T4" fmla="*/ 52 w 52"/>
                <a:gd name="T5" fmla="*/ 32 h 35"/>
                <a:gd name="T6" fmla="*/ 52 w 52"/>
                <a:gd name="T7" fmla="*/ 35 h 35"/>
                <a:gd name="T8" fmla="*/ 50 w 52"/>
                <a:gd name="T9" fmla="*/ 35 h 35"/>
                <a:gd name="T10" fmla="*/ 0 w 52"/>
                <a:gd name="T11" fmla="*/ 2 h 35"/>
                <a:gd name="T12" fmla="*/ 0 w 52"/>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52" h="35">
                  <a:moveTo>
                    <a:pt x="0" y="0"/>
                  </a:moveTo>
                  <a:lnTo>
                    <a:pt x="2" y="0"/>
                  </a:lnTo>
                  <a:lnTo>
                    <a:pt x="52" y="32"/>
                  </a:lnTo>
                  <a:lnTo>
                    <a:pt x="52" y="35"/>
                  </a:lnTo>
                  <a:lnTo>
                    <a:pt x="50" y="3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5" name="Freeform 375"/>
            <p:cNvSpPr>
              <a:spLocks/>
            </p:cNvSpPr>
            <p:nvPr/>
          </p:nvSpPr>
          <p:spPr bwMode="auto">
            <a:xfrm>
              <a:off x="2276292" y="3617850"/>
              <a:ext cx="41912" cy="29585"/>
            </a:xfrm>
            <a:custGeom>
              <a:avLst/>
              <a:gdLst>
                <a:gd name="T0" fmla="*/ 0 w 34"/>
                <a:gd name="T1" fmla="*/ 0 h 24"/>
                <a:gd name="T2" fmla="*/ 2 w 34"/>
                <a:gd name="T3" fmla="*/ 0 h 24"/>
                <a:gd name="T4" fmla="*/ 34 w 34"/>
                <a:gd name="T5" fmla="*/ 22 h 24"/>
                <a:gd name="T6" fmla="*/ 34 w 34"/>
                <a:gd name="T7" fmla="*/ 24 h 24"/>
                <a:gd name="T8" fmla="*/ 32 w 34"/>
                <a:gd name="T9" fmla="*/ 24 h 24"/>
                <a:gd name="T10" fmla="*/ 0 w 34"/>
                <a:gd name="T11" fmla="*/ 3 h 24"/>
                <a:gd name="T12" fmla="*/ 0 w 34"/>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34" h="24">
                  <a:moveTo>
                    <a:pt x="0" y="0"/>
                  </a:moveTo>
                  <a:lnTo>
                    <a:pt x="2" y="0"/>
                  </a:lnTo>
                  <a:lnTo>
                    <a:pt x="34" y="22"/>
                  </a:lnTo>
                  <a:lnTo>
                    <a:pt x="34" y="24"/>
                  </a:lnTo>
                  <a:lnTo>
                    <a:pt x="32" y="2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6" name="Freeform 376"/>
            <p:cNvSpPr>
              <a:spLocks/>
            </p:cNvSpPr>
            <p:nvPr/>
          </p:nvSpPr>
          <p:spPr bwMode="auto">
            <a:xfrm>
              <a:off x="2315738" y="3644969"/>
              <a:ext cx="17258" cy="13560"/>
            </a:xfrm>
            <a:custGeom>
              <a:avLst/>
              <a:gdLst>
                <a:gd name="T0" fmla="*/ 0 w 14"/>
                <a:gd name="T1" fmla="*/ 0 h 11"/>
                <a:gd name="T2" fmla="*/ 2 w 14"/>
                <a:gd name="T3" fmla="*/ 0 h 11"/>
                <a:gd name="T4" fmla="*/ 14 w 14"/>
                <a:gd name="T5" fmla="*/ 8 h 11"/>
                <a:gd name="T6" fmla="*/ 14 w 14"/>
                <a:gd name="T7" fmla="*/ 11 h 11"/>
                <a:gd name="T8" fmla="*/ 11 w 14"/>
                <a:gd name="T9" fmla="*/ 11 h 11"/>
                <a:gd name="T10" fmla="*/ 0 w 14"/>
                <a:gd name="T11" fmla="*/ 2 h 11"/>
                <a:gd name="T12" fmla="*/ 0 w 1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4" h="11">
                  <a:moveTo>
                    <a:pt x="0" y="0"/>
                  </a:moveTo>
                  <a:lnTo>
                    <a:pt x="2" y="0"/>
                  </a:lnTo>
                  <a:lnTo>
                    <a:pt x="14" y="8"/>
                  </a:lnTo>
                  <a:lnTo>
                    <a:pt x="14" y="11"/>
                  </a:lnTo>
                  <a:lnTo>
                    <a:pt x="11" y="11"/>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7" name="Freeform 377"/>
            <p:cNvSpPr>
              <a:spLocks/>
            </p:cNvSpPr>
            <p:nvPr/>
          </p:nvSpPr>
          <p:spPr bwMode="auto">
            <a:xfrm>
              <a:off x="2329299" y="3654831"/>
              <a:ext cx="25887" cy="17258"/>
            </a:xfrm>
            <a:custGeom>
              <a:avLst/>
              <a:gdLst>
                <a:gd name="T0" fmla="*/ 0 w 21"/>
                <a:gd name="T1" fmla="*/ 0 h 14"/>
                <a:gd name="T2" fmla="*/ 3 w 21"/>
                <a:gd name="T3" fmla="*/ 0 h 14"/>
                <a:gd name="T4" fmla="*/ 21 w 21"/>
                <a:gd name="T5" fmla="*/ 11 h 14"/>
                <a:gd name="T6" fmla="*/ 21 w 21"/>
                <a:gd name="T7" fmla="*/ 14 h 14"/>
                <a:gd name="T8" fmla="*/ 19 w 21"/>
                <a:gd name="T9" fmla="*/ 14 h 14"/>
                <a:gd name="T10" fmla="*/ 0 w 21"/>
                <a:gd name="T11" fmla="*/ 3 h 14"/>
                <a:gd name="T12" fmla="*/ 0 w 2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1" h="14">
                  <a:moveTo>
                    <a:pt x="0" y="0"/>
                  </a:moveTo>
                  <a:lnTo>
                    <a:pt x="3" y="0"/>
                  </a:lnTo>
                  <a:lnTo>
                    <a:pt x="21" y="11"/>
                  </a:lnTo>
                  <a:lnTo>
                    <a:pt x="21" y="14"/>
                  </a:lnTo>
                  <a:lnTo>
                    <a:pt x="19" y="1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8" name="Freeform 378"/>
            <p:cNvSpPr>
              <a:spLocks/>
            </p:cNvSpPr>
            <p:nvPr/>
          </p:nvSpPr>
          <p:spPr bwMode="auto">
            <a:xfrm>
              <a:off x="2352720" y="3668391"/>
              <a:ext cx="130666" cy="89987"/>
            </a:xfrm>
            <a:custGeom>
              <a:avLst/>
              <a:gdLst>
                <a:gd name="T0" fmla="*/ 0 w 106"/>
                <a:gd name="T1" fmla="*/ 0 h 73"/>
                <a:gd name="T2" fmla="*/ 2 w 106"/>
                <a:gd name="T3" fmla="*/ 0 h 73"/>
                <a:gd name="T4" fmla="*/ 106 w 106"/>
                <a:gd name="T5" fmla="*/ 71 h 73"/>
                <a:gd name="T6" fmla="*/ 106 w 106"/>
                <a:gd name="T7" fmla="*/ 73 h 73"/>
                <a:gd name="T8" fmla="*/ 102 w 106"/>
                <a:gd name="T9" fmla="*/ 73 h 73"/>
                <a:gd name="T10" fmla="*/ 0 w 106"/>
                <a:gd name="T11" fmla="*/ 3 h 73"/>
                <a:gd name="T12" fmla="*/ 0 w 106"/>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06" h="73">
                  <a:moveTo>
                    <a:pt x="0" y="0"/>
                  </a:moveTo>
                  <a:lnTo>
                    <a:pt x="2" y="0"/>
                  </a:lnTo>
                  <a:lnTo>
                    <a:pt x="106" y="71"/>
                  </a:lnTo>
                  <a:lnTo>
                    <a:pt x="106" y="73"/>
                  </a:lnTo>
                  <a:lnTo>
                    <a:pt x="102" y="73"/>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89" name="Freeform 379"/>
            <p:cNvSpPr>
              <a:spLocks/>
            </p:cNvSpPr>
            <p:nvPr/>
          </p:nvSpPr>
          <p:spPr bwMode="auto">
            <a:xfrm>
              <a:off x="2478455" y="3755913"/>
              <a:ext cx="57938" cy="43145"/>
            </a:xfrm>
            <a:custGeom>
              <a:avLst/>
              <a:gdLst>
                <a:gd name="T0" fmla="*/ 0 w 47"/>
                <a:gd name="T1" fmla="*/ 0 h 35"/>
                <a:gd name="T2" fmla="*/ 4 w 47"/>
                <a:gd name="T3" fmla="*/ 0 h 35"/>
                <a:gd name="T4" fmla="*/ 47 w 47"/>
                <a:gd name="T5" fmla="*/ 32 h 35"/>
                <a:gd name="T6" fmla="*/ 47 w 47"/>
                <a:gd name="T7" fmla="*/ 35 h 35"/>
                <a:gd name="T8" fmla="*/ 45 w 47"/>
                <a:gd name="T9" fmla="*/ 35 h 35"/>
                <a:gd name="T10" fmla="*/ 0 w 47"/>
                <a:gd name="T11" fmla="*/ 2 h 35"/>
                <a:gd name="T12" fmla="*/ 0 w 47"/>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47" h="35">
                  <a:moveTo>
                    <a:pt x="0" y="0"/>
                  </a:moveTo>
                  <a:lnTo>
                    <a:pt x="4" y="0"/>
                  </a:lnTo>
                  <a:lnTo>
                    <a:pt x="47" y="32"/>
                  </a:lnTo>
                  <a:lnTo>
                    <a:pt x="47" y="35"/>
                  </a:lnTo>
                  <a:lnTo>
                    <a:pt x="45" y="3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0" name="Freeform 380"/>
            <p:cNvSpPr>
              <a:spLocks/>
            </p:cNvSpPr>
            <p:nvPr/>
          </p:nvSpPr>
          <p:spPr bwMode="auto">
            <a:xfrm>
              <a:off x="2533927" y="3795359"/>
              <a:ext cx="18491" cy="12327"/>
            </a:xfrm>
            <a:custGeom>
              <a:avLst/>
              <a:gdLst>
                <a:gd name="T0" fmla="*/ 0 w 15"/>
                <a:gd name="T1" fmla="*/ 0 h 10"/>
                <a:gd name="T2" fmla="*/ 2 w 15"/>
                <a:gd name="T3" fmla="*/ 0 h 10"/>
                <a:gd name="T4" fmla="*/ 15 w 15"/>
                <a:gd name="T5" fmla="*/ 8 h 10"/>
                <a:gd name="T6" fmla="*/ 15 w 15"/>
                <a:gd name="T7" fmla="*/ 10 h 10"/>
                <a:gd name="T8" fmla="*/ 11 w 15"/>
                <a:gd name="T9" fmla="*/ 10 h 10"/>
                <a:gd name="T10" fmla="*/ 0 w 15"/>
                <a:gd name="T11" fmla="*/ 3 h 10"/>
                <a:gd name="T12" fmla="*/ 0 w 15"/>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5" h="10">
                  <a:moveTo>
                    <a:pt x="0" y="0"/>
                  </a:moveTo>
                  <a:lnTo>
                    <a:pt x="2" y="0"/>
                  </a:lnTo>
                  <a:lnTo>
                    <a:pt x="15" y="8"/>
                  </a:lnTo>
                  <a:lnTo>
                    <a:pt x="15" y="10"/>
                  </a:lnTo>
                  <a:lnTo>
                    <a:pt x="11" y="1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1" name="Freeform 381"/>
            <p:cNvSpPr>
              <a:spLocks/>
            </p:cNvSpPr>
            <p:nvPr/>
          </p:nvSpPr>
          <p:spPr bwMode="auto">
            <a:xfrm>
              <a:off x="2547487" y="3805221"/>
              <a:ext cx="19724" cy="13560"/>
            </a:xfrm>
            <a:custGeom>
              <a:avLst/>
              <a:gdLst>
                <a:gd name="T0" fmla="*/ 0 w 16"/>
                <a:gd name="T1" fmla="*/ 0 h 11"/>
                <a:gd name="T2" fmla="*/ 4 w 16"/>
                <a:gd name="T3" fmla="*/ 0 h 11"/>
                <a:gd name="T4" fmla="*/ 16 w 16"/>
                <a:gd name="T5" fmla="*/ 9 h 11"/>
                <a:gd name="T6" fmla="*/ 16 w 16"/>
                <a:gd name="T7" fmla="*/ 11 h 11"/>
                <a:gd name="T8" fmla="*/ 14 w 16"/>
                <a:gd name="T9" fmla="*/ 11 h 11"/>
                <a:gd name="T10" fmla="*/ 0 w 16"/>
                <a:gd name="T11" fmla="*/ 2 h 11"/>
                <a:gd name="T12" fmla="*/ 0 w 1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6" h="11">
                  <a:moveTo>
                    <a:pt x="0" y="0"/>
                  </a:moveTo>
                  <a:lnTo>
                    <a:pt x="4" y="0"/>
                  </a:lnTo>
                  <a:lnTo>
                    <a:pt x="16" y="9"/>
                  </a:lnTo>
                  <a:lnTo>
                    <a:pt x="16" y="11"/>
                  </a:lnTo>
                  <a:lnTo>
                    <a:pt x="14" y="11"/>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2" name="Freeform 382"/>
            <p:cNvSpPr>
              <a:spLocks/>
            </p:cNvSpPr>
            <p:nvPr/>
          </p:nvSpPr>
          <p:spPr bwMode="auto">
            <a:xfrm>
              <a:off x="2564745" y="3816315"/>
              <a:ext cx="22189" cy="18491"/>
            </a:xfrm>
            <a:custGeom>
              <a:avLst/>
              <a:gdLst>
                <a:gd name="T0" fmla="*/ 0 w 18"/>
                <a:gd name="T1" fmla="*/ 0 h 15"/>
                <a:gd name="T2" fmla="*/ 2 w 18"/>
                <a:gd name="T3" fmla="*/ 0 h 15"/>
                <a:gd name="T4" fmla="*/ 18 w 18"/>
                <a:gd name="T5" fmla="*/ 11 h 15"/>
                <a:gd name="T6" fmla="*/ 18 w 18"/>
                <a:gd name="T7" fmla="*/ 15 h 15"/>
                <a:gd name="T8" fmla="*/ 16 w 18"/>
                <a:gd name="T9" fmla="*/ 15 h 15"/>
                <a:gd name="T10" fmla="*/ 0 w 18"/>
                <a:gd name="T11" fmla="*/ 2 h 15"/>
                <a:gd name="T12" fmla="*/ 0 w 1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8" h="15">
                  <a:moveTo>
                    <a:pt x="0" y="0"/>
                  </a:moveTo>
                  <a:lnTo>
                    <a:pt x="2" y="0"/>
                  </a:lnTo>
                  <a:lnTo>
                    <a:pt x="18" y="11"/>
                  </a:lnTo>
                  <a:lnTo>
                    <a:pt x="18" y="15"/>
                  </a:lnTo>
                  <a:lnTo>
                    <a:pt x="16" y="15"/>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3" name="Freeform 383"/>
            <p:cNvSpPr>
              <a:spLocks/>
            </p:cNvSpPr>
            <p:nvPr/>
          </p:nvSpPr>
          <p:spPr bwMode="auto">
            <a:xfrm>
              <a:off x="2584468" y="3829875"/>
              <a:ext cx="168881" cy="118339"/>
            </a:xfrm>
            <a:custGeom>
              <a:avLst/>
              <a:gdLst>
                <a:gd name="T0" fmla="*/ 0 w 137"/>
                <a:gd name="T1" fmla="*/ 0 h 96"/>
                <a:gd name="T2" fmla="*/ 2 w 137"/>
                <a:gd name="T3" fmla="*/ 0 h 96"/>
                <a:gd name="T4" fmla="*/ 137 w 137"/>
                <a:gd name="T5" fmla="*/ 94 h 96"/>
                <a:gd name="T6" fmla="*/ 137 w 137"/>
                <a:gd name="T7" fmla="*/ 96 h 96"/>
                <a:gd name="T8" fmla="*/ 134 w 137"/>
                <a:gd name="T9" fmla="*/ 96 h 96"/>
                <a:gd name="T10" fmla="*/ 0 w 137"/>
                <a:gd name="T11" fmla="*/ 4 h 96"/>
                <a:gd name="T12" fmla="*/ 0 w 137"/>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37" h="96">
                  <a:moveTo>
                    <a:pt x="0" y="0"/>
                  </a:moveTo>
                  <a:lnTo>
                    <a:pt x="2" y="0"/>
                  </a:lnTo>
                  <a:lnTo>
                    <a:pt x="137" y="94"/>
                  </a:lnTo>
                  <a:lnTo>
                    <a:pt x="137" y="96"/>
                  </a:lnTo>
                  <a:lnTo>
                    <a:pt x="134" y="96"/>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4" name="Freeform 384"/>
            <p:cNvSpPr>
              <a:spLocks/>
            </p:cNvSpPr>
            <p:nvPr/>
          </p:nvSpPr>
          <p:spPr bwMode="auto">
            <a:xfrm>
              <a:off x="2749650" y="3945749"/>
              <a:ext cx="131900" cy="93686"/>
            </a:xfrm>
            <a:custGeom>
              <a:avLst/>
              <a:gdLst>
                <a:gd name="T0" fmla="*/ 0 w 107"/>
                <a:gd name="T1" fmla="*/ 0 h 76"/>
                <a:gd name="T2" fmla="*/ 3 w 107"/>
                <a:gd name="T3" fmla="*/ 0 h 76"/>
                <a:gd name="T4" fmla="*/ 107 w 107"/>
                <a:gd name="T5" fmla="*/ 75 h 76"/>
                <a:gd name="T6" fmla="*/ 107 w 107"/>
                <a:gd name="T7" fmla="*/ 76 h 76"/>
                <a:gd name="T8" fmla="*/ 104 w 107"/>
                <a:gd name="T9" fmla="*/ 76 h 76"/>
                <a:gd name="T10" fmla="*/ 0 w 107"/>
                <a:gd name="T11" fmla="*/ 2 h 76"/>
                <a:gd name="T12" fmla="*/ 0 w 107"/>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107" h="76">
                  <a:moveTo>
                    <a:pt x="0" y="0"/>
                  </a:moveTo>
                  <a:lnTo>
                    <a:pt x="3" y="0"/>
                  </a:lnTo>
                  <a:lnTo>
                    <a:pt x="107" y="75"/>
                  </a:lnTo>
                  <a:lnTo>
                    <a:pt x="107" y="76"/>
                  </a:lnTo>
                  <a:lnTo>
                    <a:pt x="104" y="76"/>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5" name="Freeform 385"/>
            <p:cNvSpPr>
              <a:spLocks/>
            </p:cNvSpPr>
            <p:nvPr/>
          </p:nvSpPr>
          <p:spPr bwMode="auto">
            <a:xfrm>
              <a:off x="2877851" y="4038202"/>
              <a:ext cx="130666" cy="93686"/>
            </a:xfrm>
            <a:custGeom>
              <a:avLst/>
              <a:gdLst>
                <a:gd name="T0" fmla="*/ 0 w 106"/>
                <a:gd name="T1" fmla="*/ 0 h 76"/>
                <a:gd name="T2" fmla="*/ 3 w 106"/>
                <a:gd name="T3" fmla="*/ 0 h 76"/>
                <a:gd name="T4" fmla="*/ 106 w 106"/>
                <a:gd name="T5" fmla="*/ 74 h 76"/>
                <a:gd name="T6" fmla="*/ 106 w 106"/>
                <a:gd name="T7" fmla="*/ 76 h 76"/>
                <a:gd name="T8" fmla="*/ 104 w 106"/>
                <a:gd name="T9" fmla="*/ 76 h 76"/>
                <a:gd name="T10" fmla="*/ 0 w 106"/>
                <a:gd name="T11" fmla="*/ 1 h 76"/>
                <a:gd name="T12" fmla="*/ 0 w 106"/>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106" h="76">
                  <a:moveTo>
                    <a:pt x="0" y="0"/>
                  </a:moveTo>
                  <a:lnTo>
                    <a:pt x="3" y="0"/>
                  </a:lnTo>
                  <a:lnTo>
                    <a:pt x="106" y="74"/>
                  </a:lnTo>
                  <a:lnTo>
                    <a:pt x="106" y="76"/>
                  </a:lnTo>
                  <a:lnTo>
                    <a:pt x="104" y="76"/>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6" name="Freeform 386"/>
            <p:cNvSpPr>
              <a:spLocks/>
            </p:cNvSpPr>
            <p:nvPr/>
          </p:nvSpPr>
          <p:spPr bwMode="auto">
            <a:xfrm>
              <a:off x="3006052" y="4129422"/>
              <a:ext cx="107245" cy="77660"/>
            </a:xfrm>
            <a:custGeom>
              <a:avLst/>
              <a:gdLst>
                <a:gd name="T0" fmla="*/ 0 w 87"/>
                <a:gd name="T1" fmla="*/ 0 h 63"/>
                <a:gd name="T2" fmla="*/ 2 w 87"/>
                <a:gd name="T3" fmla="*/ 0 h 63"/>
                <a:gd name="T4" fmla="*/ 87 w 87"/>
                <a:gd name="T5" fmla="*/ 61 h 63"/>
                <a:gd name="T6" fmla="*/ 87 w 87"/>
                <a:gd name="T7" fmla="*/ 63 h 63"/>
                <a:gd name="T8" fmla="*/ 85 w 87"/>
                <a:gd name="T9" fmla="*/ 63 h 63"/>
                <a:gd name="T10" fmla="*/ 0 w 87"/>
                <a:gd name="T11" fmla="*/ 2 h 63"/>
                <a:gd name="T12" fmla="*/ 0 w 87"/>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87" h="63">
                  <a:moveTo>
                    <a:pt x="0" y="0"/>
                  </a:moveTo>
                  <a:lnTo>
                    <a:pt x="2" y="0"/>
                  </a:lnTo>
                  <a:lnTo>
                    <a:pt x="87" y="61"/>
                  </a:lnTo>
                  <a:lnTo>
                    <a:pt x="87" y="63"/>
                  </a:lnTo>
                  <a:lnTo>
                    <a:pt x="85" y="6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7" name="Freeform 387"/>
            <p:cNvSpPr>
              <a:spLocks/>
            </p:cNvSpPr>
            <p:nvPr/>
          </p:nvSpPr>
          <p:spPr bwMode="auto">
            <a:xfrm>
              <a:off x="3110832" y="4204616"/>
              <a:ext cx="166415" cy="122038"/>
            </a:xfrm>
            <a:custGeom>
              <a:avLst/>
              <a:gdLst>
                <a:gd name="T0" fmla="*/ 0 w 135"/>
                <a:gd name="T1" fmla="*/ 0 h 99"/>
                <a:gd name="T2" fmla="*/ 2 w 135"/>
                <a:gd name="T3" fmla="*/ 0 h 99"/>
                <a:gd name="T4" fmla="*/ 135 w 135"/>
                <a:gd name="T5" fmla="*/ 96 h 99"/>
                <a:gd name="T6" fmla="*/ 135 w 135"/>
                <a:gd name="T7" fmla="*/ 99 h 99"/>
                <a:gd name="T8" fmla="*/ 133 w 135"/>
                <a:gd name="T9" fmla="*/ 99 h 99"/>
                <a:gd name="T10" fmla="*/ 0 w 135"/>
                <a:gd name="T11" fmla="*/ 2 h 99"/>
                <a:gd name="T12" fmla="*/ 0 w 135"/>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135" h="99">
                  <a:moveTo>
                    <a:pt x="0" y="0"/>
                  </a:moveTo>
                  <a:lnTo>
                    <a:pt x="2" y="0"/>
                  </a:lnTo>
                  <a:lnTo>
                    <a:pt x="135" y="96"/>
                  </a:lnTo>
                  <a:lnTo>
                    <a:pt x="135" y="99"/>
                  </a:lnTo>
                  <a:lnTo>
                    <a:pt x="133" y="99"/>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8" name="Freeform 388"/>
            <p:cNvSpPr>
              <a:spLocks/>
            </p:cNvSpPr>
            <p:nvPr/>
          </p:nvSpPr>
          <p:spPr bwMode="auto">
            <a:xfrm>
              <a:off x="3274782" y="4322956"/>
              <a:ext cx="130666" cy="97384"/>
            </a:xfrm>
            <a:custGeom>
              <a:avLst/>
              <a:gdLst>
                <a:gd name="T0" fmla="*/ 0 w 106"/>
                <a:gd name="T1" fmla="*/ 0 h 79"/>
                <a:gd name="T2" fmla="*/ 2 w 106"/>
                <a:gd name="T3" fmla="*/ 0 h 79"/>
                <a:gd name="T4" fmla="*/ 106 w 106"/>
                <a:gd name="T5" fmla="*/ 76 h 79"/>
                <a:gd name="T6" fmla="*/ 106 w 106"/>
                <a:gd name="T7" fmla="*/ 79 h 79"/>
                <a:gd name="T8" fmla="*/ 103 w 106"/>
                <a:gd name="T9" fmla="*/ 79 h 79"/>
                <a:gd name="T10" fmla="*/ 0 w 106"/>
                <a:gd name="T11" fmla="*/ 3 h 79"/>
                <a:gd name="T12" fmla="*/ 0 w 106"/>
                <a:gd name="T13" fmla="*/ 0 h 79"/>
              </a:gdLst>
              <a:ahLst/>
              <a:cxnLst>
                <a:cxn ang="0">
                  <a:pos x="T0" y="T1"/>
                </a:cxn>
                <a:cxn ang="0">
                  <a:pos x="T2" y="T3"/>
                </a:cxn>
                <a:cxn ang="0">
                  <a:pos x="T4" y="T5"/>
                </a:cxn>
                <a:cxn ang="0">
                  <a:pos x="T6" y="T7"/>
                </a:cxn>
                <a:cxn ang="0">
                  <a:pos x="T8" y="T9"/>
                </a:cxn>
                <a:cxn ang="0">
                  <a:pos x="T10" y="T11"/>
                </a:cxn>
                <a:cxn ang="0">
                  <a:pos x="T12" y="T13"/>
                </a:cxn>
              </a:cxnLst>
              <a:rect l="0" t="0" r="r" b="b"/>
              <a:pathLst>
                <a:path w="106" h="79">
                  <a:moveTo>
                    <a:pt x="0" y="0"/>
                  </a:moveTo>
                  <a:lnTo>
                    <a:pt x="2" y="0"/>
                  </a:lnTo>
                  <a:lnTo>
                    <a:pt x="106" y="76"/>
                  </a:lnTo>
                  <a:lnTo>
                    <a:pt x="106" y="79"/>
                  </a:lnTo>
                  <a:lnTo>
                    <a:pt x="103" y="79"/>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499" name="Freeform 389"/>
            <p:cNvSpPr>
              <a:spLocks/>
            </p:cNvSpPr>
            <p:nvPr/>
          </p:nvSpPr>
          <p:spPr bwMode="auto">
            <a:xfrm>
              <a:off x="3401750" y="4416641"/>
              <a:ext cx="108478" cy="78893"/>
            </a:xfrm>
            <a:custGeom>
              <a:avLst/>
              <a:gdLst>
                <a:gd name="T0" fmla="*/ 0 w 88"/>
                <a:gd name="T1" fmla="*/ 0 h 64"/>
                <a:gd name="T2" fmla="*/ 3 w 88"/>
                <a:gd name="T3" fmla="*/ 0 h 64"/>
                <a:gd name="T4" fmla="*/ 88 w 88"/>
                <a:gd name="T5" fmla="*/ 61 h 64"/>
                <a:gd name="T6" fmla="*/ 88 w 88"/>
                <a:gd name="T7" fmla="*/ 64 h 64"/>
                <a:gd name="T8" fmla="*/ 85 w 88"/>
                <a:gd name="T9" fmla="*/ 64 h 64"/>
                <a:gd name="T10" fmla="*/ 0 w 88"/>
                <a:gd name="T11" fmla="*/ 3 h 64"/>
                <a:gd name="T12" fmla="*/ 0 w 8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88" h="64">
                  <a:moveTo>
                    <a:pt x="0" y="0"/>
                  </a:moveTo>
                  <a:lnTo>
                    <a:pt x="3" y="0"/>
                  </a:lnTo>
                  <a:lnTo>
                    <a:pt x="88" y="61"/>
                  </a:lnTo>
                  <a:lnTo>
                    <a:pt x="88" y="64"/>
                  </a:lnTo>
                  <a:lnTo>
                    <a:pt x="85" y="6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0" name="Freeform 390"/>
            <p:cNvSpPr>
              <a:spLocks/>
            </p:cNvSpPr>
            <p:nvPr/>
          </p:nvSpPr>
          <p:spPr bwMode="auto">
            <a:xfrm>
              <a:off x="3506529" y="4491837"/>
              <a:ext cx="168881" cy="123271"/>
            </a:xfrm>
            <a:custGeom>
              <a:avLst/>
              <a:gdLst>
                <a:gd name="T0" fmla="*/ 0 w 137"/>
                <a:gd name="T1" fmla="*/ 0 h 100"/>
                <a:gd name="T2" fmla="*/ 3 w 137"/>
                <a:gd name="T3" fmla="*/ 0 h 100"/>
                <a:gd name="T4" fmla="*/ 137 w 137"/>
                <a:gd name="T5" fmla="*/ 98 h 100"/>
                <a:gd name="T6" fmla="*/ 137 w 137"/>
                <a:gd name="T7" fmla="*/ 100 h 100"/>
                <a:gd name="T8" fmla="*/ 134 w 137"/>
                <a:gd name="T9" fmla="*/ 100 h 100"/>
                <a:gd name="T10" fmla="*/ 0 w 137"/>
                <a:gd name="T11" fmla="*/ 3 h 100"/>
                <a:gd name="T12" fmla="*/ 0 w 137"/>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137" h="100">
                  <a:moveTo>
                    <a:pt x="0" y="0"/>
                  </a:moveTo>
                  <a:lnTo>
                    <a:pt x="3" y="0"/>
                  </a:lnTo>
                  <a:lnTo>
                    <a:pt x="137" y="98"/>
                  </a:lnTo>
                  <a:lnTo>
                    <a:pt x="137" y="100"/>
                  </a:lnTo>
                  <a:lnTo>
                    <a:pt x="134" y="10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1" name="Freeform 391"/>
            <p:cNvSpPr>
              <a:spLocks/>
            </p:cNvSpPr>
            <p:nvPr/>
          </p:nvSpPr>
          <p:spPr bwMode="auto">
            <a:xfrm>
              <a:off x="3671712" y="4612641"/>
              <a:ext cx="104780" cy="77660"/>
            </a:xfrm>
            <a:custGeom>
              <a:avLst/>
              <a:gdLst>
                <a:gd name="T0" fmla="*/ 0 w 85"/>
                <a:gd name="T1" fmla="*/ 0 h 63"/>
                <a:gd name="T2" fmla="*/ 3 w 85"/>
                <a:gd name="T3" fmla="*/ 0 h 63"/>
                <a:gd name="T4" fmla="*/ 85 w 85"/>
                <a:gd name="T5" fmla="*/ 60 h 63"/>
                <a:gd name="T6" fmla="*/ 85 w 85"/>
                <a:gd name="T7" fmla="*/ 63 h 63"/>
                <a:gd name="T8" fmla="*/ 82 w 85"/>
                <a:gd name="T9" fmla="*/ 63 h 63"/>
                <a:gd name="T10" fmla="*/ 0 w 85"/>
                <a:gd name="T11" fmla="*/ 2 h 63"/>
                <a:gd name="T12" fmla="*/ 0 w 85"/>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85" h="63">
                  <a:moveTo>
                    <a:pt x="0" y="0"/>
                  </a:moveTo>
                  <a:lnTo>
                    <a:pt x="3" y="0"/>
                  </a:lnTo>
                  <a:lnTo>
                    <a:pt x="85" y="60"/>
                  </a:lnTo>
                  <a:lnTo>
                    <a:pt x="85" y="63"/>
                  </a:lnTo>
                  <a:lnTo>
                    <a:pt x="82" y="6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2" name="Freeform 392"/>
            <p:cNvSpPr>
              <a:spLocks/>
            </p:cNvSpPr>
            <p:nvPr/>
          </p:nvSpPr>
          <p:spPr bwMode="auto">
            <a:xfrm>
              <a:off x="1159463" y="3865624"/>
              <a:ext cx="104780" cy="17258"/>
            </a:xfrm>
            <a:custGeom>
              <a:avLst/>
              <a:gdLst>
                <a:gd name="T0" fmla="*/ 82 w 85"/>
                <a:gd name="T1" fmla="*/ 0 h 14"/>
                <a:gd name="T2" fmla="*/ 85 w 85"/>
                <a:gd name="T3" fmla="*/ 0 h 14"/>
                <a:gd name="T4" fmla="*/ 85 w 85"/>
                <a:gd name="T5" fmla="*/ 2 h 14"/>
                <a:gd name="T6" fmla="*/ 2 w 85"/>
                <a:gd name="T7" fmla="*/ 14 h 14"/>
                <a:gd name="T8" fmla="*/ 0 w 85"/>
                <a:gd name="T9" fmla="*/ 14 h 14"/>
                <a:gd name="T10" fmla="*/ 0 w 85"/>
                <a:gd name="T11" fmla="*/ 11 h 14"/>
                <a:gd name="T12" fmla="*/ 82 w 8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85" h="14">
                  <a:moveTo>
                    <a:pt x="82" y="0"/>
                  </a:moveTo>
                  <a:lnTo>
                    <a:pt x="85" y="0"/>
                  </a:lnTo>
                  <a:lnTo>
                    <a:pt x="85" y="2"/>
                  </a:lnTo>
                  <a:lnTo>
                    <a:pt x="2" y="14"/>
                  </a:lnTo>
                  <a:lnTo>
                    <a:pt x="0" y="14"/>
                  </a:lnTo>
                  <a:lnTo>
                    <a:pt x="0" y="11"/>
                  </a:lnTo>
                  <a:lnTo>
                    <a:pt x="8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3" name="Freeform 393"/>
            <p:cNvSpPr>
              <a:spLocks/>
            </p:cNvSpPr>
            <p:nvPr/>
          </p:nvSpPr>
          <p:spPr bwMode="auto">
            <a:xfrm>
              <a:off x="1306156" y="3863158"/>
              <a:ext cx="22189" cy="4931"/>
            </a:xfrm>
            <a:custGeom>
              <a:avLst/>
              <a:gdLst>
                <a:gd name="T0" fmla="*/ 0 w 18"/>
                <a:gd name="T1" fmla="*/ 0 h 4"/>
                <a:gd name="T2" fmla="*/ 2 w 18"/>
                <a:gd name="T3" fmla="*/ 0 h 4"/>
                <a:gd name="T4" fmla="*/ 18 w 18"/>
                <a:gd name="T5" fmla="*/ 2 h 4"/>
                <a:gd name="T6" fmla="*/ 18 w 18"/>
                <a:gd name="T7" fmla="*/ 4 h 4"/>
                <a:gd name="T8" fmla="*/ 15 w 18"/>
                <a:gd name="T9" fmla="*/ 4 h 4"/>
                <a:gd name="T10" fmla="*/ 0 w 18"/>
                <a:gd name="T11" fmla="*/ 3 h 4"/>
                <a:gd name="T12" fmla="*/ 0 w 1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8" h="4">
                  <a:moveTo>
                    <a:pt x="0" y="0"/>
                  </a:moveTo>
                  <a:lnTo>
                    <a:pt x="2" y="0"/>
                  </a:lnTo>
                  <a:lnTo>
                    <a:pt x="18" y="2"/>
                  </a:lnTo>
                  <a:lnTo>
                    <a:pt x="18" y="4"/>
                  </a:lnTo>
                  <a:lnTo>
                    <a:pt x="15" y="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4" name="Freeform 394"/>
            <p:cNvSpPr>
              <a:spLocks/>
            </p:cNvSpPr>
            <p:nvPr/>
          </p:nvSpPr>
          <p:spPr bwMode="auto">
            <a:xfrm>
              <a:off x="1369023" y="3869321"/>
              <a:ext cx="78893" cy="11095"/>
            </a:xfrm>
            <a:custGeom>
              <a:avLst/>
              <a:gdLst>
                <a:gd name="T0" fmla="*/ 0 w 64"/>
                <a:gd name="T1" fmla="*/ 0 h 9"/>
                <a:gd name="T2" fmla="*/ 2 w 64"/>
                <a:gd name="T3" fmla="*/ 0 h 9"/>
                <a:gd name="T4" fmla="*/ 64 w 64"/>
                <a:gd name="T5" fmla="*/ 7 h 9"/>
                <a:gd name="T6" fmla="*/ 64 w 64"/>
                <a:gd name="T7" fmla="*/ 9 h 9"/>
                <a:gd name="T8" fmla="*/ 62 w 64"/>
                <a:gd name="T9" fmla="*/ 9 h 9"/>
                <a:gd name="T10" fmla="*/ 0 w 64"/>
                <a:gd name="T11" fmla="*/ 3 h 9"/>
                <a:gd name="T12" fmla="*/ 0 w 6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64" h="9">
                  <a:moveTo>
                    <a:pt x="0" y="0"/>
                  </a:moveTo>
                  <a:lnTo>
                    <a:pt x="2" y="0"/>
                  </a:lnTo>
                  <a:lnTo>
                    <a:pt x="64" y="7"/>
                  </a:lnTo>
                  <a:lnTo>
                    <a:pt x="64" y="9"/>
                  </a:lnTo>
                  <a:lnTo>
                    <a:pt x="62" y="9"/>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5" name="Freeform 395"/>
            <p:cNvSpPr>
              <a:spLocks/>
            </p:cNvSpPr>
            <p:nvPr/>
          </p:nvSpPr>
          <p:spPr bwMode="auto">
            <a:xfrm>
              <a:off x="1445451" y="3877950"/>
              <a:ext cx="28353" cy="8629"/>
            </a:xfrm>
            <a:custGeom>
              <a:avLst/>
              <a:gdLst>
                <a:gd name="T0" fmla="*/ 0 w 23"/>
                <a:gd name="T1" fmla="*/ 0 h 7"/>
                <a:gd name="T2" fmla="*/ 2 w 23"/>
                <a:gd name="T3" fmla="*/ 0 h 7"/>
                <a:gd name="T4" fmla="*/ 23 w 23"/>
                <a:gd name="T5" fmla="*/ 5 h 7"/>
                <a:gd name="T6" fmla="*/ 23 w 23"/>
                <a:gd name="T7" fmla="*/ 7 h 7"/>
                <a:gd name="T8" fmla="*/ 20 w 23"/>
                <a:gd name="T9" fmla="*/ 7 h 7"/>
                <a:gd name="T10" fmla="*/ 0 w 23"/>
                <a:gd name="T11" fmla="*/ 2 h 7"/>
                <a:gd name="T12" fmla="*/ 0 w 23"/>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3" h="7">
                  <a:moveTo>
                    <a:pt x="0" y="0"/>
                  </a:moveTo>
                  <a:lnTo>
                    <a:pt x="2" y="0"/>
                  </a:lnTo>
                  <a:lnTo>
                    <a:pt x="23" y="5"/>
                  </a:lnTo>
                  <a:lnTo>
                    <a:pt x="23" y="7"/>
                  </a:lnTo>
                  <a:lnTo>
                    <a:pt x="20" y="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6" name="Freeform 396"/>
            <p:cNvSpPr>
              <a:spLocks/>
            </p:cNvSpPr>
            <p:nvPr/>
          </p:nvSpPr>
          <p:spPr bwMode="auto">
            <a:xfrm>
              <a:off x="1516947" y="3897674"/>
              <a:ext cx="22189" cy="7396"/>
            </a:xfrm>
            <a:custGeom>
              <a:avLst/>
              <a:gdLst>
                <a:gd name="T0" fmla="*/ 0 w 18"/>
                <a:gd name="T1" fmla="*/ 0 h 6"/>
                <a:gd name="T2" fmla="*/ 1 w 18"/>
                <a:gd name="T3" fmla="*/ 0 h 6"/>
                <a:gd name="T4" fmla="*/ 18 w 18"/>
                <a:gd name="T5" fmla="*/ 4 h 6"/>
                <a:gd name="T6" fmla="*/ 18 w 18"/>
                <a:gd name="T7" fmla="*/ 6 h 6"/>
                <a:gd name="T8" fmla="*/ 16 w 18"/>
                <a:gd name="T9" fmla="*/ 6 h 6"/>
                <a:gd name="T10" fmla="*/ 0 w 18"/>
                <a:gd name="T11" fmla="*/ 1 h 6"/>
                <a:gd name="T12" fmla="*/ 0 w 1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8" h="6">
                  <a:moveTo>
                    <a:pt x="0" y="0"/>
                  </a:moveTo>
                  <a:lnTo>
                    <a:pt x="1" y="0"/>
                  </a:lnTo>
                  <a:lnTo>
                    <a:pt x="18" y="4"/>
                  </a:lnTo>
                  <a:lnTo>
                    <a:pt x="18" y="6"/>
                  </a:lnTo>
                  <a:lnTo>
                    <a:pt x="16" y="6"/>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7" name="Freeform 397"/>
            <p:cNvSpPr>
              <a:spLocks/>
            </p:cNvSpPr>
            <p:nvPr/>
          </p:nvSpPr>
          <p:spPr bwMode="auto">
            <a:xfrm>
              <a:off x="1579815" y="3913698"/>
              <a:ext cx="34516" cy="14792"/>
            </a:xfrm>
            <a:custGeom>
              <a:avLst/>
              <a:gdLst>
                <a:gd name="T0" fmla="*/ 0 w 28"/>
                <a:gd name="T1" fmla="*/ 0 h 12"/>
                <a:gd name="T2" fmla="*/ 1 w 28"/>
                <a:gd name="T3" fmla="*/ 0 h 12"/>
                <a:gd name="T4" fmla="*/ 28 w 28"/>
                <a:gd name="T5" fmla="*/ 9 h 12"/>
                <a:gd name="T6" fmla="*/ 28 w 28"/>
                <a:gd name="T7" fmla="*/ 12 h 12"/>
                <a:gd name="T8" fmla="*/ 25 w 28"/>
                <a:gd name="T9" fmla="*/ 12 h 12"/>
                <a:gd name="T10" fmla="*/ 0 w 28"/>
                <a:gd name="T11" fmla="*/ 3 h 12"/>
                <a:gd name="T12" fmla="*/ 0 w 2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28" h="12">
                  <a:moveTo>
                    <a:pt x="0" y="0"/>
                  </a:moveTo>
                  <a:lnTo>
                    <a:pt x="1" y="0"/>
                  </a:lnTo>
                  <a:lnTo>
                    <a:pt x="28" y="9"/>
                  </a:lnTo>
                  <a:lnTo>
                    <a:pt x="28" y="12"/>
                  </a:lnTo>
                  <a:lnTo>
                    <a:pt x="25" y="12"/>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8" name="Freeform 398"/>
            <p:cNvSpPr>
              <a:spLocks/>
            </p:cNvSpPr>
            <p:nvPr/>
          </p:nvSpPr>
          <p:spPr bwMode="auto">
            <a:xfrm>
              <a:off x="1610633" y="3924793"/>
              <a:ext cx="76428" cy="32050"/>
            </a:xfrm>
            <a:custGeom>
              <a:avLst/>
              <a:gdLst>
                <a:gd name="T0" fmla="*/ 0 w 62"/>
                <a:gd name="T1" fmla="*/ 0 h 26"/>
                <a:gd name="T2" fmla="*/ 3 w 62"/>
                <a:gd name="T3" fmla="*/ 0 h 26"/>
                <a:gd name="T4" fmla="*/ 62 w 62"/>
                <a:gd name="T5" fmla="*/ 24 h 26"/>
                <a:gd name="T6" fmla="*/ 62 w 62"/>
                <a:gd name="T7" fmla="*/ 26 h 26"/>
                <a:gd name="T8" fmla="*/ 59 w 62"/>
                <a:gd name="T9" fmla="*/ 26 h 26"/>
                <a:gd name="T10" fmla="*/ 0 w 62"/>
                <a:gd name="T11" fmla="*/ 3 h 26"/>
                <a:gd name="T12" fmla="*/ 0 w 62"/>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62" h="26">
                  <a:moveTo>
                    <a:pt x="0" y="0"/>
                  </a:moveTo>
                  <a:lnTo>
                    <a:pt x="3" y="0"/>
                  </a:lnTo>
                  <a:lnTo>
                    <a:pt x="62" y="24"/>
                  </a:lnTo>
                  <a:lnTo>
                    <a:pt x="62" y="26"/>
                  </a:lnTo>
                  <a:lnTo>
                    <a:pt x="59" y="26"/>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09" name="Freeform 399"/>
            <p:cNvSpPr>
              <a:spLocks/>
            </p:cNvSpPr>
            <p:nvPr/>
          </p:nvSpPr>
          <p:spPr bwMode="auto">
            <a:xfrm>
              <a:off x="1727740" y="3972868"/>
              <a:ext cx="22189" cy="11095"/>
            </a:xfrm>
            <a:custGeom>
              <a:avLst/>
              <a:gdLst>
                <a:gd name="T0" fmla="*/ 0 w 18"/>
                <a:gd name="T1" fmla="*/ 0 h 9"/>
                <a:gd name="T2" fmla="*/ 2 w 18"/>
                <a:gd name="T3" fmla="*/ 0 h 9"/>
                <a:gd name="T4" fmla="*/ 18 w 18"/>
                <a:gd name="T5" fmla="*/ 6 h 9"/>
                <a:gd name="T6" fmla="*/ 18 w 18"/>
                <a:gd name="T7" fmla="*/ 9 h 9"/>
                <a:gd name="T8" fmla="*/ 15 w 18"/>
                <a:gd name="T9" fmla="*/ 9 h 9"/>
                <a:gd name="T10" fmla="*/ 0 w 18"/>
                <a:gd name="T11" fmla="*/ 2 h 9"/>
                <a:gd name="T12" fmla="*/ 0 w 18"/>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8" h="9">
                  <a:moveTo>
                    <a:pt x="0" y="0"/>
                  </a:moveTo>
                  <a:lnTo>
                    <a:pt x="2" y="0"/>
                  </a:lnTo>
                  <a:lnTo>
                    <a:pt x="18" y="6"/>
                  </a:lnTo>
                  <a:lnTo>
                    <a:pt x="18" y="9"/>
                  </a:lnTo>
                  <a:lnTo>
                    <a:pt x="15" y="9"/>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0" name="Freeform 400"/>
            <p:cNvSpPr>
              <a:spLocks/>
            </p:cNvSpPr>
            <p:nvPr/>
          </p:nvSpPr>
          <p:spPr bwMode="auto">
            <a:xfrm>
              <a:off x="1788142" y="3998756"/>
              <a:ext cx="40680" cy="20956"/>
            </a:xfrm>
            <a:custGeom>
              <a:avLst/>
              <a:gdLst>
                <a:gd name="T0" fmla="*/ 0 w 33"/>
                <a:gd name="T1" fmla="*/ 0 h 17"/>
                <a:gd name="T2" fmla="*/ 3 w 33"/>
                <a:gd name="T3" fmla="*/ 0 h 17"/>
                <a:gd name="T4" fmla="*/ 33 w 33"/>
                <a:gd name="T5" fmla="*/ 15 h 17"/>
                <a:gd name="T6" fmla="*/ 33 w 33"/>
                <a:gd name="T7" fmla="*/ 17 h 17"/>
                <a:gd name="T8" fmla="*/ 31 w 33"/>
                <a:gd name="T9" fmla="*/ 17 h 17"/>
                <a:gd name="T10" fmla="*/ 0 w 33"/>
                <a:gd name="T11" fmla="*/ 4 h 17"/>
                <a:gd name="T12" fmla="*/ 0 w 33"/>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3" h="17">
                  <a:moveTo>
                    <a:pt x="0" y="0"/>
                  </a:moveTo>
                  <a:lnTo>
                    <a:pt x="3" y="0"/>
                  </a:lnTo>
                  <a:lnTo>
                    <a:pt x="33" y="15"/>
                  </a:lnTo>
                  <a:lnTo>
                    <a:pt x="33" y="17"/>
                  </a:lnTo>
                  <a:lnTo>
                    <a:pt x="31" y="17"/>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1" name="Freeform 401"/>
            <p:cNvSpPr>
              <a:spLocks/>
            </p:cNvSpPr>
            <p:nvPr/>
          </p:nvSpPr>
          <p:spPr bwMode="auto">
            <a:xfrm>
              <a:off x="1826356" y="4017245"/>
              <a:ext cx="19724" cy="12327"/>
            </a:xfrm>
            <a:custGeom>
              <a:avLst/>
              <a:gdLst>
                <a:gd name="T0" fmla="*/ 0 w 16"/>
                <a:gd name="T1" fmla="*/ 0 h 10"/>
                <a:gd name="T2" fmla="*/ 2 w 16"/>
                <a:gd name="T3" fmla="*/ 0 h 10"/>
                <a:gd name="T4" fmla="*/ 16 w 16"/>
                <a:gd name="T5" fmla="*/ 7 h 10"/>
                <a:gd name="T6" fmla="*/ 16 w 16"/>
                <a:gd name="T7" fmla="*/ 10 h 10"/>
                <a:gd name="T8" fmla="*/ 14 w 16"/>
                <a:gd name="T9" fmla="*/ 10 h 10"/>
                <a:gd name="T10" fmla="*/ 0 w 16"/>
                <a:gd name="T11" fmla="*/ 2 h 10"/>
                <a:gd name="T12" fmla="*/ 0 w 1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6" h="10">
                  <a:moveTo>
                    <a:pt x="0" y="0"/>
                  </a:moveTo>
                  <a:lnTo>
                    <a:pt x="2" y="0"/>
                  </a:lnTo>
                  <a:lnTo>
                    <a:pt x="16" y="7"/>
                  </a:lnTo>
                  <a:lnTo>
                    <a:pt x="16" y="10"/>
                  </a:lnTo>
                  <a:lnTo>
                    <a:pt x="14" y="10"/>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2" name="Freeform 402"/>
            <p:cNvSpPr>
              <a:spLocks/>
            </p:cNvSpPr>
            <p:nvPr/>
          </p:nvSpPr>
          <p:spPr bwMode="auto">
            <a:xfrm>
              <a:off x="1843614" y="4025875"/>
              <a:ext cx="20956" cy="12327"/>
            </a:xfrm>
            <a:custGeom>
              <a:avLst/>
              <a:gdLst>
                <a:gd name="T0" fmla="*/ 0 w 17"/>
                <a:gd name="T1" fmla="*/ 0 h 10"/>
                <a:gd name="T2" fmla="*/ 2 w 17"/>
                <a:gd name="T3" fmla="*/ 0 h 10"/>
                <a:gd name="T4" fmla="*/ 17 w 17"/>
                <a:gd name="T5" fmla="*/ 7 h 10"/>
                <a:gd name="T6" fmla="*/ 17 w 17"/>
                <a:gd name="T7" fmla="*/ 10 h 10"/>
                <a:gd name="T8" fmla="*/ 13 w 17"/>
                <a:gd name="T9" fmla="*/ 10 h 10"/>
                <a:gd name="T10" fmla="*/ 0 w 17"/>
                <a:gd name="T11" fmla="*/ 3 h 10"/>
                <a:gd name="T12" fmla="*/ 0 w 1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0" y="0"/>
                  </a:moveTo>
                  <a:lnTo>
                    <a:pt x="2" y="0"/>
                  </a:lnTo>
                  <a:lnTo>
                    <a:pt x="17" y="7"/>
                  </a:lnTo>
                  <a:lnTo>
                    <a:pt x="17" y="10"/>
                  </a:lnTo>
                  <a:lnTo>
                    <a:pt x="13" y="10"/>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3" name="Freeform 403"/>
            <p:cNvSpPr>
              <a:spLocks/>
            </p:cNvSpPr>
            <p:nvPr/>
          </p:nvSpPr>
          <p:spPr bwMode="auto">
            <a:xfrm>
              <a:off x="1859639" y="4034503"/>
              <a:ext cx="36981" cy="20956"/>
            </a:xfrm>
            <a:custGeom>
              <a:avLst/>
              <a:gdLst>
                <a:gd name="T0" fmla="*/ 0 w 30"/>
                <a:gd name="T1" fmla="*/ 0 h 17"/>
                <a:gd name="T2" fmla="*/ 4 w 30"/>
                <a:gd name="T3" fmla="*/ 0 h 17"/>
                <a:gd name="T4" fmla="*/ 30 w 30"/>
                <a:gd name="T5" fmla="*/ 13 h 17"/>
                <a:gd name="T6" fmla="*/ 30 w 30"/>
                <a:gd name="T7" fmla="*/ 17 h 17"/>
                <a:gd name="T8" fmla="*/ 28 w 30"/>
                <a:gd name="T9" fmla="*/ 17 h 17"/>
                <a:gd name="T10" fmla="*/ 0 w 30"/>
                <a:gd name="T11" fmla="*/ 3 h 17"/>
                <a:gd name="T12" fmla="*/ 0 w 30"/>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0" h="17">
                  <a:moveTo>
                    <a:pt x="0" y="0"/>
                  </a:moveTo>
                  <a:lnTo>
                    <a:pt x="4" y="0"/>
                  </a:lnTo>
                  <a:lnTo>
                    <a:pt x="30" y="13"/>
                  </a:lnTo>
                  <a:lnTo>
                    <a:pt x="30" y="17"/>
                  </a:lnTo>
                  <a:lnTo>
                    <a:pt x="28" y="17"/>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4" name="Freeform 404"/>
            <p:cNvSpPr>
              <a:spLocks/>
            </p:cNvSpPr>
            <p:nvPr/>
          </p:nvSpPr>
          <p:spPr bwMode="auto">
            <a:xfrm>
              <a:off x="1936066" y="4073949"/>
              <a:ext cx="20956" cy="12327"/>
            </a:xfrm>
            <a:custGeom>
              <a:avLst/>
              <a:gdLst>
                <a:gd name="T0" fmla="*/ 0 w 17"/>
                <a:gd name="T1" fmla="*/ 0 h 10"/>
                <a:gd name="T2" fmla="*/ 2 w 17"/>
                <a:gd name="T3" fmla="*/ 0 h 10"/>
                <a:gd name="T4" fmla="*/ 17 w 17"/>
                <a:gd name="T5" fmla="*/ 8 h 10"/>
                <a:gd name="T6" fmla="*/ 17 w 17"/>
                <a:gd name="T7" fmla="*/ 10 h 10"/>
                <a:gd name="T8" fmla="*/ 15 w 17"/>
                <a:gd name="T9" fmla="*/ 10 h 10"/>
                <a:gd name="T10" fmla="*/ 0 w 17"/>
                <a:gd name="T11" fmla="*/ 2 h 10"/>
                <a:gd name="T12" fmla="*/ 0 w 1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0" y="0"/>
                  </a:moveTo>
                  <a:lnTo>
                    <a:pt x="2" y="0"/>
                  </a:lnTo>
                  <a:lnTo>
                    <a:pt x="17" y="8"/>
                  </a:lnTo>
                  <a:lnTo>
                    <a:pt x="17" y="10"/>
                  </a:lnTo>
                  <a:lnTo>
                    <a:pt x="15" y="10"/>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5" name="Freeform 405"/>
            <p:cNvSpPr>
              <a:spLocks/>
            </p:cNvSpPr>
            <p:nvPr/>
          </p:nvSpPr>
          <p:spPr bwMode="auto">
            <a:xfrm>
              <a:off x="1998934" y="4108466"/>
              <a:ext cx="25887" cy="16025"/>
            </a:xfrm>
            <a:custGeom>
              <a:avLst/>
              <a:gdLst>
                <a:gd name="T0" fmla="*/ 0 w 21"/>
                <a:gd name="T1" fmla="*/ 0 h 13"/>
                <a:gd name="T2" fmla="*/ 2 w 21"/>
                <a:gd name="T3" fmla="*/ 0 h 13"/>
                <a:gd name="T4" fmla="*/ 21 w 21"/>
                <a:gd name="T5" fmla="*/ 9 h 13"/>
                <a:gd name="T6" fmla="*/ 21 w 21"/>
                <a:gd name="T7" fmla="*/ 13 h 13"/>
                <a:gd name="T8" fmla="*/ 18 w 21"/>
                <a:gd name="T9" fmla="*/ 13 h 13"/>
                <a:gd name="T10" fmla="*/ 0 w 21"/>
                <a:gd name="T11" fmla="*/ 3 h 13"/>
                <a:gd name="T12" fmla="*/ 0 w 2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1" h="13">
                  <a:moveTo>
                    <a:pt x="0" y="0"/>
                  </a:moveTo>
                  <a:lnTo>
                    <a:pt x="2" y="0"/>
                  </a:lnTo>
                  <a:lnTo>
                    <a:pt x="21" y="9"/>
                  </a:lnTo>
                  <a:lnTo>
                    <a:pt x="21" y="13"/>
                  </a:lnTo>
                  <a:lnTo>
                    <a:pt x="18" y="13"/>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6" name="Freeform 406"/>
            <p:cNvSpPr>
              <a:spLocks/>
            </p:cNvSpPr>
            <p:nvPr/>
          </p:nvSpPr>
          <p:spPr bwMode="auto">
            <a:xfrm>
              <a:off x="2021124" y="4119561"/>
              <a:ext cx="64101" cy="41912"/>
            </a:xfrm>
            <a:custGeom>
              <a:avLst/>
              <a:gdLst>
                <a:gd name="T0" fmla="*/ 0 w 52"/>
                <a:gd name="T1" fmla="*/ 0 h 34"/>
                <a:gd name="T2" fmla="*/ 3 w 52"/>
                <a:gd name="T3" fmla="*/ 0 h 34"/>
                <a:gd name="T4" fmla="*/ 52 w 52"/>
                <a:gd name="T5" fmla="*/ 30 h 34"/>
                <a:gd name="T6" fmla="*/ 52 w 52"/>
                <a:gd name="T7" fmla="*/ 34 h 34"/>
                <a:gd name="T8" fmla="*/ 50 w 52"/>
                <a:gd name="T9" fmla="*/ 34 h 34"/>
                <a:gd name="T10" fmla="*/ 0 w 52"/>
                <a:gd name="T11" fmla="*/ 4 h 34"/>
                <a:gd name="T12" fmla="*/ 0 w 5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52" h="34">
                  <a:moveTo>
                    <a:pt x="0" y="0"/>
                  </a:moveTo>
                  <a:lnTo>
                    <a:pt x="3" y="0"/>
                  </a:lnTo>
                  <a:lnTo>
                    <a:pt x="52" y="30"/>
                  </a:lnTo>
                  <a:lnTo>
                    <a:pt x="52" y="34"/>
                  </a:lnTo>
                  <a:lnTo>
                    <a:pt x="50" y="34"/>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7" name="Freeform 408"/>
            <p:cNvSpPr>
              <a:spLocks/>
            </p:cNvSpPr>
            <p:nvPr/>
          </p:nvSpPr>
          <p:spPr bwMode="auto">
            <a:xfrm>
              <a:off x="2082758" y="4156540"/>
              <a:ext cx="22189" cy="17258"/>
            </a:xfrm>
            <a:custGeom>
              <a:avLst/>
              <a:gdLst>
                <a:gd name="T0" fmla="*/ 0 w 18"/>
                <a:gd name="T1" fmla="*/ 0 h 14"/>
                <a:gd name="T2" fmla="*/ 2 w 18"/>
                <a:gd name="T3" fmla="*/ 0 h 14"/>
                <a:gd name="T4" fmla="*/ 18 w 18"/>
                <a:gd name="T5" fmla="*/ 10 h 14"/>
                <a:gd name="T6" fmla="*/ 18 w 18"/>
                <a:gd name="T7" fmla="*/ 14 h 14"/>
                <a:gd name="T8" fmla="*/ 17 w 18"/>
                <a:gd name="T9" fmla="*/ 14 h 14"/>
                <a:gd name="T10" fmla="*/ 0 w 18"/>
                <a:gd name="T11" fmla="*/ 4 h 14"/>
                <a:gd name="T12" fmla="*/ 0 w 1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8" h="14">
                  <a:moveTo>
                    <a:pt x="0" y="0"/>
                  </a:moveTo>
                  <a:lnTo>
                    <a:pt x="2" y="0"/>
                  </a:lnTo>
                  <a:lnTo>
                    <a:pt x="18" y="10"/>
                  </a:lnTo>
                  <a:lnTo>
                    <a:pt x="18" y="14"/>
                  </a:lnTo>
                  <a:lnTo>
                    <a:pt x="17" y="14"/>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8" name="Freeform 409"/>
            <p:cNvSpPr>
              <a:spLocks/>
            </p:cNvSpPr>
            <p:nvPr/>
          </p:nvSpPr>
          <p:spPr bwMode="auto">
            <a:xfrm>
              <a:off x="2148091" y="4195987"/>
              <a:ext cx="22189" cy="17258"/>
            </a:xfrm>
            <a:custGeom>
              <a:avLst/>
              <a:gdLst>
                <a:gd name="T0" fmla="*/ 0 w 18"/>
                <a:gd name="T1" fmla="*/ 0 h 14"/>
                <a:gd name="T2" fmla="*/ 2 w 18"/>
                <a:gd name="T3" fmla="*/ 0 h 14"/>
                <a:gd name="T4" fmla="*/ 18 w 18"/>
                <a:gd name="T5" fmla="*/ 10 h 14"/>
                <a:gd name="T6" fmla="*/ 18 w 18"/>
                <a:gd name="T7" fmla="*/ 14 h 14"/>
                <a:gd name="T8" fmla="*/ 16 w 18"/>
                <a:gd name="T9" fmla="*/ 14 h 14"/>
                <a:gd name="T10" fmla="*/ 0 w 18"/>
                <a:gd name="T11" fmla="*/ 3 h 14"/>
                <a:gd name="T12" fmla="*/ 0 w 1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8" h="14">
                  <a:moveTo>
                    <a:pt x="0" y="0"/>
                  </a:moveTo>
                  <a:lnTo>
                    <a:pt x="2" y="0"/>
                  </a:lnTo>
                  <a:lnTo>
                    <a:pt x="18" y="10"/>
                  </a:lnTo>
                  <a:lnTo>
                    <a:pt x="18" y="14"/>
                  </a:lnTo>
                  <a:lnTo>
                    <a:pt x="16" y="1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19" name="Freeform 410"/>
            <p:cNvSpPr>
              <a:spLocks/>
            </p:cNvSpPr>
            <p:nvPr/>
          </p:nvSpPr>
          <p:spPr bwMode="auto">
            <a:xfrm>
              <a:off x="2208494" y="4232968"/>
              <a:ext cx="8629" cy="6164"/>
            </a:xfrm>
            <a:custGeom>
              <a:avLst/>
              <a:gdLst>
                <a:gd name="T0" fmla="*/ 0 w 7"/>
                <a:gd name="T1" fmla="*/ 0 h 5"/>
                <a:gd name="T2" fmla="*/ 4 w 7"/>
                <a:gd name="T3" fmla="*/ 0 h 5"/>
                <a:gd name="T4" fmla="*/ 7 w 7"/>
                <a:gd name="T5" fmla="*/ 3 h 5"/>
                <a:gd name="T6" fmla="*/ 7 w 7"/>
                <a:gd name="T7" fmla="*/ 5 h 5"/>
                <a:gd name="T8" fmla="*/ 5 w 7"/>
                <a:gd name="T9" fmla="*/ 5 h 5"/>
                <a:gd name="T10" fmla="*/ 0 w 7"/>
                <a:gd name="T11" fmla="*/ 3 h 5"/>
                <a:gd name="T12" fmla="*/ 0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0" y="0"/>
                  </a:moveTo>
                  <a:lnTo>
                    <a:pt x="4" y="0"/>
                  </a:lnTo>
                  <a:lnTo>
                    <a:pt x="7" y="3"/>
                  </a:lnTo>
                  <a:lnTo>
                    <a:pt x="7" y="5"/>
                  </a:lnTo>
                  <a:lnTo>
                    <a:pt x="5" y="5"/>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0" name="Freeform 411"/>
            <p:cNvSpPr>
              <a:spLocks/>
            </p:cNvSpPr>
            <p:nvPr/>
          </p:nvSpPr>
          <p:spPr bwMode="auto">
            <a:xfrm>
              <a:off x="2214657" y="4236666"/>
              <a:ext cx="64101" cy="41912"/>
            </a:xfrm>
            <a:custGeom>
              <a:avLst/>
              <a:gdLst>
                <a:gd name="T0" fmla="*/ 0 w 52"/>
                <a:gd name="T1" fmla="*/ 0 h 34"/>
                <a:gd name="T2" fmla="*/ 2 w 52"/>
                <a:gd name="T3" fmla="*/ 0 h 34"/>
                <a:gd name="T4" fmla="*/ 52 w 52"/>
                <a:gd name="T5" fmla="*/ 32 h 34"/>
                <a:gd name="T6" fmla="*/ 52 w 52"/>
                <a:gd name="T7" fmla="*/ 34 h 34"/>
                <a:gd name="T8" fmla="*/ 50 w 52"/>
                <a:gd name="T9" fmla="*/ 34 h 34"/>
                <a:gd name="T10" fmla="*/ 0 w 52"/>
                <a:gd name="T11" fmla="*/ 2 h 34"/>
                <a:gd name="T12" fmla="*/ 0 w 52"/>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52" h="34">
                  <a:moveTo>
                    <a:pt x="0" y="0"/>
                  </a:moveTo>
                  <a:lnTo>
                    <a:pt x="2" y="0"/>
                  </a:lnTo>
                  <a:lnTo>
                    <a:pt x="52" y="32"/>
                  </a:lnTo>
                  <a:lnTo>
                    <a:pt x="52" y="34"/>
                  </a:lnTo>
                  <a:lnTo>
                    <a:pt x="50" y="34"/>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1" name="Freeform 412"/>
            <p:cNvSpPr>
              <a:spLocks/>
            </p:cNvSpPr>
            <p:nvPr/>
          </p:nvSpPr>
          <p:spPr bwMode="auto">
            <a:xfrm>
              <a:off x="2276292" y="4276113"/>
              <a:ext cx="34516" cy="23422"/>
            </a:xfrm>
            <a:custGeom>
              <a:avLst/>
              <a:gdLst>
                <a:gd name="T0" fmla="*/ 0 w 28"/>
                <a:gd name="T1" fmla="*/ 0 h 19"/>
                <a:gd name="T2" fmla="*/ 2 w 28"/>
                <a:gd name="T3" fmla="*/ 0 h 19"/>
                <a:gd name="T4" fmla="*/ 28 w 28"/>
                <a:gd name="T5" fmla="*/ 16 h 19"/>
                <a:gd name="T6" fmla="*/ 28 w 28"/>
                <a:gd name="T7" fmla="*/ 19 h 19"/>
                <a:gd name="T8" fmla="*/ 26 w 28"/>
                <a:gd name="T9" fmla="*/ 19 h 19"/>
                <a:gd name="T10" fmla="*/ 0 w 28"/>
                <a:gd name="T11" fmla="*/ 2 h 19"/>
                <a:gd name="T12" fmla="*/ 0 w 2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28" h="19">
                  <a:moveTo>
                    <a:pt x="0" y="0"/>
                  </a:moveTo>
                  <a:lnTo>
                    <a:pt x="2" y="0"/>
                  </a:lnTo>
                  <a:lnTo>
                    <a:pt x="28" y="16"/>
                  </a:lnTo>
                  <a:lnTo>
                    <a:pt x="28" y="19"/>
                  </a:lnTo>
                  <a:lnTo>
                    <a:pt x="26" y="19"/>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2" name="Freeform 413"/>
            <p:cNvSpPr>
              <a:spLocks/>
            </p:cNvSpPr>
            <p:nvPr/>
          </p:nvSpPr>
          <p:spPr bwMode="auto">
            <a:xfrm>
              <a:off x="2357651" y="4329119"/>
              <a:ext cx="22189" cy="16025"/>
            </a:xfrm>
            <a:custGeom>
              <a:avLst/>
              <a:gdLst>
                <a:gd name="T0" fmla="*/ 0 w 18"/>
                <a:gd name="T1" fmla="*/ 0 h 13"/>
                <a:gd name="T2" fmla="*/ 2 w 18"/>
                <a:gd name="T3" fmla="*/ 0 h 13"/>
                <a:gd name="T4" fmla="*/ 18 w 18"/>
                <a:gd name="T5" fmla="*/ 11 h 13"/>
                <a:gd name="T6" fmla="*/ 18 w 18"/>
                <a:gd name="T7" fmla="*/ 13 h 13"/>
                <a:gd name="T8" fmla="*/ 16 w 18"/>
                <a:gd name="T9" fmla="*/ 13 h 13"/>
                <a:gd name="T10" fmla="*/ 0 w 18"/>
                <a:gd name="T11" fmla="*/ 3 h 13"/>
                <a:gd name="T12" fmla="*/ 0 w 1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0" y="0"/>
                  </a:moveTo>
                  <a:lnTo>
                    <a:pt x="2" y="0"/>
                  </a:lnTo>
                  <a:lnTo>
                    <a:pt x="18" y="11"/>
                  </a:lnTo>
                  <a:lnTo>
                    <a:pt x="18" y="13"/>
                  </a:lnTo>
                  <a:lnTo>
                    <a:pt x="16" y="13"/>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3" name="Freeform 414"/>
            <p:cNvSpPr>
              <a:spLocks/>
            </p:cNvSpPr>
            <p:nvPr/>
          </p:nvSpPr>
          <p:spPr bwMode="auto">
            <a:xfrm>
              <a:off x="2419285" y="4368565"/>
              <a:ext cx="64101" cy="43145"/>
            </a:xfrm>
            <a:custGeom>
              <a:avLst/>
              <a:gdLst>
                <a:gd name="T0" fmla="*/ 0 w 52"/>
                <a:gd name="T1" fmla="*/ 0 h 35"/>
                <a:gd name="T2" fmla="*/ 1 w 52"/>
                <a:gd name="T3" fmla="*/ 0 h 35"/>
                <a:gd name="T4" fmla="*/ 52 w 52"/>
                <a:gd name="T5" fmla="*/ 32 h 35"/>
                <a:gd name="T6" fmla="*/ 52 w 52"/>
                <a:gd name="T7" fmla="*/ 35 h 35"/>
                <a:gd name="T8" fmla="*/ 48 w 52"/>
                <a:gd name="T9" fmla="*/ 35 h 35"/>
                <a:gd name="T10" fmla="*/ 0 w 52"/>
                <a:gd name="T11" fmla="*/ 3 h 35"/>
                <a:gd name="T12" fmla="*/ 0 w 52"/>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52" h="35">
                  <a:moveTo>
                    <a:pt x="0" y="0"/>
                  </a:moveTo>
                  <a:lnTo>
                    <a:pt x="1" y="0"/>
                  </a:lnTo>
                  <a:lnTo>
                    <a:pt x="52" y="32"/>
                  </a:lnTo>
                  <a:lnTo>
                    <a:pt x="52" y="35"/>
                  </a:lnTo>
                  <a:lnTo>
                    <a:pt x="48" y="35"/>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4" name="Freeform 415"/>
            <p:cNvSpPr>
              <a:spLocks/>
            </p:cNvSpPr>
            <p:nvPr/>
          </p:nvSpPr>
          <p:spPr bwMode="auto">
            <a:xfrm>
              <a:off x="2478455" y="4408012"/>
              <a:ext cx="45610" cy="30818"/>
            </a:xfrm>
            <a:custGeom>
              <a:avLst/>
              <a:gdLst>
                <a:gd name="T0" fmla="*/ 0 w 37"/>
                <a:gd name="T1" fmla="*/ 0 h 25"/>
                <a:gd name="T2" fmla="*/ 4 w 37"/>
                <a:gd name="T3" fmla="*/ 0 h 25"/>
                <a:gd name="T4" fmla="*/ 37 w 37"/>
                <a:gd name="T5" fmla="*/ 22 h 25"/>
                <a:gd name="T6" fmla="*/ 37 w 37"/>
                <a:gd name="T7" fmla="*/ 25 h 25"/>
                <a:gd name="T8" fmla="*/ 34 w 37"/>
                <a:gd name="T9" fmla="*/ 25 h 25"/>
                <a:gd name="T10" fmla="*/ 0 w 37"/>
                <a:gd name="T11" fmla="*/ 3 h 25"/>
                <a:gd name="T12" fmla="*/ 0 w 37"/>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37" h="25">
                  <a:moveTo>
                    <a:pt x="0" y="0"/>
                  </a:moveTo>
                  <a:lnTo>
                    <a:pt x="4" y="0"/>
                  </a:lnTo>
                  <a:lnTo>
                    <a:pt x="37" y="22"/>
                  </a:lnTo>
                  <a:lnTo>
                    <a:pt x="37" y="25"/>
                  </a:lnTo>
                  <a:lnTo>
                    <a:pt x="34" y="25"/>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5" name="Freeform 416"/>
            <p:cNvSpPr>
              <a:spLocks/>
            </p:cNvSpPr>
            <p:nvPr/>
          </p:nvSpPr>
          <p:spPr bwMode="auto">
            <a:xfrm>
              <a:off x="2564745" y="4464716"/>
              <a:ext cx="22189" cy="17258"/>
            </a:xfrm>
            <a:custGeom>
              <a:avLst/>
              <a:gdLst>
                <a:gd name="T0" fmla="*/ 0 w 18"/>
                <a:gd name="T1" fmla="*/ 0 h 14"/>
                <a:gd name="T2" fmla="*/ 2 w 18"/>
                <a:gd name="T3" fmla="*/ 0 h 14"/>
                <a:gd name="T4" fmla="*/ 18 w 18"/>
                <a:gd name="T5" fmla="*/ 10 h 14"/>
                <a:gd name="T6" fmla="*/ 18 w 18"/>
                <a:gd name="T7" fmla="*/ 14 h 14"/>
                <a:gd name="T8" fmla="*/ 16 w 18"/>
                <a:gd name="T9" fmla="*/ 14 h 14"/>
                <a:gd name="T10" fmla="*/ 0 w 18"/>
                <a:gd name="T11" fmla="*/ 3 h 14"/>
                <a:gd name="T12" fmla="*/ 0 w 1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8" h="14">
                  <a:moveTo>
                    <a:pt x="0" y="0"/>
                  </a:moveTo>
                  <a:lnTo>
                    <a:pt x="2" y="0"/>
                  </a:lnTo>
                  <a:lnTo>
                    <a:pt x="18" y="10"/>
                  </a:lnTo>
                  <a:lnTo>
                    <a:pt x="18" y="14"/>
                  </a:lnTo>
                  <a:lnTo>
                    <a:pt x="16" y="1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6" name="Freeform 417"/>
            <p:cNvSpPr>
              <a:spLocks/>
            </p:cNvSpPr>
            <p:nvPr/>
          </p:nvSpPr>
          <p:spPr bwMode="auto">
            <a:xfrm>
              <a:off x="2628845" y="4510327"/>
              <a:ext cx="103547" cy="70265"/>
            </a:xfrm>
            <a:custGeom>
              <a:avLst/>
              <a:gdLst>
                <a:gd name="T0" fmla="*/ 0 w 84"/>
                <a:gd name="T1" fmla="*/ 0 h 57"/>
                <a:gd name="T2" fmla="*/ 4 w 84"/>
                <a:gd name="T3" fmla="*/ 0 h 57"/>
                <a:gd name="T4" fmla="*/ 84 w 84"/>
                <a:gd name="T5" fmla="*/ 54 h 57"/>
                <a:gd name="T6" fmla="*/ 84 w 84"/>
                <a:gd name="T7" fmla="*/ 57 h 57"/>
                <a:gd name="T8" fmla="*/ 81 w 84"/>
                <a:gd name="T9" fmla="*/ 57 h 57"/>
                <a:gd name="T10" fmla="*/ 0 w 84"/>
                <a:gd name="T11" fmla="*/ 2 h 57"/>
                <a:gd name="T12" fmla="*/ 0 w 84"/>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84" h="57">
                  <a:moveTo>
                    <a:pt x="0" y="0"/>
                  </a:moveTo>
                  <a:lnTo>
                    <a:pt x="4" y="0"/>
                  </a:lnTo>
                  <a:lnTo>
                    <a:pt x="84" y="54"/>
                  </a:lnTo>
                  <a:lnTo>
                    <a:pt x="84" y="57"/>
                  </a:lnTo>
                  <a:lnTo>
                    <a:pt x="81" y="57"/>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7" name="Freeform 418"/>
            <p:cNvSpPr>
              <a:spLocks/>
            </p:cNvSpPr>
            <p:nvPr/>
          </p:nvSpPr>
          <p:spPr bwMode="auto">
            <a:xfrm>
              <a:off x="2774304" y="4607710"/>
              <a:ext cx="22189" cy="18491"/>
            </a:xfrm>
            <a:custGeom>
              <a:avLst/>
              <a:gdLst>
                <a:gd name="T0" fmla="*/ 0 w 18"/>
                <a:gd name="T1" fmla="*/ 0 h 15"/>
                <a:gd name="T2" fmla="*/ 3 w 18"/>
                <a:gd name="T3" fmla="*/ 0 h 15"/>
                <a:gd name="T4" fmla="*/ 18 w 18"/>
                <a:gd name="T5" fmla="*/ 13 h 15"/>
                <a:gd name="T6" fmla="*/ 18 w 18"/>
                <a:gd name="T7" fmla="*/ 15 h 15"/>
                <a:gd name="T8" fmla="*/ 16 w 18"/>
                <a:gd name="T9" fmla="*/ 15 h 15"/>
                <a:gd name="T10" fmla="*/ 0 w 18"/>
                <a:gd name="T11" fmla="*/ 4 h 15"/>
                <a:gd name="T12" fmla="*/ 0 w 1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8" h="15">
                  <a:moveTo>
                    <a:pt x="0" y="0"/>
                  </a:moveTo>
                  <a:lnTo>
                    <a:pt x="3" y="0"/>
                  </a:lnTo>
                  <a:lnTo>
                    <a:pt x="18" y="13"/>
                  </a:lnTo>
                  <a:lnTo>
                    <a:pt x="18" y="15"/>
                  </a:lnTo>
                  <a:lnTo>
                    <a:pt x="16" y="15"/>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8" name="Freeform 419"/>
            <p:cNvSpPr>
              <a:spLocks/>
            </p:cNvSpPr>
            <p:nvPr/>
          </p:nvSpPr>
          <p:spPr bwMode="auto">
            <a:xfrm>
              <a:off x="2839638" y="4654553"/>
              <a:ext cx="41912" cy="30818"/>
            </a:xfrm>
            <a:custGeom>
              <a:avLst/>
              <a:gdLst>
                <a:gd name="T0" fmla="*/ 0 w 34"/>
                <a:gd name="T1" fmla="*/ 0 h 25"/>
                <a:gd name="T2" fmla="*/ 3 w 34"/>
                <a:gd name="T3" fmla="*/ 0 h 25"/>
                <a:gd name="T4" fmla="*/ 34 w 34"/>
                <a:gd name="T5" fmla="*/ 22 h 25"/>
                <a:gd name="T6" fmla="*/ 34 w 34"/>
                <a:gd name="T7" fmla="*/ 25 h 25"/>
                <a:gd name="T8" fmla="*/ 31 w 34"/>
                <a:gd name="T9" fmla="*/ 25 h 25"/>
                <a:gd name="T10" fmla="*/ 0 w 34"/>
                <a:gd name="T11" fmla="*/ 4 h 25"/>
                <a:gd name="T12" fmla="*/ 0 w 34"/>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34" h="25">
                  <a:moveTo>
                    <a:pt x="0" y="0"/>
                  </a:moveTo>
                  <a:lnTo>
                    <a:pt x="3" y="0"/>
                  </a:lnTo>
                  <a:lnTo>
                    <a:pt x="34" y="22"/>
                  </a:lnTo>
                  <a:lnTo>
                    <a:pt x="34" y="25"/>
                  </a:lnTo>
                  <a:lnTo>
                    <a:pt x="31" y="25"/>
                  </a:lnTo>
                  <a:lnTo>
                    <a:pt x="0" y="4"/>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29" name="Freeform 420"/>
            <p:cNvSpPr>
              <a:spLocks/>
            </p:cNvSpPr>
            <p:nvPr/>
          </p:nvSpPr>
          <p:spPr bwMode="auto">
            <a:xfrm>
              <a:off x="2877851" y="4681672"/>
              <a:ext cx="8629" cy="8629"/>
            </a:xfrm>
            <a:custGeom>
              <a:avLst/>
              <a:gdLst>
                <a:gd name="T0" fmla="*/ 0 w 7"/>
                <a:gd name="T1" fmla="*/ 0 h 7"/>
                <a:gd name="T2" fmla="*/ 3 w 7"/>
                <a:gd name="T3" fmla="*/ 0 h 7"/>
                <a:gd name="T4" fmla="*/ 7 w 7"/>
                <a:gd name="T5" fmla="*/ 4 h 7"/>
                <a:gd name="T6" fmla="*/ 7 w 7"/>
                <a:gd name="T7" fmla="*/ 7 h 7"/>
                <a:gd name="T8" fmla="*/ 5 w 7"/>
                <a:gd name="T9" fmla="*/ 7 h 7"/>
                <a:gd name="T10" fmla="*/ 0 w 7"/>
                <a:gd name="T11" fmla="*/ 3 h 7"/>
                <a:gd name="T12" fmla="*/ 0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0"/>
                  </a:moveTo>
                  <a:lnTo>
                    <a:pt x="3" y="0"/>
                  </a:lnTo>
                  <a:lnTo>
                    <a:pt x="7" y="4"/>
                  </a:lnTo>
                  <a:lnTo>
                    <a:pt x="7" y="7"/>
                  </a:lnTo>
                  <a:lnTo>
                    <a:pt x="5" y="7"/>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0" name="Line 421"/>
            <p:cNvSpPr>
              <a:spLocks noChangeShapeType="1"/>
            </p:cNvSpPr>
            <p:nvPr/>
          </p:nvSpPr>
          <p:spPr bwMode="auto">
            <a:xfrm>
              <a:off x="1288898" y="3856994"/>
              <a:ext cx="0" cy="5054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1" name="Line 422"/>
            <p:cNvSpPr>
              <a:spLocks noChangeShapeType="1"/>
            </p:cNvSpPr>
            <p:nvPr/>
          </p:nvSpPr>
          <p:spPr bwMode="auto">
            <a:xfrm>
              <a:off x="1276571" y="3858226"/>
              <a:ext cx="2588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2" name="Line 423"/>
            <p:cNvSpPr>
              <a:spLocks noChangeShapeType="1"/>
            </p:cNvSpPr>
            <p:nvPr/>
          </p:nvSpPr>
          <p:spPr bwMode="auto">
            <a:xfrm>
              <a:off x="1288898" y="3906303"/>
              <a:ext cx="0" cy="6286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3" name="Line 424"/>
            <p:cNvSpPr>
              <a:spLocks noChangeShapeType="1"/>
            </p:cNvSpPr>
            <p:nvPr/>
          </p:nvSpPr>
          <p:spPr bwMode="auto">
            <a:xfrm>
              <a:off x="1276571" y="3967937"/>
              <a:ext cx="2588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4" name="Line 425"/>
            <p:cNvSpPr>
              <a:spLocks noChangeShapeType="1"/>
            </p:cNvSpPr>
            <p:nvPr/>
          </p:nvSpPr>
          <p:spPr bwMode="auto">
            <a:xfrm>
              <a:off x="1447916" y="3817548"/>
              <a:ext cx="0" cy="4561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5" name="Line 426"/>
            <p:cNvSpPr>
              <a:spLocks noChangeShapeType="1"/>
            </p:cNvSpPr>
            <p:nvPr/>
          </p:nvSpPr>
          <p:spPr bwMode="auto">
            <a:xfrm>
              <a:off x="1434357" y="3817548"/>
              <a:ext cx="271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6" name="Line 427"/>
            <p:cNvSpPr>
              <a:spLocks noChangeShapeType="1"/>
            </p:cNvSpPr>
            <p:nvPr/>
          </p:nvSpPr>
          <p:spPr bwMode="auto">
            <a:xfrm>
              <a:off x="1447916" y="3860692"/>
              <a:ext cx="0" cy="6040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7" name="Line 428"/>
            <p:cNvSpPr>
              <a:spLocks noChangeShapeType="1"/>
            </p:cNvSpPr>
            <p:nvPr/>
          </p:nvSpPr>
          <p:spPr bwMode="auto">
            <a:xfrm>
              <a:off x="1434357" y="3919861"/>
              <a:ext cx="271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8" name="Line 429"/>
            <p:cNvSpPr>
              <a:spLocks noChangeShapeType="1"/>
            </p:cNvSpPr>
            <p:nvPr/>
          </p:nvSpPr>
          <p:spPr bwMode="auto">
            <a:xfrm>
              <a:off x="1611866" y="3789195"/>
              <a:ext cx="0" cy="4068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39" name="Line 430"/>
            <p:cNvSpPr>
              <a:spLocks noChangeShapeType="1"/>
            </p:cNvSpPr>
            <p:nvPr/>
          </p:nvSpPr>
          <p:spPr bwMode="auto">
            <a:xfrm>
              <a:off x="1598306" y="3789195"/>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0" name="Line 431"/>
            <p:cNvSpPr>
              <a:spLocks noChangeShapeType="1"/>
            </p:cNvSpPr>
            <p:nvPr/>
          </p:nvSpPr>
          <p:spPr bwMode="auto">
            <a:xfrm>
              <a:off x="1611866" y="3828642"/>
              <a:ext cx="0" cy="5054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1" name="Line 432"/>
            <p:cNvSpPr>
              <a:spLocks noChangeShapeType="1"/>
            </p:cNvSpPr>
            <p:nvPr/>
          </p:nvSpPr>
          <p:spPr bwMode="auto">
            <a:xfrm>
              <a:off x="1598306" y="3877950"/>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2" name="Line 433"/>
            <p:cNvSpPr>
              <a:spLocks noChangeShapeType="1"/>
            </p:cNvSpPr>
            <p:nvPr/>
          </p:nvSpPr>
          <p:spPr bwMode="auto">
            <a:xfrm>
              <a:off x="1895387" y="3774403"/>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3" name="Line 434"/>
            <p:cNvSpPr>
              <a:spLocks noChangeShapeType="1"/>
            </p:cNvSpPr>
            <p:nvPr/>
          </p:nvSpPr>
          <p:spPr bwMode="auto">
            <a:xfrm>
              <a:off x="1883061" y="3774403"/>
              <a:ext cx="2588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4" name="Line 435"/>
            <p:cNvSpPr>
              <a:spLocks noChangeShapeType="1"/>
            </p:cNvSpPr>
            <p:nvPr/>
          </p:nvSpPr>
          <p:spPr bwMode="auto">
            <a:xfrm>
              <a:off x="1895387" y="3808919"/>
              <a:ext cx="0" cy="4930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5" name="Line 436"/>
            <p:cNvSpPr>
              <a:spLocks noChangeShapeType="1"/>
            </p:cNvSpPr>
            <p:nvPr/>
          </p:nvSpPr>
          <p:spPr bwMode="auto">
            <a:xfrm>
              <a:off x="1883061" y="3858226"/>
              <a:ext cx="2588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6" name="Line 437"/>
            <p:cNvSpPr>
              <a:spLocks noChangeShapeType="1"/>
            </p:cNvSpPr>
            <p:nvPr/>
          </p:nvSpPr>
          <p:spPr bwMode="auto">
            <a:xfrm>
              <a:off x="2023589" y="3786729"/>
              <a:ext cx="0" cy="3821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7" name="Line 438"/>
            <p:cNvSpPr>
              <a:spLocks noChangeShapeType="1"/>
            </p:cNvSpPr>
            <p:nvPr/>
          </p:nvSpPr>
          <p:spPr bwMode="auto">
            <a:xfrm>
              <a:off x="2008796" y="3787963"/>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8" name="Line 439"/>
            <p:cNvSpPr>
              <a:spLocks noChangeShapeType="1"/>
            </p:cNvSpPr>
            <p:nvPr/>
          </p:nvSpPr>
          <p:spPr bwMode="auto">
            <a:xfrm>
              <a:off x="2023589" y="3824944"/>
              <a:ext cx="0" cy="4807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49" name="Line 440"/>
            <p:cNvSpPr>
              <a:spLocks noChangeShapeType="1"/>
            </p:cNvSpPr>
            <p:nvPr/>
          </p:nvSpPr>
          <p:spPr bwMode="auto">
            <a:xfrm>
              <a:off x="2008796" y="3873019"/>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0" name="Line 441"/>
            <p:cNvSpPr>
              <a:spLocks noChangeShapeType="1"/>
            </p:cNvSpPr>
            <p:nvPr/>
          </p:nvSpPr>
          <p:spPr bwMode="auto">
            <a:xfrm>
              <a:off x="2169048" y="3834806"/>
              <a:ext cx="0" cy="1479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1" name="Line 442"/>
            <p:cNvSpPr>
              <a:spLocks noChangeShapeType="1"/>
            </p:cNvSpPr>
            <p:nvPr/>
          </p:nvSpPr>
          <p:spPr bwMode="auto">
            <a:xfrm>
              <a:off x="2155487" y="3834806"/>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2" name="Line 443"/>
            <p:cNvSpPr>
              <a:spLocks noChangeShapeType="1"/>
            </p:cNvSpPr>
            <p:nvPr/>
          </p:nvSpPr>
          <p:spPr bwMode="auto">
            <a:xfrm>
              <a:off x="2169048" y="3848365"/>
              <a:ext cx="0" cy="1972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3" name="Line 444"/>
            <p:cNvSpPr>
              <a:spLocks noChangeShapeType="1"/>
            </p:cNvSpPr>
            <p:nvPr/>
          </p:nvSpPr>
          <p:spPr bwMode="auto">
            <a:xfrm>
              <a:off x="2155487" y="3868088"/>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4" name="Line 445"/>
            <p:cNvSpPr>
              <a:spLocks noChangeShapeType="1"/>
            </p:cNvSpPr>
            <p:nvPr/>
          </p:nvSpPr>
          <p:spPr bwMode="auto">
            <a:xfrm>
              <a:off x="2353953" y="3785498"/>
              <a:ext cx="0" cy="1972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5" name="Line 446"/>
            <p:cNvSpPr>
              <a:spLocks noChangeShapeType="1"/>
            </p:cNvSpPr>
            <p:nvPr/>
          </p:nvSpPr>
          <p:spPr bwMode="auto">
            <a:xfrm>
              <a:off x="2339160" y="3786729"/>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6" name="Line 447"/>
            <p:cNvSpPr>
              <a:spLocks noChangeShapeType="1"/>
            </p:cNvSpPr>
            <p:nvPr/>
          </p:nvSpPr>
          <p:spPr bwMode="auto">
            <a:xfrm>
              <a:off x="2353953" y="3803987"/>
              <a:ext cx="0" cy="2095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7" name="Line 448"/>
            <p:cNvSpPr>
              <a:spLocks noChangeShapeType="1"/>
            </p:cNvSpPr>
            <p:nvPr/>
          </p:nvSpPr>
          <p:spPr bwMode="auto">
            <a:xfrm>
              <a:off x="2339160" y="3823711"/>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8" name="Line 449"/>
            <p:cNvSpPr>
              <a:spLocks noChangeShapeType="1"/>
            </p:cNvSpPr>
            <p:nvPr/>
          </p:nvSpPr>
          <p:spPr bwMode="auto">
            <a:xfrm>
              <a:off x="2713902" y="3636340"/>
              <a:ext cx="0" cy="4068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59" name="Line 450"/>
            <p:cNvSpPr>
              <a:spLocks noChangeShapeType="1"/>
            </p:cNvSpPr>
            <p:nvPr/>
          </p:nvSpPr>
          <p:spPr bwMode="auto">
            <a:xfrm>
              <a:off x="2701575" y="3636340"/>
              <a:ext cx="271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0" name="Line 451"/>
            <p:cNvSpPr>
              <a:spLocks noChangeShapeType="1"/>
            </p:cNvSpPr>
            <p:nvPr/>
          </p:nvSpPr>
          <p:spPr bwMode="auto">
            <a:xfrm>
              <a:off x="2713902" y="3675787"/>
              <a:ext cx="0" cy="5054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1" name="Line 452"/>
            <p:cNvSpPr>
              <a:spLocks noChangeShapeType="1"/>
            </p:cNvSpPr>
            <p:nvPr/>
          </p:nvSpPr>
          <p:spPr bwMode="auto">
            <a:xfrm>
              <a:off x="2701575" y="3725095"/>
              <a:ext cx="271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2" name="Line 453"/>
            <p:cNvSpPr>
              <a:spLocks noChangeShapeType="1"/>
            </p:cNvSpPr>
            <p:nvPr/>
          </p:nvSpPr>
          <p:spPr bwMode="auto">
            <a:xfrm>
              <a:off x="2985097" y="3489649"/>
              <a:ext cx="0" cy="6286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3" name="Line 454"/>
            <p:cNvSpPr>
              <a:spLocks noChangeShapeType="1"/>
            </p:cNvSpPr>
            <p:nvPr/>
          </p:nvSpPr>
          <p:spPr bwMode="auto">
            <a:xfrm>
              <a:off x="2967839" y="3489649"/>
              <a:ext cx="295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4" name="Line 455"/>
            <p:cNvSpPr>
              <a:spLocks noChangeShapeType="1"/>
            </p:cNvSpPr>
            <p:nvPr/>
          </p:nvSpPr>
          <p:spPr bwMode="auto">
            <a:xfrm>
              <a:off x="2985097" y="3550050"/>
              <a:ext cx="0" cy="8752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5" name="Line 456"/>
            <p:cNvSpPr>
              <a:spLocks noChangeShapeType="1"/>
            </p:cNvSpPr>
            <p:nvPr/>
          </p:nvSpPr>
          <p:spPr bwMode="auto">
            <a:xfrm>
              <a:off x="2967839" y="3636340"/>
              <a:ext cx="2958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6" name="Line 457"/>
            <p:cNvSpPr>
              <a:spLocks noChangeShapeType="1"/>
            </p:cNvSpPr>
            <p:nvPr/>
          </p:nvSpPr>
          <p:spPr bwMode="auto">
            <a:xfrm>
              <a:off x="4665270" y="2900417"/>
              <a:ext cx="0" cy="5670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7" name="Line 458"/>
            <p:cNvSpPr>
              <a:spLocks noChangeShapeType="1"/>
            </p:cNvSpPr>
            <p:nvPr/>
          </p:nvSpPr>
          <p:spPr bwMode="auto">
            <a:xfrm>
              <a:off x="4651710" y="2901649"/>
              <a:ext cx="271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8" name="Line 459"/>
            <p:cNvSpPr>
              <a:spLocks noChangeShapeType="1"/>
            </p:cNvSpPr>
            <p:nvPr/>
          </p:nvSpPr>
          <p:spPr bwMode="auto">
            <a:xfrm>
              <a:off x="4665270" y="2954656"/>
              <a:ext cx="0" cy="7642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69" name="Line 460"/>
            <p:cNvSpPr>
              <a:spLocks noChangeShapeType="1"/>
            </p:cNvSpPr>
            <p:nvPr/>
          </p:nvSpPr>
          <p:spPr bwMode="auto">
            <a:xfrm>
              <a:off x="4651710" y="3029850"/>
              <a:ext cx="2711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0" name="Line 461"/>
            <p:cNvSpPr>
              <a:spLocks noChangeShapeType="1"/>
            </p:cNvSpPr>
            <p:nvPr/>
          </p:nvSpPr>
          <p:spPr bwMode="auto">
            <a:xfrm>
              <a:off x="5030149" y="3081624"/>
              <a:ext cx="0" cy="7149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1" name="Line 462"/>
            <p:cNvSpPr>
              <a:spLocks noChangeShapeType="1"/>
            </p:cNvSpPr>
            <p:nvPr/>
          </p:nvSpPr>
          <p:spPr bwMode="auto">
            <a:xfrm>
              <a:off x="5017823" y="3081624"/>
              <a:ext cx="2588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2" name="Line 463"/>
            <p:cNvSpPr>
              <a:spLocks noChangeShapeType="1"/>
            </p:cNvSpPr>
            <p:nvPr/>
          </p:nvSpPr>
          <p:spPr bwMode="auto">
            <a:xfrm>
              <a:off x="5030149" y="3151888"/>
              <a:ext cx="0" cy="11094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3" name="Line 464"/>
            <p:cNvSpPr>
              <a:spLocks noChangeShapeType="1"/>
            </p:cNvSpPr>
            <p:nvPr/>
          </p:nvSpPr>
          <p:spPr bwMode="auto">
            <a:xfrm>
              <a:off x="5017823" y="3261598"/>
              <a:ext cx="2588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4" name="Freeform 465"/>
            <p:cNvSpPr>
              <a:spLocks/>
            </p:cNvSpPr>
            <p:nvPr/>
          </p:nvSpPr>
          <p:spPr bwMode="auto">
            <a:xfrm>
              <a:off x="1287665" y="3860692"/>
              <a:ext cx="160251" cy="46843"/>
            </a:xfrm>
            <a:custGeom>
              <a:avLst/>
              <a:gdLst>
                <a:gd name="T0" fmla="*/ 129 w 130"/>
                <a:gd name="T1" fmla="*/ 0 h 38"/>
                <a:gd name="T2" fmla="*/ 130 w 130"/>
                <a:gd name="T3" fmla="*/ 0 h 38"/>
                <a:gd name="T4" fmla="*/ 130 w 130"/>
                <a:gd name="T5" fmla="*/ 2 h 38"/>
                <a:gd name="T6" fmla="*/ 2 w 130"/>
                <a:gd name="T7" fmla="*/ 38 h 38"/>
                <a:gd name="T8" fmla="*/ 0 w 130"/>
                <a:gd name="T9" fmla="*/ 38 h 38"/>
                <a:gd name="T10" fmla="*/ 0 w 130"/>
                <a:gd name="T11" fmla="*/ 37 h 38"/>
                <a:gd name="T12" fmla="*/ 129 w 13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30" h="38">
                  <a:moveTo>
                    <a:pt x="129" y="0"/>
                  </a:moveTo>
                  <a:lnTo>
                    <a:pt x="130" y="0"/>
                  </a:lnTo>
                  <a:lnTo>
                    <a:pt x="130" y="2"/>
                  </a:lnTo>
                  <a:lnTo>
                    <a:pt x="2" y="38"/>
                  </a:lnTo>
                  <a:lnTo>
                    <a:pt x="0" y="38"/>
                  </a:lnTo>
                  <a:lnTo>
                    <a:pt x="0" y="37"/>
                  </a:lnTo>
                  <a:lnTo>
                    <a:pt x="12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5" name="Freeform 466"/>
            <p:cNvSpPr>
              <a:spLocks/>
            </p:cNvSpPr>
            <p:nvPr/>
          </p:nvSpPr>
          <p:spPr bwMode="auto">
            <a:xfrm>
              <a:off x="1446683" y="3828642"/>
              <a:ext cx="167648" cy="34516"/>
            </a:xfrm>
            <a:custGeom>
              <a:avLst/>
              <a:gdLst>
                <a:gd name="T0" fmla="*/ 134 w 136"/>
                <a:gd name="T1" fmla="*/ 0 h 28"/>
                <a:gd name="T2" fmla="*/ 136 w 136"/>
                <a:gd name="T3" fmla="*/ 0 h 28"/>
                <a:gd name="T4" fmla="*/ 136 w 136"/>
                <a:gd name="T5" fmla="*/ 1 h 28"/>
                <a:gd name="T6" fmla="*/ 1 w 136"/>
                <a:gd name="T7" fmla="*/ 28 h 28"/>
                <a:gd name="T8" fmla="*/ 0 w 136"/>
                <a:gd name="T9" fmla="*/ 28 h 28"/>
                <a:gd name="T10" fmla="*/ 0 w 136"/>
                <a:gd name="T11" fmla="*/ 26 h 28"/>
                <a:gd name="T12" fmla="*/ 134 w 136"/>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136" h="28">
                  <a:moveTo>
                    <a:pt x="134" y="0"/>
                  </a:moveTo>
                  <a:lnTo>
                    <a:pt x="136" y="0"/>
                  </a:lnTo>
                  <a:lnTo>
                    <a:pt x="136" y="1"/>
                  </a:lnTo>
                  <a:lnTo>
                    <a:pt x="1" y="28"/>
                  </a:lnTo>
                  <a:lnTo>
                    <a:pt x="0" y="28"/>
                  </a:lnTo>
                  <a:lnTo>
                    <a:pt x="0" y="26"/>
                  </a:lnTo>
                  <a:lnTo>
                    <a:pt x="13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6" name="Freeform 467"/>
            <p:cNvSpPr>
              <a:spLocks/>
            </p:cNvSpPr>
            <p:nvPr/>
          </p:nvSpPr>
          <p:spPr bwMode="auto">
            <a:xfrm>
              <a:off x="1611866" y="3808919"/>
              <a:ext cx="284754" cy="20956"/>
            </a:xfrm>
            <a:custGeom>
              <a:avLst/>
              <a:gdLst>
                <a:gd name="T0" fmla="*/ 230 w 231"/>
                <a:gd name="T1" fmla="*/ 0 h 17"/>
                <a:gd name="T2" fmla="*/ 231 w 231"/>
                <a:gd name="T3" fmla="*/ 0 h 17"/>
                <a:gd name="T4" fmla="*/ 231 w 231"/>
                <a:gd name="T5" fmla="*/ 2 h 17"/>
                <a:gd name="T6" fmla="*/ 2 w 231"/>
                <a:gd name="T7" fmla="*/ 17 h 17"/>
                <a:gd name="T8" fmla="*/ 0 w 231"/>
                <a:gd name="T9" fmla="*/ 17 h 17"/>
                <a:gd name="T10" fmla="*/ 0 w 231"/>
                <a:gd name="T11" fmla="*/ 16 h 17"/>
                <a:gd name="T12" fmla="*/ 230 w 231"/>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31" h="17">
                  <a:moveTo>
                    <a:pt x="230" y="0"/>
                  </a:moveTo>
                  <a:lnTo>
                    <a:pt x="231" y="0"/>
                  </a:lnTo>
                  <a:lnTo>
                    <a:pt x="231" y="2"/>
                  </a:lnTo>
                  <a:lnTo>
                    <a:pt x="2" y="17"/>
                  </a:lnTo>
                  <a:lnTo>
                    <a:pt x="0" y="17"/>
                  </a:lnTo>
                  <a:lnTo>
                    <a:pt x="0" y="16"/>
                  </a:lnTo>
                  <a:lnTo>
                    <a:pt x="23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7" name="Freeform 468"/>
            <p:cNvSpPr>
              <a:spLocks/>
            </p:cNvSpPr>
            <p:nvPr/>
          </p:nvSpPr>
          <p:spPr bwMode="auto">
            <a:xfrm>
              <a:off x="1895387" y="3808919"/>
              <a:ext cx="129434" cy="16025"/>
            </a:xfrm>
            <a:custGeom>
              <a:avLst/>
              <a:gdLst>
                <a:gd name="T0" fmla="*/ 0 w 105"/>
                <a:gd name="T1" fmla="*/ 0 h 13"/>
                <a:gd name="T2" fmla="*/ 1 w 105"/>
                <a:gd name="T3" fmla="*/ 0 h 13"/>
                <a:gd name="T4" fmla="*/ 105 w 105"/>
                <a:gd name="T5" fmla="*/ 13 h 13"/>
                <a:gd name="T6" fmla="*/ 105 w 105"/>
                <a:gd name="T7" fmla="*/ 13 h 13"/>
                <a:gd name="T8" fmla="*/ 104 w 105"/>
                <a:gd name="T9" fmla="*/ 13 h 13"/>
                <a:gd name="T10" fmla="*/ 0 w 105"/>
                <a:gd name="T11" fmla="*/ 2 h 13"/>
                <a:gd name="T12" fmla="*/ 0 w 105"/>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05" h="13">
                  <a:moveTo>
                    <a:pt x="0" y="0"/>
                  </a:moveTo>
                  <a:lnTo>
                    <a:pt x="1" y="0"/>
                  </a:lnTo>
                  <a:lnTo>
                    <a:pt x="105" y="13"/>
                  </a:lnTo>
                  <a:lnTo>
                    <a:pt x="105" y="13"/>
                  </a:lnTo>
                  <a:lnTo>
                    <a:pt x="104" y="1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8" name="Freeform 469"/>
            <p:cNvSpPr>
              <a:spLocks/>
            </p:cNvSpPr>
            <p:nvPr/>
          </p:nvSpPr>
          <p:spPr bwMode="auto">
            <a:xfrm>
              <a:off x="2023589" y="3824944"/>
              <a:ext cx="146692" cy="24654"/>
            </a:xfrm>
            <a:custGeom>
              <a:avLst/>
              <a:gdLst>
                <a:gd name="T0" fmla="*/ 0 w 119"/>
                <a:gd name="T1" fmla="*/ 0 h 20"/>
                <a:gd name="T2" fmla="*/ 1 w 119"/>
                <a:gd name="T3" fmla="*/ 0 h 20"/>
                <a:gd name="T4" fmla="*/ 119 w 119"/>
                <a:gd name="T5" fmla="*/ 19 h 20"/>
                <a:gd name="T6" fmla="*/ 119 w 119"/>
                <a:gd name="T7" fmla="*/ 20 h 20"/>
                <a:gd name="T8" fmla="*/ 117 w 119"/>
                <a:gd name="T9" fmla="*/ 20 h 20"/>
                <a:gd name="T10" fmla="*/ 0 w 119"/>
                <a:gd name="T11" fmla="*/ 0 h 20"/>
                <a:gd name="T12" fmla="*/ 0 w 11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9" h="20">
                  <a:moveTo>
                    <a:pt x="0" y="0"/>
                  </a:moveTo>
                  <a:lnTo>
                    <a:pt x="1" y="0"/>
                  </a:lnTo>
                  <a:lnTo>
                    <a:pt x="119" y="19"/>
                  </a:lnTo>
                  <a:lnTo>
                    <a:pt x="119" y="20"/>
                  </a:lnTo>
                  <a:lnTo>
                    <a:pt x="117" y="20"/>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79" name="Freeform 470"/>
            <p:cNvSpPr>
              <a:spLocks/>
            </p:cNvSpPr>
            <p:nvPr/>
          </p:nvSpPr>
          <p:spPr bwMode="auto">
            <a:xfrm>
              <a:off x="2167814" y="3803987"/>
              <a:ext cx="187370" cy="45610"/>
            </a:xfrm>
            <a:custGeom>
              <a:avLst/>
              <a:gdLst>
                <a:gd name="T0" fmla="*/ 151 w 152"/>
                <a:gd name="T1" fmla="*/ 0 h 37"/>
                <a:gd name="T2" fmla="*/ 152 w 152"/>
                <a:gd name="T3" fmla="*/ 0 h 37"/>
                <a:gd name="T4" fmla="*/ 152 w 152"/>
                <a:gd name="T5" fmla="*/ 1 h 37"/>
                <a:gd name="T6" fmla="*/ 2 w 152"/>
                <a:gd name="T7" fmla="*/ 37 h 37"/>
                <a:gd name="T8" fmla="*/ 0 w 152"/>
                <a:gd name="T9" fmla="*/ 37 h 37"/>
                <a:gd name="T10" fmla="*/ 0 w 152"/>
                <a:gd name="T11" fmla="*/ 36 h 37"/>
                <a:gd name="T12" fmla="*/ 151 w 152"/>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52" h="37">
                  <a:moveTo>
                    <a:pt x="151" y="0"/>
                  </a:moveTo>
                  <a:lnTo>
                    <a:pt x="152" y="0"/>
                  </a:lnTo>
                  <a:lnTo>
                    <a:pt x="152" y="1"/>
                  </a:lnTo>
                  <a:lnTo>
                    <a:pt x="2" y="37"/>
                  </a:lnTo>
                  <a:lnTo>
                    <a:pt x="0" y="37"/>
                  </a:lnTo>
                  <a:lnTo>
                    <a:pt x="0" y="36"/>
                  </a:lnTo>
                  <a:lnTo>
                    <a:pt x="15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0" name="Freeform 471"/>
            <p:cNvSpPr>
              <a:spLocks/>
            </p:cNvSpPr>
            <p:nvPr/>
          </p:nvSpPr>
          <p:spPr bwMode="auto">
            <a:xfrm>
              <a:off x="2353953" y="3675787"/>
              <a:ext cx="361182" cy="129434"/>
            </a:xfrm>
            <a:custGeom>
              <a:avLst/>
              <a:gdLst>
                <a:gd name="T0" fmla="*/ 292 w 293"/>
                <a:gd name="T1" fmla="*/ 0 h 105"/>
                <a:gd name="T2" fmla="*/ 293 w 293"/>
                <a:gd name="T3" fmla="*/ 0 h 105"/>
                <a:gd name="T4" fmla="*/ 293 w 293"/>
                <a:gd name="T5" fmla="*/ 1 h 105"/>
                <a:gd name="T6" fmla="*/ 1 w 293"/>
                <a:gd name="T7" fmla="*/ 105 h 105"/>
                <a:gd name="T8" fmla="*/ 0 w 293"/>
                <a:gd name="T9" fmla="*/ 105 h 105"/>
                <a:gd name="T10" fmla="*/ 0 w 293"/>
                <a:gd name="T11" fmla="*/ 104 h 105"/>
                <a:gd name="T12" fmla="*/ 292 w 293"/>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293" h="105">
                  <a:moveTo>
                    <a:pt x="292" y="0"/>
                  </a:moveTo>
                  <a:lnTo>
                    <a:pt x="293" y="0"/>
                  </a:lnTo>
                  <a:lnTo>
                    <a:pt x="293" y="1"/>
                  </a:lnTo>
                  <a:lnTo>
                    <a:pt x="1" y="105"/>
                  </a:lnTo>
                  <a:lnTo>
                    <a:pt x="0" y="105"/>
                  </a:lnTo>
                  <a:lnTo>
                    <a:pt x="0" y="104"/>
                  </a:lnTo>
                  <a:lnTo>
                    <a:pt x="29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1" name="Freeform 472"/>
            <p:cNvSpPr>
              <a:spLocks/>
            </p:cNvSpPr>
            <p:nvPr/>
          </p:nvSpPr>
          <p:spPr bwMode="auto">
            <a:xfrm>
              <a:off x="2713902" y="3550050"/>
              <a:ext cx="271195" cy="126969"/>
            </a:xfrm>
            <a:custGeom>
              <a:avLst/>
              <a:gdLst>
                <a:gd name="T0" fmla="*/ 219 w 220"/>
                <a:gd name="T1" fmla="*/ 0 h 103"/>
                <a:gd name="T2" fmla="*/ 220 w 220"/>
                <a:gd name="T3" fmla="*/ 0 h 103"/>
                <a:gd name="T4" fmla="*/ 220 w 220"/>
                <a:gd name="T5" fmla="*/ 2 h 103"/>
                <a:gd name="T6" fmla="*/ 1 w 220"/>
                <a:gd name="T7" fmla="*/ 103 h 103"/>
                <a:gd name="T8" fmla="*/ 0 w 220"/>
                <a:gd name="T9" fmla="*/ 103 h 103"/>
                <a:gd name="T10" fmla="*/ 0 w 220"/>
                <a:gd name="T11" fmla="*/ 102 h 103"/>
                <a:gd name="T12" fmla="*/ 219 w 220"/>
                <a:gd name="T13" fmla="*/ 0 h 103"/>
              </a:gdLst>
              <a:ahLst/>
              <a:cxnLst>
                <a:cxn ang="0">
                  <a:pos x="T0" y="T1"/>
                </a:cxn>
                <a:cxn ang="0">
                  <a:pos x="T2" y="T3"/>
                </a:cxn>
                <a:cxn ang="0">
                  <a:pos x="T4" y="T5"/>
                </a:cxn>
                <a:cxn ang="0">
                  <a:pos x="T6" y="T7"/>
                </a:cxn>
                <a:cxn ang="0">
                  <a:pos x="T8" y="T9"/>
                </a:cxn>
                <a:cxn ang="0">
                  <a:pos x="T10" y="T11"/>
                </a:cxn>
                <a:cxn ang="0">
                  <a:pos x="T12" y="T13"/>
                </a:cxn>
              </a:cxnLst>
              <a:rect l="0" t="0" r="r" b="b"/>
              <a:pathLst>
                <a:path w="220" h="103">
                  <a:moveTo>
                    <a:pt x="219" y="0"/>
                  </a:moveTo>
                  <a:lnTo>
                    <a:pt x="220" y="0"/>
                  </a:lnTo>
                  <a:lnTo>
                    <a:pt x="220" y="2"/>
                  </a:lnTo>
                  <a:lnTo>
                    <a:pt x="1" y="103"/>
                  </a:lnTo>
                  <a:lnTo>
                    <a:pt x="0" y="103"/>
                  </a:lnTo>
                  <a:lnTo>
                    <a:pt x="0" y="102"/>
                  </a:lnTo>
                  <a:lnTo>
                    <a:pt x="2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2" name="Freeform 473"/>
            <p:cNvSpPr>
              <a:spLocks/>
            </p:cNvSpPr>
            <p:nvPr/>
          </p:nvSpPr>
          <p:spPr bwMode="auto">
            <a:xfrm>
              <a:off x="2983863" y="3546353"/>
              <a:ext cx="613886" cy="6164"/>
            </a:xfrm>
            <a:custGeom>
              <a:avLst/>
              <a:gdLst>
                <a:gd name="T0" fmla="*/ 496 w 498"/>
                <a:gd name="T1" fmla="*/ 0 h 5"/>
                <a:gd name="T2" fmla="*/ 498 w 498"/>
                <a:gd name="T3" fmla="*/ 0 h 5"/>
                <a:gd name="T4" fmla="*/ 498 w 498"/>
                <a:gd name="T5" fmla="*/ 1 h 5"/>
                <a:gd name="T6" fmla="*/ 1 w 498"/>
                <a:gd name="T7" fmla="*/ 5 h 5"/>
                <a:gd name="T8" fmla="*/ 0 w 498"/>
                <a:gd name="T9" fmla="*/ 5 h 5"/>
                <a:gd name="T10" fmla="*/ 0 w 498"/>
                <a:gd name="T11" fmla="*/ 3 h 5"/>
                <a:gd name="T12" fmla="*/ 496 w 49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498" h="5">
                  <a:moveTo>
                    <a:pt x="496" y="0"/>
                  </a:moveTo>
                  <a:lnTo>
                    <a:pt x="498" y="0"/>
                  </a:lnTo>
                  <a:lnTo>
                    <a:pt x="498" y="1"/>
                  </a:lnTo>
                  <a:lnTo>
                    <a:pt x="1" y="5"/>
                  </a:lnTo>
                  <a:lnTo>
                    <a:pt x="0" y="5"/>
                  </a:lnTo>
                  <a:lnTo>
                    <a:pt x="0" y="3"/>
                  </a:lnTo>
                  <a:lnTo>
                    <a:pt x="49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3" name="Freeform 474"/>
            <p:cNvSpPr>
              <a:spLocks/>
            </p:cNvSpPr>
            <p:nvPr/>
          </p:nvSpPr>
          <p:spPr bwMode="auto">
            <a:xfrm>
              <a:off x="3595284" y="3506907"/>
              <a:ext cx="149157" cy="40680"/>
            </a:xfrm>
            <a:custGeom>
              <a:avLst/>
              <a:gdLst>
                <a:gd name="T0" fmla="*/ 119 w 121"/>
                <a:gd name="T1" fmla="*/ 0 h 33"/>
                <a:gd name="T2" fmla="*/ 121 w 121"/>
                <a:gd name="T3" fmla="*/ 0 h 33"/>
                <a:gd name="T4" fmla="*/ 121 w 121"/>
                <a:gd name="T5" fmla="*/ 1 h 33"/>
                <a:gd name="T6" fmla="*/ 2 w 121"/>
                <a:gd name="T7" fmla="*/ 33 h 33"/>
                <a:gd name="T8" fmla="*/ 0 w 121"/>
                <a:gd name="T9" fmla="*/ 33 h 33"/>
                <a:gd name="T10" fmla="*/ 0 w 121"/>
                <a:gd name="T11" fmla="*/ 32 h 33"/>
                <a:gd name="T12" fmla="*/ 119 w 121"/>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21" h="33">
                  <a:moveTo>
                    <a:pt x="119" y="0"/>
                  </a:moveTo>
                  <a:lnTo>
                    <a:pt x="121" y="0"/>
                  </a:lnTo>
                  <a:lnTo>
                    <a:pt x="121" y="1"/>
                  </a:lnTo>
                  <a:lnTo>
                    <a:pt x="2" y="33"/>
                  </a:lnTo>
                  <a:lnTo>
                    <a:pt x="0" y="33"/>
                  </a:lnTo>
                  <a:lnTo>
                    <a:pt x="0" y="32"/>
                  </a:lnTo>
                  <a:lnTo>
                    <a:pt x="119"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4" name="Freeform 475"/>
            <p:cNvSpPr>
              <a:spLocks/>
            </p:cNvSpPr>
            <p:nvPr/>
          </p:nvSpPr>
          <p:spPr bwMode="auto">
            <a:xfrm>
              <a:off x="3741976" y="3276391"/>
              <a:ext cx="331597" cy="231748"/>
            </a:xfrm>
            <a:custGeom>
              <a:avLst/>
              <a:gdLst>
                <a:gd name="T0" fmla="*/ 268 w 269"/>
                <a:gd name="T1" fmla="*/ 0 h 188"/>
                <a:gd name="T2" fmla="*/ 269 w 269"/>
                <a:gd name="T3" fmla="*/ 0 h 188"/>
                <a:gd name="T4" fmla="*/ 269 w 269"/>
                <a:gd name="T5" fmla="*/ 1 h 188"/>
                <a:gd name="T6" fmla="*/ 2 w 269"/>
                <a:gd name="T7" fmla="*/ 188 h 188"/>
                <a:gd name="T8" fmla="*/ 0 w 269"/>
                <a:gd name="T9" fmla="*/ 188 h 188"/>
                <a:gd name="T10" fmla="*/ 0 w 269"/>
                <a:gd name="T11" fmla="*/ 187 h 188"/>
                <a:gd name="T12" fmla="*/ 268 w 269"/>
                <a:gd name="T13" fmla="*/ 0 h 188"/>
              </a:gdLst>
              <a:ahLst/>
              <a:cxnLst>
                <a:cxn ang="0">
                  <a:pos x="T0" y="T1"/>
                </a:cxn>
                <a:cxn ang="0">
                  <a:pos x="T2" y="T3"/>
                </a:cxn>
                <a:cxn ang="0">
                  <a:pos x="T4" y="T5"/>
                </a:cxn>
                <a:cxn ang="0">
                  <a:pos x="T6" y="T7"/>
                </a:cxn>
                <a:cxn ang="0">
                  <a:pos x="T8" y="T9"/>
                </a:cxn>
                <a:cxn ang="0">
                  <a:pos x="T10" y="T11"/>
                </a:cxn>
                <a:cxn ang="0">
                  <a:pos x="T12" y="T13"/>
                </a:cxn>
              </a:cxnLst>
              <a:rect l="0" t="0" r="r" b="b"/>
              <a:pathLst>
                <a:path w="269" h="188">
                  <a:moveTo>
                    <a:pt x="268" y="0"/>
                  </a:moveTo>
                  <a:lnTo>
                    <a:pt x="269" y="0"/>
                  </a:lnTo>
                  <a:lnTo>
                    <a:pt x="269" y="1"/>
                  </a:lnTo>
                  <a:lnTo>
                    <a:pt x="2" y="188"/>
                  </a:lnTo>
                  <a:lnTo>
                    <a:pt x="0" y="188"/>
                  </a:lnTo>
                  <a:lnTo>
                    <a:pt x="0" y="187"/>
                  </a:lnTo>
                  <a:lnTo>
                    <a:pt x="26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5" name="Freeform 476"/>
            <p:cNvSpPr>
              <a:spLocks/>
            </p:cNvSpPr>
            <p:nvPr/>
          </p:nvSpPr>
          <p:spPr bwMode="auto">
            <a:xfrm>
              <a:off x="4072340" y="2954656"/>
              <a:ext cx="592930" cy="322968"/>
            </a:xfrm>
            <a:custGeom>
              <a:avLst/>
              <a:gdLst>
                <a:gd name="T0" fmla="*/ 480 w 481"/>
                <a:gd name="T1" fmla="*/ 0 h 262"/>
                <a:gd name="T2" fmla="*/ 481 w 481"/>
                <a:gd name="T3" fmla="*/ 0 h 262"/>
                <a:gd name="T4" fmla="*/ 481 w 481"/>
                <a:gd name="T5" fmla="*/ 2 h 262"/>
                <a:gd name="T6" fmla="*/ 1 w 481"/>
                <a:gd name="T7" fmla="*/ 262 h 262"/>
                <a:gd name="T8" fmla="*/ 0 w 481"/>
                <a:gd name="T9" fmla="*/ 262 h 262"/>
                <a:gd name="T10" fmla="*/ 0 w 481"/>
                <a:gd name="T11" fmla="*/ 261 h 262"/>
                <a:gd name="T12" fmla="*/ 480 w 481"/>
                <a:gd name="T13" fmla="*/ 0 h 262"/>
              </a:gdLst>
              <a:ahLst/>
              <a:cxnLst>
                <a:cxn ang="0">
                  <a:pos x="T0" y="T1"/>
                </a:cxn>
                <a:cxn ang="0">
                  <a:pos x="T2" y="T3"/>
                </a:cxn>
                <a:cxn ang="0">
                  <a:pos x="T4" y="T5"/>
                </a:cxn>
                <a:cxn ang="0">
                  <a:pos x="T6" y="T7"/>
                </a:cxn>
                <a:cxn ang="0">
                  <a:pos x="T8" y="T9"/>
                </a:cxn>
                <a:cxn ang="0">
                  <a:pos x="T10" y="T11"/>
                </a:cxn>
                <a:cxn ang="0">
                  <a:pos x="T12" y="T13"/>
                </a:cxn>
              </a:cxnLst>
              <a:rect l="0" t="0" r="r" b="b"/>
              <a:pathLst>
                <a:path w="481" h="262">
                  <a:moveTo>
                    <a:pt x="480" y="0"/>
                  </a:moveTo>
                  <a:lnTo>
                    <a:pt x="481" y="0"/>
                  </a:lnTo>
                  <a:lnTo>
                    <a:pt x="481" y="2"/>
                  </a:lnTo>
                  <a:lnTo>
                    <a:pt x="1" y="262"/>
                  </a:lnTo>
                  <a:lnTo>
                    <a:pt x="0" y="262"/>
                  </a:lnTo>
                  <a:lnTo>
                    <a:pt x="0" y="261"/>
                  </a:lnTo>
                  <a:lnTo>
                    <a:pt x="48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6" name="Freeform 477"/>
            <p:cNvSpPr>
              <a:spLocks/>
            </p:cNvSpPr>
            <p:nvPr/>
          </p:nvSpPr>
          <p:spPr bwMode="auto">
            <a:xfrm>
              <a:off x="4664038" y="2954656"/>
              <a:ext cx="367345" cy="198466"/>
            </a:xfrm>
            <a:custGeom>
              <a:avLst/>
              <a:gdLst>
                <a:gd name="T0" fmla="*/ 0 w 298"/>
                <a:gd name="T1" fmla="*/ 0 h 161"/>
                <a:gd name="T2" fmla="*/ 1 w 298"/>
                <a:gd name="T3" fmla="*/ 0 h 161"/>
                <a:gd name="T4" fmla="*/ 298 w 298"/>
                <a:gd name="T5" fmla="*/ 160 h 161"/>
                <a:gd name="T6" fmla="*/ 298 w 298"/>
                <a:gd name="T7" fmla="*/ 161 h 161"/>
                <a:gd name="T8" fmla="*/ 296 w 298"/>
                <a:gd name="T9" fmla="*/ 161 h 161"/>
                <a:gd name="T10" fmla="*/ 0 w 298"/>
                <a:gd name="T11" fmla="*/ 2 h 161"/>
                <a:gd name="T12" fmla="*/ 0 w 298"/>
                <a:gd name="T13" fmla="*/ 0 h 161"/>
              </a:gdLst>
              <a:ahLst/>
              <a:cxnLst>
                <a:cxn ang="0">
                  <a:pos x="T0" y="T1"/>
                </a:cxn>
                <a:cxn ang="0">
                  <a:pos x="T2" y="T3"/>
                </a:cxn>
                <a:cxn ang="0">
                  <a:pos x="T4" y="T5"/>
                </a:cxn>
                <a:cxn ang="0">
                  <a:pos x="T6" y="T7"/>
                </a:cxn>
                <a:cxn ang="0">
                  <a:pos x="T8" y="T9"/>
                </a:cxn>
                <a:cxn ang="0">
                  <a:pos x="T10" y="T11"/>
                </a:cxn>
                <a:cxn ang="0">
                  <a:pos x="T12" y="T13"/>
                </a:cxn>
              </a:cxnLst>
              <a:rect l="0" t="0" r="r" b="b"/>
              <a:pathLst>
                <a:path w="298" h="161">
                  <a:moveTo>
                    <a:pt x="0" y="0"/>
                  </a:moveTo>
                  <a:lnTo>
                    <a:pt x="1" y="0"/>
                  </a:lnTo>
                  <a:lnTo>
                    <a:pt x="298" y="160"/>
                  </a:lnTo>
                  <a:lnTo>
                    <a:pt x="298" y="161"/>
                  </a:lnTo>
                  <a:lnTo>
                    <a:pt x="296" y="161"/>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7" name="Freeform 478"/>
            <p:cNvSpPr>
              <a:spLocks/>
            </p:cNvSpPr>
            <p:nvPr/>
          </p:nvSpPr>
          <p:spPr bwMode="auto">
            <a:xfrm>
              <a:off x="1159463" y="4056692"/>
              <a:ext cx="104780" cy="27119"/>
            </a:xfrm>
            <a:custGeom>
              <a:avLst/>
              <a:gdLst>
                <a:gd name="T0" fmla="*/ 0 w 85"/>
                <a:gd name="T1" fmla="*/ 0 h 22"/>
                <a:gd name="T2" fmla="*/ 2 w 85"/>
                <a:gd name="T3" fmla="*/ 0 h 22"/>
                <a:gd name="T4" fmla="*/ 85 w 85"/>
                <a:gd name="T5" fmla="*/ 19 h 22"/>
                <a:gd name="T6" fmla="*/ 85 w 85"/>
                <a:gd name="T7" fmla="*/ 22 h 22"/>
                <a:gd name="T8" fmla="*/ 82 w 85"/>
                <a:gd name="T9" fmla="*/ 22 h 22"/>
                <a:gd name="T10" fmla="*/ 0 w 85"/>
                <a:gd name="T11" fmla="*/ 2 h 22"/>
                <a:gd name="T12" fmla="*/ 0 w 8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85" h="22">
                  <a:moveTo>
                    <a:pt x="0" y="0"/>
                  </a:moveTo>
                  <a:lnTo>
                    <a:pt x="2" y="0"/>
                  </a:lnTo>
                  <a:lnTo>
                    <a:pt x="85" y="19"/>
                  </a:lnTo>
                  <a:lnTo>
                    <a:pt x="85" y="22"/>
                  </a:lnTo>
                  <a:lnTo>
                    <a:pt x="82" y="22"/>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8" name="Freeform 479"/>
            <p:cNvSpPr>
              <a:spLocks/>
            </p:cNvSpPr>
            <p:nvPr/>
          </p:nvSpPr>
          <p:spPr bwMode="auto">
            <a:xfrm>
              <a:off x="1306156" y="4085044"/>
              <a:ext cx="22189" cy="3698"/>
            </a:xfrm>
            <a:custGeom>
              <a:avLst/>
              <a:gdLst>
                <a:gd name="T0" fmla="*/ 15 w 18"/>
                <a:gd name="T1" fmla="*/ 0 h 3"/>
                <a:gd name="T2" fmla="*/ 18 w 18"/>
                <a:gd name="T3" fmla="*/ 0 h 3"/>
                <a:gd name="T4" fmla="*/ 18 w 18"/>
                <a:gd name="T5" fmla="*/ 2 h 3"/>
                <a:gd name="T6" fmla="*/ 2 w 18"/>
                <a:gd name="T7" fmla="*/ 3 h 3"/>
                <a:gd name="T8" fmla="*/ 0 w 18"/>
                <a:gd name="T9" fmla="*/ 3 h 3"/>
                <a:gd name="T10" fmla="*/ 0 w 18"/>
                <a:gd name="T11" fmla="*/ 1 h 3"/>
                <a:gd name="T12" fmla="*/ 15 w 1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8" h="3">
                  <a:moveTo>
                    <a:pt x="15" y="0"/>
                  </a:moveTo>
                  <a:lnTo>
                    <a:pt x="18" y="0"/>
                  </a:lnTo>
                  <a:lnTo>
                    <a:pt x="18" y="2"/>
                  </a:lnTo>
                  <a:lnTo>
                    <a:pt x="2" y="3"/>
                  </a:lnTo>
                  <a:lnTo>
                    <a:pt x="0" y="3"/>
                  </a:lnTo>
                  <a:lnTo>
                    <a:pt x="0" y="1"/>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89" name="Freeform 480"/>
            <p:cNvSpPr>
              <a:spLocks/>
            </p:cNvSpPr>
            <p:nvPr/>
          </p:nvSpPr>
          <p:spPr bwMode="auto">
            <a:xfrm>
              <a:off x="1369023" y="4080113"/>
              <a:ext cx="78893" cy="6164"/>
            </a:xfrm>
            <a:custGeom>
              <a:avLst/>
              <a:gdLst>
                <a:gd name="T0" fmla="*/ 62 w 64"/>
                <a:gd name="T1" fmla="*/ 0 h 5"/>
                <a:gd name="T2" fmla="*/ 64 w 64"/>
                <a:gd name="T3" fmla="*/ 0 h 5"/>
                <a:gd name="T4" fmla="*/ 64 w 64"/>
                <a:gd name="T5" fmla="*/ 3 h 5"/>
                <a:gd name="T6" fmla="*/ 2 w 64"/>
                <a:gd name="T7" fmla="*/ 5 h 5"/>
                <a:gd name="T8" fmla="*/ 0 w 64"/>
                <a:gd name="T9" fmla="*/ 5 h 5"/>
                <a:gd name="T10" fmla="*/ 0 w 64"/>
                <a:gd name="T11" fmla="*/ 3 h 5"/>
                <a:gd name="T12" fmla="*/ 62 w 6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4" h="5">
                  <a:moveTo>
                    <a:pt x="62" y="0"/>
                  </a:moveTo>
                  <a:lnTo>
                    <a:pt x="64" y="0"/>
                  </a:lnTo>
                  <a:lnTo>
                    <a:pt x="64" y="3"/>
                  </a:lnTo>
                  <a:lnTo>
                    <a:pt x="2" y="5"/>
                  </a:lnTo>
                  <a:lnTo>
                    <a:pt x="0" y="5"/>
                  </a:lnTo>
                  <a:lnTo>
                    <a:pt x="0" y="3"/>
                  </a:lnTo>
                  <a:lnTo>
                    <a:pt x="6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0" name="Freeform 481"/>
            <p:cNvSpPr>
              <a:spLocks/>
            </p:cNvSpPr>
            <p:nvPr/>
          </p:nvSpPr>
          <p:spPr bwMode="auto">
            <a:xfrm>
              <a:off x="1445451" y="4073949"/>
              <a:ext cx="28353" cy="9861"/>
            </a:xfrm>
            <a:custGeom>
              <a:avLst/>
              <a:gdLst>
                <a:gd name="T0" fmla="*/ 20 w 23"/>
                <a:gd name="T1" fmla="*/ 0 h 8"/>
                <a:gd name="T2" fmla="*/ 23 w 23"/>
                <a:gd name="T3" fmla="*/ 0 h 8"/>
                <a:gd name="T4" fmla="*/ 23 w 23"/>
                <a:gd name="T5" fmla="*/ 2 h 8"/>
                <a:gd name="T6" fmla="*/ 2 w 23"/>
                <a:gd name="T7" fmla="*/ 8 h 8"/>
                <a:gd name="T8" fmla="*/ 0 w 23"/>
                <a:gd name="T9" fmla="*/ 8 h 8"/>
                <a:gd name="T10" fmla="*/ 0 w 23"/>
                <a:gd name="T11" fmla="*/ 5 h 8"/>
                <a:gd name="T12" fmla="*/ 20 w 23"/>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20" y="0"/>
                  </a:moveTo>
                  <a:lnTo>
                    <a:pt x="23" y="0"/>
                  </a:lnTo>
                  <a:lnTo>
                    <a:pt x="23" y="2"/>
                  </a:lnTo>
                  <a:lnTo>
                    <a:pt x="2" y="8"/>
                  </a:lnTo>
                  <a:lnTo>
                    <a:pt x="0" y="8"/>
                  </a:lnTo>
                  <a:lnTo>
                    <a:pt x="0" y="5"/>
                  </a:lnTo>
                  <a:lnTo>
                    <a:pt x="2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1" name="Freeform 482"/>
            <p:cNvSpPr>
              <a:spLocks/>
            </p:cNvSpPr>
            <p:nvPr/>
          </p:nvSpPr>
          <p:spPr bwMode="auto">
            <a:xfrm>
              <a:off x="1514482" y="4059157"/>
              <a:ext cx="22189" cy="7396"/>
            </a:xfrm>
            <a:custGeom>
              <a:avLst/>
              <a:gdLst>
                <a:gd name="T0" fmla="*/ 16 w 18"/>
                <a:gd name="T1" fmla="*/ 0 h 6"/>
                <a:gd name="T2" fmla="*/ 18 w 18"/>
                <a:gd name="T3" fmla="*/ 0 h 6"/>
                <a:gd name="T4" fmla="*/ 18 w 18"/>
                <a:gd name="T5" fmla="*/ 3 h 6"/>
                <a:gd name="T6" fmla="*/ 3 w 18"/>
                <a:gd name="T7" fmla="*/ 6 h 6"/>
                <a:gd name="T8" fmla="*/ 0 w 18"/>
                <a:gd name="T9" fmla="*/ 6 h 6"/>
                <a:gd name="T10" fmla="*/ 0 w 18"/>
                <a:gd name="T11" fmla="*/ 4 h 6"/>
                <a:gd name="T12" fmla="*/ 16 w 1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8" h="6">
                  <a:moveTo>
                    <a:pt x="16" y="0"/>
                  </a:moveTo>
                  <a:lnTo>
                    <a:pt x="18" y="0"/>
                  </a:lnTo>
                  <a:lnTo>
                    <a:pt x="18" y="3"/>
                  </a:lnTo>
                  <a:lnTo>
                    <a:pt x="3" y="6"/>
                  </a:lnTo>
                  <a:lnTo>
                    <a:pt x="0" y="6"/>
                  </a:lnTo>
                  <a:lnTo>
                    <a:pt x="0" y="4"/>
                  </a:lnTo>
                  <a:lnTo>
                    <a:pt x="1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2" name="Freeform 483"/>
            <p:cNvSpPr>
              <a:spLocks/>
            </p:cNvSpPr>
            <p:nvPr/>
          </p:nvSpPr>
          <p:spPr bwMode="auto">
            <a:xfrm>
              <a:off x="1579815" y="4043132"/>
              <a:ext cx="34516" cy="9861"/>
            </a:xfrm>
            <a:custGeom>
              <a:avLst/>
              <a:gdLst>
                <a:gd name="T0" fmla="*/ 25 w 28"/>
                <a:gd name="T1" fmla="*/ 0 h 8"/>
                <a:gd name="T2" fmla="*/ 28 w 28"/>
                <a:gd name="T3" fmla="*/ 0 h 8"/>
                <a:gd name="T4" fmla="*/ 28 w 28"/>
                <a:gd name="T5" fmla="*/ 3 h 8"/>
                <a:gd name="T6" fmla="*/ 1 w 28"/>
                <a:gd name="T7" fmla="*/ 8 h 8"/>
                <a:gd name="T8" fmla="*/ 0 w 28"/>
                <a:gd name="T9" fmla="*/ 8 h 8"/>
                <a:gd name="T10" fmla="*/ 0 w 28"/>
                <a:gd name="T11" fmla="*/ 5 h 8"/>
                <a:gd name="T12" fmla="*/ 25 w 28"/>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5" y="0"/>
                  </a:moveTo>
                  <a:lnTo>
                    <a:pt x="28" y="0"/>
                  </a:lnTo>
                  <a:lnTo>
                    <a:pt x="28" y="3"/>
                  </a:lnTo>
                  <a:lnTo>
                    <a:pt x="1" y="8"/>
                  </a:lnTo>
                  <a:lnTo>
                    <a:pt x="0" y="8"/>
                  </a:lnTo>
                  <a:lnTo>
                    <a:pt x="0" y="5"/>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3" name="Freeform 484"/>
            <p:cNvSpPr>
              <a:spLocks/>
            </p:cNvSpPr>
            <p:nvPr/>
          </p:nvSpPr>
          <p:spPr bwMode="auto">
            <a:xfrm>
              <a:off x="1610633" y="4025874"/>
              <a:ext cx="72730" cy="20956"/>
            </a:xfrm>
            <a:custGeom>
              <a:avLst/>
              <a:gdLst>
                <a:gd name="T0" fmla="*/ 56 w 59"/>
                <a:gd name="T1" fmla="*/ 0 h 17"/>
                <a:gd name="T2" fmla="*/ 59 w 59"/>
                <a:gd name="T3" fmla="*/ 0 h 17"/>
                <a:gd name="T4" fmla="*/ 59 w 59"/>
                <a:gd name="T5" fmla="*/ 3 h 17"/>
                <a:gd name="T6" fmla="*/ 3 w 59"/>
                <a:gd name="T7" fmla="*/ 17 h 17"/>
                <a:gd name="T8" fmla="*/ 0 w 59"/>
                <a:gd name="T9" fmla="*/ 17 h 17"/>
                <a:gd name="T10" fmla="*/ 0 w 59"/>
                <a:gd name="T11" fmla="*/ 14 h 17"/>
                <a:gd name="T12" fmla="*/ 56 w 5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59" h="17">
                  <a:moveTo>
                    <a:pt x="56" y="0"/>
                  </a:moveTo>
                  <a:lnTo>
                    <a:pt x="59" y="0"/>
                  </a:lnTo>
                  <a:lnTo>
                    <a:pt x="59" y="3"/>
                  </a:lnTo>
                  <a:lnTo>
                    <a:pt x="3" y="17"/>
                  </a:lnTo>
                  <a:lnTo>
                    <a:pt x="0" y="17"/>
                  </a:lnTo>
                  <a:lnTo>
                    <a:pt x="0" y="14"/>
                  </a:lnTo>
                  <a:lnTo>
                    <a:pt x="5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4" name="Freeform 485"/>
            <p:cNvSpPr>
              <a:spLocks/>
            </p:cNvSpPr>
            <p:nvPr/>
          </p:nvSpPr>
          <p:spPr bwMode="auto">
            <a:xfrm>
              <a:off x="1725275" y="4009850"/>
              <a:ext cx="20956" cy="8629"/>
            </a:xfrm>
            <a:custGeom>
              <a:avLst/>
              <a:gdLst>
                <a:gd name="T0" fmla="*/ 15 w 17"/>
                <a:gd name="T1" fmla="*/ 0 h 7"/>
                <a:gd name="T2" fmla="*/ 17 w 17"/>
                <a:gd name="T3" fmla="*/ 0 h 7"/>
                <a:gd name="T4" fmla="*/ 17 w 17"/>
                <a:gd name="T5" fmla="*/ 3 h 7"/>
                <a:gd name="T6" fmla="*/ 2 w 17"/>
                <a:gd name="T7" fmla="*/ 7 h 7"/>
                <a:gd name="T8" fmla="*/ 0 w 17"/>
                <a:gd name="T9" fmla="*/ 7 h 7"/>
                <a:gd name="T10" fmla="*/ 0 w 17"/>
                <a:gd name="T11" fmla="*/ 4 h 7"/>
                <a:gd name="T12" fmla="*/ 15 w 1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 h="7">
                  <a:moveTo>
                    <a:pt x="15" y="0"/>
                  </a:moveTo>
                  <a:lnTo>
                    <a:pt x="17" y="0"/>
                  </a:lnTo>
                  <a:lnTo>
                    <a:pt x="17" y="3"/>
                  </a:lnTo>
                  <a:lnTo>
                    <a:pt x="2" y="7"/>
                  </a:lnTo>
                  <a:lnTo>
                    <a:pt x="0" y="7"/>
                  </a:lnTo>
                  <a:lnTo>
                    <a:pt x="0" y="4"/>
                  </a:lnTo>
                  <a:lnTo>
                    <a:pt x="1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5" name="Freeform 486"/>
            <p:cNvSpPr>
              <a:spLocks/>
            </p:cNvSpPr>
            <p:nvPr/>
          </p:nvSpPr>
          <p:spPr bwMode="auto">
            <a:xfrm>
              <a:off x="1788142" y="3975334"/>
              <a:ext cx="92453" cy="24654"/>
            </a:xfrm>
            <a:custGeom>
              <a:avLst/>
              <a:gdLst>
                <a:gd name="T0" fmla="*/ 73 w 75"/>
                <a:gd name="T1" fmla="*/ 0 h 20"/>
                <a:gd name="T2" fmla="*/ 75 w 75"/>
                <a:gd name="T3" fmla="*/ 0 h 20"/>
                <a:gd name="T4" fmla="*/ 75 w 75"/>
                <a:gd name="T5" fmla="*/ 1 h 20"/>
                <a:gd name="T6" fmla="*/ 3 w 75"/>
                <a:gd name="T7" fmla="*/ 20 h 20"/>
                <a:gd name="T8" fmla="*/ 0 w 75"/>
                <a:gd name="T9" fmla="*/ 20 h 20"/>
                <a:gd name="T10" fmla="*/ 0 w 75"/>
                <a:gd name="T11" fmla="*/ 18 h 20"/>
                <a:gd name="T12" fmla="*/ 73 w 75"/>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75" h="20">
                  <a:moveTo>
                    <a:pt x="73" y="0"/>
                  </a:moveTo>
                  <a:lnTo>
                    <a:pt x="75" y="0"/>
                  </a:lnTo>
                  <a:lnTo>
                    <a:pt x="75" y="1"/>
                  </a:lnTo>
                  <a:lnTo>
                    <a:pt x="3" y="20"/>
                  </a:lnTo>
                  <a:lnTo>
                    <a:pt x="0" y="20"/>
                  </a:lnTo>
                  <a:lnTo>
                    <a:pt x="0" y="18"/>
                  </a:lnTo>
                  <a:lnTo>
                    <a:pt x="73"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6" name="Line 487"/>
            <p:cNvSpPr>
              <a:spLocks noChangeShapeType="1"/>
            </p:cNvSpPr>
            <p:nvPr/>
          </p:nvSpPr>
          <p:spPr bwMode="auto">
            <a:xfrm>
              <a:off x="1878129" y="3975334"/>
              <a:ext cx="16025"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7" name="Line 488"/>
            <p:cNvSpPr>
              <a:spLocks noChangeShapeType="1"/>
            </p:cNvSpPr>
            <p:nvPr/>
          </p:nvSpPr>
          <p:spPr bwMode="auto">
            <a:xfrm>
              <a:off x="1934834" y="3975334"/>
              <a:ext cx="2218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8" name="Freeform 489"/>
            <p:cNvSpPr>
              <a:spLocks/>
            </p:cNvSpPr>
            <p:nvPr/>
          </p:nvSpPr>
          <p:spPr bwMode="auto">
            <a:xfrm>
              <a:off x="1998934" y="3970402"/>
              <a:ext cx="75195" cy="4931"/>
            </a:xfrm>
            <a:custGeom>
              <a:avLst/>
              <a:gdLst>
                <a:gd name="T0" fmla="*/ 58 w 61"/>
                <a:gd name="T1" fmla="*/ 0 h 4"/>
                <a:gd name="T2" fmla="*/ 61 w 61"/>
                <a:gd name="T3" fmla="*/ 0 h 4"/>
                <a:gd name="T4" fmla="*/ 61 w 61"/>
                <a:gd name="T5" fmla="*/ 4 h 4"/>
                <a:gd name="T6" fmla="*/ 2 w 61"/>
                <a:gd name="T7" fmla="*/ 4 h 4"/>
                <a:gd name="T8" fmla="*/ 0 w 61"/>
                <a:gd name="T9" fmla="*/ 4 h 4"/>
                <a:gd name="T10" fmla="*/ 0 w 61"/>
                <a:gd name="T11" fmla="*/ 2 h 4"/>
                <a:gd name="T12" fmla="*/ 58 w 61"/>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61" h="4">
                  <a:moveTo>
                    <a:pt x="58" y="0"/>
                  </a:moveTo>
                  <a:lnTo>
                    <a:pt x="61" y="0"/>
                  </a:lnTo>
                  <a:lnTo>
                    <a:pt x="61" y="4"/>
                  </a:lnTo>
                  <a:lnTo>
                    <a:pt x="2" y="4"/>
                  </a:lnTo>
                  <a:lnTo>
                    <a:pt x="0" y="4"/>
                  </a:lnTo>
                  <a:lnTo>
                    <a:pt x="0" y="2"/>
                  </a:lnTo>
                  <a:lnTo>
                    <a:pt x="5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599" name="Line 490"/>
            <p:cNvSpPr>
              <a:spLocks noChangeShapeType="1"/>
            </p:cNvSpPr>
            <p:nvPr/>
          </p:nvSpPr>
          <p:spPr bwMode="auto">
            <a:xfrm>
              <a:off x="1214936" y="3926025"/>
              <a:ext cx="0" cy="7766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0" name="Line 491"/>
            <p:cNvSpPr>
              <a:spLocks noChangeShapeType="1"/>
            </p:cNvSpPr>
            <p:nvPr/>
          </p:nvSpPr>
          <p:spPr bwMode="auto">
            <a:xfrm>
              <a:off x="1201376" y="3927258"/>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1" name="Line 492"/>
            <p:cNvSpPr>
              <a:spLocks noChangeShapeType="1"/>
            </p:cNvSpPr>
            <p:nvPr/>
          </p:nvSpPr>
          <p:spPr bwMode="auto">
            <a:xfrm>
              <a:off x="1214936" y="3999987"/>
              <a:ext cx="0" cy="1232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2" name="Line 493"/>
            <p:cNvSpPr>
              <a:spLocks noChangeShapeType="1"/>
            </p:cNvSpPr>
            <p:nvPr/>
          </p:nvSpPr>
          <p:spPr bwMode="auto">
            <a:xfrm>
              <a:off x="1201376" y="4012315"/>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3" name="Line 494"/>
            <p:cNvSpPr>
              <a:spLocks noChangeShapeType="1"/>
            </p:cNvSpPr>
            <p:nvPr/>
          </p:nvSpPr>
          <p:spPr bwMode="auto">
            <a:xfrm>
              <a:off x="1429426" y="3848365"/>
              <a:ext cx="0" cy="7642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4" name="Line 495"/>
            <p:cNvSpPr>
              <a:spLocks noChangeShapeType="1"/>
            </p:cNvSpPr>
            <p:nvPr/>
          </p:nvSpPr>
          <p:spPr bwMode="auto">
            <a:xfrm>
              <a:off x="1417099" y="3848365"/>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5" name="Line 496"/>
            <p:cNvSpPr>
              <a:spLocks noChangeShapeType="1"/>
            </p:cNvSpPr>
            <p:nvPr/>
          </p:nvSpPr>
          <p:spPr bwMode="auto">
            <a:xfrm>
              <a:off x="1429426" y="3921095"/>
              <a:ext cx="0" cy="1232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6" name="Line 497"/>
            <p:cNvSpPr>
              <a:spLocks noChangeShapeType="1"/>
            </p:cNvSpPr>
            <p:nvPr/>
          </p:nvSpPr>
          <p:spPr bwMode="auto">
            <a:xfrm>
              <a:off x="1417099" y="3930956"/>
              <a:ext cx="2835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7" name="Line 498"/>
            <p:cNvSpPr>
              <a:spLocks noChangeShapeType="1"/>
            </p:cNvSpPr>
            <p:nvPr/>
          </p:nvSpPr>
          <p:spPr bwMode="auto">
            <a:xfrm>
              <a:off x="1152068" y="4687836"/>
              <a:ext cx="5670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8" name="Line 499"/>
            <p:cNvSpPr>
              <a:spLocks noChangeShapeType="1"/>
            </p:cNvSpPr>
            <p:nvPr/>
          </p:nvSpPr>
          <p:spPr bwMode="auto">
            <a:xfrm>
              <a:off x="1152068" y="4202151"/>
              <a:ext cx="5670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09" name="Line 500"/>
            <p:cNvSpPr>
              <a:spLocks noChangeShapeType="1"/>
            </p:cNvSpPr>
            <p:nvPr/>
          </p:nvSpPr>
          <p:spPr bwMode="auto">
            <a:xfrm>
              <a:off x="1152068" y="3714001"/>
              <a:ext cx="5670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0" name="Line 501"/>
            <p:cNvSpPr>
              <a:spLocks noChangeShapeType="1"/>
            </p:cNvSpPr>
            <p:nvPr/>
          </p:nvSpPr>
          <p:spPr bwMode="auto">
            <a:xfrm>
              <a:off x="1152068" y="3227082"/>
              <a:ext cx="5670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1" name="Line 502"/>
            <p:cNvSpPr>
              <a:spLocks noChangeShapeType="1"/>
            </p:cNvSpPr>
            <p:nvPr/>
          </p:nvSpPr>
          <p:spPr bwMode="auto">
            <a:xfrm>
              <a:off x="1152068" y="2737700"/>
              <a:ext cx="5670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2" name="Line 503"/>
            <p:cNvSpPr>
              <a:spLocks noChangeShapeType="1"/>
            </p:cNvSpPr>
            <p:nvPr/>
          </p:nvSpPr>
          <p:spPr bwMode="auto">
            <a:xfrm>
              <a:off x="1152068" y="2252015"/>
              <a:ext cx="5670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3" name="Line 504"/>
            <p:cNvSpPr>
              <a:spLocks noChangeShapeType="1"/>
            </p:cNvSpPr>
            <p:nvPr/>
          </p:nvSpPr>
          <p:spPr bwMode="auto">
            <a:xfrm>
              <a:off x="1152068" y="1765097"/>
              <a:ext cx="5670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4" name="Line 505"/>
            <p:cNvSpPr>
              <a:spLocks noChangeShapeType="1"/>
            </p:cNvSpPr>
            <p:nvPr/>
          </p:nvSpPr>
          <p:spPr bwMode="auto">
            <a:xfrm>
              <a:off x="1152068" y="4543609"/>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5" name="Line 506"/>
            <p:cNvSpPr>
              <a:spLocks noChangeShapeType="1"/>
            </p:cNvSpPr>
            <p:nvPr/>
          </p:nvSpPr>
          <p:spPr bwMode="auto">
            <a:xfrm>
              <a:off x="1152068" y="4456088"/>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6" name="Line 507"/>
            <p:cNvSpPr>
              <a:spLocks noChangeShapeType="1"/>
            </p:cNvSpPr>
            <p:nvPr/>
          </p:nvSpPr>
          <p:spPr bwMode="auto">
            <a:xfrm>
              <a:off x="1152068" y="4395685"/>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7" name="Line 508"/>
            <p:cNvSpPr>
              <a:spLocks noChangeShapeType="1"/>
            </p:cNvSpPr>
            <p:nvPr/>
          </p:nvSpPr>
          <p:spPr bwMode="auto">
            <a:xfrm>
              <a:off x="1152068" y="4346377"/>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8" name="Line 509"/>
            <p:cNvSpPr>
              <a:spLocks noChangeShapeType="1"/>
            </p:cNvSpPr>
            <p:nvPr/>
          </p:nvSpPr>
          <p:spPr bwMode="auto">
            <a:xfrm>
              <a:off x="1152068" y="4308163"/>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19" name="Line 510"/>
            <p:cNvSpPr>
              <a:spLocks noChangeShapeType="1"/>
            </p:cNvSpPr>
            <p:nvPr/>
          </p:nvSpPr>
          <p:spPr bwMode="auto">
            <a:xfrm>
              <a:off x="1152068" y="4277345"/>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0" name="Line 511"/>
            <p:cNvSpPr>
              <a:spLocks noChangeShapeType="1"/>
            </p:cNvSpPr>
            <p:nvPr/>
          </p:nvSpPr>
          <p:spPr bwMode="auto">
            <a:xfrm>
              <a:off x="1152068" y="4248994"/>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1" name="Line 512"/>
            <p:cNvSpPr>
              <a:spLocks noChangeShapeType="1"/>
            </p:cNvSpPr>
            <p:nvPr/>
          </p:nvSpPr>
          <p:spPr bwMode="auto">
            <a:xfrm>
              <a:off x="1152068" y="4224339"/>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2" name="Line 513"/>
            <p:cNvSpPr>
              <a:spLocks noChangeShapeType="1"/>
            </p:cNvSpPr>
            <p:nvPr/>
          </p:nvSpPr>
          <p:spPr bwMode="auto">
            <a:xfrm>
              <a:off x="1152068" y="4055459"/>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3" name="Line 514"/>
            <p:cNvSpPr>
              <a:spLocks noChangeShapeType="1"/>
            </p:cNvSpPr>
            <p:nvPr/>
          </p:nvSpPr>
          <p:spPr bwMode="auto">
            <a:xfrm>
              <a:off x="1152068" y="3967937"/>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4" name="Line 515"/>
            <p:cNvSpPr>
              <a:spLocks noChangeShapeType="1"/>
            </p:cNvSpPr>
            <p:nvPr/>
          </p:nvSpPr>
          <p:spPr bwMode="auto">
            <a:xfrm>
              <a:off x="1152068" y="3907534"/>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5" name="Line 516"/>
            <p:cNvSpPr>
              <a:spLocks noChangeShapeType="1"/>
            </p:cNvSpPr>
            <p:nvPr/>
          </p:nvSpPr>
          <p:spPr bwMode="auto">
            <a:xfrm>
              <a:off x="1152068" y="3860692"/>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6" name="Line 517"/>
            <p:cNvSpPr>
              <a:spLocks noChangeShapeType="1"/>
            </p:cNvSpPr>
            <p:nvPr/>
          </p:nvSpPr>
          <p:spPr bwMode="auto">
            <a:xfrm>
              <a:off x="1152068" y="3821245"/>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7" name="Line 518"/>
            <p:cNvSpPr>
              <a:spLocks noChangeShapeType="1"/>
            </p:cNvSpPr>
            <p:nvPr/>
          </p:nvSpPr>
          <p:spPr bwMode="auto">
            <a:xfrm>
              <a:off x="1152068" y="3789195"/>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8" name="Line 519"/>
            <p:cNvSpPr>
              <a:spLocks noChangeShapeType="1"/>
            </p:cNvSpPr>
            <p:nvPr/>
          </p:nvSpPr>
          <p:spPr bwMode="auto">
            <a:xfrm>
              <a:off x="1152068" y="3760843"/>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29" name="Line 520"/>
            <p:cNvSpPr>
              <a:spLocks noChangeShapeType="1"/>
            </p:cNvSpPr>
            <p:nvPr/>
          </p:nvSpPr>
          <p:spPr bwMode="auto">
            <a:xfrm>
              <a:off x="1152068" y="3736189"/>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0" name="Line 521"/>
            <p:cNvSpPr>
              <a:spLocks noChangeShapeType="1"/>
            </p:cNvSpPr>
            <p:nvPr/>
          </p:nvSpPr>
          <p:spPr bwMode="auto">
            <a:xfrm>
              <a:off x="1152068" y="3567308"/>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1" name="Line 522"/>
            <p:cNvSpPr>
              <a:spLocks noChangeShapeType="1"/>
            </p:cNvSpPr>
            <p:nvPr/>
          </p:nvSpPr>
          <p:spPr bwMode="auto">
            <a:xfrm>
              <a:off x="1152068" y="3481019"/>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2" name="Line 523"/>
            <p:cNvSpPr>
              <a:spLocks noChangeShapeType="1"/>
            </p:cNvSpPr>
            <p:nvPr/>
          </p:nvSpPr>
          <p:spPr bwMode="auto">
            <a:xfrm>
              <a:off x="1152068" y="3420617"/>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3" name="Line 524"/>
            <p:cNvSpPr>
              <a:spLocks noChangeShapeType="1"/>
            </p:cNvSpPr>
            <p:nvPr/>
          </p:nvSpPr>
          <p:spPr bwMode="auto">
            <a:xfrm>
              <a:off x="1152068" y="3372541"/>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4" name="Line 525"/>
            <p:cNvSpPr>
              <a:spLocks noChangeShapeType="1"/>
            </p:cNvSpPr>
            <p:nvPr/>
          </p:nvSpPr>
          <p:spPr bwMode="auto">
            <a:xfrm>
              <a:off x="1152068" y="3333095"/>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5" name="Line 526"/>
            <p:cNvSpPr>
              <a:spLocks noChangeShapeType="1"/>
            </p:cNvSpPr>
            <p:nvPr/>
          </p:nvSpPr>
          <p:spPr bwMode="auto">
            <a:xfrm>
              <a:off x="1152068" y="3302278"/>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6" name="Line 527"/>
            <p:cNvSpPr>
              <a:spLocks noChangeShapeType="1"/>
            </p:cNvSpPr>
            <p:nvPr/>
          </p:nvSpPr>
          <p:spPr bwMode="auto">
            <a:xfrm>
              <a:off x="1152068" y="3275158"/>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7" name="Line 528"/>
            <p:cNvSpPr>
              <a:spLocks noChangeShapeType="1"/>
            </p:cNvSpPr>
            <p:nvPr/>
          </p:nvSpPr>
          <p:spPr bwMode="auto">
            <a:xfrm>
              <a:off x="1152068" y="3248039"/>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8" name="Line 529"/>
            <p:cNvSpPr>
              <a:spLocks noChangeShapeType="1"/>
            </p:cNvSpPr>
            <p:nvPr/>
          </p:nvSpPr>
          <p:spPr bwMode="auto">
            <a:xfrm>
              <a:off x="1152068" y="3079158"/>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39" name="Line 530"/>
            <p:cNvSpPr>
              <a:spLocks noChangeShapeType="1"/>
            </p:cNvSpPr>
            <p:nvPr/>
          </p:nvSpPr>
          <p:spPr bwMode="auto">
            <a:xfrm>
              <a:off x="1152068" y="2994102"/>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0" name="Line 531"/>
            <p:cNvSpPr>
              <a:spLocks noChangeShapeType="1"/>
            </p:cNvSpPr>
            <p:nvPr/>
          </p:nvSpPr>
          <p:spPr bwMode="auto">
            <a:xfrm>
              <a:off x="1152068" y="2933699"/>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1" name="Line 532"/>
            <p:cNvSpPr>
              <a:spLocks noChangeShapeType="1"/>
            </p:cNvSpPr>
            <p:nvPr/>
          </p:nvSpPr>
          <p:spPr bwMode="auto">
            <a:xfrm>
              <a:off x="1152068" y="2886857"/>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2" name="Line 533"/>
            <p:cNvSpPr>
              <a:spLocks noChangeShapeType="1"/>
            </p:cNvSpPr>
            <p:nvPr/>
          </p:nvSpPr>
          <p:spPr bwMode="auto">
            <a:xfrm>
              <a:off x="1152068" y="2847410"/>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3" name="Line 534"/>
            <p:cNvSpPr>
              <a:spLocks noChangeShapeType="1"/>
            </p:cNvSpPr>
            <p:nvPr/>
          </p:nvSpPr>
          <p:spPr bwMode="auto">
            <a:xfrm>
              <a:off x="1152068" y="2815360"/>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4" name="Line 535"/>
            <p:cNvSpPr>
              <a:spLocks noChangeShapeType="1"/>
            </p:cNvSpPr>
            <p:nvPr/>
          </p:nvSpPr>
          <p:spPr bwMode="auto">
            <a:xfrm>
              <a:off x="1152068" y="2788241"/>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5" name="Line 536"/>
            <p:cNvSpPr>
              <a:spLocks noChangeShapeType="1"/>
            </p:cNvSpPr>
            <p:nvPr/>
          </p:nvSpPr>
          <p:spPr bwMode="auto">
            <a:xfrm>
              <a:off x="1152068" y="2762354"/>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6" name="Line 537"/>
            <p:cNvSpPr>
              <a:spLocks noChangeShapeType="1"/>
            </p:cNvSpPr>
            <p:nvPr/>
          </p:nvSpPr>
          <p:spPr bwMode="auto">
            <a:xfrm>
              <a:off x="1152068" y="2593473"/>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7" name="Line 538"/>
            <p:cNvSpPr>
              <a:spLocks noChangeShapeType="1"/>
            </p:cNvSpPr>
            <p:nvPr/>
          </p:nvSpPr>
          <p:spPr bwMode="auto">
            <a:xfrm>
              <a:off x="1152068" y="2505952"/>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8" name="Line 539"/>
            <p:cNvSpPr>
              <a:spLocks noChangeShapeType="1"/>
            </p:cNvSpPr>
            <p:nvPr/>
          </p:nvSpPr>
          <p:spPr bwMode="auto">
            <a:xfrm>
              <a:off x="1152068" y="2445549"/>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49" name="Line 540"/>
            <p:cNvSpPr>
              <a:spLocks noChangeShapeType="1"/>
            </p:cNvSpPr>
            <p:nvPr/>
          </p:nvSpPr>
          <p:spPr bwMode="auto">
            <a:xfrm>
              <a:off x="1152068" y="2399940"/>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0" name="Line 541"/>
            <p:cNvSpPr>
              <a:spLocks noChangeShapeType="1"/>
            </p:cNvSpPr>
            <p:nvPr/>
          </p:nvSpPr>
          <p:spPr bwMode="auto">
            <a:xfrm>
              <a:off x="1152068" y="2359260"/>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1" name="Line 542"/>
            <p:cNvSpPr>
              <a:spLocks noChangeShapeType="1"/>
            </p:cNvSpPr>
            <p:nvPr/>
          </p:nvSpPr>
          <p:spPr bwMode="auto">
            <a:xfrm>
              <a:off x="1152068" y="2327210"/>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2" name="Line 543"/>
            <p:cNvSpPr>
              <a:spLocks noChangeShapeType="1"/>
            </p:cNvSpPr>
            <p:nvPr/>
          </p:nvSpPr>
          <p:spPr bwMode="auto">
            <a:xfrm>
              <a:off x="1152068" y="2297625"/>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3" name="Line 544"/>
            <p:cNvSpPr>
              <a:spLocks noChangeShapeType="1"/>
            </p:cNvSpPr>
            <p:nvPr/>
          </p:nvSpPr>
          <p:spPr bwMode="auto">
            <a:xfrm>
              <a:off x="1152068" y="2272971"/>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4" name="Line 545"/>
            <p:cNvSpPr>
              <a:spLocks noChangeShapeType="1"/>
            </p:cNvSpPr>
            <p:nvPr/>
          </p:nvSpPr>
          <p:spPr bwMode="auto">
            <a:xfrm>
              <a:off x="1152068" y="2106556"/>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5" name="Line 546"/>
            <p:cNvSpPr>
              <a:spLocks noChangeShapeType="1"/>
            </p:cNvSpPr>
            <p:nvPr/>
          </p:nvSpPr>
          <p:spPr bwMode="auto">
            <a:xfrm>
              <a:off x="1152068" y="2020267"/>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6" name="Line 547"/>
            <p:cNvSpPr>
              <a:spLocks noChangeShapeType="1"/>
            </p:cNvSpPr>
            <p:nvPr/>
          </p:nvSpPr>
          <p:spPr bwMode="auto">
            <a:xfrm>
              <a:off x="1152068" y="1958632"/>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7" name="Line 548"/>
            <p:cNvSpPr>
              <a:spLocks noChangeShapeType="1"/>
            </p:cNvSpPr>
            <p:nvPr/>
          </p:nvSpPr>
          <p:spPr bwMode="auto">
            <a:xfrm>
              <a:off x="1152068" y="1910556"/>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8" name="Line 549"/>
            <p:cNvSpPr>
              <a:spLocks noChangeShapeType="1"/>
            </p:cNvSpPr>
            <p:nvPr/>
          </p:nvSpPr>
          <p:spPr bwMode="auto">
            <a:xfrm>
              <a:off x="1152068" y="1872343"/>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59" name="Line 550"/>
            <p:cNvSpPr>
              <a:spLocks noChangeShapeType="1"/>
            </p:cNvSpPr>
            <p:nvPr/>
          </p:nvSpPr>
          <p:spPr bwMode="auto">
            <a:xfrm>
              <a:off x="1152068" y="1841525"/>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0" name="Line 551"/>
            <p:cNvSpPr>
              <a:spLocks noChangeShapeType="1"/>
            </p:cNvSpPr>
            <p:nvPr/>
          </p:nvSpPr>
          <p:spPr bwMode="auto">
            <a:xfrm>
              <a:off x="1152068" y="1813173"/>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1" name="Line 552"/>
            <p:cNvSpPr>
              <a:spLocks noChangeShapeType="1"/>
            </p:cNvSpPr>
            <p:nvPr/>
          </p:nvSpPr>
          <p:spPr bwMode="auto">
            <a:xfrm>
              <a:off x="1152068" y="1787286"/>
              <a:ext cx="35749"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2" name="Line 553"/>
            <p:cNvSpPr>
              <a:spLocks noChangeShapeType="1"/>
            </p:cNvSpPr>
            <p:nvPr/>
          </p:nvSpPr>
          <p:spPr bwMode="auto">
            <a:xfrm>
              <a:off x="5076992" y="4687836"/>
              <a:ext cx="55472"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3" name="Line 554"/>
            <p:cNvSpPr>
              <a:spLocks noChangeShapeType="1"/>
            </p:cNvSpPr>
            <p:nvPr/>
          </p:nvSpPr>
          <p:spPr bwMode="auto">
            <a:xfrm>
              <a:off x="5076992" y="4202151"/>
              <a:ext cx="55472"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4" name="Line 555"/>
            <p:cNvSpPr>
              <a:spLocks noChangeShapeType="1"/>
            </p:cNvSpPr>
            <p:nvPr/>
          </p:nvSpPr>
          <p:spPr bwMode="auto">
            <a:xfrm>
              <a:off x="5076992" y="3714001"/>
              <a:ext cx="55472"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5" name="Line 556"/>
            <p:cNvSpPr>
              <a:spLocks noChangeShapeType="1"/>
            </p:cNvSpPr>
            <p:nvPr/>
          </p:nvSpPr>
          <p:spPr bwMode="auto">
            <a:xfrm>
              <a:off x="5076992" y="3227082"/>
              <a:ext cx="55472"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6" name="Line 557"/>
            <p:cNvSpPr>
              <a:spLocks noChangeShapeType="1"/>
            </p:cNvSpPr>
            <p:nvPr/>
          </p:nvSpPr>
          <p:spPr bwMode="auto">
            <a:xfrm>
              <a:off x="5076992" y="2737700"/>
              <a:ext cx="55472"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7" name="Line 558"/>
            <p:cNvSpPr>
              <a:spLocks noChangeShapeType="1"/>
            </p:cNvSpPr>
            <p:nvPr/>
          </p:nvSpPr>
          <p:spPr bwMode="auto">
            <a:xfrm>
              <a:off x="5076992" y="2252015"/>
              <a:ext cx="55472"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8" name="Line 559"/>
            <p:cNvSpPr>
              <a:spLocks noChangeShapeType="1"/>
            </p:cNvSpPr>
            <p:nvPr/>
          </p:nvSpPr>
          <p:spPr bwMode="auto">
            <a:xfrm>
              <a:off x="5076992" y="1765097"/>
              <a:ext cx="55472"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69" name="Line 560"/>
            <p:cNvSpPr>
              <a:spLocks noChangeShapeType="1"/>
            </p:cNvSpPr>
            <p:nvPr/>
          </p:nvSpPr>
          <p:spPr bwMode="auto">
            <a:xfrm>
              <a:off x="5095483" y="4543609"/>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0" name="Line 561"/>
            <p:cNvSpPr>
              <a:spLocks noChangeShapeType="1"/>
            </p:cNvSpPr>
            <p:nvPr/>
          </p:nvSpPr>
          <p:spPr bwMode="auto">
            <a:xfrm>
              <a:off x="5095483" y="4456088"/>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1" name="Line 562"/>
            <p:cNvSpPr>
              <a:spLocks noChangeShapeType="1"/>
            </p:cNvSpPr>
            <p:nvPr/>
          </p:nvSpPr>
          <p:spPr bwMode="auto">
            <a:xfrm>
              <a:off x="5095483" y="4395685"/>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2" name="Line 563"/>
            <p:cNvSpPr>
              <a:spLocks noChangeShapeType="1"/>
            </p:cNvSpPr>
            <p:nvPr/>
          </p:nvSpPr>
          <p:spPr bwMode="auto">
            <a:xfrm>
              <a:off x="5095483" y="4346377"/>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3" name="Line 564"/>
            <p:cNvSpPr>
              <a:spLocks noChangeShapeType="1"/>
            </p:cNvSpPr>
            <p:nvPr/>
          </p:nvSpPr>
          <p:spPr bwMode="auto">
            <a:xfrm>
              <a:off x="5095483" y="4308163"/>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4" name="Line 565"/>
            <p:cNvSpPr>
              <a:spLocks noChangeShapeType="1"/>
            </p:cNvSpPr>
            <p:nvPr/>
          </p:nvSpPr>
          <p:spPr bwMode="auto">
            <a:xfrm>
              <a:off x="5095483" y="4277345"/>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5" name="Line 566"/>
            <p:cNvSpPr>
              <a:spLocks noChangeShapeType="1"/>
            </p:cNvSpPr>
            <p:nvPr/>
          </p:nvSpPr>
          <p:spPr bwMode="auto">
            <a:xfrm>
              <a:off x="5095483" y="4248994"/>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6" name="Line 567"/>
            <p:cNvSpPr>
              <a:spLocks noChangeShapeType="1"/>
            </p:cNvSpPr>
            <p:nvPr/>
          </p:nvSpPr>
          <p:spPr bwMode="auto">
            <a:xfrm>
              <a:off x="5095483" y="4224339"/>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7" name="Line 568"/>
            <p:cNvSpPr>
              <a:spLocks noChangeShapeType="1"/>
            </p:cNvSpPr>
            <p:nvPr/>
          </p:nvSpPr>
          <p:spPr bwMode="auto">
            <a:xfrm>
              <a:off x="5095483" y="4055459"/>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8" name="Line 569"/>
            <p:cNvSpPr>
              <a:spLocks noChangeShapeType="1"/>
            </p:cNvSpPr>
            <p:nvPr/>
          </p:nvSpPr>
          <p:spPr bwMode="auto">
            <a:xfrm>
              <a:off x="5095483" y="3967937"/>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79" name="Line 570"/>
            <p:cNvSpPr>
              <a:spLocks noChangeShapeType="1"/>
            </p:cNvSpPr>
            <p:nvPr/>
          </p:nvSpPr>
          <p:spPr bwMode="auto">
            <a:xfrm>
              <a:off x="5095483" y="3907534"/>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0" name="Line 571"/>
            <p:cNvSpPr>
              <a:spLocks noChangeShapeType="1"/>
            </p:cNvSpPr>
            <p:nvPr/>
          </p:nvSpPr>
          <p:spPr bwMode="auto">
            <a:xfrm>
              <a:off x="5095483" y="3860692"/>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1" name="Line 572"/>
            <p:cNvSpPr>
              <a:spLocks noChangeShapeType="1"/>
            </p:cNvSpPr>
            <p:nvPr/>
          </p:nvSpPr>
          <p:spPr bwMode="auto">
            <a:xfrm>
              <a:off x="5095483" y="3821245"/>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2" name="Line 573"/>
            <p:cNvSpPr>
              <a:spLocks noChangeShapeType="1"/>
            </p:cNvSpPr>
            <p:nvPr/>
          </p:nvSpPr>
          <p:spPr bwMode="auto">
            <a:xfrm>
              <a:off x="5095483" y="3789195"/>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3" name="Line 574"/>
            <p:cNvSpPr>
              <a:spLocks noChangeShapeType="1"/>
            </p:cNvSpPr>
            <p:nvPr/>
          </p:nvSpPr>
          <p:spPr bwMode="auto">
            <a:xfrm>
              <a:off x="5095483" y="3760843"/>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4" name="Line 575"/>
            <p:cNvSpPr>
              <a:spLocks noChangeShapeType="1"/>
            </p:cNvSpPr>
            <p:nvPr/>
          </p:nvSpPr>
          <p:spPr bwMode="auto">
            <a:xfrm>
              <a:off x="5095483" y="3736189"/>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5" name="Line 576"/>
            <p:cNvSpPr>
              <a:spLocks noChangeShapeType="1"/>
            </p:cNvSpPr>
            <p:nvPr/>
          </p:nvSpPr>
          <p:spPr bwMode="auto">
            <a:xfrm>
              <a:off x="5095483" y="3567308"/>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6" name="Line 577"/>
            <p:cNvSpPr>
              <a:spLocks noChangeShapeType="1"/>
            </p:cNvSpPr>
            <p:nvPr/>
          </p:nvSpPr>
          <p:spPr bwMode="auto">
            <a:xfrm>
              <a:off x="5095483" y="3481019"/>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7" name="Line 578"/>
            <p:cNvSpPr>
              <a:spLocks noChangeShapeType="1"/>
            </p:cNvSpPr>
            <p:nvPr/>
          </p:nvSpPr>
          <p:spPr bwMode="auto">
            <a:xfrm>
              <a:off x="5095483" y="3420617"/>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8" name="Line 579"/>
            <p:cNvSpPr>
              <a:spLocks noChangeShapeType="1"/>
            </p:cNvSpPr>
            <p:nvPr/>
          </p:nvSpPr>
          <p:spPr bwMode="auto">
            <a:xfrm>
              <a:off x="5095483" y="3372541"/>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89" name="Line 580"/>
            <p:cNvSpPr>
              <a:spLocks noChangeShapeType="1"/>
            </p:cNvSpPr>
            <p:nvPr/>
          </p:nvSpPr>
          <p:spPr bwMode="auto">
            <a:xfrm>
              <a:off x="5095483" y="3333095"/>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0" name="Line 581"/>
            <p:cNvSpPr>
              <a:spLocks noChangeShapeType="1"/>
            </p:cNvSpPr>
            <p:nvPr/>
          </p:nvSpPr>
          <p:spPr bwMode="auto">
            <a:xfrm>
              <a:off x="5095483" y="3302278"/>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1" name="Line 582"/>
            <p:cNvSpPr>
              <a:spLocks noChangeShapeType="1"/>
            </p:cNvSpPr>
            <p:nvPr/>
          </p:nvSpPr>
          <p:spPr bwMode="auto">
            <a:xfrm>
              <a:off x="5095483" y="3275158"/>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2" name="Line 583"/>
            <p:cNvSpPr>
              <a:spLocks noChangeShapeType="1"/>
            </p:cNvSpPr>
            <p:nvPr/>
          </p:nvSpPr>
          <p:spPr bwMode="auto">
            <a:xfrm>
              <a:off x="5095483" y="3248039"/>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3" name="Line 584"/>
            <p:cNvSpPr>
              <a:spLocks noChangeShapeType="1"/>
            </p:cNvSpPr>
            <p:nvPr/>
          </p:nvSpPr>
          <p:spPr bwMode="auto">
            <a:xfrm>
              <a:off x="5095483" y="3079158"/>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4" name="Line 585"/>
            <p:cNvSpPr>
              <a:spLocks noChangeShapeType="1"/>
            </p:cNvSpPr>
            <p:nvPr/>
          </p:nvSpPr>
          <p:spPr bwMode="auto">
            <a:xfrm>
              <a:off x="5095483" y="2994102"/>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5" name="Line 586"/>
            <p:cNvSpPr>
              <a:spLocks noChangeShapeType="1"/>
            </p:cNvSpPr>
            <p:nvPr/>
          </p:nvSpPr>
          <p:spPr bwMode="auto">
            <a:xfrm>
              <a:off x="5095483" y="2933699"/>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6" name="Line 587"/>
            <p:cNvSpPr>
              <a:spLocks noChangeShapeType="1"/>
            </p:cNvSpPr>
            <p:nvPr/>
          </p:nvSpPr>
          <p:spPr bwMode="auto">
            <a:xfrm>
              <a:off x="5095483" y="2886857"/>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7" name="Line 588"/>
            <p:cNvSpPr>
              <a:spLocks noChangeShapeType="1"/>
            </p:cNvSpPr>
            <p:nvPr/>
          </p:nvSpPr>
          <p:spPr bwMode="auto">
            <a:xfrm>
              <a:off x="5095483" y="2847410"/>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8" name="Line 589"/>
            <p:cNvSpPr>
              <a:spLocks noChangeShapeType="1"/>
            </p:cNvSpPr>
            <p:nvPr/>
          </p:nvSpPr>
          <p:spPr bwMode="auto">
            <a:xfrm>
              <a:off x="5095483" y="2815360"/>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699" name="Line 590"/>
            <p:cNvSpPr>
              <a:spLocks noChangeShapeType="1"/>
            </p:cNvSpPr>
            <p:nvPr/>
          </p:nvSpPr>
          <p:spPr bwMode="auto">
            <a:xfrm>
              <a:off x="5095483" y="2788241"/>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0" name="Line 591"/>
            <p:cNvSpPr>
              <a:spLocks noChangeShapeType="1"/>
            </p:cNvSpPr>
            <p:nvPr/>
          </p:nvSpPr>
          <p:spPr bwMode="auto">
            <a:xfrm>
              <a:off x="5095483" y="2762354"/>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1" name="Line 592"/>
            <p:cNvSpPr>
              <a:spLocks noChangeShapeType="1"/>
            </p:cNvSpPr>
            <p:nvPr/>
          </p:nvSpPr>
          <p:spPr bwMode="auto">
            <a:xfrm>
              <a:off x="5095483" y="2593473"/>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2" name="Line 593"/>
            <p:cNvSpPr>
              <a:spLocks noChangeShapeType="1"/>
            </p:cNvSpPr>
            <p:nvPr/>
          </p:nvSpPr>
          <p:spPr bwMode="auto">
            <a:xfrm>
              <a:off x="5095483" y="2505952"/>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3" name="Line 594"/>
            <p:cNvSpPr>
              <a:spLocks noChangeShapeType="1"/>
            </p:cNvSpPr>
            <p:nvPr/>
          </p:nvSpPr>
          <p:spPr bwMode="auto">
            <a:xfrm>
              <a:off x="5095483" y="2445549"/>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4" name="Line 595"/>
            <p:cNvSpPr>
              <a:spLocks noChangeShapeType="1"/>
            </p:cNvSpPr>
            <p:nvPr/>
          </p:nvSpPr>
          <p:spPr bwMode="auto">
            <a:xfrm>
              <a:off x="5095483" y="2399940"/>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5" name="Line 596"/>
            <p:cNvSpPr>
              <a:spLocks noChangeShapeType="1"/>
            </p:cNvSpPr>
            <p:nvPr/>
          </p:nvSpPr>
          <p:spPr bwMode="auto">
            <a:xfrm>
              <a:off x="5095483" y="2359260"/>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6" name="Line 597"/>
            <p:cNvSpPr>
              <a:spLocks noChangeShapeType="1"/>
            </p:cNvSpPr>
            <p:nvPr/>
          </p:nvSpPr>
          <p:spPr bwMode="auto">
            <a:xfrm>
              <a:off x="5095483" y="2327210"/>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7" name="Line 598"/>
            <p:cNvSpPr>
              <a:spLocks noChangeShapeType="1"/>
            </p:cNvSpPr>
            <p:nvPr/>
          </p:nvSpPr>
          <p:spPr bwMode="auto">
            <a:xfrm>
              <a:off x="5095483" y="2297625"/>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8" name="Line 599"/>
            <p:cNvSpPr>
              <a:spLocks noChangeShapeType="1"/>
            </p:cNvSpPr>
            <p:nvPr/>
          </p:nvSpPr>
          <p:spPr bwMode="auto">
            <a:xfrm>
              <a:off x="5095483" y="2272971"/>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09" name="Line 600"/>
            <p:cNvSpPr>
              <a:spLocks noChangeShapeType="1"/>
            </p:cNvSpPr>
            <p:nvPr/>
          </p:nvSpPr>
          <p:spPr bwMode="auto">
            <a:xfrm>
              <a:off x="5095483" y="2106556"/>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0" name="Line 601"/>
            <p:cNvSpPr>
              <a:spLocks noChangeShapeType="1"/>
            </p:cNvSpPr>
            <p:nvPr/>
          </p:nvSpPr>
          <p:spPr bwMode="auto">
            <a:xfrm>
              <a:off x="5095483" y="2020267"/>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1" name="Line 602"/>
            <p:cNvSpPr>
              <a:spLocks noChangeShapeType="1"/>
            </p:cNvSpPr>
            <p:nvPr/>
          </p:nvSpPr>
          <p:spPr bwMode="auto">
            <a:xfrm>
              <a:off x="5095483" y="1958632"/>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2" name="Line 603"/>
            <p:cNvSpPr>
              <a:spLocks noChangeShapeType="1"/>
            </p:cNvSpPr>
            <p:nvPr/>
          </p:nvSpPr>
          <p:spPr bwMode="auto">
            <a:xfrm>
              <a:off x="5095483" y="1910556"/>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3" name="Line 604"/>
            <p:cNvSpPr>
              <a:spLocks noChangeShapeType="1"/>
            </p:cNvSpPr>
            <p:nvPr/>
          </p:nvSpPr>
          <p:spPr bwMode="auto">
            <a:xfrm>
              <a:off x="5095483" y="1872343"/>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4" name="Line 605"/>
            <p:cNvSpPr>
              <a:spLocks noChangeShapeType="1"/>
            </p:cNvSpPr>
            <p:nvPr/>
          </p:nvSpPr>
          <p:spPr bwMode="auto">
            <a:xfrm>
              <a:off x="5095483" y="1841525"/>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5" name="Line 606"/>
            <p:cNvSpPr>
              <a:spLocks noChangeShapeType="1"/>
            </p:cNvSpPr>
            <p:nvPr/>
          </p:nvSpPr>
          <p:spPr bwMode="auto">
            <a:xfrm>
              <a:off x="5095483" y="1813173"/>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6" name="Line 607"/>
            <p:cNvSpPr>
              <a:spLocks noChangeShapeType="1"/>
            </p:cNvSpPr>
            <p:nvPr/>
          </p:nvSpPr>
          <p:spPr bwMode="auto">
            <a:xfrm>
              <a:off x="5095483" y="1787286"/>
              <a:ext cx="3698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7" name="Line 609"/>
            <p:cNvSpPr>
              <a:spLocks noChangeShapeType="1"/>
            </p:cNvSpPr>
            <p:nvPr/>
          </p:nvSpPr>
          <p:spPr bwMode="auto">
            <a:xfrm>
              <a:off x="1160697" y="4640993"/>
              <a:ext cx="0" cy="5547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8" name="Line 610"/>
            <p:cNvSpPr>
              <a:spLocks noChangeShapeType="1"/>
            </p:cNvSpPr>
            <p:nvPr/>
          </p:nvSpPr>
          <p:spPr bwMode="auto">
            <a:xfrm>
              <a:off x="2482154" y="4640993"/>
              <a:ext cx="0" cy="5547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19" name="Line 611"/>
            <p:cNvSpPr>
              <a:spLocks noChangeShapeType="1"/>
            </p:cNvSpPr>
            <p:nvPr/>
          </p:nvSpPr>
          <p:spPr bwMode="auto">
            <a:xfrm>
              <a:off x="3802378" y="4640993"/>
              <a:ext cx="0" cy="5547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0" name="Line 612"/>
            <p:cNvSpPr>
              <a:spLocks noChangeShapeType="1"/>
            </p:cNvSpPr>
            <p:nvPr/>
          </p:nvSpPr>
          <p:spPr bwMode="auto">
            <a:xfrm>
              <a:off x="5123835" y="4640993"/>
              <a:ext cx="0" cy="55472"/>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1" name="Line 613"/>
            <p:cNvSpPr>
              <a:spLocks noChangeShapeType="1"/>
            </p:cNvSpPr>
            <p:nvPr/>
          </p:nvSpPr>
          <p:spPr bwMode="auto">
            <a:xfrm>
              <a:off x="1556394"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2" name="Line 614"/>
            <p:cNvSpPr>
              <a:spLocks noChangeShapeType="1"/>
            </p:cNvSpPr>
            <p:nvPr/>
          </p:nvSpPr>
          <p:spPr bwMode="auto">
            <a:xfrm>
              <a:off x="1790608"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3" name="Line 615"/>
            <p:cNvSpPr>
              <a:spLocks noChangeShapeType="1"/>
            </p:cNvSpPr>
            <p:nvPr/>
          </p:nvSpPr>
          <p:spPr bwMode="auto">
            <a:xfrm>
              <a:off x="1955790"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4" name="Line 616"/>
            <p:cNvSpPr>
              <a:spLocks noChangeShapeType="1"/>
            </p:cNvSpPr>
            <p:nvPr/>
          </p:nvSpPr>
          <p:spPr bwMode="auto">
            <a:xfrm>
              <a:off x="2083991"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5" name="Line 617"/>
            <p:cNvSpPr>
              <a:spLocks noChangeShapeType="1"/>
            </p:cNvSpPr>
            <p:nvPr/>
          </p:nvSpPr>
          <p:spPr bwMode="auto">
            <a:xfrm>
              <a:off x="2188770"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6" name="Line 618"/>
            <p:cNvSpPr>
              <a:spLocks noChangeShapeType="1"/>
            </p:cNvSpPr>
            <p:nvPr/>
          </p:nvSpPr>
          <p:spPr bwMode="auto">
            <a:xfrm>
              <a:off x="2277525"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7" name="Line 619"/>
            <p:cNvSpPr>
              <a:spLocks noChangeShapeType="1"/>
            </p:cNvSpPr>
            <p:nvPr/>
          </p:nvSpPr>
          <p:spPr bwMode="auto">
            <a:xfrm>
              <a:off x="2353953"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8" name="Line 620"/>
            <p:cNvSpPr>
              <a:spLocks noChangeShapeType="1"/>
            </p:cNvSpPr>
            <p:nvPr/>
          </p:nvSpPr>
          <p:spPr bwMode="auto">
            <a:xfrm>
              <a:off x="2420519"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29" name="Line 621"/>
            <p:cNvSpPr>
              <a:spLocks noChangeShapeType="1"/>
            </p:cNvSpPr>
            <p:nvPr/>
          </p:nvSpPr>
          <p:spPr bwMode="auto">
            <a:xfrm>
              <a:off x="2879084"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0" name="Line 622"/>
            <p:cNvSpPr>
              <a:spLocks noChangeShapeType="1"/>
            </p:cNvSpPr>
            <p:nvPr/>
          </p:nvSpPr>
          <p:spPr bwMode="auto">
            <a:xfrm>
              <a:off x="3112065"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1" name="Line 623"/>
            <p:cNvSpPr>
              <a:spLocks noChangeShapeType="1"/>
            </p:cNvSpPr>
            <p:nvPr/>
          </p:nvSpPr>
          <p:spPr bwMode="auto">
            <a:xfrm>
              <a:off x="3274782"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2" name="Line 624"/>
            <p:cNvSpPr>
              <a:spLocks noChangeShapeType="1"/>
            </p:cNvSpPr>
            <p:nvPr/>
          </p:nvSpPr>
          <p:spPr bwMode="auto">
            <a:xfrm>
              <a:off x="3404215"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3" name="Line 625"/>
            <p:cNvSpPr>
              <a:spLocks noChangeShapeType="1"/>
            </p:cNvSpPr>
            <p:nvPr/>
          </p:nvSpPr>
          <p:spPr bwMode="auto">
            <a:xfrm>
              <a:off x="3507762"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4" name="Line 626"/>
            <p:cNvSpPr>
              <a:spLocks noChangeShapeType="1"/>
            </p:cNvSpPr>
            <p:nvPr/>
          </p:nvSpPr>
          <p:spPr bwMode="auto">
            <a:xfrm>
              <a:off x="3595284"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5" name="Line 627"/>
            <p:cNvSpPr>
              <a:spLocks noChangeShapeType="1"/>
            </p:cNvSpPr>
            <p:nvPr/>
          </p:nvSpPr>
          <p:spPr bwMode="auto">
            <a:xfrm>
              <a:off x="3674177"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6" name="Line 628"/>
            <p:cNvSpPr>
              <a:spLocks noChangeShapeType="1"/>
            </p:cNvSpPr>
            <p:nvPr/>
          </p:nvSpPr>
          <p:spPr bwMode="auto">
            <a:xfrm>
              <a:off x="3741976"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7" name="Line 629"/>
            <p:cNvSpPr>
              <a:spLocks noChangeShapeType="1"/>
            </p:cNvSpPr>
            <p:nvPr/>
          </p:nvSpPr>
          <p:spPr bwMode="auto">
            <a:xfrm>
              <a:off x="4200542"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8" name="Line 630"/>
            <p:cNvSpPr>
              <a:spLocks noChangeShapeType="1"/>
            </p:cNvSpPr>
            <p:nvPr/>
          </p:nvSpPr>
          <p:spPr bwMode="auto">
            <a:xfrm>
              <a:off x="4432289"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39" name="Line 631"/>
            <p:cNvSpPr>
              <a:spLocks noChangeShapeType="1"/>
            </p:cNvSpPr>
            <p:nvPr/>
          </p:nvSpPr>
          <p:spPr bwMode="auto">
            <a:xfrm>
              <a:off x="4598704"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0" name="Line 632"/>
            <p:cNvSpPr>
              <a:spLocks noChangeShapeType="1"/>
            </p:cNvSpPr>
            <p:nvPr/>
          </p:nvSpPr>
          <p:spPr bwMode="auto">
            <a:xfrm>
              <a:off x="4724440"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1" name="Line 633"/>
            <p:cNvSpPr>
              <a:spLocks noChangeShapeType="1"/>
            </p:cNvSpPr>
            <p:nvPr/>
          </p:nvSpPr>
          <p:spPr bwMode="auto">
            <a:xfrm>
              <a:off x="4830452"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2" name="Line 634"/>
            <p:cNvSpPr>
              <a:spLocks noChangeShapeType="1"/>
            </p:cNvSpPr>
            <p:nvPr/>
          </p:nvSpPr>
          <p:spPr bwMode="auto">
            <a:xfrm>
              <a:off x="4919207"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3" name="Line 635"/>
            <p:cNvSpPr>
              <a:spLocks noChangeShapeType="1"/>
            </p:cNvSpPr>
            <p:nvPr/>
          </p:nvSpPr>
          <p:spPr bwMode="auto">
            <a:xfrm>
              <a:off x="4994402"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4" name="Line 636"/>
            <p:cNvSpPr>
              <a:spLocks noChangeShapeType="1"/>
            </p:cNvSpPr>
            <p:nvPr/>
          </p:nvSpPr>
          <p:spPr bwMode="auto">
            <a:xfrm>
              <a:off x="5062200" y="4659484"/>
              <a:ext cx="0" cy="3698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5" name="Line 637"/>
            <p:cNvSpPr>
              <a:spLocks noChangeShapeType="1"/>
            </p:cNvSpPr>
            <p:nvPr/>
          </p:nvSpPr>
          <p:spPr bwMode="auto">
            <a:xfrm>
              <a:off x="1160697" y="1756469"/>
              <a:ext cx="0" cy="5670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6" name="Line 638"/>
            <p:cNvSpPr>
              <a:spLocks noChangeShapeType="1"/>
            </p:cNvSpPr>
            <p:nvPr/>
          </p:nvSpPr>
          <p:spPr bwMode="auto">
            <a:xfrm>
              <a:off x="2482154" y="1756469"/>
              <a:ext cx="0" cy="5670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7" name="Line 639"/>
            <p:cNvSpPr>
              <a:spLocks noChangeShapeType="1"/>
            </p:cNvSpPr>
            <p:nvPr/>
          </p:nvSpPr>
          <p:spPr bwMode="auto">
            <a:xfrm>
              <a:off x="3802378" y="1756469"/>
              <a:ext cx="0" cy="5670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8" name="Line 640"/>
            <p:cNvSpPr>
              <a:spLocks noChangeShapeType="1"/>
            </p:cNvSpPr>
            <p:nvPr/>
          </p:nvSpPr>
          <p:spPr bwMode="auto">
            <a:xfrm>
              <a:off x="5123835" y="1756469"/>
              <a:ext cx="0" cy="56704"/>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49" name="Line 641"/>
            <p:cNvSpPr>
              <a:spLocks noChangeShapeType="1"/>
            </p:cNvSpPr>
            <p:nvPr/>
          </p:nvSpPr>
          <p:spPr bwMode="auto">
            <a:xfrm>
              <a:off x="1556394"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0" name="Line 642"/>
            <p:cNvSpPr>
              <a:spLocks noChangeShapeType="1"/>
            </p:cNvSpPr>
            <p:nvPr/>
          </p:nvSpPr>
          <p:spPr bwMode="auto">
            <a:xfrm>
              <a:off x="1790608"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1" name="Line 643"/>
            <p:cNvSpPr>
              <a:spLocks noChangeShapeType="1"/>
            </p:cNvSpPr>
            <p:nvPr/>
          </p:nvSpPr>
          <p:spPr bwMode="auto">
            <a:xfrm>
              <a:off x="1955790"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2" name="Line 644"/>
            <p:cNvSpPr>
              <a:spLocks noChangeShapeType="1"/>
            </p:cNvSpPr>
            <p:nvPr/>
          </p:nvSpPr>
          <p:spPr bwMode="auto">
            <a:xfrm>
              <a:off x="2083991"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3" name="Line 645"/>
            <p:cNvSpPr>
              <a:spLocks noChangeShapeType="1"/>
            </p:cNvSpPr>
            <p:nvPr/>
          </p:nvSpPr>
          <p:spPr bwMode="auto">
            <a:xfrm>
              <a:off x="2188770"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4" name="Line 646"/>
            <p:cNvSpPr>
              <a:spLocks noChangeShapeType="1"/>
            </p:cNvSpPr>
            <p:nvPr/>
          </p:nvSpPr>
          <p:spPr bwMode="auto">
            <a:xfrm>
              <a:off x="2277525"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5" name="Line 647"/>
            <p:cNvSpPr>
              <a:spLocks noChangeShapeType="1"/>
            </p:cNvSpPr>
            <p:nvPr/>
          </p:nvSpPr>
          <p:spPr bwMode="auto">
            <a:xfrm>
              <a:off x="2353953"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6" name="Line 648"/>
            <p:cNvSpPr>
              <a:spLocks noChangeShapeType="1"/>
            </p:cNvSpPr>
            <p:nvPr/>
          </p:nvSpPr>
          <p:spPr bwMode="auto">
            <a:xfrm>
              <a:off x="2420519"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7" name="Line 649"/>
            <p:cNvSpPr>
              <a:spLocks noChangeShapeType="1"/>
            </p:cNvSpPr>
            <p:nvPr/>
          </p:nvSpPr>
          <p:spPr bwMode="auto">
            <a:xfrm>
              <a:off x="2879084"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8" name="Line 650"/>
            <p:cNvSpPr>
              <a:spLocks noChangeShapeType="1"/>
            </p:cNvSpPr>
            <p:nvPr/>
          </p:nvSpPr>
          <p:spPr bwMode="auto">
            <a:xfrm>
              <a:off x="3112065"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59" name="Line 651"/>
            <p:cNvSpPr>
              <a:spLocks noChangeShapeType="1"/>
            </p:cNvSpPr>
            <p:nvPr/>
          </p:nvSpPr>
          <p:spPr bwMode="auto">
            <a:xfrm>
              <a:off x="3274782"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0" name="Line 652"/>
            <p:cNvSpPr>
              <a:spLocks noChangeShapeType="1"/>
            </p:cNvSpPr>
            <p:nvPr/>
          </p:nvSpPr>
          <p:spPr bwMode="auto">
            <a:xfrm>
              <a:off x="3404215"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1" name="Line 653"/>
            <p:cNvSpPr>
              <a:spLocks noChangeShapeType="1"/>
            </p:cNvSpPr>
            <p:nvPr/>
          </p:nvSpPr>
          <p:spPr bwMode="auto">
            <a:xfrm>
              <a:off x="3507762"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2" name="Line 654"/>
            <p:cNvSpPr>
              <a:spLocks noChangeShapeType="1"/>
            </p:cNvSpPr>
            <p:nvPr/>
          </p:nvSpPr>
          <p:spPr bwMode="auto">
            <a:xfrm>
              <a:off x="3595284"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3" name="Line 655"/>
            <p:cNvSpPr>
              <a:spLocks noChangeShapeType="1"/>
            </p:cNvSpPr>
            <p:nvPr/>
          </p:nvSpPr>
          <p:spPr bwMode="auto">
            <a:xfrm>
              <a:off x="3674177"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4" name="Line 656"/>
            <p:cNvSpPr>
              <a:spLocks noChangeShapeType="1"/>
            </p:cNvSpPr>
            <p:nvPr/>
          </p:nvSpPr>
          <p:spPr bwMode="auto">
            <a:xfrm>
              <a:off x="3741976"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5" name="Line 657"/>
            <p:cNvSpPr>
              <a:spLocks noChangeShapeType="1"/>
            </p:cNvSpPr>
            <p:nvPr/>
          </p:nvSpPr>
          <p:spPr bwMode="auto">
            <a:xfrm>
              <a:off x="4200542"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6" name="Line 658"/>
            <p:cNvSpPr>
              <a:spLocks noChangeShapeType="1"/>
            </p:cNvSpPr>
            <p:nvPr/>
          </p:nvSpPr>
          <p:spPr bwMode="auto">
            <a:xfrm>
              <a:off x="4432289"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7" name="Line 659"/>
            <p:cNvSpPr>
              <a:spLocks noChangeShapeType="1"/>
            </p:cNvSpPr>
            <p:nvPr/>
          </p:nvSpPr>
          <p:spPr bwMode="auto">
            <a:xfrm>
              <a:off x="4598704"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8" name="Line 660"/>
            <p:cNvSpPr>
              <a:spLocks noChangeShapeType="1"/>
            </p:cNvSpPr>
            <p:nvPr/>
          </p:nvSpPr>
          <p:spPr bwMode="auto">
            <a:xfrm>
              <a:off x="4724440"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69" name="Line 661"/>
            <p:cNvSpPr>
              <a:spLocks noChangeShapeType="1"/>
            </p:cNvSpPr>
            <p:nvPr/>
          </p:nvSpPr>
          <p:spPr bwMode="auto">
            <a:xfrm>
              <a:off x="4830452"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0" name="Line 662"/>
            <p:cNvSpPr>
              <a:spLocks noChangeShapeType="1"/>
            </p:cNvSpPr>
            <p:nvPr/>
          </p:nvSpPr>
          <p:spPr bwMode="auto">
            <a:xfrm>
              <a:off x="4919207"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1" name="Line 663"/>
            <p:cNvSpPr>
              <a:spLocks noChangeShapeType="1"/>
            </p:cNvSpPr>
            <p:nvPr/>
          </p:nvSpPr>
          <p:spPr bwMode="auto">
            <a:xfrm>
              <a:off x="4994402"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2" name="Line 664"/>
            <p:cNvSpPr>
              <a:spLocks noChangeShapeType="1"/>
            </p:cNvSpPr>
            <p:nvPr/>
          </p:nvSpPr>
          <p:spPr bwMode="auto">
            <a:xfrm>
              <a:off x="5062200" y="1756469"/>
              <a:ext cx="0" cy="35749"/>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3" name="Line 665"/>
            <p:cNvSpPr>
              <a:spLocks noChangeShapeType="1"/>
            </p:cNvSpPr>
            <p:nvPr/>
          </p:nvSpPr>
          <p:spPr bwMode="auto">
            <a:xfrm>
              <a:off x="1160696" y="1756469"/>
              <a:ext cx="0" cy="293999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4" name="Line 666"/>
            <p:cNvSpPr>
              <a:spLocks noChangeShapeType="1"/>
            </p:cNvSpPr>
            <p:nvPr/>
          </p:nvSpPr>
          <p:spPr bwMode="auto">
            <a:xfrm>
              <a:off x="5123835" y="1756469"/>
              <a:ext cx="0" cy="293999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5" name="Line 667"/>
            <p:cNvSpPr>
              <a:spLocks noChangeShapeType="1"/>
            </p:cNvSpPr>
            <p:nvPr/>
          </p:nvSpPr>
          <p:spPr bwMode="auto">
            <a:xfrm>
              <a:off x="1152068" y="4687836"/>
              <a:ext cx="398039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6" name="Line 668"/>
            <p:cNvSpPr>
              <a:spLocks noChangeShapeType="1"/>
            </p:cNvSpPr>
            <p:nvPr/>
          </p:nvSpPr>
          <p:spPr bwMode="auto">
            <a:xfrm>
              <a:off x="1152068" y="1765098"/>
              <a:ext cx="3980397"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7" name="Freeform 669"/>
            <p:cNvSpPr>
              <a:spLocks/>
            </p:cNvSpPr>
            <p:nvPr/>
          </p:nvSpPr>
          <p:spPr bwMode="auto">
            <a:xfrm>
              <a:off x="1249452" y="3479787"/>
              <a:ext cx="78893" cy="78893"/>
            </a:xfrm>
            <a:custGeom>
              <a:avLst/>
              <a:gdLst>
                <a:gd name="T0" fmla="*/ 31 w 64"/>
                <a:gd name="T1" fmla="*/ 0 h 64"/>
                <a:gd name="T2" fmla="*/ 64 w 64"/>
                <a:gd name="T3" fmla="*/ 32 h 64"/>
                <a:gd name="T4" fmla="*/ 31 w 64"/>
                <a:gd name="T5" fmla="*/ 64 h 64"/>
                <a:gd name="T6" fmla="*/ 0 w 64"/>
                <a:gd name="T7" fmla="*/ 32 h 64"/>
                <a:gd name="T8" fmla="*/ 31 w 64"/>
                <a:gd name="T9" fmla="*/ 0 h 64"/>
              </a:gdLst>
              <a:ahLst/>
              <a:cxnLst>
                <a:cxn ang="0">
                  <a:pos x="T0" y="T1"/>
                </a:cxn>
                <a:cxn ang="0">
                  <a:pos x="T2" y="T3"/>
                </a:cxn>
                <a:cxn ang="0">
                  <a:pos x="T4" y="T5"/>
                </a:cxn>
                <a:cxn ang="0">
                  <a:pos x="T6" y="T7"/>
                </a:cxn>
                <a:cxn ang="0">
                  <a:pos x="T8" y="T9"/>
                </a:cxn>
              </a:cxnLst>
              <a:rect l="0" t="0" r="r" b="b"/>
              <a:pathLst>
                <a:path w="64" h="64">
                  <a:moveTo>
                    <a:pt x="31" y="0"/>
                  </a:moveTo>
                  <a:lnTo>
                    <a:pt x="64" y="32"/>
                  </a:lnTo>
                  <a:lnTo>
                    <a:pt x="31" y="64"/>
                  </a:lnTo>
                  <a:lnTo>
                    <a:pt x="0" y="32"/>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8" name="Freeform 670"/>
            <p:cNvSpPr>
              <a:spLocks/>
            </p:cNvSpPr>
            <p:nvPr/>
          </p:nvSpPr>
          <p:spPr bwMode="auto">
            <a:xfrm>
              <a:off x="1249452" y="3479787"/>
              <a:ext cx="40680" cy="40680"/>
            </a:xfrm>
            <a:custGeom>
              <a:avLst/>
              <a:gdLst>
                <a:gd name="T0" fmla="*/ 31 w 33"/>
                <a:gd name="T1" fmla="*/ 0 h 33"/>
                <a:gd name="T2" fmla="*/ 33 w 33"/>
                <a:gd name="T3" fmla="*/ 0 h 33"/>
                <a:gd name="T4" fmla="*/ 33 w 33"/>
                <a:gd name="T5" fmla="*/ 1 h 33"/>
                <a:gd name="T6" fmla="*/ 1 w 33"/>
                <a:gd name="T7" fmla="*/ 33 h 33"/>
                <a:gd name="T8" fmla="*/ 0 w 33"/>
                <a:gd name="T9" fmla="*/ 33 h 33"/>
                <a:gd name="T10" fmla="*/ 0 w 33"/>
                <a:gd name="T11" fmla="*/ 32 h 33"/>
                <a:gd name="T12" fmla="*/ 31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1" y="0"/>
                  </a:moveTo>
                  <a:lnTo>
                    <a:pt x="33" y="0"/>
                  </a:lnTo>
                  <a:lnTo>
                    <a:pt x="33" y="1"/>
                  </a:lnTo>
                  <a:lnTo>
                    <a:pt x="1" y="33"/>
                  </a:lnTo>
                  <a:lnTo>
                    <a:pt x="0" y="33"/>
                  </a:lnTo>
                  <a:lnTo>
                    <a:pt x="0" y="32"/>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79" name="Freeform 671"/>
            <p:cNvSpPr>
              <a:spLocks/>
            </p:cNvSpPr>
            <p:nvPr/>
          </p:nvSpPr>
          <p:spPr bwMode="auto">
            <a:xfrm>
              <a:off x="1287665" y="3479787"/>
              <a:ext cx="41912" cy="40680"/>
            </a:xfrm>
            <a:custGeom>
              <a:avLst/>
              <a:gdLst>
                <a:gd name="T0" fmla="*/ 0 w 34"/>
                <a:gd name="T1" fmla="*/ 0 h 33"/>
                <a:gd name="T2" fmla="*/ 2 w 34"/>
                <a:gd name="T3" fmla="*/ 0 h 33"/>
                <a:gd name="T4" fmla="*/ 34 w 34"/>
                <a:gd name="T5" fmla="*/ 32 h 33"/>
                <a:gd name="T6" fmla="*/ 34 w 34"/>
                <a:gd name="T7" fmla="*/ 33 h 33"/>
                <a:gd name="T8" fmla="*/ 33 w 34"/>
                <a:gd name="T9" fmla="*/ 33 h 33"/>
                <a:gd name="T10" fmla="*/ 0 w 34"/>
                <a:gd name="T11" fmla="*/ 1 h 33"/>
                <a:gd name="T12" fmla="*/ 0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0" y="0"/>
                  </a:moveTo>
                  <a:lnTo>
                    <a:pt x="2" y="0"/>
                  </a:lnTo>
                  <a:lnTo>
                    <a:pt x="34" y="32"/>
                  </a:lnTo>
                  <a:lnTo>
                    <a:pt x="34" y="33"/>
                  </a:lnTo>
                  <a:lnTo>
                    <a:pt x="33"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0" name="Freeform 672"/>
            <p:cNvSpPr>
              <a:spLocks/>
            </p:cNvSpPr>
            <p:nvPr/>
          </p:nvSpPr>
          <p:spPr bwMode="auto">
            <a:xfrm>
              <a:off x="1287665" y="3519234"/>
              <a:ext cx="41912" cy="40680"/>
            </a:xfrm>
            <a:custGeom>
              <a:avLst/>
              <a:gdLst>
                <a:gd name="T0" fmla="*/ 33 w 34"/>
                <a:gd name="T1" fmla="*/ 0 h 33"/>
                <a:gd name="T2" fmla="*/ 34 w 34"/>
                <a:gd name="T3" fmla="*/ 0 h 33"/>
                <a:gd name="T4" fmla="*/ 34 w 34"/>
                <a:gd name="T5" fmla="*/ 1 h 33"/>
                <a:gd name="T6" fmla="*/ 2 w 34"/>
                <a:gd name="T7" fmla="*/ 33 h 33"/>
                <a:gd name="T8" fmla="*/ 0 w 34"/>
                <a:gd name="T9" fmla="*/ 33 h 33"/>
                <a:gd name="T10" fmla="*/ 0 w 34"/>
                <a:gd name="T11" fmla="*/ 32 h 33"/>
                <a:gd name="T12" fmla="*/ 33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33" y="0"/>
                  </a:moveTo>
                  <a:lnTo>
                    <a:pt x="34" y="0"/>
                  </a:lnTo>
                  <a:lnTo>
                    <a:pt x="34" y="1"/>
                  </a:lnTo>
                  <a:lnTo>
                    <a:pt x="2" y="33"/>
                  </a:lnTo>
                  <a:lnTo>
                    <a:pt x="0" y="33"/>
                  </a:lnTo>
                  <a:lnTo>
                    <a:pt x="0" y="32"/>
                  </a:lnTo>
                  <a:lnTo>
                    <a:pt x="33"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1" name="Freeform 673"/>
            <p:cNvSpPr>
              <a:spLocks/>
            </p:cNvSpPr>
            <p:nvPr/>
          </p:nvSpPr>
          <p:spPr bwMode="auto">
            <a:xfrm>
              <a:off x="1249452" y="3519234"/>
              <a:ext cx="40680" cy="40680"/>
            </a:xfrm>
            <a:custGeom>
              <a:avLst/>
              <a:gdLst>
                <a:gd name="T0" fmla="*/ 0 w 33"/>
                <a:gd name="T1" fmla="*/ 0 h 33"/>
                <a:gd name="T2" fmla="*/ 1 w 33"/>
                <a:gd name="T3" fmla="*/ 0 h 33"/>
                <a:gd name="T4" fmla="*/ 33 w 33"/>
                <a:gd name="T5" fmla="*/ 32 h 33"/>
                <a:gd name="T6" fmla="*/ 33 w 33"/>
                <a:gd name="T7" fmla="*/ 33 h 33"/>
                <a:gd name="T8" fmla="*/ 31 w 33"/>
                <a:gd name="T9" fmla="*/ 33 h 33"/>
                <a:gd name="T10" fmla="*/ 0 w 33"/>
                <a:gd name="T11" fmla="*/ 1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2"/>
                  </a:lnTo>
                  <a:lnTo>
                    <a:pt x="33" y="33"/>
                  </a:lnTo>
                  <a:lnTo>
                    <a:pt x="31"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2" name="Freeform 674"/>
            <p:cNvSpPr>
              <a:spLocks/>
            </p:cNvSpPr>
            <p:nvPr/>
          </p:nvSpPr>
          <p:spPr bwMode="auto">
            <a:xfrm>
              <a:off x="1573651" y="3562378"/>
              <a:ext cx="77660" cy="78893"/>
            </a:xfrm>
            <a:custGeom>
              <a:avLst/>
              <a:gdLst>
                <a:gd name="T0" fmla="*/ 31 w 63"/>
                <a:gd name="T1" fmla="*/ 0 h 64"/>
                <a:gd name="T2" fmla="*/ 63 w 63"/>
                <a:gd name="T3" fmla="*/ 32 h 64"/>
                <a:gd name="T4" fmla="*/ 31 w 63"/>
                <a:gd name="T5" fmla="*/ 64 h 64"/>
                <a:gd name="T6" fmla="*/ 0 w 63"/>
                <a:gd name="T7" fmla="*/ 32 h 64"/>
                <a:gd name="T8" fmla="*/ 31 w 63"/>
                <a:gd name="T9" fmla="*/ 0 h 64"/>
              </a:gdLst>
              <a:ahLst/>
              <a:cxnLst>
                <a:cxn ang="0">
                  <a:pos x="T0" y="T1"/>
                </a:cxn>
                <a:cxn ang="0">
                  <a:pos x="T2" y="T3"/>
                </a:cxn>
                <a:cxn ang="0">
                  <a:pos x="T4" y="T5"/>
                </a:cxn>
                <a:cxn ang="0">
                  <a:pos x="T6" y="T7"/>
                </a:cxn>
                <a:cxn ang="0">
                  <a:pos x="T8" y="T9"/>
                </a:cxn>
              </a:cxnLst>
              <a:rect l="0" t="0" r="r" b="b"/>
              <a:pathLst>
                <a:path w="63" h="64">
                  <a:moveTo>
                    <a:pt x="31" y="0"/>
                  </a:moveTo>
                  <a:lnTo>
                    <a:pt x="63" y="32"/>
                  </a:lnTo>
                  <a:lnTo>
                    <a:pt x="31" y="64"/>
                  </a:lnTo>
                  <a:lnTo>
                    <a:pt x="0" y="32"/>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3" name="Freeform 675"/>
            <p:cNvSpPr>
              <a:spLocks/>
            </p:cNvSpPr>
            <p:nvPr/>
          </p:nvSpPr>
          <p:spPr bwMode="auto">
            <a:xfrm>
              <a:off x="1573651" y="3562378"/>
              <a:ext cx="40680" cy="41912"/>
            </a:xfrm>
            <a:custGeom>
              <a:avLst/>
              <a:gdLst>
                <a:gd name="T0" fmla="*/ 31 w 33"/>
                <a:gd name="T1" fmla="*/ 0 h 34"/>
                <a:gd name="T2" fmla="*/ 33 w 33"/>
                <a:gd name="T3" fmla="*/ 0 h 34"/>
                <a:gd name="T4" fmla="*/ 33 w 33"/>
                <a:gd name="T5" fmla="*/ 2 h 34"/>
                <a:gd name="T6" fmla="*/ 1 w 33"/>
                <a:gd name="T7" fmla="*/ 34 h 34"/>
                <a:gd name="T8" fmla="*/ 0 w 33"/>
                <a:gd name="T9" fmla="*/ 34 h 34"/>
                <a:gd name="T10" fmla="*/ 0 w 33"/>
                <a:gd name="T11" fmla="*/ 32 h 34"/>
                <a:gd name="T12" fmla="*/ 31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31" y="0"/>
                  </a:moveTo>
                  <a:lnTo>
                    <a:pt x="33" y="0"/>
                  </a:lnTo>
                  <a:lnTo>
                    <a:pt x="33" y="2"/>
                  </a:lnTo>
                  <a:lnTo>
                    <a:pt x="1" y="34"/>
                  </a:lnTo>
                  <a:lnTo>
                    <a:pt x="0" y="34"/>
                  </a:lnTo>
                  <a:lnTo>
                    <a:pt x="0" y="32"/>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4" name="Freeform 676"/>
            <p:cNvSpPr>
              <a:spLocks/>
            </p:cNvSpPr>
            <p:nvPr/>
          </p:nvSpPr>
          <p:spPr bwMode="auto">
            <a:xfrm>
              <a:off x="1611866" y="3562378"/>
              <a:ext cx="41912" cy="41912"/>
            </a:xfrm>
            <a:custGeom>
              <a:avLst/>
              <a:gdLst>
                <a:gd name="T0" fmla="*/ 0 w 34"/>
                <a:gd name="T1" fmla="*/ 0 h 34"/>
                <a:gd name="T2" fmla="*/ 2 w 34"/>
                <a:gd name="T3" fmla="*/ 0 h 34"/>
                <a:gd name="T4" fmla="*/ 34 w 34"/>
                <a:gd name="T5" fmla="*/ 32 h 34"/>
                <a:gd name="T6" fmla="*/ 34 w 34"/>
                <a:gd name="T7" fmla="*/ 34 h 34"/>
                <a:gd name="T8" fmla="*/ 32 w 34"/>
                <a:gd name="T9" fmla="*/ 34 h 34"/>
                <a:gd name="T10" fmla="*/ 0 w 34"/>
                <a:gd name="T11" fmla="*/ 2 h 34"/>
                <a:gd name="T12" fmla="*/ 0 w 34"/>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0" y="0"/>
                  </a:moveTo>
                  <a:lnTo>
                    <a:pt x="2" y="0"/>
                  </a:lnTo>
                  <a:lnTo>
                    <a:pt x="34" y="32"/>
                  </a:lnTo>
                  <a:lnTo>
                    <a:pt x="34" y="34"/>
                  </a:lnTo>
                  <a:lnTo>
                    <a:pt x="32" y="34"/>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5" name="Freeform 677"/>
            <p:cNvSpPr>
              <a:spLocks/>
            </p:cNvSpPr>
            <p:nvPr/>
          </p:nvSpPr>
          <p:spPr bwMode="auto">
            <a:xfrm>
              <a:off x="1611866" y="3601825"/>
              <a:ext cx="41912" cy="43145"/>
            </a:xfrm>
            <a:custGeom>
              <a:avLst/>
              <a:gdLst>
                <a:gd name="T0" fmla="*/ 32 w 34"/>
                <a:gd name="T1" fmla="*/ 0 h 35"/>
                <a:gd name="T2" fmla="*/ 34 w 34"/>
                <a:gd name="T3" fmla="*/ 0 h 35"/>
                <a:gd name="T4" fmla="*/ 34 w 34"/>
                <a:gd name="T5" fmla="*/ 2 h 35"/>
                <a:gd name="T6" fmla="*/ 2 w 34"/>
                <a:gd name="T7" fmla="*/ 35 h 35"/>
                <a:gd name="T8" fmla="*/ 0 w 34"/>
                <a:gd name="T9" fmla="*/ 35 h 35"/>
                <a:gd name="T10" fmla="*/ 0 w 34"/>
                <a:gd name="T11" fmla="*/ 32 h 35"/>
                <a:gd name="T12" fmla="*/ 32 w 3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32" y="0"/>
                  </a:moveTo>
                  <a:lnTo>
                    <a:pt x="34" y="0"/>
                  </a:lnTo>
                  <a:lnTo>
                    <a:pt x="34" y="2"/>
                  </a:lnTo>
                  <a:lnTo>
                    <a:pt x="2" y="35"/>
                  </a:lnTo>
                  <a:lnTo>
                    <a:pt x="0" y="35"/>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6" name="Freeform 678"/>
            <p:cNvSpPr>
              <a:spLocks/>
            </p:cNvSpPr>
            <p:nvPr/>
          </p:nvSpPr>
          <p:spPr bwMode="auto">
            <a:xfrm>
              <a:off x="1573651" y="3601825"/>
              <a:ext cx="40680" cy="43145"/>
            </a:xfrm>
            <a:custGeom>
              <a:avLst/>
              <a:gdLst>
                <a:gd name="T0" fmla="*/ 0 w 33"/>
                <a:gd name="T1" fmla="*/ 0 h 35"/>
                <a:gd name="T2" fmla="*/ 1 w 33"/>
                <a:gd name="T3" fmla="*/ 0 h 35"/>
                <a:gd name="T4" fmla="*/ 33 w 33"/>
                <a:gd name="T5" fmla="*/ 32 h 35"/>
                <a:gd name="T6" fmla="*/ 33 w 33"/>
                <a:gd name="T7" fmla="*/ 35 h 35"/>
                <a:gd name="T8" fmla="*/ 31 w 33"/>
                <a:gd name="T9" fmla="*/ 35 h 35"/>
                <a:gd name="T10" fmla="*/ 0 w 33"/>
                <a:gd name="T11" fmla="*/ 2 h 35"/>
                <a:gd name="T12" fmla="*/ 0 w 3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0" y="0"/>
                  </a:moveTo>
                  <a:lnTo>
                    <a:pt x="1" y="0"/>
                  </a:lnTo>
                  <a:lnTo>
                    <a:pt x="33" y="32"/>
                  </a:lnTo>
                  <a:lnTo>
                    <a:pt x="33" y="35"/>
                  </a:lnTo>
                  <a:lnTo>
                    <a:pt x="31" y="35"/>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7" name="Freeform 679"/>
            <p:cNvSpPr>
              <a:spLocks/>
            </p:cNvSpPr>
            <p:nvPr/>
          </p:nvSpPr>
          <p:spPr bwMode="auto">
            <a:xfrm>
              <a:off x="1838683" y="3596894"/>
              <a:ext cx="80126" cy="78893"/>
            </a:xfrm>
            <a:custGeom>
              <a:avLst/>
              <a:gdLst>
                <a:gd name="T0" fmla="*/ 33 w 65"/>
                <a:gd name="T1" fmla="*/ 0 h 64"/>
                <a:gd name="T2" fmla="*/ 65 w 65"/>
                <a:gd name="T3" fmla="*/ 32 h 64"/>
                <a:gd name="T4" fmla="*/ 33 w 65"/>
                <a:gd name="T5" fmla="*/ 64 h 64"/>
                <a:gd name="T6" fmla="*/ 0 w 65"/>
                <a:gd name="T7" fmla="*/ 32 h 64"/>
                <a:gd name="T8" fmla="*/ 33 w 65"/>
                <a:gd name="T9" fmla="*/ 0 h 64"/>
              </a:gdLst>
              <a:ahLst/>
              <a:cxnLst>
                <a:cxn ang="0">
                  <a:pos x="T0" y="T1"/>
                </a:cxn>
                <a:cxn ang="0">
                  <a:pos x="T2" y="T3"/>
                </a:cxn>
                <a:cxn ang="0">
                  <a:pos x="T4" y="T5"/>
                </a:cxn>
                <a:cxn ang="0">
                  <a:pos x="T6" y="T7"/>
                </a:cxn>
                <a:cxn ang="0">
                  <a:pos x="T8" y="T9"/>
                </a:cxn>
              </a:cxnLst>
              <a:rect l="0" t="0" r="r" b="b"/>
              <a:pathLst>
                <a:path w="65" h="64">
                  <a:moveTo>
                    <a:pt x="33" y="0"/>
                  </a:moveTo>
                  <a:lnTo>
                    <a:pt x="65" y="32"/>
                  </a:lnTo>
                  <a:lnTo>
                    <a:pt x="33" y="64"/>
                  </a:lnTo>
                  <a:lnTo>
                    <a:pt x="0" y="32"/>
                  </a:lnTo>
                  <a:lnTo>
                    <a:pt x="33"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8" name="Freeform 680"/>
            <p:cNvSpPr>
              <a:spLocks/>
            </p:cNvSpPr>
            <p:nvPr/>
          </p:nvSpPr>
          <p:spPr bwMode="auto">
            <a:xfrm>
              <a:off x="1838683" y="3596894"/>
              <a:ext cx="41912" cy="40680"/>
            </a:xfrm>
            <a:custGeom>
              <a:avLst/>
              <a:gdLst>
                <a:gd name="T0" fmla="*/ 33 w 34"/>
                <a:gd name="T1" fmla="*/ 0 h 33"/>
                <a:gd name="T2" fmla="*/ 34 w 34"/>
                <a:gd name="T3" fmla="*/ 0 h 33"/>
                <a:gd name="T4" fmla="*/ 34 w 34"/>
                <a:gd name="T5" fmla="*/ 2 h 33"/>
                <a:gd name="T6" fmla="*/ 2 w 34"/>
                <a:gd name="T7" fmla="*/ 33 h 33"/>
                <a:gd name="T8" fmla="*/ 0 w 34"/>
                <a:gd name="T9" fmla="*/ 33 h 33"/>
                <a:gd name="T10" fmla="*/ 0 w 34"/>
                <a:gd name="T11" fmla="*/ 32 h 33"/>
                <a:gd name="T12" fmla="*/ 33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33" y="0"/>
                  </a:moveTo>
                  <a:lnTo>
                    <a:pt x="34" y="0"/>
                  </a:lnTo>
                  <a:lnTo>
                    <a:pt x="34" y="2"/>
                  </a:lnTo>
                  <a:lnTo>
                    <a:pt x="2" y="33"/>
                  </a:lnTo>
                  <a:lnTo>
                    <a:pt x="0" y="33"/>
                  </a:lnTo>
                  <a:lnTo>
                    <a:pt x="0" y="32"/>
                  </a:lnTo>
                  <a:lnTo>
                    <a:pt x="33"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89" name="Freeform 681"/>
            <p:cNvSpPr>
              <a:spLocks/>
            </p:cNvSpPr>
            <p:nvPr/>
          </p:nvSpPr>
          <p:spPr bwMode="auto">
            <a:xfrm>
              <a:off x="1879362" y="3596894"/>
              <a:ext cx="39446" cy="40680"/>
            </a:xfrm>
            <a:custGeom>
              <a:avLst/>
              <a:gdLst>
                <a:gd name="T0" fmla="*/ 0 w 32"/>
                <a:gd name="T1" fmla="*/ 0 h 33"/>
                <a:gd name="T2" fmla="*/ 1 w 32"/>
                <a:gd name="T3" fmla="*/ 0 h 33"/>
                <a:gd name="T4" fmla="*/ 32 w 32"/>
                <a:gd name="T5" fmla="*/ 32 h 33"/>
                <a:gd name="T6" fmla="*/ 32 w 32"/>
                <a:gd name="T7" fmla="*/ 33 h 33"/>
                <a:gd name="T8" fmla="*/ 32 w 32"/>
                <a:gd name="T9" fmla="*/ 33 h 33"/>
                <a:gd name="T10" fmla="*/ 0 w 32"/>
                <a:gd name="T11" fmla="*/ 2 h 33"/>
                <a:gd name="T12" fmla="*/ 0 w 32"/>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0" y="0"/>
                  </a:moveTo>
                  <a:lnTo>
                    <a:pt x="1" y="0"/>
                  </a:lnTo>
                  <a:lnTo>
                    <a:pt x="32" y="32"/>
                  </a:lnTo>
                  <a:lnTo>
                    <a:pt x="32" y="33"/>
                  </a:lnTo>
                  <a:lnTo>
                    <a:pt x="32" y="33"/>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0" name="Freeform 682"/>
            <p:cNvSpPr>
              <a:spLocks/>
            </p:cNvSpPr>
            <p:nvPr/>
          </p:nvSpPr>
          <p:spPr bwMode="auto">
            <a:xfrm>
              <a:off x="1879362" y="3636340"/>
              <a:ext cx="39446" cy="40680"/>
            </a:xfrm>
            <a:custGeom>
              <a:avLst/>
              <a:gdLst>
                <a:gd name="T0" fmla="*/ 32 w 32"/>
                <a:gd name="T1" fmla="*/ 0 h 33"/>
                <a:gd name="T2" fmla="*/ 32 w 32"/>
                <a:gd name="T3" fmla="*/ 0 h 33"/>
                <a:gd name="T4" fmla="*/ 32 w 32"/>
                <a:gd name="T5" fmla="*/ 1 h 33"/>
                <a:gd name="T6" fmla="*/ 1 w 32"/>
                <a:gd name="T7" fmla="*/ 33 h 33"/>
                <a:gd name="T8" fmla="*/ 0 w 32"/>
                <a:gd name="T9" fmla="*/ 33 h 33"/>
                <a:gd name="T10" fmla="*/ 0 w 32"/>
                <a:gd name="T11" fmla="*/ 32 h 33"/>
                <a:gd name="T12" fmla="*/ 32 w 32"/>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32" y="0"/>
                  </a:moveTo>
                  <a:lnTo>
                    <a:pt x="32" y="0"/>
                  </a:lnTo>
                  <a:lnTo>
                    <a:pt x="32" y="1"/>
                  </a:lnTo>
                  <a:lnTo>
                    <a:pt x="1" y="33"/>
                  </a:lnTo>
                  <a:lnTo>
                    <a:pt x="0" y="3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1" name="Freeform 683"/>
            <p:cNvSpPr>
              <a:spLocks/>
            </p:cNvSpPr>
            <p:nvPr/>
          </p:nvSpPr>
          <p:spPr bwMode="auto">
            <a:xfrm>
              <a:off x="1838683" y="3636340"/>
              <a:ext cx="41912" cy="40680"/>
            </a:xfrm>
            <a:custGeom>
              <a:avLst/>
              <a:gdLst>
                <a:gd name="T0" fmla="*/ 0 w 34"/>
                <a:gd name="T1" fmla="*/ 0 h 33"/>
                <a:gd name="T2" fmla="*/ 2 w 34"/>
                <a:gd name="T3" fmla="*/ 0 h 33"/>
                <a:gd name="T4" fmla="*/ 34 w 34"/>
                <a:gd name="T5" fmla="*/ 32 h 33"/>
                <a:gd name="T6" fmla="*/ 34 w 34"/>
                <a:gd name="T7" fmla="*/ 33 h 33"/>
                <a:gd name="T8" fmla="*/ 33 w 34"/>
                <a:gd name="T9" fmla="*/ 33 h 33"/>
                <a:gd name="T10" fmla="*/ 0 w 34"/>
                <a:gd name="T11" fmla="*/ 1 h 33"/>
                <a:gd name="T12" fmla="*/ 0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0" y="0"/>
                  </a:moveTo>
                  <a:lnTo>
                    <a:pt x="2" y="0"/>
                  </a:lnTo>
                  <a:lnTo>
                    <a:pt x="34" y="32"/>
                  </a:lnTo>
                  <a:lnTo>
                    <a:pt x="34" y="33"/>
                  </a:lnTo>
                  <a:lnTo>
                    <a:pt x="33"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2" name="Freeform 684"/>
            <p:cNvSpPr>
              <a:spLocks/>
            </p:cNvSpPr>
            <p:nvPr/>
          </p:nvSpPr>
          <p:spPr bwMode="auto">
            <a:xfrm>
              <a:off x="2033450" y="3271461"/>
              <a:ext cx="77660" cy="80126"/>
            </a:xfrm>
            <a:custGeom>
              <a:avLst/>
              <a:gdLst>
                <a:gd name="T0" fmla="*/ 32 w 63"/>
                <a:gd name="T1" fmla="*/ 0 h 65"/>
                <a:gd name="T2" fmla="*/ 63 w 63"/>
                <a:gd name="T3" fmla="*/ 32 h 65"/>
                <a:gd name="T4" fmla="*/ 32 w 63"/>
                <a:gd name="T5" fmla="*/ 65 h 65"/>
                <a:gd name="T6" fmla="*/ 0 w 63"/>
                <a:gd name="T7" fmla="*/ 32 h 65"/>
                <a:gd name="T8" fmla="*/ 32 w 63"/>
                <a:gd name="T9" fmla="*/ 0 h 65"/>
              </a:gdLst>
              <a:ahLst/>
              <a:cxnLst>
                <a:cxn ang="0">
                  <a:pos x="T0" y="T1"/>
                </a:cxn>
                <a:cxn ang="0">
                  <a:pos x="T2" y="T3"/>
                </a:cxn>
                <a:cxn ang="0">
                  <a:pos x="T4" y="T5"/>
                </a:cxn>
                <a:cxn ang="0">
                  <a:pos x="T6" y="T7"/>
                </a:cxn>
                <a:cxn ang="0">
                  <a:pos x="T8" y="T9"/>
                </a:cxn>
              </a:cxnLst>
              <a:rect l="0" t="0" r="r" b="b"/>
              <a:pathLst>
                <a:path w="63" h="65">
                  <a:moveTo>
                    <a:pt x="32" y="0"/>
                  </a:moveTo>
                  <a:lnTo>
                    <a:pt x="63" y="32"/>
                  </a:lnTo>
                  <a:lnTo>
                    <a:pt x="32" y="65"/>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3" name="Freeform 685"/>
            <p:cNvSpPr>
              <a:spLocks/>
            </p:cNvSpPr>
            <p:nvPr/>
          </p:nvSpPr>
          <p:spPr bwMode="auto">
            <a:xfrm>
              <a:off x="2033450" y="3271461"/>
              <a:ext cx="40680" cy="41912"/>
            </a:xfrm>
            <a:custGeom>
              <a:avLst/>
              <a:gdLst>
                <a:gd name="T0" fmla="*/ 32 w 33"/>
                <a:gd name="T1" fmla="*/ 0 h 34"/>
                <a:gd name="T2" fmla="*/ 33 w 33"/>
                <a:gd name="T3" fmla="*/ 0 h 34"/>
                <a:gd name="T4" fmla="*/ 33 w 33"/>
                <a:gd name="T5" fmla="*/ 3 h 34"/>
                <a:gd name="T6" fmla="*/ 0 w 33"/>
                <a:gd name="T7" fmla="*/ 34 h 34"/>
                <a:gd name="T8" fmla="*/ 0 w 33"/>
                <a:gd name="T9" fmla="*/ 34 h 34"/>
                <a:gd name="T10" fmla="*/ 0 w 33"/>
                <a:gd name="T11" fmla="*/ 32 h 34"/>
                <a:gd name="T12" fmla="*/ 32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32" y="0"/>
                  </a:moveTo>
                  <a:lnTo>
                    <a:pt x="33" y="0"/>
                  </a:lnTo>
                  <a:lnTo>
                    <a:pt x="33" y="3"/>
                  </a:lnTo>
                  <a:lnTo>
                    <a:pt x="0" y="34"/>
                  </a:lnTo>
                  <a:lnTo>
                    <a:pt x="0" y="34"/>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4" name="Freeform 686"/>
            <p:cNvSpPr>
              <a:spLocks/>
            </p:cNvSpPr>
            <p:nvPr/>
          </p:nvSpPr>
          <p:spPr bwMode="auto">
            <a:xfrm>
              <a:off x="2072897" y="3271461"/>
              <a:ext cx="40680" cy="41912"/>
            </a:xfrm>
            <a:custGeom>
              <a:avLst/>
              <a:gdLst>
                <a:gd name="T0" fmla="*/ 0 w 33"/>
                <a:gd name="T1" fmla="*/ 0 h 34"/>
                <a:gd name="T2" fmla="*/ 1 w 33"/>
                <a:gd name="T3" fmla="*/ 0 h 34"/>
                <a:gd name="T4" fmla="*/ 33 w 33"/>
                <a:gd name="T5" fmla="*/ 32 h 34"/>
                <a:gd name="T6" fmla="*/ 33 w 33"/>
                <a:gd name="T7" fmla="*/ 34 h 34"/>
                <a:gd name="T8" fmla="*/ 31 w 33"/>
                <a:gd name="T9" fmla="*/ 34 h 34"/>
                <a:gd name="T10" fmla="*/ 0 w 33"/>
                <a:gd name="T11" fmla="*/ 3 h 34"/>
                <a:gd name="T12" fmla="*/ 0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0" y="0"/>
                  </a:moveTo>
                  <a:lnTo>
                    <a:pt x="1" y="0"/>
                  </a:lnTo>
                  <a:lnTo>
                    <a:pt x="33" y="32"/>
                  </a:lnTo>
                  <a:lnTo>
                    <a:pt x="33" y="34"/>
                  </a:lnTo>
                  <a:lnTo>
                    <a:pt x="31" y="34"/>
                  </a:lnTo>
                  <a:lnTo>
                    <a:pt x="0" y="3"/>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5" name="Freeform 687"/>
            <p:cNvSpPr>
              <a:spLocks/>
            </p:cNvSpPr>
            <p:nvPr/>
          </p:nvSpPr>
          <p:spPr bwMode="auto">
            <a:xfrm>
              <a:off x="2072897" y="3310907"/>
              <a:ext cx="40680" cy="41912"/>
            </a:xfrm>
            <a:custGeom>
              <a:avLst/>
              <a:gdLst>
                <a:gd name="T0" fmla="*/ 31 w 33"/>
                <a:gd name="T1" fmla="*/ 0 h 34"/>
                <a:gd name="T2" fmla="*/ 33 w 33"/>
                <a:gd name="T3" fmla="*/ 0 h 34"/>
                <a:gd name="T4" fmla="*/ 33 w 33"/>
                <a:gd name="T5" fmla="*/ 2 h 34"/>
                <a:gd name="T6" fmla="*/ 1 w 33"/>
                <a:gd name="T7" fmla="*/ 34 h 34"/>
                <a:gd name="T8" fmla="*/ 0 w 33"/>
                <a:gd name="T9" fmla="*/ 34 h 34"/>
                <a:gd name="T10" fmla="*/ 0 w 33"/>
                <a:gd name="T11" fmla="*/ 33 h 34"/>
                <a:gd name="T12" fmla="*/ 31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31" y="0"/>
                  </a:moveTo>
                  <a:lnTo>
                    <a:pt x="33" y="0"/>
                  </a:lnTo>
                  <a:lnTo>
                    <a:pt x="33" y="2"/>
                  </a:lnTo>
                  <a:lnTo>
                    <a:pt x="1" y="34"/>
                  </a:lnTo>
                  <a:lnTo>
                    <a:pt x="0" y="34"/>
                  </a:lnTo>
                  <a:lnTo>
                    <a:pt x="0" y="33"/>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6" name="Freeform 688"/>
            <p:cNvSpPr>
              <a:spLocks/>
            </p:cNvSpPr>
            <p:nvPr/>
          </p:nvSpPr>
          <p:spPr bwMode="auto">
            <a:xfrm>
              <a:off x="2033450" y="3310907"/>
              <a:ext cx="40680" cy="41912"/>
            </a:xfrm>
            <a:custGeom>
              <a:avLst/>
              <a:gdLst>
                <a:gd name="T0" fmla="*/ 0 w 33"/>
                <a:gd name="T1" fmla="*/ 0 h 34"/>
                <a:gd name="T2" fmla="*/ 0 w 33"/>
                <a:gd name="T3" fmla="*/ 0 h 34"/>
                <a:gd name="T4" fmla="*/ 33 w 33"/>
                <a:gd name="T5" fmla="*/ 33 h 34"/>
                <a:gd name="T6" fmla="*/ 33 w 33"/>
                <a:gd name="T7" fmla="*/ 34 h 34"/>
                <a:gd name="T8" fmla="*/ 32 w 33"/>
                <a:gd name="T9" fmla="*/ 34 h 34"/>
                <a:gd name="T10" fmla="*/ 0 w 33"/>
                <a:gd name="T11" fmla="*/ 2 h 34"/>
                <a:gd name="T12" fmla="*/ 0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0" y="0"/>
                  </a:moveTo>
                  <a:lnTo>
                    <a:pt x="0" y="0"/>
                  </a:lnTo>
                  <a:lnTo>
                    <a:pt x="33" y="33"/>
                  </a:lnTo>
                  <a:lnTo>
                    <a:pt x="33" y="34"/>
                  </a:lnTo>
                  <a:lnTo>
                    <a:pt x="32" y="34"/>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7" name="Freeform 689"/>
            <p:cNvSpPr>
              <a:spLocks/>
            </p:cNvSpPr>
            <p:nvPr/>
          </p:nvSpPr>
          <p:spPr bwMode="auto">
            <a:xfrm>
              <a:off x="2546254" y="2565121"/>
              <a:ext cx="78893" cy="80126"/>
            </a:xfrm>
            <a:custGeom>
              <a:avLst/>
              <a:gdLst>
                <a:gd name="T0" fmla="*/ 31 w 64"/>
                <a:gd name="T1" fmla="*/ 0 h 65"/>
                <a:gd name="T2" fmla="*/ 64 w 64"/>
                <a:gd name="T3" fmla="*/ 33 h 65"/>
                <a:gd name="T4" fmla="*/ 31 w 64"/>
                <a:gd name="T5" fmla="*/ 65 h 65"/>
                <a:gd name="T6" fmla="*/ 0 w 64"/>
                <a:gd name="T7" fmla="*/ 33 h 65"/>
                <a:gd name="T8" fmla="*/ 31 w 64"/>
                <a:gd name="T9" fmla="*/ 0 h 65"/>
              </a:gdLst>
              <a:ahLst/>
              <a:cxnLst>
                <a:cxn ang="0">
                  <a:pos x="T0" y="T1"/>
                </a:cxn>
                <a:cxn ang="0">
                  <a:pos x="T2" y="T3"/>
                </a:cxn>
                <a:cxn ang="0">
                  <a:pos x="T4" y="T5"/>
                </a:cxn>
                <a:cxn ang="0">
                  <a:pos x="T6" y="T7"/>
                </a:cxn>
                <a:cxn ang="0">
                  <a:pos x="T8" y="T9"/>
                </a:cxn>
              </a:cxnLst>
              <a:rect l="0" t="0" r="r" b="b"/>
              <a:pathLst>
                <a:path w="64" h="65">
                  <a:moveTo>
                    <a:pt x="31" y="0"/>
                  </a:moveTo>
                  <a:lnTo>
                    <a:pt x="64" y="33"/>
                  </a:lnTo>
                  <a:lnTo>
                    <a:pt x="31" y="65"/>
                  </a:lnTo>
                  <a:lnTo>
                    <a:pt x="0" y="33"/>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8" name="Freeform 690"/>
            <p:cNvSpPr>
              <a:spLocks/>
            </p:cNvSpPr>
            <p:nvPr/>
          </p:nvSpPr>
          <p:spPr bwMode="auto">
            <a:xfrm>
              <a:off x="2546254" y="2565121"/>
              <a:ext cx="40680" cy="43145"/>
            </a:xfrm>
            <a:custGeom>
              <a:avLst/>
              <a:gdLst>
                <a:gd name="T0" fmla="*/ 31 w 33"/>
                <a:gd name="T1" fmla="*/ 0 h 35"/>
                <a:gd name="T2" fmla="*/ 33 w 33"/>
                <a:gd name="T3" fmla="*/ 0 h 35"/>
                <a:gd name="T4" fmla="*/ 33 w 33"/>
                <a:gd name="T5" fmla="*/ 3 h 35"/>
                <a:gd name="T6" fmla="*/ 1 w 33"/>
                <a:gd name="T7" fmla="*/ 35 h 35"/>
                <a:gd name="T8" fmla="*/ 0 w 33"/>
                <a:gd name="T9" fmla="*/ 35 h 35"/>
                <a:gd name="T10" fmla="*/ 0 w 33"/>
                <a:gd name="T11" fmla="*/ 33 h 35"/>
                <a:gd name="T12" fmla="*/ 31 w 3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31" y="0"/>
                  </a:moveTo>
                  <a:lnTo>
                    <a:pt x="33" y="0"/>
                  </a:lnTo>
                  <a:lnTo>
                    <a:pt x="33" y="3"/>
                  </a:lnTo>
                  <a:lnTo>
                    <a:pt x="1" y="35"/>
                  </a:lnTo>
                  <a:lnTo>
                    <a:pt x="0" y="35"/>
                  </a:lnTo>
                  <a:lnTo>
                    <a:pt x="0" y="33"/>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799" name="Freeform 691"/>
            <p:cNvSpPr>
              <a:spLocks/>
            </p:cNvSpPr>
            <p:nvPr/>
          </p:nvSpPr>
          <p:spPr bwMode="auto">
            <a:xfrm>
              <a:off x="2584468" y="2565121"/>
              <a:ext cx="41912" cy="43145"/>
            </a:xfrm>
            <a:custGeom>
              <a:avLst/>
              <a:gdLst>
                <a:gd name="T0" fmla="*/ 0 w 34"/>
                <a:gd name="T1" fmla="*/ 0 h 35"/>
                <a:gd name="T2" fmla="*/ 2 w 34"/>
                <a:gd name="T3" fmla="*/ 0 h 35"/>
                <a:gd name="T4" fmla="*/ 34 w 34"/>
                <a:gd name="T5" fmla="*/ 33 h 35"/>
                <a:gd name="T6" fmla="*/ 34 w 34"/>
                <a:gd name="T7" fmla="*/ 35 h 35"/>
                <a:gd name="T8" fmla="*/ 33 w 34"/>
                <a:gd name="T9" fmla="*/ 35 h 35"/>
                <a:gd name="T10" fmla="*/ 0 w 34"/>
                <a:gd name="T11" fmla="*/ 3 h 35"/>
                <a:gd name="T12" fmla="*/ 0 w 34"/>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0" y="0"/>
                  </a:moveTo>
                  <a:lnTo>
                    <a:pt x="2" y="0"/>
                  </a:lnTo>
                  <a:lnTo>
                    <a:pt x="34" y="33"/>
                  </a:lnTo>
                  <a:lnTo>
                    <a:pt x="34" y="35"/>
                  </a:lnTo>
                  <a:lnTo>
                    <a:pt x="33" y="35"/>
                  </a:lnTo>
                  <a:lnTo>
                    <a:pt x="0" y="3"/>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0" name="Freeform 692"/>
            <p:cNvSpPr>
              <a:spLocks/>
            </p:cNvSpPr>
            <p:nvPr/>
          </p:nvSpPr>
          <p:spPr bwMode="auto">
            <a:xfrm>
              <a:off x="2584468" y="2605801"/>
              <a:ext cx="41912" cy="41912"/>
            </a:xfrm>
            <a:custGeom>
              <a:avLst/>
              <a:gdLst>
                <a:gd name="T0" fmla="*/ 33 w 34"/>
                <a:gd name="T1" fmla="*/ 0 h 34"/>
                <a:gd name="T2" fmla="*/ 34 w 34"/>
                <a:gd name="T3" fmla="*/ 0 h 34"/>
                <a:gd name="T4" fmla="*/ 34 w 34"/>
                <a:gd name="T5" fmla="*/ 2 h 34"/>
                <a:gd name="T6" fmla="*/ 2 w 34"/>
                <a:gd name="T7" fmla="*/ 34 h 34"/>
                <a:gd name="T8" fmla="*/ 0 w 34"/>
                <a:gd name="T9" fmla="*/ 34 h 34"/>
                <a:gd name="T10" fmla="*/ 0 w 34"/>
                <a:gd name="T11" fmla="*/ 32 h 34"/>
                <a:gd name="T12" fmla="*/ 33 w 34"/>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33" y="0"/>
                  </a:moveTo>
                  <a:lnTo>
                    <a:pt x="34" y="0"/>
                  </a:lnTo>
                  <a:lnTo>
                    <a:pt x="34" y="2"/>
                  </a:lnTo>
                  <a:lnTo>
                    <a:pt x="2" y="34"/>
                  </a:lnTo>
                  <a:lnTo>
                    <a:pt x="0" y="34"/>
                  </a:lnTo>
                  <a:lnTo>
                    <a:pt x="0" y="32"/>
                  </a:lnTo>
                  <a:lnTo>
                    <a:pt x="33"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1" name="Freeform 693"/>
            <p:cNvSpPr>
              <a:spLocks/>
            </p:cNvSpPr>
            <p:nvPr/>
          </p:nvSpPr>
          <p:spPr bwMode="auto">
            <a:xfrm>
              <a:off x="2546254" y="2605801"/>
              <a:ext cx="40680" cy="41912"/>
            </a:xfrm>
            <a:custGeom>
              <a:avLst/>
              <a:gdLst>
                <a:gd name="T0" fmla="*/ 0 w 33"/>
                <a:gd name="T1" fmla="*/ 0 h 34"/>
                <a:gd name="T2" fmla="*/ 1 w 33"/>
                <a:gd name="T3" fmla="*/ 0 h 34"/>
                <a:gd name="T4" fmla="*/ 33 w 33"/>
                <a:gd name="T5" fmla="*/ 32 h 34"/>
                <a:gd name="T6" fmla="*/ 33 w 33"/>
                <a:gd name="T7" fmla="*/ 34 h 34"/>
                <a:gd name="T8" fmla="*/ 31 w 33"/>
                <a:gd name="T9" fmla="*/ 34 h 34"/>
                <a:gd name="T10" fmla="*/ 0 w 33"/>
                <a:gd name="T11" fmla="*/ 2 h 34"/>
                <a:gd name="T12" fmla="*/ 0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0" y="0"/>
                  </a:moveTo>
                  <a:lnTo>
                    <a:pt x="1" y="0"/>
                  </a:lnTo>
                  <a:lnTo>
                    <a:pt x="33" y="32"/>
                  </a:lnTo>
                  <a:lnTo>
                    <a:pt x="33" y="34"/>
                  </a:lnTo>
                  <a:lnTo>
                    <a:pt x="31" y="34"/>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2" name="Freeform 694"/>
            <p:cNvSpPr>
              <a:spLocks/>
            </p:cNvSpPr>
            <p:nvPr/>
          </p:nvSpPr>
          <p:spPr bwMode="auto">
            <a:xfrm>
              <a:off x="2967839" y="2395009"/>
              <a:ext cx="78893" cy="78893"/>
            </a:xfrm>
            <a:custGeom>
              <a:avLst/>
              <a:gdLst>
                <a:gd name="T0" fmla="*/ 32 w 64"/>
                <a:gd name="T1" fmla="*/ 0 h 64"/>
                <a:gd name="T2" fmla="*/ 64 w 64"/>
                <a:gd name="T3" fmla="*/ 32 h 64"/>
                <a:gd name="T4" fmla="*/ 32 w 64"/>
                <a:gd name="T5" fmla="*/ 64 h 64"/>
                <a:gd name="T6" fmla="*/ 0 w 64"/>
                <a:gd name="T7" fmla="*/ 32 h 64"/>
                <a:gd name="T8" fmla="*/ 32 w 64"/>
                <a:gd name="T9" fmla="*/ 0 h 64"/>
              </a:gdLst>
              <a:ahLst/>
              <a:cxnLst>
                <a:cxn ang="0">
                  <a:pos x="T0" y="T1"/>
                </a:cxn>
                <a:cxn ang="0">
                  <a:pos x="T2" y="T3"/>
                </a:cxn>
                <a:cxn ang="0">
                  <a:pos x="T4" y="T5"/>
                </a:cxn>
                <a:cxn ang="0">
                  <a:pos x="T6" y="T7"/>
                </a:cxn>
                <a:cxn ang="0">
                  <a:pos x="T8" y="T9"/>
                </a:cxn>
              </a:cxnLst>
              <a:rect l="0" t="0" r="r" b="b"/>
              <a:pathLst>
                <a:path w="64" h="64">
                  <a:moveTo>
                    <a:pt x="32" y="0"/>
                  </a:moveTo>
                  <a:lnTo>
                    <a:pt x="64" y="32"/>
                  </a:lnTo>
                  <a:lnTo>
                    <a:pt x="32" y="64"/>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3" name="Freeform 695"/>
            <p:cNvSpPr>
              <a:spLocks/>
            </p:cNvSpPr>
            <p:nvPr/>
          </p:nvSpPr>
          <p:spPr bwMode="auto">
            <a:xfrm>
              <a:off x="2967839" y="2395009"/>
              <a:ext cx="40680" cy="40680"/>
            </a:xfrm>
            <a:custGeom>
              <a:avLst/>
              <a:gdLst>
                <a:gd name="T0" fmla="*/ 32 w 33"/>
                <a:gd name="T1" fmla="*/ 0 h 33"/>
                <a:gd name="T2" fmla="*/ 33 w 33"/>
                <a:gd name="T3" fmla="*/ 0 h 33"/>
                <a:gd name="T4" fmla="*/ 33 w 33"/>
                <a:gd name="T5" fmla="*/ 1 h 33"/>
                <a:gd name="T6" fmla="*/ 0 w 33"/>
                <a:gd name="T7" fmla="*/ 33 h 33"/>
                <a:gd name="T8" fmla="*/ 0 w 33"/>
                <a:gd name="T9" fmla="*/ 33 h 33"/>
                <a:gd name="T10" fmla="*/ 0 w 33"/>
                <a:gd name="T11" fmla="*/ 32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1"/>
                  </a:lnTo>
                  <a:lnTo>
                    <a:pt x="0" y="33"/>
                  </a:lnTo>
                  <a:lnTo>
                    <a:pt x="0" y="3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4" name="Freeform 696"/>
            <p:cNvSpPr>
              <a:spLocks/>
            </p:cNvSpPr>
            <p:nvPr/>
          </p:nvSpPr>
          <p:spPr bwMode="auto">
            <a:xfrm>
              <a:off x="3007285" y="2395009"/>
              <a:ext cx="40680" cy="40680"/>
            </a:xfrm>
            <a:custGeom>
              <a:avLst/>
              <a:gdLst>
                <a:gd name="T0" fmla="*/ 0 w 33"/>
                <a:gd name="T1" fmla="*/ 0 h 33"/>
                <a:gd name="T2" fmla="*/ 1 w 33"/>
                <a:gd name="T3" fmla="*/ 0 h 33"/>
                <a:gd name="T4" fmla="*/ 33 w 33"/>
                <a:gd name="T5" fmla="*/ 32 h 33"/>
                <a:gd name="T6" fmla="*/ 33 w 33"/>
                <a:gd name="T7" fmla="*/ 33 h 33"/>
                <a:gd name="T8" fmla="*/ 32 w 33"/>
                <a:gd name="T9" fmla="*/ 33 h 33"/>
                <a:gd name="T10" fmla="*/ 0 w 33"/>
                <a:gd name="T11" fmla="*/ 1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2"/>
                  </a:lnTo>
                  <a:lnTo>
                    <a:pt x="33" y="33"/>
                  </a:lnTo>
                  <a:lnTo>
                    <a:pt x="32"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5" name="Freeform 697"/>
            <p:cNvSpPr>
              <a:spLocks/>
            </p:cNvSpPr>
            <p:nvPr/>
          </p:nvSpPr>
          <p:spPr bwMode="auto">
            <a:xfrm>
              <a:off x="3007285" y="2434455"/>
              <a:ext cx="40680" cy="40680"/>
            </a:xfrm>
            <a:custGeom>
              <a:avLst/>
              <a:gdLst>
                <a:gd name="T0" fmla="*/ 32 w 33"/>
                <a:gd name="T1" fmla="*/ 0 h 33"/>
                <a:gd name="T2" fmla="*/ 33 w 33"/>
                <a:gd name="T3" fmla="*/ 0 h 33"/>
                <a:gd name="T4" fmla="*/ 33 w 33"/>
                <a:gd name="T5" fmla="*/ 1 h 33"/>
                <a:gd name="T6" fmla="*/ 1 w 33"/>
                <a:gd name="T7" fmla="*/ 33 h 33"/>
                <a:gd name="T8" fmla="*/ 0 w 33"/>
                <a:gd name="T9" fmla="*/ 33 h 33"/>
                <a:gd name="T10" fmla="*/ 0 w 33"/>
                <a:gd name="T11" fmla="*/ 32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1"/>
                  </a:lnTo>
                  <a:lnTo>
                    <a:pt x="1" y="33"/>
                  </a:lnTo>
                  <a:lnTo>
                    <a:pt x="0" y="3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6" name="Freeform 698"/>
            <p:cNvSpPr>
              <a:spLocks/>
            </p:cNvSpPr>
            <p:nvPr/>
          </p:nvSpPr>
          <p:spPr bwMode="auto">
            <a:xfrm>
              <a:off x="2967839" y="2434455"/>
              <a:ext cx="40680" cy="40680"/>
            </a:xfrm>
            <a:custGeom>
              <a:avLst/>
              <a:gdLst>
                <a:gd name="T0" fmla="*/ 0 w 33"/>
                <a:gd name="T1" fmla="*/ 0 h 33"/>
                <a:gd name="T2" fmla="*/ 0 w 33"/>
                <a:gd name="T3" fmla="*/ 0 h 33"/>
                <a:gd name="T4" fmla="*/ 33 w 33"/>
                <a:gd name="T5" fmla="*/ 32 h 33"/>
                <a:gd name="T6" fmla="*/ 33 w 33"/>
                <a:gd name="T7" fmla="*/ 33 h 33"/>
                <a:gd name="T8" fmla="*/ 32 w 33"/>
                <a:gd name="T9" fmla="*/ 33 h 33"/>
                <a:gd name="T10" fmla="*/ 0 w 33"/>
                <a:gd name="T11" fmla="*/ 1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0" y="0"/>
                  </a:lnTo>
                  <a:lnTo>
                    <a:pt x="33" y="32"/>
                  </a:lnTo>
                  <a:lnTo>
                    <a:pt x="33" y="33"/>
                  </a:lnTo>
                  <a:lnTo>
                    <a:pt x="32"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7" name="Freeform 699"/>
            <p:cNvSpPr>
              <a:spLocks/>
            </p:cNvSpPr>
            <p:nvPr/>
          </p:nvSpPr>
          <p:spPr bwMode="auto">
            <a:xfrm>
              <a:off x="3955233" y="2668668"/>
              <a:ext cx="78893" cy="78893"/>
            </a:xfrm>
            <a:custGeom>
              <a:avLst/>
              <a:gdLst>
                <a:gd name="T0" fmla="*/ 32 w 64"/>
                <a:gd name="T1" fmla="*/ 0 h 64"/>
                <a:gd name="T2" fmla="*/ 64 w 64"/>
                <a:gd name="T3" fmla="*/ 30 h 64"/>
                <a:gd name="T4" fmla="*/ 32 w 64"/>
                <a:gd name="T5" fmla="*/ 64 h 64"/>
                <a:gd name="T6" fmla="*/ 0 w 64"/>
                <a:gd name="T7" fmla="*/ 30 h 64"/>
                <a:gd name="T8" fmla="*/ 32 w 64"/>
                <a:gd name="T9" fmla="*/ 0 h 64"/>
              </a:gdLst>
              <a:ahLst/>
              <a:cxnLst>
                <a:cxn ang="0">
                  <a:pos x="T0" y="T1"/>
                </a:cxn>
                <a:cxn ang="0">
                  <a:pos x="T2" y="T3"/>
                </a:cxn>
                <a:cxn ang="0">
                  <a:pos x="T4" y="T5"/>
                </a:cxn>
                <a:cxn ang="0">
                  <a:pos x="T6" y="T7"/>
                </a:cxn>
                <a:cxn ang="0">
                  <a:pos x="T8" y="T9"/>
                </a:cxn>
              </a:cxnLst>
              <a:rect l="0" t="0" r="r" b="b"/>
              <a:pathLst>
                <a:path w="64" h="64">
                  <a:moveTo>
                    <a:pt x="32" y="0"/>
                  </a:moveTo>
                  <a:lnTo>
                    <a:pt x="64" y="30"/>
                  </a:lnTo>
                  <a:lnTo>
                    <a:pt x="32" y="64"/>
                  </a:lnTo>
                  <a:lnTo>
                    <a:pt x="0" y="30"/>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8" name="Freeform 700"/>
            <p:cNvSpPr>
              <a:spLocks/>
            </p:cNvSpPr>
            <p:nvPr/>
          </p:nvSpPr>
          <p:spPr bwMode="auto">
            <a:xfrm>
              <a:off x="3955233" y="2668668"/>
              <a:ext cx="40680" cy="40680"/>
            </a:xfrm>
            <a:custGeom>
              <a:avLst/>
              <a:gdLst>
                <a:gd name="T0" fmla="*/ 32 w 33"/>
                <a:gd name="T1" fmla="*/ 0 h 33"/>
                <a:gd name="T2" fmla="*/ 33 w 33"/>
                <a:gd name="T3" fmla="*/ 0 h 33"/>
                <a:gd name="T4" fmla="*/ 33 w 33"/>
                <a:gd name="T5" fmla="*/ 0 h 33"/>
                <a:gd name="T6" fmla="*/ 1 w 33"/>
                <a:gd name="T7" fmla="*/ 33 h 33"/>
                <a:gd name="T8" fmla="*/ 0 w 33"/>
                <a:gd name="T9" fmla="*/ 33 h 33"/>
                <a:gd name="T10" fmla="*/ 0 w 33"/>
                <a:gd name="T11" fmla="*/ 30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0"/>
                  </a:lnTo>
                  <a:lnTo>
                    <a:pt x="1" y="33"/>
                  </a:lnTo>
                  <a:lnTo>
                    <a:pt x="0" y="33"/>
                  </a:lnTo>
                  <a:lnTo>
                    <a:pt x="0" y="30"/>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09" name="Freeform 701"/>
            <p:cNvSpPr>
              <a:spLocks/>
            </p:cNvSpPr>
            <p:nvPr/>
          </p:nvSpPr>
          <p:spPr bwMode="auto">
            <a:xfrm>
              <a:off x="3994679" y="2668668"/>
              <a:ext cx="39446" cy="40680"/>
            </a:xfrm>
            <a:custGeom>
              <a:avLst/>
              <a:gdLst>
                <a:gd name="T0" fmla="*/ 0 w 32"/>
                <a:gd name="T1" fmla="*/ 0 h 33"/>
                <a:gd name="T2" fmla="*/ 1 w 32"/>
                <a:gd name="T3" fmla="*/ 0 h 33"/>
                <a:gd name="T4" fmla="*/ 32 w 32"/>
                <a:gd name="T5" fmla="*/ 30 h 33"/>
                <a:gd name="T6" fmla="*/ 32 w 32"/>
                <a:gd name="T7" fmla="*/ 33 h 33"/>
                <a:gd name="T8" fmla="*/ 32 w 32"/>
                <a:gd name="T9" fmla="*/ 33 h 33"/>
                <a:gd name="T10" fmla="*/ 0 w 32"/>
                <a:gd name="T11" fmla="*/ 0 h 33"/>
                <a:gd name="T12" fmla="*/ 0 w 32"/>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2" h="33">
                  <a:moveTo>
                    <a:pt x="0" y="0"/>
                  </a:moveTo>
                  <a:lnTo>
                    <a:pt x="1" y="0"/>
                  </a:lnTo>
                  <a:lnTo>
                    <a:pt x="32" y="30"/>
                  </a:lnTo>
                  <a:lnTo>
                    <a:pt x="32" y="33"/>
                  </a:lnTo>
                  <a:lnTo>
                    <a:pt x="32" y="33"/>
                  </a:lnTo>
                  <a:lnTo>
                    <a:pt x="0" y="0"/>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0" name="Freeform 702"/>
            <p:cNvSpPr>
              <a:spLocks/>
            </p:cNvSpPr>
            <p:nvPr/>
          </p:nvSpPr>
          <p:spPr bwMode="auto">
            <a:xfrm>
              <a:off x="3994679" y="2705650"/>
              <a:ext cx="39446" cy="43145"/>
            </a:xfrm>
            <a:custGeom>
              <a:avLst/>
              <a:gdLst>
                <a:gd name="T0" fmla="*/ 32 w 32"/>
                <a:gd name="T1" fmla="*/ 0 h 35"/>
                <a:gd name="T2" fmla="*/ 32 w 32"/>
                <a:gd name="T3" fmla="*/ 0 h 35"/>
                <a:gd name="T4" fmla="*/ 32 w 32"/>
                <a:gd name="T5" fmla="*/ 3 h 35"/>
                <a:gd name="T6" fmla="*/ 1 w 32"/>
                <a:gd name="T7" fmla="*/ 35 h 35"/>
                <a:gd name="T8" fmla="*/ 0 w 32"/>
                <a:gd name="T9" fmla="*/ 35 h 35"/>
                <a:gd name="T10" fmla="*/ 0 w 32"/>
                <a:gd name="T11" fmla="*/ 34 h 35"/>
                <a:gd name="T12" fmla="*/ 32 w 32"/>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2" h="35">
                  <a:moveTo>
                    <a:pt x="32" y="0"/>
                  </a:moveTo>
                  <a:lnTo>
                    <a:pt x="32" y="0"/>
                  </a:lnTo>
                  <a:lnTo>
                    <a:pt x="32" y="3"/>
                  </a:lnTo>
                  <a:lnTo>
                    <a:pt x="1" y="35"/>
                  </a:lnTo>
                  <a:lnTo>
                    <a:pt x="0" y="35"/>
                  </a:lnTo>
                  <a:lnTo>
                    <a:pt x="0" y="34"/>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1" name="Freeform 703"/>
            <p:cNvSpPr>
              <a:spLocks/>
            </p:cNvSpPr>
            <p:nvPr/>
          </p:nvSpPr>
          <p:spPr bwMode="auto">
            <a:xfrm>
              <a:off x="3955233" y="2705650"/>
              <a:ext cx="40680" cy="43145"/>
            </a:xfrm>
            <a:custGeom>
              <a:avLst/>
              <a:gdLst>
                <a:gd name="T0" fmla="*/ 0 w 33"/>
                <a:gd name="T1" fmla="*/ 0 h 35"/>
                <a:gd name="T2" fmla="*/ 1 w 33"/>
                <a:gd name="T3" fmla="*/ 0 h 35"/>
                <a:gd name="T4" fmla="*/ 33 w 33"/>
                <a:gd name="T5" fmla="*/ 34 h 35"/>
                <a:gd name="T6" fmla="*/ 33 w 33"/>
                <a:gd name="T7" fmla="*/ 35 h 35"/>
                <a:gd name="T8" fmla="*/ 32 w 33"/>
                <a:gd name="T9" fmla="*/ 35 h 35"/>
                <a:gd name="T10" fmla="*/ 0 w 33"/>
                <a:gd name="T11" fmla="*/ 3 h 35"/>
                <a:gd name="T12" fmla="*/ 0 w 3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0" y="0"/>
                  </a:moveTo>
                  <a:lnTo>
                    <a:pt x="1" y="0"/>
                  </a:lnTo>
                  <a:lnTo>
                    <a:pt x="33" y="34"/>
                  </a:lnTo>
                  <a:lnTo>
                    <a:pt x="33" y="35"/>
                  </a:lnTo>
                  <a:lnTo>
                    <a:pt x="32" y="35"/>
                  </a:lnTo>
                  <a:lnTo>
                    <a:pt x="0" y="3"/>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2" name="Freeform 704"/>
            <p:cNvSpPr>
              <a:spLocks/>
            </p:cNvSpPr>
            <p:nvPr/>
          </p:nvSpPr>
          <p:spPr bwMode="auto">
            <a:xfrm>
              <a:off x="4264642" y="2673599"/>
              <a:ext cx="78893" cy="80126"/>
            </a:xfrm>
            <a:custGeom>
              <a:avLst/>
              <a:gdLst>
                <a:gd name="T0" fmla="*/ 32 w 64"/>
                <a:gd name="T1" fmla="*/ 0 h 65"/>
                <a:gd name="T2" fmla="*/ 64 w 64"/>
                <a:gd name="T3" fmla="*/ 33 h 65"/>
                <a:gd name="T4" fmla="*/ 32 w 64"/>
                <a:gd name="T5" fmla="*/ 65 h 65"/>
                <a:gd name="T6" fmla="*/ 0 w 64"/>
                <a:gd name="T7" fmla="*/ 33 h 65"/>
                <a:gd name="T8" fmla="*/ 32 w 64"/>
                <a:gd name="T9" fmla="*/ 0 h 65"/>
              </a:gdLst>
              <a:ahLst/>
              <a:cxnLst>
                <a:cxn ang="0">
                  <a:pos x="T0" y="T1"/>
                </a:cxn>
                <a:cxn ang="0">
                  <a:pos x="T2" y="T3"/>
                </a:cxn>
                <a:cxn ang="0">
                  <a:pos x="T4" y="T5"/>
                </a:cxn>
                <a:cxn ang="0">
                  <a:pos x="T6" y="T7"/>
                </a:cxn>
                <a:cxn ang="0">
                  <a:pos x="T8" y="T9"/>
                </a:cxn>
              </a:cxnLst>
              <a:rect l="0" t="0" r="r" b="b"/>
              <a:pathLst>
                <a:path w="64" h="65">
                  <a:moveTo>
                    <a:pt x="32" y="0"/>
                  </a:moveTo>
                  <a:lnTo>
                    <a:pt x="64" y="33"/>
                  </a:lnTo>
                  <a:lnTo>
                    <a:pt x="32" y="65"/>
                  </a:lnTo>
                  <a:lnTo>
                    <a:pt x="0" y="33"/>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3" name="Freeform 705"/>
            <p:cNvSpPr>
              <a:spLocks/>
            </p:cNvSpPr>
            <p:nvPr/>
          </p:nvSpPr>
          <p:spPr bwMode="auto">
            <a:xfrm>
              <a:off x="4264642" y="2673599"/>
              <a:ext cx="40680" cy="41912"/>
            </a:xfrm>
            <a:custGeom>
              <a:avLst/>
              <a:gdLst>
                <a:gd name="T0" fmla="*/ 32 w 33"/>
                <a:gd name="T1" fmla="*/ 0 h 34"/>
                <a:gd name="T2" fmla="*/ 33 w 33"/>
                <a:gd name="T3" fmla="*/ 0 h 34"/>
                <a:gd name="T4" fmla="*/ 33 w 33"/>
                <a:gd name="T5" fmla="*/ 2 h 34"/>
                <a:gd name="T6" fmla="*/ 1 w 33"/>
                <a:gd name="T7" fmla="*/ 34 h 34"/>
                <a:gd name="T8" fmla="*/ 0 w 33"/>
                <a:gd name="T9" fmla="*/ 34 h 34"/>
                <a:gd name="T10" fmla="*/ 0 w 33"/>
                <a:gd name="T11" fmla="*/ 33 h 34"/>
                <a:gd name="T12" fmla="*/ 32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32" y="0"/>
                  </a:moveTo>
                  <a:lnTo>
                    <a:pt x="33" y="0"/>
                  </a:lnTo>
                  <a:lnTo>
                    <a:pt x="33" y="2"/>
                  </a:lnTo>
                  <a:lnTo>
                    <a:pt x="1" y="34"/>
                  </a:lnTo>
                  <a:lnTo>
                    <a:pt x="0" y="34"/>
                  </a:lnTo>
                  <a:lnTo>
                    <a:pt x="0" y="33"/>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4" name="Freeform 706"/>
            <p:cNvSpPr>
              <a:spLocks/>
            </p:cNvSpPr>
            <p:nvPr/>
          </p:nvSpPr>
          <p:spPr bwMode="auto">
            <a:xfrm>
              <a:off x="4304089" y="2673599"/>
              <a:ext cx="40680" cy="41912"/>
            </a:xfrm>
            <a:custGeom>
              <a:avLst/>
              <a:gdLst>
                <a:gd name="T0" fmla="*/ 0 w 33"/>
                <a:gd name="T1" fmla="*/ 0 h 34"/>
                <a:gd name="T2" fmla="*/ 1 w 33"/>
                <a:gd name="T3" fmla="*/ 0 h 34"/>
                <a:gd name="T4" fmla="*/ 33 w 33"/>
                <a:gd name="T5" fmla="*/ 33 h 34"/>
                <a:gd name="T6" fmla="*/ 33 w 33"/>
                <a:gd name="T7" fmla="*/ 34 h 34"/>
                <a:gd name="T8" fmla="*/ 32 w 33"/>
                <a:gd name="T9" fmla="*/ 34 h 34"/>
                <a:gd name="T10" fmla="*/ 0 w 33"/>
                <a:gd name="T11" fmla="*/ 2 h 34"/>
                <a:gd name="T12" fmla="*/ 0 w 3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0" y="0"/>
                  </a:moveTo>
                  <a:lnTo>
                    <a:pt x="1" y="0"/>
                  </a:lnTo>
                  <a:lnTo>
                    <a:pt x="33" y="33"/>
                  </a:lnTo>
                  <a:lnTo>
                    <a:pt x="33" y="34"/>
                  </a:lnTo>
                  <a:lnTo>
                    <a:pt x="32" y="34"/>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5" name="Freeform 707"/>
            <p:cNvSpPr>
              <a:spLocks/>
            </p:cNvSpPr>
            <p:nvPr/>
          </p:nvSpPr>
          <p:spPr bwMode="auto">
            <a:xfrm>
              <a:off x="4304089" y="2714279"/>
              <a:ext cx="40680" cy="40680"/>
            </a:xfrm>
            <a:custGeom>
              <a:avLst/>
              <a:gdLst>
                <a:gd name="T0" fmla="*/ 32 w 33"/>
                <a:gd name="T1" fmla="*/ 0 h 33"/>
                <a:gd name="T2" fmla="*/ 33 w 33"/>
                <a:gd name="T3" fmla="*/ 0 h 33"/>
                <a:gd name="T4" fmla="*/ 33 w 33"/>
                <a:gd name="T5" fmla="*/ 1 h 33"/>
                <a:gd name="T6" fmla="*/ 1 w 33"/>
                <a:gd name="T7" fmla="*/ 33 h 33"/>
                <a:gd name="T8" fmla="*/ 0 w 33"/>
                <a:gd name="T9" fmla="*/ 33 h 33"/>
                <a:gd name="T10" fmla="*/ 0 w 33"/>
                <a:gd name="T11" fmla="*/ 32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1"/>
                  </a:lnTo>
                  <a:lnTo>
                    <a:pt x="1" y="33"/>
                  </a:lnTo>
                  <a:lnTo>
                    <a:pt x="0" y="3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6" name="Freeform 708"/>
            <p:cNvSpPr>
              <a:spLocks/>
            </p:cNvSpPr>
            <p:nvPr/>
          </p:nvSpPr>
          <p:spPr bwMode="auto">
            <a:xfrm>
              <a:off x="4264642" y="2714279"/>
              <a:ext cx="40680" cy="40680"/>
            </a:xfrm>
            <a:custGeom>
              <a:avLst/>
              <a:gdLst>
                <a:gd name="T0" fmla="*/ 0 w 33"/>
                <a:gd name="T1" fmla="*/ 0 h 33"/>
                <a:gd name="T2" fmla="*/ 1 w 33"/>
                <a:gd name="T3" fmla="*/ 0 h 33"/>
                <a:gd name="T4" fmla="*/ 33 w 33"/>
                <a:gd name="T5" fmla="*/ 32 h 33"/>
                <a:gd name="T6" fmla="*/ 33 w 33"/>
                <a:gd name="T7" fmla="*/ 33 h 33"/>
                <a:gd name="T8" fmla="*/ 32 w 33"/>
                <a:gd name="T9" fmla="*/ 33 h 33"/>
                <a:gd name="T10" fmla="*/ 0 w 33"/>
                <a:gd name="T11" fmla="*/ 1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2"/>
                  </a:lnTo>
                  <a:lnTo>
                    <a:pt x="33" y="33"/>
                  </a:lnTo>
                  <a:lnTo>
                    <a:pt x="32" y="33"/>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7" name="Freeform 709"/>
            <p:cNvSpPr>
              <a:spLocks/>
            </p:cNvSpPr>
            <p:nvPr/>
          </p:nvSpPr>
          <p:spPr bwMode="auto">
            <a:xfrm>
              <a:off x="3762932" y="2741399"/>
              <a:ext cx="77660" cy="78893"/>
            </a:xfrm>
            <a:custGeom>
              <a:avLst/>
              <a:gdLst>
                <a:gd name="T0" fmla="*/ 32 w 63"/>
                <a:gd name="T1" fmla="*/ 0 h 64"/>
                <a:gd name="T2" fmla="*/ 63 w 63"/>
                <a:gd name="T3" fmla="*/ 33 h 64"/>
                <a:gd name="T4" fmla="*/ 32 w 63"/>
                <a:gd name="T5" fmla="*/ 64 h 64"/>
                <a:gd name="T6" fmla="*/ 0 w 63"/>
                <a:gd name="T7" fmla="*/ 33 h 64"/>
                <a:gd name="T8" fmla="*/ 32 w 63"/>
                <a:gd name="T9" fmla="*/ 0 h 64"/>
              </a:gdLst>
              <a:ahLst/>
              <a:cxnLst>
                <a:cxn ang="0">
                  <a:pos x="T0" y="T1"/>
                </a:cxn>
                <a:cxn ang="0">
                  <a:pos x="T2" y="T3"/>
                </a:cxn>
                <a:cxn ang="0">
                  <a:pos x="T4" y="T5"/>
                </a:cxn>
                <a:cxn ang="0">
                  <a:pos x="T6" y="T7"/>
                </a:cxn>
                <a:cxn ang="0">
                  <a:pos x="T8" y="T9"/>
                </a:cxn>
              </a:cxnLst>
              <a:rect l="0" t="0" r="r" b="b"/>
              <a:pathLst>
                <a:path w="63" h="64">
                  <a:moveTo>
                    <a:pt x="32" y="0"/>
                  </a:moveTo>
                  <a:lnTo>
                    <a:pt x="63" y="33"/>
                  </a:lnTo>
                  <a:lnTo>
                    <a:pt x="32" y="64"/>
                  </a:lnTo>
                  <a:lnTo>
                    <a:pt x="0" y="33"/>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8" name="Freeform 710"/>
            <p:cNvSpPr>
              <a:spLocks/>
            </p:cNvSpPr>
            <p:nvPr/>
          </p:nvSpPr>
          <p:spPr bwMode="auto">
            <a:xfrm>
              <a:off x="3762932" y="2741399"/>
              <a:ext cx="40680" cy="40680"/>
            </a:xfrm>
            <a:custGeom>
              <a:avLst/>
              <a:gdLst>
                <a:gd name="T0" fmla="*/ 32 w 33"/>
                <a:gd name="T1" fmla="*/ 0 h 33"/>
                <a:gd name="T2" fmla="*/ 33 w 33"/>
                <a:gd name="T3" fmla="*/ 0 h 33"/>
                <a:gd name="T4" fmla="*/ 33 w 33"/>
                <a:gd name="T5" fmla="*/ 2 h 33"/>
                <a:gd name="T6" fmla="*/ 1 w 33"/>
                <a:gd name="T7" fmla="*/ 33 h 33"/>
                <a:gd name="T8" fmla="*/ 0 w 33"/>
                <a:gd name="T9" fmla="*/ 33 h 33"/>
                <a:gd name="T10" fmla="*/ 0 w 33"/>
                <a:gd name="T11" fmla="*/ 33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2"/>
                  </a:lnTo>
                  <a:lnTo>
                    <a:pt x="1" y="33"/>
                  </a:lnTo>
                  <a:lnTo>
                    <a:pt x="0" y="33"/>
                  </a:lnTo>
                  <a:lnTo>
                    <a:pt x="0" y="33"/>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19" name="Freeform 711"/>
            <p:cNvSpPr>
              <a:spLocks/>
            </p:cNvSpPr>
            <p:nvPr/>
          </p:nvSpPr>
          <p:spPr bwMode="auto">
            <a:xfrm>
              <a:off x="3802378" y="2741399"/>
              <a:ext cx="40680" cy="40680"/>
            </a:xfrm>
            <a:custGeom>
              <a:avLst/>
              <a:gdLst>
                <a:gd name="T0" fmla="*/ 0 w 33"/>
                <a:gd name="T1" fmla="*/ 0 h 33"/>
                <a:gd name="T2" fmla="*/ 1 w 33"/>
                <a:gd name="T3" fmla="*/ 0 h 33"/>
                <a:gd name="T4" fmla="*/ 33 w 33"/>
                <a:gd name="T5" fmla="*/ 33 h 33"/>
                <a:gd name="T6" fmla="*/ 33 w 33"/>
                <a:gd name="T7" fmla="*/ 33 h 33"/>
                <a:gd name="T8" fmla="*/ 31 w 33"/>
                <a:gd name="T9" fmla="*/ 33 h 33"/>
                <a:gd name="T10" fmla="*/ 0 w 33"/>
                <a:gd name="T11" fmla="*/ 2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3"/>
                  </a:lnTo>
                  <a:lnTo>
                    <a:pt x="33" y="33"/>
                  </a:lnTo>
                  <a:lnTo>
                    <a:pt x="31" y="33"/>
                  </a:lnTo>
                  <a:lnTo>
                    <a:pt x="0" y="2"/>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0" name="Freeform 712"/>
            <p:cNvSpPr>
              <a:spLocks/>
            </p:cNvSpPr>
            <p:nvPr/>
          </p:nvSpPr>
          <p:spPr bwMode="auto">
            <a:xfrm>
              <a:off x="3802378" y="2782078"/>
              <a:ext cx="40680" cy="40680"/>
            </a:xfrm>
            <a:custGeom>
              <a:avLst/>
              <a:gdLst>
                <a:gd name="T0" fmla="*/ 31 w 33"/>
                <a:gd name="T1" fmla="*/ 0 h 33"/>
                <a:gd name="T2" fmla="*/ 33 w 33"/>
                <a:gd name="T3" fmla="*/ 0 h 33"/>
                <a:gd name="T4" fmla="*/ 33 w 33"/>
                <a:gd name="T5" fmla="*/ 0 h 33"/>
                <a:gd name="T6" fmla="*/ 1 w 33"/>
                <a:gd name="T7" fmla="*/ 33 h 33"/>
                <a:gd name="T8" fmla="*/ 0 w 33"/>
                <a:gd name="T9" fmla="*/ 33 h 33"/>
                <a:gd name="T10" fmla="*/ 0 w 33"/>
                <a:gd name="T11" fmla="*/ 31 h 33"/>
                <a:gd name="T12" fmla="*/ 31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1" y="0"/>
                  </a:moveTo>
                  <a:lnTo>
                    <a:pt x="33" y="0"/>
                  </a:lnTo>
                  <a:lnTo>
                    <a:pt x="33" y="0"/>
                  </a:lnTo>
                  <a:lnTo>
                    <a:pt x="1" y="33"/>
                  </a:lnTo>
                  <a:lnTo>
                    <a:pt x="0" y="33"/>
                  </a:lnTo>
                  <a:lnTo>
                    <a:pt x="0" y="31"/>
                  </a:lnTo>
                  <a:lnTo>
                    <a:pt x="31"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1" name="Freeform 713"/>
            <p:cNvSpPr>
              <a:spLocks/>
            </p:cNvSpPr>
            <p:nvPr/>
          </p:nvSpPr>
          <p:spPr bwMode="auto">
            <a:xfrm>
              <a:off x="3762932" y="2782078"/>
              <a:ext cx="40680" cy="40680"/>
            </a:xfrm>
            <a:custGeom>
              <a:avLst/>
              <a:gdLst>
                <a:gd name="T0" fmla="*/ 0 w 33"/>
                <a:gd name="T1" fmla="*/ 0 h 33"/>
                <a:gd name="T2" fmla="*/ 1 w 33"/>
                <a:gd name="T3" fmla="*/ 0 h 33"/>
                <a:gd name="T4" fmla="*/ 33 w 33"/>
                <a:gd name="T5" fmla="*/ 31 h 33"/>
                <a:gd name="T6" fmla="*/ 33 w 33"/>
                <a:gd name="T7" fmla="*/ 33 h 33"/>
                <a:gd name="T8" fmla="*/ 32 w 33"/>
                <a:gd name="T9" fmla="*/ 33 h 33"/>
                <a:gd name="T10" fmla="*/ 0 w 33"/>
                <a:gd name="T11" fmla="*/ 0 h 33"/>
                <a:gd name="T12" fmla="*/ 0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0" y="0"/>
                  </a:moveTo>
                  <a:lnTo>
                    <a:pt x="1" y="0"/>
                  </a:lnTo>
                  <a:lnTo>
                    <a:pt x="33" y="31"/>
                  </a:lnTo>
                  <a:lnTo>
                    <a:pt x="33" y="33"/>
                  </a:lnTo>
                  <a:lnTo>
                    <a:pt x="32" y="33"/>
                  </a:lnTo>
                  <a:lnTo>
                    <a:pt x="0" y="0"/>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2" name="Freeform 714"/>
            <p:cNvSpPr>
              <a:spLocks/>
            </p:cNvSpPr>
            <p:nvPr/>
          </p:nvSpPr>
          <p:spPr bwMode="auto">
            <a:xfrm>
              <a:off x="3468316" y="2822757"/>
              <a:ext cx="78893" cy="77660"/>
            </a:xfrm>
            <a:custGeom>
              <a:avLst/>
              <a:gdLst>
                <a:gd name="T0" fmla="*/ 32 w 64"/>
                <a:gd name="T1" fmla="*/ 0 h 63"/>
                <a:gd name="T2" fmla="*/ 64 w 64"/>
                <a:gd name="T3" fmla="*/ 32 h 63"/>
                <a:gd name="T4" fmla="*/ 32 w 64"/>
                <a:gd name="T5" fmla="*/ 63 h 63"/>
                <a:gd name="T6" fmla="*/ 0 w 64"/>
                <a:gd name="T7" fmla="*/ 32 h 63"/>
                <a:gd name="T8" fmla="*/ 32 w 64"/>
                <a:gd name="T9" fmla="*/ 0 h 63"/>
              </a:gdLst>
              <a:ahLst/>
              <a:cxnLst>
                <a:cxn ang="0">
                  <a:pos x="T0" y="T1"/>
                </a:cxn>
                <a:cxn ang="0">
                  <a:pos x="T2" y="T3"/>
                </a:cxn>
                <a:cxn ang="0">
                  <a:pos x="T4" y="T5"/>
                </a:cxn>
                <a:cxn ang="0">
                  <a:pos x="T6" y="T7"/>
                </a:cxn>
                <a:cxn ang="0">
                  <a:pos x="T8" y="T9"/>
                </a:cxn>
              </a:cxnLst>
              <a:rect l="0" t="0" r="r" b="b"/>
              <a:pathLst>
                <a:path w="64" h="63">
                  <a:moveTo>
                    <a:pt x="32" y="0"/>
                  </a:moveTo>
                  <a:lnTo>
                    <a:pt x="64" y="32"/>
                  </a:lnTo>
                  <a:lnTo>
                    <a:pt x="32" y="63"/>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3" name="Freeform 715"/>
            <p:cNvSpPr>
              <a:spLocks/>
            </p:cNvSpPr>
            <p:nvPr/>
          </p:nvSpPr>
          <p:spPr bwMode="auto">
            <a:xfrm>
              <a:off x="3468316" y="2822757"/>
              <a:ext cx="41912" cy="39446"/>
            </a:xfrm>
            <a:custGeom>
              <a:avLst/>
              <a:gdLst>
                <a:gd name="T0" fmla="*/ 32 w 34"/>
                <a:gd name="T1" fmla="*/ 0 h 32"/>
                <a:gd name="T2" fmla="*/ 34 w 34"/>
                <a:gd name="T3" fmla="*/ 0 h 32"/>
                <a:gd name="T4" fmla="*/ 34 w 34"/>
                <a:gd name="T5" fmla="*/ 1 h 32"/>
                <a:gd name="T6" fmla="*/ 2 w 34"/>
                <a:gd name="T7" fmla="*/ 32 h 32"/>
                <a:gd name="T8" fmla="*/ 0 w 34"/>
                <a:gd name="T9" fmla="*/ 32 h 32"/>
                <a:gd name="T10" fmla="*/ 0 w 34"/>
                <a:gd name="T11" fmla="*/ 32 h 32"/>
                <a:gd name="T12" fmla="*/ 32 w 3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4" h="32">
                  <a:moveTo>
                    <a:pt x="32" y="0"/>
                  </a:moveTo>
                  <a:lnTo>
                    <a:pt x="34" y="0"/>
                  </a:lnTo>
                  <a:lnTo>
                    <a:pt x="34" y="1"/>
                  </a:lnTo>
                  <a:lnTo>
                    <a:pt x="2" y="32"/>
                  </a:lnTo>
                  <a:lnTo>
                    <a:pt x="0" y="32"/>
                  </a:lnTo>
                  <a:lnTo>
                    <a:pt x="0" y="32"/>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4" name="Freeform 716"/>
            <p:cNvSpPr>
              <a:spLocks/>
            </p:cNvSpPr>
            <p:nvPr/>
          </p:nvSpPr>
          <p:spPr bwMode="auto">
            <a:xfrm>
              <a:off x="3507762" y="2822757"/>
              <a:ext cx="40680" cy="39446"/>
            </a:xfrm>
            <a:custGeom>
              <a:avLst/>
              <a:gdLst>
                <a:gd name="T0" fmla="*/ 0 w 33"/>
                <a:gd name="T1" fmla="*/ 0 h 32"/>
                <a:gd name="T2" fmla="*/ 2 w 33"/>
                <a:gd name="T3" fmla="*/ 0 h 32"/>
                <a:gd name="T4" fmla="*/ 33 w 33"/>
                <a:gd name="T5" fmla="*/ 32 h 32"/>
                <a:gd name="T6" fmla="*/ 33 w 33"/>
                <a:gd name="T7" fmla="*/ 32 h 32"/>
                <a:gd name="T8" fmla="*/ 32 w 33"/>
                <a:gd name="T9" fmla="*/ 32 h 32"/>
                <a:gd name="T10" fmla="*/ 0 w 33"/>
                <a:gd name="T11" fmla="*/ 1 h 32"/>
                <a:gd name="T12" fmla="*/ 0 w 3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33" h="32">
                  <a:moveTo>
                    <a:pt x="0" y="0"/>
                  </a:moveTo>
                  <a:lnTo>
                    <a:pt x="2" y="0"/>
                  </a:lnTo>
                  <a:lnTo>
                    <a:pt x="33" y="32"/>
                  </a:lnTo>
                  <a:lnTo>
                    <a:pt x="33" y="32"/>
                  </a:lnTo>
                  <a:lnTo>
                    <a:pt x="32" y="32"/>
                  </a:lnTo>
                  <a:lnTo>
                    <a:pt x="0" y="1"/>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5" name="Freeform 717"/>
            <p:cNvSpPr>
              <a:spLocks/>
            </p:cNvSpPr>
            <p:nvPr/>
          </p:nvSpPr>
          <p:spPr bwMode="auto">
            <a:xfrm>
              <a:off x="3507762" y="2862204"/>
              <a:ext cx="40680" cy="40680"/>
            </a:xfrm>
            <a:custGeom>
              <a:avLst/>
              <a:gdLst>
                <a:gd name="T0" fmla="*/ 32 w 33"/>
                <a:gd name="T1" fmla="*/ 0 h 33"/>
                <a:gd name="T2" fmla="*/ 33 w 33"/>
                <a:gd name="T3" fmla="*/ 0 h 33"/>
                <a:gd name="T4" fmla="*/ 33 w 33"/>
                <a:gd name="T5" fmla="*/ 0 h 33"/>
                <a:gd name="T6" fmla="*/ 2 w 33"/>
                <a:gd name="T7" fmla="*/ 33 h 33"/>
                <a:gd name="T8" fmla="*/ 0 w 33"/>
                <a:gd name="T9" fmla="*/ 33 h 33"/>
                <a:gd name="T10" fmla="*/ 0 w 33"/>
                <a:gd name="T11" fmla="*/ 31 h 33"/>
                <a:gd name="T12" fmla="*/ 32 w 3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3" h="33">
                  <a:moveTo>
                    <a:pt x="32" y="0"/>
                  </a:moveTo>
                  <a:lnTo>
                    <a:pt x="33" y="0"/>
                  </a:lnTo>
                  <a:lnTo>
                    <a:pt x="33" y="0"/>
                  </a:lnTo>
                  <a:lnTo>
                    <a:pt x="2" y="33"/>
                  </a:lnTo>
                  <a:lnTo>
                    <a:pt x="0" y="33"/>
                  </a:lnTo>
                  <a:lnTo>
                    <a:pt x="0" y="31"/>
                  </a:lnTo>
                  <a:lnTo>
                    <a:pt x="32"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6" name="Freeform 718"/>
            <p:cNvSpPr>
              <a:spLocks/>
            </p:cNvSpPr>
            <p:nvPr/>
          </p:nvSpPr>
          <p:spPr bwMode="auto">
            <a:xfrm>
              <a:off x="3468316" y="2862204"/>
              <a:ext cx="41912" cy="40680"/>
            </a:xfrm>
            <a:custGeom>
              <a:avLst/>
              <a:gdLst>
                <a:gd name="T0" fmla="*/ 0 w 34"/>
                <a:gd name="T1" fmla="*/ 0 h 33"/>
                <a:gd name="T2" fmla="*/ 2 w 34"/>
                <a:gd name="T3" fmla="*/ 0 h 33"/>
                <a:gd name="T4" fmla="*/ 34 w 34"/>
                <a:gd name="T5" fmla="*/ 31 h 33"/>
                <a:gd name="T6" fmla="*/ 34 w 34"/>
                <a:gd name="T7" fmla="*/ 33 h 33"/>
                <a:gd name="T8" fmla="*/ 32 w 34"/>
                <a:gd name="T9" fmla="*/ 33 h 33"/>
                <a:gd name="T10" fmla="*/ 0 w 34"/>
                <a:gd name="T11" fmla="*/ 0 h 33"/>
                <a:gd name="T12" fmla="*/ 0 w 34"/>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34" h="33">
                  <a:moveTo>
                    <a:pt x="0" y="0"/>
                  </a:moveTo>
                  <a:lnTo>
                    <a:pt x="2" y="0"/>
                  </a:lnTo>
                  <a:lnTo>
                    <a:pt x="34" y="31"/>
                  </a:lnTo>
                  <a:lnTo>
                    <a:pt x="34" y="33"/>
                  </a:lnTo>
                  <a:lnTo>
                    <a:pt x="32" y="33"/>
                  </a:lnTo>
                  <a:lnTo>
                    <a:pt x="0" y="0"/>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7" name="Freeform 719"/>
            <p:cNvSpPr>
              <a:spLocks/>
            </p:cNvSpPr>
            <p:nvPr/>
          </p:nvSpPr>
          <p:spPr bwMode="auto">
            <a:xfrm>
              <a:off x="3557070" y="3109976"/>
              <a:ext cx="78893" cy="62868"/>
            </a:xfrm>
            <a:custGeom>
              <a:avLst/>
              <a:gdLst>
                <a:gd name="T0" fmla="*/ 31 w 64"/>
                <a:gd name="T1" fmla="*/ 0 h 51"/>
                <a:gd name="T2" fmla="*/ 64 w 64"/>
                <a:gd name="T3" fmla="*/ 51 h 51"/>
                <a:gd name="T4" fmla="*/ 0 w 64"/>
                <a:gd name="T5" fmla="*/ 51 h 51"/>
                <a:gd name="T6" fmla="*/ 31 w 64"/>
                <a:gd name="T7" fmla="*/ 0 h 51"/>
              </a:gdLst>
              <a:ahLst/>
              <a:cxnLst>
                <a:cxn ang="0">
                  <a:pos x="T0" y="T1"/>
                </a:cxn>
                <a:cxn ang="0">
                  <a:pos x="T2" y="T3"/>
                </a:cxn>
                <a:cxn ang="0">
                  <a:pos x="T4" y="T5"/>
                </a:cxn>
                <a:cxn ang="0">
                  <a:pos x="T6" y="T7"/>
                </a:cxn>
              </a:cxnLst>
              <a:rect l="0" t="0" r="r" b="b"/>
              <a:pathLst>
                <a:path w="64" h="51">
                  <a:moveTo>
                    <a:pt x="31" y="0"/>
                  </a:moveTo>
                  <a:lnTo>
                    <a:pt x="64" y="51"/>
                  </a:lnTo>
                  <a:lnTo>
                    <a:pt x="0" y="51"/>
                  </a:lnTo>
                  <a:lnTo>
                    <a:pt x="31"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8" name="Freeform 720"/>
            <p:cNvSpPr>
              <a:spLocks/>
            </p:cNvSpPr>
            <p:nvPr/>
          </p:nvSpPr>
          <p:spPr bwMode="auto">
            <a:xfrm>
              <a:off x="3557070" y="3109976"/>
              <a:ext cx="40680" cy="64101"/>
            </a:xfrm>
            <a:custGeom>
              <a:avLst/>
              <a:gdLst>
                <a:gd name="T0" fmla="*/ 31 w 33"/>
                <a:gd name="T1" fmla="*/ 0 h 52"/>
                <a:gd name="T2" fmla="*/ 33 w 33"/>
                <a:gd name="T3" fmla="*/ 0 h 52"/>
                <a:gd name="T4" fmla="*/ 33 w 33"/>
                <a:gd name="T5" fmla="*/ 1 h 52"/>
                <a:gd name="T6" fmla="*/ 1 w 33"/>
                <a:gd name="T7" fmla="*/ 52 h 52"/>
                <a:gd name="T8" fmla="*/ 0 w 33"/>
                <a:gd name="T9" fmla="*/ 52 h 52"/>
                <a:gd name="T10" fmla="*/ 0 w 33"/>
                <a:gd name="T11" fmla="*/ 51 h 52"/>
                <a:gd name="T12" fmla="*/ 31 w 33"/>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33" h="52">
                  <a:moveTo>
                    <a:pt x="31" y="0"/>
                  </a:moveTo>
                  <a:lnTo>
                    <a:pt x="33" y="0"/>
                  </a:lnTo>
                  <a:lnTo>
                    <a:pt x="33" y="1"/>
                  </a:lnTo>
                  <a:lnTo>
                    <a:pt x="1" y="52"/>
                  </a:lnTo>
                  <a:lnTo>
                    <a:pt x="0" y="52"/>
                  </a:lnTo>
                  <a:lnTo>
                    <a:pt x="0" y="51"/>
                  </a:lnTo>
                  <a:lnTo>
                    <a:pt x="31"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29" name="Freeform 721"/>
            <p:cNvSpPr>
              <a:spLocks/>
            </p:cNvSpPr>
            <p:nvPr/>
          </p:nvSpPr>
          <p:spPr bwMode="auto">
            <a:xfrm>
              <a:off x="3595284" y="3109976"/>
              <a:ext cx="41912" cy="64101"/>
            </a:xfrm>
            <a:custGeom>
              <a:avLst/>
              <a:gdLst>
                <a:gd name="T0" fmla="*/ 0 w 34"/>
                <a:gd name="T1" fmla="*/ 0 h 52"/>
                <a:gd name="T2" fmla="*/ 2 w 34"/>
                <a:gd name="T3" fmla="*/ 0 h 52"/>
                <a:gd name="T4" fmla="*/ 34 w 34"/>
                <a:gd name="T5" fmla="*/ 51 h 52"/>
                <a:gd name="T6" fmla="*/ 34 w 34"/>
                <a:gd name="T7" fmla="*/ 52 h 52"/>
                <a:gd name="T8" fmla="*/ 33 w 34"/>
                <a:gd name="T9" fmla="*/ 52 h 52"/>
                <a:gd name="T10" fmla="*/ 0 w 34"/>
                <a:gd name="T11" fmla="*/ 1 h 52"/>
                <a:gd name="T12" fmla="*/ 0 w 34"/>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34" h="52">
                  <a:moveTo>
                    <a:pt x="0" y="0"/>
                  </a:moveTo>
                  <a:lnTo>
                    <a:pt x="2" y="0"/>
                  </a:lnTo>
                  <a:lnTo>
                    <a:pt x="34" y="51"/>
                  </a:lnTo>
                  <a:lnTo>
                    <a:pt x="34" y="52"/>
                  </a:lnTo>
                  <a:lnTo>
                    <a:pt x="33" y="5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0" name="Line 722"/>
            <p:cNvSpPr>
              <a:spLocks noChangeShapeType="1"/>
            </p:cNvSpPr>
            <p:nvPr/>
          </p:nvSpPr>
          <p:spPr bwMode="auto">
            <a:xfrm>
              <a:off x="3557070" y="3174077"/>
              <a:ext cx="8012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1" name="Freeform 723"/>
            <p:cNvSpPr>
              <a:spLocks/>
            </p:cNvSpPr>
            <p:nvPr/>
          </p:nvSpPr>
          <p:spPr bwMode="auto">
            <a:xfrm>
              <a:off x="4032894" y="2825222"/>
              <a:ext cx="78893" cy="64101"/>
            </a:xfrm>
            <a:custGeom>
              <a:avLst/>
              <a:gdLst>
                <a:gd name="T0" fmla="*/ 32 w 64"/>
                <a:gd name="T1" fmla="*/ 0 h 52"/>
                <a:gd name="T2" fmla="*/ 64 w 64"/>
                <a:gd name="T3" fmla="*/ 52 h 52"/>
                <a:gd name="T4" fmla="*/ 0 w 64"/>
                <a:gd name="T5" fmla="*/ 52 h 52"/>
                <a:gd name="T6" fmla="*/ 32 w 64"/>
                <a:gd name="T7" fmla="*/ 0 h 52"/>
              </a:gdLst>
              <a:ahLst/>
              <a:cxnLst>
                <a:cxn ang="0">
                  <a:pos x="T0" y="T1"/>
                </a:cxn>
                <a:cxn ang="0">
                  <a:pos x="T2" y="T3"/>
                </a:cxn>
                <a:cxn ang="0">
                  <a:pos x="T4" y="T5"/>
                </a:cxn>
                <a:cxn ang="0">
                  <a:pos x="T6" y="T7"/>
                </a:cxn>
              </a:cxnLst>
              <a:rect l="0" t="0" r="r" b="b"/>
              <a:pathLst>
                <a:path w="64" h="52">
                  <a:moveTo>
                    <a:pt x="32" y="0"/>
                  </a:moveTo>
                  <a:lnTo>
                    <a:pt x="64" y="52"/>
                  </a:lnTo>
                  <a:lnTo>
                    <a:pt x="0" y="52"/>
                  </a:lnTo>
                  <a:lnTo>
                    <a:pt x="32"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2" name="Freeform 724"/>
            <p:cNvSpPr>
              <a:spLocks/>
            </p:cNvSpPr>
            <p:nvPr/>
          </p:nvSpPr>
          <p:spPr bwMode="auto">
            <a:xfrm>
              <a:off x="4032894" y="2825222"/>
              <a:ext cx="40680" cy="66566"/>
            </a:xfrm>
            <a:custGeom>
              <a:avLst/>
              <a:gdLst>
                <a:gd name="T0" fmla="*/ 32 w 33"/>
                <a:gd name="T1" fmla="*/ 0 h 54"/>
                <a:gd name="T2" fmla="*/ 33 w 33"/>
                <a:gd name="T3" fmla="*/ 0 h 54"/>
                <a:gd name="T4" fmla="*/ 33 w 33"/>
                <a:gd name="T5" fmla="*/ 3 h 54"/>
                <a:gd name="T6" fmla="*/ 1 w 33"/>
                <a:gd name="T7" fmla="*/ 54 h 54"/>
                <a:gd name="T8" fmla="*/ 0 w 33"/>
                <a:gd name="T9" fmla="*/ 54 h 54"/>
                <a:gd name="T10" fmla="*/ 0 w 33"/>
                <a:gd name="T11" fmla="*/ 52 h 54"/>
                <a:gd name="T12" fmla="*/ 32 w 33"/>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3" h="54">
                  <a:moveTo>
                    <a:pt x="32" y="0"/>
                  </a:moveTo>
                  <a:lnTo>
                    <a:pt x="33" y="0"/>
                  </a:lnTo>
                  <a:lnTo>
                    <a:pt x="33" y="3"/>
                  </a:lnTo>
                  <a:lnTo>
                    <a:pt x="1" y="54"/>
                  </a:lnTo>
                  <a:lnTo>
                    <a:pt x="0" y="54"/>
                  </a:lnTo>
                  <a:lnTo>
                    <a:pt x="0" y="52"/>
                  </a:lnTo>
                  <a:lnTo>
                    <a:pt x="3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3" name="Freeform 725"/>
            <p:cNvSpPr>
              <a:spLocks/>
            </p:cNvSpPr>
            <p:nvPr/>
          </p:nvSpPr>
          <p:spPr bwMode="auto">
            <a:xfrm>
              <a:off x="4072340" y="2825222"/>
              <a:ext cx="40680" cy="66566"/>
            </a:xfrm>
            <a:custGeom>
              <a:avLst/>
              <a:gdLst>
                <a:gd name="T0" fmla="*/ 0 w 33"/>
                <a:gd name="T1" fmla="*/ 0 h 54"/>
                <a:gd name="T2" fmla="*/ 1 w 33"/>
                <a:gd name="T3" fmla="*/ 0 h 54"/>
                <a:gd name="T4" fmla="*/ 33 w 33"/>
                <a:gd name="T5" fmla="*/ 52 h 54"/>
                <a:gd name="T6" fmla="*/ 33 w 33"/>
                <a:gd name="T7" fmla="*/ 54 h 54"/>
                <a:gd name="T8" fmla="*/ 32 w 33"/>
                <a:gd name="T9" fmla="*/ 54 h 54"/>
                <a:gd name="T10" fmla="*/ 0 w 33"/>
                <a:gd name="T11" fmla="*/ 3 h 54"/>
                <a:gd name="T12" fmla="*/ 0 w 33"/>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3" h="54">
                  <a:moveTo>
                    <a:pt x="0" y="0"/>
                  </a:moveTo>
                  <a:lnTo>
                    <a:pt x="1" y="0"/>
                  </a:lnTo>
                  <a:lnTo>
                    <a:pt x="33" y="52"/>
                  </a:lnTo>
                  <a:lnTo>
                    <a:pt x="33" y="54"/>
                  </a:lnTo>
                  <a:lnTo>
                    <a:pt x="32" y="54"/>
                  </a:lnTo>
                  <a:lnTo>
                    <a:pt x="0" y="3"/>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4" name="Line 726"/>
            <p:cNvSpPr>
              <a:spLocks noChangeShapeType="1"/>
            </p:cNvSpPr>
            <p:nvPr/>
          </p:nvSpPr>
          <p:spPr bwMode="auto">
            <a:xfrm>
              <a:off x="4032894" y="2890555"/>
              <a:ext cx="8012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5" name="Line 727"/>
            <p:cNvSpPr>
              <a:spLocks noChangeShapeType="1"/>
            </p:cNvSpPr>
            <p:nvPr/>
          </p:nvSpPr>
          <p:spPr bwMode="auto">
            <a:xfrm>
              <a:off x="3468316" y="3008894"/>
              <a:ext cx="8012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6" name="Line 728"/>
            <p:cNvSpPr>
              <a:spLocks noChangeShapeType="1"/>
            </p:cNvSpPr>
            <p:nvPr/>
          </p:nvSpPr>
          <p:spPr bwMode="auto">
            <a:xfrm>
              <a:off x="3702529" y="2563889"/>
              <a:ext cx="8135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7" name="Line 729"/>
            <p:cNvSpPr>
              <a:spLocks noChangeShapeType="1"/>
            </p:cNvSpPr>
            <p:nvPr/>
          </p:nvSpPr>
          <p:spPr bwMode="auto">
            <a:xfrm>
              <a:off x="4050152" y="2722908"/>
              <a:ext cx="8012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8" name="Freeform 730"/>
            <p:cNvSpPr>
              <a:spLocks/>
            </p:cNvSpPr>
            <p:nvPr/>
          </p:nvSpPr>
          <p:spPr bwMode="auto">
            <a:xfrm>
              <a:off x="4295459" y="2778379"/>
              <a:ext cx="66566" cy="64101"/>
            </a:xfrm>
            <a:custGeom>
              <a:avLst/>
              <a:gdLst>
                <a:gd name="T0" fmla="*/ 28 w 54"/>
                <a:gd name="T1" fmla="*/ 0 h 52"/>
                <a:gd name="T2" fmla="*/ 32 w 54"/>
                <a:gd name="T3" fmla="*/ 1 h 52"/>
                <a:gd name="T4" fmla="*/ 36 w 54"/>
                <a:gd name="T5" fmla="*/ 1 h 52"/>
                <a:gd name="T6" fmla="*/ 38 w 54"/>
                <a:gd name="T7" fmla="*/ 2 h 52"/>
                <a:gd name="T8" fmla="*/ 43 w 54"/>
                <a:gd name="T9" fmla="*/ 4 h 52"/>
                <a:gd name="T10" fmla="*/ 46 w 54"/>
                <a:gd name="T11" fmla="*/ 7 h 52"/>
                <a:gd name="T12" fmla="*/ 46 w 54"/>
                <a:gd name="T13" fmla="*/ 8 h 52"/>
                <a:gd name="T14" fmla="*/ 49 w 54"/>
                <a:gd name="T15" fmla="*/ 12 h 52"/>
                <a:gd name="T16" fmla="*/ 51 w 54"/>
                <a:gd name="T17" fmla="*/ 14 h 52"/>
                <a:gd name="T18" fmla="*/ 52 w 54"/>
                <a:gd name="T19" fmla="*/ 18 h 52"/>
                <a:gd name="T20" fmla="*/ 53 w 54"/>
                <a:gd name="T21" fmla="*/ 22 h 52"/>
                <a:gd name="T22" fmla="*/ 54 w 54"/>
                <a:gd name="T23" fmla="*/ 26 h 52"/>
                <a:gd name="T24" fmla="*/ 53 w 54"/>
                <a:gd name="T25" fmla="*/ 32 h 52"/>
                <a:gd name="T26" fmla="*/ 52 w 54"/>
                <a:gd name="T27" fmla="*/ 34 h 52"/>
                <a:gd name="T28" fmla="*/ 51 w 54"/>
                <a:gd name="T29" fmla="*/ 36 h 52"/>
                <a:gd name="T30" fmla="*/ 48 w 54"/>
                <a:gd name="T31" fmla="*/ 41 h 52"/>
                <a:gd name="T32" fmla="*/ 46 w 54"/>
                <a:gd name="T33" fmla="*/ 44 h 52"/>
                <a:gd name="T34" fmla="*/ 45 w 54"/>
                <a:gd name="T35" fmla="*/ 45 h 52"/>
                <a:gd name="T36" fmla="*/ 40 w 54"/>
                <a:gd name="T37" fmla="*/ 49 h 52"/>
                <a:gd name="T38" fmla="*/ 39 w 54"/>
                <a:gd name="T39" fmla="*/ 50 h 52"/>
                <a:gd name="T40" fmla="*/ 36 w 54"/>
                <a:gd name="T41" fmla="*/ 51 h 52"/>
                <a:gd name="T42" fmla="*/ 30 w 54"/>
                <a:gd name="T43" fmla="*/ 52 h 52"/>
                <a:gd name="T44" fmla="*/ 27 w 54"/>
                <a:gd name="T45" fmla="*/ 52 h 52"/>
                <a:gd name="T46" fmla="*/ 21 w 54"/>
                <a:gd name="T47" fmla="*/ 51 h 52"/>
                <a:gd name="T48" fmla="*/ 19 w 54"/>
                <a:gd name="T49" fmla="*/ 51 h 52"/>
                <a:gd name="T50" fmla="*/ 15 w 54"/>
                <a:gd name="T51" fmla="*/ 50 h 52"/>
                <a:gd name="T52" fmla="*/ 12 w 54"/>
                <a:gd name="T53" fmla="*/ 48 h 52"/>
                <a:gd name="T54" fmla="*/ 8 w 54"/>
                <a:gd name="T55" fmla="*/ 44 h 52"/>
                <a:gd name="T56" fmla="*/ 7 w 54"/>
                <a:gd name="T57" fmla="*/ 43 h 52"/>
                <a:gd name="T58" fmla="*/ 5 w 54"/>
                <a:gd name="T59" fmla="*/ 38 h 52"/>
                <a:gd name="T60" fmla="*/ 4 w 54"/>
                <a:gd name="T61" fmla="*/ 37 h 52"/>
                <a:gd name="T62" fmla="*/ 3 w 54"/>
                <a:gd name="T63" fmla="*/ 34 h 52"/>
                <a:gd name="T64" fmla="*/ 1 w 54"/>
                <a:gd name="T65" fmla="*/ 29 h 52"/>
                <a:gd name="T66" fmla="*/ 0 w 54"/>
                <a:gd name="T67" fmla="*/ 26 h 52"/>
                <a:gd name="T68" fmla="*/ 1 w 54"/>
                <a:gd name="T69" fmla="*/ 20 h 52"/>
                <a:gd name="T70" fmla="*/ 3 w 54"/>
                <a:gd name="T71" fmla="*/ 18 h 52"/>
                <a:gd name="T72" fmla="*/ 4 w 54"/>
                <a:gd name="T73" fmla="*/ 14 h 52"/>
                <a:gd name="T74" fmla="*/ 6 w 54"/>
                <a:gd name="T75" fmla="*/ 10 h 52"/>
                <a:gd name="T76" fmla="*/ 8 w 54"/>
                <a:gd name="T77" fmla="*/ 7 h 52"/>
                <a:gd name="T78" fmla="*/ 9 w 54"/>
                <a:gd name="T79" fmla="*/ 7 h 52"/>
                <a:gd name="T80" fmla="*/ 14 w 54"/>
                <a:gd name="T81" fmla="*/ 3 h 52"/>
                <a:gd name="T82" fmla="*/ 15 w 54"/>
                <a:gd name="T83" fmla="*/ 2 h 52"/>
                <a:gd name="T84" fmla="*/ 19 w 54"/>
                <a:gd name="T85" fmla="*/ 1 h 52"/>
                <a:gd name="T86" fmla="*/ 23 w 54"/>
                <a:gd name="T8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 h="52">
                  <a:moveTo>
                    <a:pt x="25" y="0"/>
                  </a:moveTo>
                  <a:lnTo>
                    <a:pt x="28" y="0"/>
                  </a:lnTo>
                  <a:lnTo>
                    <a:pt x="30" y="0"/>
                  </a:lnTo>
                  <a:lnTo>
                    <a:pt x="32" y="1"/>
                  </a:lnTo>
                  <a:lnTo>
                    <a:pt x="35" y="1"/>
                  </a:lnTo>
                  <a:lnTo>
                    <a:pt x="36" y="1"/>
                  </a:lnTo>
                  <a:lnTo>
                    <a:pt x="37" y="1"/>
                  </a:lnTo>
                  <a:lnTo>
                    <a:pt x="38" y="2"/>
                  </a:lnTo>
                  <a:lnTo>
                    <a:pt x="40" y="3"/>
                  </a:lnTo>
                  <a:lnTo>
                    <a:pt x="43" y="4"/>
                  </a:lnTo>
                  <a:lnTo>
                    <a:pt x="45" y="7"/>
                  </a:lnTo>
                  <a:lnTo>
                    <a:pt x="46" y="7"/>
                  </a:lnTo>
                  <a:lnTo>
                    <a:pt x="46" y="7"/>
                  </a:lnTo>
                  <a:lnTo>
                    <a:pt x="46" y="8"/>
                  </a:lnTo>
                  <a:lnTo>
                    <a:pt x="48" y="10"/>
                  </a:lnTo>
                  <a:lnTo>
                    <a:pt x="49" y="12"/>
                  </a:lnTo>
                  <a:lnTo>
                    <a:pt x="51" y="13"/>
                  </a:lnTo>
                  <a:lnTo>
                    <a:pt x="51" y="14"/>
                  </a:lnTo>
                  <a:lnTo>
                    <a:pt x="51" y="16"/>
                  </a:lnTo>
                  <a:lnTo>
                    <a:pt x="52" y="18"/>
                  </a:lnTo>
                  <a:lnTo>
                    <a:pt x="53" y="21"/>
                  </a:lnTo>
                  <a:lnTo>
                    <a:pt x="53" y="22"/>
                  </a:lnTo>
                  <a:lnTo>
                    <a:pt x="54" y="25"/>
                  </a:lnTo>
                  <a:lnTo>
                    <a:pt x="54" y="26"/>
                  </a:lnTo>
                  <a:lnTo>
                    <a:pt x="53" y="28"/>
                  </a:lnTo>
                  <a:lnTo>
                    <a:pt x="53" y="32"/>
                  </a:lnTo>
                  <a:lnTo>
                    <a:pt x="52" y="34"/>
                  </a:lnTo>
                  <a:lnTo>
                    <a:pt x="52" y="34"/>
                  </a:lnTo>
                  <a:lnTo>
                    <a:pt x="52" y="35"/>
                  </a:lnTo>
                  <a:lnTo>
                    <a:pt x="51" y="36"/>
                  </a:lnTo>
                  <a:lnTo>
                    <a:pt x="49" y="38"/>
                  </a:lnTo>
                  <a:lnTo>
                    <a:pt x="48" y="41"/>
                  </a:lnTo>
                  <a:lnTo>
                    <a:pt x="46" y="43"/>
                  </a:lnTo>
                  <a:lnTo>
                    <a:pt x="46" y="44"/>
                  </a:lnTo>
                  <a:lnTo>
                    <a:pt x="46" y="44"/>
                  </a:lnTo>
                  <a:lnTo>
                    <a:pt x="45" y="45"/>
                  </a:lnTo>
                  <a:lnTo>
                    <a:pt x="43" y="48"/>
                  </a:lnTo>
                  <a:lnTo>
                    <a:pt x="40" y="49"/>
                  </a:lnTo>
                  <a:lnTo>
                    <a:pt x="39" y="50"/>
                  </a:lnTo>
                  <a:lnTo>
                    <a:pt x="39" y="50"/>
                  </a:lnTo>
                  <a:lnTo>
                    <a:pt x="38" y="50"/>
                  </a:lnTo>
                  <a:lnTo>
                    <a:pt x="36" y="51"/>
                  </a:lnTo>
                  <a:lnTo>
                    <a:pt x="32" y="52"/>
                  </a:lnTo>
                  <a:lnTo>
                    <a:pt x="30" y="52"/>
                  </a:lnTo>
                  <a:lnTo>
                    <a:pt x="29" y="52"/>
                  </a:lnTo>
                  <a:lnTo>
                    <a:pt x="27" y="52"/>
                  </a:lnTo>
                  <a:lnTo>
                    <a:pt x="24" y="52"/>
                  </a:lnTo>
                  <a:lnTo>
                    <a:pt x="21" y="51"/>
                  </a:lnTo>
                  <a:lnTo>
                    <a:pt x="19" y="51"/>
                  </a:lnTo>
                  <a:lnTo>
                    <a:pt x="19" y="51"/>
                  </a:lnTo>
                  <a:lnTo>
                    <a:pt x="17" y="51"/>
                  </a:lnTo>
                  <a:lnTo>
                    <a:pt x="15" y="50"/>
                  </a:lnTo>
                  <a:lnTo>
                    <a:pt x="14" y="49"/>
                  </a:lnTo>
                  <a:lnTo>
                    <a:pt x="12" y="48"/>
                  </a:lnTo>
                  <a:lnTo>
                    <a:pt x="9" y="45"/>
                  </a:lnTo>
                  <a:lnTo>
                    <a:pt x="8" y="44"/>
                  </a:lnTo>
                  <a:lnTo>
                    <a:pt x="8" y="44"/>
                  </a:lnTo>
                  <a:lnTo>
                    <a:pt x="7" y="43"/>
                  </a:lnTo>
                  <a:lnTo>
                    <a:pt x="6" y="41"/>
                  </a:lnTo>
                  <a:lnTo>
                    <a:pt x="5" y="38"/>
                  </a:lnTo>
                  <a:lnTo>
                    <a:pt x="4" y="38"/>
                  </a:lnTo>
                  <a:lnTo>
                    <a:pt x="4" y="37"/>
                  </a:lnTo>
                  <a:lnTo>
                    <a:pt x="4" y="36"/>
                  </a:lnTo>
                  <a:lnTo>
                    <a:pt x="3" y="34"/>
                  </a:lnTo>
                  <a:lnTo>
                    <a:pt x="1" y="32"/>
                  </a:lnTo>
                  <a:lnTo>
                    <a:pt x="1" y="29"/>
                  </a:lnTo>
                  <a:lnTo>
                    <a:pt x="0" y="27"/>
                  </a:lnTo>
                  <a:lnTo>
                    <a:pt x="0" y="26"/>
                  </a:lnTo>
                  <a:lnTo>
                    <a:pt x="1" y="24"/>
                  </a:lnTo>
                  <a:lnTo>
                    <a:pt x="1" y="20"/>
                  </a:lnTo>
                  <a:lnTo>
                    <a:pt x="3" y="18"/>
                  </a:lnTo>
                  <a:lnTo>
                    <a:pt x="3" y="18"/>
                  </a:lnTo>
                  <a:lnTo>
                    <a:pt x="3" y="17"/>
                  </a:lnTo>
                  <a:lnTo>
                    <a:pt x="4" y="14"/>
                  </a:lnTo>
                  <a:lnTo>
                    <a:pt x="5" y="13"/>
                  </a:lnTo>
                  <a:lnTo>
                    <a:pt x="6" y="10"/>
                  </a:lnTo>
                  <a:lnTo>
                    <a:pt x="7" y="8"/>
                  </a:lnTo>
                  <a:lnTo>
                    <a:pt x="8" y="7"/>
                  </a:lnTo>
                  <a:lnTo>
                    <a:pt x="8" y="7"/>
                  </a:lnTo>
                  <a:lnTo>
                    <a:pt x="9" y="7"/>
                  </a:lnTo>
                  <a:lnTo>
                    <a:pt x="12" y="4"/>
                  </a:lnTo>
                  <a:lnTo>
                    <a:pt x="14" y="3"/>
                  </a:lnTo>
                  <a:lnTo>
                    <a:pt x="15" y="2"/>
                  </a:lnTo>
                  <a:lnTo>
                    <a:pt x="15" y="2"/>
                  </a:lnTo>
                  <a:lnTo>
                    <a:pt x="16" y="2"/>
                  </a:lnTo>
                  <a:lnTo>
                    <a:pt x="19" y="1"/>
                  </a:lnTo>
                  <a:lnTo>
                    <a:pt x="21" y="1"/>
                  </a:lnTo>
                  <a:lnTo>
                    <a:pt x="23" y="0"/>
                  </a:lnTo>
                  <a:lnTo>
                    <a:pt x="25"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39" name="Line 731"/>
            <p:cNvSpPr>
              <a:spLocks noChangeShapeType="1"/>
            </p:cNvSpPr>
            <p:nvPr/>
          </p:nvSpPr>
          <p:spPr bwMode="auto">
            <a:xfrm>
              <a:off x="4360793" y="2810430"/>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0" name="Line 732"/>
            <p:cNvSpPr>
              <a:spLocks noChangeShapeType="1"/>
            </p:cNvSpPr>
            <p:nvPr/>
          </p:nvSpPr>
          <p:spPr bwMode="auto">
            <a:xfrm>
              <a:off x="4360793" y="2810430"/>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1" name="Line 733"/>
            <p:cNvSpPr>
              <a:spLocks noChangeShapeType="1"/>
            </p:cNvSpPr>
            <p:nvPr/>
          </p:nvSpPr>
          <p:spPr bwMode="auto">
            <a:xfrm flipH="1">
              <a:off x="4359560" y="2812895"/>
              <a:ext cx="1233" cy="493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2" name="Line 734"/>
            <p:cNvSpPr>
              <a:spLocks noChangeShapeType="1"/>
            </p:cNvSpPr>
            <p:nvPr/>
          </p:nvSpPr>
          <p:spPr bwMode="auto">
            <a:xfrm>
              <a:off x="4359560" y="2817826"/>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3" name="Line 735"/>
            <p:cNvSpPr>
              <a:spLocks noChangeShapeType="1"/>
            </p:cNvSpPr>
            <p:nvPr/>
          </p:nvSpPr>
          <p:spPr bwMode="auto">
            <a:xfrm>
              <a:off x="4359560" y="2820292"/>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4" name="Line 736"/>
            <p:cNvSpPr>
              <a:spLocks noChangeShapeType="1"/>
            </p:cNvSpPr>
            <p:nvPr/>
          </p:nvSpPr>
          <p:spPr bwMode="auto">
            <a:xfrm flipH="1">
              <a:off x="4358327" y="2820292"/>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5" name="Line 737"/>
            <p:cNvSpPr>
              <a:spLocks noChangeShapeType="1"/>
            </p:cNvSpPr>
            <p:nvPr/>
          </p:nvSpPr>
          <p:spPr bwMode="auto">
            <a:xfrm>
              <a:off x="4358327" y="2821524"/>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6" name="Line 738"/>
            <p:cNvSpPr>
              <a:spLocks noChangeShapeType="1"/>
            </p:cNvSpPr>
            <p:nvPr/>
          </p:nvSpPr>
          <p:spPr bwMode="auto">
            <a:xfrm flipH="1">
              <a:off x="4355862" y="2822757"/>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7" name="Line 739"/>
            <p:cNvSpPr>
              <a:spLocks noChangeShapeType="1"/>
            </p:cNvSpPr>
            <p:nvPr/>
          </p:nvSpPr>
          <p:spPr bwMode="auto">
            <a:xfrm flipH="1">
              <a:off x="4353396" y="2825222"/>
              <a:ext cx="2466"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8" name="Line 740"/>
            <p:cNvSpPr>
              <a:spLocks noChangeShapeType="1"/>
            </p:cNvSpPr>
            <p:nvPr/>
          </p:nvSpPr>
          <p:spPr bwMode="auto">
            <a:xfrm flipH="1">
              <a:off x="4352163" y="2828920"/>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49" name="Line 741"/>
            <p:cNvSpPr>
              <a:spLocks noChangeShapeType="1"/>
            </p:cNvSpPr>
            <p:nvPr/>
          </p:nvSpPr>
          <p:spPr bwMode="auto">
            <a:xfrm flipH="1">
              <a:off x="4350931" y="2831385"/>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0" name="Line 742"/>
            <p:cNvSpPr>
              <a:spLocks noChangeShapeType="1"/>
            </p:cNvSpPr>
            <p:nvPr/>
          </p:nvSpPr>
          <p:spPr bwMode="auto">
            <a:xfrm>
              <a:off x="4350931" y="2832619"/>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1" name="Line 743"/>
            <p:cNvSpPr>
              <a:spLocks noChangeShapeType="1"/>
            </p:cNvSpPr>
            <p:nvPr/>
          </p:nvSpPr>
          <p:spPr bwMode="auto">
            <a:xfrm flipH="1">
              <a:off x="4349698" y="2832619"/>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2" name="Line 744"/>
            <p:cNvSpPr>
              <a:spLocks noChangeShapeType="1"/>
            </p:cNvSpPr>
            <p:nvPr/>
          </p:nvSpPr>
          <p:spPr bwMode="auto">
            <a:xfrm flipH="1">
              <a:off x="4346000" y="2833851"/>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3" name="Line 745"/>
            <p:cNvSpPr>
              <a:spLocks noChangeShapeType="1"/>
            </p:cNvSpPr>
            <p:nvPr/>
          </p:nvSpPr>
          <p:spPr bwMode="auto">
            <a:xfrm flipH="1">
              <a:off x="4343535" y="2835084"/>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4" name="Line 746"/>
            <p:cNvSpPr>
              <a:spLocks noChangeShapeType="1"/>
            </p:cNvSpPr>
            <p:nvPr/>
          </p:nvSpPr>
          <p:spPr bwMode="auto">
            <a:xfrm>
              <a:off x="4343535" y="2837549"/>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5" name="Line 747"/>
            <p:cNvSpPr>
              <a:spLocks noChangeShapeType="1"/>
            </p:cNvSpPr>
            <p:nvPr/>
          </p:nvSpPr>
          <p:spPr bwMode="auto">
            <a:xfrm flipH="1">
              <a:off x="4342302" y="2838782"/>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6" name="Line 748"/>
            <p:cNvSpPr>
              <a:spLocks noChangeShapeType="1"/>
            </p:cNvSpPr>
            <p:nvPr/>
          </p:nvSpPr>
          <p:spPr bwMode="auto">
            <a:xfrm flipH="1">
              <a:off x="4339836" y="2838782"/>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7" name="Line 749"/>
            <p:cNvSpPr>
              <a:spLocks noChangeShapeType="1"/>
            </p:cNvSpPr>
            <p:nvPr/>
          </p:nvSpPr>
          <p:spPr bwMode="auto">
            <a:xfrm flipH="1">
              <a:off x="4334905" y="2840015"/>
              <a:ext cx="4931"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8" name="Line 750"/>
            <p:cNvSpPr>
              <a:spLocks noChangeShapeType="1"/>
            </p:cNvSpPr>
            <p:nvPr/>
          </p:nvSpPr>
          <p:spPr bwMode="auto">
            <a:xfrm flipH="1">
              <a:off x="4332440" y="2841247"/>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59" name="Line 751"/>
            <p:cNvSpPr>
              <a:spLocks noChangeShapeType="1"/>
            </p:cNvSpPr>
            <p:nvPr/>
          </p:nvSpPr>
          <p:spPr bwMode="auto">
            <a:xfrm flipH="1">
              <a:off x="4331208" y="2841247"/>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0" name="Line 752"/>
            <p:cNvSpPr>
              <a:spLocks noChangeShapeType="1"/>
            </p:cNvSpPr>
            <p:nvPr/>
          </p:nvSpPr>
          <p:spPr bwMode="auto">
            <a:xfrm flipH="1">
              <a:off x="4328742" y="2842480"/>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1" name="Line 753"/>
            <p:cNvSpPr>
              <a:spLocks noChangeShapeType="1"/>
            </p:cNvSpPr>
            <p:nvPr/>
          </p:nvSpPr>
          <p:spPr bwMode="auto">
            <a:xfrm flipH="1" flipV="1">
              <a:off x="4325044" y="2841247"/>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2" name="Line 754"/>
            <p:cNvSpPr>
              <a:spLocks noChangeShapeType="1"/>
            </p:cNvSpPr>
            <p:nvPr/>
          </p:nvSpPr>
          <p:spPr bwMode="auto">
            <a:xfrm flipH="1">
              <a:off x="4321347" y="2841247"/>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3" name="Line 755"/>
            <p:cNvSpPr>
              <a:spLocks noChangeShapeType="1"/>
            </p:cNvSpPr>
            <p:nvPr/>
          </p:nvSpPr>
          <p:spPr bwMode="auto">
            <a:xfrm flipH="1" flipV="1">
              <a:off x="4320113" y="2840015"/>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4" name="Line 756"/>
            <p:cNvSpPr>
              <a:spLocks noChangeShapeType="1"/>
            </p:cNvSpPr>
            <p:nvPr/>
          </p:nvSpPr>
          <p:spPr bwMode="auto">
            <a:xfrm flipH="1">
              <a:off x="4318881" y="2840015"/>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5" name="Line 757"/>
            <p:cNvSpPr>
              <a:spLocks noChangeShapeType="1"/>
            </p:cNvSpPr>
            <p:nvPr/>
          </p:nvSpPr>
          <p:spPr bwMode="auto">
            <a:xfrm flipH="1">
              <a:off x="4316415" y="2840015"/>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6" name="Line 758"/>
            <p:cNvSpPr>
              <a:spLocks noChangeShapeType="1"/>
            </p:cNvSpPr>
            <p:nvPr/>
          </p:nvSpPr>
          <p:spPr bwMode="auto">
            <a:xfrm flipH="1" flipV="1">
              <a:off x="4315183" y="2838782"/>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7" name="Line 759"/>
            <p:cNvSpPr>
              <a:spLocks noChangeShapeType="1"/>
            </p:cNvSpPr>
            <p:nvPr/>
          </p:nvSpPr>
          <p:spPr bwMode="auto">
            <a:xfrm flipH="1" flipV="1">
              <a:off x="4312717" y="2837549"/>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8" name="Line 760"/>
            <p:cNvSpPr>
              <a:spLocks noChangeShapeType="1"/>
            </p:cNvSpPr>
            <p:nvPr/>
          </p:nvSpPr>
          <p:spPr bwMode="auto">
            <a:xfrm flipH="1" flipV="1">
              <a:off x="4310252" y="2835084"/>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69" name="Line 761"/>
            <p:cNvSpPr>
              <a:spLocks noChangeShapeType="1"/>
            </p:cNvSpPr>
            <p:nvPr/>
          </p:nvSpPr>
          <p:spPr bwMode="auto">
            <a:xfrm flipH="1" flipV="1">
              <a:off x="4306554" y="2833851"/>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0" name="Line 762"/>
            <p:cNvSpPr>
              <a:spLocks noChangeShapeType="1"/>
            </p:cNvSpPr>
            <p:nvPr/>
          </p:nvSpPr>
          <p:spPr bwMode="auto">
            <a:xfrm flipV="1">
              <a:off x="4306554" y="2832619"/>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1" name="Line 763"/>
            <p:cNvSpPr>
              <a:spLocks noChangeShapeType="1"/>
            </p:cNvSpPr>
            <p:nvPr/>
          </p:nvSpPr>
          <p:spPr bwMode="auto">
            <a:xfrm flipH="1">
              <a:off x="4305320" y="2832619"/>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2" name="Line 764"/>
            <p:cNvSpPr>
              <a:spLocks noChangeShapeType="1"/>
            </p:cNvSpPr>
            <p:nvPr/>
          </p:nvSpPr>
          <p:spPr bwMode="auto">
            <a:xfrm flipV="1">
              <a:off x="4305320" y="2831385"/>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3" name="Line 765"/>
            <p:cNvSpPr>
              <a:spLocks noChangeShapeType="1"/>
            </p:cNvSpPr>
            <p:nvPr/>
          </p:nvSpPr>
          <p:spPr bwMode="auto">
            <a:xfrm flipH="1" flipV="1">
              <a:off x="4304089" y="2828920"/>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4" name="Line 766"/>
            <p:cNvSpPr>
              <a:spLocks noChangeShapeType="1"/>
            </p:cNvSpPr>
            <p:nvPr/>
          </p:nvSpPr>
          <p:spPr bwMode="auto">
            <a:xfrm flipH="1" flipV="1">
              <a:off x="4301623" y="2825222"/>
              <a:ext cx="2466"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5" name="Line 767"/>
            <p:cNvSpPr>
              <a:spLocks noChangeShapeType="1"/>
            </p:cNvSpPr>
            <p:nvPr/>
          </p:nvSpPr>
          <p:spPr bwMode="auto">
            <a:xfrm>
              <a:off x="4301623" y="2825222"/>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6" name="Line 768"/>
            <p:cNvSpPr>
              <a:spLocks noChangeShapeType="1"/>
            </p:cNvSpPr>
            <p:nvPr/>
          </p:nvSpPr>
          <p:spPr bwMode="auto">
            <a:xfrm flipV="1">
              <a:off x="4301623" y="2823989"/>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7" name="Line 769"/>
            <p:cNvSpPr>
              <a:spLocks noChangeShapeType="1"/>
            </p:cNvSpPr>
            <p:nvPr/>
          </p:nvSpPr>
          <p:spPr bwMode="auto">
            <a:xfrm flipH="1" flipV="1">
              <a:off x="4300390" y="2822757"/>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8" name="Line 770"/>
            <p:cNvSpPr>
              <a:spLocks noChangeShapeType="1"/>
            </p:cNvSpPr>
            <p:nvPr/>
          </p:nvSpPr>
          <p:spPr bwMode="auto">
            <a:xfrm flipH="1" flipV="1">
              <a:off x="4299157" y="2820292"/>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79" name="Line 771"/>
            <p:cNvSpPr>
              <a:spLocks noChangeShapeType="1"/>
            </p:cNvSpPr>
            <p:nvPr/>
          </p:nvSpPr>
          <p:spPr bwMode="auto">
            <a:xfrm flipH="1" flipV="1">
              <a:off x="4296692" y="2817826"/>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0" name="Line 772"/>
            <p:cNvSpPr>
              <a:spLocks noChangeShapeType="1"/>
            </p:cNvSpPr>
            <p:nvPr/>
          </p:nvSpPr>
          <p:spPr bwMode="auto">
            <a:xfrm flipV="1">
              <a:off x="4296692" y="2814128"/>
              <a:ext cx="0"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1" name="Line 773"/>
            <p:cNvSpPr>
              <a:spLocks noChangeShapeType="1"/>
            </p:cNvSpPr>
            <p:nvPr/>
          </p:nvSpPr>
          <p:spPr bwMode="auto">
            <a:xfrm flipV="1">
              <a:off x="4296692" y="2811663"/>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2" name="Line 774"/>
            <p:cNvSpPr>
              <a:spLocks noChangeShapeType="1"/>
            </p:cNvSpPr>
            <p:nvPr/>
          </p:nvSpPr>
          <p:spPr bwMode="auto">
            <a:xfrm flipV="1">
              <a:off x="4296692" y="2810430"/>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3" name="Line 775"/>
            <p:cNvSpPr>
              <a:spLocks noChangeShapeType="1"/>
            </p:cNvSpPr>
            <p:nvPr/>
          </p:nvSpPr>
          <p:spPr bwMode="auto">
            <a:xfrm flipV="1">
              <a:off x="4296692" y="2807964"/>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4" name="Line 776"/>
            <p:cNvSpPr>
              <a:spLocks noChangeShapeType="1"/>
            </p:cNvSpPr>
            <p:nvPr/>
          </p:nvSpPr>
          <p:spPr bwMode="auto">
            <a:xfrm flipV="1">
              <a:off x="4296692" y="2803034"/>
              <a:ext cx="2466" cy="493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5" name="Line 777"/>
            <p:cNvSpPr>
              <a:spLocks noChangeShapeType="1"/>
            </p:cNvSpPr>
            <p:nvPr/>
          </p:nvSpPr>
          <p:spPr bwMode="auto">
            <a:xfrm flipV="1">
              <a:off x="4299157" y="2800568"/>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6" name="Line 778"/>
            <p:cNvSpPr>
              <a:spLocks noChangeShapeType="1"/>
            </p:cNvSpPr>
            <p:nvPr/>
          </p:nvSpPr>
          <p:spPr bwMode="auto">
            <a:xfrm>
              <a:off x="4299157" y="2800568"/>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7" name="Line 779"/>
            <p:cNvSpPr>
              <a:spLocks noChangeShapeType="1"/>
            </p:cNvSpPr>
            <p:nvPr/>
          </p:nvSpPr>
          <p:spPr bwMode="auto">
            <a:xfrm flipV="1">
              <a:off x="4299157" y="2799335"/>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8" name="Line 780"/>
            <p:cNvSpPr>
              <a:spLocks noChangeShapeType="1"/>
            </p:cNvSpPr>
            <p:nvPr/>
          </p:nvSpPr>
          <p:spPr bwMode="auto">
            <a:xfrm flipV="1">
              <a:off x="4300390" y="2795637"/>
              <a:ext cx="1233"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89" name="Line 781"/>
            <p:cNvSpPr>
              <a:spLocks noChangeShapeType="1"/>
            </p:cNvSpPr>
            <p:nvPr/>
          </p:nvSpPr>
          <p:spPr bwMode="auto">
            <a:xfrm flipV="1">
              <a:off x="4301623" y="2793172"/>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0" name="Line 782"/>
            <p:cNvSpPr>
              <a:spLocks noChangeShapeType="1"/>
            </p:cNvSpPr>
            <p:nvPr/>
          </p:nvSpPr>
          <p:spPr bwMode="auto">
            <a:xfrm flipV="1">
              <a:off x="4301623" y="2790707"/>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1" name="Line 783"/>
            <p:cNvSpPr>
              <a:spLocks noChangeShapeType="1"/>
            </p:cNvSpPr>
            <p:nvPr/>
          </p:nvSpPr>
          <p:spPr bwMode="auto">
            <a:xfrm flipV="1">
              <a:off x="4304089" y="2789473"/>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2" name="Line 784"/>
            <p:cNvSpPr>
              <a:spLocks noChangeShapeType="1"/>
            </p:cNvSpPr>
            <p:nvPr/>
          </p:nvSpPr>
          <p:spPr bwMode="auto">
            <a:xfrm flipV="1">
              <a:off x="4305320" y="2788242"/>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3" name="Line 785"/>
            <p:cNvSpPr>
              <a:spLocks noChangeShapeType="1"/>
            </p:cNvSpPr>
            <p:nvPr/>
          </p:nvSpPr>
          <p:spPr bwMode="auto">
            <a:xfrm>
              <a:off x="4305320" y="2788242"/>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4" name="Line 786"/>
            <p:cNvSpPr>
              <a:spLocks noChangeShapeType="1"/>
            </p:cNvSpPr>
            <p:nvPr/>
          </p:nvSpPr>
          <p:spPr bwMode="auto">
            <a:xfrm flipV="1">
              <a:off x="4306554" y="2787008"/>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5" name="Line 787"/>
            <p:cNvSpPr>
              <a:spLocks noChangeShapeType="1"/>
            </p:cNvSpPr>
            <p:nvPr/>
          </p:nvSpPr>
          <p:spPr bwMode="auto">
            <a:xfrm flipV="1">
              <a:off x="4306554" y="2784543"/>
              <a:ext cx="3698"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6" name="Line 788"/>
            <p:cNvSpPr>
              <a:spLocks noChangeShapeType="1"/>
            </p:cNvSpPr>
            <p:nvPr/>
          </p:nvSpPr>
          <p:spPr bwMode="auto">
            <a:xfrm flipV="1">
              <a:off x="4310252" y="2783310"/>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7" name="Line 789"/>
            <p:cNvSpPr>
              <a:spLocks noChangeShapeType="1"/>
            </p:cNvSpPr>
            <p:nvPr/>
          </p:nvSpPr>
          <p:spPr bwMode="auto">
            <a:xfrm>
              <a:off x="4312717" y="2783310"/>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8" name="Line 790"/>
            <p:cNvSpPr>
              <a:spLocks noChangeShapeType="1"/>
            </p:cNvSpPr>
            <p:nvPr/>
          </p:nvSpPr>
          <p:spPr bwMode="auto">
            <a:xfrm flipV="1">
              <a:off x="4313950" y="2782078"/>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899" name="Line 791"/>
            <p:cNvSpPr>
              <a:spLocks noChangeShapeType="1"/>
            </p:cNvSpPr>
            <p:nvPr/>
          </p:nvSpPr>
          <p:spPr bwMode="auto">
            <a:xfrm>
              <a:off x="4313950" y="2782078"/>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0" name="Line 792"/>
            <p:cNvSpPr>
              <a:spLocks noChangeShapeType="1"/>
            </p:cNvSpPr>
            <p:nvPr/>
          </p:nvSpPr>
          <p:spPr bwMode="auto">
            <a:xfrm flipV="1">
              <a:off x="4315183" y="2780845"/>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1" name="Line 793"/>
            <p:cNvSpPr>
              <a:spLocks noChangeShapeType="1"/>
            </p:cNvSpPr>
            <p:nvPr/>
          </p:nvSpPr>
          <p:spPr bwMode="auto">
            <a:xfrm flipV="1">
              <a:off x="4318881" y="2779612"/>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2" name="Line 794"/>
            <p:cNvSpPr>
              <a:spLocks noChangeShapeType="1"/>
            </p:cNvSpPr>
            <p:nvPr/>
          </p:nvSpPr>
          <p:spPr bwMode="auto">
            <a:xfrm>
              <a:off x="4322578" y="2779612"/>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3" name="Line 795"/>
            <p:cNvSpPr>
              <a:spLocks noChangeShapeType="1"/>
            </p:cNvSpPr>
            <p:nvPr/>
          </p:nvSpPr>
          <p:spPr bwMode="auto">
            <a:xfrm>
              <a:off x="4325044" y="2779612"/>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4" name="Line 796"/>
            <p:cNvSpPr>
              <a:spLocks noChangeShapeType="1"/>
            </p:cNvSpPr>
            <p:nvPr/>
          </p:nvSpPr>
          <p:spPr bwMode="auto">
            <a:xfrm>
              <a:off x="4326277" y="2779612"/>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5" name="Line 797"/>
            <p:cNvSpPr>
              <a:spLocks noChangeShapeType="1"/>
            </p:cNvSpPr>
            <p:nvPr/>
          </p:nvSpPr>
          <p:spPr bwMode="auto">
            <a:xfrm>
              <a:off x="4329975" y="2779612"/>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6" name="Line 798"/>
            <p:cNvSpPr>
              <a:spLocks noChangeShapeType="1"/>
            </p:cNvSpPr>
            <p:nvPr/>
          </p:nvSpPr>
          <p:spPr bwMode="auto">
            <a:xfrm>
              <a:off x="4332440" y="2779612"/>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7" name="Line 799"/>
            <p:cNvSpPr>
              <a:spLocks noChangeShapeType="1"/>
            </p:cNvSpPr>
            <p:nvPr/>
          </p:nvSpPr>
          <p:spPr bwMode="auto">
            <a:xfrm>
              <a:off x="4334905" y="2779612"/>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8" name="Line 800"/>
            <p:cNvSpPr>
              <a:spLocks noChangeShapeType="1"/>
            </p:cNvSpPr>
            <p:nvPr/>
          </p:nvSpPr>
          <p:spPr bwMode="auto">
            <a:xfrm>
              <a:off x="4338604" y="2780845"/>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09" name="Line 801"/>
            <p:cNvSpPr>
              <a:spLocks noChangeShapeType="1"/>
            </p:cNvSpPr>
            <p:nvPr/>
          </p:nvSpPr>
          <p:spPr bwMode="auto">
            <a:xfrm>
              <a:off x="4339836" y="2780845"/>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0" name="Line 802"/>
            <p:cNvSpPr>
              <a:spLocks noChangeShapeType="1"/>
            </p:cNvSpPr>
            <p:nvPr/>
          </p:nvSpPr>
          <p:spPr bwMode="auto">
            <a:xfrm>
              <a:off x="4341069" y="2780845"/>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1" name="Line 803"/>
            <p:cNvSpPr>
              <a:spLocks noChangeShapeType="1"/>
            </p:cNvSpPr>
            <p:nvPr/>
          </p:nvSpPr>
          <p:spPr bwMode="auto">
            <a:xfrm>
              <a:off x="4342302" y="2782078"/>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2" name="Line 804"/>
            <p:cNvSpPr>
              <a:spLocks noChangeShapeType="1"/>
            </p:cNvSpPr>
            <p:nvPr/>
          </p:nvSpPr>
          <p:spPr bwMode="auto">
            <a:xfrm>
              <a:off x="4343535" y="2783310"/>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3" name="Line 805"/>
            <p:cNvSpPr>
              <a:spLocks noChangeShapeType="1"/>
            </p:cNvSpPr>
            <p:nvPr/>
          </p:nvSpPr>
          <p:spPr bwMode="auto">
            <a:xfrm>
              <a:off x="4346000" y="2784543"/>
              <a:ext cx="3698"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4" name="Line 806"/>
            <p:cNvSpPr>
              <a:spLocks noChangeShapeType="1"/>
            </p:cNvSpPr>
            <p:nvPr/>
          </p:nvSpPr>
          <p:spPr bwMode="auto">
            <a:xfrm>
              <a:off x="4349698" y="2787008"/>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5" name="Line 807"/>
            <p:cNvSpPr>
              <a:spLocks noChangeShapeType="1"/>
            </p:cNvSpPr>
            <p:nvPr/>
          </p:nvSpPr>
          <p:spPr bwMode="auto">
            <a:xfrm>
              <a:off x="4350931" y="2788242"/>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6" name="Line 808"/>
            <p:cNvSpPr>
              <a:spLocks noChangeShapeType="1"/>
            </p:cNvSpPr>
            <p:nvPr/>
          </p:nvSpPr>
          <p:spPr bwMode="auto">
            <a:xfrm>
              <a:off x="4350931" y="2788242"/>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7" name="Line 810"/>
            <p:cNvSpPr>
              <a:spLocks noChangeShapeType="1"/>
            </p:cNvSpPr>
            <p:nvPr/>
          </p:nvSpPr>
          <p:spPr bwMode="auto">
            <a:xfrm>
              <a:off x="4352164" y="2789473"/>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8" name="Line 811"/>
            <p:cNvSpPr>
              <a:spLocks noChangeShapeType="1"/>
            </p:cNvSpPr>
            <p:nvPr/>
          </p:nvSpPr>
          <p:spPr bwMode="auto">
            <a:xfrm>
              <a:off x="4353396" y="2790706"/>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19" name="Line 812"/>
            <p:cNvSpPr>
              <a:spLocks noChangeShapeType="1"/>
            </p:cNvSpPr>
            <p:nvPr/>
          </p:nvSpPr>
          <p:spPr bwMode="auto">
            <a:xfrm>
              <a:off x="4355862" y="2793171"/>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0" name="Line 813"/>
            <p:cNvSpPr>
              <a:spLocks noChangeShapeType="1"/>
            </p:cNvSpPr>
            <p:nvPr/>
          </p:nvSpPr>
          <p:spPr bwMode="auto">
            <a:xfrm>
              <a:off x="4355862" y="2794405"/>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1" name="Line 814"/>
            <p:cNvSpPr>
              <a:spLocks noChangeShapeType="1"/>
            </p:cNvSpPr>
            <p:nvPr/>
          </p:nvSpPr>
          <p:spPr bwMode="auto">
            <a:xfrm>
              <a:off x="4358327" y="2795636"/>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2" name="Line 815"/>
            <p:cNvSpPr>
              <a:spLocks noChangeShapeType="1"/>
            </p:cNvSpPr>
            <p:nvPr/>
          </p:nvSpPr>
          <p:spPr bwMode="auto">
            <a:xfrm>
              <a:off x="4358327" y="2798102"/>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3" name="Line 816"/>
            <p:cNvSpPr>
              <a:spLocks noChangeShapeType="1"/>
            </p:cNvSpPr>
            <p:nvPr/>
          </p:nvSpPr>
          <p:spPr bwMode="auto">
            <a:xfrm>
              <a:off x="4359560" y="2800567"/>
              <a:ext cx="0"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4" name="Line 817"/>
            <p:cNvSpPr>
              <a:spLocks noChangeShapeType="1"/>
            </p:cNvSpPr>
            <p:nvPr/>
          </p:nvSpPr>
          <p:spPr bwMode="auto">
            <a:xfrm>
              <a:off x="4359560" y="2804266"/>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5" name="Line 818"/>
            <p:cNvSpPr>
              <a:spLocks noChangeShapeType="1"/>
            </p:cNvSpPr>
            <p:nvPr/>
          </p:nvSpPr>
          <p:spPr bwMode="auto">
            <a:xfrm>
              <a:off x="4360793" y="2805499"/>
              <a:ext cx="0"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6" name="Line 819"/>
            <p:cNvSpPr>
              <a:spLocks noChangeShapeType="1"/>
            </p:cNvSpPr>
            <p:nvPr/>
          </p:nvSpPr>
          <p:spPr bwMode="auto">
            <a:xfrm>
              <a:off x="4360793" y="2809197"/>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7" name="Freeform 820"/>
            <p:cNvSpPr>
              <a:spLocks/>
            </p:cNvSpPr>
            <p:nvPr/>
          </p:nvSpPr>
          <p:spPr bwMode="auto">
            <a:xfrm>
              <a:off x="4488993" y="2825221"/>
              <a:ext cx="64101" cy="64101"/>
            </a:xfrm>
            <a:custGeom>
              <a:avLst/>
              <a:gdLst>
                <a:gd name="T0" fmla="*/ 25 w 52"/>
                <a:gd name="T1" fmla="*/ 0 h 52"/>
                <a:gd name="T2" fmla="*/ 28 w 52"/>
                <a:gd name="T3" fmla="*/ 0 h 52"/>
                <a:gd name="T4" fmla="*/ 35 w 52"/>
                <a:gd name="T5" fmla="*/ 0 h 52"/>
                <a:gd name="T6" fmla="*/ 38 w 52"/>
                <a:gd name="T7" fmla="*/ 4 h 52"/>
                <a:gd name="T8" fmla="*/ 44 w 52"/>
                <a:gd name="T9" fmla="*/ 6 h 52"/>
                <a:gd name="T10" fmla="*/ 45 w 52"/>
                <a:gd name="T11" fmla="*/ 7 h 52"/>
                <a:gd name="T12" fmla="*/ 48 w 52"/>
                <a:gd name="T13" fmla="*/ 11 h 52"/>
                <a:gd name="T14" fmla="*/ 50 w 52"/>
                <a:gd name="T15" fmla="*/ 14 h 52"/>
                <a:gd name="T16" fmla="*/ 50 w 52"/>
                <a:gd name="T17" fmla="*/ 15 h 52"/>
                <a:gd name="T18" fmla="*/ 52 w 52"/>
                <a:gd name="T19" fmla="*/ 21 h 52"/>
                <a:gd name="T20" fmla="*/ 52 w 52"/>
                <a:gd name="T21" fmla="*/ 26 h 52"/>
                <a:gd name="T22" fmla="*/ 52 w 52"/>
                <a:gd name="T23" fmla="*/ 29 h 52"/>
                <a:gd name="T24" fmla="*/ 51 w 52"/>
                <a:gd name="T25" fmla="*/ 35 h 52"/>
                <a:gd name="T26" fmla="*/ 51 w 52"/>
                <a:gd name="T27" fmla="*/ 36 h 52"/>
                <a:gd name="T28" fmla="*/ 50 w 52"/>
                <a:gd name="T29" fmla="*/ 40 h 52"/>
                <a:gd name="T30" fmla="*/ 46 w 52"/>
                <a:gd name="T31" fmla="*/ 44 h 52"/>
                <a:gd name="T32" fmla="*/ 44 w 52"/>
                <a:gd name="T33" fmla="*/ 45 h 52"/>
                <a:gd name="T34" fmla="*/ 42 w 52"/>
                <a:gd name="T35" fmla="*/ 47 h 52"/>
                <a:gd name="T36" fmla="*/ 38 w 52"/>
                <a:gd name="T37" fmla="*/ 50 h 52"/>
                <a:gd name="T38" fmla="*/ 37 w 52"/>
                <a:gd name="T39" fmla="*/ 50 h 52"/>
                <a:gd name="T40" fmla="*/ 32 w 52"/>
                <a:gd name="T41" fmla="*/ 52 h 52"/>
                <a:gd name="T42" fmla="*/ 28 w 52"/>
                <a:gd name="T43" fmla="*/ 52 h 52"/>
                <a:gd name="T44" fmla="*/ 24 w 52"/>
                <a:gd name="T45" fmla="*/ 52 h 52"/>
                <a:gd name="T46" fmla="*/ 19 w 52"/>
                <a:gd name="T47" fmla="*/ 51 h 52"/>
                <a:gd name="T48" fmla="*/ 17 w 52"/>
                <a:gd name="T49" fmla="*/ 51 h 52"/>
                <a:gd name="T50" fmla="*/ 13 w 52"/>
                <a:gd name="T51" fmla="*/ 48 h 52"/>
                <a:gd name="T52" fmla="*/ 9 w 52"/>
                <a:gd name="T53" fmla="*/ 46 h 52"/>
                <a:gd name="T54" fmla="*/ 8 w 52"/>
                <a:gd name="T55" fmla="*/ 45 h 52"/>
                <a:gd name="T56" fmla="*/ 5 w 52"/>
                <a:gd name="T57" fmla="*/ 43 h 52"/>
                <a:gd name="T58" fmla="*/ 3 w 52"/>
                <a:gd name="T59" fmla="*/ 39 h 52"/>
                <a:gd name="T60" fmla="*/ 2 w 52"/>
                <a:gd name="T61" fmla="*/ 37 h 52"/>
                <a:gd name="T62" fmla="*/ 1 w 52"/>
                <a:gd name="T63" fmla="*/ 31 h 52"/>
                <a:gd name="T64" fmla="*/ 0 w 52"/>
                <a:gd name="T65" fmla="*/ 28 h 52"/>
                <a:gd name="T66" fmla="*/ 1 w 52"/>
                <a:gd name="T67" fmla="*/ 23 h 52"/>
                <a:gd name="T68" fmla="*/ 1 w 52"/>
                <a:gd name="T69" fmla="*/ 18 h 52"/>
                <a:gd name="T70" fmla="*/ 2 w 52"/>
                <a:gd name="T71" fmla="*/ 16 h 52"/>
                <a:gd name="T72" fmla="*/ 3 w 52"/>
                <a:gd name="T73" fmla="*/ 13 h 52"/>
                <a:gd name="T74" fmla="*/ 6 w 52"/>
                <a:gd name="T75" fmla="*/ 8 h 52"/>
                <a:gd name="T76" fmla="*/ 8 w 52"/>
                <a:gd name="T77" fmla="*/ 7 h 52"/>
                <a:gd name="T78" fmla="*/ 11 w 52"/>
                <a:gd name="T79" fmla="*/ 5 h 52"/>
                <a:gd name="T80" fmla="*/ 14 w 52"/>
                <a:gd name="T81" fmla="*/ 3 h 52"/>
                <a:gd name="T82" fmla="*/ 16 w 52"/>
                <a:gd name="T83" fmla="*/ 2 h 52"/>
                <a:gd name="T84" fmla="*/ 21 w 52"/>
                <a:gd name="T8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2" h="52">
                  <a:moveTo>
                    <a:pt x="21" y="0"/>
                  </a:moveTo>
                  <a:lnTo>
                    <a:pt x="25" y="0"/>
                  </a:lnTo>
                  <a:lnTo>
                    <a:pt x="26" y="0"/>
                  </a:lnTo>
                  <a:lnTo>
                    <a:pt x="28" y="0"/>
                  </a:lnTo>
                  <a:lnTo>
                    <a:pt x="32" y="0"/>
                  </a:lnTo>
                  <a:lnTo>
                    <a:pt x="35" y="0"/>
                  </a:lnTo>
                  <a:lnTo>
                    <a:pt x="36" y="2"/>
                  </a:lnTo>
                  <a:lnTo>
                    <a:pt x="38" y="4"/>
                  </a:lnTo>
                  <a:lnTo>
                    <a:pt x="42" y="5"/>
                  </a:lnTo>
                  <a:lnTo>
                    <a:pt x="44" y="6"/>
                  </a:lnTo>
                  <a:lnTo>
                    <a:pt x="44" y="7"/>
                  </a:lnTo>
                  <a:lnTo>
                    <a:pt x="45" y="7"/>
                  </a:lnTo>
                  <a:lnTo>
                    <a:pt x="46" y="8"/>
                  </a:lnTo>
                  <a:lnTo>
                    <a:pt x="48" y="11"/>
                  </a:lnTo>
                  <a:lnTo>
                    <a:pt x="50" y="13"/>
                  </a:lnTo>
                  <a:lnTo>
                    <a:pt x="50" y="14"/>
                  </a:lnTo>
                  <a:lnTo>
                    <a:pt x="50" y="14"/>
                  </a:lnTo>
                  <a:lnTo>
                    <a:pt x="50" y="15"/>
                  </a:lnTo>
                  <a:lnTo>
                    <a:pt x="51" y="18"/>
                  </a:lnTo>
                  <a:lnTo>
                    <a:pt x="52" y="21"/>
                  </a:lnTo>
                  <a:lnTo>
                    <a:pt x="52" y="23"/>
                  </a:lnTo>
                  <a:lnTo>
                    <a:pt x="52" y="26"/>
                  </a:lnTo>
                  <a:lnTo>
                    <a:pt x="52" y="27"/>
                  </a:lnTo>
                  <a:lnTo>
                    <a:pt x="52" y="29"/>
                  </a:lnTo>
                  <a:lnTo>
                    <a:pt x="52" y="32"/>
                  </a:lnTo>
                  <a:lnTo>
                    <a:pt x="51" y="35"/>
                  </a:lnTo>
                  <a:lnTo>
                    <a:pt x="51" y="35"/>
                  </a:lnTo>
                  <a:lnTo>
                    <a:pt x="51" y="36"/>
                  </a:lnTo>
                  <a:lnTo>
                    <a:pt x="50" y="38"/>
                  </a:lnTo>
                  <a:lnTo>
                    <a:pt x="50" y="40"/>
                  </a:lnTo>
                  <a:lnTo>
                    <a:pt x="48" y="43"/>
                  </a:lnTo>
                  <a:lnTo>
                    <a:pt x="46" y="44"/>
                  </a:lnTo>
                  <a:lnTo>
                    <a:pt x="45" y="45"/>
                  </a:lnTo>
                  <a:lnTo>
                    <a:pt x="44" y="45"/>
                  </a:lnTo>
                  <a:lnTo>
                    <a:pt x="44" y="46"/>
                  </a:lnTo>
                  <a:lnTo>
                    <a:pt x="42" y="47"/>
                  </a:lnTo>
                  <a:lnTo>
                    <a:pt x="40" y="48"/>
                  </a:lnTo>
                  <a:lnTo>
                    <a:pt x="38" y="50"/>
                  </a:lnTo>
                  <a:lnTo>
                    <a:pt x="38" y="50"/>
                  </a:lnTo>
                  <a:lnTo>
                    <a:pt x="37" y="50"/>
                  </a:lnTo>
                  <a:lnTo>
                    <a:pt x="34" y="51"/>
                  </a:lnTo>
                  <a:lnTo>
                    <a:pt x="32" y="52"/>
                  </a:lnTo>
                  <a:lnTo>
                    <a:pt x="29" y="52"/>
                  </a:lnTo>
                  <a:lnTo>
                    <a:pt x="28" y="52"/>
                  </a:lnTo>
                  <a:lnTo>
                    <a:pt x="26" y="52"/>
                  </a:lnTo>
                  <a:lnTo>
                    <a:pt x="24" y="52"/>
                  </a:lnTo>
                  <a:lnTo>
                    <a:pt x="20" y="52"/>
                  </a:lnTo>
                  <a:lnTo>
                    <a:pt x="19" y="51"/>
                  </a:lnTo>
                  <a:lnTo>
                    <a:pt x="18" y="51"/>
                  </a:lnTo>
                  <a:lnTo>
                    <a:pt x="17" y="51"/>
                  </a:lnTo>
                  <a:lnTo>
                    <a:pt x="16" y="50"/>
                  </a:lnTo>
                  <a:lnTo>
                    <a:pt x="13" y="48"/>
                  </a:lnTo>
                  <a:lnTo>
                    <a:pt x="11" y="47"/>
                  </a:lnTo>
                  <a:lnTo>
                    <a:pt x="9" y="46"/>
                  </a:lnTo>
                  <a:lnTo>
                    <a:pt x="8" y="45"/>
                  </a:lnTo>
                  <a:lnTo>
                    <a:pt x="8" y="45"/>
                  </a:lnTo>
                  <a:lnTo>
                    <a:pt x="6" y="44"/>
                  </a:lnTo>
                  <a:lnTo>
                    <a:pt x="5" y="43"/>
                  </a:lnTo>
                  <a:lnTo>
                    <a:pt x="3" y="40"/>
                  </a:lnTo>
                  <a:lnTo>
                    <a:pt x="3" y="39"/>
                  </a:lnTo>
                  <a:lnTo>
                    <a:pt x="3" y="38"/>
                  </a:lnTo>
                  <a:lnTo>
                    <a:pt x="2" y="37"/>
                  </a:lnTo>
                  <a:lnTo>
                    <a:pt x="1" y="35"/>
                  </a:lnTo>
                  <a:lnTo>
                    <a:pt x="1" y="31"/>
                  </a:lnTo>
                  <a:lnTo>
                    <a:pt x="1" y="29"/>
                  </a:lnTo>
                  <a:lnTo>
                    <a:pt x="0" y="28"/>
                  </a:lnTo>
                  <a:lnTo>
                    <a:pt x="0" y="26"/>
                  </a:lnTo>
                  <a:lnTo>
                    <a:pt x="1" y="23"/>
                  </a:lnTo>
                  <a:lnTo>
                    <a:pt x="1" y="20"/>
                  </a:lnTo>
                  <a:lnTo>
                    <a:pt x="1" y="18"/>
                  </a:lnTo>
                  <a:lnTo>
                    <a:pt x="1" y="18"/>
                  </a:lnTo>
                  <a:lnTo>
                    <a:pt x="2" y="16"/>
                  </a:lnTo>
                  <a:lnTo>
                    <a:pt x="2" y="15"/>
                  </a:lnTo>
                  <a:lnTo>
                    <a:pt x="3" y="13"/>
                  </a:lnTo>
                  <a:lnTo>
                    <a:pt x="5" y="11"/>
                  </a:lnTo>
                  <a:lnTo>
                    <a:pt x="6" y="8"/>
                  </a:lnTo>
                  <a:lnTo>
                    <a:pt x="8" y="7"/>
                  </a:lnTo>
                  <a:lnTo>
                    <a:pt x="8" y="7"/>
                  </a:lnTo>
                  <a:lnTo>
                    <a:pt x="9" y="6"/>
                  </a:lnTo>
                  <a:lnTo>
                    <a:pt x="11" y="5"/>
                  </a:lnTo>
                  <a:lnTo>
                    <a:pt x="13" y="4"/>
                  </a:lnTo>
                  <a:lnTo>
                    <a:pt x="14" y="3"/>
                  </a:lnTo>
                  <a:lnTo>
                    <a:pt x="14" y="3"/>
                  </a:lnTo>
                  <a:lnTo>
                    <a:pt x="16" y="2"/>
                  </a:lnTo>
                  <a:lnTo>
                    <a:pt x="18" y="0"/>
                  </a:lnTo>
                  <a:lnTo>
                    <a:pt x="21"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8" name="Line 821"/>
            <p:cNvSpPr>
              <a:spLocks noChangeShapeType="1"/>
            </p:cNvSpPr>
            <p:nvPr/>
          </p:nvSpPr>
          <p:spPr bwMode="auto">
            <a:xfrm>
              <a:off x="4553094" y="2858505"/>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29" name="Line 822"/>
            <p:cNvSpPr>
              <a:spLocks noChangeShapeType="1"/>
            </p:cNvSpPr>
            <p:nvPr/>
          </p:nvSpPr>
          <p:spPr bwMode="auto">
            <a:xfrm>
              <a:off x="4553094" y="2858505"/>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0" name="Line 823"/>
            <p:cNvSpPr>
              <a:spLocks noChangeShapeType="1"/>
            </p:cNvSpPr>
            <p:nvPr/>
          </p:nvSpPr>
          <p:spPr bwMode="auto">
            <a:xfrm flipH="1">
              <a:off x="4551862" y="2860970"/>
              <a:ext cx="1233"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1" name="Line 824"/>
            <p:cNvSpPr>
              <a:spLocks noChangeShapeType="1"/>
            </p:cNvSpPr>
            <p:nvPr/>
          </p:nvSpPr>
          <p:spPr bwMode="auto">
            <a:xfrm>
              <a:off x="4551862" y="2864668"/>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2" name="Line 825"/>
            <p:cNvSpPr>
              <a:spLocks noChangeShapeType="1"/>
            </p:cNvSpPr>
            <p:nvPr/>
          </p:nvSpPr>
          <p:spPr bwMode="auto">
            <a:xfrm>
              <a:off x="4551862" y="2867134"/>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3" name="Line 826"/>
            <p:cNvSpPr>
              <a:spLocks noChangeShapeType="1"/>
            </p:cNvSpPr>
            <p:nvPr/>
          </p:nvSpPr>
          <p:spPr bwMode="auto">
            <a:xfrm flipH="1">
              <a:off x="4550629" y="2868367"/>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4" name="Line 827"/>
            <p:cNvSpPr>
              <a:spLocks noChangeShapeType="1"/>
            </p:cNvSpPr>
            <p:nvPr/>
          </p:nvSpPr>
          <p:spPr bwMode="auto">
            <a:xfrm>
              <a:off x="4550629" y="2869599"/>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5" name="Line 828"/>
            <p:cNvSpPr>
              <a:spLocks noChangeShapeType="1"/>
            </p:cNvSpPr>
            <p:nvPr/>
          </p:nvSpPr>
          <p:spPr bwMode="auto">
            <a:xfrm flipH="1">
              <a:off x="4549397" y="2870832"/>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6" name="Line 829"/>
            <p:cNvSpPr>
              <a:spLocks noChangeShapeType="1"/>
            </p:cNvSpPr>
            <p:nvPr/>
          </p:nvSpPr>
          <p:spPr bwMode="auto">
            <a:xfrm flipH="1">
              <a:off x="4545698" y="2873298"/>
              <a:ext cx="3698"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7" name="Line 830"/>
            <p:cNvSpPr>
              <a:spLocks noChangeShapeType="1"/>
            </p:cNvSpPr>
            <p:nvPr/>
          </p:nvSpPr>
          <p:spPr bwMode="auto">
            <a:xfrm flipH="1">
              <a:off x="4544466" y="2876995"/>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8" name="Line 831"/>
            <p:cNvSpPr>
              <a:spLocks noChangeShapeType="1"/>
            </p:cNvSpPr>
            <p:nvPr/>
          </p:nvSpPr>
          <p:spPr bwMode="auto">
            <a:xfrm flipH="1">
              <a:off x="4543233" y="2879461"/>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39" name="Line 832"/>
            <p:cNvSpPr>
              <a:spLocks noChangeShapeType="1"/>
            </p:cNvSpPr>
            <p:nvPr/>
          </p:nvSpPr>
          <p:spPr bwMode="auto">
            <a:xfrm>
              <a:off x="4543233" y="2880694"/>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0" name="Line 833"/>
            <p:cNvSpPr>
              <a:spLocks noChangeShapeType="1"/>
            </p:cNvSpPr>
            <p:nvPr/>
          </p:nvSpPr>
          <p:spPr bwMode="auto">
            <a:xfrm>
              <a:off x="4543233" y="2880694"/>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1" name="Line 834"/>
            <p:cNvSpPr>
              <a:spLocks noChangeShapeType="1"/>
            </p:cNvSpPr>
            <p:nvPr/>
          </p:nvSpPr>
          <p:spPr bwMode="auto">
            <a:xfrm flipH="1">
              <a:off x="4540767" y="2881926"/>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2" name="Line 835"/>
            <p:cNvSpPr>
              <a:spLocks noChangeShapeType="1"/>
            </p:cNvSpPr>
            <p:nvPr/>
          </p:nvSpPr>
          <p:spPr bwMode="auto">
            <a:xfrm flipH="1">
              <a:off x="4538302" y="2883159"/>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3" name="Line 836"/>
            <p:cNvSpPr>
              <a:spLocks noChangeShapeType="1"/>
            </p:cNvSpPr>
            <p:nvPr/>
          </p:nvSpPr>
          <p:spPr bwMode="auto">
            <a:xfrm flipH="1">
              <a:off x="4535836" y="2884391"/>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4" name="Line 837"/>
            <p:cNvSpPr>
              <a:spLocks noChangeShapeType="1"/>
            </p:cNvSpPr>
            <p:nvPr/>
          </p:nvSpPr>
          <p:spPr bwMode="auto">
            <a:xfrm>
              <a:off x="4535836" y="2886857"/>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5" name="Line 838"/>
            <p:cNvSpPr>
              <a:spLocks noChangeShapeType="1"/>
            </p:cNvSpPr>
            <p:nvPr/>
          </p:nvSpPr>
          <p:spPr bwMode="auto">
            <a:xfrm flipH="1">
              <a:off x="4534604" y="2886857"/>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6" name="Line 839"/>
            <p:cNvSpPr>
              <a:spLocks noChangeShapeType="1"/>
            </p:cNvSpPr>
            <p:nvPr/>
          </p:nvSpPr>
          <p:spPr bwMode="auto">
            <a:xfrm flipH="1">
              <a:off x="4530906" y="2886857"/>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7" name="Line 840"/>
            <p:cNvSpPr>
              <a:spLocks noChangeShapeType="1"/>
            </p:cNvSpPr>
            <p:nvPr/>
          </p:nvSpPr>
          <p:spPr bwMode="auto">
            <a:xfrm flipH="1">
              <a:off x="4528441" y="2888090"/>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8" name="Line 841"/>
            <p:cNvSpPr>
              <a:spLocks noChangeShapeType="1"/>
            </p:cNvSpPr>
            <p:nvPr/>
          </p:nvSpPr>
          <p:spPr bwMode="auto">
            <a:xfrm flipH="1">
              <a:off x="4524742" y="2889322"/>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49" name="Line 842"/>
            <p:cNvSpPr>
              <a:spLocks noChangeShapeType="1"/>
            </p:cNvSpPr>
            <p:nvPr/>
          </p:nvSpPr>
          <p:spPr bwMode="auto">
            <a:xfrm flipH="1">
              <a:off x="4521044" y="2889322"/>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0" name="Line 843"/>
            <p:cNvSpPr>
              <a:spLocks noChangeShapeType="1"/>
            </p:cNvSpPr>
            <p:nvPr/>
          </p:nvSpPr>
          <p:spPr bwMode="auto">
            <a:xfrm flipH="1">
              <a:off x="4518578" y="2889322"/>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1" name="Line 844"/>
            <p:cNvSpPr>
              <a:spLocks noChangeShapeType="1"/>
            </p:cNvSpPr>
            <p:nvPr/>
          </p:nvSpPr>
          <p:spPr bwMode="auto">
            <a:xfrm flipH="1">
              <a:off x="4513648" y="2889322"/>
              <a:ext cx="493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2" name="Line 845"/>
            <p:cNvSpPr>
              <a:spLocks noChangeShapeType="1"/>
            </p:cNvSpPr>
            <p:nvPr/>
          </p:nvSpPr>
          <p:spPr bwMode="auto">
            <a:xfrm flipH="1" flipV="1">
              <a:off x="4512415" y="2888090"/>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3" name="Line 846"/>
            <p:cNvSpPr>
              <a:spLocks noChangeShapeType="1"/>
            </p:cNvSpPr>
            <p:nvPr/>
          </p:nvSpPr>
          <p:spPr bwMode="auto">
            <a:xfrm flipH="1">
              <a:off x="4511183" y="2888090"/>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4" name="Line 847"/>
            <p:cNvSpPr>
              <a:spLocks noChangeShapeType="1"/>
            </p:cNvSpPr>
            <p:nvPr/>
          </p:nvSpPr>
          <p:spPr bwMode="auto">
            <a:xfrm flipH="1">
              <a:off x="4509950" y="2888090"/>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5" name="Line 848"/>
            <p:cNvSpPr>
              <a:spLocks noChangeShapeType="1"/>
            </p:cNvSpPr>
            <p:nvPr/>
          </p:nvSpPr>
          <p:spPr bwMode="auto">
            <a:xfrm flipH="1" flipV="1">
              <a:off x="4508717" y="2886857"/>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6" name="Line 849"/>
            <p:cNvSpPr>
              <a:spLocks noChangeShapeType="1"/>
            </p:cNvSpPr>
            <p:nvPr/>
          </p:nvSpPr>
          <p:spPr bwMode="auto">
            <a:xfrm flipH="1">
              <a:off x="4505020" y="2886857"/>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7" name="Line 850"/>
            <p:cNvSpPr>
              <a:spLocks noChangeShapeType="1"/>
            </p:cNvSpPr>
            <p:nvPr/>
          </p:nvSpPr>
          <p:spPr bwMode="auto">
            <a:xfrm flipH="1" flipV="1">
              <a:off x="4502554" y="2883159"/>
              <a:ext cx="2466"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8" name="Line 851"/>
            <p:cNvSpPr>
              <a:spLocks noChangeShapeType="1"/>
            </p:cNvSpPr>
            <p:nvPr/>
          </p:nvSpPr>
          <p:spPr bwMode="auto">
            <a:xfrm flipH="1" flipV="1">
              <a:off x="4500088" y="2881926"/>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59" name="Line 852"/>
            <p:cNvSpPr>
              <a:spLocks noChangeShapeType="1"/>
            </p:cNvSpPr>
            <p:nvPr/>
          </p:nvSpPr>
          <p:spPr bwMode="auto">
            <a:xfrm flipV="1">
              <a:off x="4500088" y="2880694"/>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0" name="Line 853"/>
            <p:cNvSpPr>
              <a:spLocks noChangeShapeType="1"/>
            </p:cNvSpPr>
            <p:nvPr/>
          </p:nvSpPr>
          <p:spPr bwMode="auto">
            <a:xfrm flipH="1">
              <a:off x="4498856" y="2880694"/>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1" name="Line 854"/>
            <p:cNvSpPr>
              <a:spLocks noChangeShapeType="1"/>
            </p:cNvSpPr>
            <p:nvPr/>
          </p:nvSpPr>
          <p:spPr bwMode="auto">
            <a:xfrm flipV="1">
              <a:off x="4498856" y="2879461"/>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2" name="Line 855"/>
            <p:cNvSpPr>
              <a:spLocks noChangeShapeType="1"/>
            </p:cNvSpPr>
            <p:nvPr/>
          </p:nvSpPr>
          <p:spPr bwMode="auto">
            <a:xfrm flipH="1" flipV="1">
              <a:off x="4495157" y="2876995"/>
              <a:ext cx="3698"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3" name="Line 856"/>
            <p:cNvSpPr>
              <a:spLocks noChangeShapeType="1"/>
            </p:cNvSpPr>
            <p:nvPr/>
          </p:nvSpPr>
          <p:spPr bwMode="auto">
            <a:xfrm flipH="1" flipV="1">
              <a:off x="4493925" y="2873298"/>
              <a:ext cx="1233"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4" name="Line 857"/>
            <p:cNvSpPr>
              <a:spLocks noChangeShapeType="1"/>
            </p:cNvSpPr>
            <p:nvPr/>
          </p:nvSpPr>
          <p:spPr bwMode="auto">
            <a:xfrm flipH="1" flipV="1">
              <a:off x="4492692" y="2872064"/>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5" name="Line 858"/>
            <p:cNvSpPr>
              <a:spLocks noChangeShapeType="1"/>
            </p:cNvSpPr>
            <p:nvPr/>
          </p:nvSpPr>
          <p:spPr bwMode="auto">
            <a:xfrm>
              <a:off x="4492692" y="2872064"/>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6" name="Line 859"/>
            <p:cNvSpPr>
              <a:spLocks noChangeShapeType="1"/>
            </p:cNvSpPr>
            <p:nvPr/>
          </p:nvSpPr>
          <p:spPr bwMode="auto">
            <a:xfrm flipV="1">
              <a:off x="4492692" y="2870832"/>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7" name="Line 860"/>
            <p:cNvSpPr>
              <a:spLocks noChangeShapeType="1"/>
            </p:cNvSpPr>
            <p:nvPr/>
          </p:nvSpPr>
          <p:spPr bwMode="auto">
            <a:xfrm flipH="1" flipV="1">
              <a:off x="4491459" y="2868367"/>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8" name="Line 861"/>
            <p:cNvSpPr>
              <a:spLocks noChangeShapeType="1"/>
            </p:cNvSpPr>
            <p:nvPr/>
          </p:nvSpPr>
          <p:spPr bwMode="auto">
            <a:xfrm flipH="1" flipV="1">
              <a:off x="4490227" y="2863436"/>
              <a:ext cx="1233" cy="493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69" name="Line 862"/>
            <p:cNvSpPr>
              <a:spLocks noChangeShapeType="1"/>
            </p:cNvSpPr>
            <p:nvPr/>
          </p:nvSpPr>
          <p:spPr bwMode="auto">
            <a:xfrm flipV="1">
              <a:off x="4490227" y="2860970"/>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0" name="Line 863"/>
            <p:cNvSpPr>
              <a:spLocks noChangeShapeType="1"/>
            </p:cNvSpPr>
            <p:nvPr/>
          </p:nvSpPr>
          <p:spPr bwMode="auto">
            <a:xfrm flipV="1">
              <a:off x="4490227" y="2859737"/>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1" name="Line 864"/>
            <p:cNvSpPr>
              <a:spLocks noChangeShapeType="1"/>
            </p:cNvSpPr>
            <p:nvPr/>
          </p:nvSpPr>
          <p:spPr bwMode="auto">
            <a:xfrm flipV="1">
              <a:off x="4490227" y="2857272"/>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2" name="Line 865"/>
            <p:cNvSpPr>
              <a:spLocks noChangeShapeType="1"/>
            </p:cNvSpPr>
            <p:nvPr/>
          </p:nvSpPr>
          <p:spPr bwMode="auto">
            <a:xfrm flipV="1">
              <a:off x="4490227" y="2853574"/>
              <a:ext cx="0"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3" name="Line 866"/>
            <p:cNvSpPr>
              <a:spLocks noChangeShapeType="1"/>
            </p:cNvSpPr>
            <p:nvPr/>
          </p:nvSpPr>
          <p:spPr bwMode="auto">
            <a:xfrm flipV="1">
              <a:off x="4490227" y="2849876"/>
              <a:ext cx="1233"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4" name="Line 867"/>
            <p:cNvSpPr>
              <a:spLocks noChangeShapeType="1"/>
            </p:cNvSpPr>
            <p:nvPr/>
          </p:nvSpPr>
          <p:spPr bwMode="auto">
            <a:xfrm flipV="1">
              <a:off x="4491459" y="2847410"/>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5" name="Line 868"/>
            <p:cNvSpPr>
              <a:spLocks noChangeShapeType="1"/>
            </p:cNvSpPr>
            <p:nvPr/>
          </p:nvSpPr>
          <p:spPr bwMode="auto">
            <a:xfrm>
              <a:off x="4491459" y="2847410"/>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6" name="Line 869"/>
            <p:cNvSpPr>
              <a:spLocks noChangeShapeType="1"/>
            </p:cNvSpPr>
            <p:nvPr/>
          </p:nvSpPr>
          <p:spPr bwMode="auto">
            <a:xfrm flipV="1">
              <a:off x="4491459" y="2844945"/>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7" name="Line 870"/>
            <p:cNvSpPr>
              <a:spLocks noChangeShapeType="1"/>
            </p:cNvSpPr>
            <p:nvPr/>
          </p:nvSpPr>
          <p:spPr bwMode="auto">
            <a:xfrm flipV="1">
              <a:off x="4491459" y="2843713"/>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8" name="Line 871"/>
            <p:cNvSpPr>
              <a:spLocks noChangeShapeType="1"/>
            </p:cNvSpPr>
            <p:nvPr/>
          </p:nvSpPr>
          <p:spPr bwMode="auto">
            <a:xfrm flipV="1">
              <a:off x="4492692" y="2842479"/>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79" name="Line 872"/>
            <p:cNvSpPr>
              <a:spLocks noChangeShapeType="1"/>
            </p:cNvSpPr>
            <p:nvPr/>
          </p:nvSpPr>
          <p:spPr bwMode="auto">
            <a:xfrm flipV="1">
              <a:off x="4493925" y="2840014"/>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0" name="Line 873"/>
            <p:cNvSpPr>
              <a:spLocks noChangeShapeType="1"/>
            </p:cNvSpPr>
            <p:nvPr/>
          </p:nvSpPr>
          <p:spPr bwMode="auto">
            <a:xfrm flipV="1">
              <a:off x="4495157" y="2837549"/>
              <a:ext cx="3698"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1" name="Line 874"/>
            <p:cNvSpPr>
              <a:spLocks noChangeShapeType="1"/>
            </p:cNvSpPr>
            <p:nvPr/>
          </p:nvSpPr>
          <p:spPr bwMode="auto">
            <a:xfrm flipV="1">
              <a:off x="4498856" y="2835084"/>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2" name="Line 875"/>
            <p:cNvSpPr>
              <a:spLocks noChangeShapeType="1"/>
            </p:cNvSpPr>
            <p:nvPr/>
          </p:nvSpPr>
          <p:spPr bwMode="auto">
            <a:xfrm>
              <a:off x="4498856" y="2835084"/>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3" name="Line 876"/>
            <p:cNvSpPr>
              <a:spLocks noChangeShapeType="1"/>
            </p:cNvSpPr>
            <p:nvPr/>
          </p:nvSpPr>
          <p:spPr bwMode="auto">
            <a:xfrm flipV="1">
              <a:off x="4500088" y="2833851"/>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4" name="Line 877"/>
            <p:cNvSpPr>
              <a:spLocks noChangeShapeType="1"/>
            </p:cNvSpPr>
            <p:nvPr/>
          </p:nvSpPr>
          <p:spPr bwMode="auto">
            <a:xfrm flipV="1">
              <a:off x="4500088" y="2832618"/>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5" name="Line 878"/>
            <p:cNvSpPr>
              <a:spLocks noChangeShapeType="1"/>
            </p:cNvSpPr>
            <p:nvPr/>
          </p:nvSpPr>
          <p:spPr bwMode="auto">
            <a:xfrm flipV="1">
              <a:off x="4502554" y="2830152"/>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6" name="Line 879"/>
            <p:cNvSpPr>
              <a:spLocks noChangeShapeType="1"/>
            </p:cNvSpPr>
            <p:nvPr/>
          </p:nvSpPr>
          <p:spPr bwMode="auto">
            <a:xfrm>
              <a:off x="4505020" y="2830152"/>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7" name="Line 880"/>
            <p:cNvSpPr>
              <a:spLocks noChangeShapeType="1"/>
            </p:cNvSpPr>
            <p:nvPr/>
          </p:nvSpPr>
          <p:spPr bwMode="auto">
            <a:xfrm>
              <a:off x="4506251" y="2830152"/>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8" name="Line 881"/>
            <p:cNvSpPr>
              <a:spLocks noChangeShapeType="1"/>
            </p:cNvSpPr>
            <p:nvPr/>
          </p:nvSpPr>
          <p:spPr bwMode="auto">
            <a:xfrm flipV="1">
              <a:off x="4506251" y="2828920"/>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89" name="Line 882"/>
            <p:cNvSpPr>
              <a:spLocks noChangeShapeType="1"/>
            </p:cNvSpPr>
            <p:nvPr/>
          </p:nvSpPr>
          <p:spPr bwMode="auto">
            <a:xfrm flipV="1">
              <a:off x="4508717" y="2827687"/>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0" name="Line 883"/>
            <p:cNvSpPr>
              <a:spLocks noChangeShapeType="1"/>
            </p:cNvSpPr>
            <p:nvPr/>
          </p:nvSpPr>
          <p:spPr bwMode="auto">
            <a:xfrm>
              <a:off x="4511183" y="2827687"/>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1" name="Line 884"/>
            <p:cNvSpPr>
              <a:spLocks noChangeShapeType="1"/>
            </p:cNvSpPr>
            <p:nvPr/>
          </p:nvSpPr>
          <p:spPr bwMode="auto">
            <a:xfrm flipV="1">
              <a:off x="4514881" y="2825221"/>
              <a:ext cx="3698"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2" name="Line 885"/>
            <p:cNvSpPr>
              <a:spLocks noChangeShapeType="1"/>
            </p:cNvSpPr>
            <p:nvPr/>
          </p:nvSpPr>
          <p:spPr bwMode="auto">
            <a:xfrm>
              <a:off x="4518578" y="2825221"/>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3" name="Line 886"/>
            <p:cNvSpPr>
              <a:spLocks noChangeShapeType="1"/>
            </p:cNvSpPr>
            <p:nvPr/>
          </p:nvSpPr>
          <p:spPr bwMode="auto">
            <a:xfrm>
              <a:off x="4519812" y="2825221"/>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4" name="Line 887"/>
            <p:cNvSpPr>
              <a:spLocks noChangeShapeType="1"/>
            </p:cNvSpPr>
            <p:nvPr/>
          </p:nvSpPr>
          <p:spPr bwMode="auto">
            <a:xfrm>
              <a:off x="4522277" y="2825221"/>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5" name="Line 888"/>
            <p:cNvSpPr>
              <a:spLocks noChangeShapeType="1"/>
            </p:cNvSpPr>
            <p:nvPr/>
          </p:nvSpPr>
          <p:spPr bwMode="auto">
            <a:xfrm>
              <a:off x="4523509" y="2825221"/>
              <a:ext cx="4931"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6" name="Line 889"/>
            <p:cNvSpPr>
              <a:spLocks noChangeShapeType="1"/>
            </p:cNvSpPr>
            <p:nvPr/>
          </p:nvSpPr>
          <p:spPr bwMode="auto">
            <a:xfrm>
              <a:off x="4528441" y="2827687"/>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7" name="Line 890"/>
            <p:cNvSpPr>
              <a:spLocks noChangeShapeType="1"/>
            </p:cNvSpPr>
            <p:nvPr/>
          </p:nvSpPr>
          <p:spPr bwMode="auto">
            <a:xfrm>
              <a:off x="4530906" y="2827687"/>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8" name="Line 891"/>
            <p:cNvSpPr>
              <a:spLocks noChangeShapeType="1"/>
            </p:cNvSpPr>
            <p:nvPr/>
          </p:nvSpPr>
          <p:spPr bwMode="auto">
            <a:xfrm>
              <a:off x="4532139" y="2827687"/>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999" name="Line 892"/>
            <p:cNvSpPr>
              <a:spLocks noChangeShapeType="1"/>
            </p:cNvSpPr>
            <p:nvPr/>
          </p:nvSpPr>
          <p:spPr bwMode="auto">
            <a:xfrm>
              <a:off x="4533371" y="2828920"/>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0" name="Line 893"/>
            <p:cNvSpPr>
              <a:spLocks noChangeShapeType="1"/>
            </p:cNvSpPr>
            <p:nvPr/>
          </p:nvSpPr>
          <p:spPr bwMode="auto">
            <a:xfrm>
              <a:off x="4534604" y="2828920"/>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1" name="Line 894"/>
            <p:cNvSpPr>
              <a:spLocks noChangeShapeType="1"/>
            </p:cNvSpPr>
            <p:nvPr/>
          </p:nvSpPr>
          <p:spPr bwMode="auto">
            <a:xfrm>
              <a:off x="4538302" y="2830152"/>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2" name="Line 895"/>
            <p:cNvSpPr>
              <a:spLocks noChangeShapeType="1"/>
            </p:cNvSpPr>
            <p:nvPr/>
          </p:nvSpPr>
          <p:spPr bwMode="auto">
            <a:xfrm>
              <a:off x="4540767" y="2832618"/>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3" name="Line 896"/>
            <p:cNvSpPr>
              <a:spLocks noChangeShapeType="1"/>
            </p:cNvSpPr>
            <p:nvPr/>
          </p:nvSpPr>
          <p:spPr bwMode="auto">
            <a:xfrm>
              <a:off x="4543233" y="2833851"/>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4" name="Line 897"/>
            <p:cNvSpPr>
              <a:spLocks noChangeShapeType="1"/>
            </p:cNvSpPr>
            <p:nvPr/>
          </p:nvSpPr>
          <p:spPr bwMode="auto">
            <a:xfrm>
              <a:off x="4543233" y="2835084"/>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5" name="Line 898"/>
            <p:cNvSpPr>
              <a:spLocks noChangeShapeType="1"/>
            </p:cNvSpPr>
            <p:nvPr/>
          </p:nvSpPr>
          <p:spPr bwMode="auto">
            <a:xfrm>
              <a:off x="4543233" y="2835084"/>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6" name="Line 899"/>
            <p:cNvSpPr>
              <a:spLocks noChangeShapeType="1"/>
            </p:cNvSpPr>
            <p:nvPr/>
          </p:nvSpPr>
          <p:spPr bwMode="auto">
            <a:xfrm>
              <a:off x="4544466" y="2837549"/>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7" name="Line 900"/>
            <p:cNvSpPr>
              <a:spLocks noChangeShapeType="1"/>
            </p:cNvSpPr>
            <p:nvPr/>
          </p:nvSpPr>
          <p:spPr bwMode="auto">
            <a:xfrm>
              <a:off x="4545698" y="2840014"/>
              <a:ext cx="3698"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8" name="Line 901"/>
            <p:cNvSpPr>
              <a:spLocks noChangeShapeType="1"/>
            </p:cNvSpPr>
            <p:nvPr/>
          </p:nvSpPr>
          <p:spPr bwMode="auto">
            <a:xfrm>
              <a:off x="4549397" y="2842479"/>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09" name="Line 902"/>
            <p:cNvSpPr>
              <a:spLocks noChangeShapeType="1"/>
            </p:cNvSpPr>
            <p:nvPr/>
          </p:nvSpPr>
          <p:spPr bwMode="auto">
            <a:xfrm>
              <a:off x="4549397" y="2842479"/>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0" name="Line 903"/>
            <p:cNvSpPr>
              <a:spLocks noChangeShapeType="1"/>
            </p:cNvSpPr>
            <p:nvPr/>
          </p:nvSpPr>
          <p:spPr bwMode="auto">
            <a:xfrm>
              <a:off x="4550629" y="2842479"/>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1" name="Line 904"/>
            <p:cNvSpPr>
              <a:spLocks noChangeShapeType="1"/>
            </p:cNvSpPr>
            <p:nvPr/>
          </p:nvSpPr>
          <p:spPr bwMode="auto">
            <a:xfrm>
              <a:off x="4550629" y="2843713"/>
              <a:ext cx="1233"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2" name="Line 905"/>
            <p:cNvSpPr>
              <a:spLocks noChangeShapeType="1"/>
            </p:cNvSpPr>
            <p:nvPr/>
          </p:nvSpPr>
          <p:spPr bwMode="auto">
            <a:xfrm>
              <a:off x="4551862" y="2847410"/>
              <a:ext cx="0"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3" name="Line 906"/>
            <p:cNvSpPr>
              <a:spLocks noChangeShapeType="1"/>
            </p:cNvSpPr>
            <p:nvPr/>
          </p:nvSpPr>
          <p:spPr bwMode="auto">
            <a:xfrm>
              <a:off x="4551862" y="2851109"/>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4" name="Line 907"/>
            <p:cNvSpPr>
              <a:spLocks noChangeShapeType="1"/>
            </p:cNvSpPr>
            <p:nvPr/>
          </p:nvSpPr>
          <p:spPr bwMode="auto">
            <a:xfrm>
              <a:off x="4553094" y="2853574"/>
              <a:ext cx="0"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5" name="Line 908"/>
            <p:cNvSpPr>
              <a:spLocks noChangeShapeType="1"/>
            </p:cNvSpPr>
            <p:nvPr/>
          </p:nvSpPr>
          <p:spPr bwMode="auto">
            <a:xfrm>
              <a:off x="4553094" y="2857272"/>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6" name="Freeform 909"/>
            <p:cNvSpPr>
              <a:spLocks/>
            </p:cNvSpPr>
            <p:nvPr/>
          </p:nvSpPr>
          <p:spPr bwMode="auto">
            <a:xfrm>
              <a:off x="4693623" y="2912744"/>
              <a:ext cx="66566" cy="66566"/>
            </a:xfrm>
            <a:custGeom>
              <a:avLst/>
              <a:gdLst>
                <a:gd name="T0" fmla="*/ 26 w 54"/>
                <a:gd name="T1" fmla="*/ 0 h 54"/>
                <a:gd name="T2" fmla="*/ 33 w 54"/>
                <a:gd name="T3" fmla="*/ 1 h 54"/>
                <a:gd name="T4" fmla="*/ 36 w 54"/>
                <a:gd name="T5" fmla="*/ 3 h 54"/>
                <a:gd name="T6" fmla="*/ 38 w 54"/>
                <a:gd name="T7" fmla="*/ 3 h 54"/>
                <a:gd name="T8" fmla="*/ 42 w 54"/>
                <a:gd name="T9" fmla="*/ 6 h 54"/>
                <a:gd name="T10" fmla="*/ 45 w 54"/>
                <a:gd name="T11" fmla="*/ 8 h 54"/>
                <a:gd name="T12" fmla="*/ 46 w 54"/>
                <a:gd name="T13" fmla="*/ 9 h 54"/>
                <a:gd name="T14" fmla="*/ 49 w 54"/>
                <a:gd name="T15" fmla="*/ 14 h 54"/>
                <a:gd name="T16" fmla="*/ 50 w 54"/>
                <a:gd name="T17" fmla="*/ 15 h 54"/>
                <a:gd name="T18" fmla="*/ 52 w 54"/>
                <a:gd name="T19" fmla="*/ 18 h 54"/>
                <a:gd name="T20" fmla="*/ 53 w 54"/>
                <a:gd name="T21" fmla="*/ 24 h 54"/>
                <a:gd name="T22" fmla="*/ 54 w 54"/>
                <a:gd name="T23" fmla="*/ 26 h 54"/>
                <a:gd name="T24" fmla="*/ 53 w 54"/>
                <a:gd name="T25" fmla="*/ 30 h 54"/>
                <a:gd name="T26" fmla="*/ 52 w 54"/>
                <a:gd name="T27" fmla="*/ 36 h 54"/>
                <a:gd name="T28" fmla="*/ 52 w 54"/>
                <a:gd name="T29" fmla="*/ 37 h 54"/>
                <a:gd name="T30" fmla="*/ 49 w 54"/>
                <a:gd name="T31" fmla="*/ 40 h 54"/>
                <a:gd name="T32" fmla="*/ 46 w 54"/>
                <a:gd name="T33" fmla="*/ 45 h 54"/>
                <a:gd name="T34" fmla="*/ 45 w 54"/>
                <a:gd name="T35" fmla="*/ 46 h 54"/>
                <a:gd name="T36" fmla="*/ 42 w 54"/>
                <a:gd name="T37" fmla="*/ 48 h 54"/>
                <a:gd name="T38" fmla="*/ 39 w 54"/>
                <a:gd name="T39" fmla="*/ 50 h 54"/>
                <a:gd name="T40" fmla="*/ 38 w 54"/>
                <a:gd name="T41" fmla="*/ 52 h 54"/>
                <a:gd name="T42" fmla="*/ 32 w 54"/>
                <a:gd name="T43" fmla="*/ 53 h 54"/>
                <a:gd name="T44" fmla="*/ 29 w 54"/>
                <a:gd name="T45" fmla="*/ 54 h 54"/>
                <a:gd name="T46" fmla="*/ 24 w 54"/>
                <a:gd name="T47" fmla="*/ 53 h 54"/>
                <a:gd name="T48" fmla="*/ 18 w 54"/>
                <a:gd name="T49" fmla="*/ 52 h 54"/>
                <a:gd name="T50" fmla="*/ 17 w 54"/>
                <a:gd name="T51" fmla="*/ 52 h 54"/>
                <a:gd name="T52" fmla="*/ 14 w 54"/>
                <a:gd name="T53" fmla="*/ 50 h 54"/>
                <a:gd name="T54" fmla="*/ 9 w 54"/>
                <a:gd name="T55" fmla="*/ 47 h 54"/>
                <a:gd name="T56" fmla="*/ 8 w 54"/>
                <a:gd name="T57" fmla="*/ 46 h 54"/>
                <a:gd name="T58" fmla="*/ 6 w 54"/>
                <a:gd name="T59" fmla="*/ 42 h 54"/>
                <a:gd name="T60" fmla="*/ 4 w 54"/>
                <a:gd name="T61" fmla="*/ 39 h 54"/>
                <a:gd name="T62" fmla="*/ 4 w 54"/>
                <a:gd name="T63" fmla="*/ 38 h 54"/>
                <a:gd name="T64" fmla="*/ 1 w 54"/>
                <a:gd name="T65" fmla="*/ 32 h 54"/>
                <a:gd name="T66" fmla="*/ 0 w 54"/>
                <a:gd name="T67" fmla="*/ 29 h 54"/>
                <a:gd name="T68" fmla="*/ 0 w 54"/>
                <a:gd name="T69" fmla="*/ 26 h 54"/>
                <a:gd name="T70" fmla="*/ 1 w 54"/>
                <a:gd name="T71" fmla="*/ 21 h 54"/>
                <a:gd name="T72" fmla="*/ 2 w 54"/>
                <a:gd name="T73" fmla="*/ 18 h 54"/>
                <a:gd name="T74" fmla="*/ 4 w 54"/>
                <a:gd name="T75" fmla="*/ 16 h 54"/>
                <a:gd name="T76" fmla="*/ 6 w 54"/>
                <a:gd name="T77" fmla="*/ 12 h 54"/>
                <a:gd name="T78" fmla="*/ 8 w 54"/>
                <a:gd name="T79" fmla="*/ 8 h 54"/>
                <a:gd name="T80" fmla="*/ 9 w 54"/>
                <a:gd name="T81" fmla="*/ 7 h 54"/>
                <a:gd name="T82" fmla="*/ 14 w 54"/>
                <a:gd name="T83" fmla="*/ 4 h 54"/>
                <a:gd name="T84" fmla="*/ 15 w 54"/>
                <a:gd name="T85" fmla="*/ 4 h 54"/>
                <a:gd name="T86" fmla="*/ 18 w 54"/>
                <a:gd name="T87" fmla="*/ 3 h 54"/>
                <a:gd name="T88" fmla="*/ 23 w 54"/>
                <a:gd name="T89" fmla="*/ 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54">
                  <a:moveTo>
                    <a:pt x="25" y="0"/>
                  </a:moveTo>
                  <a:lnTo>
                    <a:pt x="26" y="0"/>
                  </a:lnTo>
                  <a:lnTo>
                    <a:pt x="29" y="1"/>
                  </a:lnTo>
                  <a:lnTo>
                    <a:pt x="33" y="1"/>
                  </a:lnTo>
                  <a:lnTo>
                    <a:pt x="36" y="3"/>
                  </a:lnTo>
                  <a:lnTo>
                    <a:pt x="36" y="3"/>
                  </a:lnTo>
                  <a:lnTo>
                    <a:pt x="37" y="3"/>
                  </a:lnTo>
                  <a:lnTo>
                    <a:pt x="38" y="3"/>
                  </a:lnTo>
                  <a:lnTo>
                    <a:pt x="40" y="4"/>
                  </a:lnTo>
                  <a:lnTo>
                    <a:pt x="42" y="6"/>
                  </a:lnTo>
                  <a:lnTo>
                    <a:pt x="45" y="7"/>
                  </a:lnTo>
                  <a:lnTo>
                    <a:pt x="45" y="8"/>
                  </a:lnTo>
                  <a:lnTo>
                    <a:pt x="46" y="8"/>
                  </a:lnTo>
                  <a:lnTo>
                    <a:pt x="46" y="9"/>
                  </a:lnTo>
                  <a:lnTo>
                    <a:pt x="48" y="12"/>
                  </a:lnTo>
                  <a:lnTo>
                    <a:pt x="49" y="14"/>
                  </a:lnTo>
                  <a:lnTo>
                    <a:pt x="50" y="15"/>
                  </a:lnTo>
                  <a:lnTo>
                    <a:pt x="50" y="15"/>
                  </a:lnTo>
                  <a:lnTo>
                    <a:pt x="50" y="16"/>
                  </a:lnTo>
                  <a:lnTo>
                    <a:pt x="52" y="18"/>
                  </a:lnTo>
                  <a:lnTo>
                    <a:pt x="53" y="22"/>
                  </a:lnTo>
                  <a:lnTo>
                    <a:pt x="53" y="24"/>
                  </a:lnTo>
                  <a:lnTo>
                    <a:pt x="53" y="25"/>
                  </a:lnTo>
                  <a:lnTo>
                    <a:pt x="54" y="26"/>
                  </a:lnTo>
                  <a:lnTo>
                    <a:pt x="54" y="26"/>
                  </a:lnTo>
                  <a:lnTo>
                    <a:pt x="53" y="30"/>
                  </a:lnTo>
                  <a:lnTo>
                    <a:pt x="53" y="33"/>
                  </a:lnTo>
                  <a:lnTo>
                    <a:pt x="52" y="36"/>
                  </a:lnTo>
                  <a:lnTo>
                    <a:pt x="52" y="36"/>
                  </a:lnTo>
                  <a:lnTo>
                    <a:pt x="52" y="37"/>
                  </a:lnTo>
                  <a:lnTo>
                    <a:pt x="50" y="38"/>
                  </a:lnTo>
                  <a:lnTo>
                    <a:pt x="49" y="40"/>
                  </a:lnTo>
                  <a:lnTo>
                    <a:pt x="48" y="42"/>
                  </a:lnTo>
                  <a:lnTo>
                    <a:pt x="46" y="45"/>
                  </a:lnTo>
                  <a:lnTo>
                    <a:pt x="46" y="46"/>
                  </a:lnTo>
                  <a:lnTo>
                    <a:pt x="45" y="46"/>
                  </a:lnTo>
                  <a:lnTo>
                    <a:pt x="45" y="47"/>
                  </a:lnTo>
                  <a:lnTo>
                    <a:pt x="42" y="48"/>
                  </a:lnTo>
                  <a:lnTo>
                    <a:pt x="40" y="50"/>
                  </a:lnTo>
                  <a:lnTo>
                    <a:pt x="39" y="50"/>
                  </a:lnTo>
                  <a:lnTo>
                    <a:pt x="39" y="50"/>
                  </a:lnTo>
                  <a:lnTo>
                    <a:pt x="38" y="52"/>
                  </a:lnTo>
                  <a:lnTo>
                    <a:pt x="36" y="52"/>
                  </a:lnTo>
                  <a:lnTo>
                    <a:pt x="32" y="53"/>
                  </a:lnTo>
                  <a:lnTo>
                    <a:pt x="30" y="53"/>
                  </a:lnTo>
                  <a:lnTo>
                    <a:pt x="29" y="54"/>
                  </a:lnTo>
                  <a:lnTo>
                    <a:pt x="26" y="54"/>
                  </a:lnTo>
                  <a:lnTo>
                    <a:pt x="24" y="53"/>
                  </a:lnTo>
                  <a:lnTo>
                    <a:pt x="21" y="53"/>
                  </a:lnTo>
                  <a:lnTo>
                    <a:pt x="18" y="52"/>
                  </a:lnTo>
                  <a:lnTo>
                    <a:pt x="18" y="52"/>
                  </a:lnTo>
                  <a:lnTo>
                    <a:pt x="17" y="52"/>
                  </a:lnTo>
                  <a:lnTo>
                    <a:pt x="15" y="52"/>
                  </a:lnTo>
                  <a:lnTo>
                    <a:pt x="14" y="50"/>
                  </a:lnTo>
                  <a:lnTo>
                    <a:pt x="12" y="48"/>
                  </a:lnTo>
                  <a:lnTo>
                    <a:pt x="9" y="47"/>
                  </a:lnTo>
                  <a:lnTo>
                    <a:pt x="8" y="46"/>
                  </a:lnTo>
                  <a:lnTo>
                    <a:pt x="8" y="46"/>
                  </a:lnTo>
                  <a:lnTo>
                    <a:pt x="7" y="45"/>
                  </a:lnTo>
                  <a:lnTo>
                    <a:pt x="6" y="42"/>
                  </a:lnTo>
                  <a:lnTo>
                    <a:pt x="5" y="40"/>
                  </a:lnTo>
                  <a:lnTo>
                    <a:pt x="4" y="39"/>
                  </a:lnTo>
                  <a:lnTo>
                    <a:pt x="4" y="39"/>
                  </a:lnTo>
                  <a:lnTo>
                    <a:pt x="4" y="38"/>
                  </a:lnTo>
                  <a:lnTo>
                    <a:pt x="2" y="36"/>
                  </a:lnTo>
                  <a:lnTo>
                    <a:pt x="1" y="32"/>
                  </a:lnTo>
                  <a:lnTo>
                    <a:pt x="1" y="30"/>
                  </a:lnTo>
                  <a:lnTo>
                    <a:pt x="0" y="29"/>
                  </a:lnTo>
                  <a:lnTo>
                    <a:pt x="0" y="26"/>
                  </a:lnTo>
                  <a:lnTo>
                    <a:pt x="0" y="26"/>
                  </a:lnTo>
                  <a:lnTo>
                    <a:pt x="1" y="24"/>
                  </a:lnTo>
                  <a:lnTo>
                    <a:pt x="1" y="21"/>
                  </a:lnTo>
                  <a:lnTo>
                    <a:pt x="2" y="18"/>
                  </a:lnTo>
                  <a:lnTo>
                    <a:pt x="2" y="18"/>
                  </a:lnTo>
                  <a:lnTo>
                    <a:pt x="2" y="17"/>
                  </a:lnTo>
                  <a:lnTo>
                    <a:pt x="4" y="16"/>
                  </a:lnTo>
                  <a:lnTo>
                    <a:pt x="5" y="14"/>
                  </a:lnTo>
                  <a:lnTo>
                    <a:pt x="6" y="12"/>
                  </a:lnTo>
                  <a:lnTo>
                    <a:pt x="7" y="9"/>
                  </a:lnTo>
                  <a:lnTo>
                    <a:pt x="8" y="8"/>
                  </a:lnTo>
                  <a:lnTo>
                    <a:pt x="8" y="8"/>
                  </a:lnTo>
                  <a:lnTo>
                    <a:pt x="9" y="7"/>
                  </a:lnTo>
                  <a:lnTo>
                    <a:pt x="12" y="6"/>
                  </a:lnTo>
                  <a:lnTo>
                    <a:pt x="14" y="4"/>
                  </a:lnTo>
                  <a:lnTo>
                    <a:pt x="15" y="4"/>
                  </a:lnTo>
                  <a:lnTo>
                    <a:pt x="15" y="4"/>
                  </a:lnTo>
                  <a:lnTo>
                    <a:pt x="16" y="3"/>
                  </a:lnTo>
                  <a:lnTo>
                    <a:pt x="18" y="3"/>
                  </a:lnTo>
                  <a:lnTo>
                    <a:pt x="22" y="1"/>
                  </a:lnTo>
                  <a:lnTo>
                    <a:pt x="23" y="1"/>
                  </a:lnTo>
                  <a:lnTo>
                    <a:pt x="25"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7" name="Line 910"/>
            <p:cNvSpPr>
              <a:spLocks noChangeShapeType="1"/>
            </p:cNvSpPr>
            <p:nvPr/>
          </p:nvSpPr>
          <p:spPr bwMode="auto">
            <a:xfrm>
              <a:off x="4758956" y="2944794"/>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8" name="Line 911"/>
            <p:cNvSpPr>
              <a:spLocks noChangeShapeType="1"/>
            </p:cNvSpPr>
            <p:nvPr/>
          </p:nvSpPr>
          <p:spPr bwMode="auto">
            <a:xfrm flipH="1">
              <a:off x="4757723" y="2944794"/>
              <a:ext cx="1233"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19" name="Line 912"/>
            <p:cNvSpPr>
              <a:spLocks noChangeShapeType="1"/>
            </p:cNvSpPr>
            <p:nvPr/>
          </p:nvSpPr>
          <p:spPr bwMode="auto">
            <a:xfrm>
              <a:off x="4757723" y="2948492"/>
              <a:ext cx="0"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0" name="Line 913"/>
            <p:cNvSpPr>
              <a:spLocks noChangeShapeType="1"/>
            </p:cNvSpPr>
            <p:nvPr/>
          </p:nvSpPr>
          <p:spPr bwMode="auto">
            <a:xfrm>
              <a:off x="4757723" y="2952190"/>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1" name="Line 914"/>
            <p:cNvSpPr>
              <a:spLocks noChangeShapeType="1"/>
            </p:cNvSpPr>
            <p:nvPr/>
          </p:nvSpPr>
          <p:spPr bwMode="auto">
            <a:xfrm>
              <a:off x="4757723" y="2954656"/>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2" name="Line 915"/>
            <p:cNvSpPr>
              <a:spLocks noChangeShapeType="1"/>
            </p:cNvSpPr>
            <p:nvPr/>
          </p:nvSpPr>
          <p:spPr bwMode="auto">
            <a:xfrm>
              <a:off x="4757723" y="2954656"/>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3" name="Line 916"/>
            <p:cNvSpPr>
              <a:spLocks noChangeShapeType="1"/>
            </p:cNvSpPr>
            <p:nvPr/>
          </p:nvSpPr>
          <p:spPr bwMode="auto">
            <a:xfrm flipH="1">
              <a:off x="4755257" y="2957121"/>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4" name="Line 917"/>
            <p:cNvSpPr>
              <a:spLocks noChangeShapeType="1"/>
            </p:cNvSpPr>
            <p:nvPr/>
          </p:nvSpPr>
          <p:spPr bwMode="auto">
            <a:xfrm flipH="1">
              <a:off x="4754025" y="2959587"/>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5" name="Line 918"/>
            <p:cNvSpPr>
              <a:spLocks noChangeShapeType="1"/>
            </p:cNvSpPr>
            <p:nvPr/>
          </p:nvSpPr>
          <p:spPr bwMode="auto">
            <a:xfrm flipH="1">
              <a:off x="4752792" y="2962052"/>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6" name="Line 919"/>
            <p:cNvSpPr>
              <a:spLocks noChangeShapeType="1"/>
            </p:cNvSpPr>
            <p:nvPr/>
          </p:nvSpPr>
          <p:spPr bwMode="auto">
            <a:xfrm flipH="1">
              <a:off x="4750327" y="2964517"/>
              <a:ext cx="2466"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7" name="Line 920"/>
            <p:cNvSpPr>
              <a:spLocks noChangeShapeType="1"/>
            </p:cNvSpPr>
            <p:nvPr/>
          </p:nvSpPr>
          <p:spPr bwMode="auto">
            <a:xfrm>
              <a:off x="4750327" y="2968215"/>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8" name="Line 921"/>
            <p:cNvSpPr>
              <a:spLocks noChangeShapeType="1"/>
            </p:cNvSpPr>
            <p:nvPr/>
          </p:nvSpPr>
          <p:spPr bwMode="auto">
            <a:xfrm flipH="1">
              <a:off x="4749094" y="2969448"/>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29" name="Line 922"/>
            <p:cNvSpPr>
              <a:spLocks noChangeShapeType="1"/>
            </p:cNvSpPr>
            <p:nvPr/>
          </p:nvSpPr>
          <p:spPr bwMode="auto">
            <a:xfrm>
              <a:off x="4749094" y="2969448"/>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0" name="Line 923"/>
            <p:cNvSpPr>
              <a:spLocks noChangeShapeType="1"/>
            </p:cNvSpPr>
            <p:nvPr/>
          </p:nvSpPr>
          <p:spPr bwMode="auto">
            <a:xfrm flipH="1">
              <a:off x="4745396" y="2969448"/>
              <a:ext cx="3698"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1" name="Line 924"/>
            <p:cNvSpPr>
              <a:spLocks noChangeShapeType="1"/>
            </p:cNvSpPr>
            <p:nvPr/>
          </p:nvSpPr>
          <p:spPr bwMode="auto">
            <a:xfrm flipH="1">
              <a:off x="4742930" y="2971914"/>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2" name="Line 925"/>
            <p:cNvSpPr>
              <a:spLocks noChangeShapeType="1"/>
            </p:cNvSpPr>
            <p:nvPr/>
          </p:nvSpPr>
          <p:spPr bwMode="auto">
            <a:xfrm flipH="1">
              <a:off x="4741698" y="2973146"/>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3" name="Line 926"/>
            <p:cNvSpPr>
              <a:spLocks noChangeShapeType="1"/>
            </p:cNvSpPr>
            <p:nvPr/>
          </p:nvSpPr>
          <p:spPr bwMode="auto">
            <a:xfrm>
              <a:off x="4741698" y="2973146"/>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4" name="Line 927"/>
            <p:cNvSpPr>
              <a:spLocks noChangeShapeType="1"/>
            </p:cNvSpPr>
            <p:nvPr/>
          </p:nvSpPr>
          <p:spPr bwMode="auto">
            <a:xfrm flipH="1">
              <a:off x="4740465" y="2974379"/>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5" name="Line 928"/>
            <p:cNvSpPr>
              <a:spLocks noChangeShapeType="1"/>
            </p:cNvSpPr>
            <p:nvPr/>
          </p:nvSpPr>
          <p:spPr bwMode="auto">
            <a:xfrm flipH="1">
              <a:off x="4735535" y="2974379"/>
              <a:ext cx="4931"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6" name="Line 929"/>
            <p:cNvSpPr>
              <a:spLocks noChangeShapeType="1"/>
            </p:cNvSpPr>
            <p:nvPr/>
          </p:nvSpPr>
          <p:spPr bwMode="auto">
            <a:xfrm flipH="1">
              <a:off x="4733069" y="2976845"/>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7" name="Line 930"/>
            <p:cNvSpPr>
              <a:spLocks noChangeShapeType="1"/>
            </p:cNvSpPr>
            <p:nvPr/>
          </p:nvSpPr>
          <p:spPr bwMode="auto">
            <a:xfrm flipH="1">
              <a:off x="4730603" y="2976845"/>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8" name="Line 931"/>
            <p:cNvSpPr>
              <a:spLocks noChangeShapeType="1"/>
            </p:cNvSpPr>
            <p:nvPr/>
          </p:nvSpPr>
          <p:spPr bwMode="auto">
            <a:xfrm flipH="1">
              <a:off x="4725672" y="2978077"/>
              <a:ext cx="493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39" name="Line 932"/>
            <p:cNvSpPr>
              <a:spLocks noChangeShapeType="1"/>
            </p:cNvSpPr>
            <p:nvPr/>
          </p:nvSpPr>
          <p:spPr bwMode="auto">
            <a:xfrm flipH="1" flipV="1">
              <a:off x="4723208" y="2976845"/>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0" name="Line 933"/>
            <p:cNvSpPr>
              <a:spLocks noChangeShapeType="1"/>
            </p:cNvSpPr>
            <p:nvPr/>
          </p:nvSpPr>
          <p:spPr bwMode="auto">
            <a:xfrm flipH="1">
              <a:off x="4719509" y="2976845"/>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1" name="Line 934"/>
            <p:cNvSpPr>
              <a:spLocks noChangeShapeType="1"/>
            </p:cNvSpPr>
            <p:nvPr/>
          </p:nvSpPr>
          <p:spPr bwMode="auto">
            <a:xfrm flipH="1">
              <a:off x="4715811" y="2976845"/>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2" name="Line 935"/>
            <p:cNvSpPr>
              <a:spLocks noChangeShapeType="1"/>
            </p:cNvSpPr>
            <p:nvPr/>
          </p:nvSpPr>
          <p:spPr bwMode="auto">
            <a:xfrm>
              <a:off x="4715811" y="2976845"/>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3" name="Line 936"/>
            <p:cNvSpPr>
              <a:spLocks noChangeShapeType="1"/>
            </p:cNvSpPr>
            <p:nvPr/>
          </p:nvSpPr>
          <p:spPr bwMode="auto">
            <a:xfrm flipH="1">
              <a:off x="4714579" y="2976845"/>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4" name="Line 937"/>
            <p:cNvSpPr>
              <a:spLocks noChangeShapeType="1"/>
            </p:cNvSpPr>
            <p:nvPr/>
          </p:nvSpPr>
          <p:spPr bwMode="auto">
            <a:xfrm flipH="1" flipV="1">
              <a:off x="4713345" y="2974379"/>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5" name="Line 938"/>
            <p:cNvSpPr>
              <a:spLocks noChangeShapeType="1"/>
            </p:cNvSpPr>
            <p:nvPr/>
          </p:nvSpPr>
          <p:spPr bwMode="auto">
            <a:xfrm flipH="1" flipV="1">
              <a:off x="4710880" y="2973146"/>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6" name="Line 939"/>
            <p:cNvSpPr>
              <a:spLocks noChangeShapeType="1"/>
            </p:cNvSpPr>
            <p:nvPr/>
          </p:nvSpPr>
          <p:spPr bwMode="auto">
            <a:xfrm flipH="1" flipV="1">
              <a:off x="4708415" y="2971914"/>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7" name="Line 940"/>
            <p:cNvSpPr>
              <a:spLocks noChangeShapeType="1"/>
            </p:cNvSpPr>
            <p:nvPr/>
          </p:nvSpPr>
          <p:spPr bwMode="auto">
            <a:xfrm flipH="1" flipV="1">
              <a:off x="4704717" y="2969448"/>
              <a:ext cx="3698"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8" name="Line 941"/>
            <p:cNvSpPr>
              <a:spLocks noChangeShapeType="1"/>
            </p:cNvSpPr>
            <p:nvPr/>
          </p:nvSpPr>
          <p:spPr bwMode="auto">
            <a:xfrm>
              <a:off x="4704717" y="2969448"/>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49" name="Line 942"/>
            <p:cNvSpPr>
              <a:spLocks noChangeShapeType="1"/>
            </p:cNvSpPr>
            <p:nvPr/>
          </p:nvSpPr>
          <p:spPr bwMode="auto">
            <a:xfrm flipH="1">
              <a:off x="4703484" y="2969448"/>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0" name="Line 943"/>
            <p:cNvSpPr>
              <a:spLocks noChangeShapeType="1"/>
            </p:cNvSpPr>
            <p:nvPr/>
          </p:nvSpPr>
          <p:spPr bwMode="auto">
            <a:xfrm flipV="1">
              <a:off x="4703484" y="2968215"/>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1" name="Line 944"/>
            <p:cNvSpPr>
              <a:spLocks noChangeShapeType="1"/>
            </p:cNvSpPr>
            <p:nvPr/>
          </p:nvSpPr>
          <p:spPr bwMode="auto">
            <a:xfrm flipH="1" flipV="1">
              <a:off x="4701019" y="2964517"/>
              <a:ext cx="2466"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2" name="Line 945"/>
            <p:cNvSpPr>
              <a:spLocks noChangeShapeType="1"/>
            </p:cNvSpPr>
            <p:nvPr/>
          </p:nvSpPr>
          <p:spPr bwMode="auto">
            <a:xfrm flipH="1" flipV="1">
              <a:off x="4699787" y="2962052"/>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3" name="Line 946"/>
            <p:cNvSpPr>
              <a:spLocks noChangeShapeType="1"/>
            </p:cNvSpPr>
            <p:nvPr/>
          </p:nvSpPr>
          <p:spPr bwMode="auto">
            <a:xfrm flipV="1">
              <a:off x="4699787" y="2960819"/>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4" name="Line 947"/>
            <p:cNvSpPr>
              <a:spLocks noChangeShapeType="1"/>
            </p:cNvSpPr>
            <p:nvPr/>
          </p:nvSpPr>
          <p:spPr bwMode="auto">
            <a:xfrm flipH="1" flipV="1">
              <a:off x="4698553" y="2959587"/>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5" name="Line 948"/>
            <p:cNvSpPr>
              <a:spLocks noChangeShapeType="1"/>
            </p:cNvSpPr>
            <p:nvPr/>
          </p:nvSpPr>
          <p:spPr bwMode="auto">
            <a:xfrm>
              <a:off x="4698553" y="2959587"/>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6" name="Line 949"/>
            <p:cNvSpPr>
              <a:spLocks noChangeShapeType="1"/>
            </p:cNvSpPr>
            <p:nvPr/>
          </p:nvSpPr>
          <p:spPr bwMode="auto">
            <a:xfrm flipH="1" flipV="1">
              <a:off x="4696087" y="2954656"/>
              <a:ext cx="2466" cy="493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7" name="Line 950"/>
            <p:cNvSpPr>
              <a:spLocks noChangeShapeType="1"/>
            </p:cNvSpPr>
            <p:nvPr/>
          </p:nvSpPr>
          <p:spPr bwMode="auto">
            <a:xfrm flipH="1" flipV="1">
              <a:off x="4694856" y="2952190"/>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8" name="Line 951"/>
            <p:cNvSpPr>
              <a:spLocks noChangeShapeType="1"/>
            </p:cNvSpPr>
            <p:nvPr/>
          </p:nvSpPr>
          <p:spPr bwMode="auto">
            <a:xfrm flipV="1">
              <a:off x="4694856" y="2949725"/>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59" name="Line 952"/>
            <p:cNvSpPr>
              <a:spLocks noChangeShapeType="1"/>
            </p:cNvSpPr>
            <p:nvPr/>
          </p:nvSpPr>
          <p:spPr bwMode="auto">
            <a:xfrm flipV="1">
              <a:off x="4694856" y="2947260"/>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0" name="Line 953"/>
            <p:cNvSpPr>
              <a:spLocks noChangeShapeType="1"/>
            </p:cNvSpPr>
            <p:nvPr/>
          </p:nvSpPr>
          <p:spPr bwMode="auto">
            <a:xfrm flipV="1">
              <a:off x="4694856" y="2944794"/>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1" name="Line 954"/>
            <p:cNvSpPr>
              <a:spLocks noChangeShapeType="1"/>
            </p:cNvSpPr>
            <p:nvPr/>
          </p:nvSpPr>
          <p:spPr bwMode="auto">
            <a:xfrm flipV="1">
              <a:off x="4694856" y="2942329"/>
              <a:ext cx="0"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2" name="Line 955"/>
            <p:cNvSpPr>
              <a:spLocks noChangeShapeType="1"/>
            </p:cNvSpPr>
            <p:nvPr/>
          </p:nvSpPr>
          <p:spPr bwMode="auto">
            <a:xfrm flipV="1">
              <a:off x="4694856" y="2938631"/>
              <a:ext cx="0"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3" name="Line 956"/>
            <p:cNvSpPr>
              <a:spLocks noChangeShapeType="1"/>
            </p:cNvSpPr>
            <p:nvPr/>
          </p:nvSpPr>
          <p:spPr bwMode="auto">
            <a:xfrm flipV="1">
              <a:off x="4694856" y="2934932"/>
              <a:ext cx="1233" cy="3698"/>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4" name="Line 957"/>
            <p:cNvSpPr>
              <a:spLocks noChangeShapeType="1"/>
            </p:cNvSpPr>
            <p:nvPr/>
          </p:nvSpPr>
          <p:spPr bwMode="auto">
            <a:xfrm>
              <a:off x="4696087" y="2934932"/>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5" name="Line 958"/>
            <p:cNvSpPr>
              <a:spLocks noChangeShapeType="1"/>
            </p:cNvSpPr>
            <p:nvPr/>
          </p:nvSpPr>
          <p:spPr bwMode="auto">
            <a:xfrm flipV="1">
              <a:off x="4696087" y="2933699"/>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6" name="Line 959"/>
            <p:cNvSpPr>
              <a:spLocks noChangeShapeType="1"/>
            </p:cNvSpPr>
            <p:nvPr/>
          </p:nvSpPr>
          <p:spPr bwMode="auto">
            <a:xfrm flipV="1">
              <a:off x="4696087" y="2932467"/>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7" name="Line 960"/>
            <p:cNvSpPr>
              <a:spLocks noChangeShapeType="1"/>
            </p:cNvSpPr>
            <p:nvPr/>
          </p:nvSpPr>
          <p:spPr bwMode="auto">
            <a:xfrm flipV="1">
              <a:off x="4698553" y="2930002"/>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8" name="Line 961"/>
            <p:cNvSpPr>
              <a:spLocks noChangeShapeType="1"/>
            </p:cNvSpPr>
            <p:nvPr/>
          </p:nvSpPr>
          <p:spPr bwMode="auto">
            <a:xfrm flipV="1">
              <a:off x="4699787" y="2927536"/>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69" name="Line 962"/>
            <p:cNvSpPr>
              <a:spLocks noChangeShapeType="1"/>
            </p:cNvSpPr>
            <p:nvPr/>
          </p:nvSpPr>
          <p:spPr bwMode="auto">
            <a:xfrm flipV="1">
              <a:off x="4701019" y="2925071"/>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0" name="Line 963"/>
            <p:cNvSpPr>
              <a:spLocks noChangeShapeType="1"/>
            </p:cNvSpPr>
            <p:nvPr/>
          </p:nvSpPr>
          <p:spPr bwMode="auto">
            <a:xfrm flipV="1">
              <a:off x="4703484" y="2923838"/>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1" name="Line 964"/>
            <p:cNvSpPr>
              <a:spLocks noChangeShapeType="1"/>
            </p:cNvSpPr>
            <p:nvPr/>
          </p:nvSpPr>
          <p:spPr bwMode="auto">
            <a:xfrm>
              <a:off x="4703484" y="2923838"/>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2" name="Line 965"/>
            <p:cNvSpPr>
              <a:spLocks noChangeShapeType="1"/>
            </p:cNvSpPr>
            <p:nvPr/>
          </p:nvSpPr>
          <p:spPr bwMode="auto">
            <a:xfrm flipV="1">
              <a:off x="4704717" y="2922605"/>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3" name="Line 966"/>
            <p:cNvSpPr>
              <a:spLocks noChangeShapeType="1"/>
            </p:cNvSpPr>
            <p:nvPr/>
          </p:nvSpPr>
          <p:spPr bwMode="auto">
            <a:xfrm flipV="1">
              <a:off x="4704717" y="2921373"/>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4" name="Line 967"/>
            <p:cNvSpPr>
              <a:spLocks noChangeShapeType="1"/>
            </p:cNvSpPr>
            <p:nvPr/>
          </p:nvSpPr>
          <p:spPr bwMode="auto">
            <a:xfrm flipV="1">
              <a:off x="4708415" y="2918907"/>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5" name="Line 968"/>
            <p:cNvSpPr>
              <a:spLocks noChangeShapeType="1"/>
            </p:cNvSpPr>
            <p:nvPr/>
          </p:nvSpPr>
          <p:spPr bwMode="auto">
            <a:xfrm>
              <a:off x="4710880" y="2918907"/>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6" name="Line 969"/>
            <p:cNvSpPr>
              <a:spLocks noChangeShapeType="1"/>
            </p:cNvSpPr>
            <p:nvPr/>
          </p:nvSpPr>
          <p:spPr bwMode="auto">
            <a:xfrm>
              <a:off x="4712114" y="2918907"/>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7" name="Line 970"/>
            <p:cNvSpPr>
              <a:spLocks noChangeShapeType="1"/>
            </p:cNvSpPr>
            <p:nvPr/>
          </p:nvSpPr>
          <p:spPr bwMode="auto">
            <a:xfrm flipV="1">
              <a:off x="4712114" y="2917675"/>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8" name="Line 971"/>
            <p:cNvSpPr>
              <a:spLocks noChangeShapeType="1"/>
            </p:cNvSpPr>
            <p:nvPr/>
          </p:nvSpPr>
          <p:spPr bwMode="auto">
            <a:xfrm flipV="1">
              <a:off x="4713345" y="2916441"/>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79" name="Line 972"/>
            <p:cNvSpPr>
              <a:spLocks noChangeShapeType="1"/>
            </p:cNvSpPr>
            <p:nvPr/>
          </p:nvSpPr>
          <p:spPr bwMode="auto">
            <a:xfrm>
              <a:off x="4715811" y="2916441"/>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0" name="Line 973"/>
            <p:cNvSpPr>
              <a:spLocks noChangeShapeType="1"/>
            </p:cNvSpPr>
            <p:nvPr/>
          </p:nvSpPr>
          <p:spPr bwMode="auto">
            <a:xfrm flipV="1">
              <a:off x="4719509" y="2913976"/>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1" name="Line 974"/>
            <p:cNvSpPr>
              <a:spLocks noChangeShapeType="1"/>
            </p:cNvSpPr>
            <p:nvPr/>
          </p:nvSpPr>
          <p:spPr bwMode="auto">
            <a:xfrm>
              <a:off x="4721975" y="2913976"/>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2" name="Line 975"/>
            <p:cNvSpPr>
              <a:spLocks noChangeShapeType="1"/>
            </p:cNvSpPr>
            <p:nvPr/>
          </p:nvSpPr>
          <p:spPr bwMode="auto">
            <a:xfrm>
              <a:off x="4724440" y="2913976"/>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3" name="Line 976"/>
            <p:cNvSpPr>
              <a:spLocks noChangeShapeType="1"/>
            </p:cNvSpPr>
            <p:nvPr/>
          </p:nvSpPr>
          <p:spPr bwMode="auto">
            <a:xfrm>
              <a:off x="4725672" y="2913976"/>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4" name="Line 977"/>
            <p:cNvSpPr>
              <a:spLocks noChangeShapeType="1"/>
            </p:cNvSpPr>
            <p:nvPr/>
          </p:nvSpPr>
          <p:spPr bwMode="auto">
            <a:xfrm>
              <a:off x="4725672" y="2913976"/>
              <a:ext cx="369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5" name="Line 978"/>
            <p:cNvSpPr>
              <a:spLocks noChangeShapeType="1"/>
            </p:cNvSpPr>
            <p:nvPr/>
          </p:nvSpPr>
          <p:spPr bwMode="auto">
            <a:xfrm>
              <a:off x="4729372" y="2913976"/>
              <a:ext cx="3698"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6" name="Line 979"/>
            <p:cNvSpPr>
              <a:spLocks noChangeShapeType="1"/>
            </p:cNvSpPr>
            <p:nvPr/>
          </p:nvSpPr>
          <p:spPr bwMode="auto">
            <a:xfrm>
              <a:off x="4733069" y="2916441"/>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7" name="Line 980"/>
            <p:cNvSpPr>
              <a:spLocks noChangeShapeType="1"/>
            </p:cNvSpPr>
            <p:nvPr/>
          </p:nvSpPr>
          <p:spPr bwMode="auto">
            <a:xfrm>
              <a:off x="4735535" y="2916441"/>
              <a:ext cx="24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8" name="Line 981"/>
            <p:cNvSpPr>
              <a:spLocks noChangeShapeType="1"/>
            </p:cNvSpPr>
            <p:nvPr/>
          </p:nvSpPr>
          <p:spPr bwMode="auto">
            <a:xfrm>
              <a:off x="4738000" y="2916441"/>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89" name="Line 982"/>
            <p:cNvSpPr>
              <a:spLocks noChangeShapeType="1"/>
            </p:cNvSpPr>
            <p:nvPr/>
          </p:nvSpPr>
          <p:spPr bwMode="auto">
            <a:xfrm>
              <a:off x="4739233" y="2917675"/>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0" name="Line 983"/>
            <p:cNvSpPr>
              <a:spLocks noChangeShapeType="1"/>
            </p:cNvSpPr>
            <p:nvPr/>
          </p:nvSpPr>
          <p:spPr bwMode="auto">
            <a:xfrm>
              <a:off x="4740465" y="2917675"/>
              <a:ext cx="2466"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1" name="Line 984"/>
            <p:cNvSpPr>
              <a:spLocks noChangeShapeType="1"/>
            </p:cNvSpPr>
            <p:nvPr/>
          </p:nvSpPr>
          <p:spPr bwMode="auto">
            <a:xfrm>
              <a:off x="4742930" y="2918907"/>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2" name="Line 985"/>
            <p:cNvSpPr>
              <a:spLocks noChangeShapeType="1"/>
            </p:cNvSpPr>
            <p:nvPr/>
          </p:nvSpPr>
          <p:spPr bwMode="auto">
            <a:xfrm>
              <a:off x="4745396" y="2921373"/>
              <a:ext cx="3698"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3" name="Line 986"/>
            <p:cNvSpPr>
              <a:spLocks noChangeShapeType="1"/>
            </p:cNvSpPr>
            <p:nvPr/>
          </p:nvSpPr>
          <p:spPr bwMode="auto">
            <a:xfrm>
              <a:off x="4749094" y="2922605"/>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4" name="Line 987"/>
            <p:cNvSpPr>
              <a:spLocks noChangeShapeType="1"/>
            </p:cNvSpPr>
            <p:nvPr/>
          </p:nvSpPr>
          <p:spPr bwMode="auto">
            <a:xfrm>
              <a:off x="4749094" y="2923838"/>
              <a:ext cx="1233"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5" name="Line 988"/>
            <p:cNvSpPr>
              <a:spLocks noChangeShapeType="1"/>
            </p:cNvSpPr>
            <p:nvPr/>
          </p:nvSpPr>
          <p:spPr bwMode="auto">
            <a:xfrm>
              <a:off x="4750327" y="2923838"/>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6" name="Line 989"/>
            <p:cNvSpPr>
              <a:spLocks noChangeShapeType="1"/>
            </p:cNvSpPr>
            <p:nvPr/>
          </p:nvSpPr>
          <p:spPr bwMode="auto">
            <a:xfrm>
              <a:off x="4750327" y="2925071"/>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7" name="Line 990"/>
            <p:cNvSpPr>
              <a:spLocks noChangeShapeType="1"/>
            </p:cNvSpPr>
            <p:nvPr/>
          </p:nvSpPr>
          <p:spPr bwMode="auto">
            <a:xfrm>
              <a:off x="4752792" y="2927536"/>
              <a:ext cx="1233"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8" name="Line 991"/>
            <p:cNvSpPr>
              <a:spLocks noChangeShapeType="1"/>
            </p:cNvSpPr>
            <p:nvPr/>
          </p:nvSpPr>
          <p:spPr bwMode="auto">
            <a:xfrm>
              <a:off x="4754025" y="2930002"/>
              <a:ext cx="1233"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099" name="Line 992"/>
            <p:cNvSpPr>
              <a:spLocks noChangeShapeType="1"/>
            </p:cNvSpPr>
            <p:nvPr/>
          </p:nvSpPr>
          <p:spPr bwMode="auto">
            <a:xfrm>
              <a:off x="4755257" y="2931234"/>
              <a:ext cx="0"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00" name="Line 993"/>
            <p:cNvSpPr>
              <a:spLocks noChangeShapeType="1"/>
            </p:cNvSpPr>
            <p:nvPr/>
          </p:nvSpPr>
          <p:spPr bwMode="auto">
            <a:xfrm>
              <a:off x="4755257" y="2931234"/>
              <a:ext cx="0" cy="1233"/>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01" name="Line 994"/>
            <p:cNvSpPr>
              <a:spLocks noChangeShapeType="1"/>
            </p:cNvSpPr>
            <p:nvPr/>
          </p:nvSpPr>
          <p:spPr bwMode="auto">
            <a:xfrm>
              <a:off x="4755257" y="2932467"/>
              <a:ext cx="2466" cy="2466"/>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02" name="Line 995"/>
            <p:cNvSpPr>
              <a:spLocks noChangeShapeType="1"/>
            </p:cNvSpPr>
            <p:nvPr/>
          </p:nvSpPr>
          <p:spPr bwMode="auto">
            <a:xfrm>
              <a:off x="4757723" y="2934932"/>
              <a:ext cx="1233" cy="493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03" name="Line 996"/>
            <p:cNvSpPr>
              <a:spLocks noChangeShapeType="1"/>
            </p:cNvSpPr>
            <p:nvPr/>
          </p:nvSpPr>
          <p:spPr bwMode="auto">
            <a:xfrm>
              <a:off x="4758956" y="2939863"/>
              <a:ext cx="0" cy="4931"/>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04" name="Freeform 997"/>
            <p:cNvSpPr>
              <a:spLocks/>
            </p:cNvSpPr>
            <p:nvPr/>
          </p:nvSpPr>
          <p:spPr bwMode="auto">
            <a:xfrm>
              <a:off x="1256847" y="3880415"/>
              <a:ext cx="62868" cy="49308"/>
            </a:xfrm>
            <a:custGeom>
              <a:avLst/>
              <a:gdLst>
                <a:gd name="T0" fmla="*/ 25 w 51"/>
                <a:gd name="T1" fmla="*/ 0 h 40"/>
                <a:gd name="T2" fmla="*/ 51 w 51"/>
                <a:gd name="T3" fmla="*/ 40 h 40"/>
                <a:gd name="T4" fmla="*/ 0 w 51"/>
                <a:gd name="T5" fmla="*/ 40 h 40"/>
                <a:gd name="T6" fmla="*/ 25 w 51"/>
                <a:gd name="T7" fmla="*/ 0 h 40"/>
              </a:gdLst>
              <a:ahLst/>
              <a:cxnLst>
                <a:cxn ang="0">
                  <a:pos x="T0" y="T1"/>
                </a:cxn>
                <a:cxn ang="0">
                  <a:pos x="T2" y="T3"/>
                </a:cxn>
                <a:cxn ang="0">
                  <a:pos x="T4" y="T5"/>
                </a:cxn>
                <a:cxn ang="0">
                  <a:pos x="T6" y="T7"/>
                </a:cxn>
              </a:cxnLst>
              <a:rect l="0" t="0" r="r" b="b"/>
              <a:pathLst>
                <a:path w="51" h="40">
                  <a:moveTo>
                    <a:pt x="25" y="0"/>
                  </a:moveTo>
                  <a:lnTo>
                    <a:pt x="51" y="40"/>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05" name="Freeform 998"/>
            <p:cNvSpPr>
              <a:spLocks/>
            </p:cNvSpPr>
            <p:nvPr/>
          </p:nvSpPr>
          <p:spPr bwMode="auto">
            <a:xfrm>
              <a:off x="1256847" y="3880415"/>
              <a:ext cx="33283" cy="53007"/>
            </a:xfrm>
            <a:custGeom>
              <a:avLst/>
              <a:gdLst>
                <a:gd name="T0" fmla="*/ 25 w 27"/>
                <a:gd name="T1" fmla="*/ 0 h 43"/>
                <a:gd name="T2" fmla="*/ 27 w 27"/>
                <a:gd name="T3" fmla="*/ 0 h 43"/>
                <a:gd name="T4" fmla="*/ 27 w 27"/>
                <a:gd name="T5" fmla="*/ 2 h 43"/>
                <a:gd name="T6" fmla="*/ 1 w 27"/>
                <a:gd name="T7" fmla="*/ 43 h 43"/>
                <a:gd name="T8" fmla="*/ 0 w 27"/>
                <a:gd name="T9" fmla="*/ 43 h 43"/>
                <a:gd name="T10" fmla="*/ 0 w 27"/>
                <a:gd name="T11" fmla="*/ 40 h 43"/>
                <a:gd name="T12" fmla="*/ 25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25" y="0"/>
                  </a:moveTo>
                  <a:lnTo>
                    <a:pt x="27" y="0"/>
                  </a:lnTo>
                  <a:lnTo>
                    <a:pt x="27" y="2"/>
                  </a:lnTo>
                  <a:lnTo>
                    <a:pt x="1" y="43"/>
                  </a:lnTo>
                  <a:lnTo>
                    <a:pt x="0" y="43"/>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0" name="Freeform 1091"/>
            <p:cNvSpPr>
              <a:spLocks/>
            </p:cNvSpPr>
            <p:nvPr/>
          </p:nvSpPr>
          <p:spPr bwMode="auto">
            <a:xfrm>
              <a:off x="1287665" y="3880415"/>
              <a:ext cx="33283" cy="53007"/>
            </a:xfrm>
            <a:custGeom>
              <a:avLst/>
              <a:gdLst>
                <a:gd name="T0" fmla="*/ 0 w 27"/>
                <a:gd name="T1" fmla="*/ 0 h 43"/>
                <a:gd name="T2" fmla="*/ 2 w 27"/>
                <a:gd name="T3" fmla="*/ 0 h 43"/>
                <a:gd name="T4" fmla="*/ 27 w 27"/>
                <a:gd name="T5" fmla="*/ 40 h 43"/>
                <a:gd name="T6" fmla="*/ 27 w 27"/>
                <a:gd name="T7" fmla="*/ 43 h 43"/>
                <a:gd name="T8" fmla="*/ 26 w 27"/>
                <a:gd name="T9" fmla="*/ 43 h 43"/>
                <a:gd name="T10" fmla="*/ 0 w 27"/>
                <a:gd name="T11" fmla="*/ 2 h 43"/>
                <a:gd name="T12" fmla="*/ 0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0" y="0"/>
                  </a:moveTo>
                  <a:lnTo>
                    <a:pt x="2" y="0"/>
                  </a:lnTo>
                  <a:lnTo>
                    <a:pt x="27" y="40"/>
                  </a:lnTo>
                  <a:lnTo>
                    <a:pt x="27" y="43"/>
                  </a:lnTo>
                  <a:lnTo>
                    <a:pt x="26" y="4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1" name="Line 1092"/>
            <p:cNvSpPr>
              <a:spLocks noChangeShapeType="1"/>
            </p:cNvSpPr>
            <p:nvPr/>
          </p:nvSpPr>
          <p:spPr bwMode="auto">
            <a:xfrm>
              <a:off x="1256847" y="3930956"/>
              <a:ext cx="6410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2" name="Freeform 1093"/>
            <p:cNvSpPr>
              <a:spLocks/>
            </p:cNvSpPr>
            <p:nvPr/>
          </p:nvSpPr>
          <p:spPr bwMode="auto">
            <a:xfrm>
              <a:off x="1414634" y="3837271"/>
              <a:ext cx="62868" cy="49308"/>
            </a:xfrm>
            <a:custGeom>
              <a:avLst/>
              <a:gdLst>
                <a:gd name="T0" fmla="*/ 26 w 51"/>
                <a:gd name="T1" fmla="*/ 0 h 40"/>
                <a:gd name="T2" fmla="*/ 51 w 51"/>
                <a:gd name="T3" fmla="*/ 40 h 40"/>
                <a:gd name="T4" fmla="*/ 0 w 51"/>
                <a:gd name="T5" fmla="*/ 40 h 40"/>
                <a:gd name="T6" fmla="*/ 26 w 51"/>
                <a:gd name="T7" fmla="*/ 0 h 40"/>
              </a:gdLst>
              <a:ahLst/>
              <a:cxnLst>
                <a:cxn ang="0">
                  <a:pos x="T0" y="T1"/>
                </a:cxn>
                <a:cxn ang="0">
                  <a:pos x="T2" y="T3"/>
                </a:cxn>
                <a:cxn ang="0">
                  <a:pos x="T4" y="T5"/>
                </a:cxn>
                <a:cxn ang="0">
                  <a:pos x="T6" y="T7"/>
                </a:cxn>
              </a:cxnLst>
              <a:rect l="0" t="0" r="r" b="b"/>
              <a:pathLst>
                <a:path w="51" h="40">
                  <a:moveTo>
                    <a:pt x="26" y="0"/>
                  </a:moveTo>
                  <a:lnTo>
                    <a:pt x="51" y="40"/>
                  </a:lnTo>
                  <a:lnTo>
                    <a:pt x="0" y="40"/>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3" name="Freeform 1094"/>
            <p:cNvSpPr>
              <a:spLocks/>
            </p:cNvSpPr>
            <p:nvPr/>
          </p:nvSpPr>
          <p:spPr bwMode="auto">
            <a:xfrm>
              <a:off x="1414634" y="3837271"/>
              <a:ext cx="33283" cy="50541"/>
            </a:xfrm>
            <a:custGeom>
              <a:avLst/>
              <a:gdLst>
                <a:gd name="T0" fmla="*/ 26 w 27"/>
                <a:gd name="T1" fmla="*/ 0 h 41"/>
                <a:gd name="T2" fmla="*/ 27 w 27"/>
                <a:gd name="T3" fmla="*/ 0 h 41"/>
                <a:gd name="T4" fmla="*/ 27 w 27"/>
                <a:gd name="T5" fmla="*/ 1 h 41"/>
                <a:gd name="T6" fmla="*/ 2 w 27"/>
                <a:gd name="T7" fmla="*/ 41 h 41"/>
                <a:gd name="T8" fmla="*/ 0 w 27"/>
                <a:gd name="T9" fmla="*/ 41 h 41"/>
                <a:gd name="T10" fmla="*/ 0 w 27"/>
                <a:gd name="T11" fmla="*/ 40 h 41"/>
                <a:gd name="T12" fmla="*/ 26 w 27"/>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7" h="41">
                  <a:moveTo>
                    <a:pt x="26" y="0"/>
                  </a:moveTo>
                  <a:lnTo>
                    <a:pt x="27" y="0"/>
                  </a:lnTo>
                  <a:lnTo>
                    <a:pt x="27" y="1"/>
                  </a:lnTo>
                  <a:lnTo>
                    <a:pt x="2" y="41"/>
                  </a:lnTo>
                  <a:lnTo>
                    <a:pt x="0" y="41"/>
                  </a:lnTo>
                  <a:lnTo>
                    <a:pt x="0" y="40"/>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4" name="Freeform 1095"/>
            <p:cNvSpPr>
              <a:spLocks/>
            </p:cNvSpPr>
            <p:nvPr/>
          </p:nvSpPr>
          <p:spPr bwMode="auto">
            <a:xfrm>
              <a:off x="1446683" y="3837271"/>
              <a:ext cx="33283" cy="50541"/>
            </a:xfrm>
            <a:custGeom>
              <a:avLst/>
              <a:gdLst>
                <a:gd name="T0" fmla="*/ 0 w 27"/>
                <a:gd name="T1" fmla="*/ 0 h 41"/>
                <a:gd name="T2" fmla="*/ 1 w 27"/>
                <a:gd name="T3" fmla="*/ 0 h 41"/>
                <a:gd name="T4" fmla="*/ 27 w 27"/>
                <a:gd name="T5" fmla="*/ 40 h 41"/>
                <a:gd name="T6" fmla="*/ 27 w 27"/>
                <a:gd name="T7" fmla="*/ 41 h 41"/>
                <a:gd name="T8" fmla="*/ 25 w 27"/>
                <a:gd name="T9" fmla="*/ 41 h 41"/>
                <a:gd name="T10" fmla="*/ 0 w 27"/>
                <a:gd name="T11" fmla="*/ 1 h 41"/>
                <a:gd name="T12" fmla="*/ 0 w 27"/>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7" h="41">
                  <a:moveTo>
                    <a:pt x="0" y="0"/>
                  </a:moveTo>
                  <a:lnTo>
                    <a:pt x="1" y="0"/>
                  </a:lnTo>
                  <a:lnTo>
                    <a:pt x="27" y="40"/>
                  </a:lnTo>
                  <a:lnTo>
                    <a:pt x="27" y="41"/>
                  </a:lnTo>
                  <a:lnTo>
                    <a:pt x="25" y="41"/>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5" name="Line 1096"/>
            <p:cNvSpPr>
              <a:spLocks noChangeShapeType="1"/>
            </p:cNvSpPr>
            <p:nvPr/>
          </p:nvSpPr>
          <p:spPr bwMode="auto">
            <a:xfrm>
              <a:off x="1414634" y="3887811"/>
              <a:ext cx="6533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6" name="Freeform 1097"/>
            <p:cNvSpPr>
              <a:spLocks/>
            </p:cNvSpPr>
            <p:nvPr/>
          </p:nvSpPr>
          <p:spPr bwMode="auto">
            <a:xfrm>
              <a:off x="1581048" y="3803987"/>
              <a:ext cx="62868" cy="50541"/>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7" name="Freeform 1098"/>
            <p:cNvSpPr>
              <a:spLocks/>
            </p:cNvSpPr>
            <p:nvPr/>
          </p:nvSpPr>
          <p:spPr bwMode="auto">
            <a:xfrm>
              <a:off x="1581048" y="3803987"/>
              <a:ext cx="33283" cy="51774"/>
            </a:xfrm>
            <a:custGeom>
              <a:avLst/>
              <a:gdLst>
                <a:gd name="T0" fmla="*/ 25 w 27"/>
                <a:gd name="T1" fmla="*/ 0 h 42"/>
                <a:gd name="T2" fmla="*/ 27 w 27"/>
                <a:gd name="T3" fmla="*/ 0 h 42"/>
                <a:gd name="T4" fmla="*/ 27 w 27"/>
                <a:gd name="T5" fmla="*/ 1 h 42"/>
                <a:gd name="T6" fmla="*/ 0 w 27"/>
                <a:gd name="T7" fmla="*/ 42 h 42"/>
                <a:gd name="T8" fmla="*/ 0 w 27"/>
                <a:gd name="T9" fmla="*/ 42 h 42"/>
                <a:gd name="T10" fmla="*/ 0 w 27"/>
                <a:gd name="T11" fmla="*/ 41 h 42"/>
                <a:gd name="T12" fmla="*/ 25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5" y="0"/>
                  </a:moveTo>
                  <a:lnTo>
                    <a:pt x="27" y="0"/>
                  </a:lnTo>
                  <a:lnTo>
                    <a:pt x="27" y="1"/>
                  </a:lnTo>
                  <a:lnTo>
                    <a:pt x="0"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8" name="Freeform 1099"/>
            <p:cNvSpPr>
              <a:spLocks/>
            </p:cNvSpPr>
            <p:nvPr/>
          </p:nvSpPr>
          <p:spPr bwMode="auto">
            <a:xfrm>
              <a:off x="1611866" y="3803987"/>
              <a:ext cx="33283" cy="51774"/>
            </a:xfrm>
            <a:custGeom>
              <a:avLst/>
              <a:gdLst>
                <a:gd name="T0" fmla="*/ 0 w 27"/>
                <a:gd name="T1" fmla="*/ 0 h 42"/>
                <a:gd name="T2" fmla="*/ 2 w 27"/>
                <a:gd name="T3" fmla="*/ 0 h 42"/>
                <a:gd name="T4" fmla="*/ 27 w 27"/>
                <a:gd name="T5" fmla="*/ 41 h 42"/>
                <a:gd name="T6" fmla="*/ 27 w 27"/>
                <a:gd name="T7" fmla="*/ 42 h 42"/>
                <a:gd name="T8" fmla="*/ 26 w 27"/>
                <a:gd name="T9" fmla="*/ 42 h 42"/>
                <a:gd name="T10" fmla="*/ 0 w 27"/>
                <a:gd name="T11" fmla="*/ 1 h 42"/>
                <a:gd name="T12" fmla="*/ 0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0" y="0"/>
                  </a:moveTo>
                  <a:lnTo>
                    <a:pt x="2" y="0"/>
                  </a:lnTo>
                  <a:lnTo>
                    <a:pt x="27" y="41"/>
                  </a:lnTo>
                  <a:lnTo>
                    <a:pt x="27"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49" name="Line 1100"/>
            <p:cNvSpPr>
              <a:spLocks noChangeShapeType="1"/>
            </p:cNvSpPr>
            <p:nvPr/>
          </p:nvSpPr>
          <p:spPr bwMode="auto">
            <a:xfrm>
              <a:off x="1581048" y="3855761"/>
              <a:ext cx="6410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0" name="Freeform 1101"/>
            <p:cNvSpPr>
              <a:spLocks/>
            </p:cNvSpPr>
            <p:nvPr/>
          </p:nvSpPr>
          <p:spPr bwMode="auto">
            <a:xfrm>
              <a:off x="1864570" y="3785498"/>
              <a:ext cx="61635" cy="49308"/>
            </a:xfrm>
            <a:custGeom>
              <a:avLst/>
              <a:gdLst>
                <a:gd name="T0" fmla="*/ 25 w 50"/>
                <a:gd name="T1" fmla="*/ 0 h 40"/>
                <a:gd name="T2" fmla="*/ 50 w 50"/>
                <a:gd name="T3" fmla="*/ 40 h 40"/>
                <a:gd name="T4" fmla="*/ 0 w 50"/>
                <a:gd name="T5" fmla="*/ 40 h 40"/>
                <a:gd name="T6" fmla="*/ 25 w 50"/>
                <a:gd name="T7" fmla="*/ 0 h 40"/>
              </a:gdLst>
              <a:ahLst/>
              <a:cxnLst>
                <a:cxn ang="0">
                  <a:pos x="T0" y="T1"/>
                </a:cxn>
                <a:cxn ang="0">
                  <a:pos x="T2" y="T3"/>
                </a:cxn>
                <a:cxn ang="0">
                  <a:pos x="T4" y="T5"/>
                </a:cxn>
                <a:cxn ang="0">
                  <a:pos x="T6" y="T7"/>
                </a:cxn>
              </a:cxnLst>
              <a:rect l="0" t="0" r="r" b="b"/>
              <a:pathLst>
                <a:path w="50" h="40">
                  <a:moveTo>
                    <a:pt x="25" y="0"/>
                  </a:moveTo>
                  <a:lnTo>
                    <a:pt x="50" y="40"/>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1" name="Freeform 1102"/>
            <p:cNvSpPr>
              <a:spLocks/>
            </p:cNvSpPr>
            <p:nvPr/>
          </p:nvSpPr>
          <p:spPr bwMode="auto">
            <a:xfrm>
              <a:off x="1864570" y="3785498"/>
              <a:ext cx="32050" cy="51774"/>
            </a:xfrm>
            <a:custGeom>
              <a:avLst/>
              <a:gdLst>
                <a:gd name="T0" fmla="*/ 25 w 26"/>
                <a:gd name="T1" fmla="*/ 0 h 42"/>
                <a:gd name="T2" fmla="*/ 26 w 26"/>
                <a:gd name="T3" fmla="*/ 0 h 42"/>
                <a:gd name="T4" fmla="*/ 26 w 26"/>
                <a:gd name="T5" fmla="*/ 0 h 42"/>
                <a:gd name="T6" fmla="*/ 0 w 26"/>
                <a:gd name="T7" fmla="*/ 42 h 42"/>
                <a:gd name="T8" fmla="*/ 0 w 26"/>
                <a:gd name="T9" fmla="*/ 42 h 42"/>
                <a:gd name="T10" fmla="*/ 0 w 26"/>
                <a:gd name="T11" fmla="*/ 40 h 42"/>
                <a:gd name="T12" fmla="*/ 25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25" y="0"/>
                  </a:moveTo>
                  <a:lnTo>
                    <a:pt x="26" y="0"/>
                  </a:lnTo>
                  <a:lnTo>
                    <a:pt x="26" y="0"/>
                  </a:lnTo>
                  <a:lnTo>
                    <a:pt x="0" y="42"/>
                  </a:lnTo>
                  <a:lnTo>
                    <a:pt x="0" y="42"/>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2" name="Freeform 1103"/>
            <p:cNvSpPr>
              <a:spLocks/>
            </p:cNvSpPr>
            <p:nvPr/>
          </p:nvSpPr>
          <p:spPr bwMode="auto">
            <a:xfrm>
              <a:off x="1895387" y="3785498"/>
              <a:ext cx="32050" cy="51774"/>
            </a:xfrm>
            <a:custGeom>
              <a:avLst/>
              <a:gdLst>
                <a:gd name="T0" fmla="*/ 0 w 26"/>
                <a:gd name="T1" fmla="*/ 0 h 42"/>
                <a:gd name="T2" fmla="*/ 1 w 26"/>
                <a:gd name="T3" fmla="*/ 0 h 42"/>
                <a:gd name="T4" fmla="*/ 26 w 26"/>
                <a:gd name="T5" fmla="*/ 40 h 42"/>
                <a:gd name="T6" fmla="*/ 26 w 26"/>
                <a:gd name="T7" fmla="*/ 42 h 42"/>
                <a:gd name="T8" fmla="*/ 25 w 26"/>
                <a:gd name="T9" fmla="*/ 42 h 42"/>
                <a:gd name="T10" fmla="*/ 0 w 26"/>
                <a:gd name="T11" fmla="*/ 0 h 42"/>
                <a:gd name="T12" fmla="*/ 0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0" y="0"/>
                  </a:moveTo>
                  <a:lnTo>
                    <a:pt x="1" y="0"/>
                  </a:lnTo>
                  <a:lnTo>
                    <a:pt x="26" y="40"/>
                  </a:lnTo>
                  <a:lnTo>
                    <a:pt x="26" y="42"/>
                  </a:lnTo>
                  <a:lnTo>
                    <a:pt x="25" y="42"/>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3" name="Line 1104"/>
            <p:cNvSpPr>
              <a:spLocks noChangeShapeType="1"/>
            </p:cNvSpPr>
            <p:nvPr/>
          </p:nvSpPr>
          <p:spPr bwMode="auto">
            <a:xfrm>
              <a:off x="1864570" y="3836038"/>
              <a:ext cx="6286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4" name="Freeform 1105"/>
            <p:cNvSpPr>
              <a:spLocks/>
            </p:cNvSpPr>
            <p:nvPr/>
          </p:nvSpPr>
          <p:spPr bwMode="auto">
            <a:xfrm>
              <a:off x="1990305" y="3799057"/>
              <a:ext cx="64101" cy="49308"/>
            </a:xfrm>
            <a:custGeom>
              <a:avLst/>
              <a:gdLst>
                <a:gd name="T0" fmla="*/ 27 w 52"/>
                <a:gd name="T1" fmla="*/ 0 h 40"/>
                <a:gd name="T2" fmla="*/ 52 w 52"/>
                <a:gd name="T3" fmla="*/ 40 h 40"/>
                <a:gd name="T4" fmla="*/ 0 w 52"/>
                <a:gd name="T5" fmla="*/ 40 h 40"/>
                <a:gd name="T6" fmla="*/ 27 w 52"/>
                <a:gd name="T7" fmla="*/ 0 h 40"/>
              </a:gdLst>
              <a:ahLst/>
              <a:cxnLst>
                <a:cxn ang="0">
                  <a:pos x="T0" y="T1"/>
                </a:cxn>
                <a:cxn ang="0">
                  <a:pos x="T2" y="T3"/>
                </a:cxn>
                <a:cxn ang="0">
                  <a:pos x="T4" y="T5"/>
                </a:cxn>
                <a:cxn ang="0">
                  <a:pos x="T6" y="T7"/>
                </a:cxn>
              </a:cxnLst>
              <a:rect l="0" t="0" r="r" b="b"/>
              <a:pathLst>
                <a:path w="52" h="40">
                  <a:moveTo>
                    <a:pt x="27" y="0"/>
                  </a:moveTo>
                  <a:lnTo>
                    <a:pt x="52" y="40"/>
                  </a:lnTo>
                  <a:lnTo>
                    <a:pt x="0" y="40"/>
                  </a:lnTo>
                  <a:lnTo>
                    <a:pt x="2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5" name="Freeform 1106"/>
            <p:cNvSpPr>
              <a:spLocks/>
            </p:cNvSpPr>
            <p:nvPr/>
          </p:nvSpPr>
          <p:spPr bwMode="auto">
            <a:xfrm>
              <a:off x="1990305" y="3799057"/>
              <a:ext cx="34516" cy="50541"/>
            </a:xfrm>
            <a:custGeom>
              <a:avLst/>
              <a:gdLst>
                <a:gd name="T0" fmla="*/ 27 w 28"/>
                <a:gd name="T1" fmla="*/ 0 h 41"/>
                <a:gd name="T2" fmla="*/ 28 w 28"/>
                <a:gd name="T3" fmla="*/ 0 h 41"/>
                <a:gd name="T4" fmla="*/ 28 w 28"/>
                <a:gd name="T5" fmla="*/ 0 h 41"/>
                <a:gd name="T6" fmla="*/ 3 w 28"/>
                <a:gd name="T7" fmla="*/ 41 h 41"/>
                <a:gd name="T8" fmla="*/ 0 w 28"/>
                <a:gd name="T9" fmla="*/ 41 h 41"/>
                <a:gd name="T10" fmla="*/ 0 w 28"/>
                <a:gd name="T11" fmla="*/ 40 h 41"/>
                <a:gd name="T12" fmla="*/ 27 w 28"/>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8" h="41">
                  <a:moveTo>
                    <a:pt x="27" y="0"/>
                  </a:moveTo>
                  <a:lnTo>
                    <a:pt x="28" y="0"/>
                  </a:lnTo>
                  <a:lnTo>
                    <a:pt x="28" y="0"/>
                  </a:lnTo>
                  <a:lnTo>
                    <a:pt x="3" y="41"/>
                  </a:lnTo>
                  <a:lnTo>
                    <a:pt x="0" y="41"/>
                  </a:lnTo>
                  <a:lnTo>
                    <a:pt x="0" y="40"/>
                  </a:lnTo>
                  <a:lnTo>
                    <a:pt x="2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6" name="Freeform 1107"/>
            <p:cNvSpPr>
              <a:spLocks/>
            </p:cNvSpPr>
            <p:nvPr/>
          </p:nvSpPr>
          <p:spPr bwMode="auto">
            <a:xfrm>
              <a:off x="2023589" y="3799057"/>
              <a:ext cx="33283" cy="50541"/>
            </a:xfrm>
            <a:custGeom>
              <a:avLst/>
              <a:gdLst>
                <a:gd name="T0" fmla="*/ 0 w 27"/>
                <a:gd name="T1" fmla="*/ 0 h 41"/>
                <a:gd name="T2" fmla="*/ 1 w 27"/>
                <a:gd name="T3" fmla="*/ 0 h 41"/>
                <a:gd name="T4" fmla="*/ 27 w 27"/>
                <a:gd name="T5" fmla="*/ 40 h 41"/>
                <a:gd name="T6" fmla="*/ 27 w 27"/>
                <a:gd name="T7" fmla="*/ 41 h 41"/>
                <a:gd name="T8" fmla="*/ 25 w 27"/>
                <a:gd name="T9" fmla="*/ 41 h 41"/>
                <a:gd name="T10" fmla="*/ 0 w 27"/>
                <a:gd name="T11" fmla="*/ 0 h 41"/>
                <a:gd name="T12" fmla="*/ 0 w 27"/>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7" h="41">
                  <a:moveTo>
                    <a:pt x="0" y="0"/>
                  </a:moveTo>
                  <a:lnTo>
                    <a:pt x="1" y="0"/>
                  </a:lnTo>
                  <a:lnTo>
                    <a:pt x="27" y="40"/>
                  </a:lnTo>
                  <a:lnTo>
                    <a:pt x="27" y="41"/>
                  </a:lnTo>
                  <a:lnTo>
                    <a:pt x="25" y="41"/>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7" name="Line 1108"/>
            <p:cNvSpPr>
              <a:spLocks noChangeShapeType="1"/>
            </p:cNvSpPr>
            <p:nvPr/>
          </p:nvSpPr>
          <p:spPr bwMode="auto">
            <a:xfrm>
              <a:off x="1990305" y="3849598"/>
              <a:ext cx="665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8" name="Freeform 1109"/>
            <p:cNvSpPr>
              <a:spLocks/>
            </p:cNvSpPr>
            <p:nvPr/>
          </p:nvSpPr>
          <p:spPr bwMode="auto">
            <a:xfrm>
              <a:off x="2136997" y="3824944"/>
              <a:ext cx="62868" cy="49308"/>
            </a:xfrm>
            <a:custGeom>
              <a:avLst/>
              <a:gdLst>
                <a:gd name="T0" fmla="*/ 25 w 51"/>
                <a:gd name="T1" fmla="*/ 0 h 40"/>
                <a:gd name="T2" fmla="*/ 51 w 51"/>
                <a:gd name="T3" fmla="*/ 40 h 40"/>
                <a:gd name="T4" fmla="*/ 0 w 51"/>
                <a:gd name="T5" fmla="*/ 40 h 40"/>
                <a:gd name="T6" fmla="*/ 25 w 51"/>
                <a:gd name="T7" fmla="*/ 0 h 40"/>
              </a:gdLst>
              <a:ahLst/>
              <a:cxnLst>
                <a:cxn ang="0">
                  <a:pos x="T0" y="T1"/>
                </a:cxn>
                <a:cxn ang="0">
                  <a:pos x="T2" y="T3"/>
                </a:cxn>
                <a:cxn ang="0">
                  <a:pos x="T4" y="T5"/>
                </a:cxn>
                <a:cxn ang="0">
                  <a:pos x="T6" y="T7"/>
                </a:cxn>
              </a:cxnLst>
              <a:rect l="0" t="0" r="r" b="b"/>
              <a:pathLst>
                <a:path w="51" h="40">
                  <a:moveTo>
                    <a:pt x="25" y="0"/>
                  </a:moveTo>
                  <a:lnTo>
                    <a:pt x="51" y="40"/>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59" name="Freeform 1110"/>
            <p:cNvSpPr>
              <a:spLocks/>
            </p:cNvSpPr>
            <p:nvPr/>
          </p:nvSpPr>
          <p:spPr bwMode="auto">
            <a:xfrm>
              <a:off x="2136997" y="3824944"/>
              <a:ext cx="33283" cy="51774"/>
            </a:xfrm>
            <a:custGeom>
              <a:avLst/>
              <a:gdLst>
                <a:gd name="T0" fmla="*/ 25 w 27"/>
                <a:gd name="T1" fmla="*/ 0 h 42"/>
                <a:gd name="T2" fmla="*/ 27 w 27"/>
                <a:gd name="T3" fmla="*/ 0 h 42"/>
                <a:gd name="T4" fmla="*/ 27 w 27"/>
                <a:gd name="T5" fmla="*/ 0 h 42"/>
                <a:gd name="T6" fmla="*/ 1 w 27"/>
                <a:gd name="T7" fmla="*/ 42 h 42"/>
                <a:gd name="T8" fmla="*/ 0 w 27"/>
                <a:gd name="T9" fmla="*/ 42 h 42"/>
                <a:gd name="T10" fmla="*/ 0 w 27"/>
                <a:gd name="T11" fmla="*/ 40 h 42"/>
                <a:gd name="T12" fmla="*/ 25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5" y="0"/>
                  </a:moveTo>
                  <a:lnTo>
                    <a:pt x="27" y="0"/>
                  </a:lnTo>
                  <a:lnTo>
                    <a:pt x="27" y="0"/>
                  </a:lnTo>
                  <a:lnTo>
                    <a:pt x="1" y="42"/>
                  </a:lnTo>
                  <a:lnTo>
                    <a:pt x="0" y="42"/>
                  </a:lnTo>
                  <a:lnTo>
                    <a:pt x="0" y="40"/>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0" name="Freeform 1111"/>
            <p:cNvSpPr>
              <a:spLocks/>
            </p:cNvSpPr>
            <p:nvPr/>
          </p:nvSpPr>
          <p:spPr bwMode="auto">
            <a:xfrm>
              <a:off x="2167814" y="3824944"/>
              <a:ext cx="33283" cy="51774"/>
            </a:xfrm>
            <a:custGeom>
              <a:avLst/>
              <a:gdLst>
                <a:gd name="T0" fmla="*/ 0 w 27"/>
                <a:gd name="T1" fmla="*/ 0 h 42"/>
                <a:gd name="T2" fmla="*/ 2 w 27"/>
                <a:gd name="T3" fmla="*/ 0 h 42"/>
                <a:gd name="T4" fmla="*/ 27 w 27"/>
                <a:gd name="T5" fmla="*/ 40 h 42"/>
                <a:gd name="T6" fmla="*/ 27 w 27"/>
                <a:gd name="T7" fmla="*/ 42 h 42"/>
                <a:gd name="T8" fmla="*/ 26 w 27"/>
                <a:gd name="T9" fmla="*/ 42 h 42"/>
                <a:gd name="T10" fmla="*/ 0 w 27"/>
                <a:gd name="T11" fmla="*/ 0 h 42"/>
                <a:gd name="T12" fmla="*/ 0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0" y="0"/>
                  </a:moveTo>
                  <a:lnTo>
                    <a:pt x="2" y="0"/>
                  </a:lnTo>
                  <a:lnTo>
                    <a:pt x="27" y="40"/>
                  </a:lnTo>
                  <a:lnTo>
                    <a:pt x="27" y="42"/>
                  </a:lnTo>
                  <a:lnTo>
                    <a:pt x="26" y="42"/>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1" name="Line 1112"/>
            <p:cNvSpPr>
              <a:spLocks noChangeShapeType="1"/>
            </p:cNvSpPr>
            <p:nvPr/>
          </p:nvSpPr>
          <p:spPr bwMode="auto">
            <a:xfrm>
              <a:off x="2136997" y="3875484"/>
              <a:ext cx="6410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2" name="Freeform 1113"/>
            <p:cNvSpPr>
              <a:spLocks/>
            </p:cNvSpPr>
            <p:nvPr/>
          </p:nvSpPr>
          <p:spPr bwMode="auto">
            <a:xfrm>
              <a:off x="2323135" y="3778101"/>
              <a:ext cx="61635" cy="50541"/>
            </a:xfrm>
            <a:custGeom>
              <a:avLst/>
              <a:gdLst>
                <a:gd name="T0" fmla="*/ 25 w 50"/>
                <a:gd name="T1" fmla="*/ 0 h 41"/>
                <a:gd name="T2" fmla="*/ 50 w 50"/>
                <a:gd name="T3" fmla="*/ 41 h 41"/>
                <a:gd name="T4" fmla="*/ 0 w 50"/>
                <a:gd name="T5" fmla="*/ 41 h 41"/>
                <a:gd name="T6" fmla="*/ 25 w 50"/>
                <a:gd name="T7" fmla="*/ 0 h 41"/>
              </a:gdLst>
              <a:ahLst/>
              <a:cxnLst>
                <a:cxn ang="0">
                  <a:pos x="T0" y="T1"/>
                </a:cxn>
                <a:cxn ang="0">
                  <a:pos x="T2" y="T3"/>
                </a:cxn>
                <a:cxn ang="0">
                  <a:pos x="T4" y="T5"/>
                </a:cxn>
                <a:cxn ang="0">
                  <a:pos x="T6" y="T7"/>
                </a:cxn>
              </a:cxnLst>
              <a:rect l="0" t="0" r="r" b="b"/>
              <a:pathLst>
                <a:path w="50" h="41">
                  <a:moveTo>
                    <a:pt x="25" y="0"/>
                  </a:moveTo>
                  <a:lnTo>
                    <a:pt x="50"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3" name="Freeform 1114"/>
            <p:cNvSpPr>
              <a:spLocks/>
            </p:cNvSpPr>
            <p:nvPr/>
          </p:nvSpPr>
          <p:spPr bwMode="auto">
            <a:xfrm>
              <a:off x="2323135" y="3778101"/>
              <a:ext cx="32050" cy="51774"/>
            </a:xfrm>
            <a:custGeom>
              <a:avLst/>
              <a:gdLst>
                <a:gd name="T0" fmla="*/ 25 w 26"/>
                <a:gd name="T1" fmla="*/ 0 h 42"/>
                <a:gd name="T2" fmla="*/ 26 w 26"/>
                <a:gd name="T3" fmla="*/ 0 h 42"/>
                <a:gd name="T4" fmla="*/ 26 w 26"/>
                <a:gd name="T5" fmla="*/ 1 h 42"/>
                <a:gd name="T6" fmla="*/ 0 w 26"/>
                <a:gd name="T7" fmla="*/ 42 h 42"/>
                <a:gd name="T8" fmla="*/ 0 w 26"/>
                <a:gd name="T9" fmla="*/ 42 h 42"/>
                <a:gd name="T10" fmla="*/ 0 w 26"/>
                <a:gd name="T11" fmla="*/ 41 h 42"/>
                <a:gd name="T12" fmla="*/ 25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25" y="0"/>
                  </a:moveTo>
                  <a:lnTo>
                    <a:pt x="26" y="0"/>
                  </a:lnTo>
                  <a:lnTo>
                    <a:pt x="26" y="1"/>
                  </a:lnTo>
                  <a:lnTo>
                    <a:pt x="0"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4" name="Freeform 1115"/>
            <p:cNvSpPr>
              <a:spLocks/>
            </p:cNvSpPr>
            <p:nvPr/>
          </p:nvSpPr>
          <p:spPr bwMode="auto">
            <a:xfrm>
              <a:off x="2353953" y="3778101"/>
              <a:ext cx="32050" cy="51774"/>
            </a:xfrm>
            <a:custGeom>
              <a:avLst/>
              <a:gdLst>
                <a:gd name="T0" fmla="*/ 0 w 26"/>
                <a:gd name="T1" fmla="*/ 0 h 42"/>
                <a:gd name="T2" fmla="*/ 1 w 26"/>
                <a:gd name="T3" fmla="*/ 0 h 42"/>
                <a:gd name="T4" fmla="*/ 26 w 26"/>
                <a:gd name="T5" fmla="*/ 41 h 42"/>
                <a:gd name="T6" fmla="*/ 26 w 26"/>
                <a:gd name="T7" fmla="*/ 42 h 42"/>
                <a:gd name="T8" fmla="*/ 25 w 26"/>
                <a:gd name="T9" fmla="*/ 42 h 42"/>
                <a:gd name="T10" fmla="*/ 0 w 26"/>
                <a:gd name="T11" fmla="*/ 1 h 42"/>
                <a:gd name="T12" fmla="*/ 0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0" y="0"/>
                  </a:moveTo>
                  <a:lnTo>
                    <a:pt x="1" y="0"/>
                  </a:lnTo>
                  <a:lnTo>
                    <a:pt x="26" y="41"/>
                  </a:lnTo>
                  <a:lnTo>
                    <a:pt x="26" y="42"/>
                  </a:lnTo>
                  <a:lnTo>
                    <a:pt x="25"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5" name="Line 1116"/>
            <p:cNvSpPr>
              <a:spLocks noChangeShapeType="1"/>
            </p:cNvSpPr>
            <p:nvPr/>
          </p:nvSpPr>
          <p:spPr bwMode="auto">
            <a:xfrm>
              <a:off x="2323135" y="3829875"/>
              <a:ext cx="6286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6" name="Freeform 1117"/>
            <p:cNvSpPr>
              <a:spLocks/>
            </p:cNvSpPr>
            <p:nvPr/>
          </p:nvSpPr>
          <p:spPr bwMode="auto">
            <a:xfrm>
              <a:off x="2681852" y="3649900"/>
              <a:ext cx="62868" cy="50541"/>
            </a:xfrm>
            <a:custGeom>
              <a:avLst/>
              <a:gdLst>
                <a:gd name="T0" fmla="*/ 26 w 51"/>
                <a:gd name="T1" fmla="*/ 0 h 41"/>
                <a:gd name="T2" fmla="*/ 51 w 51"/>
                <a:gd name="T3" fmla="*/ 41 h 41"/>
                <a:gd name="T4" fmla="*/ 0 w 51"/>
                <a:gd name="T5" fmla="*/ 41 h 41"/>
                <a:gd name="T6" fmla="*/ 26 w 51"/>
                <a:gd name="T7" fmla="*/ 0 h 41"/>
              </a:gdLst>
              <a:ahLst/>
              <a:cxnLst>
                <a:cxn ang="0">
                  <a:pos x="T0" y="T1"/>
                </a:cxn>
                <a:cxn ang="0">
                  <a:pos x="T2" y="T3"/>
                </a:cxn>
                <a:cxn ang="0">
                  <a:pos x="T4" y="T5"/>
                </a:cxn>
                <a:cxn ang="0">
                  <a:pos x="T6" y="T7"/>
                </a:cxn>
              </a:cxnLst>
              <a:rect l="0" t="0" r="r" b="b"/>
              <a:pathLst>
                <a:path w="51" h="41">
                  <a:moveTo>
                    <a:pt x="26" y="0"/>
                  </a:moveTo>
                  <a:lnTo>
                    <a:pt x="51" y="41"/>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7" name="Freeform 1118"/>
            <p:cNvSpPr>
              <a:spLocks/>
            </p:cNvSpPr>
            <p:nvPr/>
          </p:nvSpPr>
          <p:spPr bwMode="auto">
            <a:xfrm>
              <a:off x="2681852" y="3649900"/>
              <a:ext cx="33283" cy="51774"/>
            </a:xfrm>
            <a:custGeom>
              <a:avLst/>
              <a:gdLst>
                <a:gd name="T0" fmla="*/ 26 w 27"/>
                <a:gd name="T1" fmla="*/ 0 h 42"/>
                <a:gd name="T2" fmla="*/ 27 w 27"/>
                <a:gd name="T3" fmla="*/ 0 h 42"/>
                <a:gd name="T4" fmla="*/ 27 w 27"/>
                <a:gd name="T5" fmla="*/ 1 h 42"/>
                <a:gd name="T6" fmla="*/ 1 w 27"/>
                <a:gd name="T7" fmla="*/ 42 h 42"/>
                <a:gd name="T8" fmla="*/ 0 w 27"/>
                <a:gd name="T9" fmla="*/ 42 h 42"/>
                <a:gd name="T10" fmla="*/ 0 w 27"/>
                <a:gd name="T11" fmla="*/ 41 h 42"/>
                <a:gd name="T12" fmla="*/ 26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6" y="0"/>
                  </a:moveTo>
                  <a:lnTo>
                    <a:pt x="27" y="0"/>
                  </a:lnTo>
                  <a:lnTo>
                    <a:pt x="27" y="1"/>
                  </a:lnTo>
                  <a:lnTo>
                    <a:pt x="1" y="42"/>
                  </a:lnTo>
                  <a:lnTo>
                    <a:pt x="0" y="42"/>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8" name="Freeform 1119"/>
            <p:cNvSpPr>
              <a:spLocks/>
            </p:cNvSpPr>
            <p:nvPr/>
          </p:nvSpPr>
          <p:spPr bwMode="auto">
            <a:xfrm>
              <a:off x="2549953" y="2680996"/>
              <a:ext cx="64101" cy="83823"/>
            </a:xfrm>
            <a:custGeom>
              <a:avLst/>
              <a:gdLst>
                <a:gd name="T0" fmla="*/ 0 w 52"/>
                <a:gd name="T1" fmla="*/ 0 h 68"/>
                <a:gd name="T2" fmla="*/ 27 w 52"/>
                <a:gd name="T3" fmla="*/ 25 h 68"/>
                <a:gd name="T4" fmla="*/ 52 w 52"/>
                <a:gd name="T5" fmla="*/ 0 h 68"/>
                <a:gd name="T6" fmla="*/ 27 w 52"/>
                <a:gd name="T7" fmla="*/ 68 h 68"/>
                <a:gd name="T8" fmla="*/ 0 w 52"/>
                <a:gd name="T9" fmla="*/ 0 h 68"/>
              </a:gdLst>
              <a:ahLst/>
              <a:cxnLst>
                <a:cxn ang="0">
                  <a:pos x="T0" y="T1"/>
                </a:cxn>
                <a:cxn ang="0">
                  <a:pos x="T2" y="T3"/>
                </a:cxn>
                <a:cxn ang="0">
                  <a:pos x="T4" y="T5"/>
                </a:cxn>
                <a:cxn ang="0">
                  <a:pos x="T6" y="T7"/>
                </a:cxn>
                <a:cxn ang="0">
                  <a:pos x="T8" y="T9"/>
                </a:cxn>
              </a:cxnLst>
              <a:rect l="0" t="0" r="r" b="b"/>
              <a:pathLst>
                <a:path w="52" h="68">
                  <a:moveTo>
                    <a:pt x="0" y="0"/>
                  </a:moveTo>
                  <a:lnTo>
                    <a:pt x="27" y="25"/>
                  </a:lnTo>
                  <a:lnTo>
                    <a:pt x="52" y="0"/>
                  </a:lnTo>
                  <a:lnTo>
                    <a:pt x="27" y="68"/>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69" name="Line 1120"/>
            <p:cNvSpPr>
              <a:spLocks noChangeShapeType="1"/>
            </p:cNvSpPr>
            <p:nvPr/>
          </p:nvSpPr>
          <p:spPr bwMode="auto">
            <a:xfrm>
              <a:off x="2583236" y="2644015"/>
              <a:ext cx="0" cy="70265"/>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0" name="Freeform 1121"/>
            <p:cNvSpPr>
              <a:spLocks/>
            </p:cNvSpPr>
            <p:nvPr/>
          </p:nvSpPr>
          <p:spPr bwMode="auto">
            <a:xfrm>
              <a:off x="2972770" y="2509650"/>
              <a:ext cx="62868" cy="83823"/>
            </a:xfrm>
            <a:custGeom>
              <a:avLst/>
              <a:gdLst>
                <a:gd name="T0" fmla="*/ 0 w 51"/>
                <a:gd name="T1" fmla="*/ 0 h 68"/>
                <a:gd name="T2" fmla="*/ 26 w 51"/>
                <a:gd name="T3" fmla="*/ 26 h 68"/>
                <a:gd name="T4" fmla="*/ 51 w 51"/>
                <a:gd name="T5" fmla="*/ 0 h 68"/>
                <a:gd name="T6" fmla="*/ 26 w 51"/>
                <a:gd name="T7" fmla="*/ 68 h 68"/>
                <a:gd name="T8" fmla="*/ 0 w 51"/>
                <a:gd name="T9" fmla="*/ 0 h 68"/>
              </a:gdLst>
              <a:ahLst/>
              <a:cxnLst>
                <a:cxn ang="0">
                  <a:pos x="T0" y="T1"/>
                </a:cxn>
                <a:cxn ang="0">
                  <a:pos x="T2" y="T3"/>
                </a:cxn>
                <a:cxn ang="0">
                  <a:pos x="T4" y="T5"/>
                </a:cxn>
                <a:cxn ang="0">
                  <a:pos x="T6" y="T7"/>
                </a:cxn>
                <a:cxn ang="0">
                  <a:pos x="T8" y="T9"/>
                </a:cxn>
              </a:cxnLst>
              <a:rect l="0" t="0" r="r" b="b"/>
              <a:pathLst>
                <a:path w="51" h="68">
                  <a:moveTo>
                    <a:pt x="0" y="0"/>
                  </a:moveTo>
                  <a:lnTo>
                    <a:pt x="26" y="26"/>
                  </a:lnTo>
                  <a:lnTo>
                    <a:pt x="51" y="0"/>
                  </a:lnTo>
                  <a:lnTo>
                    <a:pt x="26" y="68"/>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1" name="Line 1122"/>
            <p:cNvSpPr>
              <a:spLocks noChangeShapeType="1"/>
            </p:cNvSpPr>
            <p:nvPr/>
          </p:nvSpPr>
          <p:spPr bwMode="auto">
            <a:xfrm>
              <a:off x="3004819" y="2473902"/>
              <a:ext cx="0" cy="70265"/>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2" name="Freeform 1123"/>
            <p:cNvSpPr>
              <a:spLocks/>
            </p:cNvSpPr>
            <p:nvPr/>
          </p:nvSpPr>
          <p:spPr bwMode="auto">
            <a:xfrm>
              <a:off x="2044544" y="3384869"/>
              <a:ext cx="62868" cy="85057"/>
            </a:xfrm>
            <a:custGeom>
              <a:avLst/>
              <a:gdLst>
                <a:gd name="T0" fmla="*/ 0 w 51"/>
                <a:gd name="T1" fmla="*/ 0 h 69"/>
                <a:gd name="T2" fmla="*/ 25 w 51"/>
                <a:gd name="T3" fmla="*/ 26 h 69"/>
                <a:gd name="T4" fmla="*/ 51 w 51"/>
                <a:gd name="T5" fmla="*/ 0 h 69"/>
                <a:gd name="T6" fmla="*/ 25 w 51"/>
                <a:gd name="T7" fmla="*/ 69 h 69"/>
                <a:gd name="T8" fmla="*/ 0 w 51"/>
                <a:gd name="T9" fmla="*/ 0 h 69"/>
              </a:gdLst>
              <a:ahLst/>
              <a:cxnLst>
                <a:cxn ang="0">
                  <a:pos x="T0" y="T1"/>
                </a:cxn>
                <a:cxn ang="0">
                  <a:pos x="T2" y="T3"/>
                </a:cxn>
                <a:cxn ang="0">
                  <a:pos x="T4" y="T5"/>
                </a:cxn>
                <a:cxn ang="0">
                  <a:pos x="T6" y="T7"/>
                </a:cxn>
                <a:cxn ang="0">
                  <a:pos x="T8" y="T9"/>
                </a:cxn>
              </a:cxnLst>
              <a:rect l="0" t="0" r="r" b="b"/>
              <a:pathLst>
                <a:path w="51" h="69">
                  <a:moveTo>
                    <a:pt x="0" y="0"/>
                  </a:moveTo>
                  <a:lnTo>
                    <a:pt x="25" y="26"/>
                  </a:lnTo>
                  <a:lnTo>
                    <a:pt x="51" y="0"/>
                  </a:lnTo>
                  <a:lnTo>
                    <a:pt x="25" y="69"/>
                  </a:lnTo>
                  <a:lnTo>
                    <a:pt x="0" y="0"/>
                  </a:lnTo>
                  <a:close/>
                </a:path>
              </a:pathLst>
            </a:custGeom>
            <a:solidFill>
              <a:srgbClr val="0000FF"/>
            </a:solidFill>
            <a:ln w="0">
              <a:solidFill>
                <a:srgbClr val="0000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3" name="Line 1124"/>
            <p:cNvSpPr>
              <a:spLocks noChangeShapeType="1"/>
            </p:cNvSpPr>
            <p:nvPr/>
          </p:nvSpPr>
          <p:spPr bwMode="auto">
            <a:xfrm>
              <a:off x="2075362" y="3347888"/>
              <a:ext cx="0" cy="71497"/>
            </a:xfrm>
            <a:prstGeom prst="line">
              <a:avLst/>
            </a:prstGeom>
            <a:noFill/>
            <a:ln w="3175">
              <a:solidFill>
                <a:srgbClr val="0000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4" name="Freeform 1125"/>
            <p:cNvSpPr>
              <a:spLocks/>
            </p:cNvSpPr>
            <p:nvPr/>
          </p:nvSpPr>
          <p:spPr bwMode="auto">
            <a:xfrm>
              <a:off x="2713902" y="3649900"/>
              <a:ext cx="32050" cy="51774"/>
            </a:xfrm>
            <a:custGeom>
              <a:avLst/>
              <a:gdLst>
                <a:gd name="T0" fmla="*/ 0 w 26"/>
                <a:gd name="T1" fmla="*/ 0 h 42"/>
                <a:gd name="T2" fmla="*/ 1 w 26"/>
                <a:gd name="T3" fmla="*/ 0 h 42"/>
                <a:gd name="T4" fmla="*/ 26 w 26"/>
                <a:gd name="T5" fmla="*/ 41 h 42"/>
                <a:gd name="T6" fmla="*/ 26 w 26"/>
                <a:gd name="T7" fmla="*/ 42 h 42"/>
                <a:gd name="T8" fmla="*/ 25 w 26"/>
                <a:gd name="T9" fmla="*/ 42 h 42"/>
                <a:gd name="T10" fmla="*/ 0 w 26"/>
                <a:gd name="T11" fmla="*/ 1 h 42"/>
                <a:gd name="T12" fmla="*/ 0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0" y="0"/>
                  </a:moveTo>
                  <a:lnTo>
                    <a:pt x="1" y="0"/>
                  </a:lnTo>
                  <a:lnTo>
                    <a:pt x="26" y="41"/>
                  </a:lnTo>
                  <a:lnTo>
                    <a:pt x="26" y="42"/>
                  </a:lnTo>
                  <a:lnTo>
                    <a:pt x="25"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5" name="Line 1126"/>
            <p:cNvSpPr>
              <a:spLocks noChangeShapeType="1"/>
            </p:cNvSpPr>
            <p:nvPr/>
          </p:nvSpPr>
          <p:spPr bwMode="auto">
            <a:xfrm>
              <a:off x="2681852" y="3700440"/>
              <a:ext cx="6410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6" name="Freeform 1127"/>
            <p:cNvSpPr>
              <a:spLocks/>
            </p:cNvSpPr>
            <p:nvPr/>
          </p:nvSpPr>
          <p:spPr bwMode="auto">
            <a:xfrm>
              <a:off x="2951813" y="3525397"/>
              <a:ext cx="62868" cy="50541"/>
            </a:xfrm>
            <a:custGeom>
              <a:avLst/>
              <a:gdLst>
                <a:gd name="T0" fmla="*/ 26 w 51"/>
                <a:gd name="T1" fmla="*/ 0 h 41"/>
                <a:gd name="T2" fmla="*/ 51 w 51"/>
                <a:gd name="T3" fmla="*/ 41 h 41"/>
                <a:gd name="T4" fmla="*/ 0 w 51"/>
                <a:gd name="T5" fmla="*/ 41 h 41"/>
                <a:gd name="T6" fmla="*/ 26 w 51"/>
                <a:gd name="T7" fmla="*/ 0 h 41"/>
              </a:gdLst>
              <a:ahLst/>
              <a:cxnLst>
                <a:cxn ang="0">
                  <a:pos x="T0" y="T1"/>
                </a:cxn>
                <a:cxn ang="0">
                  <a:pos x="T2" y="T3"/>
                </a:cxn>
                <a:cxn ang="0">
                  <a:pos x="T4" y="T5"/>
                </a:cxn>
                <a:cxn ang="0">
                  <a:pos x="T6" y="T7"/>
                </a:cxn>
              </a:cxnLst>
              <a:rect l="0" t="0" r="r" b="b"/>
              <a:pathLst>
                <a:path w="51" h="41">
                  <a:moveTo>
                    <a:pt x="26" y="0"/>
                  </a:moveTo>
                  <a:lnTo>
                    <a:pt x="51" y="41"/>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7" name="Freeform 1128"/>
            <p:cNvSpPr>
              <a:spLocks/>
            </p:cNvSpPr>
            <p:nvPr/>
          </p:nvSpPr>
          <p:spPr bwMode="auto">
            <a:xfrm>
              <a:off x="2951813" y="3525397"/>
              <a:ext cx="33283" cy="53007"/>
            </a:xfrm>
            <a:custGeom>
              <a:avLst/>
              <a:gdLst>
                <a:gd name="T0" fmla="*/ 26 w 27"/>
                <a:gd name="T1" fmla="*/ 0 h 43"/>
                <a:gd name="T2" fmla="*/ 27 w 27"/>
                <a:gd name="T3" fmla="*/ 0 h 43"/>
                <a:gd name="T4" fmla="*/ 27 w 27"/>
                <a:gd name="T5" fmla="*/ 2 h 43"/>
                <a:gd name="T6" fmla="*/ 2 w 27"/>
                <a:gd name="T7" fmla="*/ 43 h 43"/>
                <a:gd name="T8" fmla="*/ 0 w 27"/>
                <a:gd name="T9" fmla="*/ 43 h 43"/>
                <a:gd name="T10" fmla="*/ 0 w 27"/>
                <a:gd name="T11" fmla="*/ 41 h 43"/>
                <a:gd name="T12" fmla="*/ 26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26" y="0"/>
                  </a:moveTo>
                  <a:lnTo>
                    <a:pt x="27" y="0"/>
                  </a:lnTo>
                  <a:lnTo>
                    <a:pt x="27" y="2"/>
                  </a:lnTo>
                  <a:lnTo>
                    <a:pt x="2" y="43"/>
                  </a:lnTo>
                  <a:lnTo>
                    <a:pt x="0" y="43"/>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8" name="Freeform 1129"/>
            <p:cNvSpPr>
              <a:spLocks/>
            </p:cNvSpPr>
            <p:nvPr/>
          </p:nvSpPr>
          <p:spPr bwMode="auto">
            <a:xfrm>
              <a:off x="2983863" y="3525397"/>
              <a:ext cx="33283" cy="53007"/>
            </a:xfrm>
            <a:custGeom>
              <a:avLst/>
              <a:gdLst>
                <a:gd name="T0" fmla="*/ 0 w 27"/>
                <a:gd name="T1" fmla="*/ 0 h 43"/>
                <a:gd name="T2" fmla="*/ 1 w 27"/>
                <a:gd name="T3" fmla="*/ 0 h 43"/>
                <a:gd name="T4" fmla="*/ 27 w 27"/>
                <a:gd name="T5" fmla="*/ 41 h 43"/>
                <a:gd name="T6" fmla="*/ 27 w 27"/>
                <a:gd name="T7" fmla="*/ 43 h 43"/>
                <a:gd name="T8" fmla="*/ 25 w 27"/>
                <a:gd name="T9" fmla="*/ 43 h 43"/>
                <a:gd name="T10" fmla="*/ 0 w 27"/>
                <a:gd name="T11" fmla="*/ 2 h 43"/>
                <a:gd name="T12" fmla="*/ 0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0" y="0"/>
                  </a:moveTo>
                  <a:lnTo>
                    <a:pt x="1" y="0"/>
                  </a:lnTo>
                  <a:lnTo>
                    <a:pt x="27" y="41"/>
                  </a:lnTo>
                  <a:lnTo>
                    <a:pt x="27" y="43"/>
                  </a:lnTo>
                  <a:lnTo>
                    <a:pt x="25" y="43"/>
                  </a:lnTo>
                  <a:lnTo>
                    <a:pt x="0" y="2"/>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79" name="Line 1130"/>
            <p:cNvSpPr>
              <a:spLocks noChangeShapeType="1"/>
            </p:cNvSpPr>
            <p:nvPr/>
          </p:nvSpPr>
          <p:spPr bwMode="auto">
            <a:xfrm>
              <a:off x="2951813" y="3577170"/>
              <a:ext cx="6533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0" name="Freeform 1131"/>
            <p:cNvSpPr>
              <a:spLocks/>
            </p:cNvSpPr>
            <p:nvPr/>
          </p:nvSpPr>
          <p:spPr bwMode="auto">
            <a:xfrm>
              <a:off x="3564467" y="3520466"/>
              <a:ext cx="62868" cy="50541"/>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1" name="Freeform 1132"/>
            <p:cNvSpPr>
              <a:spLocks/>
            </p:cNvSpPr>
            <p:nvPr/>
          </p:nvSpPr>
          <p:spPr bwMode="auto">
            <a:xfrm>
              <a:off x="3564467" y="3520466"/>
              <a:ext cx="33283" cy="51774"/>
            </a:xfrm>
            <a:custGeom>
              <a:avLst/>
              <a:gdLst>
                <a:gd name="T0" fmla="*/ 25 w 27"/>
                <a:gd name="T1" fmla="*/ 0 h 42"/>
                <a:gd name="T2" fmla="*/ 27 w 27"/>
                <a:gd name="T3" fmla="*/ 0 h 42"/>
                <a:gd name="T4" fmla="*/ 27 w 27"/>
                <a:gd name="T5" fmla="*/ 1 h 42"/>
                <a:gd name="T6" fmla="*/ 1 w 27"/>
                <a:gd name="T7" fmla="*/ 42 h 42"/>
                <a:gd name="T8" fmla="*/ 0 w 27"/>
                <a:gd name="T9" fmla="*/ 42 h 42"/>
                <a:gd name="T10" fmla="*/ 0 w 27"/>
                <a:gd name="T11" fmla="*/ 41 h 42"/>
                <a:gd name="T12" fmla="*/ 25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5" y="0"/>
                  </a:moveTo>
                  <a:lnTo>
                    <a:pt x="27" y="0"/>
                  </a:lnTo>
                  <a:lnTo>
                    <a:pt x="27" y="1"/>
                  </a:lnTo>
                  <a:lnTo>
                    <a:pt x="1"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2" name="Freeform 1133"/>
            <p:cNvSpPr>
              <a:spLocks/>
            </p:cNvSpPr>
            <p:nvPr/>
          </p:nvSpPr>
          <p:spPr bwMode="auto">
            <a:xfrm>
              <a:off x="3595284" y="3520466"/>
              <a:ext cx="34516" cy="51774"/>
            </a:xfrm>
            <a:custGeom>
              <a:avLst/>
              <a:gdLst>
                <a:gd name="T0" fmla="*/ 0 w 28"/>
                <a:gd name="T1" fmla="*/ 0 h 42"/>
                <a:gd name="T2" fmla="*/ 2 w 28"/>
                <a:gd name="T3" fmla="*/ 0 h 42"/>
                <a:gd name="T4" fmla="*/ 28 w 28"/>
                <a:gd name="T5" fmla="*/ 41 h 42"/>
                <a:gd name="T6" fmla="*/ 28 w 28"/>
                <a:gd name="T7" fmla="*/ 42 h 42"/>
                <a:gd name="T8" fmla="*/ 26 w 28"/>
                <a:gd name="T9" fmla="*/ 42 h 42"/>
                <a:gd name="T10" fmla="*/ 0 w 28"/>
                <a:gd name="T11" fmla="*/ 1 h 42"/>
                <a:gd name="T12" fmla="*/ 0 w 28"/>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8" h="42">
                  <a:moveTo>
                    <a:pt x="0" y="0"/>
                  </a:moveTo>
                  <a:lnTo>
                    <a:pt x="2" y="0"/>
                  </a:lnTo>
                  <a:lnTo>
                    <a:pt x="28" y="41"/>
                  </a:lnTo>
                  <a:lnTo>
                    <a:pt x="28"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3" name="Line 1134"/>
            <p:cNvSpPr>
              <a:spLocks noChangeShapeType="1"/>
            </p:cNvSpPr>
            <p:nvPr/>
          </p:nvSpPr>
          <p:spPr bwMode="auto">
            <a:xfrm>
              <a:off x="3564467" y="3572240"/>
              <a:ext cx="6533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4" name="Freeform 1135"/>
            <p:cNvSpPr>
              <a:spLocks/>
            </p:cNvSpPr>
            <p:nvPr/>
          </p:nvSpPr>
          <p:spPr bwMode="auto">
            <a:xfrm>
              <a:off x="3709926" y="3481019"/>
              <a:ext cx="62868" cy="50541"/>
            </a:xfrm>
            <a:custGeom>
              <a:avLst/>
              <a:gdLst>
                <a:gd name="T0" fmla="*/ 26 w 51"/>
                <a:gd name="T1" fmla="*/ 0 h 41"/>
                <a:gd name="T2" fmla="*/ 51 w 51"/>
                <a:gd name="T3" fmla="*/ 41 h 41"/>
                <a:gd name="T4" fmla="*/ 0 w 51"/>
                <a:gd name="T5" fmla="*/ 41 h 41"/>
                <a:gd name="T6" fmla="*/ 26 w 51"/>
                <a:gd name="T7" fmla="*/ 0 h 41"/>
              </a:gdLst>
              <a:ahLst/>
              <a:cxnLst>
                <a:cxn ang="0">
                  <a:pos x="T0" y="T1"/>
                </a:cxn>
                <a:cxn ang="0">
                  <a:pos x="T2" y="T3"/>
                </a:cxn>
                <a:cxn ang="0">
                  <a:pos x="T4" y="T5"/>
                </a:cxn>
                <a:cxn ang="0">
                  <a:pos x="T6" y="T7"/>
                </a:cxn>
              </a:cxnLst>
              <a:rect l="0" t="0" r="r" b="b"/>
              <a:pathLst>
                <a:path w="51" h="41">
                  <a:moveTo>
                    <a:pt x="26" y="0"/>
                  </a:moveTo>
                  <a:lnTo>
                    <a:pt x="51" y="41"/>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5" name="Freeform 1136"/>
            <p:cNvSpPr>
              <a:spLocks/>
            </p:cNvSpPr>
            <p:nvPr/>
          </p:nvSpPr>
          <p:spPr bwMode="auto">
            <a:xfrm>
              <a:off x="3709926" y="3481019"/>
              <a:ext cx="34516" cy="53007"/>
            </a:xfrm>
            <a:custGeom>
              <a:avLst/>
              <a:gdLst>
                <a:gd name="T0" fmla="*/ 26 w 28"/>
                <a:gd name="T1" fmla="*/ 0 h 43"/>
                <a:gd name="T2" fmla="*/ 28 w 28"/>
                <a:gd name="T3" fmla="*/ 0 h 43"/>
                <a:gd name="T4" fmla="*/ 28 w 28"/>
                <a:gd name="T5" fmla="*/ 1 h 43"/>
                <a:gd name="T6" fmla="*/ 2 w 28"/>
                <a:gd name="T7" fmla="*/ 43 h 43"/>
                <a:gd name="T8" fmla="*/ 0 w 28"/>
                <a:gd name="T9" fmla="*/ 43 h 43"/>
                <a:gd name="T10" fmla="*/ 0 w 28"/>
                <a:gd name="T11" fmla="*/ 41 h 43"/>
                <a:gd name="T12" fmla="*/ 26 w 28"/>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8" h="43">
                  <a:moveTo>
                    <a:pt x="26" y="0"/>
                  </a:moveTo>
                  <a:lnTo>
                    <a:pt x="28" y="0"/>
                  </a:lnTo>
                  <a:lnTo>
                    <a:pt x="28" y="1"/>
                  </a:lnTo>
                  <a:lnTo>
                    <a:pt x="2" y="43"/>
                  </a:lnTo>
                  <a:lnTo>
                    <a:pt x="0" y="43"/>
                  </a:lnTo>
                  <a:lnTo>
                    <a:pt x="0" y="41"/>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6" name="Freeform 1137"/>
            <p:cNvSpPr>
              <a:spLocks/>
            </p:cNvSpPr>
            <p:nvPr/>
          </p:nvSpPr>
          <p:spPr bwMode="auto">
            <a:xfrm>
              <a:off x="3741976" y="3481019"/>
              <a:ext cx="33283" cy="53007"/>
            </a:xfrm>
            <a:custGeom>
              <a:avLst/>
              <a:gdLst>
                <a:gd name="T0" fmla="*/ 0 w 27"/>
                <a:gd name="T1" fmla="*/ 0 h 43"/>
                <a:gd name="T2" fmla="*/ 2 w 27"/>
                <a:gd name="T3" fmla="*/ 0 h 43"/>
                <a:gd name="T4" fmla="*/ 27 w 27"/>
                <a:gd name="T5" fmla="*/ 41 h 43"/>
                <a:gd name="T6" fmla="*/ 27 w 27"/>
                <a:gd name="T7" fmla="*/ 43 h 43"/>
                <a:gd name="T8" fmla="*/ 25 w 27"/>
                <a:gd name="T9" fmla="*/ 43 h 43"/>
                <a:gd name="T10" fmla="*/ 0 w 27"/>
                <a:gd name="T11" fmla="*/ 1 h 43"/>
                <a:gd name="T12" fmla="*/ 0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0" y="0"/>
                  </a:moveTo>
                  <a:lnTo>
                    <a:pt x="2" y="0"/>
                  </a:lnTo>
                  <a:lnTo>
                    <a:pt x="27" y="41"/>
                  </a:lnTo>
                  <a:lnTo>
                    <a:pt x="27" y="43"/>
                  </a:lnTo>
                  <a:lnTo>
                    <a:pt x="25" y="43"/>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7" name="Line 1138"/>
            <p:cNvSpPr>
              <a:spLocks noChangeShapeType="1"/>
            </p:cNvSpPr>
            <p:nvPr/>
          </p:nvSpPr>
          <p:spPr bwMode="auto">
            <a:xfrm>
              <a:off x="3709926" y="3531561"/>
              <a:ext cx="6533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8" name="Freeform 1139"/>
            <p:cNvSpPr>
              <a:spLocks/>
            </p:cNvSpPr>
            <p:nvPr/>
          </p:nvSpPr>
          <p:spPr bwMode="auto">
            <a:xfrm>
              <a:off x="4041522" y="3250504"/>
              <a:ext cx="62868" cy="50541"/>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89" name="Freeform 1140"/>
            <p:cNvSpPr>
              <a:spLocks/>
            </p:cNvSpPr>
            <p:nvPr/>
          </p:nvSpPr>
          <p:spPr bwMode="auto">
            <a:xfrm>
              <a:off x="4041522" y="3250504"/>
              <a:ext cx="32050" cy="51774"/>
            </a:xfrm>
            <a:custGeom>
              <a:avLst/>
              <a:gdLst>
                <a:gd name="T0" fmla="*/ 25 w 26"/>
                <a:gd name="T1" fmla="*/ 0 h 42"/>
                <a:gd name="T2" fmla="*/ 26 w 26"/>
                <a:gd name="T3" fmla="*/ 0 h 42"/>
                <a:gd name="T4" fmla="*/ 26 w 26"/>
                <a:gd name="T5" fmla="*/ 1 h 42"/>
                <a:gd name="T6" fmla="*/ 0 w 26"/>
                <a:gd name="T7" fmla="*/ 42 h 42"/>
                <a:gd name="T8" fmla="*/ 0 w 26"/>
                <a:gd name="T9" fmla="*/ 42 h 42"/>
                <a:gd name="T10" fmla="*/ 0 w 26"/>
                <a:gd name="T11" fmla="*/ 41 h 42"/>
                <a:gd name="T12" fmla="*/ 25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25" y="0"/>
                  </a:moveTo>
                  <a:lnTo>
                    <a:pt x="26" y="0"/>
                  </a:lnTo>
                  <a:lnTo>
                    <a:pt x="26" y="1"/>
                  </a:lnTo>
                  <a:lnTo>
                    <a:pt x="0"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0" name="Freeform 1141"/>
            <p:cNvSpPr>
              <a:spLocks/>
            </p:cNvSpPr>
            <p:nvPr/>
          </p:nvSpPr>
          <p:spPr bwMode="auto">
            <a:xfrm>
              <a:off x="4072340" y="3250504"/>
              <a:ext cx="32050" cy="51774"/>
            </a:xfrm>
            <a:custGeom>
              <a:avLst/>
              <a:gdLst>
                <a:gd name="T0" fmla="*/ 0 w 26"/>
                <a:gd name="T1" fmla="*/ 0 h 42"/>
                <a:gd name="T2" fmla="*/ 1 w 26"/>
                <a:gd name="T3" fmla="*/ 0 h 42"/>
                <a:gd name="T4" fmla="*/ 26 w 26"/>
                <a:gd name="T5" fmla="*/ 41 h 42"/>
                <a:gd name="T6" fmla="*/ 26 w 26"/>
                <a:gd name="T7" fmla="*/ 42 h 42"/>
                <a:gd name="T8" fmla="*/ 26 w 26"/>
                <a:gd name="T9" fmla="*/ 42 h 42"/>
                <a:gd name="T10" fmla="*/ 0 w 26"/>
                <a:gd name="T11" fmla="*/ 1 h 42"/>
                <a:gd name="T12" fmla="*/ 0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0" y="0"/>
                  </a:moveTo>
                  <a:lnTo>
                    <a:pt x="1" y="0"/>
                  </a:lnTo>
                  <a:lnTo>
                    <a:pt x="26" y="41"/>
                  </a:lnTo>
                  <a:lnTo>
                    <a:pt x="26"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1" name="Line 1142"/>
            <p:cNvSpPr>
              <a:spLocks noChangeShapeType="1"/>
            </p:cNvSpPr>
            <p:nvPr/>
          </p:nvSpPr>
          <p:spPr bwMode="auto">
            <a:xfrm>
              <a:off x="4041522" y="3302278"/>
              <a:ext cx="62868"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2" name="Freeform 1143"/>
            <p:cNvSpPr>
              <a:spLocks/>
            </p:cNvSpPr>
            <p:nvPr/>
          </p:nvSpPr>
          <p:spPr bwMode="auto">
            <a:xfrm>
              <a:off x="4633219" y="2930002"/>
              <a:ext cx="62868" cy="50541"/>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3" name="Freeform 1144"/>
            <p:cNvSpPr>
              <a:spLocks/>
            </p:cNvSpPr>
            <p:nvPr/>
          </p:nvSpPr>
          <p:spPr bwMode="auto">
            <a:xfrm>
              <a:off x="4633219" y="2930002"/>
              <a:ext cx="32050" cy="51774"/>
            </a:xfrm>
            <a:custGeom>
              <a:avLst/>
              <a:gdLst>
                <a:gd name="T0" fmla="*/ 25 w 26"/>
                <a:gd name="T1" fmla="*/ 0 h 42"/>
                <a:gd name="T2" fmla="*/ 26 w 26"/>
                <a:gd name="T3" fmla="*/ 0 h 42"/>
                <a:gd name="T4" fmla="*/ 26 w 26"/>
                <a:gd name="T5" fmla="*/ 1 h 42"/>
                <a:gd name="T6" fmla="*/ 1 w 26"/>
                <a:gd name="T7" fmla="*/ 42 h 42"/>
                <a:gd name="T8" fmla="*/ 0 w 26"/>
                <a:gd name="T9" fmla="*/ 42 h 42"/>
                <a:gd name="T10" fmla="*/ 0 w 26"/>
                <a:gd name="T11" fmla="*/ 41 h 42"/>
                <a:gd name="T12" fmla="*/ 25 w 26"/>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6" h="42">
                  <a:moveTo>
                    <a:pt x="25" y="0"/>
                  </a:moveTo>
                  <a:lnTo>
                    <a:pt x="26" y="0"/>
                  </a:lnTo>
                  <a:lnTo>
                    <a:pt x="26" y="1"/>
                  </a:lnTo>
                  <a:lnTo>
                    <a:pt x="1"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4" name="Freeform 1145"/>
            <p:cNvSpPr>
              <a:spLocks/>
            </p:cNvSpPr>
            <p:nvPr/>
          </p:nvSpPr>
          <p:spPr bwMode="auto">
            <a:xfrm>
              <a:off x="4664038" y="2930002"/>
              <a:ext cx="34516" cy="51774"/>
            </a:xfrm>
            <a:custGeom>
              <a:avLst/>
              <a:gdLst>
                <a:gd name="T0" fmla="*/ 0 w 28"/>
                <a:gd name="T1" fmla="*/ 0 h 42"/>
                <a:gd name="T2" fmla="*/ 1 w 28"/>
                <a:gd name="T3" fmla="*/ 0 h 42"/>
                <a:gd name="T4" fmla="*/ 28 w 28"/>
                <a:gd name="T5" fmla="*/ 41 h 42"/>
                <a:gd name="T6" fmla="*/ 28 w 28"/>
                <a:gd name="T7" fmla="*/ 42 h 42"/>
                <a:gd name="T8" fmla="*/ 26 w 28"/>
                <a:gd name="T9" fmla="*/ 42 h 42"/>
                <a:gd name="T10" fmla="*/ 0 w 28"/>
                <a:gd name="T11" fmla="*/ 1 h 42"/>
                <a:gd name="T12" fmla="*/ 0 w 28"/>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8" h="42">
                  <a:moveTo>
                    <a:pt x="0" y="0"/>
                  </a:moveTo>
                  <a:lnTo>
                    <a:pt x="1" y="0"/>
                  </a:lnTo>
                  <a:lnTo>
                    <a:pt x="28" y="41"/>
                  </a:lnTo>
                  <a:lnTo>
                    <a:pt x="28"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5" name="Line 1146"/>
            <p:cNvSpPr>
              <a:spLocks noChangeShapeType="1"/>
            </p:cNvSpPr>
            <p:nvPr/>
          </p:nvSpPr>
          <p:spPr bwMode="auto">
            <a:xfrm>
              <a:off x="4633219" y="2980542"/>
              <a:ext cx="65334"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6" name="Freeform 1147"/>
            <p:cNvSpPr>
              <a:spLocks/>
            </p:cNvSpPr>
            <p:nvPr/>
          </p:nvSpPr>
          <p:spPr bwMode="auto">
            <a:xfrm>
              <a:off x="4998100" y="3127234"/>
              <a:ext cx="62868" cy="50541"/>
            </a:xfrm>
            <a:custGeom>
              <a:avLst/>
              <a:gdLst>
                <a:gd name="T0" fmla="*/ 25 w 51"/>
                <a:gd name="T1" fmla="*/ 0 h 41"/>
                <a:gd name="T2" fmla="*/ 51 w 51"/>
                <a:gd name="T3" fmla="*/ 41 h 41"/>
                <a:gd name="T4" fmla="*/ 0 w 51"/>
                <a:gd name="T5" fmla="*/ 41 h 41"/>
                <a:gd name="T6" fmla="*/ 25 w 51"/>
                <a:gd name="T7" fmla="*/ 0 h 41"/>
              </a:gdLst>
              <a:ahLst/>
              <a:cxnLst>
                <a:cxn ang="0">
                  <a:pos x="T0" y="T1"/>
                </a:cxn>
                <a:cxn ang="0">
                  <a:pos x="T2" y="T3"/>
                </a:cxn>
                <a:cxn ang="0">
                  <a:pos x="T4" y="T5"/>
                </a:cxn>
                <a:cxn ang="0">
                  <a:pos x="T6" y="T7"/>
                </a:cxn>
              </a:cxnLst>
              <a:rect l="0" t="0" r="r" b="b"/>
              <a:pathLst>
                <a:path w="51" h="41">
                  <a:moveTo>
                    <a:pt x="25" y="0"/>
                  </a:moveTo>
                  <a:lnTo>
                    <a:pt x="51" y="41"/>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7" name="Freeform 1148"/>
            <p:cNvSpPr>
              <a:spLocks/>
            </p:cNvSpPr>
            <p:nvPr/>
          </p:nvSpPr>
          <p:spPr bwMode="auto">
            <a:xfrm>
              <a:off x="4998100" y="3127234"/>
              <a:ext cx="33283" cy="51774"/>
            </a:xfrm>
            <a:custGeom>
              <a:avLst/>
              <a:gdLst>
                <a:gd name="T0" fmla="*/ 25 w 27"/>
                <a:gd name="T1" fmla="*/ 0 h 42"/>
                <a:gd name="T2" fmla="*/ 27 w 27"/>
                <a:gd name="T3" fmla="*/ 0 h 42"/>
                <a:gd name="T4" fmla="*/ 27 w 27"/>
                <a:gd name="T5" fmla="*/ 1 h 42"/>
                <a:gd name="T6" fmla="*/ 1 w 27"/>
                <a:gd name="T7" fmla="*/ 42 h 42"/>
                <a:gd name="T8" fmla="*/ 0 w 27"/>
                <a:gd name="T9" fmla="*/ 42 h 42"/>
                <a:gd name="T10" fmla="*/ 0 w 27"/>
                <a:gd name="T11" fmla="*/ 41 h 42"/>
                <a:gd name="T12" fmla="*/ 25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25" y="0"/>
                  </a:moveTo>
                  <a:lnTo>
                    <a:pt x="27" y="0"/>
                  </a:lnTo>
                  <a:lnTo>
                    <a:pt x="27" y="1"/>
                  </a:lnTo>
                  <a:lnTo>
                    <a:pt x="1" y="42"/>
                  </a:lnTo>
                  <a:lnTo>
                    <a:pt x="0" y="42"/>
                  </a:lnTo>
                  <a:lnTo>
                    <a:pt x="0" y="41"/>
                  </a:lnTo>
                  <a:lnTo>
                    <a:pt x="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8" name="Freeform 1149"/>
            <p:cNvSpPr>
              <a:spLocks/>
            </p:cNvSpPr>
            <p:nvPr/>
          </p:nvSpPr>
          <p:spPr bwMode="auto">
            <a:xfrm>
              <a:off x="5028918" y="3127234"/>
              <a:ext cx="33283" cy="51774"/>
            </a:xfrm>
            <a:custGeom>
              <a:avLst/>
              <a:gdLst>
                <a:gd name="T0" fmla="*/ 0 w 27"/>
                <a:gd name="T1" fmla="*/ 0 h 42"/>
                <a:gd name="T2" fmla="*/ 2 w 27"/>
                <a:gd name="T3" fmla="*/ 0 h 42"/>
                <a:gd name="T4" fmla="*/ 27 w 27"/>
                <a:gd name="T5" fmla="*/ 41 h 42"/>
                <a:gd name="T6" fmla="*/ 27 w 27"/>
                <a:gd name="T7" fmla="*/ 42 h 42"/>
                <a:gd name="T8" fmla="*/ 26 w 27"/>
                <a:gd name="T9" fmla="*/ 42 h 42"/>
                <a:gd name="T10" fmla="*/ 0 w 27"/>
                <a:gd name="T11" fmla="*/ 1 h 42"/>
                <a:gd name="T12" fmla="*/ 0 w 27"/>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27" h="42">
                  <a:moveTo>
                    <a:pt x="0" y="0"/>
                  </a:moveTo>
                  <a:lnTo>
                    <a:pt x="2" y="0"/>
                  </a:lnTo>
                  <a:lnTo>
                    <a:pt x="27" y="41"/>
                  </a:lnTo>
                  <a:lnTo>
                    <a:pt x="27" y="42"/>
                  </a:lnTo>
                  <a:lnTo>
                    <a:pt x="26" y="42"/>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199" name="Line 1150"/>
            <p:cNvSpPr>
              <a:spLocks noChangeShapeType="1"/>
            </p:cNvSpPr>
            <p:nvPr/>
          </p:nvSpPr>
          <p:spPr bwMode="auto">
            <a:xfrm>
              <a:off x="4998100" y="3177775"/>
              <a:ext cx="6410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0" name="Freeform 1151"/>
            <p:cNvSpPr>
              <a:spLocks/>
            </p:cNvSpPr>
            <p:nvPr/>
          </p:nvSpPr>
          <p:spPr bwMode="auto">
            <a:xfrm>
              <a:off x="1181653" y="3975334"/>
              <a:ext cx="64101" cy="50541"/>
            </a:xfrm>
            <a:custGeom>
              <a:avLst/>
              <a:gdLst>
                <a:gd name="T0" fmla="*/ 27 w 52"/>
                <a:gd name="T1" fmla="*/ 0 h 41"/>
                <a:gd name="T2" fmla="*/ 52 w 52"/>
                <a:gd name="T3" fmla="*/ 41 h 41"/>
                <a:gd name="T4" fmla="*/ 0 w 52"/>
                <a:gd name="T5" fmla="*/ 41 h 41"/>
                <a:gd name="T6" fmla="*/ 27 w 52"/>
                <a:gd name="T7" fmla="*/ 0 h 41"/>
              </a:gdLst>
              <a:ahLst/>
              <a:cxnLst>
                <a:cxn ang="0">
                  <a:pos x="T0" y="T1"/>
                </a:cxn>
                <a:cxn ang="0">
                  <a:pos x="T2" y="T3"/>
                </a:cxn>
                <a:cxn ang="0">
                  <a:pos x="T4" y="T5"/>
                </a:cxn>
                <a:cxn ang="0">
                  <a:pos x="T6" y="T7"/>
                </a:cxn>
              </a:cxnLst>
              <a:rect l="0" t="0" r="r" b="b"/>
              <a:pathLst>
                <a:path w="52" h="41">
                  <a:moveTo>
                    <a:pt x="27" y="0"/>
                  </a:moveTo>
                  <a:lnTo>
                    <a:pt x="52" y="41"/>
                  </a:lnTo>
                  <a:lnTo>
                    <a:pt x="0" y="41"/>
                  </a:lnTo>
                  <a:lnTo>
                    <a:pt x="27"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1" name="Freeform 1152"/>
            <p:cNvSpPr>
              <a:spLocks/>
            </p:cNvSpPr>
            <p:nvPr/>
          </p:nvSpPr>
          <p:spPr bwMode="auto">
            <a:xfrm>
              <a:off x="1181653" y="3975334"/>
              <a:ext cx="34516" cy="53007"/>
            </a:xfrm>
            <a:custGeom>
              <a:avLst/>
              <a:gdLst>
                <a:gd name="T0" fmla="*/ 27 w 28"/>
                <a:gd name="T1" fmla="*/ 0 h 43"/>
                <a:gd name="T2" fmla="*/ 28 w 28"/>
                <a:gd name="T3" fmla="*/ 0 h 43"/>
                <a:gd name="T4" fmla="*/ 28 w 28"/>
                <a:gd name="T5" fmla="*/ 1 h 43"/>
                <a:gd name="T6" fmla="*/ 3 w 28"/>
                <a:gd name="T7" fmla="*/ 43 h 43"/>
                <a:gd name="T8" fmla="*/ 0 w 28"/>
                <a:gd name="T9" fmla="*/ 43 h 43"/>
                <a:gd name="T10" fmla="*/ 0 w 28"/>
                <a:gd name="T11" fmla="*/ 41 h 43"/>
                <a:gd name="T12" fmla="*/ 27 w 28"/>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8" h="43">
                  <a:moveTo>
                    <a:pt x="27" y="0"/>
                  </a:moveTo>
                  <a:lnTo>
                    <a:pt x="28" y="0"/>
                  </a:lnTo>
                  <a:lnTo>
                    <a:pt x="28" y="1"/>
                  </a:lnTo>
                  <a:lnTo>
                    <a:pt x="3" y="43"/>
                  </a:lnTo>
                  <a:lnTo>
                    <a:pt x="0" y="43"/>
                  </a:lnTo>
                  <a:lnTo>
                    <a:pt x="0" y="41"/>
                  </a:lnTo>
                  <a:lnTo>
                    <a:pt x="2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2" name="Freeform 1153"/>
            <p:cNvSpPr>
              <a:spLocks/>
            </p:cNvSpPr>
            <p:nvPr/>
          </p:nvSpPr>
          <p:spPr bwMode="auto">
            <a:xfrm>
              <a:off x="1214936" y="3975334"/>
              <a:ext cx="33283" cy="53007"/>
            </a:xfrm>
            <a:custGeom>
              <a:avLst/>
              <a:gdLst>
                <a:gd name="T0" fmla="*/ 0 w 27"/>
                <a:gd name="T1" fmla="*/ 0 h 43"/>
                <a:gd name="T2" fmla="*/ 1 w 27"/>
                <a:gd name="T3" fmla="*/ 0 h 43"/>
                <a:gd name="T4" fmla="*/ 27 w 27"/>
                <a:gd name="T5" fmla="*/ 41 h 43"/>
                <a:gd name="T6" fmla="*/ 27 w 27"/>
                <a:gd name="T7" fmla="*/ 43 h 43"/>
                <a:gd name="T8" fmla="*/ 25 w 27"/>
                <a:gd name="T9" fmla="*/ 43 h 43"/>
                <a:gd name="T10" fmla="*/ 0 w 27"/>
                <a:gd name="T11" fmla="*/ 1 h 43"/>
                <a:gd name="T12" fmla="*/ 0 w 27"/>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27" h="43">
                  <a:moveTo>
                    <a:pt x="0" y="0"/>
                  </a:moveTo>
                  <a:lnTo>
                    <a:pt x="1" y="0"/>
                  </a:lnTo>
                  <a:lnTo>
                    <a:pt x="27" y="41"/>
                  </a:lnTo>
                  <a:lnTo>
                    <a:pt x="27" y="43"/>
                  </a:lnTo>
                  <a:lnTo>
                    <a:pt x="25" y="43"/>
                  </a:lnTo>
                  <a:lnTo>
                    <a:pt x="0" y="1"/>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3" name="Line 1154"/>
            <p:cNvSpPr>
              <a:spLocks noChangeShapeType="1"/>
            </p:cNvSpPr>
            <p:nvPr/>
          </p:nvSpPr>
          <p:spPr bwMode="auto">
            <a:xfrm>
              <a:off x="1181653" y="4027107"/>
              <a:ext cx="66566"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4" name="Freeform 1155"/>
            <p:cNvSpPr>
              <a:spLocks/>
            </p:cNvSpPr>
            <p:nvPr/>
          </p:nvSpPr>
          <p:spPr bwMode="auto">
            <a:xfrm>
              <a:off x="1397376" y="3897673"/>
              <a:ext cx="62868" cy="49308"/>
            </a:xfrm>
            <a:custGeom>
              <a:avLst/>
              <a:gdLst>
                <a:gd name="T0" fmla="*/ 26 w 51"/>
                <a:gd name="T1" fmla="*/ 0 h 40"/>
                <a:gd name="T2" fmla="*/ 51 w 51"/>
                <a:gd name="T3" fmla="*/ 40 h 40"/>
                <a:gd name="T4" fmla="*/ 0 w 51"/>
                <a:gd name="T5" fmla="*/ 40 h 40"/>
                <a:gd name="T6" fmla="*/ 26 w 51"/>
                <a:gd name="T7" fmla="*/ 0 h 40"/>
              </a:gdLst>
              <a:ahLst/>
              <a:cxnLst>
                <a:cxn ang="0">
                  <a:pos x="T0" y="T1"/>
                </a:cxn>
                <a:cxn ang="0">
                  <a:pos x="T2" y="T3"/>
                </a:cxn>
                <a:cxn ang="0">
                  <a:pos x="T4" y="T5"/>
                </a:cxn>
                <a:cxn ang="0">
                  <a:pos x="T6" y="T7"/>
                </a:cxn>
              </a:cxnLst>
              <a:rect l="0" t="0" r="r" b="b"/>
              <a:pathLst>
                <a:path w="51" h="40">
                  <a:moveTo>
                    <a:pt x="26" y="0"/>
                  </a:moveTo>
                  <a:lnTo>
                    <a:pt x="51" y="40"/>
                  </a:lnTo>
                  <a:lnTo>
                    <a:pt x="0" y="40"/>
                  </a:lnTo>
                  <a:lnTo>
                    <a:pt x="26" y="0"/>
                  </a:lnTo>
                  <a:close/>
                </a:path>
              </a:pathLst>
            </a:custGeom>
            <a:solidFill>
              <a:srgbClr val="FFFFFF"/>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5" name="Freeform 1156"/>
            <p:cNvSpPr>
              <a:spLocks/>
            </p:cNvSpPr>
            <p:nvPr/>
          </p:nvSpPr>
          <p:spPr bwMode="auto">
            <a:xfrm>
              <a:off x="1397376" y="3897673"/>
              <a:ext cx="32050" cy="50541"/>
            </a:xfrm>
            <a:custGeom>
              <a:avLst/>
              <a:gdLst>
                <a:gd name="T0" fmla="*/ 26 w 26"/>
                <a:gd name="T1" fmla="*/ 0 h 41"/>
                <a:gd name="T2" fmla="*/ 26 w 26"/>
                <a:gd name="T3" fmla="*/ 0 h 41"/>
                <a:gd name="T4" fmla="*/ 26 w 26"/>
                <a:gd name="T5" fmla="*/ 0 h 41"/>
                <a:gd name="T6" fmla="*/ 2 w 26"/>
                <a:gd name="T7" fmla="*/ 41 h 41"/>
                <a:gd name="T8" fmla="*/ 0 w 26"/>
                <a:gd name="T9" fmla="*/ 41 h 41"/>
                <a:gd name="T10" fmla="*/ 0 w 26"/>
                <a:gd name="T11" fmla="*/ 40 h 41"/>
                <a:gd name="T12" fmla="*/ 26 w 26"/>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6" h="41">
                  <a:moveTo>
                    <a:pt x="26" y="0"/>
                  </a:moveTo>
                  <a:lnTo>
                    <a:pt x="26" y="0"/>
                  </a:lnTo>
                  <a:lnTo>
                    <a:pt x="26" y="0"/>
                  </a:lnTo>
                  <a:lnTo>
                    <a:pt x="2" y="41"/>
                  </a:lnTo>
                  <a:lnTo>
                    <a:pt x="0" y="41"/>
                  </a:lnTo>
                  <a:lnTo>
                    <a:pt x="0" y="40"/>
                  </a:lnTo>
                  <a:lnTo>
                    <a:pt x="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6" name="Freeform 1157"/>
            <p:cNvSpPr>
              <a:spLocks/>
            </p:cNvSpPr>
            <p:nvPr/>
          </p:nvSpPr>
          <p:spPr bwMode="auto">
            <a:xfrm>
              <a:off x="1429426" y="3897673"/>
              <a:ext cx="32050" cy="50541"/>
            </a:xfrm>
            <a:custGeom>
              <a:avLst/>
              <a:gdLst>
                <a:gd name="T0" fmla="*/ 0 w 26"/>
                <a:gd name="T1" fmla="*/ 0 h 41"/>
                <a:gd name="T2" fmla="*/ 0 w 26"/>
                <a:gd name="T3" fmla="*/ 0 h 41"/>
                <a:gd name="T4" fmla="*/ 26 w 26"/>
                <a:gd name="T5" fmla="*/ 40 h 41"/>
                <a:gd name="T6" fmla="*/ 26 w 26"/>
                <a:gd name="T7" fmla="*/ 41 h 41"/>
                <a:gd name="T8" fmla="*/ 25 w 26"/>
                <a:gd name="T9" fmla="*/ 41 h 41"/>
                <a:gd name="T10" fmla="*/ 0 w 26"/>
                <a:gd name="T11" fmla="*/ 0 h 41"/>
                <a:gd name="T12" fmla="*/ 0 w 26"/>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6" h="41">
                  <a:moveTo>
                    <a:pt x="0" y="0"/>
                  </a:moveTo>
                  <a:lnTo>
                    <a:pt x="0" y="0"/>
                  </a:lnTo>
                  <a:lnTo>
                    <a:pt x="26" y="40"/>
                  </a:lnTo>
                  <a:lnTo>
                    <a:pt x="26" y="41"/>
                  </a:lnTo>
                  <a:lnTo>
                    <a:pt x="25" y="41"/>
                  </a:lnTo>
                  <a:lnTo>
                    <a:pt x="0" y="0"/>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7" name="Line 1158"/>
            <p:cNvSpPr>
              <a:spLocks noChangeShapeType="1"/>
            </p:cNvSpPr>
            <p:nvPr/>
          </p:nvSpPr>
          <p:spPr bwMode="auto">
            <a:xfrm>
              <a:off x="1397376" y="3948214"/>
              <a:ext cx="64101" cy="0"/>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8" name="Freeform 1159"/>
            <p:cNvSpPr>
              <a:spLocks/>
            </p:cNvSpPr>
            <p:nvPr/>
          </p:nvSpPr>
          <p:spPr bwMode="auto">
            <a:xfrm>
              <a:off x="3709926" y="2600870"/>
              <a:ext cx="61635" cy="85057"/>
            </a:xfrm>
            <a:custGeom>
              <a:avLst/>
              <a:gdLst>
                <a:gd name="T0" fmla="*/ 0 w 50"/>
                <a:gd name="T1" fmla="*/ 0 h 69"/>
                <a:gd name="T2" fmla="*/ 25 w 50"/>
                <a:gd name="T3" fmla="*/ 26 h 69"/>
                <a:gd name="T4" fmla="*/ 50 w 50"/>
                <a:gd name="T5" fmla="*/ 0 h 69"/>
                <a:gd name="T6" fmla="*/ 25 w 50"/>
                <a:gd name="T7" fmla="*/ 69 h 69"/>
                <a:gd name="T8" fmla="*/ 0 w 50"/>
                <a:gd name="T9" fmla="*/ 0 h 69"/>
              </a:gdLst>
              <a:ahLst/>
              <a:cxnLst>
                <a:cxn ang="0">
                  <a:pos x="T0" y="T1"/>
                </a:cxn>
                <a:cxn ang="0">
                  <a:pos x="T2" y="T3"/>
                </a:cxn>
                <a:cxn ang="0">
                  <a:pos x="T4" y="T5"/>
                </a:cxn>
                <a:cxn ang="0">
                  <a:pos x="T6" y="T7"/>
                </a:cxn>
                <a:cxn ang="0">
                  <a:pos x="T8" y="T9"/>
                </a:cxn>
              </a:cxnLst>
              <a:rect l="0" t="0" r="r" b="b"/>
              <a:pathLst>
                <a:path w="50" h="69">
                  <a:moveTo>
                    <a:pt x="0" y="0"/>
                  </a:moveTo>
                  <a:lnTo>
                    <a:pt x="25" y="26"/>
                  </a:lnTo>
                  <a:lnTo>
                    <a:pt x="50" y="0"/>
                  </a:lnTo>
                  <a:lnTo>
                    <a:pt x="25" y="69"/>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09" name="Line 1160"/>
            <p:cNvSpPr>
              <a:spLocks noChangeShapeType="1"/>
            </p:cNvSpPr>
            <p:nvPr/>
          </p:nvSpPr>
          <p:spPr bwMode="auto">
            <a:xfrm>
              <a:off x="3740743" y="2563889"/>
              <a:ext cx="0" cy="7149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0" name="Freeform 1161"/>
            <p:cNvSpPr>
              <a:spLocks/>
            </p:cNvSpPr>
            <p:nvPr/>
          </p:nvSpPr>
          <p:spPr bwMode="auto">
            <a:xfrm>
              <a:off x="3478177" y="3048341"/>
              <a:ext cx="64101" cy="85057"/>
            </a:xfrm>
            <a:custGeom>
              <a:avLst/>
              <a:gdLst>
                <a:gd name="T0" fmla="*/ 0 w 52"/>
                <a:gd name="T1" fmla="*/ 0 h 69"/>
                <a:gd name="T2" fmla="*/ 27 w 52"/>
                <a:gd name="T3" fmla="*/ 25 h 69"/>
                <a:gd name="T4" fmla="*/ 52 w 52"/>
                <a:gd name="T5" fmla="*/ 0 h 69"/>
                <a:gd name="T6" fmla="*/ 27 w 52"/>
                <a:gd name="T7" fmla="*/ 69 h 69"/>
                <a:gd name="T8" fmla="*/ 0 w 52"/>
                <a:gd name="T9" fmla="*/ 0 h 69"/>
              </a:gdLst>
              <a:ahLst/>
              <a:cxnLst>
                <a:cxn ang="0">
                  <a:pos x="T0" y="T1"/>
                </a:cxn>
                <a:cxn ang="0">
                  <a:pos x="T2" y="T3"/>
                </a:cxn>
                <a:cxn ang="0">
                  <a:pos x="T4" y="T5"/>
                </a:cxn>
                <a:cxn ang="0">
                  <a:pos x="T6" y="T7"/>
                </a:cxn>
                <a:cxn ang="0">
                  <a:pos x="T8" y="T9"/>
                </a:cxn>
              </a:cxnLst>
              <a:rect l="0" t="0" r="r" b="b"/>
              <a:pathLst>
                <a:path w="52" h="69">
                  <a:moveTo>
                    <a:pt x="0" y="0"/>
                  </a:moveTo>
                  <a:lnTo>
                    <a:pt x="27" y="25"/>
                  </a:lnTo>
                  <a:lnTo>
                    <a:pt x="52" y="0"/>
                  </a:lnTo>
                  <a:lnTo>
                    <a:pt x="27" y="69"/>
                  </a:lnTo>
                  <a:lnTo>
                    <a:pt x="0"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1" name="Line 1162"/>
            <p:cNvSpPr>
              <a:spLocks noChangeShapeType="1"/>
            </p:cNvSpPr>
            <p:nvPr/>
          </p:nvSpPr>
          <p:spPr bwMode="auto">
            <a:xfrm>
              <a:off x="3511460" y="3011360"/>
              <a:ext cx="0" cy="71497"/>
            </a:xfrm>
            <a:prstGeom prst="line">
              <a:avLst/>
            </a:prstGeom>
            <a:noFill/>
            <a:ln w="317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2" name="Freeform 1163"/>
            <p:cNvSpPr>
              <a:spLocks/>
            </p:cNvSpPr>
            <p:nvPr/>
          </p:nvSpPr>
          <p:spPr bwMode="auto">
            <a:xfrm>
              <a:off x="3529951" y="2994102"/>
              <a:ext cx="48076" cy="48076"/>
            </a:xfrm>
            <a:custGeom>
              <a:avLst/>
              <a:gdLst>
                <a:gd name="T0" fmla="*/ 20 w 39"/>
                <a:gd name="T1" fmla="*/ 0 h 39"/>
                <a:gd name="T2" fmla="*/ 23 w 39"/>
                <a:gd name="T3" fmla="*/ 0 h 39"/>
                <a:gd name="T4" fmla="*/ 26 w 39"/>
                <a:gd name="T5" fmla="*/ 2 h 39"/>
                <a:gd name="T6" fmla="*/ 28 w 39"/>
                <a:gd name="T7" fmla="*/ 2 h 39"/>
                <a:gd name="T8" fmla="*/ 31 w 39"/>
                <a:gd name="T9" fmla="*/ 4 h 39"/>
                <a:gd name="T10" fmla="*/ 34 w 39"/>
                <a:gd name="T11" fmla="*/ 5 h 39"/>
                <a:gd name="T12" fmla="*/ 35 w 39"/>
                <a:gd name="T13" fmla="*/ 7 h 39"/>
                <a:gd name="T14" fmla="*/ 37 w 39"/>
                <a:gd name="T15" fmla="*/ 11 h 39"/>
                <a:gd name="T16" fmla="*/ 38 w 39"/>
                <a:gd name="T17" fmla="*/ 12 h 39"/>
                <a:gd name="T18" fmla="*/ 39 w 39"/>
                <a:gd name="T19" fmla="*/ 16 h 39"/>
                <a:gd name="T20" fmla="*/ 39 w 39"/>
                <a:gd name="T21" fmla="*/ 19 h 39"/>
                <a:gd name="T22" fmla="*/ 38 w 39"/>
                <a:gd name="T23" fmla="*/ 23 h 39"/>
                <a:gd name="T24" fmla="*/ 38 w 39"/>
                <a:gd name="T25" fmla="*/ 27 h 39"/>
                <a:gd name="T26" fmla="*/ 37 w 39"/>
                <a:gd name="T27" fmla="*/ 29 h 39"/>
                <a:gd name="T28" fmla="*/ 34 w 39"/>
                <a:gd name="T29" fmla="*/ 32 h 39"/>
                <a:gd name="T30" fmla="*/ 34 w 39"/>
                <a:gd name="T31" fmla="*/ 34 h 39"/>
                <a:gd name="T32" fmla="*/ 31 w 39"/>
                <a:gd name="T33" fmla="*/ 35 h 39"/>
                <a:gd name="T34" fmla="*/ 29 w 39"/>
                <a:gd name="T35" fmla="*/ 37 h 39"/>
                <a:gd name="T36" fmla="*/ 26 w 39"/>
                <a:gd name="T37" fmla="*/ 38 h 39"/>
                <a:gd name="T38" fmla="*/ 19 w 39"/>
                <a:gd name="T39" fmla="*/ 39 h 39"/>
                <a:gd name="T40" fmla="*/ 15 w 39"/>
                <a:gd name="T41" fmla="*/ 38 h 39"/>
                <a:gd name="T42" fmla="*/ 12 w 39"/>
                <a:gd name="T43" fmla="*/ 38 h 39"/>
                <a:gd name="T44" fmla="*/ 9 w 39"/>
                <a:gd name="T45" fmla="*/ 36 h 39"/>
                <a:gd name="T46" fmla="*/ 5 w 39"/>
                <a:gd name="T47" fmla="*/ 34 h 39"/>
                <a:gd name="T48" fmla="*/ 5 w 39"/>
                <a:gd name="T49" fmla="*/ 34 h 39"/>
                <a:gd name="T50" fmla="*/ 3 w 39"/>
                <a:gd name="T51" fmla="*/ 31 h 39"/>
                <a:gd name="T52" fmla="*/ 2 w 39"/>
                <a:gd name="T53" fmla="*/ 29 h 39"/>
                <a:gd name="T54" fmla="*/ 1 w 39"/>
                <a:gd name="T55" fmla="*/ 28 h 39"/>
                <a:gd name="T56" fmla="*/ 0 w 39"/>
                <a:gd name="T57" fmla="*/ 23 h 39"/>
                <a:gd name="T58" fmla="*/ 0 w 39"/>
                <a:gd name="T59" fmla="*/ 20 h 39"/>
                <a:gd name="T60" fmla="*/ 0 w 39"/>
                <a:gd name="T61" fmla="*/ 15 h 39"/>
                <a:gd name="T62" fmla="*/ 1 w 39"/>
                <a:gd name="T63" fmla="*/ 13 h 39"/>
                <a:gd name="T64" fmla="*/ 2 w 39"/>
                <a:gd name="T65" fmla="*/ 10 h 39"/>
                <a:gd name="T66" fmla="*/ 4 w 39"/>
                <a:gd name="T67" fmla="*/ 6 h 39"/>
                <a:gd name="T68" fmla="*/ 5 w 39"/>
                <a:gd name="T69" fmla="*/ 5 h 39"/>
                <a:gd name="T70" fmla="*/ 10 w 39"/>
                <a:gd name="T71" fmla="*/ 2 h 39"/>
                <a:gd name="T72" fmla="*/ 11 w 39"/>
                <a:gd name="T73" fmla="*/ 2 h 39"/>
                <a:gd name="T74" fmla="*/ 15 w 39"/>
                <a:gd name="T7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39">
                  <a:moveTo>
                    <a:pt x="18" y="0"/>
                  </a:moveTo>
                  <a:lnTo>
                    <a:pt x="20" y="0"/>
                  </a:lnTo>
                  <a:lnTo>
                    <a:pt x="21" y="0"/>
                  </a:lnTo>
                  <a:lnTo>
                    <a:pt x="23" y="0"/>
                  </a:lnTo>
                  <a:lnTo>
                    <a:pt x="26" y="2"/>
                  </a:lnTo>
                  <a:lnTo>
                    <a:pt x="26" y="2"/>
                  </a:lnTo>
                  <a:lnTo>
                    <a:pt x="27" y="2"/>
                  </a:lnTo>
                  <a:lnTo>
                    <a:pt x="28" y="2"/>
                  </a:lnTo>
                  <a:lnTo>
                    <a:pt x="29" y="3"/>
                  </a:lnTo>
                  <a:lnTo>
                    <a:pt x="31" y="4"/>
                  </a:lnTo>
                  <a:lnTo>
                    <a:pt x="34" y="5"/>
                  </a:lnTo>
                  <a:lnTo>
                    <a:pt x="34" y="5"/>
                  </a:lnTo>
                  <a:lnTo>
                    <a:pt x="34" y="6"/>
                  </a:lnTo>
                  <a:lnTo>
                    <a:pt x="35" y="7"/>
                  </a:lnTo>
                  <a:lnTo>
                    <a:pt x="37" y="10"/>
                  </a:lnTo>
                  <a:lnTo>
                    <a:pt x="37" y="11"/>
                  </a:lnTo>
                  <a:lnTo>
                    <a:pt x="37" y="11"/>
                  </a:lnTo>
                  <a:lnTo>
                    <a:pt x="38" y="12"/>
                  </a:lnTo>
                  <a:lnTo>
                    <a:pt x="38" y="14"/>
                  </a:lnTo>
                  <a:lnTo>
                    <a:pt x="39" y="16"/>
                  </a:lnTo>
                  <a:lnTo>
                    <a:pt x="39" y="18"/>
                  </a:lnTo>
                  <a:lnTo>
                    <a:pt x="39" y="19"/>
                  </a:lnTo>
                  <a:lnTo>
                    <a:pt x="39" y="21"/>
                  </a:lnTo>
                  <a:lnTo>
                    <a:pt x="38" y="23"/>
                  </a:lnTo>
                  <a:lnTo>
                    <a:pt x="38" y="26"/>
                  </a:lnTo>
                  <a:lnTo>
                    <a:pt x="38" y="27"/>
                  </a:lnTo>
                  <a:lnTo>
                    <a:pt x="37" y="28"/>
                  </a:lnTo>
                  <a:lnTo>
                    <a:pt x="37" y="29"/>
                  </a:lnTo>
                  <a:lnTo>
                    <a:pt x="35" y="31"/>
                  </a:lnTo>
                  <a:lnTo>
                    <a:pt x="34" y="32"/>
                  </a:lnTo>
                  <a:lnTo>
                    <a:pt x="34" y="34"/>
                  </a:lnTo>
                  <a:lnTo>
                    <a:pt x="34" y="34"/>
                  </a:lnTo>
                  <a:lnTo>
                    <a:pt x="34" y="34"/>
                  </a:lnTo>
                  <a:lnTo>
                    <a:pt x="31" y="35"/>
                  </a:lnTo>
                  <a:lnTo>
                    <a:pt x="30" y="36"/>
                  </a:lnTo>
                  <a:lnTo>
                    <a:pt x="29" y="37"/>
                  </a:lnTo>
                  <a:lnTo>
                    <a:pt x="28" y="37"/>
                  </a:lnTo>
                  <a:lnTo>
                    <a:pt x="26" y="38"/>
                  </a:lnTo>
                  <a:lnTo>
                    <a:pt x="23" y="39"/>
                  </a:lnTo>
                  <a:lnTo>
                    <a:pt x="19" y="39"/>
                  </a:lnTo>
                  <a:lnTo>
                    <a:pt x="18" y="38"/>
                  </a:lnTo>
                  <a:lnTo>
                    <a:pt x="15" y="38"/>
                  </a:lnTo>
                  <a:lnTo>
                    <a:pt x="13" y="38"/>
                  </a:lnTo>
                  <a:lnTo>
                    <a:pt x="12" y="38"/>
                  </a:lnTo>
                  <a:lnTo>
                    <a:pt x="11" y="37"/>
                  </a:lnTo>
                  <a:lnTo>
                    <a:pt x="9" y="36"/>
                  </a:lnTo>
                  <a:lnTo>
                    <a:pt x="8" y="35"/>
                  </a:lnTo>
                  <a:lnTo>
                    <a:pt x="5" y="34"/>
                  </a:lnTo>
                  <a:lnTo>
                    <a:pt x="5" y="34"/>
                  </a:lnTo>
                  <a:lnTo>
                    <a:pt x="5" y="34"/>
                  </a:lnTo>
                  <a:lnTo>
                    <a:pt x="4" y="32"/>
                  </a:lnTo>
                  <a:lnTo>
                    <a:pt x="3" y="31"/>
                  </a:lnTo>
                  <a:lnTo>
                    <a:pt x="2" y="29"/>
                  </a:lnTo>
                  <a:lnTo>
                    <a:pt x="2" y="29"/>
                  </a:lnTo>
                  <a:lnTo>
                    <a:pt x="2" y="28"/>
                  </a:lnTo>
                  <a:lnTo>
                    <a:pt x="1" y="28"/>
                  </a:lnTo>
                  <a:lnTo>
                    <a:pt x="0" y="26"/>
                  </a:lnTo>
                  <a:lnTo>
                    <a:pt x="0" y="23"/>
                  </a:lnTo>
                  <a:lnTo>
                    <a:pt x="0" y="22"/>
                  </a:lnTo>
                  <a:lnTo>
                    <a:pt x="0" y="20"/>
                  </a:lnTo>
                  <a:lnTo>
                    <a:pt x="0" y="18"/>
                  </a:lnTo>
                  <a:lnTo>
                    <a:pt x="0" y="15"/>
                  </a:lnTo>
                  <a:lnTo>
                    <a:pt x="0" y="14"/>
                  </a:lnTo>
                  <a:lnTo>
                    <a:pt x="1" y="13"/>
                  </a:lnTo>
                  <a:lnTo>
                    <a:pt x="2" y="12"/>
                  </a:lnTo>
                  <a:lnTo>
                    <a:pt x="2" y="10"/>
                  </a:lnTo>
                  <a:lnTo>
                    <a:pt x="3" y="7"/>
                  </a:lnTo>
                  <a:lnTo>
                    <a:pt x="4" y="6"/>
                  </a:lnTo>
                  <a:lnTo>
                    <a:pt x="5" y="5"/>
                  </a:lnTo>
                  <a:lnTo>
                    <a:pt x="5" y="5"/>
                  </a:lnTo>
                  <a:lnTo>
                    <a:pt x="9" y="3"/>
                  </a:lnTo>
                  <a:lnTo>
                    <a:pt x="10" y="2"/>
                  </a:lnTo>
                  <a:lnTo>
                    <a:pt x="10" y="2"/>
                  </a:lnTo>
                  <a:lnTo>
                    <a:pt x="11" y="2"/>
                  </a:lnTo>
                  <a:lnTo>
                    <a:pt x="13" y="2"/>
                  </a:lnTo>
                  <a:lnTo>
                    <a:pt x="15" y="0"/>
                  </a:lnTo>
                  <a:lnTo>
                    <a:pt x="18" y="0"/>
                  </a:lnTo>
                  <a:close/>
                </a:path>
              </a:pathLst>
            </a:custGeom>
            <a:solidFill>
              <a:srgbClr val="DC8700"/>
            </a:solidFill>
            <a:ln w="0">
              <a:solidFill>
                <a:srgbClr val="DC87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3" name="Line 1164"/>
            <p:cNvSpPr>
              <a:spLocks noChangeShapeType="1"/>
            </p:cNvSpPr>
            <p:nvPr/>
          </p:nvSpPr>
          <p:spPr bwMode="auto">
            <a:xfrm>
              <a:off x="3578026" y="3018757"/>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4" name="Line 1165"/>
            <p:cNvSpPr>
              <a:spLocks noChangeShapeType="1"/>
            </p:cNvSpPr>
            <p:nvPr/>
          </p:nvSpPr>
          <p:spPr bwMode="auto">
            <a:xfrm flipH="1">
              <a:off x="3576794" y="3018757"/>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5" name="Line 1166"/>
            <p:cNvSpPr>
              <a:spLocks noChangeShapeType="1"/>
            </p:cNvSpPr>
            <p:nvPr/>
          </p:nvSpPr>
          <p:spPr bwMode="auto">
            <a:xfrm>
              <a:off x="3576794" y="3019988"/>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6" name="Line 1167"/>
            <p:cNvSpPr>
              <a:spLocks noChangeShapeType="1"/>
            </p:cNvSpPr>
            <p:nvPr/>
          </p:nvSpPr>
          <p:spPr bwMode="auto">
            <a:xfrm>
              <a:off x="3576794" y="3022454"/>
              <a:ext cx="0"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7" name="Line 1168"/>
            <p:cNvSpPr>
              <a:spLocks noChangeShapeType="1"/>
            </p:cNvSpPr>
            <p:nvPr/>
          </p:nvSpPr>
          <p:spPr bwMode="auto">
            <a:xfrm>
              <a:off x="3576794" y="3026152"/>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8" name="Line 1169"/>
            <p:cNvSpPr>
              <a:spLocks noChangeShapeType="1"/>
            </p:cNvSpPr>
            <p:nvPr/>
          </p:nvSpPr>
          <p:spPr bwMode="auto">
            <a:xfrm flipH="1">
              <a:off x="3575561" y="3026152"/>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19" name="Line 1170"/>
            <p:cNvSpPr>
              <a:spLocks noChangeShapeType="1"/>
            </p:cNvSpPr>
            <p:nvPr/>
          </p:nvSpPr>
          <p:spPr bwMode="auto">
            <a:xfrm>
              <a:off x="3575561" y="3027385"/>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0" name="Line 1171"/>
            <p:cNvSpPr>
              <a:spLocks noChangeShapeType="1"/>
            </p:cNvSpPr>
            <p:nvPr/>
          </p:nvSpPr>
          <p:spPr bwMode="auto">
            <a:xfrm flipH="1">
              <a:off x="3574328" y="3028618"/>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1" name="Line 1172"/>
            <p:cNvSpPr>
              <a:spLocks noChangeShapeType="1"/>
            </p:cNvSpPr>
            <p:nvPr/>
          </p:nvSpPr>
          <p:spPr bwMode="auto">
            <a:xfrm flipH="1">
              <a:off x="3573096" y="3029850"/>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2" name="Line 1173"/>
            <p:cNvSpPr>
              <a:spLocks noChangeShapeType="1"/>
            </p:cNvSpPr>
            <p:nvPr/>
          </p:nvSpPr>
          <p:spPr bwMode="auto">
            <a:xfrm flipH="1">
              <a:off x="3571863" y="3032315"/>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3" name="Line 1174"/>
            <p:cNvSpPr>
              <a:spLocks noChangeShapeType="1"/>
            </p:cNvSpPr>
            <p:nvPr/>
          </p:nvSpPr>
          <p:spPr bwMode="auto">
            <a:xfrm>
              <a:off x="3571863" y="303354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4" name="Line 1175"/>
            <p:cNvSpPr>
              <a:spLocks noChangeShapeType="1"/>
            </p:cNvSpPr>
            <p:nvPr/>
          </p:nvSpPr>
          <p:spPr bwMode="auto">
            <a:xfrm>
              <a:off x="3571863" y="3033549"/>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5" name="Line 1176"/>
            <p:cNvSpPr>
              <a:spLocks noChangeShapeType="1"/>
            </p:cNvSpPr>
            <p:nvPr/>
          </p:nvSpPr>
          <p:spPr bwMode="auto">
            <a:xfrm>
              <a:off x="3571863" y="303601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6" name="Line 1177"/>
            <p:cNvSpPr>
              <a:spLocks noChangeShapeType="1"/>
            </p:cNvSpPr>
            <p:nvPr/>
          </p:nvSpPr>
          <p:spPr bwMode="auto">
            <a:xfrm flipH="1">
              <a:off x="3568165" y="3036014"/>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7" name="Line 1178"/>
            <p:cNvSpPr>
              <a:spLocks noChangeShapeType="1"/>
            </p:cNvSpPr>
            <p:nvPr/>
          </p:nvSpPr>
          <p:spPr bwMode="auto">
            <a:xfrm flipH="1">
              <a:off x="3566932" y="303724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8" name="Line 1179"/>
            <p:cNvSpPr>
              <a:spLocks noChangeShapeType="1"/>
            </p:cNvSpPr>
            <p:nvPr/>
          </p:nvSpPr>
          <p:spPr bwMode="auto">
            <a:xfrm flipH="1">
              <a:off x="3565699" y="3038479"/>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29" name="Line 1180"/>
            <p:cNvSpPr>
              <a:spLocks noChangeShapeType="1"/>
            </p:cNvSpPr>
            <p:nvPr/>
          </p:nvSpPr>
          <p:spPr bwMode="auto">
            <a:xfrm flipH="1">
              <a:off x="3564467" y="303847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0" name="Line 1181"/>
            <p:cNvSpPr>
              <a:spLocks noChangeShapeType="1"/>
            </p:cNvSpPr>
            <p:nvPr/>
          </p:nvSpPr>
          <p:spPr bwMode="auto">
            <a:xfrm>
              <a:off x="3564467" y="3039712"/>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1" name="Line 1182"/>
            <p:cNvSpPr>
              <a:spLocks noChangeShapeType="1"/>
            </p:cNvSpPr>
            <p:nvPr/>
          </p:nvSpPr>
          <p:spPr bwMode="auto">
            <a:xfrm flipH="1">
              <a:off x="3562002" y="3039712"/>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2" name="Line 1183"/>
            <p:cNvSpPr>
              <a:spLocks noChangeShapeType="1"/>
            </p:cNvSpPr>
            <p:nvPr/>
          </p:nvSpPr>
          <p:spPr bwMode="auto">
            <a:xfrm flipH="1">
              <a:off x="3558303" y="3040945"/>
              <a:ext cx="3698"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3" name="Line 1184"/>
            <p:cNvSpPr>
              <a:spLocks noChangeShapeType="1"/>
            </p:cNvSpPr>
            <p:nvPr/>
          </p:nvSpPr>
          <p:spPr bwMode="auto">
            <a:xfrm flipH="1">
              <a:off x="3553372" y="3040945"/>
              <a:ext cx="4931"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4" name="Line 1185"/>
            <p:cNvSpPr>
              <a:spLocks noChangeShapeType="1"/>
            </p:cNvSpPr>
            <p:nvPr/>
          </p:nvSpPr>
          <p:spPr bwMode="auto">
            <a:xfrm flipH="1">
              <a:off x="3552140" y="3040945"/>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5" name="Line 1186"/>
            <p:cNvSpPr>
              <a:spLocks noChangeShapeType="1"/>
            </p:cNvSpPr>
            <p:nvPr/>
          </p:nvSpPr>
          <p:spPr bwMode="auto">
            <a:xfrm flipH="1">
              <a:off x="3548441" y="3040945"/>
              <a:ext cx="3698"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6" name="Line 1187"/>
            <p:cNvSpPr>
              <a:spLocks noChangeShapeType="1"/>
            </p:cNvSpPr>
            <p:nvPr/>
          </p:nvSpPr>
          <p:spPr bwMode="auto">
            <a:xfrm flipH="1">
              <a:off x="3545976" y="3040945"/>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7" name="Line 1188"/>
            <p:cNvSpPr>
              <a:spLocks noChangeShapeType="1"/>
            </p:cNvSpPr>
            <p:nvPr/>
          </p:nvSpPr>
          <p:spPr bwMode="auto">
            <a:xfrm flipH="1">
              <a:off x="3544744" y="3040945"/>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8" name="Line 1189"/>
            <p:cNvSpPr>
              <a:spLocks noChangeShapeType="1"/>
            </p:cNvSpPr>
            <p:nvPr/>
          </p:nvSpPr>
          <p:spPr bwMode="auto">
            <a:xfrm flipV="1">
              <a:off x="3544744" y="3039712"/>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39" name="Line 1190"/>
            <p:cNvSpPr>
              <a:spLocks noChangeShapeType="1"/>
            </p:cNvSpPr>
            <p:nvPr/>
          </p:nvSpPr>
          <p:spPr bwMode="auto">
            <a:xfrm flipH="1">
              <a:off x="3543511" y="3039712"/>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0" name="Line 1191"/>
            <p:cNvSpPr>
              <a:spLocks noChangeShapeType="1"/>
            </p:cNvSpPr>
            <p:nvPr/>
          </p:nvSpPr>
          <p:spPr bwMode="auto">
            <a:xfrm flipH="1" flipV="1">
              <a:off x="3541045" y="3038479"/>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1" name="Line 1192"/>
            <p:cNvSpPr>
              <a:spLocks noChangeShapeType="1"/>
            </p:cNvSpPr>
            <p:nvPr/>
          </p:nvSpPr>
          <p:spPr bwMode="auto">
            <a:xfrm flipH="1" flipV="1">
              <a:off x="3539812" y="303724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2" name="Line 1193"/>
            <p:cNvSpPr>
              <a:spLocks noChangeShapeType="1"/>
            </p:cNvSpPr>
            <p:nvPr/>
          </p:nvSpPr>
          <p:spPr bwMode="auto">
            <a:xfrm flipH="1" flipV="1">
              <a:off x="3536114" y="3036014"/>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3" name="Line 1194"/>
            <p:cNvSpPr>
              <a:spLocks noChangeShapeType="1"/>
            </p:cNvSpPr>
            <p:nvPr/>
          </p:nvSpPr>
          <p:spPr bwMode="auto">
            <a:xfrm>
              <a:off x="3536114" y="303601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4" name="Line 1195"/>
            <p:cNvSpPr>
              <a:spLocks noChangeShapeType="1"/>
            </p:cNvSpPr>
            <p:nvPr/>
          </p:nvSpPr>
          <p:spPr bwMode="auto">
            <a:xfrm flipV="1">
              <a:off x="3536114" y="3033549"/>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5" name="Line 1196"/>
            <p:cNvSpPr>
              <a:spLocks noChangeShapeType="1"/>
            </p:cNvSpPr>
            <p:nvPr/>
          </p:nvSpPr>
          <p:spPr bwMode="auto">
            <a:xfrm flipH="1">
              <a:off x="3534882" y="3033549"/>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6" name="Line 1197"/>
            <p:cNvSpPr>
              <a:spLocks noChangeShapeType="1"/>
            </p:cNvSpPr>
            <p:nvPr/>
          </p:nvSpPr>
          <p:spPr bwMode="auto">
            <a:xfrm flipV="1">
              <a:off x="3534882" y="3032315"/>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7" name="Line 1198"/>
            <p:cNvSpPr>
              <a:spLocks noChangeShapeType="1"/>
            </p:cNvSpPr>
            <p:nvPr/>
          </p:nvSpPr>
          <p:spPr bwMode="auto">
            <a:xfrm flipH="1" flipV="1">
              <a:off x="3533649" y="3029850"/>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8" name="Line 1199"/>
            <p:cNvSpPr>
              <a:spLocks noChangeShapeType="1"/>
            </p:cNvSpPr>
            <p:nvPr/>
          </p:nvSpPr>
          <p:spPr bwMode="auto">
            <a:xfrm flipH="1" flipV="1">
              <a:off x="3532417" y="3028618"/>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49" name="Line 1200"/>
            <p:cNvSpPr>
              <a:spLocks noChangeShapeType="1"/>
            </p:cNvSpPr>
            <p:nvPr/>
          </p:nvSpPr>
          <p:spPr bwMode="auto">
            <a:xfrm>
              <a:off x="3532417" y="3028618"/>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0" name="Line 1201"/>
            <p:cNvSpPr>
              <a:spLocks noChangeShapeType="1"/>
            </p:cNvSpPr>
            <p:nvPr/>
          </p:nvSpPr>
          <p:spPr bwMode="auto">
            <a:xfrm>
              <a:off x="3532417" y="3028618"/>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1" name="Line 1202"/>
            <p:cNvSpPr>
              <a:spLocks noChangeShapeType="1"/>
            </p:cNvSpPr>
            <p:nvPr/>
          </p:nvSpPr>
          <p:spPr bwMode="auto">
            <a:xfrm flipH="1" flipV="1">
              <a:off x="3531183" y="3026152"/>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2" name="Line 1203"/>
            <p:cNvSpPr>
              <a:spLocks noChangeShapeType="1"/>
            </p:cNvSpPr>
            <p:nvPr/>
          </p:nvSpPr>
          <p:spPr bwMode="auto">
            <a:xfrm flipH="1" flipV="1">
              <a:off x="3529951" y="3022454"/>
              <a:ext cx="1233"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3" name="Line 1204"/>
            <p:cNvSpPr>
              <a:spLocks noChangeShapeType="1"/>
            </p:cNvSpPr>
            <p:nvPr/>
          </p:nvSpPr>
          <p:spPr bwMode="auto">
            <a:xfrm flipV="1">
              <a:off x="3529951" y="3017523"/>
              <a:ext cx="0" cy="4931"/>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4" name="Line 1205"/>
            <p:cNvSpPr>
              <a:spLocks noChangeShapeType="1"/>
            </p:cNvSpPr>
            <p:nvPr/>
          </p:nvSpPr>
          <p:spPr bwMode="auto">
            <a:xfrm flipV="1">
              <a:off x="3529951" y="3016291"/>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5" name="Line 1206"/>
            <p:cNvSpPr>
              <a:spLocks noChangeShapeType="1"/>
            </p:cNvSpPr>
            <p:nvPr/>
          </p:nvSpPr>
          <p:spPr bwMode="auto">
            <a:xfrm flipV="1">
              <a:off x="3531183" y="3013825"/>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6" name="Line 1207"/>
            <p:cNvSpPr>
              <a:spLocks noChangeShapeType="1"/>
            </p:cNvSpPr>
            <p:nvPr/>
          </p:nvSpPr>
          <p:spPr bwMode="auto">
            <a:xfrm flipV="1">
              <a:off x="3531183" y="3012593"/>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7" name="Line 1208"/>
            <p:cNvSpPr>
              <a:spLocks noChangeShapeType="1"/>
            </p:cNvSpPr>
            <p:nvPr/>
          </p:nvSpPr>
          <p:spPr bwMode="auto">
            <a:xfrm flipV="1">
              <a:off x="3531183" y="3011360"/>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8" name="Line 1209"/>
            <p:cNvSpPr>
              <a:spLocks noChangeShapeType="1"/>
            </p:cNvSpPr>
            <p:nvPr/>
          </p:nvSpPr>
          <p:spPr bwMode="auto">
            <a:xfrm>
              <a:off x="3531183" y="301136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59" name="Line 1210"/>
            <p:cNvSpPr>
              <a:spLocks noChangeShapeType="1"/>
            </p:cNvSpPr>
            <p:nvPr/>
          </p:nvSpPr>
          <p:spPr bwMode="auto">
            <a:xfrm flipV="1">
              <a:off x="3531183" y="3008894"/>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0" name="Line 1212"/>
            <p:cNvSpPr>
              <a:spLocks noChangeShapeType="1"/>
            </p:cNvSpPr>
            <p:nvPr/>
          </p:nvSpPr>
          <p:spPr bwMode="auto">
            <a:xfrm flipV="1">
              <a:off x="3532417" y="3007662"/>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1" name="Line 1213"/>
            <p:cNvSpPr>
              <a:spLocks noChangeShapeType="1"/>
            </p:cNvSpPr>
            <p:nvPr/>
          </p:nvSpPr>
          <p:spPr bwMode="auto">
            <a:xfrm flipV="1">
              <a:off x="3533649" y="300642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2" name="Line 1214"/>
            <p:cNvSpPr>
              <a:spLocks noChangeShapeType="1"/>
            </p:cNvSpPr>
            <p:nvPr/>
          </p:nvSpPr>
          <p:spPr bwMode="auto">
            <a:xfrm flipV="1">
              <a:off x="3534882" y="3002730"/>
              <a:ext cx="0"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3" name="Line 1215"/>
            <p:cNvSpPr>
              <a:spLocks noChangeShapeType="1"/>
            </p:cNvSpPr>
            <p:nvPr/>
          </p:nvSpPr>
          <p:spPr bwMode="auto">
            <a:xfrm flipV="1">
              <a:off x="3534882" y="300149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4" name="Line 1216"/>
            <p:cNvSpPr>
              <a:spLocks noChangeShapeType="1"/>
            </p:cNvSpPr>
            <p:nvPr/>
          </p:nvSpPr>
          <p:spPr bwMode="auto">
            <a:xfrm>
              <a:off x="3536115" y="300149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5" name="Line 1217"/>
            <p:cNvSpPr>
              <a:spLocks noChangeShapeType="1"/>
            </p:cNvSpPr>
            <p:nvPr/>
          </p:nvSpPr>
          <p:spPr bwMode="auto">
            <a:xfrm>
              <a:off x="3536115" y="300149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6" name="Line 1218"/>
            <p:cNvSpPr>
              <a:spLocks noChangeShapeType="1"/>
            </p:cNvSpPr>
            <p:nvPr/>
          </p:nvSpPr>
          <p:spPr bwMode="auto">
            <a:xfrm flipV="1">
              <a:off x="3536115" y="3000265"/>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7" name="Line 1219"/>
            <p:cNvSpPr>
              <a:spLocks noChangeShapeType="1"/>
            </p:cNvSpPr>
            <p:nvPr/>
          </p:nvSpPr>
          <p:spPr bwMode="auto">
            <a:xfrm flipV="1">
              <a:off x="3539812" y="2999033"/>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8" name="Line 1220"/>
            <p:cNvSpPr>
              <a:spLocks noChangeShapeType="1"/>
            </p:cNvSpPr>
            <p:nvPr/>
          </p:nvSpPr>
          <p:spPr bwMode="auto">
            <a:xfrm>
              <a:off x="3541046" y="2999033"/>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69" name="Line 1221"/>
            <p:cNvSpPr>
              <a:spLocks noChangeShapeType="1"/>
            </p:cNvSpPr>
            <p:nvPr/>
          </p:nvSpPr>
          <p:spPr bwMode="auto">
            <a:xfrm>
              <a:off x="3542278" y="2999033"/>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0" name="Line 1222"/>
            <p:cNvSpPr>
              <a:spLocks noChangeShapeType="1"/>
            </p:cNvSpPr>
            <p:nvPr/>
          </p:nvSpPr>
          <p:spPr bwMode="auto">
            <a:xfrm flipV="1">
              <a:off x="3542278" y="2997800"/>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1" name="Line 1223"/>
            <p:cNvSpPr>
              <a:spLocks noChangeShapeType="1"/>
            </p:cNvSpPr>
            <p:nvPr/>
          </p:nvSpPr>
          <p:spPr bwMode="auto">
            <a:xfrm>
              <a:off x="3543511" y="2997800"/>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2" name="Line 1224"/>
            <p:cNvSpPr>
              <a:spLocks noChangeShapeType="1"/>
            </p:cNvSpPr>
            <p:nvPr/>
          </p:nvSpPr>
          <p:spPr bwMode="auto">
            <a:xfrm flipV="1">
              <a:off x="3545976" y="2996567"/>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3" name="Line 1225"/>
            <p:cNvSpPr>
              <a:spLocks noChangeShapeType="1"/>
            </p:cNvSpPr>
            <p:nvPr/>
          </p:nvSpPr>
          <p:spPr bwMode="auto">
            <a:xfrm>
              <a:off x="3548442" y="2996567"/>
              <a:ext cx="3698"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4" name="Line 1226"/>
            <p:cNvSpPr>
              <a:spLocks noChangeShapeType="1"/>
            </p:cNvSpPr>
            <p:nvPr/>
          </p:nvSpPr>
          <p:spPr bwMode="auto">
            <a:xfrm>
              <a:off x="3552140" y="2996567"/>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5" name="Line 1227"/>
            <p:cNvSpPr>
              <a:spLocks noChangeShapeType="1"/>
            </p:cNvSpPr>
            <p:nvPr/>
          </p:nvSpPr>
          <p:spPr bwMode="auto">
            <a:xfrm flipV="1">
              <a:off x="3553373" y="2994102"/>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6" name="Line 1228"/>
            <p:cNvSpPr>
              <a:spLocks noChangeShapeType="1"/>
            </p:cNvSpPr>
            <p:nvPr/>
          </p:nvSpPr>
          <p:spPr bwMode="auto">
            <a:xfrm>
              <a:off x="3553373" y="2994102"/>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7" name="Line 1229"/>
            <p:cNvSpPr>
              <a:spLocks noChangeShapeType="1"/>
            </p:cNvSpPr>
            <p:nvPr/>
          </p:nvSpPr>
          <p:spPr bwMode="auto">
            <a:xfrm>
              <a:off x="3554605" y="2994102"/>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8" name="Line 1230"/>
            <p:cNvSpPr>
              <a:spLocks noChangeShapeType="1"/>
            </p:cNvSpPr>
            <p:nvPr/>
          </p:nvSpPr>
          <p:spPr bwMode="auto">
            <a:xfrm>
              <a:off x="3555839" y="2996567"/>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79" name="Line 1231"/>
            <p:cNvSpPr>
              <a:spLocks noChangeShapeType="1"/>
            </p:cNvSpPr>
            <p:nvPr/>
          </p:nvSpPr>
          <p:spPr bwMode="auto">
            <a:xfrm>
              <a:off x="3558304" y="2996567"/>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0" name="Line 1232"/>
            <p:cNvSpPr>
              <a:spLocks noChangeShapeType="1"/>
            </p:cNvSpPr>
            <p:nvPr/>
          </p:nvSpPr>
          <p:spPr bwMode="auto">
            <a:xfrm>
              <a:off x="3562002" y="299780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1" name="Line 1233"/>
            <p:cNvSpPr>
              <a:spLocks noChangeShapeType="1"/>
            </p:cNvSpPr>
            <p:nvPr/>
          </p:nvSpPr>
          <p:spPr bwMode="auto">
            <a:xfrm>
              <a:off x="3562002" y="2997800"/>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2" name="Line 1234"/>
            <p:cNvSpPr>
              <a:spLocks noChangeShapeType="1"/>
            </p:cNvSpPr>
            <p:nvPr/>
          </p:nvSpPr>
          <p:spPr bwMode="auto">
            <a:xfrm>
              <a:off x="3563234" y="2997800"/>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3" name="Line 1235"/>
            <p:cNvSpPr>
              <a:spLocks noChangeShapeType="1"/>
            </p:cNvSpPr>
            <p:nvPr/>
          </p:nvSpPr>
          <p:spPr bwMode="auto">
            <a:xfrm>
              <a:off x="3564467" y="2997800"/>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4" name="Line 1236"/>
            <p:cNvSpPr>
              <a:spLocks noChangeShapeType="1"/>
            </p:cNvSpPr>
            <p:nvPr/>
          </p:nvSpPr>
          <p:spPr bwMode="auto">
            <a:xfrm>
              <a:off x="3565700" y="2999033"/>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5" name="Line 1237"/>
            <p:cNvSpPr>
              <a:spLocks noChangeShapeType="1"/>
            </p:cNvSpPr>
            <p:nvPr/>
          </p:nvSpPr>
          <p:spPr bwMode="auto">
            <a:xfrm>
              <a:off x="3568165" y="3000265"/>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6" name="Line 1238"/>
            <p:cNvSpPr>
              <a:spLocks noChangeShapeType="1"/>
            </p:cNvSpPr>
            <p:nvPr/>
          </p:nvSpPr>
          <p:spPr bwMode="auto">
            <a:xfrm>
              <a:off x="3571863" y="300149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7" name="Line 1239"/>
            <p:cNvSpPr>
              <a:spLocks noChangeShapeType="1"/>
            </p:cNvSpPr>
            <p:nvPr/>
          </p:nvSpPr>
          <p:spPr bwMode="auto">
            <a:xfrm>
              <a:off x="3571863" y="300149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8" name="Line 1240"/>
            <p:cNvSpPr>
              <a:spLocks noChangeShapeType="1"/>
            </p:cNvSpPr>
            <p:nvPr/>
          </p:nvSpPr>
          <p:spPr bwMode="auto">
            <a:xfrm>
              <a:off x="3571863" y="3001499"/>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89" name="Line 1241"/>
            <p:cNvSpPr>
              <a:spLocks noChangeShapeType="1"/>
            </p:cNvSpPr>
            <p:nvPr/>
          </p:nvSpPr>
          <p:spPr bwMode="auto">
            <a:xfrm>
              <a:off x="3571863" y="3002730"/>
              <a:ext cx="1233"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0" name="Line 1242"/>
            <p:cNvSpPr>
              <a:spLocks noChangeShapeType="1"/>
            </p:cNvSpPr>
            <p:nvPr/>
          </p:nvSpPr>
          <p:spPr bwMode="auto">
            <a:xfrm>
              <a:off x="3573096" y="300642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1" name="Line 1243"/>
            <p:cNvSpPr>
              <a:spLocks noChangeShapeType="1"/>
            </p:cNvSpPr>
            <p:nvPr/>
          </p:nvSpPr>
          <p:spPr bwMode="auto">
            <a:xfrm>
              <a:off x="3574328" y="3007662"/>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2" name="Line 1244"/>
            <p:cNvSpPr>
              <a:spLocks noChangeShapeType="1"/>
            </p:cNvSpPr>
            <p:nvPr/>
          </p:nvSpPr>
          <p:spPr bwMode="auto">
            <a:xfrm>
              <a:off x="3575561" y="300889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3" name="Line 1245"/>
            <p:cNvSpPr>
              <a:spLocks noChangeShapeType="1"/>
            </p:cNvSpPr>
            <p:nvPr/>
          </p:nvSpPr>
          <p:spPr bwMode="auto">
            <a:xfrm>
              <a:off x="3575561" y="3008894"/>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4" name="Line 1246"/>
            <p:cNvSpPr>
              <a:spLocks noChangeShapeType="1"/>
            </p:cNvSpPr>
            <p:nvPr/>
          </p:nvSpPr>
          <p:spPr bwMode="auto">
            <a:xfrm>
              <a:off x="3575561" y="3010127"/>
              <a:ext cx="1233"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5" name="Line 1247"/>
            <p:cNvSpPr>
              <a:spLocks noChangeShapeType="1"/>
            </p:cNvSpPr>
            <p:nvPr/>
          </p:nvSpPr>
          <p:spPr bwMode="auto">
            <a:xfrm>
              <a:off x="3576794" y="3013825"/>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6" name="Line 1248"/>
            <p:cNvSpPr>
              <a:spLocks noChangeShapeType="1"/>
            </p:cNvSpPr>
            <p:nvPr/>
          </p:nvSpPr>
          <p:spPr bwMode="auto">
            <a:xfrm>
              <a:off x="3578027" y="3016291"/>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7" name="Freeform 1249"/>
            <p:cNvSpPr>
              <a:spLocks/>
            </p:cNvSpPr>
            <p:nvPr/>
          </p:nvSpPr>
          <p:spPr bwMode="auto">
            <a:xfrm>
              <a:off x="3716090" y="2799335"/>
              <a:ext cx="49308" cy="48076"/>
            </a:xfrm>
            <a:custGeom>
              <a:avLst/>
              <a:gdLst>
                <a:gd name="T0" fmla="*/ 20 w 40"/>
                <a:gd name="T1" fmla="*/ 1 h 39"/>
                <a:gd name="T2" fmla="*/ 24 w 40"/>
                <a:gd name="T3" fmla="*/ 1 h 39"/>
                <a:gd name="T4" fmla="*/ 28 w 40"/>
                <a:gd name="T5" fmla="*/ 1 h 39"/>
                <a:gd name="T6" fmla="*/ 30 w 40"/>
                <a:gd name="T7" fmla="*/ 3 h 39"/>
                <a:gd name="T8" fmla="*/ 33 w 40"/>
                <a:gd name="T9" fmla="*/ 5 h 39"/>
                <a:gd name="T10" fmla="*/ 34 w 40"/>
                <a:gd name="T11" fmla="*/ 5 h 39"/>
                <a:gd name="T12" fmla="*/ 37 w 40"/>
                <a:gd name="T13" fmla="*/ 8 h 39"/>
                <a:gd name="T14" fmla="*/ 38 w 40"/>
                <a:gd name="T15" fmla="*/ 10 h 39"/>
                <a:gd name="T16" fmla="*/ 39 w 40"/>
                <a:gd name="T17" fmla="*/ 11 h 39"/>
                <a:gd name="T18" fmla="*/ 40 w 40"/>
                <a:gd name="T19" fmla="*/ 16 h 39"/>
                <a:gd name="T20" fmla="*/ 40 w 40"/>
                <a:gd name="T21" fmla="*/ 20 h 39"/>
                <a:gd name="T22" fmla="*/ 39 w 40"/>
                <a:gd name="T23" fmla="*/ 25 h 39"/>
                <a:gd name="T24" fmla="*/ 39 w 40"/>
                <a:gd name="T25" fmla="*/ 26 h 39"/>
                <a:gd name="T26" fmla="*/ 38 w 40"/>
                <a:gd name="T27" fmla="*/ 28 h 39"/>
                <a:gd name="T28" fmla="*/ 34 w 40"/>
                <a:gd name="T29" fmla="*/ 32 h 39"/>
                <a:gd name="T30" fmla="*/ 34 w 40"/>
                <a:gd name="T31" fmla="*/ 34 h 39"/>
                <a:gd name="T32" fmla="*/ 32 w 40"/>
                <a:gd name="T33" fmla="*/ 35 h 39"/>
                <a:gd name="T34" fmla="*/ 28 w 40"/>
                <a:gd name="T35" fmla="*/ 36 h 39"/>
                <a:gd name="T36" fmla="*/ 24 w 40"/>
                <a:gd name="T37" fmla="*/ 37 h 39"/>
                <a:gd name="T38" fmla="*/ 22 w 40"/>
                <a:gd name="T39" fmla="*/ 39 h 39"/>
                <a:gd name="T40" fmla="*/ 20 w 40"/>
                <a:gd name="T41" fmla="*/ 39 h 39"/>
                <a:gd name="T42" fmla="*/ 15 w 40"/>
                <a:gd name="T43" fmla="*/ 37 h 39"/>
                <a:gd name="T44" fmla="*/ 12 w 40"/>
                <a:gd name="T45" fmla="*/ 37 h 39"/>
                <a:gd name="T46" fmla="*/ 8 w 40"/>
                <a:gd name="T47" fmla="*/ 35 h 39"/>
                <a:gd name="T48" fmla="*/ 6 w 40"/>
                <a:gd name="T49" fmla="*/ 34 h 39"/>
                <a:gd name="T50" fmla="*/ 5 w 40"/>
                <a:gd name="T51" fmla="*/ 32 h 39"/>
                <a:gd name="T52" fmla="*/ 3 w 40"/>
                <a:gd name="T53" fmla="*/ 28 h 39"/>
                <a:gd name="T54" fmla="*/ 1 w 40"/>
                <a:gd name="T55" fmla="*/ 28 h 39"/>
                <a:gd name="T56" fmla="*/ 1 w 40"/>
                <a:gd name="T57" fmla="*/ 25 h 39"/>
                <a:gd name="T58" fmla="*/ 0 w 40"/>
                <a:gd name="T59" fmla="*/ 21 h 39"/>
                <a:gd name="T60" fmla="*/ 0 w 40"/>
                <a:gd name="T61" fmla="*/ 17 h 39"/>
                <a:gd name="T62" fmla="*/ 1 w 40"/>
                <a:gd name="T63" fmla="*/ 13 h 39"/>
                <a:gd name="T64" fmla="*/ 1 w 40"/>
                <a:gd name="T65" fmla="*/ 11 h 39"/>
                <a:gd name="T66" fmla="*/ 4 w 40"/>
                <a:gd name="T67" fmla="*/ 8 h 39"/>
                <a:gd name="T68" fmla="*/ 6 w 40"/>
                <a:gd name="T69" fmla="*/ 5 h 39"/>
                <a:gd name="T70" fmla="*/ 8 w 40"/>
                <a:gd name="T71" fmla="*/ 4 h 39"/>
                <a:gd name="T72" fmla="*/ 11 w 40"/>
                <a:gd name="T73" fmla="*/ 2 h 39"/>
                <a:gd name="T74" fmla="*/ 12 w 40"/>
                <a:gd name="T75" fmla="*/ 1 h 39"/>
                <a:gd name="T76" fmla="*/ 16 w 40"/>
                <a:gd name="T77"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 h="39">
                  <a:moveTo>
                    <a:pt x="17" y="0"/>
                  </a:moveTo>
                  <a:lnTo>
                    <a:pt x="20" y="1"/>
                  </a:lnTo>
                  <a:lnTo>
                    <a:pt x="22" y="1"/>
                  </a:lnTo>
                  <a:lnTo>
                    <a:pt x="24" y="1"/>
                  </a:lnTo>
                  <a:lnTo>
                    <a:pt x="26" y="1"/>
                  </a:lnTo>
                  <a:lnTo>
                    <a:pt x="28" y="1"/>
                  </a:lnTo>
                  <a:lnTo>
                    <a:pt x="29" y="2"/>
                  </a:lnTo>
                  <a:lnTo>
                    <a:pt x="30" y="3"/>
                  </a:lnTo>
                  <a:lnTo>
                    <a:pt x="32" y="4"/>
                  </a:lnTo>
                  <a:lnTo>
                    <a:pt x="33" y="5"/>
                  </a:lnTo>
                  <a:lnTo>
                    <a:pt x="34" y="5"/>
                  </a:lnTo>
                  <a:lnTo>
                    <a:pt x="34" y="5"/>
                  </a:lnTo>
                  <a:lnTo>
                    <a:pt x="34" y="7"/>
                  </a:lnTo>
                  <a:lnTo>
                    <a:pt x="37" y="8"/>
                  </a:lnTo>
                  <a:lnTo>
                    <a:pt x="38" y="9"/>
                  </a:lnTo>
                  <a:lnTo>
                    <a:pt x="38" y="10"/>
                  </a:lnTo>
                  <a:lnTo>
                    <a:pt x="38" y="11"/>
                  </a:lnTo>
                  <a:lnTo>
                    <a:pt x="39" y="11"/>
                  </a:lnTo>
                  <a:lnTo>
                    <a:pt x="39" y="13"/>
                  </a:lnTo>
                  <a:lnTo>
                    <a:pt x="40" y="16"/>
                  </a:lnTo>
                  <a:lnTo>
                    <a:pt x="40" y="19"/>
                  </a:lnTo>
                  <a:lnTo>
                    <a:pt x="40" y="20"/>
                  </a:lnTo>
                  <a:lnTo>
                    <a:pt x="40" y="24"/>
                  </a:lnTo>
                  <a:lnTo>
                    <a:pt x="39" y="25"/>
                  </a:lnTo>
                  <a:lnTo>
                    <a:pt x="39" y="25"/>
                  </a:lnTo>
                  <a:lnTo>
                    <a:pt x="39" y="26"/>
                  </a:lnTo>
                  <a:lnTo>
                    <a:pt x="39" y="27"/>
                  </a:lnTo>
                  <a:lnTo>
                    <a:pt x="38" y="28"/>
                  </a:lnTo>
                  <a:lnTo>
                    <a:pt x="37" y="31"/>
                  </a:lnTo>
                  <a:lnTo>
                    <a:pt x="34" y="32"/>
                  </a:lnTo>
                  <a:lnTo>
                    <a:pt x="34" y="33"/>
                  </a:lnTo>
                  <a:lnTo>
                    <a:pt x="34" y="34"/>
                  </a:lnTo>
                  <a:lnTo>
                    <a:pt x="33" y="34"/>
                  </a:lnTo>
                  <a:lnTo>
                    <a:pt x="32" y="35"/>
                  </a:lnTo>
                  <a:lnTo>
                    <a:pt x="31" y="36"/>
                  </a:lnTo>
                  <a:lnTo>
                    <a:pt x="28" y="36"/>
                  </a:lnTo>
                  <a:lnTo>
                    <a:pt x="26" y="37"/>
                  </a:lnTo>
                  <a:lnTo>
                    <a:pt x="24" y="37"/>
                  </a:lnTo>
                  <a:lnTo>
                    <a:pt x="23" y="39"/>
                  </a:lnTo>
                  <a:lnTo>
                    <a:pt x="22" y="39"/>
                  </a:lnTo>
                  <a:lnTo>
                    <a:pt x="21" y="39"/>
                  </a:lnTo>
                  <a:lnTo>
                    <a:pt x="20" y="39"/>
                  </a:lnTo>
                  <a:lnTo>
                    <a:pt x="19" y="39"/>
                  </a:lnTo>
                  <a:lnTo>
                    <a:pt x="15" y="37"/>
                  </a:lnTo>
                  <a:lnTo>
                    <a:pt x="14" y="37"/>
                  </a:lnTo>
                  <a:lnTo>
                    <a:pt x="12" y="37"/>
                  </a:lnTo>
                  <a:lnTo>
                    <a:pt x="9" y="36"/>
                  </a:lnTo>
                  <a:lnTo>
                    <a:pt x="8" y="35"/>
                  </a:lnTo>
                  <a:lnTo>
                    <a:pt x="7" y="34"/>
                  </a:lnTo>
                  <a:lnTo>
                    <a:pt x="6" y="34"/>
                  </a:lnTo>
                  <a:lnTo>
                    <a:pt x="6" y="33"/>
                  </a:lnTo>
                  <a:lnTo>
                    <a:pt x="5" y="32"/>
                  </a:lnTo>
                  <a:lnTo>
                    <a:pt x="4" y="31"/>
                  </a:lnTo>
                  <a:lnTo>
                    <a:pt x="3" y="28"/>
                  </a:lnTo>
                  <a:lnTo>
                    <a:pt x="3" y="28"/>
                  </a:lnTo>
                  <a:lnTo>
                    <a:pt x="1" y="28"/>
                  </a:lnTo>
                  <a:lnTo>
                    <a:pt x="1" y="27"/>
                  </a:lnTo>
                  <a:lnTo>
                    <a:pt x="1" y="25"/>
                  </a:lnTo>
                  <a:lnTo>
                    <a:pt x="0" y="23"/>
                  </a:lnTo>
                  <a:lnTo>
                    <a:pt x="0" y="21"/>
                  </a:lnTo>
                  <a:lnTo>
                    <a:pt x="0" y="19"/>
                  </a:lnTo>
                  <a:lnTo>
                    <a:pt x="0" y="17"/>
                  </a:lnTo>
                  <a:lnTo>
                    <a:pt x="1" y="15"/>
                  </a:lnTo>
                  <a:lnTo>
                    <a:pt x="1" y="13"/>
                  </a:lnTo>
                  <a:lnTo>
                    <a:pt x="1" y="12"/>
                  </a:lnTo>
                  <a:lnTo>
                    <a:pt x="1" y="11"/>
                  </a:lnTo>
                  <a:lnTo>
                    <a:pt x="3" y="9"/>
                  </a:lnTo>
                  <a:lnTo>
                    <a:pt x="4" y="8"/>
                  </a:lnTo>
                  <a:lnTo>
                    <a:pt x="5" y="7"/>
                  </a:lnTo>
                  <a:lnTo>
                    <a:pt x="6" y="5"/>
                  </a:lnTo>
                  <a:lnTo>
                    <a:pt x="7" y="5"/>
                  </a:lnTo>
                  <a:lnTo>
                    <a:pt x="8" y="4"/>
                  </a:lnTo>
                  <a:lnTo>
                    <a:pt x="9" y="3"/>
                  </a:lnTo>
                  <a:lnTo>
                    <a:pt x="11" y="2"/>
                  </a:lnTo>
                  <a:lnTo>
                    <a:pt x="11" y="2"/>
                  </a:lnTo>
                  <a:lnTo>
                    <a:pt x="12" y="1"/>
                  </a:lnTo>
                  <a:lnTo>
                    <a:pt x="14" y="1"/>
                  </a:lnTo>
                  <a:lnTo>
                    <a:pt x="16" y="1"/>
                  </a:lnTo>
                  <a:lnTo>
                    <a:pt x="17" y="0"/>
                  </a:lnTo>
                  <a:close/>
                </a:path>
              </a:pathLst>
            </a:custGeom>
            <a:solidFill>
              <a:srgbClr val="DC8700"/>
            </a:solidFill>
            <a:ln w="0">
              <a:solidFill>
                <a:srgbClr val="DC87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8" name="Line 1250"/>
            <p:cNvSpPr>
              <a:spLocks noChangeShapeType="1"/>
            </p:cNvSpPr>
            <p:nvPr/>
          </p:nvSpPr>
          <p:spPr bwMode="auto">
            <a:xfrm>
              <a:off x="3765398" y="282275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299" name="Line 1251"/>
            <p:cNvSpPr>
              <a:spLocks noChangeShapeType="1"/>
            </p:cNvSpPr>
            <p:nvPr/>
          </p:nvSpPr>
          <p:spPr bwMode="auto">
            <a:xfrm>
              <a:off x="3765398" y="2822756"/>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0" name="Line 1252"/>
            <p:cNvSpPr>
              <a:spLocks noChangeShapeType="1"/>
            </p:cNvSpPr>
            <p:nvPr/>
          </p:nvSpPr>
          <p:spPr bwMode="auto">
            <a:xfrm>
              <a:off x="3765398" y="2823989"/>
              <a:ext cx="0" cy="4931"/>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1" name="Line 1253"/>
            <p:cNvSpPr>
              <a:spLocks noChangeShapeType="1"/>
            </p:cNvSpPr>
            <p:nvPr/>
          </p:nvSpPr>
          <p:spPr bwMode="auto">
            <a:xfrm flipH="1">
              <a:off x="3764164" y="2828920"/>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2" name="Line 1254"/>
            <p:cNvSpPr>
              <a:spLocks noChangeShapeType="1"/>
            </p:cNvSpPr>
            <p:nvPr/>
          </p:nvSpPr>
          <p:spPr bwMode="auto">
            <a:xfrm>
              <a:off x="3764164" y="2830152"/>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3" name="Line 1255"/>
            <p:cNvSpPr>
              <a:spLocks noChangeShapeType="1"/>
            </p:cNvSpPr>
            <p:nvPr/>
          </p:nvSpPr>
          <p:spPr bwMode="auto">
            <a:xfrm>
              <a:off x="3764164" y="2830152"/>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4" name="Line 1256"/>
            <p:cNvSpPr>
              <a:spLocks noChangeShapeType="1"/>
            </p:cNvSpPr>
            <p:nvPr/>
          </p:nvSpPr>
          <p:spPr bwMode="auto">
            <a:xfrm>
              <a:off x="3764164" y="2831385"/>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5" name="Line 1257"/>
            <p:cNvSpPr>
              <a:spLocks noChangeShapeType="1"/>
            </p:cNvSpPr>
            <p:nvPr/>
          </p:nvSpPr>
          <p:spPr bwMode="auto">
            <a:xfrm flipH="1">
              <a:off x="3762933" y="2832618"/>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6" name="Line 1258"/>
            <p:cNvSpPr>
              <a:spLocks noChangeShapeType="1"/>
            </p:cNvSpPr>
            <p:nvPr/>
          </p:nvSpPr>
          <p:spPr bwMode="auto">
            <a:xfrm flipH="1">
              <a:off x="3761699" y="2833851"/>
              <a:ext cx="1233"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7" name="Line 1259"/>
            <p:cNvSpPr>
              <a:spLocks noChangeShapeType="1"/>
            </p:cNvSpPr>
            <p:nvPr/>
          </p:nvSpPr>
          <p:spPr bwMode="auto">
            <a:xfrm flipH="1">
              <a:off x="3758001" y="2837549"/>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8" name="Line 1260"/>
            <p:cNvSpPr>
              <a:spLocks noChangeShapeType="1"/>
            </p:cNvSpPr>
            <p:nvPr/>
          </p:nvSpPr>
          <p:spPr bwMode="auto">
            <a:xfrm>
              <a:off x="3758001" y="2838782"/>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09" name="Line 1261"/>
            <p:cNvSpPr>
              <a:spLocks noChangeShapeType="1"/>
            </p:cNvSpPr>
            <p:nvPr/>
          </p:nvSpPr>
          <p:spPr bwMode="auto">
            <a:xfrm>
              <a:off x="3758001" y="284001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0" name="Line 1262"/>
            <p:cNvSpPr>
              <a:spLocks noChangeShapeType="1"/>
            </p:cNvSpPr>
            <p:nvPr/>
          </p:nvSpPr>
          <p:spPr bwMode="auto">
            <a:xfrm flipH="1">
              <a:off x="3756769" y="2840014"/>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1" name="Line 1263"/>
            <p:cNvSpPr>
              <a:spLocks noChangeShapeType="1"/>
            </p:cNvSpPr>
            <p:nvPr/>
          </p:nvSpPr>
          <p:spPr bwMode="auto">
            <a:xfrm flipH="1">
              <a:off x="3755536" y="2841247"/>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2" name="Line 1264"/>
            <p:cNvSpPr>
              <a:spLocks noChangeShapeType="1"/>
            </p:cNvSpPr>
            <p:nvPr/>
          </p:nvSpPr>
          <p:spPr bwMode="auto">
            <a:xfrm flipH="1">
              <a:off x="3754303" y="284247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3" name="Line 1265"/>
            <p:cNvSpPr>
              <a:spLocks noChangeShapeType="1"/>
            </p:cNvSpPr>
            <p:nvPr/>
          </p:nvSpPr>
          <p:spPr bwMode="auto">
            <a:xfrm flipH="1">
              <a:off x="3753070" y="2843713"/>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4" name="Line 1266"/>
            <p:cNvSpPr>
              <a:spLocks noChangeShapeType="1"/>
            </p:cNvSpPr>
            <p:nvPr/>
          </p:nvSpPr>
          <p:spPr bwMode="auto">
            <a:xfrm flipH="1">
              <a:off x="3750606" y="2843713"/>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5" name="Line 1267"/>
            <p:cNvSpPr>
              <a:spLocks noChangeShapeType="1"/>
            </p:cNvSpPr>
            <p:nvPr/>
          </p:nvSpPr>
          <p:spPr bwMode="auto">
            <a:xfrm flipH="1">
              <a:off x="3748140" y="2843713"/>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6" name="Line 1268"/>
            <p:cNvSpPr>
              <a:spLocks noChangeShapeType="1"/>
            </p:cNvSpPr>
            <p:nvPr/>
          </p:nvSpPr>
          <p:spPr bwMode="auto">
            <a:xfrm flipH="1">
              <a:off x="3745675" y="2844945"/>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7" name="Line 1269"/>
            <p:cNvSpPr>
              <a:spLocks noChangeShapeType="1"/>
            </p:cNvSpPr>
            <p:nvPr/>
          </p:nvSpPr>
          <p:spPr bwMode="auto">
            <a:xfrm flipH="1">
              <a:off x="3744442" y="2844945"/>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8" name="Line 1270"/>
            <p:cNvSpPr>
              <a:spLocks noChangeShapeType="1"/>
            </p:cNvSpPr>
            <p:nvPr/>
          </p:nvSpPr>
          <p:spPr bwMode="auto">
            <a:xfrm flipH="1">
              <a:off x="3743209" y="2844945"/>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19" name="Line 1271"/>
            <p:cNvSpPr>
              <a:spLocks noChangeShapeType="1"/>
            </p:cNvSpPr>
            <p:nvPr/>
          </p:nvSpPr>
          <p:spPr bwMode="auto">
            <a:xfrm flipH="1">
              <a:off x="3740743" y="2847410"/>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0" name="Line 1272"/>
            <p:cNvSpPr>
              <a:spLocks noChangeShapeType="1"/>
            </p:cNvSpPr>
            <p:nvPr/>
          </p:nvSpPr>
          <p:spPr bwMode="auto">
            <a:xfrm flipH="1" flipV="1">
              <a:off x="3739511" y="2844945"/>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1" name="Line 1273"/>
            <p:cNvSpPr>
              <a:spLocks noChangeShapeType="1"/>
            </p:cNvSpPr>
            <p:nvPr/>
          </p:nvSpPr>
          <p:spPr bwMode="auto">
            <a:xfrm flipH="1">
              <a:off x="3734580" y="2844945"/>
              <a:ext cx="4931"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2" name="Line 1274"/>
            <p:cNvSpPr>
              <a:spLocks noChangeShapeType="1"/>
            </p:cNvSpPr>
            <p:nvPr/>
          </p:nvSpPr>
          <p:spPr bwMode="auto">
            <a:xfrm flipH="1">
              <a:off x="3733348" y="2844945"/>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3" name="Line 1275"/>
            <p:cNvSpPr>
              <a:spLocks noChangeShapeType="1"/>
            </p:cNvSpPr>
            <p:nvPr/>
          </p:nvSpPr>
          <p:spPr bwMode="auto">
            <a:xfrm flipH="1">
              <a:off x="3732114" y="2844945"/>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4" name="Line 1276"/>
            <p:cNvSpPr>
              <a:spLocks noChangeShapeType="1"/>
            </p:cNvSpPr>
            <p:nvPr/>
          </p:nvSpPr>
          <p:spPr bwMode="auto">
            <a:xfrm flipH="1" flipV="1">
              <a:off x="3730882" y="2843713"/>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5" name="Line 1277"/>
            <p:cNvSpPr>
              <a:spLocks noChangeShapeType="1"/>
            </p:cNvSpPr>
            <p:nvPr/>
          </p:nvSpPr>
          <p:spPr bwMode="auto">
            <a:xfrm flipH="1">
              <a:off x="3727184" y="2843713"/>
              <a:ext cx="3698"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6" name="Line 1278"/>
            <p:cNvSpPr>
              <a:spLocks noChangeShapeType="1"/>
            </p:cNvSpPr>
            <p:nvPr/>
          </p:nvSpPr>
          <p:spPr bwMode="auto">
            <a:xfrm flipH="1" flipV="1">
              <a:off x="3725951" y="284247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7" name="Line 1279"/>
            <p:cNvSpPr>
              <a:spLocks noChangeShapeType="1"/>
            </p:cNvSpPr>
            <p:nvPr/>
          </p:nvSpPr>
          <p:spPr bwMode="auto">
            <a:xfrm flipH="1" flipV="1">
              <a:off x="3724718" y="2841247"/>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8" name="Line 1280"/>
            <p:cNvSpPr>
              <a:spLocks noChangeShapeType="1"/>
            </p:cNvSpPr>
            <p:nvPr/>
          </p:nvSpPr>
          <p:spPr bwMode="auto">
            <a:xfrm flipH="1" flipV="1">
              <a:off x="3723485" y="2840014"/>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29" name="Line 1281"/>
            <p:cNvSpPr>
              <a:spLocks noChangeShapeType="1"/>
            </p:cNvSpPr>
            <p:nvPr/>
          </p:nvSpPr>
          <p:spPr bwMode="auto">
            <a:xfrm>
              <a:off x="3723485" y="284001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0" name="Line 1282"/>
            <p:cNvSpPr>
              <a:spLocks noChangeShapeType="1"/>
            </p:cNvSpPr>
            <p:nvPr/>
          </p:nvSpPr>
          <p:spPr bwMode="auto">
            <a:xfrm flipH="1" flipV="1">
              <a:off x="3722253" y="2838782"/>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1" name="Line 1283"/>
            <p:cNvSpPr>
              <a:spLocks noChangeShapeType="1"/>
            </p:cNvSpPr>
            <p:nvPr/>
          </p:nvSpPr>
          <p:spPr bwMode="auto">
            <a:xfrm flipH="1" flipV="1">
              <a:off x="3721021" y="283754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2" name="Line 1284"/>
            <p:cNvSpPr>
              <a:spLocks noChangeShapeType="1"/>
            </p:cNvSpPr>
            <p:nvPr/>
          </p:nvSpPr>
          <p:spPr bwMode="auto">
            <a:xfrm flipH="1" flipV="1">
              <a:off x="3719787" y="2833851"/>
              <a:ext cx="1233"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3" name="Line 1285"/>
            <p:cNvSpPr>
              <a:spLocks noChangeShapeType="1"/>
            </p:cNvSpPr>
            <p:nvPr/>
          </p:nvSpPr>
          <p:spPr bwMode="auto">
            <a:xfrm>
              <a:off x="3719787" y="2833851"/>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4" name="Line 1286"/>
            <p:cNvSpPr>
              <a:spLocks noChangeShapeType="1"/>
            </p:cNvSpPr>
            <p:nvPr/>
          </p:nvSpPr>
          <p:spPr bwMode="auto">
            <a:xfrm flipH="1">
              <a:off x="3717322" y="2833851"/>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5" name="Line 1287"/>
            <p:cNvSpPr>
              <a:spLocks noChangeShapeType="1"/>
            </p:cNvSpPr>
            <p:nvPr/>
          </p:nvSpPr>
          <p:spPr bwMode="auto">
            <a:xfrm flipV="1">
              <a:off x="3717322" y="2832618"/>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6" name="Line 1288"/>
            <p:cNvSpPr>
              <a:spLocks noChangeShapeType="1"/>
            </p:cNvSpPr>
            <p:nvPr/>
          </p:nvSpPr>
          <p:spPr bwMode="auto">
            <a:xfrm flipV="1">
              <a:off x="3717322" y="2830152"/>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7" name="Line 1289"/>
            <p:cNvSpPr>
              <a:spLocks noChangeShapeType="1"/>
            </p:cNvSpPr>
            <p:nvPr/>
          </p:nvSpPr>
          <p:spPr bwMode="auto">
            <a:xfrm flipH="1" flipV="1">
              <a:off x="3716090" y="2827687"/>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8" name="Line 1290"/>
            <p:cNvSpPr>
              <a:spLocks noChangeShapeType="1"/>
            </p:cNvSpPr>
            <p:nvPr/>
          </p:nvSpPr>
          <p:spPr bwMode="auto">
            <a:xfrm flipV="1">
              <a:off x="3716090" y="2822756"/>
              <a:ext cx="0" cy="4931"/>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39" name="Line 1291"/>
            <p:cNvSpPr>
              <a:spLocks noChangeShapeType="1"/>
            </p:cNvSpPr>
            <p:nvPr/>
          </p:nvSpPr>
          <p:spPr bwMode="auto">
            <a:xfrm>
              <a:off x="3716090" y="2822756"/>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0" name="Line 1292"/>
            <p:cNvSpPr>
              <a:spLocks noChangeShapeType="1"/>
            </p:cNvSpPr>
            <p:nvPr/>
          </p:nvSpPr>
          <p:spPr bwMode="auto">
            <a:xfrm flipV="1">
              <a:off x="3717322" y="2815360"/>
              <a:ext cx="0" cy="739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1" name="Line 1293"/>
            <p:cNvSpPr>
              <a:spLocks noChangeShapeType="1"/>
            </p:cNvSpPr>
            <p:nvPr/>
          </p:nvSpPr>
          <p:spPr bwMode="auto">
            <a:xfrm flipV="1">
              <a:off x="3717322" y="2814128"/>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2" name="Line 1294"/>
            <p:cNvSpPr>
              <a:spLocks noChangeShapeType="1"/>
            </p:cNvSpPr>
            <p:nvPr/>
          </p:nvSpPr>
          <p:spPr bwMode="auto">
            <a:xfrm flipV="1">
              <a:off x="3717322" y="2812894"/>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3" name="Line 1295"/>
            <p:cNvSpPr>
              <a:spLocks noChangeShapeType="1"/>
            </p:cNvSpPr>
            <p:nvPr/>
          </p:nvSpPr>
          <p:spPr bwMode="auto">
            <a:xfrm flipV="1">
              <a:off x="3717322" y="2810429"/>
              <a:ext cx="2466"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4" name="Line 1296"/>
            <p:cNvSpPr>
              <a:spLocks noChangeShapeType="1"/>
            </p:cNvSpPr>
            <p:nvPr/>
          </p:nvSpPr>
          <p:spPr bwMode="auto">
            <a:xfrm flipV="1">
              <a:off x="3719787" y="2809197"/>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5" name="Line 1297"/>
            <p:cNvSpPr>
              <a:spLocks noChangeShapeType="1"/>
            </p:cNvSpPr>
            <p:nvPr/>
          </p:nvSpPr>
          <p:spPr bwMode="auto">
            <a:xfrm flipV="1">
              <a:off x="3721021" y="2807964"/>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6" name="Line 1298"/>
            <p:cNvSpPr>
              <a:spLocks noChangeShapeType="1"/>
            </p:cNvSpPr>
            <p:nvPr/>
          </p:nvSpPr>
          <p:spPr bwMode="auto">
            <a:xfrm flipV="1">
              <a:off x="3722253" y="2805499"/>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7" name="Line 1299"/>
            <p:cNvSpPr>
              <a:spLocks noChangeShapeType="1"/>
            </p:cNvSpPr>
            <p:nvPr/>
          </p:nvSpPr>
          <p:spPr bwMode="auto">
            <a:xfrm>
              <a:off x="3723485" y="2805499"/>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8" name="Line 1300"/>
            <p:cNvSpPr>
              <a:spLocks noChangeShapeType="1"/>
            </p:cNvSpPr>
            <p:nvPr/>
          </p:nvSpPr>
          <p:spPr bwMode="auto">
            <a:xfrm flipV="1">
              <a:off x="3724718" y="280426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49" name="Line 1301"/>
            <p:cNvSpPr>
              <a:spLocks noChangeShapeType="1"/>
            </p:cNvSpPr>
            <p:nvPr/>
          </p:nvSpPr>
          <p:spPr bwMode="auto">
            <a:xfrm flipV="1">
              <a:off x="3725951" y="2803033"/>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0" name="Line 1302"/>
            <p:cNvSpPr>
              <a:spLocks noChangeShapeType="1"/>
            </p:cNvSpPr>
            <p:nvPr/>
          </p:nvSpPr>
          <p:spPr bwMode="auto">
            <a:xfrm flipV="1">
              <a:off x="3727184" y="2801800"/>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1" name="Line 1303"/>
            <p:cNvSpPr>
              <a:spLocks noChangeShapeType="1"/>
            </p:cNvSpPr>
            <p:nvPr/>
          </p:nvSpPr>
          <p:spPr bwMode="auto">
            <a:xfrm>
              <a:off x="3729649" y="280180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2" name="Line 1304"/>
            <p:cNvSpPr>
              <a:spLocks noChangeShapeType="1"/>
            </p:cNvSpPr>
            <p:nvPr/>
          </p:nvSpPr>
          <p:spPr bwMode="auto">
            <a:xfrm flipV="1">
              <a:off x="3729649" y="2800567"/>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3" name="Line 1305"/>
            <p:cNvSpPr>
              <a:spLocks noChangeShapeType="1"/>
            </p:cNvSpPr>
            <p:nvPr/>
          </p:nvSpPr>
          <p:spPr bwMode="auto">
            <a:xfrm>
              <a:off x="3730882" y="2800567"/>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4" name="Line 1306"/>
            <p:cNvSpPr>
              <a:spLocks noChangeShapeType="1"/>
            </p:cNvSpPr>
            <p:nvPr/>
          </p:nvSpPr>
          <p:spPr bwMode="auto">
            <a:xfrm>
              <a:off x="3733348" y="2800567"/>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5" name="Line 1307"/>
            <p:cNvSpPr>
              <a:spLocks noChangeShapeType="1"/>
            </p:cNvSpPr>
            <p:nvPr/>
          </p:nvSpPr>
          <p:spPr bwMode="auto">
            <a:xfrm flipV="1">
              <a:off x="3735813" y="2799335"/>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6" name="Line 1308"/>
            <p:cNvSpPr>
              <a:spLocks noChangeShapeType="1"/>
            </p:cNvSpPr>
            <p:nvPr/>
          </p:nvSpPr>
          <p:spPr bwMode="auto">
            <a:xfrm>
              <a:off x="3737045" y="2799335"/>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7" name="Line 1309"/>
            <p:cNvSpPr>
              <a:spLocks noChangeShapeType="1"/>
            </p:cNvSpPr>
            <p:nvPr/>
          </p:nvSpPr>
          <p:spPr bwMode="auto">
            <a:xfrm>
              <a:off x="3740743" y="2800567"/>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8" name="Line 1310"/>
            <p:cNvSpPr>
              <a:spLocks noChangeShapeType="1"/>
            </p:cNvSpPr>
            <p:nvPr/>
          </p:nvSpPr>
          <p:spPr bwMode="auto">
            <a:xfrm>
              <a:off x="3743209" y="2800567"/>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59" name="Line 1311"/>
            <p:cNvSpPr>
              <a:spLocks noChangeShapeType="1"/>
            </p:cNvSpPr>
            <p:nvPr/>
          </p:nvSpPr>
          <p:spPr bwMode="auto">
            <a:xfrm>
              <a:off x="3745675" y="2800567"/>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0" name="Line 1312"/>
            <p:cNvSpPr>
              <a:spLocks noChangeShapeType="1"/>
            </p:cNvSpPr>
            <p:nvPr/>
          </p:nvSpPr>
          <p:spPr bwMode="auto">
            <a:xfrm>
              <a:off x="3748140" y="2800567"/>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1" name="Line 1313"/>
            <p:cNvSpPr>
              <a:spLocks noChangeShapeType="1"/>
            </p:cNvSpPr>
            <p:nvPr/>
          </p:nvSpPr>
          <p:spPr bwMode="auto">
            <a:xfrm>
              <a:off x="3750606" y="2800567"/>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2" name="Line 1314"/>
            <p:cNvSpPr>
              <a:spLocks noChangeShapeType="1"/>
            </p:cNvSpPr>
            <p:nvPr/>
          </p:nvSpPr>
          <p:spPr bwMode="auto">
            <a:xfrm>
              <a:off x="3751838" y="2801800"/>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3" name="Line 1315"/>
            <p:cNvSpPr>
              <a:spLocks noChangeShapeType="1"/>
            </p:cNvSpPr>
            <p:nvPr/>
          </p:nvSpPr>
          <p:spPr bwMode="auto">
            <a:xfrm>
              <a:off x="3753070" y="2803033"/>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4" name="Line 1316"/>
            <p:cNvSpPr>
              <a:spLocks noChangeShapeType="1"/>
            </p:cNvSpPr>
            <p:nvPr/>
          </p:nvSpPr>
          <p:spPr bwMode="auto">
            <a:xfrm>
              <a:off x="3755536" y="280426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5" name="Line 1317"/>
            <p:cNvSpPr>
              <a:spLocks noChangeShapeType="1"/>
            </p:cNvSpPr>
            <p:nvPr/>
          </p:nvSpPr>
          <p:spPr bwMode="auto">
            <a:xfrm>
              <a:off x="3756769" y="2805499"/>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6" name="Line 1318"/>
            <p:cNvSpPr>
              <a:spLocks noChangeShapeType="1"/>
            </p:cNvSpPr>
            <p:nvPr/>
          </p:nvSpPr>
          <p:spPr bwMode="auto">
            <a:xfrm>
              <a:off x="3758001" y="280549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7" name="Line 1319"/>
            <p:cNvSpPr>
              <a:spLocks noChangeShapeType="1"/>
            </p:cNvSpPr>
            <p:nvPr/>
          </p:nvSpPr>
          <p:spPr bwMode="auto">
            <a:xfrm>
              <a:off x="3758001" y="2805499"/>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8" name="Line 1320"/>
            <p:cNvSpPr>
              <a:spLocks noChangeShapeType="1"/>
            </p:cNvSpPr>
            <p:nvPr/>
          </p:nvSpPr>
          <p:spPr bwMode="auto">
            <a:xfrm>
              <a:off x="3758001" y="2807964"/>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69" name="Line 1321"/>
            <p:cNvSpPr>
              <a:spLocks noChangeShapeType="1"/>
            </p:cNvSpPr>
            <p:nvPr/>
          </p:nvSpPr>
          <p:spPr bwMode="auto">
            <a:xfrm>
              <a:off x="3761699" y="2809197"/>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0" name="Line 1322"/>
            <p:cNvSpPr>
              <a:spLocks noChangeShapeType="1"/>
            </p:cNvSpPr>
            <p:nvPr/>
          </p:nvSpPr>
          <p:spPr bwMode="auto">
            <a:xfrm>
              <a:off x="3762933" y="2810429"/>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1" name="Line 1323"/>
            <p:cNvSpPr>
              <a:spLocks noChangeShapeType="1"/>
            </p:cNvSpPr>
            <p:nvPr/>
          </p:nvSpPr>
          <p:spPr bwMode="auto">
            <a:xfrm>
              <a:off x="3762933" y="2811663"/>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2" name="Line 1324"/>
            <p:cNvSpPr>
              <a:spLocks noChangeShapeType="1"/>
            </p:cNvSpPr>
            <p:nvPr/>
          </p:nvSpPr>
          <p:spPr bwMode="auto">
            <a:xfrm>
              <a:off x="3762933" y="2812894"/>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3" name="Line 1325"/>
            <p:cNvSpPr>
              <a:spLocks noChangeShapeType="1"/>
            </p:cNvSpPr>
            <p:nvPr/>
          </p:nvSpPr>
          <p:spPr bwMode="auto">
            <a:xfrm>
              <a:off x="3764164" y="2812894"/>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4" name="Line 1326"/>
            <p:cNvSpPr>
              <a:spLocks noChangeShapeType="1"/>
            </p:cNvSpPr>
            <p:nvPr/>
          </p:nvSpPr>
          <p:spPr bwMode="auto">
            <a:xfrm>
              <a:off x="3764164" y="2815360"/>
              <a:ext cx="1233"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5" name="Line 1327"/>
            <p:cNvSpPr>
              <a:spLocks noChangeShapeType="1"/>
            </p:cNvSpPr>
            <p:nvPr/>
          </p:nvSpPr>
          <p:spPr bwMode="auto">
            <a:xfrm>
              <a:off x="3765398" y="2819058"/>
              <a:ext cx="0"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6" name="Freeform 1328"/>
            <p:cNvSpPr>
              <a:spLocks/>
            </p:cNvSpPr>
            <p:nvPr/>
          </p:nvSpPr>
          <p:spPr bwMode="auto">
            <a:xfrm>
              <a:off x="3972492" y="2729071"/>
              <a:ext cx="46843" cy="45610"/>
            </a:xfrm>
            <a:custGeom>
              <a:avLst/>
              <a:gdLst>
                <a:gd name="T0" fmla="*/ 19 w 38"/>
                <a:gd name="T1" fmla="*/ 0 h 37"/>
                <a:gd name="T2" fmla="*/ 23 w 38"/>
                <a:gd name="T3" fmla="*/ 0 h 37"/>
                <a:gd name="T4" fmla="*/ 25 w 38"/>
                <a:gd name="T5" fmla="*/ 0 h 37"/>
                <a:gd name="T6" fmla="*/ 27 w 38"/>
                <a:gd name="T7" fmla="*/ 1 h 37"/>
                <a:gd name="T8" fmla="*/ 31 w 38"/>
                <a:gd name="T9" fmla="*/ 3 h 37"/>
                <a:gd name="T10" fmla="*/ 33 w 38"/>
                <a:gd name="T11" fmla="*/ 5 h 37"/>
                <a:gd name="T12" fmla="*/ 35 w 38"/>
                <a:gd name="T13" fmla="*/ 7 h 37"/>
                <a:gd name="T14" fmla="*/ 36 w 38"/>
                <a:gd name="T15" fmla="*/ 9 h 37"/>
                <a:gd name="T16" fmla="*/ 36 w 38"/>
                <a:gd name="T17" fmla="*/ 10 h 37"/>
                <a:gd name="T18" fmla="*/ 38 w 38"/>
                <a:gd name="T19" fmla="*/ 15 h 37"/>
                <a:gd name="T20" fmla="*/ 38 w 38"/>
                <a:gd name="T21" fmla="*/ 19 h 37"/>
                <a:gd name="T22" fmla="*/ 38 w 38"/>
                <a:gd name="T23" fmla="*/ 23 h 37"/>
                <a:gd name="T24" fmla="*/ 38 w 38"/>
                <a:gd name="T25" fmla="*/ 25 h 37"/>
                <a:gd name="T26" fmla="*/ 36 w 38"/>
                <a:gd name="T27" fmla="*/ 26 h 37"/>
                <a:gd name="T28" fmla="*/ 35 w 38"/>
                <a:gd name="T29" fmla="*/ 29 h 37"/>
                <a:gd name="T30" fmla="*/ 33 w 38"/>
                <a:gd name="T31" fmla="*/ 32 h 37"/>
                <a:gd name="T32" fmla="*/ 31 w 38"/>
                <a:gd name="T33" fmla="*/ 34 h 37"/>
                <a:gd name="T34" fmla="*/ 28 w 38"/>
                <a:gd name="T35" fmla="*/ 35 h 37"/>
                <a:gd name="T36" fmla="*/ 27 w 38"/>
                <a:gd name="T37" fmla="*/ 36 h 37"/>
                <a:gd name="T38" fmla="*/ 19 w 38"/>
                <a:gd name="T39" fmla="*/ 37 h 37"/>
                <a:gd name="T40" fmla="*/ 15 w 38"/>
                <a:gd name="T41" fmla="*/ 37 h 37"/>
                <a:gd name="T42" fmla="*/ 12 w 38"/>
                <a:gd name="T43" fmla="*/ 36 h 37"/>
                <a:gd name="T44" fmla="*/ 10 w 38"/>
                <a:gd name="T45" fmla="*/ 36 h 37"/>
                <a:gd name="T46" fmla="*/ 7 w 38"/>
                <a:gd name="T47" fmla="*/ 34 h 37"/>
                <a:gd name="T48" fmla="*/ 4 w 38"/>
                <a:gd name="T49" fmla="*/ 32 h 37"/>
                <a:gd name="T50" fmla="*/ 3 w 38"/>
                <a:gd name="T51" fmla="*/ 29 h 37"/>
                <a:gd name="T52" fmla="*/ 1 w 38"/>
                <a:gd name="T53" fmla="*/ 27 h 37"/>
                <a:gd name="T54" fmla="*/ 1 w 38"/>
                <a:gd name="T55" fmla="*/ 26 h 37"/>
                <a:gd name="T56" fmla="*/ 0 w 38"/>
                <a:gd name="T57" fmla="*/ 23 h 37"/>
                <a:gd name="T58" fmla="*/ 0 w 38"/>
                <a:gd name="T59" fmla="*/ 19 h 37"/>
                <a:gd name="T60" fmla="*/ 1 w 38"/>
                <a:gd name="T61" fmla="*/ 11 h 37"/>
                <a:gd name="T62" fmla="*/ 2 w 38"/>
                <a:gd name="T63" fmla="*/ 9 h 37"/>
                <a:gd name="T64" fmla="*/ 4 w 38"/>
                <a:gd name="T65" fmla="*/ 5 h 37"/>
                <a:gd name="T66" fmla="*/ 6 w 38"/>
                <a:gd name="T67" fmla="*/ 4 h 37"/>
                <a:gd name="T68" fmla="*/ 8 w 38"/>
                <a:gd name="T69" fmla="*/ 2 h 37"/>
                <a:gd name="T70" fmla="*/ 10 w 38"/>
                <a:gd name="T71" fmla="*/ 1 h 37"/>
                <a:gd name="T72" fmla="*/ 12 w 38"/>
                <a:gd name="T7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 h="37">
                  <a:moveTo>
                    <a:pt x="15" y="0"/>
                  </a:moveTo>
                  <a:lnTo>
                    <a:pt x="19" y="0"/>
                  </a:lnTo>
                  <a:lnTo>
                    <a:pt x="20" y="0"/>
                  </a:lnTo>
                  <a:lnTo>
                    <a:pt x="23" y="0"/>
                  </a:lnTo>
                  <a:lnTo>
                    <a:pt x="25" y="0"/>
                  </a:lnTo>
                  <a:lnTo>
                    <a:pt x="25" y="0"/>
                  </a:lnTo>
                  <a:lnTo>
                    <a:pt x="26" y="1"/>
                  </a:lnTo>
                  <a:lnTo>
                    <a:pt x="27" y="1"/>
                  </a:lnTo>
                  <a:lnTo>
                    <a:pt x="28" y="2"/>
                  </a:lnTo>
                  <a:lnTo>
                    <a:pt x="31" y="3"/>
                  </a:lnTo>
                  <a:lnTo>
                    <a:pt x="33" y="4"/>
                  </a:lnTo>
                  <a:lnTo>
                    <a:pt x="33" y="5"/>
                  </a:lnTo>
                  <a:lnTo>
                    <a:pt x="34" y="5"/>
                  </a:lnTo>
                  <a:lnTo>
                    <a:pt x="35" y="7"/>
                  </a:lnTo>
                  <a:lnTo>
                    <a:pt x="35" y="9"/>
                  </a:lnTo>
                  <a:lnTo>
                    <a:pt x="36" y="9"/>
                  </a:lnTo>
                  <a:lnTo>
                    <a:pt x="36" y="10"/>
                  </a:lnTo>
                  <a:lnTo>
                    <a:pt x="36" y="10"/>
                  </a:lnTo>
                  <a:lnTo>
                    <a:pt x="38" y="12"/>
                  </a:lnTo>
                  <a:lnTo>
                    <a:pt x="38" y="15"/>
                  </a:lnTo>
                  <a:lnTo>
                    <a:pt x="38" y="17"/>
                  </a:lnTo>
                  <a:lnTo>
                    <a:pt x="38" y="19"/>
                  </a:lnTo>
                  <a:lnTo>
                    <a:pt x="38" y="20"/>
                  </a:lnTo>
                  <a:lnTo>
                    <a:pt x="38" y="23"/>
                  </a:lnTo>
                  <a:lnTo>
                    <a:pt x="38" y="24"/>
                  </a:lnTo>
                  <a:lnTo>
                    <a:pt x="38" y="25"/>
                  </a:lnTo>
                  <a:lnTo>
                    <a:pt x="38" y="25"/>
                  </a:lnTo>
                  <a:lnTo>
                    <a:pt x="36" y="26"/>
                  </a:lnTo>
                  <a:lnTo>
                    <a:pt x="35" y="28"/>
                  </a:lnTo>
                  <a:lnTo>
                    <a:pt x="35" y="29"/>
                  </a:lnTo>
                  <a:lnTo>
                    <a:pt x="34" y="31"/>
                  </a:lnTo>
                  <a:lnTo>
                    <a:pt x="33" y="32"/>
                  </a:lnTo>
                  <a:lnTo>
                    <a:pt x="33" y="33"/>
                  </a:lnTo>
                  <a:lnTo>
                    <a:pt x="31" y="34"/>
                  </a:lnTo>
                  <a:lnTo>
                    <a:pt x="30" y="35"/>
                  </a:lnTo>
                  <a:lnTo>
                    <a:pt x="28" y="35"/>
                  </a:lnTo>
                  <a:lnTo>
                    <a:pt x="27" y="36"/>
                  </a:lnTo>
                  <a:lnTo>
                    <a:pt x="27" y="36"/>
                  </a:lnTo>
                  <a:lnTo>
                    <a:pt x="23" y="37"/>
                  </a:lnTo>
                  <a:lnTo>
                    <a:pt x="19" y="37"/>
                  </a:lnTo>
                  <a:lnTo>
                    <a:pt x="17" y="37"/>
                  </a:lnTo>
                  <a:lnTo>
                    <a:pt x="15" y="37"/>
                  </a:lnTo>
                  <a:lnTo>
                    <a:pt x="14" y="36"/>
                  </a:lnTo>
                  <a:lnTo>
                    <a:pt x="12" y="36"/>
                  </a:lnTo>
                  <a:lnTo>
                    <a:pt x="11" y="36"/>
                  </a:lnTo>
                  <a:lnTo>
                    <a:pt x="10" y="36"/>
                  </a:lnTo>
                  <a:lnTo>
                    <a:pt x="9" y="35"/>
                  </a:lnTo>
                  <a:lnTo>
                    <a:pt x="7" y="34"/>
                  </a:lnTo>
                  <a:lnTo>
                    <a:pt x="6" y="33"/>
                  </a:lnTo>
                  <a:lnTo>
                    <a:pt x="4" y="32"/>
                  </a:lnTo>
                  <a:lnTo>
                    <a:pt x="4" y="31"/>
                  </a:lnTo>
                  <a:lnTo>
                    <a:pt x="3" y="29"/>
                  </a:lnTo>
                  <a:lnTo>
                    <a:pt x="2" y="28"/>
                  </a:lnTo>
                  <a:lnTo>
                    <a:pt x="1" y="27"/>
                  </a:lnTo>
                  <a:lnTo>
                    <a:pt x="1" y="27"/>
                  </a:lnTo>
                  <a:lnTo>
                    <a:pt x="1" y="26"/>
                  </a:lnTo>
                  <a:lnTo>
                    <a:pt x="0" y="25"/>
                  </a:lnTo>
                  <a:lnTo>
                    <a:pt x="0" y="23"/>
                  </a:lnTo>
                  <a:lnTo>
                    <a:pt x="0" y="20"/>
                  </a:lnTo>
                  <a:lnTo>
                    <a:pt x="0" y="19"/>
                  </a:lnTo>
                  <a:lnTo>
                    <a:pt x="0" y="12"/>
                  </a:lnTo>
                  <a:lnTo>
                    <a:pt x="1" y="11"/>
                  </a:lnTo>
                  <a:lnTo>
                    <a:pt x="1" y="10"/>
                  </a:lnTo>
                  <a:lnTo>
                    <a:pt x="2" y="9"/>
                  </a:lnTo>
                  <a:lnTo>
                    <a:pt x="3" y="7"/>
                  </a:lnTo>
                  <a:lnTo>
                    <a:pt x="4" y="5"/>
                  </a:lnTo>
                  <a:lnTo>
                    <a:pt x="4" y="5"/>
                  </a:lnTo>
                  <a:lnTo>
                    <a:pt x="6" y="4"/>
                  </a:lnTo>
                  <a:lnTo>
                    <a:pt x="7" y="3"/>
                  </a:lnTo>
                  <a:lnTo>
                    <a:pt x="8" y="2"/>
                  </a:lnTo>
                  <a:lnTo>
                    <a:pt x="9" y="2"/>
                  </a:lnTo>
                  <a:lnTo>
                    <a:pt x="10" y="1"/>
                  </a:lnTo>
                  <a:lnTo>
                    <a:pt x="11" y="1"/>
                  </a:lnTo>
                  <a:lnTo>
                    <a:pt x="12" y="0"/>
                  </a:lnTo>
                  <a:lnTo>
                    <a:pt x="15" y="0"/>
                  </a:lnTo>
                  <a:close/>
                </a:path>
              </a:pathLst>
            </a:custGeom>
            <a:solidFill>
              <a:srgbClr val="DC8700"/>
            </a:solidFill>
            <a:ln w="0">
              <a:solidFill>
                <a:srgbClr val="DC87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7" name="Line 1329"/>
            <p:cNvSpPr>
              <a:spLocks noChangeShapeType="1"/>
            </p:cNvSpPr>
            <p:nvPr/>
          </p:nvSpPr>
          <p:spPr bwMode="auto">
            <a:xfrm>
              <a:off x="4019334" y="2752493"/>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8" name="Line 1330"/>
            <p:cNvSpPr>
              <a:spLocks noChangeShapeType="1"/>
            </p:cNvSpPr>
            <p:nvPr/>
          </p:nvSpPr>
          <p:spPr bwMode="auto">
            <a:xfrm>
              <a:off x="4019334" y="2752493"/>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79" name="Line 1331"/>
            <p:cNvSpPr>
              <a:spLocks noChangeShapeType="1"/>
            </p:cNvSpPr>
            <p:nvPr/>
          </p:nvSpPr>
          <p:spPr bwMode="auto">
            <a:xfrm>
              <a:off x="4019334" y="2753725"/>
              <a:ext cx="0"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0" name="Line 1332"/>
            <p:cNvSpPr>
              <a:spLocks noChangeShapeType="1"/>
            </p:cNvSpPr>
            <p:nvPr/>
          </p:nvSpPr>
          <p:spPr bwMode="auto">
            <a:xfrm>
              <a:off x="4019334" y="2757423"/>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1" name="Line 1333"/>
            <p:cNvSpPr>
              <a:spLocks noChangeShapeType="1"/>
            </p:cNvSpPr>
            <p:nvPr/>
          </p:nvSpPr>
          <p:spPr bwMode="auto">
            <a:xfrm>
              <a:off x="4019334" y="2758656"/>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2" name="Line 1334"/>
            <p:cNvSpPr>
              <a:spLocks noChangeShapeType="1"/>
            </p:cNvSpPr>
            <p:nvPr/>
          </p:nvSpPr>
          <p:spPr bwMode="auto">
            <a:xfrm>
              <a:off x="4019334" y="275988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3" name="Line 1335"/>
            <p:cNvSpPr>
              <a:spLocks noChangeShapeType="1"/>
            </p:cNvSpPr>
            <p:nvPr/>
          </p:nvSpPr>
          <p:spPr bwMode="auto">
            <a:xfrm flipH="1">
              <a:off x="4016869" y="2759889"/>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4" name="Line 1336"/>
            <p:cNvSpPr>
              <a:spLocks noChangeShapeType="1"/>
            </p:cNvSpPr>
            <p:nvPr/>
          </p:nvSpPr>
          <p:spPr bwMode="auto">
            <a:xfrm flipH="1">
              <a:off x="4015636" y="2761121"/>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5" name="Line 1337"/>
            <p:cNvSpPr>
              <a:spLocks noChangeShapeType="1"/>
            </p:cNvSpPr>
            <p:nvPr/>
          </p:nvSpPr>
          <p:spPr bwMode="auto">
            <a:xfrm>
              <a:off x="4015636" y="2763586"/>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6" name="Line 1338"/>
            <p:cNvSpPr>
              <a:spLocks noChangeShapeType="1"/>
            </p:cNvSpPr>
            <p:nvPr/>
          </p:nvSpPr>
          <p:spPr bwMode="auto">
            <a:xfrm flipH="1">
              <a:off x="4014404" y="2764820"/>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7" name="Line 1339"/>
            <p:cNvSpPr>
              <a:spLocks noChangeShapeType="1"/>
            </p:cNvSpPr>
            <p:nvPr/>
          </p:nvSpPr>
          <p:spPr bwMode="auto">
            <a:xfrm flipH="1">
              <a:off x="4013170" y="2767285"/>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8" name="Line 1340"/>
            <p:cNvSpPr>
              <a:spLocks noChangeShapeType="1"/>
            </p:cNvSpPr>
            <p:nvPr/>
          </p:nvSpPr>
          <p:spPr bwMode="auto">
            <a:xfrm>
              <a:off x="4013170" y="2768517"/>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89" name="Line 1341"/>
            <p:cNvSpPr>
              <a:spLocks noChangeShapeType="1"/>
            </p:cNvSpPr>
            <p:nvPr/>
          </p:nvSpPr>
          <p:spPr bwMode="auto">
            <a:xfrm flipH="1">
              <a:off x="4010706" y="2769750"/>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0" name="Line 1342"/>
            <p:cNvSpPr>
              <a:spLocks noChangeShapeType="1"/>
            </p:cNvSpPr>
            <p:nvPr/>
          </p:nvSpPr>
          <p:spPr bwMode="auto">
            <a:xfrm flipH="1">
              <a:off x="4009473" y="2770983"/>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1" name="Line 1343"/>
            <p:cNvSpPr>
              <a:spLocks noChangeShapeType="1"/>
            </p:cNvSpPr>
            <p:nvPr/>
          </p:nvSpPr>
          <p:spPr bwMode="auto">
            <a:xfrm flipH="1">
              <a:off x="4007007" y="2772215"/>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2" name="Line 1344"/>
            <p:cNvSpPr>
              <a:spLocks noChangeShapeType="1"/>
            </p:cNvSpPr>
            <p:nvPr/>
          </p:nvSpPr>
          <p:spPr bwMode="auto">
            <a:xfrm flipH="1">
              <a:off x="4005774" y="2772215"/>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3" name="Line 1345"/>
            <p:cNvSpPr>
              <a:spLocks noChangeShapeType="1"/>
            </p:cNvSpPr>
            <p:nvPr/>
          </p:nvSpPr>
          <p:spPr bwMode="auto">
            <a:xfrm>
              <a:off x="4005774" y="2773448"/>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4" name="Line 1346"/>
            <p:cNvSpPr>
              <a:spLocks noChangeShapeType="1"/>
            </p:cNvSpPr>
            <p:nvPr/>
          </p:nvSpPr>
          <p:spPr bwMode="auto">
            <a:xfrm flipH="1">
              <a:off x="4003309" y="2773448"/>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5" name="Line 1347"/>
            <p:cNvSpPr>
              <a:spLocks noChangeShapeType="1"/>
            </p:cNvSpPr>
            <p:nvPr/>
          </p:nvSpPr>
          <p:spPr bwMode="auto">
            <a:xfrm flipH="1">
              <a:off x="4000843" y="2773448"/>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6" name="Line 1348"/>
            <p:cNvSpPr>
              <a:spLocks noChangeShapeType="1"/>
            </p:cNvSpPr>
            <p:nvPr/>
          </p:nvSpPr>
          <p:spPr bwMode="auto">
            <a:xfrm flipH="1">
              <a:off x="3999611" y="2774681"/>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7" name="Line 1349"/>
            <p:cNvSpPr>
              <a:spLocks noChangeShapeType="1"/>
            </p:cNvSpPr>
            <p:nvPr/>
          </p:nvSpPr>
          <p:spPr bwMode="auto">
            <a:xfrm flipH="1">
              <a:off x="3997146" y="2774681"/>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8" name="Line 1350"/>
            <p:cNvSpPr>
              <a:spLocks noChangeShapeType="1"/>
            </p:cNvSpPr>
            <p:nvPr/>
          </p:nvSpPr>
          <p:spPr bwMode="auto">
            <a:xfrm flipH="1">
              <a:off x="3993448" y="2774681"/>
              <a:ext cx="3698"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399" name="Line 1351"/>
            <p:cNvSpPr>
              <a:spLocks noChangeShapeType="1"/>
            </p:cNvSpPr>
            <p:nvPr/>
          </p:nvSpPr>
          <p:spPr bwMode="auto">
            <a:xfrm flipH="1" flipV="1">
              <a:off x="3990982" y="2773448"/>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0" name="Line 1352"/>
            <p:cNvSpPr>
              <a:spLocks noChangeShapeType="1"/>
            </p:cNvSpPr>
            <p:nvPr/>
          </p:nvSpPr>
          <p:spPr bwMode="auto">
            <a:xfrm flipH="1">
              <a:off x="3987285" y="2773448"/>
              <a:ext cx="3698"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1" name="Line 1353"/>
            <p:cNvSpPr>
              <a:spLocks noChangeShapeType="1"/>
            </p:cNvSpPr>
            <p:nvPr/>
          </p:nvSpPr>
          <p:spPr bwMode="auto">
            <a:xfrm flipH="1">
              <a:off x="3986051" y="2773448"/>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2" name="Line 1354"/>
            <p:cNvSpPr>
              <a:spLocks noChangeShapeType="1"/>
            </p:cNvSpPr>
            <p:nvPr/>
          </p:nvSpPr>
          <p:spPr bwMode="auto">
            <a:xfrm flipH="1">
              <a:off x="3984819" y="2773448"/>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3" name="Line 1355"/>
            <p:cNvSpPr>
              <a:spLocks noChangeShapeType="1"/>
            </p:cNvSpPr>
            <p:nvPr/>
          </p:nvSpPr>
          <p:spPr bwMode="auto">
            <a:xfrm flipH="1" flipV="1">
              <a:off x="3983585" y="2772215"/>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4" name="Line 1356"/>
            <p:cNvSpPr>
              <a:spLocks noChangeShapeType="1"/>
            </p:cNvSpPr>
            <p:nvPr/>
          </p:nvSpPr>
          <p:spPr bwMode="auto">
            <a:xfrm flipH="1" flipV="1">
              <a:off x="3981121" y="2770983"/>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5" name="Line 1357"/>
            <p:cNvSpPr>
              <a:spLocks noChangeShapeType="1"/>
            </p:cNvSpPr>
            <p:nvPr/>
          </p:nvSpPr>
          <p:spPr bwMode="auto">
            <a:xfrm flipH="1" flipV="1">
              <a:off x="3979888" y="2769750"/>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6" name="Line 1358"/>
            <p:cNvSpPr>
              <a:spLocks noChangeShapeType="1"/>
            </p:cNvSpPr>
            <p:nvPr/>
          </p:nvSpPr>
          <p:spPr bwMode="auto">
            <a:xfrm flipH="1" flipV="1">
              <a:off x="3977422" y="2768517"/>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7" name="Line 1359"/>
            <p:cNvSpPr>
              <a:spLocks noChangeShapeType="1"/>
            </p:cNvSpPr>
            <p:nvPr/>
          </p:nvSpPr>
          <p:spPr bwMode="auto">
            <a:xfrm flipV="1">
              <a:off x="3977422" y="2767285"/>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8" name="Line 1360"/>
            <p:cNvSpPr>
              <a:spLocks noChangeShapeType="1"/>
            </p:cNvSpPr>
            <p:nvPr/>
          </p:nvSpPr>
          <p:spPr bwMode="auto">
            <a:xfrm flipH="1" flipV="1">
              <a:off x="3976190" y="2764820"/>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09" name="Line 1361"/>
            <p:cNvSpPr>
              <a:spLocks noChangeShapeType="1"/>
            </p:cNvSpPr>
            <p:nvPr/>
          </p:nvSpPr>
          <p:spPr bwMode="auto">
            <a:xfrm flipH="1" flipV="1">
              <a:off x="3974957" y="276358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0" name="Line 1362"/>
            <p:cNvSpPr>
              <a:spLocks noChangeShapeType="1"/>
            </p:cNvSpPr>
            <p:nvPr/>
          </p:nvSpPr>
          <p:spPr bwMode="auto">
            <a:xfrm flipH="1" flipV="1">
              <a:off x="3973724" y="2762354"/>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1" name="Line 1363"/>
            <p:cNvSpPr>
              <a:spLocks noChangeShapeType="1"/>
            </p:cNvSpPr>
            <p:nvPr/>
          </p:nvSpPr>
          <p:spPr bwMode="auto">
            <a:xfrm>
              <a:off x="3973724" y="2762354"/>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2" name="Line 1364"/>
            <p:cNvSpPr>
              <a:spLocks noChangeShapeType="1"/>
            </p:cNvSpPr>
            <p:nvPr/>
          </p:nvSpPr>
          <p:spPr bwMode="auto">
            <a:xfrm flipV="1">
              <a:off x="3973724" y="2761121"/>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3" name="Line 1365"/>
            <p:cNvSpPr>
              <a:spLocks noChangeShapeType="1"/>
            </p:cNvSpPr>
            <p:nvPr/>
          </p:nvSpPr>
          <p:spPr bwMode="auto">
            <a:xfrm flipH="1" flipV="1">
              <a:off x="3972492" y="275988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4" name="Line 1366"/>
            <p:cNvSpPr>
              <a:spLocks noChangeShapeType="1"/>
            </p:cNvSpPr>
            <p:nvPr/>
          </p:nvSpPr>
          <p:spPr bwMode="auto">
            <a:xfrm flipV="1">
              <a:off x="3972492" y="2757423"/>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5" name="Line 1367"/>
            <p:cNvSpPr>
              <a:spLocks noChangeShapeType="1"/>
            </p:cNvSpPr>
            <p:nvPr/>
          </p:nvSpPr>
          <p:spPr bwMode="auto">
            <a:xfrm flipV="1">
              <a:off x="3972492" y="2753725"/>
              <a:ext cx="0"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6" name="Line 1368"/>
            <p:cNvSpPr>
              <a:spLocks noChangeShapeType="1"/>
            </p:cNvSpPr>
            <p:nvPr/>
          </p:nvSpPr>
          <p:spPr bwMode="auto">
            <a:xfrm flipV="1">
              <a:off x="3972492" y="2752493"/>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7" name="Line 1369"/>
            <p:cNvSpPr>
              <a:spLocks noChangeShapeType="1"/>
            </p:cNvSpPr>
            <p:nvPr/>
          </p:nvSpPr>
          <p:spPr bwMode="auto">
            <a:xfrm flipV="1">
              <a:off x="3972492" y="2743863"/>
              <a:ext cx="0" cy="8629"/>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8" name="Line 1370"/>
            <p:cNvSpPr>
              <a:spLocks noChangeShapeType="1"/>
            </p:cNvSpPr>
            <p:nvPr/>
          </p:nvSpPr>
          <p:spPr bwMode="auto">
            <a:xfrm flipV="1">
              <a:off x="3972492" y="2742630"/>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19" name="Line 1371"/>
            <p:cNvSpPr>
              <a:spLocks noChangeShapeType="1"/>
            </p:cNvSpPr>
            <p:nvPr/>
          </p:nvSpPr>
          <p:spPr bwMode="auto">
            <a:xfrm flipV="1">
              <a:off x="3973724" y="2741398"/>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0" name="Line 1372"/>
            <p:cNvSpPr>
              <a:spLocks noChangeShapeType="1"/>
            </p:cNvSpPr>
            <p:nvPr/>
          </p:nvSpPr>
          <p:spPr bwMode="auto">
            <a:xfrm flipV="1">
              <a:off x="3973724" y="274016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1" name="Line 1373"/>
            <p:cNvSpPr>
              <a:spLocks noChangeShapeType="1"/>
            </p:cNvSpPr>
            <p:nvPr/>
          </p:nvSpPr>
          <p:spPr bwMode="auto">
            <a:xfrm flipV="1">
              <a:off x="3974957" y="2737700"/>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2" name="Line 1374"/>
            <p:cNvSpPr>
              <a:spLocks noChangeShapeType="1"/>
            </p:cNvSpPr>
            <p:nvPr/>
          </p:nvSpPr>
          <p:spPr bwMode="auto">
            <a:xfrm flipV="1">
              <a:off x="3976190" y="2735235"/>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3" name="Line 1375"/>
            <p:cNvSpPr>
              <a:spLocks noChangeShapeType="1"/>
            </p:cNvSpPr>
            <p:nvPr/>
          </p:nvSpPr>
          <p:spPr bwMode="auto">
            <a:xfrm>
              <a:off x="3977422" y="2735235"/>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4" name="Line 1376"/>
            <p:cNvSpPr>
              <a:spLocks noChangeShapeType="1"/>
            </p:cNvSpPr>
            <p:nvPr/>
          </p:nvSpPr>
          <p:spPr bwMode="auto">
            <a:xfrm flipV="1">
              <a:off x="3977422" y="2734002"/>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5" name="Line 1377"/>
            <p:cNvSpPr>
              <a:spLocks noChangeShapeType="1"/>
            </p:cNvSpPr>
            <p:nvPr/>
          </p:nvSpPr>
          <p:spPr bwMode="auto">
            <a:xfrm flipV="1">
              <a:off x="3979888" y="273276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6" name="Line 1378"/>
            <p:cNvSpPr>
              <a:spLocks noChangeShapeType="1"/>
            </p:cNvSpPr>
            <p:nvPr/>
          </p:nvSpPr>
          <p:spPr bwMode="auto">
            <a:xfrm flipV="1">
              <a:off x="3981121" y="273153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7" name="Line 1379"/>
            <p:cNvSpPr>
              <a:spLocks noChangeShapeType="1"/>
            </p:cNvSpPr>
            <p:nvPr/>
          </p:nvSpPr>
          <p:spPr bwMode="auto">
            <a:xfrm>
              <a:off x="3982353" y="2731536"/>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8" name="Line 1380"/>
            <p:cNvSpPr>
              <a:spLocks noChangeShapeType="1"/>
            </p:cNvSpPr>
            <p:nvPr/>
          </p:nvSpPr>
          <p:spPr bwMode="auto">
            <a:xfrm flipV="1">
              <a:off x="3983585" y="2730304"/>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29" name="Line 1381"/>
            <p:cNvSpPr>
              <a:spLocks noChangeShapeType="1"/>
            </p:cNvSpPr>
            <p:nvPr/>
          </p:nvSpPr>
          <p:spPr bwMode="auto">
            <a:xfrm>
              <a:off x="3984819" y="2730304"/>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0" name="Line 1382"/>
            <p:cNvSpPr>
              <a:spLocks noChangeShapeType="1"/>
            </p:cNvSpPr>
            <p:nvPr/>
          </p:nvSpPr>
          <p:spPr bwMode="auto">
            <a:xfrm flipV="1">
              <a:off x="3986051" y="2729071"/>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1" name="Line 1383"/>
            <p:cNvSpPr>
              <a:spLocks noChangeShapeType="1"/>
            </p:cNvSpPr>
            <p:nvPr/>
          </p:nvSpPr>
          <p:spPr bwMode="auto">
            <a:xfrm>
              <a:off x="3987285" y="2729071"/>
              <a:ext cx="3698"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2" name="Line 1384"/>
            <p:cNvSpPr>
              <a:spLocks noChangeShapeType="1"/>
            </p:cNvSpPr>
            <p:nvPr/>
          </p:nvSpPr>
          <p:spPr bwMode="auto">
            <a:xfrm>
              <a:off x="3990982" y="2729071"/>
              <a:ext cx="4931"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3" name="Line 1385"/>
            <p:cNvSpPr>
              <a:spLocks noChangeShapeType="1"/>
            </p:cNvSpPr>
            <p:nvPr/>
          </p:nvSpPr>
          <p:spPr bwMode="auto">
            <a:xfrm>
              <a:off x="3995913" y="2729071"/>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4" name="Line 1386"/>
            <p:cNvSpPr>
              <a:spLocks noChangeShapeType="1"/>
            </p:cNvSpPr>
            <p:nvPr/>
          </p:nvSpPr>
          <p:spPr bwMode="auto">
            <a:xfrm>
              <a:off x="3997146" y="2729071"/>
              <a:ext cx="3698"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5" name="Line 1387"/>
            <p:cNvSpPr>
              <a:spLocks noChangeShapeType="1"/>
            </p:cNvSpPr>
            <p:nvPr/>
          </p:nvSpPr>
          <p:spPr bwMode="auto">
            <a:xfrm>
              <a:off x="4000843" y="2729071"/>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6" name="Line 1388"/>
            <p:cNvSpPr>
              <a:spLocks noChangeShapeType="1"/>
            </p:cNvSpPr>
            <p:nvPr/>
          </p:nvSpPr>
          <p:spPr bwMode="auto">
            <a:xfrm>
              <a:off x="4003309" y="2729071"/>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7" name="Line 1389"/>
            <p:cNvSpPr>
              <a:spLocks noChangeShapeType="1"/>
            </p:cNvSpPr>
            <p:nvPr/>
          </p:nvSpPr>
          <p:spPr bwMode="auto">
            <a:xfrm>
              <a:off x="4003309" y="2729071"/>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8" name="Line 1390"/>
            <p:cNvSpPr>
              <a:spLocks noChangeShapeType="1"/>
            </p:cNvSpPr>
            <p:nvPr/>
          </p:nvSpPr>
          <p:spPr bwMode="auto">
            <a:xfrm>
              <a:off x="4004542" y="2730304"/>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39" name="Line 1391"/>
            <p:cNvSpPr>
              <a:spLocks noChangeShapeType="1"/>
            </p:cNvSpPr>
            <p:nvPr/>
          </p:nvSpPr>
          <p:spPr bwMode="auto">
            <a:xfrm>
              <a:off x="4005774" y="2730304"/>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0" name="Line 1392"/>
            <p:cNvSpPr>
              <a:spLocks noChangeShapeType="1"/>
            </p:cNvSpPr>
            <p:nvPr/>
          </p:nvSpPr>
          <p:spPr bwMode="auto">
            <a:xfrm>
              <a:off x="4007007" y="2731536"/>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1" name="Line 1393"/>
            <p:cNvSpPr>
              <a:spLocks noChangeShapeType="1"/>
            </p:cNvSpPr>
            <p:nvPr/>
          </p:nvSpPr>
          <p:spPr bwMode="auto">
            <a:xfrm>
              <a:off x="4010706" y="2732769"/>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2" name="Line 1394"/>
            <p:cNvSpPr>
              <a:spLocks noChangeShapeType="1"/>
            </p:cNvSpPr>
            <p:nvPr/>
          </p:nvSpPr>
          <p:spPr bwMode="auto">
            <a:xfrm>
              <a:off x="4013170" y="2734002"/>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3" name="Line 1395"/>
            <p:cNvSpPr>
              <a:spLocks noChangeShapeType="1"/>
            </p:cNvSpPr>
            <p:nvPr/>
          </p:nvSpPr>
          <p:spPr bwMode="auto">
            <a:xfrm>
              <a:off x="4013170" y="2735235"/>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4" name="Line 1396"/>
            <p:cNvSpPr>
              <a:spLocks noChangeShapeType="1"/>
            </p:cNvSpPr>
            <p:nvPr/>
          </p:nvSpPr>
          <p:spPr bwMode="auto">
            <a:xfrm>
              <a:off x="4014404" y="2735235"/>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5" name="Line 1397"/>
            <p:cNvSpPr>
              <a:spLocks noChangeShapeType="1"/>
            </p:cNvSpPr>
            <p:nvPr/>
          </p:nvSpPr>
          <p:spPr bwMode="auto">
            <a:xfrm>
              <a:off x="4015636" y="2737700"/>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6" name="Line 1398"/>
            <p:cNvSpPr>
              <a:spLocks noChangeShapeType="1"/>
            </p:cNvSpPr>
            <p:nvPr/>
          </p:nvSpPr>
          <p:spPr bwMode="auto">
            <a:xfrm>
              <a:off x="4015636" y="2740166"/>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7" name="Line 1399"/>
            <p:cNvSpPr>
              <a:spLocks noChangeShapeType="1"/>
            </p:cNvSpPr>
            <p:nvPr/>
          </p:nvSpPr>
          <p:spPr bwMode="auto">
            <a:xfrm>
              <a:off x="4016869" y="2740166"/>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8" name="Line 1400"/>
            <p:cNvSpPr>
              <a:spLocks noChangeShapeType="1"/>
            </p:cNvSpPr>
            <p:nvPr/>
          </p:nvSpPr>
          <p:spPr bwMode="auto">
            <a:xfrm>
              <a:off x="4016869" y="2741398"/>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49" name="Line 1401"/>
            <p:cNvSpPr>
              <a:spLocks noChangeShapeType="1"/>
            </p:cNvSpPr>
            <p:nvPr/>
          </p:nvSpPr>
          <p:spPr bwMode="auto">
            <a:xfrm>
              <a:off x="4016869" y="2741398"/>
              <a:ext cx="2466"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0" name="Line 1402"/>
            <p:cNvSpPr>
              <a:spLocks noChangeShapeType="1"/>
            </p:cNvSpPr>
            <p:nvPr/>
          </p:nvSpPr>
          <p:spPr bwMode="auto">
            <a:xfrm>
              <a:off x="4019334" y="2743863"/>
              <a:ext cx="0"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1" name="Line 1403"/>
            <p:cNvSpPr>
              <a:spLocks noChangeShapeType="1"/>
            </p:cNvSpPr>
            <p:nvPr/>
          </p:nvSpPr>
          <p:spPr bwMode="auto">
            <a:xfrm>
              <a:off x="4019334" y="2747562"/>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2" name="Line 1404"/>
            <p:cNvSpPr>
              <a:spLocks noChangeShapeType="1"/>
            </p:cNvSpPr>
            <p:nvPr/>
          </p:nvSpPr>
          <p:spPr bwMode="auto">
            <a:xfrm>
              <a:off x="4019334" y="2750027"/>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3" name="Freeform 1405"/>
            <p:cNvSpPr>
              <a:spLocks/>
            </p:cNvSpPr>
            <p:nvPr/>
          </p:nvSpPr>
          <p:spPr bwMode="auto">
            <a:xfrm>
              <a:off x="4046454" y="2782078"/>
              <a:ext cx="49308" cy="46843"/>
            </a:xfrm>
            <a:custGeom>
              <a:avLst/>
              <a:gdLst>
                <a:gd name="T0" fmla="*/ 23 w 40"/>
                <a:gd name="T1" fmla="*/ 0 h 38"/>
                <a:gd name="T2" fmla="*/ 27 w 40"/>
                <a:gd name="T3" fmla="*/ 0 h 38"/>
                <a:gd name="T4" fmla="*/ 29 w 40"/>
                <a:gd name="T5" fmla="*/ 1 h 38"/>
                <a:gd name="T6" fmla="*/ 32 w 40"/>
                <a:gd name="T7" fmla="*/ 4 h 38"/>
                <a:gd name="T8" fmla="*/ 35 w 40"/>
                <a:gd name="T9" fmla="*/ 5 h 38"/>
                <a:gd name="T10" fmla="*/ 35 w 40"/>
                <a:gd name="T11" fmla="*/ 6 h 38"/>
                <a:gd name="T12" fmla="*/ 37 w 40"/>
                <a:gd name="T13" fmla="*/ 9 h 38"/>
                <a:gd name="T14" fmla="*/ 38 w 40"/>
                <a:gd name="T15" fmla="*/ 11 h 38"/>
                <a:gd name="T16" fmla="*/ 39 w 40"/>
                <a:gd name="T17" fmla="*/ 15 h 38"/>
                <a:gd name="T18" fmla="*/ 40 w 40"/>
                <a:gd name="T19" fmla="*/ 18 h 38"/>
                <a:gd name="T20" fmla="*/ 40 w 40"/>
                <a:gd name="T21" fmla="*/ 19 h 38"/>
                <a:gd name="T22" fmla="*/ 39 w 40"/>
                <a:gd name="T23" fmla="*/ 23 h 38"/>
                <a:gd name="T24" fmla="*/ 38 w 40"/>
                <a:gd name="T25" fmla="*/ 26 h 38"/>
                <a:gd name="T26" fmla="*/ 37 w 40"/>
                <a:gd name="T27" fmla="*/ 29 h 38"/>
                <a:gd name="T28" fmla="*/ 35 w 40"/>
                <a:gd name="T29" fmla="*/ 33 h 38"/>
                <a:gd name="T30" fmla="*/ 35 w 40"/>
                <a:gd name="T31" fmla="*/ 33 h 38"/>
                <a:gd name="T32" fmla="*/ 32 w 40"/>
                <a:gd name="T33" fmla="*/ 35 h 38"/>
                <a:gd name="T34" fmla="*/ 29 w 40"/>
                <a:gd name="T35" fmla="*/ 37 h 38"/>
                <a:gd name="T36" fmla="*/ 29 w 40"/>
                <a:gd name="T37" fmla="*/ 37 h 38"/>
                <a:gd name="T38" fmla="*/ 24 w 40"/>
                <a:gd name="T39" fmla="*/ 38 h 38"/>
                <a:gd name="T40" fmla="*/ 16 w 40"/>
                <a:gd name="T41" fmla="*/ 38 h 38"/>
                <a:gd name="T42" fmla="*/ 13 w 40"/>
                <a:gd name="T43" fmla="*/ 37 h 38"/>
                <a:gd name="T44" fmla="*/ 9 w 40"/>
                <a:gd name="T45" fmla="*/ 35 h 38"/>
                <a:gd name="T46" fmla="*/ 7 w 40"/>
                <a:gd name="T47" fmla="*/ 33 h 38"/>
                <a:gd name="T48" fmla="*/ 6 w 40"/>
                <a:gd name="T49" fmla="*/ 33 h 38"/>
                <a:gd name="T50" fmla="*/ 4 w 40"/>
                <a:gd name="T51" fmla="*/ 30 h 38"/>
                <a:gd name="T52" fmla="*/ 3 w 40"/>
                <a:gd name="T53" fmla="*/ 29 h 38"/>
                <a:gd name="T54" fmla="*/ 2 w 40"/>
                <a:gd name="T55" fmla="*/ 25 h 38"/>
                <a:gd name="T56" fmla="*/ 0 w 40"/>
                <a:gd name="T57" fmla="*/ 22 h 38"/>
                <a:gd name="T58" fmla="*/ 0 w 40"/>
                <a:gd name="T59" fmla="*/ 18 h 38"/>
                <a:gd name="T60" fmla="*/ 2 w 40"/>
                <a:gd name="T61" fmla="*/ 15 h 38"/>
                <a:gd name="T62" fmla="*/ 2 w 40"/>
                <a:gd name="T63" fmla="*/ 13 h 38"/>
                <a:gd name="T64" fmla="*/ 3 w 40"/>
                <a:gd name="T65" fmla="*/ 11 h 38"/>
                <a:gd name="T66" fmla="*/ 5 w 40"/>
                <a:gd name="T67" fmla="*/ 7 h 38"/>
                <a:gd name="T68" fmla="*/ 7 w 40"/>
                <a:gd name="T69" fmla="*/ 5 h 38"/>
                <a:gd name="T70" fmla="*/ 8 w 40"/>
                <a:gd name="T71" fmla="*/ 5 h 38"/>
                <a:gd name="T72" fmla="*/ 12 w 40"/>
                <a:gd name="T73" fmla="*/ 2 h 38"/>
                <a:gd name="T74" fmla="*/ 13 w 40"/>
                <a:gd name="T75" fmla="*/ 1 h 38"/>
                <a:gd name="T76" fmla="*/ 16 w 40"/>
                <a:gd name="T7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 h="38">
                  <a:moveTo>
                    <a:pt x="16" y="0"/>
                  </a:moveTo>
                  <a:lnTo>
                    <a:pt x="23" y="0"/>
                  </a:lnTo>
                  <a:lnTo>
                    <a:pt x="25" y="0"/>
                  </a:lnTo>
                  <a:lnTo>
                    <a:pt x="27" y="0"/>
                  </a:lnTo>
                  <a:lnTo>
                    <a:pt x="28" y="1"/>
                  </a:lnTo>
                  <a:lnTo>
                    <a:pt x="29" y="1"/>
                  </a:lnTo>
                  <a:lnTo>
                    <a:pt x="30" y="1"/>
                  </a:lnTo>
                  <a:lnTo>
                    <a:pt x="32" y="4"/>
                  </a:lnTo>
                  <a:lnTo>
                    <a:pt x="33" y="5"/>
                  </a:lnTo>
                  <a:lnTo>
                    <a:pt x="35" y="5"/>
                  </a:lnTo>
                  <a:lnTo>
                    <a:pt x="35" y="5"/>
                  </a:lnTo>
                  <a:lnTo>
                    <a:pt x="35" y="6"/>
                  </a:lnTo>
                  <a:lnTo>
                    <a:pt x="37" y="7"/>
                  </a:lnTo>
                  <a:lnTo>
                    <a:pt x="37" y="9"/>
                  </a:lnTo>
                  <a:lnTo>
                    <a:pt x="38" y="10"/>
                  </a:lnTo>
                  <a:lnTo>
                    <a:pt x="38" y="11"/>
                  </a:lnTo>
                  <a:lnTo>
                    <a:pt x="38" y="14"/>
                  </a:lnTo>
                  <a:lnTo>
                    <a:pt x="39" y="15"/>
                  </a:lnTo>
                  <a:lnTo>
                    <a:pt x="39" y="17"/>
                  </a:lnTo>
                  <a:lnTo>
                    <a:pt x="40" y="18"/>
                  </a:lnTo>
                  <a:lnTo>
                    <a:pt x="40" y="18"/>
                  </a:lnTo>
                  <a:lnTo>
                    <a:pt x="40" y="19"/>
                  </a:lnTo>
                  <a:lnTo>
                    <a:pt x="39" y="21"/>
                  </a:lnTo>
                  <a:lnTo>
                    <a:pt x="39" y="23"/>
                  </a:lnTo>
                  <a:lnTo>
                    <a:pt x="38" y="25"/>
                  </a:lnTo>
                  <a:lnTo>
                    <a:pt x="38" y="26"/>
                  </a:lnTo>
                  <a:lnTo>
                    <a:pt x="38" y="27"/>
                  </a:lnTo>
                  <a:lnTo>
                    <a:pt x="37" y="29"/>
                  </a:lnTo>
                  <a:lnTo>
                    <a:pt x="37" y="31"/>
                  </a:lnTo>
                  <a:lnTo>
                    <a:pt x="35" y="33"/>
                  </a:lnTo>
                  <a:lnTo>
                    <a:pt x="35" y="33"/>
                  </a:lnTo>
                  <a:lnTo>
                    <a:pt x="35" y="33"/>
                  </a:lnTo>
                  <a:lnTo>
                    <a:pt x="33" y="34"/>
                  </a:lnTo>
                  <a:lnTo>
                    <a:pt x="32" y="35"/>
                  </a:lnTo>
                  <a:lnTo>
                    <a:pt x="30" y="37"/>
                  </a:lnTo>
                  <a:lnTo>
                    <a:pt x="29" y="37"/>
                  </a:lnTo>
                  <a:lnTo>
                    <a:pt x="29" y="37"/>
                  </a:lnTo>
                  <a:lnTo>
                    <a:pt x="29" y="37"/>
                  </a:lnTo>
                  <a:lnTo>
                    <a:pt x="27" y="38"/>
                  </a:lnTo>
                  <a:lnTo>
                    <a:pt x="24" y="38"/>
                  </a:lnTo>
                  <a:lnTo>
                    <a:pt x="19" y="38"/>
                  </a:lnTo>
                  <a:lnTo>
                    <a:pt x="16" y="38"/>
                  </a:lnTo>
                  <a:lnTo>
                    <a:pt x="14" y="38"/>
                  </a:lnTo>
                  <a:lnTo>
                    <a:pt x="13" y="37"/>
                  </a:lnTo>
                  <a:lnTo>
                    <a:pt x="12" y="37"/>
                  </a:lnTo>
                  <a:lnTo>
                    <a:pt x="9" y="35"/>
                  </a:lnTo>
                  <a:lnTo>
                    <a:pt x="8" y="34"/>
                  </a:lnTo>
                  <a:lnTo>
                    <a:pt x="7" y="33"/>
                  </a:lnTo>
                  <a:lnTo>
                    <a:pt x="7" y="33"/>
                  </a:lnTo>
                  <a:lnTo>
                    <a:pt x="6" y="33"/>
                  </a:lnTo>
                  <a:lnTo>
                    <a:pt x="5" y="31"/>
                  </a:lnTo>
                  <a:lnTo>
                    <a:pt x="4" y="30"/>
                  </a:lnTo>
                  <a:lnTo>
                    <a:pt x="4" y="29"/>
                  </a:lnTo>
                  <a:lnTo>
                    <a:pt x="3" y="29"/>
                  </a:lnTo>
                  <a:lnTo>
                    <a:pt x="3" y="27"/>
                  </a:lnTo>
                  <a:lnTo>
                    <a:pt x="2" y="25"/>
                  </a:lnTo>
                  <a:lnTo>
                    <a:pt x="2" y="23"/>
                  </a:lnTo>
                  <a:lnTo>
                    <a:pt x="0" y="22"/>
                  </a:lnTo>
                  <a:lnTo>
                    <a:pt x="0" y="19"/>
                  </a:lnTo>
                  <a:lnTo>
                    <a:pt x="0" y="18"/>
                  </a:lnTo>
                  <a:lnTo>
                    <a:pt x="0" y="17"/>
                  </a:lnTo>
                  <a:lnTo>
                    <a:pt x="2" y="15"/>
                  </a:lnTo>
                  <a:lnTo>
                    <a:pt x="2" y="14"/>
                  </a:lnTo>
                  <a:lnTo>
                    <a:pt x="2" y="13"/>
                  </a:lnTo>
                  <a:lnTo>
                    <a:pt x="3" y="13"/>
                  </a:lnTo>
                  <a:lnTo>
                    <a:pt x="3" y="11"/>
                  </a:lnTo>
                  <a:lnTo>
                    <a:pt x="4" y="9"/>
                  </a:lnTo>
                  <a:lnTo>
                    <a:pt x="5" y="7"/>
                  </a:lnTo>
                  <a:lnTo>
                    <a:pt x="6" y="6"/>
                  </a:lnTo>
                  <a:lnTo>
                    <a:pt x="7" y="5"/>
                  </a:lnTo>
                  <a:lnTo>
                    <a:pt x="7" y="5"/>
                  </a:lnTo>
                  <a:lnTo>
                    <a:pt x="8" y="5"/>
                  </a:lnTo>
                  <a:lnTo>
                    <a:pt x="9" y="4"/>
                  </a:lnTo>
                  <a:lnTo>
                    <a:pt x="12" y="2"/>
                  </a:lnTo>
                  <a:lnTo>
                    <a:pt x="12" y="1"/>
                  </a:lnTo>
                  <a:lnTo>
                    <a:pt x="13" y="1"/>
                  </a:lnTo>
                  <a:lnTo>
                    <a:pt x="15" y="0"/>
                  </a:lnTo>
                  <a:lnTo>
                    <a:pt x="16" y="0"/>
                  </a:lnTo>
                  <a:close/>
                </a:path>
              </a:pathLst>
            </a:custGeom>
            <a:solidFill>
              <a:srgbClr val="DC8700"/>
            </a:solidFill>
            <a:ln w="0">
              <a:solidFill>
                <a:srgbClr val="DC87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4" name="Line 1406"/>
            <p:cNvSpPr>
              <a:spLocks noChangeShapeType="1"/>
            </p:cNvSpPr>
            <p:nvPr/>
          </p:nvSpPr>
          <p:spPr bwMode="auto">
            <a:xfrm>
              <a:off x="4095762" y="2804266"/>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5" name="Line 1407"/>
            <p:cNvSpPr>
              <a:spLocks noChangeShapeType="1"/>
            </p:cNvSpPr>
            <p:nvPr/>
          </p:nvSpPr>
          <p:spPr bwMode="auto">
            <a:xfrm flipH="1">
              <a:off x="4094529" y="2805499"/>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6" name="Line 1408"/>
            <p:cNvSpPr>
              <a:spLocks noChangeShapeType="1"/>
            </p:cNvSpPr>
            <p:nvPr/>
          </p:nvSpPr>
          <p:spPr bwMode="auto">
            <a:xfrm>
              <a:off x="4094529" y="2807964"/>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7" name="Line 1409"/>
            <p:cNvSpPr>
              <a:spLocks noChangeShapeType="1"/>
            </p:cNvSpPr>
            <p:nvPr/>
          </p:nvSpPr>
          <p:spPr bwMode="auto">
            <a:xfrm flipH="1">
              <a:off x="4093296" y="281042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8" name="Line 1410"/>
            <p:cNvSpPr>
              <a:spLocks noChangeShapeType="1"/>
            </p:cNvSpPr>
            <p:nvPr/>
          </p:nvSpPr>
          <p:spPr bwMode="auto">
            <a:xfrm>
              <a:off x="4093296" y="2811663"/>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59" name="Line 1411"/>
            <p:cNvSpPr>
              <a:spLocks noChangeShapeType="1"/>
            </p:cNvSpPr>
            <p:nvPr/>
          </p:nvSpPr>
          <p:spPr bwMode="auto">
            <a:xfrm>
              <a:off x="4093296" y="2811663"/>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0" name="Line 1413"/>
            <p:cNvSpPr>
              <a:spLocks noChangeShapeType="1"/>
            </p:cNvSpPr>
            <p:nvPr/>
          </p:nvSpPr>
          <p:spPr bwMode="auto">
            <a:xfrm flipH="1">
              <a:off x="4092063" y="2812894"/>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1" name="Line 1414"/>
            <p:cNvSpPr>
              <a:spLocks noChangeShapeType="1"/>
            </p:cNvSpPr>
            <p:nvPr/>
          </p:nvSpPr>
          <p:spPr bwMode="auto">
            <a:xfrm>
              <a:off x="4092063" y="2814128"/>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2" name="Line 1415"/>
            <p:cNvSpPr>
              <a:spLocks noChangeShapeType="1"/>
            </p:cNvSpPr>
            <p:nvPr/>
          </p:nvSpPr>
          <p:spPr bwMode="auto">
            <a:xfrm flipH="1">
              <a:off x="4090831" y="2815360"/>
              <a:ext cx="1233"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3" name="Line 1416"/>
            <p:cNvSpPr>
              <a:spLocks noChangeShapeType="1"/>
            </p:cNvSpPr>
            <p:nvPr/>
          </p:nvSpPr>
          <p:spPr bwMode="auto">
            <a:xfrm flipH="1">
              <a:off x="4089598" y="2819058"/>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4" name="Line 1417"/>
            <p:cNvSpPr>
              <a:spLocks noChangeShapeType="1"/>
            </p:cNvSpPr>
            <p:nvPr/>
          </p:nvSpPr>
          <p:spPr bwMode="auto">
            <a:xfrm flipH="1">
              <a:off x="4087132" y="2821524"/>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5" name="Line 1418"/>
            <p:cNvSpPr>
              <a:spLocks noChangeShapeType="1"/>
            </p:cNvSpPr>
            <p:nvPr/>
          </p:nvSpPr>
          <p:spPr bwMode="auto">
            <a:xfrm>
              <a:off x="4087132" y="2821524"/>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6" name="Line 1419"/>
            <p:cNvSpPr>
              <a:spLocks noChangeShapeType="1"/>
            </p:cNvSpPr>
            <p:nvPr/>
          </p:nvSpPr>
          <p:spPr bwMode="auto">
            <a:xfrm flipH="1">
              <a:off x="4085900" y="2822756"/>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7" name="Line 1420"/>
            <p:cNvSpPr>
              <a:spLocks noChangeShapeType="1"/>
            </p:cNvSpPr>
            <p:nvPr/>
          </p:nvSpPr>
          <p:spPr bwMode="auto">
            <a:xfrm flipH="1">
              <a:off x="4084668" y="282275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8" name="Line 1421"/>
            <p:cNvSpPr>
              <a:spLocks noChangeShapeType="1"/>
            </p:cNvSpPr>
            <p:nvPr/>
          </p:nvSpPr>
          <p:spPr bwMode="auto">
            <a:xfrm flipH="1">
              <a:off x="4083434" y="282398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69" name="Line 1422"/>
            <p:cNvSpPr>
              <a:spLocks noChangeShapeType="1"/>
            </p:cNvSpPr>
            <p:nvPr/>
          </p:nvSpPr>
          <p:spPr bwMode="auto">
            <a:xfrm flipH="1">
              <a:off x="4082202" y="2825221"/>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0" name="Line 1423"/>
            <p:cNvSpPr>
              <a:spLocks noChangeShapeType="1"/>
            </p:cNvSpPr>
            <p:nvPr/>
          </p:nvSpPr>
          <p:spPr bwMode="auto">
            <a:xfrm>
              <a:off x="4082202" y="2825221"/>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1" name="Line 1424"/>
            <p:cNvSpPr>
              <a:spLocks noChangeShapeType="1"/>
            </p:cNvSpPr>
            <p:nvPr/>
          </p:nvSpPr>
          <p:spPr bwMode="auto">
            <a:xfrm flipH="1">
              <a:off x="4079737" y="2825221"/>
              <a:ext cx="2466"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2" name="Line 1425"/>
            <p:cNvSpPr>
              <a:spLocks noChangeShapeType="1"/>
            </p:cNvSpPr>
            <p:nvPr/>
          </p:nvSpPr>
          <p:spPr bwMode="auto">
            <a:xfrm flipH="1">
              <a:off x="4076038" y="2827687"/>
              <a:ext cx="3698"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3" name="Line 1426"/>
            <p:cNvSpPr>
              <a:spLocks noChangeShapeType="1"/>
            </p:cNvSpPr>
            <p:nvPr/>
          </p:nvSpPr>
          <p:spPr bwMode="auto">
            <a:xfrm flipH="1">
              <a:off x="4074805" y="2827687"/>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4" name="Line 1427"/>
            <p:cNvSpPr>
              <a:spLocks noChangeShapeType="1"/>
            </p:cNvSpPr>
            <p:nvPr/>
          </p:nvSpPr>
          <p:spPr bwMode="auto">
            <a:xfrm flipH="1">
              <a:off x="4073573" y="2828920"/>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5" name="Line 1428"/>
            <p:cNvSpPr>
              <a:spLocks noChangeShapeType="1"/>
            </p:cNvSpPr>
            <p:nvPr/>
          </p:nvSpPr>
          <p:spPr bwMode="auto">
            <a:xfrm flipH="1">
              <a:off x="4072340" y="2828920"/>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6" name="Line 1429"/>
            <p:cNvSpPr>
              <a:spLocks noChangeShapeType="1"/>
            </p:cNvSpPr>
            <p:nvPr/>
          </p:nvSpPr>
          <p:spPr bwMode="auto">
            <a:xfrm flipH="1">
              <a:off x="4069875" y="2828920"/>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7" name="Line 1430"/>
            <p:cNvSpPr>
              <a:spLocks noChangeShapeType="1"/>
            </p:cNvSpPr>
            <p:nvPr/>
          </p:nvSpPr>
          <p:spPr bwMode="auto">
            <a:xfrm flipH="1" flipV="1">
              <a:off x="4066176" y="2827687"/>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8" name="Line 1431"/>
            <p:cNvSpPr>
              <a:spLocks noChangeShapeType="1"/>
            </p:cNvSpPr>
            <p:nvPr/>
          </p:nvSpPr>
          <p:spPr bwMode="auto">
            <a:xfrm flipH="1">
              <a:off x="4064944" y="2827687"/>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79" name="Line 1432"/>
            <p:cNvSpPr>
              <a:spLocks noChangeShapeType="1"/>
            </p:cNvSpPr>
            <p:nvPr/>
          </p:nvSpPr>
          <p:spPr bwMode="auto">
            <a:xfrm flipH="1">
              <a:off x="4063711" y="2827687"/>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0" name="Line 1433"/>
            <p:cNvSpPr>
              <a:spLocks noChangeShapeType="1"/>
            </p:cNvSpPr>
            <p:nvPr/>
          </p:nvSpPr>
          <p:spPr bwMode="auto">
            <a:xfrm flipH="1">
              <a:off x="4062479" y="2827687"/>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1" name="Line 1434"/>
            <p:cNvSpPr>
              <a:spLocks noChangeShapeType="1"/>
            </p:cNvSpPr>
            <p:nvPr/>
          </p:nvSpPr>
          <p:spPr bwMode="auto">
            <a:xfrm flipH="1" flipV="1">
              <a:off x="4061246" y="2825221"/>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2" name="Line 1435"/>
            <p:cNvSpPr>
              <a:spLocks noChangeShapeType="1"/>
            </p:cNvSpPr>
            <p:nvPr/>
          </p:nvSpPr>
          <p:spPr bwMode="auto">
            <a:xfrm flipH="1" flipV="1">
              <a:off x="4057547" y="2823989"/>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3" name="Line 1436"/>
            <p:cNvSpPr>
              <a:spLocks noChangeShapeType="1"/>
            </p:cNvSpPr>
            <p:nvPr/>
          </p:nvSpPr>
          <p:spPr bwMode="auto">
            <a:xfrm flipH="1" flipV="1">
              <a:off x="4056315" y="282275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4" name="Line 1437"/>
            <p:cNvSpPr>
              <a:spLocks noChangeShapeType="1"/>
            </p:cNvSpPr>
            <p:nvPr/>
          </p:nvSpPr>
          <p:spPr bwMode="auto">
            <a:xfrm flipH="1">
              <a:off x="4055083" y="2822756"/>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5" name="Line 1438"/>
            <p:cNvSpPr>
              <a:spLocks noChangeShapeType="1"/>
            </p:cNvSpPr>
            <p:nvPr/>
          </p:nvSpPr>
          <p:spPr bwMode="auto">
            <a:xfrm flipV="1">
              <a:off x="4055083" y="2821524"/>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6" name="Line 1439"/>
            <p:cNvSpPr>
              <a:spLocks noChangeShapeType="1"/>
            </p:cNvSpPr>
            <p:nvPr/>
          </p:nvSpPr>
          <p:spPr bwMode="auto">
            <a:xfrm flipH="1">
              <a:off x="4053849" y="2821524"/>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7" name="Line 1440"/>
            <p:cNvSpPr>
              <a:spLocks noChangeShapeType="1"/>
            </p:cNvSpPr>
            <p:nvPr/>
          </p:nvSpPr>
          <p:spPr bwMode="auto">
            <a:xfrm flipH="1" flipV="1">
              <a:off x="4052617" y="2819058"/>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8" name="Line 1441"/>
            <p:cNvSpPr>
              <a:spLocks noChangeShapeType="1"/>
            </p:cNvSpPr>
            <p:nvPr/>
          </p:nvSpPr>
          <p:spPr bwMode="auto">
            <a:xfrm flipH="1" flipV="1">
              <a:off x="4051384" y="2817825"/>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89" name="Line 1442"/>
            <p:cNvSpPr>
              <a:spLocks noChangeShapeType="1"/>
            </p:cNvSpPr>
            <p:nvPr/>
          </p:nvSpPr>
          <p:spPr bwMode="auto">
            <a:xfrm flipV="1">
              <a:off x="4051384" y="2815360"/>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0" name="Line 1443"/>
            <p:cNvSpPr>
              <a:spLocks noChangeShapeType="1"/>
            </p:cNvSpPr>
            <p:nvPr/>
          </p:nvSpPr>
          <p:spPr bwMode="auto">
            <a:xfrm>
              <a:off x="4051384" y="2815360"/>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1" name="Line 1444"/>
            <p:cNvSpPr>
              <a:spLocks noChangeShapeType="1"/>
            </p:cNvSpPr>
            <p:nvPr/>
          </p:nvSpPr>
          <p:spPr bwMode="auto">
            <a:xfrm flipH="1" flipV="1">
              <a:off x="4050152" y="2814128"/>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2" name="Line 1445"/>
            <p:cNvSpPr>
              <a:spLocks noChangeShapeType="1"/>
            </p:cNvSpPr>
            <p:nvPr/>
          </p:nvSpPr>
          <p:spPr bwMode="auto">
            <a:xfrm flipV="1">
              <a:off x="4050152" y="2811663"/>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3" name="Line 1446"/>
            <p:cNvSpPr>
              <a:spLocks noChangeShapeType="1"/>
            </p:cNvSpPr>
            <p:nvPr/>
          </p:nvSpPr>
          <p:spPr bwMode="auto">
            <a:xfrm flipH="1" flipV="1">
              <a:off x="4048919" y="281042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4" name="Line 1447"/>
            <p:cNvSpPr>
              <a:spLocks noChangeShapeType="1"/>
            </p:cNvSpPr>
            <p:nvPr/>
          </p:nvSpPr>
          <p:spPr bwMode="auto">
            <a:xfrm flipH="1" flipV="1">
              <a:off x="4046453" y="2807964"/>
              <a:ext cx="2466"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5" name="Line 1448"/>
            <p:cNvSpPr>
              <a:spLocks noChangeShapeType="1"/>
            </p:cNvSpPr>
            <p:nvPr/>
          </p:nvSpPr>
          <p:spPr bwMode="auto">
            <a:xfrm flipV="1">
              <a:off x="4046453" y="2805499"/>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6" name="Line 1449"/>
            <p:cNvSpPr>
              <a:spLocks noChangeShapeType="1"/>
            </p:cNvSpPr>
            <p:nvPr/>
          </p:nvSpPr>
          <p:spPr bwMode="auto">
            <a:xfrm flipV="1">
              <a:off x="4046453" y="2804266"/>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7" name="Line 1450"/>
            <p:cNvSpPr>
              <a:spLocks noChangeShapeType="1"/>
            </p:cNvSpPr>
            <p:nvPr/>
          </p:nvSpPr>
          <p:spPr bwMode="auto">
            <a:xfrm>
              <a:off x="4046453" y="280426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8" name="Line 1451"/>
            <p:cNvSpPr>
              <a:spLocks noChangeShapeType="1"/>
            </p:cNvSpPr>
            <p:nvPr/>
          </p:nvSpPr>
          <p:spPr bwMode="auto">
            <a:xfrm flipV="1">
              <a:off x="4046453" y="2803033"/>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499" name="Line 1452"/>
            <p:cNvSpPr>
              <a:spLocks noChangeShapeType="1"/>
            </p:cNvSpPr>
            <p:nvPr/>
          </p:nvSpPr>
          <p:spPr bwMode="auto">
            <a:xfrm flipV="1">
              <a:off x="4048919" y="2800567"/>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0" name="Line 1453"/>
            <p:cNvSpPr>
              <a:spLocks noChangeShapeType="1"/>
            </p:cNvSpPr>
            <p:nvPr/>
          </p:nvSpPr>
          <p:spPr bwMode="auto">
            <a:xfrm flipV="1">
              <a:off x="4048919" y="2799335"/>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1" name="Line 1454"/>
            <p:cNvSpPr>
              <a:spLocks noChangeShapeType="1"/>
            </p:cNvSpPr>
            <p:nvPr/>
          </p:nvSpPr>
          <p:spPr bwMode="auto">
            <a:xfrm>
              <a:off x="4050152" y="2799335"/>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2" name="Line 1455"/>
            <p:cNvSpPr>
              <a:spLocks noChangeShapeType="1"/>
            </p:cNvSpPr>
            <p:nvPr/>
          </p:nvSpPr>
          <p:spPr bwMode="auto">
            <a:xfrm flipV="1">
              <a:off x="4050152" y="2798102"/>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3" name="Line 1456"/>
            <p:cNvSpPr>
              <a:spLocks noChangeShapeType="1"/>
            </p:cNvSpPr>
            <p:nvPr/>
          </p:nvSpPr>
          <p:spPr bwMode="auto">
            <a:xfrm flipV="1">
              <a:off x="4050152" y="2795636"/>
              <a:ext cx="0"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4" name="Line 1457"/>
            <p:cNvSpPr>
              <a:spLocks noChangeShapeType="1"/>
            </p:cNvSpPr>
            <p:nvPr/>
          </p:nvSpPr>
          <p:spPr bwMode="auto">
            <a:xfrm flipV="1">
              <a:off x="4050152" y="2794405"/>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5" name="Line 1458"/>
            <p:cNvSpPr>
              <a:spLocks noChangeShapeType="1"/>
            </p:cNvSpPr>
            <p:nvPr/>
          </p:nvSpPr>
          <p:spPr bwMode="auto">
            <a:xfrm flipV="1">
              <a:off x="4051384" y="2791939"/>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6" name="Line 1459"/>
            <p:cNvSpPr>
              <a:spLocks noChangeShapeType="1"/>
            </p:cNvSpPr>
            <p:nvPr/>
          </p:nvSpPr>
          <p:spPr bwMode="auto">
            <a:xfrm flipV="1">
              <a:off x="4052617" y="279070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7" name="Line 1460"/>
            <p:cNvSpPr>
              <a:spLocks noChangeShapeType="1"/>
            </p:cNvSpPr>
            <p:nvPr/>
          </p:nvSpPr>
          <p:spPr bwMode="auto">
            <a:xfrm flipV="1">
              <a:off x="4053849" y="2789473"/>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8" name="Line 1461"/>
            <p:cNvSpPr>
              <a:spLocks noChangeShapeType="1"/>
            </p:cNvSpPr>
            <p:nvPr/>
          </p:nvSpPr>
          <p:spPr bwMode="auto">
            <a:xfrm>
              <a:off x="4055083" y="2789473"/>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09" name="Line 1462"/>
            <p:cNvSpPr>
              <a:spLocks noChangeShapeType="1"/>
            </p:cNvSpPr>
            <p:nvPr/>
          </p:nvSpPr>
          <p:spPr bwMode="auto">
            <a:xfrm flipV="1">
              <a:off x="4055083" y="2788241"/>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0" name="Line 1463"/>
            <p:cNvSpPr>
              <a:spLocks noChangeShapeType="1"/>
            </p:cNvSpPr>
            <p:nvPr/>
          </p:nvSpPr>
          <p:spPr bwMode="auto">
            <a:xfrm flipV="1">
              <a:off x="4056315" y="2787008"/>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1" name="Line 1464"/>
            <p:cNvSpPr>
              <a:spLocks noChangeShapeType="1"/>
            </p:cNvSpPr>
            <p:nvPr/>
          </p:nvSpPr>
          <p:spPr bwMode="auto">
            <a:xfrm flipV="1">
              <a:off x="4057547" y="2784543"/>
              <a:ext cx="3698"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2" name="Line 1465"/>
            <p:cNvSpPr>
              <a:spLocks noChangeShapeType="1"/>
            </p:cNvSpPr>
            <p:nvPr/>
          </p:nvSpPr>
          <p:spPr bwMode="auto">
            <a:xfrm>
              <a:off x="4061246" y="2784543"/>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3" name="Line 1466"/>
            <p:cNvSpPr>
              <a:spLocks noChangeShapeType="1"/>
            </p:cNvSpPr>
            <p:nvPr/>
          </p:nvSpPr>
          <p:spPr bwMode="auto">
            <a:xfrm flipV="1">
              <a:off x="4061246" y="2783309"/>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4" name="Line 1467"/>
            <p:cNvSpPr>
              <a:spLocks noChangeShapeType="1"/>
            </p:cNvSpPr>
            <p:nvPr/>
          </p:nvSpPr>
          <p:spPr bwMode="auto">
            <a:xfrm>
              <a:off x="4061246" y="2783309"/>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5" name="Line 1468"/>
            <p:cNvSpPr>
              <a:spLocks noChangeShapeType="1"/>
            </p:cNvSpPr>
            <p:nvPr/>
          </p:nvSpPr>
          <p:spPr bwMode="auto">
            <a:xfrm>
              <a:off x="4062479" y="2783309"/>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6" name="Line 1469"/>
            <p:cNvSpPr>
              <a:spLocks noChangeShapeType="1"/>
            </p:cNvSpPr>
            <p:nvPr/>
          </p:nvSpPr>
          <p:spPr bwMode="auto">
            <a:xfrm>
              <a:off x="4064944" y="2783309"/>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7" name="Line 1470"/>
            <p:cNvSpPr>
              <a:spLocks noChangeShapeType="1"/>
            </p:cNvSpPr>
            <p:nvPr/>
          </p:nvSpPr>
          <p:spPr bwMode="auto">
            <a:xfrm flipV="1">
              <a:off x="4066176" y="2782078"/>
              <a:ext cx="3698"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8" name="Line 1471"/>
            <p:cNvSpPr>
              <a:spLocks noChangeShapeType="1"/>
            </p:cNvSpPr>
            <p:nvPr/>
          </p:nvSpPr>
          <p:spPr bwMode="auto">
            <a:xfrm>
              <a:off x="4069875" y="2782078"/>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19" name="Line 1472"/>
            <p:cNvSpPr>
              <a:spLocks noChangeShapeType="1"/>
            </p:cNvSpPr>
            <p:nvPr/>
          </p:nvSpPr>
          <p:spPr bwMode="auto">
            <a:xfrm>
              <a:off x="4072340" y="2782078"/>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0" name="Line 1473"/>
            <p:cNvSpPr>
              <a:spLocks noChangeShapeType="1"/>
            </p:cNvSpPr>
            <p:nvPr/>
          </p:nvSpPr>
          <p:spPr bwMode="auto">
            <a:xfrm>
              <a:off x="4074805" y="2783309"/>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1" name="Line 1474"/>
            <p:cNvSpPr>
              <a:spLocks noChangeShapeType="1"/>
            </p:cNvSpPr>
            <p:nvPr/>
          </p:nvSpPr>
          <p:spPr bwMode="auto">
            <a:xfrm>
              <a:off x="4077271" y="2783309"/>
              <a:ext cx="2466"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2" name="Line 1475"/>
            <p:cNvSpPr>
              <a:spLocks noChangeShapeType="1"/>
            </p:cNvSpPr>
            <p:nvPr/>
          </p:nvSpPr>
          <p:spPr bwMode="auto">
            <a:xfrm>
              <a:off x="4079737" y="2783309"/>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3" name="Line 1476"/>
            <p:cNvSpPr>
              <a:spLocks noChangeShapeType="1"/>
            </p:cNvSpPr>
            <p:nvPr/>
          </p:nvSpPr>
          <p:spPr bwMode="auto">
            <a:xfrm>
              <a:off x="4079737" y="2783309"/>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4" name="Line 1477"/>
            <p:cNvSpPr>
              <a:spLocks noChangeShapeType="1"/>
            </p:cNvSpPr>
            <p:nvPr/>
          </p:nvSpPr>
          <p:spPr bwMode="auto">
            <a:xfrm>
              <a:off x="4080968" y="2783309"/>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5" name="Line 1478"/>
            <p:cNvSpPr>
              <a:spLocks noChangeShapeType="1"/>
            </p:cNvSpPr>
            <p:nvPr/>
          </p:nvSpPr>
          <p:spPr bwMode="auto">
            <a:xfrm>
              <a:off x="4082202" y="2783309"/>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6" name="Line 1479"/>
            <p:cNvSpPr>
              <a:spLocks noChangeShapeType="1"/>
            </p:cNvSpPr>
            <p:nvPr/>
          </p:nvSpPr>
          <p:spPr bwMode="auto">
            <a:xfrm>
              <a:off x="4082202" y="2784543"/>
              <a:ext cx="2466"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7" name="Line 1480"/>
            <p:cNvSpPr>
              <a:spLocks noChangeShapeType="1"/>
            </p:cNvSpPr>
            <p:nvPr/>
          </p:nvSpPr>
          <p:spPr bwMode="auto">
            <a:xfrm>
              <a:off x="4084668" y="2787008"/>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8" name="Line 1481"/>
            <p:cNvSpPr>
              <a:spLocks noChangeShapeType="1"/>
            </p:cNvSpPr>
            <p:nvPr/>
          </p:nvSpPr>
          <p:spPr bwMode="auto">
            <a:xfrm>
              <a:off x="4085900" y="2788241"/>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29" name="Line 1482"/>
            <p:cNvSpPr>
              <a:spLocks noChangeShapeType="1"/>
            </p:cNvSpPr>
            <p:nvPr/>
          </p:nvSpPr>
          <p:spPr bwMode="auto">
            <a:xfrm>
              <a:off x="4087132" y="2789473"/>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0" name="Line 1483"/>
            <p:cNvSpPr>
              <a:spLocks noChangeShapeType="1"/>
            </p:cNvSpPr>
            <p:nvPr/>
          </p:nvSpPr>
          <p:spPr bwMode="auto">
            <a:xfrm>
              <a:off x="4087132" y="2789473"/>
              <a:ext cx="2466"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1" name="Line 1484"/>
            <p:cNvSpPr>
              <a:spLocks noChangeShapeType="1"/>
            </p:cNvSpPr>
            <p:nvPr/>
          </p:nvSpPr>
          <p:spPr bwMode="auto">
            <a:xfrm>
              <a:off x="4089598" y="2790706"/>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2" name="Line 1485"/>
            <p:cNvSpPr>
              <a:spLocks noChangeShapeType="1"/>
            </p:cNvSpPr>
            <p:nvPr/>
          </p:nvSpPr>
          <p:spPr bwMode="auto">
            <a:xfrm>
              <a:off x="4090831" y="2791939"/>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3" name="Line 1486"/>
            <p:cNvSpPr>
              <a:spLocks noChangeShapeType="1"/>
            </p:cNvSpPr>
            <p:nvPr/>
          </p:nvSpPr>
          <p:spPr bwMode="auto">
            <a:xfrm>
              <a:off x="4092063" y="2793171"/>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4" name="Line 1487"/>
            <p:cNvSpPr>
              <a:spLocks noChangeShapeType="1"/>
            </p:cNvSpPr>
            <p:nvPr/>
          </p:nvSpPr>
          <p:spPr bwMode="auto">
            <a:xfrm>
              <a:off x="4092063" y="2794405"/>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5" name="Line 1488"/>
            <p:cNvSpPr>
              <a:spLocks noChangeShapeType="1"/>
            </p:cNvSpPr>
            <p:nvPr/>
          </p:nvSpPr>
          <p:spPr bwMode="auto">
            <a:xfrm>
              <a:off x="4092063" y="2795636"/>
              <a:ext cx="1233"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6" name="Line 1489"/>
            <p:cNvSpPr>
              <a:spLocks noChangeShapeType="1"/>
            </p:cNvSpPr>
            <p:nvPr/>
          </p:nvSpPr>
          <p:spPr bwMode="auto">
            <a:xfrm>
              <a:off x="4093296" y="2795636"/>
              <a:ext cx="0" cy="3698"/>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7" name="Line 1490"/>
            <p:cNvSpPr>
              <a:spLocks noChangeShapeType="1"/>
            </p:cNvSpPr>
            <p:nvPr/>
          </p:nvSpPr>
          <p:spPr bwMode="auto">
            <a:xfrm>
              <a:off x="4093296" y="2799335"/>
              <a:ext cx="1233" cy="2466"/>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8" name="Line 1491"/>
            <p:cNvSpPr>
              <a:spLocks noChangeShapeType="1"/>
            </p:cNvSpPr>
            <p:nvPr/>
          </p:nvSpPr>
          <p:spPr bwMode="auto">
            <a:xfrm>
              <a:off x="4094529" y="2801800"/>
              <a:ext cx="0"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39" name="Line 1492"/>
            <p:cNvSpPr>
              <a:spLocks noChangeShapeType="1"/>
            </p:cNvSpPr>
            <p:nvPr/>
          </p:nvSpPr>
          <p:spPr bwMode="auto">
            <a:xfrm>
              <a:off x="4094529" y="2803033"/>
              <a:ext cx="1233" cy="123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0" name="Line 1493"/>
            <p:cNvSpPr>
              <a:spLocks noChangeShapeType="1"/>
            </p:cNvSpPr>
            <p:nvPr/>
          </p:nvSpPr>
          <p:spPr bwMode="auto">
            <a:xfrm>
              <a:off x="4095761" y="2804266"/>
              <a:ext cx="0"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1" name="Line 1494"/>
            <p:cNvSpPr>
              <a:spLocks noChangeShapeType="1"/>
            </p:cNvSpPr>
            <p:nvPr/>
          </p:nvSpPr>
          <p:spPr bwMode="auto">
            <a:xfrm>
              <a:off x="3553372" y="2884391"/>
              <a:ext cx="0" cy="13190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2" name="Line 1495"/>
            <p:cNvSpPr>
              <a:spLocks noChangeShapeType="1"/>
            </p:cNvSpPr>
            <p:nvPr/>
          </p:nvSpPr>
          <p:spPr bwMode="auto">
            <a:xfrm>
              <a:off x="3548441" y="2886857"/>
              <a:ext cx="9861"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3" name="Line 1496"/>
            <p:cNvSpPr>
              <a:spLocks noChangeShapeType="1"/>
            </p:cNvSpPr>
            <p:nvPr/>
          </p:nvSpPr>
          <p:spPr bwMode="auto">
            <a:xfrm>
              <a:off x="3553372" y="3013825"/>
              <a:ext cx="0" cy="404327"/>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4" name="Line 1497"/>
            <p:cNvSpPr>
              <a:spLocks noChangeShapeType="1"/>
            </p:cNvSpPr>
            <p:nvPr/>
          </p:nvSpPr>
          <p:spPr bwMode="auto">
            <a:xfrm>
              <a:off x="3548441" y="3418152"/>
              <a:ext cx="9861"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5" name="Line 1498"/>
            <p:cNvSpPr>
              <a:spLocks noChangeShapeType="1"/>
            </p:cNvSpPr>
            <p:nvPr/>
          </p:nvSpPr>
          <p:spPr bwMode="auto">
            <a:xfrm>
              <a:off x="3740743" y="2770983"/>
              <a:ext cx="0" cy="51774"/>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6" name="Line 1499"/>
            <p:cNvSpPr>
              <a:spLocks noChangeShapeType="1"/>
            </p:cNvSpPr>
            <p:nvPr/>
          </p:nvSpPr>
          <p:spPr bwMode="auto">
            <a:xfrm>
              <a:off x="3735812" y="2770983"/>
              <a:ext cx="9861"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7" name="Line 1500"/>
            <p:cNvSpPr>
              <a:spLocks noChangeShapeType="1"/>
            </p:cNvSpPr>
            <p:nvPr/>
          </p:nvSpPr>
          <p:spPr bwMode="auto">
            <a:xfrm>
              <a:off x="3740743" y="2822756"/>
              <a:ext cx="0" cy="73962"/>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8" name="Line 1501"/>
            <p:cNvSpPr>
              <a:spLocks noChangeShapeType="1"/>
            </p:cNvSpPr>
            <p:nvPr/>
          </p:nvSpPr>
          <p:spPr bwMode="auto">
            <a:xfrm>
              <a:off x="3990982" y="2708115"/>
              <a:ext cx="862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49" name="Line 1502"/>
            <p:cNvSpPr>
              <a:spLocks noChangeShapeType="1"/>
            </p:cNvSpPr>
            <p:nvPr/>
          </p:nvSpPr>
          <p:spPr bwMode="auto">
            <a:xfrm>
              <a:off x="3990982" y="2804266"/>
              <a:ext cx="8629"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50" name="Line 1503"/>
            <p:cNvSpPr>
              <a:spLocks noChangeShapeType="1"/>
            </p:cNvSpPr>
            <p:nvPr/>
          </p:nvSpPr>
          <p:spPr bwMode="auto">
            <a:xfrm>
              <a:off x="4072340" y="2742630"/>
              <a:ext cx="0" cy="61635"/>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51" name="Line 1504"/>
            <p:cNvSpPr>
              <a:spLocks noChangeShapeType="1"/>
            </p:cNvSpPr>
            <p:nvPr/>
          </p:nvSpPr>
          <p:spPr bwMode="auto">
            <a:xfrm>
              <a:off x="4066176" y="2742630"/>
              <a:ext cx="9861"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52" name="Line 1505"/>
            <p:cNvSpPr>
              <a:spLocks noChangeShapeType="1"/>
            </p:cNvSpPr>
            <p:nvPr/>
          </p:nvSpPr>
          <p:spPr bwMode="auto">
            <a:xfrm>
              <a:off x="4072340" y="2804266"/>
              <a:ext cx="0" cy="92453"/>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53" name="Line 1506"/>
            <p:cNvSpPr>
              <a:spLocks noChangeShapeType="1"/>
            </p:cNvSpPr>
            <p:nvPr/>
          </p:nvSpPr>
          <p:spPr bwMode="auto">
            <a:xfrm>
              <a:off x="4066176" y="2896718"/>
              <a:ext cx="9861"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54" name="Line 1507"/>
            <p:cNvSpPr>
              <a:spLocks noChangeShapeType="1"/>
            </p:cNvSpPr>
            <p:nvPr/>
          </p:nvSpPr>
          <p:spPr bwMode="auto">
            <a:xfrm>
              <a:off x="3994679" y="2708115"/>
              <a:ext cx="0" cy="44377"/>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55" name="Line 1508"/>
            <p:cNvSpPr>
              <a:spLocks noChangeShapeType="1"/>
            </p:cNvSpPr>
            <p:nvPr/>
          </p:nvSpPr>
          <p:spPr bwMode="auto">
            <a:xfrm>
              <a:off x="3994679" y="2752493"/>
              <a:ext cx="0" cy="51774"/>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56" name="Line 1509"/>
            <p:cNvSpPr>
              <a:spLocks noChangeShapeType="1"/>
            </p:cNvSpPr>
            <p:nvPr/>
          </p:nvSpPr>
          <p:spPr bwMode="auto">
            <a:xfrm>
              <a:off x="3735812" y="2896718"/>
              <a:ext cx="9861" cy="0"/>
            </a:xfrm>
            <a:prstGeom prst="line">
              <a:avLst/>
            </a:prstGeom>
            <a:noFill/>
            <a:ln w="3175">
              <a:solidFill>
                <a:srgbClr val="DC87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2400">
                <a:latin typeface="Arial" panose="020B0604020202020204" pitchFamily="34" charset="0"/>
                <a:cs typeface="Arial" panose="020B0604020202020204" pitchFamily="34" charset="0"/>
              </a:endParaRPr>
            </a:p>
          </p:txBody>
        </p:sp>
        <p:sp>
          <p:nvSpPr>
            <p:cNvPr id="1557" name="テキスト ボックス 1556"/>
            <p:cNvSpPr txBox="1"/>
            <p:nvPr/>
          </p:nvSpPr>
          <p:spPr>
            <a:xfrm>
              <a:off x="4346766" y="1820943"/>
              <a:ext cx="498208" cy="258996"/>
            </a:xfrm>
            <a:prstGeom prst="rect">
              <a:avLst/>
            </a:prstGeom>
            <a:noFill/>
          </p:spPr>
          <p:txBody>
            <a:bodyPr wrap="none" rtlCol="0">
              <a:spAutoFit/>
            </a:bodyPr>
            <a:lstStyle/>
            <a:p>
              <a:r>
                <a:rPr kumimoji="1" lang="en-US" altLang="ja-JP" b="1" dirty="0">
                  <a:latin typeface="Arial" panose="020B0604020202020204" pitchFamily="34" charset="0"/>
                  <a:ea typeface="Arial Unicode MS" panose="020B0604020202020204" pitchFamily="50" charset="-128"/>
                  <a:cs typeface="Arial" panose="020B0604020202020204" pitchFamily="34" charset="0"/>
                </a:rPr>
                <a:t>CMB</a:t>
              </a:r>
              <a:endParaRPr kumimoji="1" lang="ja-JP" altLang="en-US"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60" name="テキスト ボックス 1559"/>
            <p:cNvSpPr txBox="1"/>
            <p:nvPr/>
          </p:nvSpPr>
          <p:spPr>
            <a:xfrm>
              <a:off x="2949961" y="3726174"/>
              <a:ext cx="399286" cy="258996"/>
            </a:xfrm>
            <a:prstGeom prst="rect">
              <a:avLst/>
            </a:prstGeom>
            <a:noFill/>
          </p:spPr>
          <p:txBody>
            <a:bodyPr wrap="none" rtlCol="0">
              <a:spAutoFit/>
            </a:bodyPr>
            <a:lstStyle/>
            <a:p>
              <a:r>
                <a:rPr lang="en-US" altLang="ja-JP" b="1" dirty="0">
                  <a:latin typeface="Arial" panose="020B0604020202020204" pitchFamily="34" charset="0"/>
                  <a:ea typeface="Arial Unicode MS" panose="020B0604020202020204" pitchFamily="50" charset="-128"/>
                  <a:cs typeface="Arial" panose="020B0604020202020204" pitchFamily="34" charset="0"/>
                </a:rPr>
                <a:t>ISD</a:t>
              </a:r>
              <a:endParaRPr kumimoji="1" lang="ja-JP" altLang="en-US"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61" name="テキスト ボックス 1560"/>
            <p:cNvSpPr txBox="1"/>
            <p:nvPr/>
          </p:nvSpPr>
          <p:spPr>
            <a:xfrm>
              <a:off x="2311632" y="4116020"/>
              <a:ext cx="336335" cy="258996"/>
            </a:xfrm>
            <a:prstGeom prst="rect">
              <a:avLst/>
            </a:prstGeom>
            <a:noFill/>
          </p:spPr>
          <p:txBody>
            <a:bodyPr wrap="none" rtlCol="0">
              <a:spAutoFit/>
            </a:bodyPr>
            <a:lstStyle/>
            <a:p>
              <a:r>
                <a:rPr lang="en-US" altLang="ja-JP" b="1" dirty="0">
                  <a:latin typeface="Arial" panose="020B0604020202020204" pitchFamily="34" charset="0"/>
                  <a:ea typeface="Arial Unicode MS" panose="020B0604020202020204" pitchFamily="50" charset="-128"/>
                  <a:cs typeface="Arial" panose="020B0604020202020204" pitchFamily="34" charset="0"/>
                </a:rPr>
                <a:t>SL</a:t>
              </a:r>
              <a:endParaRPr kumimoji="1" lang="ja-JP" altLang="en-US"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62" name="テキスト ボックス 1561"/>
            <p:cNvSpPr txBox="1"/>
            <p:nvPr/>
          </p:nvSpPr>
          <p:spPr>
            <a:xfrm>
              <a:off x="1206563" y="4085397"/>
              <a:ext cx="471229" cy="258996"/>
            </a:xfrm>
            <a:prstGeom prst="rect">
              <a:avLst/>
            </a:prstGeom>
            <a:noFill/>
          </p:spPr>
          <p:txBody>
            <a:bodyPr wrap="none" rtlCol="0">
              <a:spAutoFit/>
            </a:bodyPr>
            <a:lstStyle/>
            <a:p>
              <a:r>
                <a:rPr lang="en-US" altLang="ja-JP" b="1" dirty="0">
                  <a:latin typeface="Arial" panose="020B0604020202020204" pitchFamily="34" charset="0"/>
                  <a:ea typeface="Arial Unicode MS" panose="020B0604020202020204" pitchFamily="50" charset="-128"/>
                  <a:cs typeface="Arial" panose="020B0604020202020204" pitchFamily="34" charset="0"/>
                </a:rPr>
                <a:t>DGL</a:t>
              </a:r>
              <a:endParaRPr kumimoji="1" lang="ja-JP" altLang="en-US"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63" name="テキスト ボックス 1562"/>
            <p:cNvSpPr txBox="1"/>
            <p:nvPr/>
          </p:nvSpPr>
          <p:spPr>
            <a:xfrm>
              <a:off x="3411609" y="3974235"/>
              <a:ext cx="1364091" cy="360024"/>
            </a:xfrm>
            <a:prstGeom prst="rect">
              <a:avLst/>
            </a:prstGeom>
            <a:noFill/>
          </p:spPr>
          <p:txBody>
            <a:bodyPr wrap="none" rtlCol="0">
              <a:spAutoFit/>
            </a:bodyPr>
            <a:lstStyle/>
            <a:p>
              <a:r>
                <a:rPr lang="en-US" altLang="ja-JP" sz="2400" b="1" dirty="0">
                  <a:solidFill>
                    <a:schemeClr val="accent6">
                      <a:lumMod val="75000"/>
                    </a:schemeClr>
                  </a:solidFill>
                  <a:latin typeface="Arial" panose="020B0604020202020204" pitchFamily="34" charset="0"/>
                  <a:ea typeface="Arial Unicode MS" panose="020B0604020202020204" pitchFamily="50" charset="-128"/>
                  <a:cs typeface="Arial" panose="020B0604020202020204" pitchFamily="34" charset="0"/>
                </a:rPr>
                <a:t>C</a:t>
              </a:r>
              <a:r>
                <a:rPr lang="en-US" altLang="ja-JP" sz="2400" b="1" dirty="0">
                  <a:solidFill>
                    <a:schemeClr val="accent6">
                      <a:lumMod val="75000"/>
                    </a:schemeClr>
                  </a:solidFill>
                  <a:latin typeface="Arial" panose="020B0604020202020204" pitchFamily="34" charset="0"/>
                  <a:ea typeface="Arial Unicode MS" panose="020B0604020202020204" pitchFamily="50" charset="-128"/>
                  <a:cs typeface="Arial" panose="020B0604020202020204" pitchFamily="34" charset="0"/>
                  <a:sym typeface="Symbol"/>
                </a:rPr>
                <a:t>B decay</a:t>
              </a:r>
              <a:endParaRPr kumimoji="1" lang="ja-JP" altLang="en-US" sz="2400" b="1" dirty="0">
                <a:solidFill>
                  <a:schemeClr val="accent6">
                    <a:lumMod val="75000"/>
                  </a:schemeClr>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1564" name="テキスト ボックス 1563"/>
            <p:cNvSpPr txBox="1"/>
            <p:nvPr/>
          </p:nvSpPr>
          <p:spPr>
            <a:xfrm>
              <a:off x="2259600" y="4790523"/>
              <a:ext cx="2386720" cy="410077"/>
            </a:xfrm>
            <a:prstGeom prst="rect">
              <a:avLst/>
            </a:prstGeom>
            <a:noFill/>
          </p:spPr>
          <p:txBody>
            <a:bodyPr wrap="none" rtlCol="0">
              <a:spAutoFit/>
            </a:bodyPr>
            <a:lstStyle/>
            <a:p>
              <a:r>
                <a:rPr lang="en-US" altLang="ja-JP" sz="3200" b="1" dirty="0">
                  <a:latin typeface="Arial" panose="020B0604020202020204" pitchFamily="34" charset="0"/>
                  <a:ea typeface="Arial Unicode MS" panose="020B0604020202020204" pitchFamily="50" charset="-128"/>
                  <a:cs typeface="Arial" panose="020B0604020202020204" pitchFamily="34" charset="0"/>
                  <a:sym typeface="Symbol"/>
                </a:rPr>
                <a:t>wavelength [m]</a:t>
              </a:r>
              <a:endParaRPr kumimoji="1" lang="ja-JP" altLang="en-US" sz="32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66" name="テキスト ボックス 1565"/>
            <p:cNvSpPr txBox="1"/>
            <p:nvPr/>
          </p:nvSpPr>
          <p:spPr>
            <a:xfrm rot="16200000">
              <a:off x="-982973" y="3035744"/>
              <a:ext cx="2969012" cy="410077"/>
            </a:xfrm>
            <a:prstGeom prst="rect">
              <a:avLst/>
            </a:prstGeom>
            <a:noFill/>
          </p:spPr>
          <p:txBody>
            <a:bodyPr wrap="none" rtlCol="0">
              <a:spAutoFit/>
            </a:bodyPr>
            <a:lstStyle/>
            <a:p>
              <a:r>
                <a:rPr lang="en-US" altLang="ja-JP" sz="2400" b="1" dirty="0">
                  <a:latin typeface="Arial Narrow" panose="020B0606020202030204" pitchFamily="34" charset="0"/>
                  <a:ea typeface="Arial Unicode MS" panose="020B0604020202020204" pitchFamily="50" charset="-128"/>
                  <a:cs typeface="Arial" panose="020B0604020202020204" pitchFamily="34" charset="0"/>
                  <a:sym typeface="Symbol"/>
                </a:rPr>
                <a:t>Surface brightness  </a:t>
              </a:r>
              <a:r>
                <a:rPr lang="en-US" altLang="ja-JP" sz="3200" b="1" i="1" dirty="0">
                  <a:latin typeface="Arial Narrow" panose="020B0606020202030204" pitchFamily="34" charset="0"/>
                  <a:ea typeface="Arial Unicode MS" panose="020B0604020202020204" pitchFamily="50" charset="-128"/>
                  <a:cs typeface="Arial" panose="020B0604020202020204" pitchFamily="34" charset="0"/>
                  <a:sym typeface="Symbol"/>
                </a:rPr>
                <a:t>I</a:t>
              </a:r>
              <a:r>
                <a:rPr lang="en-US" altLang="ja-JP" sz="3200" b="1" i="1" baseline="-25000" dirty="0">
                  <a:latin typeface="Arial Narrow" panose="020B0606020202030204" pitchFamily="34" charset="0"/>
                  <a:ea typeface="Arial Unicode MS" panose="020B0604020202020204" pitchFamily="50" charset="-128"/>
                  <a:cs typeface="Arial" panose="020B0604020202020204" pitchFamily="34" charset="0"/>
                  <a:sym typeface="Symbol"/>
                </a:rPr>
                <a:t></a:t>
              </a:r>
              <a:r>
                <a:rPr lang="en-US" altLang="ja-JP" sz="3200" b="1" dirty="0">
                  <a:latin typeface="Arial Narrow" panose="020B0606020202030204" pitchFamily="34" charset="0"/>
                  <a:ea typeface="Arial Unicode MS" panose="020B0604020202020204" pitchFamily="50" charset="-128"/>
                  <a:cs typeface="Arial" panose="020B0604020202020204" pitchFamily="34" charset="0"/>
                  <a:sym typeface="Symbol"/>
                </a:rPr>
                <a:t> [</a:t>
              </a:r>
              <a:r>
                <a:rPr lang="en-US" altLang="ja-JP" sz="3200" b="1" dirty="0" err="1">
                  <a:latin typeface="Arial Narrow" panose="020B0606020202030204" pitchFamily="34" charset="0"/>
                  <a:ea typeface="Arial Unicode MS" panose="020B0604020202020204" pitchFamily="50" charset="-128"/>
                  <a:cs typeface="Arial" panose="020B0604020202020204" pitchFamily="34" charset="0"/>
                  <a:sym typeface="Symbol"/>
                </a:rPr>
                <a:t>MJy</a:t>
              </a:r>
              <a:r>
                <a:rPr lang="en-US" altLang="ja-JP" sz="3200" b="1" dirty="0">
                  <a:latin typeface="Arial Narrow" panose="020B0606020202030204" pitchFamily="34" charset="0"/>
                  <a:ea typeface="Arial Unicode MS" panose="020B0604020202020204" pitchFamily="50" charset="-128"/>
                  <a:cs typeface="Arial" panose="020B0604020202020204" pitchFamily="34" charset="0"/>
                  <a:sym typeface="Symbol"/>
                </a:rPr>
                <a:t>/</a:t>
              </a:r>
              <a:r>
                <a:rPr lang="en-US" altLang="ja-JP" sz="3200" b="1" dirty="0" err="1">
                  <a:latin typeface="Arial Narrow" panose="020B0606020202030204" pitchFamily="34" charset="0"/>
                  <a:ea typeface="Arial Unicode MS" panose="020B0604020202020204" pitchFamily="50" charset="-128"/>
                  <a:cs typeface="Arial" panose="020B0604020202020204" pitchFamily="34" charset="0"/>
                  <a:sym typeface="Symbol"/>
                </a:rPr>
                <a:t>sr</a:t>
              </a:r>
              <a:r>
                <a:rPr lang="en-US" altLang="ja-JP" sz="3200" b="1" dirty="0">
                  <a:latin typeface="Arial Narrow" panose="020B0606020202030204" pitchFamily="34" charset="0"/>
                  <a:ea typeface="Arial Unicode MS" panose="020B0604020202020204" pitchFamily="50" charset="-128"/>
                  <a:cs typeface="Arial" panose="020B0604020202020204" pitchFamily="34" charset="0"/>
                  <a:sym typeface="Symbol"/>
                </a:rPr>
                <a:t>]</a:t>
              </a:r>
              <a:endParaRPr kumimoji="1" lang="ja-JP" altLang="en-US" sz="3200" b="1" dirty="0">
                <a:latin typeface="Arial Narrow" panose="020B0606020202030204" pitchFamily="34" charset="0"/>
                <a:ea typeface="Arial Unicode MS" panose="020B0604020202020204" pitchFamily="50" charset="-128"/>
                <a:cs typeface="Arial" panose="020B0604020202020204" pitchFamily="34" charset="0"/>
              </a:endParaRPr>
            </a:p>
          </p:txBody>
        </p:sp>
        <p:sp>
          <p:nvSpPr>
            <p:cNvPr id="1572" name="テキスト ボックス 1571"/>
            <p:cNvSpPr txBox="1"/>
            <p:nvPr/>
          </p:nvSpPr>
          <p:spPr>
            <a:xfrm>
              <a:off x="2171330" y="1823306"/>
              <a:ext cx="1707755" cy="280579"/>
            </a:xfrm>
            <a:prstGeom prst="rect">
              <a:avLst/>
            </a:prstGeom>
            <a:noFill/>
          </p:spPr>
          <p:txBody>
            <a:bodyPr wrap="none" rtlCol="0">
              <a:spAutoFit/>
            </a:bodyPr>
            <a:lstStyle/>
            <a:p>
              <a:r>
                <a:rPr kumimoji="1" lang="en-US" altLang="ja-JP" sz="2000" b="1" dirty="0">
                  <a:latin typeface="Arial" panose="020B0604020202020204" pitchFamily="34" charset="0"/>
                  <a:ea typeface="Arial Unicode MS" pitchFamily="50" charset="-128"/>
                  <a:cs typeface="Arial" panose="020B0604020202020204" pitchFamily="34" charset="0"/>
                </a:rPr>
                <a:t>Zodiacal Emission</a:t>
              </a:r>
              <a:endParaRPr kumimoji="1" lang="ja-JP" altLang="en-US" sz="2000" b="1" dirty="0">
                <a:latin typeface="Arial" panose="020B0604020202020204" pitchFamily="34" charset="0"/>
                <a:ea typeface="Arial Unicode MS" pitchFamily="50" charset="-128"/>
                <a:cs typeface="Arial" panose="020B0604020202020204" pitchFamily="34" charset="0"/>
              </a:endParaRPr>
            </a:p>
          </p:txBody>
        </p:sp>
        <p:sp>
          <p:nvSpPr>
            <p:cNvPr id="1573" name="テキスト ボックス 1572"/>
            <p:cNvSpPr txBox="1"/>
            <p:nvPr/>
          </p:nvSpPr>
          <p:spPr>
            <a:xfrm>
              <a:off x="1281775" y="2910570"/>
              <a:ext cx="1348038" cy="280579"/>
            </a:xfrm>
            <a:prstGeom prst="rect">
              <a:avLst/>
            </a:prstGeom>
            <a:noFill/>
          </p:spPr>
          <p:txBody>
            <a:bodyPr wrap="none" rtlCol="0">
              <a:spAutoFit/>
            </a:bodyPr>
            <a:lstStyle/>
            <a:p>
              <a:r>
                <a:rPr kumimoji="1" lang="en-US" altLang="ja-JP" sz="2000" b="1" dirty="0">
                  <a:latin typeface="Arial" panose="020B0604020202020204" pitchFamily="34" charset="0"/>
                  <a:ea typeface="Arial Unicode MS" pitchFamily="50" charset="-128"/>
                  <a:cs typeface="Arial" panose="020B0604020202020204" pitchFamily="34" charset="0"/>
                </a:rPr>
                <a:t>Zodiacal Light</a:t>
              </a:r>
              <a:endParaRPr kumimoji="1" lang="ja-JP" altLang="en-US" sz="2000" b="1" dirty="0">
                <a:latin typeface="Arial" panose="020B0604020202020204" pitchFamily="34" charset="0"/>
                <a:ea typeface="Arial Unicode MS" pitchFamily="50" charset="-128"/>
                <a:cs typeface="Arial" panose="020B0604020202020204" pitchFamily="34" charset="0"/>
              </a:endParaRPr>
            </a:p>
          </p:txBody>
        </p:sp>
        <p:sp>
          <p:nvSpPr>
            <p:cNvPr id="1559" name="テキスト ボックス 1558"/>
            <p:cNvSpPr txBox="1"/>
            <p:nvPr/>
          </p:nvSpPr>
          <p:spPr>
            <a:xfrm>
              <a:off x="1266889" y="4406658"/>
              <a:ext cx="2482270" cy="237413"/>
            </a:xfrm>
            <a:prstGeom prst="rect">
              <a:avLst/>
            </a:prstGeom>
            <a:noFill/>
          </p:spPr>
          <p:txBody>
            <a:bodyPr wrap="none" rtlCol="0">
              <a:spAutoFit/>
            </a:bodyPr>
            <a:lstStyle/>
            <a:p>
              <a:r>
                <a:rPr lang="en-US" altLang="ja-JP" sz="1600" b="1" dirty="0">
                  <a:latin typeface="Arial" panose="020B0604020202020204" pitchFamily="34" charset="0"/>
                  <a:ea typeface="Arial Unicode MS" pitchFamily="50" charset="-128"/>
                  <a:cs typeface="Arial" panose="020B0604020202020204" pitchFamily="34" charset="0"/>
                </a:rPr>
                <a:t>Integrated flux from galaxy counts</a:t>
              </a:r>
              <a:endParaRPr kumimoji="1" lang="ja-JP" altLang="en-US" sz="1600" b="1" dirty="0">
                <a:latin typeface="Arial" panose="020B0604020202020204" pitchFamily="34" charset="0"/>
                <a:ea typeface="Arial Unicode MS" pitchFamily="50" charset="-128"/>
                <a:cs typeface="Arial" panose="020B0604020202020204" pitchFamily="34" charset="0"/>
              </a:endParaRPr>
            </a:p>
          </p:txBody>
        </p:sp>
        <p:cxnSp>
          <p:nvCxnSpPr>
            <p:cNvPr id="1565" name="直線矢印コネクタ 1564"/>
            <p:cNvCxnSpPr>
              <a:endCxn id="1157" idx="0"/>
            </p:cNvCxnSpPr>
            <p:nvPr/>
          </p:nvCxnSpPr>
          <p:spPr>
            <a:xfrm flipV="1">
              <a:off x="1920582" y="3849598"/>
              <a:ext cx="69724" cy="61349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67" name="テキスト ボックス 1566"/>
            <p:cNvSpPr txBox="1"/>
            <p:nvPr/>
          </p:nvSpPr>
          <p:spPr>
            <a:xfrm>
              <a:off x="1095109" y="1556792"/>
              <a:ext cx="2730115" cy="237413"/>
            </a:xfrm>
            <a:prstGeom prst="rect">
              <a:avLst/>
            </a:prstGeom>
            <a:noFill/>
          </p:spPr>
          <p:txBody>
            <a:bodyPr wrap="none" rtlCol="0">
              <a:spAutoFit/>
            </a:bodyPr>
            <a:lstStyle/>
            <a:p>
              <a:r>
                <a:rPr kumimoji="1" lang="en-US" altLang="ja-JP" sz="1600" dirty="0">
                  <a:latin typeface="Arial" panose="020B0604020202020204" pitchFamily="34" charset="0"/>
                  <a:ea typeface="Arial Unicode MS" panose="020B0604020202020204" pitchFamily="50" charset="-128"/>
                  <a:cs typeface="Arial" panose="020B0604020202020204" pitchFamily="34" charset="0"/>
                </a:rPr>
                <a:t>CIB summary from Matsuura et al.(2011)</a:t>
              </a:r>
              <a:endParaRPr kumimoji="1" lang="ja-JP" altLang="en-US" sz="1600" dirty="0">
                <a:latin typeface="Arial" panose="020B0604020202020204" pitchFamily="34" charset="0"/>
                <a:ea typeface="Arial Unicode MS" panose="020B0604020202020204" pitchFamily="50" charset="-128"/>
                <a:cs typeface="Arial" panose="020B0604020202020204" pitchFamily="34" charset="0"/>
              </a:endParaRPr>
            </a:p>
          </p:txBody>
        </p:sp>
        <p:sp>
          <p:nvSpPr>
            <p:cNvPr id="1568" name="テキスト ボックス 1567"/>
            <p:cNvSpPr txBox="1"/>
            <p:nvPr/>
          </p:nvSpPr>
          <p:spPr>
            <a:xfrm>
              <a:off x="4825631" y="4635800"/>
              <a:ext cx="489215" cy="258996"/>
            </a:xfrm>
            <a:prstGeom prst="rect">
              <a:avLst/>
            </a:prstGeom>
            <a:noFill/>
          </p:spPr>
          <p:txBody>
            <a:bodyPr wrap="none" rtlCol="0">
              <a:spAutoFit/>
            </a:bodyPr>
            <a:lstStyle/>
            <a:p>
              <a:r>
                <a:rPr lang="en-US" altLang="ja-JP" b="1" dirty="0">
                  <a:latin typeface="Arial" panose="020B0604020202020204" pitchFamily="34" charset="0"/>
                  <a:ea typeface="Arial Unicode MS" panose="020B0604020202020204" pitchFamily="50" charset="-128"/>
                  <a:cs typeface="Arial" panose="020B0604020202020204" pitchFamily="34" charset="0"/>
                </a:rPr>
                <a:t>1000</a:t>
              </a:r>
              <a:endParaRPr kumimoji="1" lang="ja-JP" altLang="en-US"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70" name="テキスト ボックス 1569"/>
            <p:cNvSpPr txBox="1"/>
            <p:nvPr/>
          </p:nvSpPr>
          <p:spPr>
            <a:xfrm>
              <a:off x="3566293" y="4637033"/>
              <a:ext cx="399286" cy="258996"/>
            </a:xfrm>
            <a:prstGeom prst="rect">
              <a:avLst/>
            </a:prstGeom>
            <a:noFill/>
          </p:spPr>
          <p:txBody>
            <a:bodyPr wrap="none" rtlCol="0">
              <a:spAutoFit/>
            </a:bodyPr>
            <a:lstStyle/>
            <a:p>
              <a:r>
                <a:rPr lang="en-US" altLang="ja-JP" b="1" dirty="0">
                  <a:latin typeface="Arial" panose="020B0604020202020204" pitchFamily="34" charset="0"/>
                  <a:ea typeface="Arial Unicode MS" panose="020B0604020202020204" pitchFamily="50" charset="-128"/>
                  <a:cs typeface="Arial" panose="020B0604020202020204" pitchFamily="34" charset="0"/>
                </a:rPr>
                <a:t>100</a:t>
              </a:r>
              <a:endParaRPr kumimoji="1" lang="ja-JP" altLang="en-US"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71" name="テキスト ボックス 1570"/>
            <p:cNvSpPr txBox="1"/>
            <p:nvPr/>
          </p:nvSpPr>
          <p:spPr>
            <a:xfrm>
              <a:off x="2297182" y="4637976"/>
              <a:ext cx="309356" cy="258996"/>
            </a:xfrm>
            <a:prstGeom prst="rect">
              <a:avLst/>
            </a:prstGeom>
            <a:noFill/>
          </p:spPr>
          <p:txBody>
            <a:bodyPr wrap="none" rtlCol="0">
              <a:spAutoFit/>
            </a:bodyPr>
            <a:lstStyle/>
            <a:p>
              <a:r>
                <a:rPr lang="en-US" altLang="ja-JP" b="1" dirty="0">
                  <a:latin typeface="Arial" panose="020B0604020202020204" pitchFamily="34" charset="0"/>
                  <a:ea typeface="Arial Unicode MS" panose="020B0604020202020204" pitchFamily="50" charset="-128"/>
                  <a:cs typeface="Arial" panose="020B0604020202020204" pitchFamily="34" charset="0"/>
                </a:rPr>
                <a:t>10</a:t>
              </a:r>
              <a:endParaRPr kumimoji="1" lang="ja-JP" altLang="en-US"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74" name="テキスト ボックス 1573"/>
            <p:cNvSpPr txBox="1"/>
            <p:nvPr/>
          </p:nvSpPr>
          <p:spPr>
            <a:xfrm>
              <a:off x="1023136" y="4635800"/>
              <a:ext cx="219427" cy="258996"/>
            </a:xfrm>
            <a:prstGeom prst="rect">
              <a:avLst/>
            </a:prstGeom>
            <a:noFill/>
          </p:spPr>
          <p:txBody>
            <a:bodyPr wrap="none" rtlCol="0">
              <a:spAutoFit/>
            </a:bodyPr>
            <a:lstStyle/>
            <a:p>
              <a:r>
                <a:rPr lang="en-US" altLang="ja-JP" b="1" dirty="0">
                  <a:latin typeface="Arial" panose="020B0604020202020204" pitchFamily="34" charset="0"/>
                  <a:ea typeface="Arial Unicode MS" panose="020B0604020202020204" pitchFamily="50" charset="-128"/>
                  <a:cs typeface="Arial" panose="020B0604020202020204" pitchFamily="34" charset="0"/>
                </a:rPr>
                <a:t>1</a:t>
              </a:r>
              <a:endParaRPr kumimoji="1" lang="ja-JP" altLang="en-US"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75" name="テキスト ボックス 1574"/>
            <p:cNvSpPr txBox="1"/>
            <p:nvPr/>
          </p:nvSpPr>
          <p:spPr>
            <a:xfrm>
              <a:off x="574814" y="4541144"/>
              <a:ext cx="569027" cy="237413"/>
            </a:xfrm>
            <a:prstGeom prst="rect">
              <a:avLst/>
            </a:prstGeom>
            <a:noFill/>
          </p:spPr>
          <p:txBody>
            <a:bodyPr wrap="none" rtlCol="0">
              <a:spAutoFit/>
            </a:bodyPr>
            <a:lstStyle/>
            <a:p>
              <a:r>
                <a:rPr lang="en-US" altLang="ja-JP" sz="1600" b="1" dirty="0">
                  <a:latin typeface="Arial" panose="020B0604020202020204" pitchFamily="34" charset="0"/>
                  <a:ea typeface="Arial Unicode MS" panose="020B0604020202020204" pitchFamily="50" charset="-128"/>
                  <a:cs typeface="Arial" panose="020B0604020202020204" pitchFamily="34" charset="0"/>
                </a:rPr>
                <a:t>0.0001</a:t>
              </a:r>
              <a:endParaRPr kumimoji="1" lang="ja-JP" altLang="en-US" sz="16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76" name="テキスト ボックス 1575"/>
            <p:cNvSpPr txBox="1"/>
            <p:nvPr/>
          </p:nvSpPr>
          <p:spPr>
            <a:xfrm>
              <a:off x="666259" y="4059518"/>
              <a:ext cx="489215" cy="237413"/>
            </a:xfrm>
            <a:prstGeom prst="rect">
              <a:avLst/>
            </a:prstGeom>
            <a:noFill/>
          </p:spPr>
          <p:txBody>
            <a:bodyPr wrap="none" rtlCol="0">
              <a:spAutoFit/>
            </a:bodyPr>
            <a:lstStyle/>
            <a:p>
              <a:r>
                <a:rPr lang="en-US" altLang="ja-JP" sz="1600" b="1" dirty="0">
                  <a:latin typeface="Arial" panose="020B0604020202020204" pitchFamily="34" charset="0"/>
                  <a:ea typeface="Arial Unicode MS" panose="020B0604020202020204" pitchFamily="50" charset="-128"/>
                  <a:cs typeface="Arial" panose="020B0604020202020204" pitchFamily="34" charset="0"/>
                </a:rPr>
                <a:t>0.001</a:t>
              </a:r>
              <a:endParaRPr kumimoji="1" lang="ja-JP" altLang="en-US" sz="16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77" name="テキスト ボックス 1576"/>
            <p:cNvSpPr txBox="1"/>
            <p:nvPr/>
          </p:nvSpPr>
          <p:spPr>
            <a:xfrm>
              <a:off x="750096" y="3562994"/>
              <a:ext cx="409403" cy="237413"/>
            </a:xfrm>
            <a:prstGeom prst="rect">
              <a:avLst/>
            </a:prstGeom>
            <a:noFill/>
          </p:spPr>
          <p:txBody>
            <a:bodyPr wrap="none" rtlCol="0">
              <a:spAutoFit/>
            </a:bodyPr>
            <a:lstStyle/>
            <a:p>
              <a:r>
                <a:rPr lang="en-US" altLang="ja-JP" sz="1600" b="1" dirty="0">
                  <a:latin typeface="Arial" panose="020B0604020202020204" pitchFamily="34" charset="0"/>
                  <a:ea typeface="Arial Unicode MS" panose="020B0604020202020204" pitchFamily="50" charset="-128"/>
                  <a:cs typeface="Arial" panose="020B0604020202020204" pitchFamily="34" charset="0"/>
                </a:rPr>
                <a:t>0.01</a:t>
              </a:r>
              <a:endParaRPr kumimoji="1" lang="ja-JP" altLang="en-US" sz="16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78" name="テキスト ボックス 1577"/>
            <p:cNvSpPr txBox="1"/>
            <p:nvPr/>
          </p:nvSpPr>
          <p:spPr>
            <a:xfrm>
              <a:off x="831863" y="3071326"/>
              <a:ext cx="329590" cy="237413"/>
            </a:xfrm>
            <a:prstGeom prst="rect">
              <a:avLst/>
            </a:prstGeom>
            <a:noFill/>
          </p:spPr>
          <p:txBody>
            <a:bodyPr wrap="none" rtlCol="0">
              <a:spAutoFit/>
            </a:bodyPr>
            <a:lstStyle/>
            <a:p>
              <a:r>
                <a:rPr lang="en-US" altLang="ja-JP" sz="1600" b="1" dirty="0">
                  <a:latin typeface="Arial" panose="020B0604020202020204" pitchFamily="34" charset="0"/>
                  <a:ea typeface="Arial Unicode MS" panose="020B0604020202020204" pitchFamily="50" charset="-128"/>
                  <a:cs typeface="Arial" panose="020B0604020202020204" pitchFamily="34" charset="0"/>
                </a:rPr>
                <a:t>0.1</a:t>
              </a:r>
              <a:endParaRPr kumimoji="1" lang="ja-JP" altLang="en-US" sz="16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79" name="テキスト ボックス 1578"/>
            <p:cNvSpPr txBox="1"/>
            <p:nvPr/>
          </p:nvSpPr>
          <p:spPr>
            <a:xfrm>
              <a:off x="951104" y="2594365"/>
              <a:ext cx="209311" cy="237413"/>
            </a:xfrm>
            <a:prstGeom prst="rect">
              <a:avLst/>
            </a:prstGeom>
            <a:noFill/>
          </p:spPr>
          <p:txBody>
            <a:bodyPr wrap="none" rtlCol="0">
              <a:spAutoFit/>
            </a:bodyPr>
            <a:lstStyle/>
            <a:p>
              <a:r>
                <a:rPr lang="en-US" altLang="ja-JP" sz="1600" b="1" dirty="0">
                  <a:latin typeface="Arial" panose="020B0604020202020204" pitchFamily="34" charset="0"/>
                  <a:ea typeface="Arial Unicode MS" panose="020B0604020202020204" pitchFamily="50" charset="-128"/>
                  <a:cs typeface="Arial" panose="020B0604020202020204" pitchFamily="34" charset="0"/>
                </a:rPr>
                <a:t>1</a:t>
              </a:r>
              <a:endParaRPr kumimoji="1" lang="ja-JP" altLang="en-US" sz="16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80" name="テキスト ボックス 1579"/>
            <p:cNvSpPr txBox="1"/>
            <p:nvPr/>
          </p:nvSpPr>
          <p:spPr>
            <a:xfrm>
              <a:off x="869320" y="2111734"/>
              <a:ext cx="289122" cy="237413"/>
            </a:xfrm>
            <a:prstGeom prst="rect">
              <a:avLst/>
            </a:prstGeom>
            <a:noFill/>
          </p:spPr>
          <p:txBody>
            <a:bodyPr wrap="none" rtlCol="0">
              <a:spAutoFit/>
            </a:bodyPr>
            <a:lstStyle/>
            <a:p>
              <a:r>
                <a:rPr lang="en-US" altLang="ja-JP" sz="1600" b="1" dirty="0">
                  <a:latin typeface="Arial" panose="020B0604020202020204" pitchFamily="34" charset="0"/>
                  <a:ea typeface="Arial Unicode MS" panose="020B0604020202020204" pitchFamily="50" charset="-128"/>
                  <a:cs typeface="Arial" panose="020B0604020202020204" pitchFamily="34" charset="0"/>
                </a:rPr>
                <a:t>10</a:t>
              </a:r>
              <a:endParaRPr kumimoji="1" lang="ja-JP" altLang="en-US" sz="16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581" name="テキスト ボックス 1580"/>
            <p:cNvSpPr txBox="1"/>
            <p:nvPr/>
          </p:nvSpPr>
          <p:spPr>
            <a:xfrm>
              <a:off x="789655" y="1627830"/>
              <a:ext cx="368935" cy="237413"/>
            </a:xfrm>
            <a:prstGeom prst="rect">
              <a:avLst/>
            </a:prstGeom>
            <a:noFill/>
          </p:spPr>
          <p:txBody>
            <a:bodyPr wrap="none" rtlCol="0">
              <a:spAutoFit/>
            </a:bodyPr>
            <a:lstStyle/>
            <a:p>
              <a:r>
                <a:rPr lang="en-US" altLang="ja-JP" sz="1600" b="1" dirty="0">
                  <a:latin typeface="Arial" panose="020B0604020202020204" pitchFamily="34" charset="0"/>
                  <a:ea typeface="Arial Unicode MS" panose="020B0604020202020204" pitchFamily="50" charset="-128"/>
                  <a:cs typeface="Arial" panose="020B0604020202020204" pitchFamily="34" charset="0"/>
                </a:rPr>
                <a:t>100</a:t>
              </a:r>
              <a:endParaRPr kumimoji="1" lang="ja-JP" altLang="en-US" sz="1600" b="1" dirty="0">
                <a:latin typeface="Arial" panose="020B0604020202020204" pitchFamily="34" charset="0"/>
                <a:ea typeface="Arial Unicode MS" panose="020B0604020202020204" pitchFamily="50" charset="-128"/>
                <a:cs typeface="Arial" panose="020B0604020202020204" pitchFamily="34" charset="0"/>
              </a:endParaRPr>
            </a:p>
          </p:txBody>
        </p:sp>
      </p:grpSp>
      <p:sp>
        <p:nvSpPr>
          <p:cNvPr id="1558" name="コンテンツ プレースホルダー 4"/>
          <p:cNvSpPr txBox="1">
            <a:spLocks/>
          </p:cNvSpPr>
          <p:nvPr/>
        </p:nvSpPr>
        <p:spPr>
          <a:xfrm>
            <a:off x="6709320" y="1106266"/>
            <a:ext cx="2195736" cy="911988"/>
          </a:xfrm>
          <a:prstGeom prst="rect">
            <a:avLst/>
          </a:prstGeom>
          <a:gradFill>
            <a:gsLst>
              <a:gs pos="0">
                <a:srgbClr val="FFFF66"/>
              </a:gs>
              <a:gs pos="43000">
                <a:schemeClr val="accent3">
                  <a:shade val="93000"/>
                  <a:satMod val="130000"/>
                </a:schemeClr>
              </a:gs>
              <a:gs pos="100000">
                <a:schemeClr val="accent3">
                  <a:shade val="94000"/>
                  <a:satMod val="135000"/>
                </a:schemeClr>
              </a:gs>
            </a:gsLst>
            <a:lin ang="7200000" scaled="0"/>
          </a:gradFill>
        </p:spPr>
        <p:style>
          <a:lnRef idx="0">
            <a:schemeClr val="accent3"/>
          </a:lnRef>
          <a:fillRef idx="3">
            <a:schemeClr val="accent3"/>
          </a:fillRef>
          <a:effectRef idx="3">
            <a:schemeClr val="accent3"/>
          </a:effectRef>
          <a:fontRef idx="minor">
            <a:schemeClr val="lt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pPr>
            <a:r>
              <a:rPr lang="en-US" altLang="ja-JP" sz="2400" b="1" dirty="0">
                <a:latin typeface="Arial" panose="020B0604020202020204" pitchFamily="34" charset="0"/>
                <a:ea typeface="Arial Unicode MS" panose="020B0604020202020204" pitchFamily="50" charset="-128"/>
                <a:cs typeface="Arial" panose="020B0604020202020204" pitchFamily="34" charset="0"/>
              </a:rPr>
              <a:t>Zodiacal</a:t>
            </a:r>
          </a:p>
          <a:p>
            <a:pPr marL="0" indent="0" algn="ctr">
              <a:buNone/>
            </a:pPr>
            <a:r>
              <a:rPr lang="en-US" altLang="ja-JP" sz="2400" b="1" dirty="0">
                <a:latin typeface="Arial" panose="020B0604020202020204" pitchFamily="34" charset="0"/>
                <a:ea typeface="Arial Unicode MS" panose="020B0604020202020204" pitchFamily="50" charset="-128"/>
                <a:cs typeface="Arial" panose="020B0604020202020204" pitchFamily="34" charset="0"/>
              </a:rPr>
              <a:t>Emission</a:t>
            </a:r>
          </a:p>
        </p:txBody>
      </p:sp>
      <p:sp>
        <p:nvSpPr>
          <p:cNvPr id="1569" name="コンテンツ プレースホルダー 4"/>
          <p:cNvSpPr txBox="1">
            <a:spLocks/>
          </p:cNvSpPr>
          <p:nvPr/>
        </p:nvSpPr>
        <p:spPr>
          <a:xfrm>
            <a:off x="6571828" y="2199170"/>
            <a:ext cx="2470720" cy="2248949"/>
          </a:xfrm>
          <a:prstGeom prst="rect">
            <a:avLst/>
          </a:prstGeom>
          <a:gradFill>
            <a:gsLst>
              <a:gs pos="0">
                <a:srgbClr val="FFFF00"/>
              </a:gs>
              <a:gs pos="53000">
                <a:srgbClr val="FFC000"/>
              </a:gs>
              <a:gs pos="100000">
                <a:srgbClr val="FFC000"/>
              </a:gs>
            </a:gsLst>
            <a:lin ang="18000000" scaled="0"/>
          </a:gradFill>
        </p:spPr>
        <p:style>
          <a:lnRef idx="0">
            <a:schemeClr val="accent3"/>
          </a:lnRef>
          <a:fillRef idx="3">
            <a:schemeClr val="accent3"/>
          </a:fillRef>
          <a:effectRef idx="3">
            <a:schemeClr val="accent3"/>
          </a:effectRef>
          <a:fontRef idx="minor">
            <a:schemeClr val="lt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pPr>
            <a:r>
              <a:rPr lang="en-US" altLang="ja-JP" sz="2400" b="1" dirty="0">
                <a:latin typeface="Arial Narrow" panose="020B0606020202030204" pitchFamily="34" charset="0"/>
                <a:ea typeface="Arial Unicode MS" pitchFamily="50" charset="-128"/>
                <a:cs typeface="Arial" panose="020B0604020202020204" pitchFamily="34" charset="0"/>
              </a:rPr>
              <a:t>Expected Neutrino</a:t>
            </a:r>
          </a:p>
          <a:p>
            <a:pPr marL="0" indent="0" algn="ctr">
              <a:buNone/>
            </a:pPr>
            <a:r>
              <a:rPr lang="en-US" altLang="ja-JP" sz="2400" b="1" dirty="0">
                <a:latin typeface="Arial Narrow" panose="020B0606020202030204" pitchFamily="34" charset="0"/>
                <a:ea typeface="Arial Unicode MS" pitchFamily="50" charset="-128"/>
                <a:cs typeface="Arial" panose="020B0604020202020204" pitchFamily="34" charset="0"/>
              </a:rPr>
              <a:t>Decay signal</a:t>
            </a:r>
          </a:p>
        </p:txBody>
      </p:sp>
      <p:sp>
        <p:nvSpPr>
          <p:cNvPr id="1582" name="テキスト ボックス 1581">
            <a:extLst>
              <a:ext uri="{FF2B5EF4-FFF2-40B4-BE49-F238E27FC236}">
                <a16:creationId xmlns:a16="http://schemas.microsoft.com/office/drawing/2014/main" id="{513CD212-12B7-4118-87AD-A723407878DC}"/>
              </a:ext>
            </a:extLst>
          </p:cNvPr>
          <p:cNvSpPr txBox="1"/>
          <p:nvPr/>
        </p:nvSpPr>
        <p:spPr>
          <a:xfrm>
            <a:off x="107504" y="5669903"/>
            <a:ext cx="8877562" cy="830997"/>
          </a:xfrm>
          <a:prstGeom prst="rect">
            <a:avLst/>
          </a:prstGeom>
          <a:noFill/>
        </p:spPr>
        <p:txBody>
          <a:bodyPr wrap="square" rtlCol="0">
            <a:spAutoFit/>
          </a:bodyPr>
          <a:lstStyle/>
          <a:p>
            <a:r>
              <a:rPr lang="en-US" altLang="ja-JP" sz="2400" dirty="0">
                <a:solidFill>
                  <a:srgbClr val="002060"/>
                </a:solidFill>
                <a:latin typeface="Arial" panose="020B0604020202020204" pitchFamily="34" charset="0"/>
                <a:ea typeface="Arial Unicode MS" pitchFamily="50" charset="-128"/>
                <a:cs typeface="Arial" panose="020B0604020202020204" pitchFamily="34" charset="0"/>
                <a:sym typeface="Symbol" panose="05050102010706020507" pitchFamily="18" charset="2"/>
              </a:rPr>
              <a:t>We can identify  decay signal by highly precise measurement of </a:t>
            </a:r>
            <a:r>
              <a:rPr lang="en-US" altLang="ja-JP" sz="2400" dirty="0">
                <a:solidFill>
                  <a:schemeClr val="accent6">
                    <a:lumMod val="75000"/>
                  </a:schemeClr>
                </a:solidFill>
                <a:latin typeface="Arial" panose="020B0604020202020204" pitchFamily="34" charset="0"/>
                <a:ea typeface="Arial Unicode MS" pitchFamily="50" charset="-128"/>
                <a:cs typeface="Arial" panose="020B0604020202020204" pitchFamily="34" charset="0"/>
                <a:sym typeface="Symbol" panose="05050102010706020507" pitchFamily="18" charset="2"/>
              </a:rPr>
              <a:t>photon energy spectrum around </a:t>
            </a:r>
            <a:r>
              <a:rPr lang="en-US" altLang="ja-JP" sz="2400" dirty="0">
                <a:solidFill>
                  <a:schemeClr val="accent6">
                    <a:lumMod val="75000"/>
                  </a:schemeClr>
                </a:solidFill>
                <a:latin typeface="Arial Rounded MT Bold" panose="020F0704030504030204" pitchFamily="34" charset="0"/>
                <a:ea typeface="HG創英角ｺﾞｼｯｸUB" panose="020B0909000000000000" pitchFamily="49" charset="-128"/>
                <a:cs typeface="Arial" panose="020B0604020202020204" pitchFamily="34" charset="0"/>
                <a:sym typeface="Symbol" panose="05050102010706020507" pitchFamily="18" charset="2"/>
              </a:rPr>
              <a:t>~</a:t>
            </a:r>
            <a:r>
              <a:rPr lang="en-US" altLang="ja-JP" sz="2400" dirty="0">
                <a:solidFill>
                  <a:schemeClr val="accent6">
                    <a:lumMod val="75000"/>
                  </a:schemeClr>
                </a:solidFill>
                <a:latin typeface="Arial Rounded MT Bold" panose="020F0704030504030204" pitchFamily="34" charset="0"/>
                <a:ea typeface="HG創英角ｺﾞｼｯｸUB" panose="020B0909000000000000" pitchFamily="49" charset="-128"/>
                <a:cs typeface="Arial" panose="020B0604020202020204" pitchFamily="34" charset="0"/>
              </a:rPr>
              <a:t>50</a:t>
            </a:r>
            <a:r>
              <a:rPr lang="en-US" altLang="ja-JP" sz="2400" dirty="0">
                <a:solidFill>
                  <a:schemeClr val="accent6">
                    <a:lumMod val="75000"/>
                  </a:schemeClr>
                </a:solidFill>
                <a:latin typeface="Arial Rounded MT Bold" panose="020F0704030504030204" pitchFamily="34" charset="0"/>
                <a:ea typeface="HG創英角ｺﾞｼｯｸUB" panose="020B0909000000000000" pitchFamily="49" charset="-128"/>
                <a:cs typeface="Arial" panose="020B0604020202020204" pitchFamily="34" charset="0"/>
                <a:sym typeface="Symbol" panose="05050102010706020507" pitchFamily="18" charset="2"/>
              </a:rPr>
              <a:t>m</a:t>
            </a:r>
            <a:r>
              <a:rPr lang="en-US" altLang="ja-JP" sz="2400" dirty="0">
                <a:solidFill>
                  <a:schemeClr val="accent6">
                    <a:lumMod val="75000"/>
                  </a:schemeClr>
                </a:solidFill>
                <a:latin typeface="Arial" panose="020B0604020202020204" pitchFamily="34" charset="0"/>
                <a:ea typeface="Arial Unicode MS" pitchFamily="50" charset="-128"/>
                <a:cs typeface="Arial" panose="020B0604020202020204" pitchFamily="34" charset="0"/>
                <a:sym typeface="Symbol" panose="05050102010706020507" pitchFamily="18" charset="2"/>
              </a:rPr>
              <a:t> </a:t>
            </a:r>
            <a:endParaRPr lang="en-US" altLang="ja-JP" sz="2400" dirty="0">
              <a:solidFill>
                <a:schemeClr val="accent6">
                  <a:lumMod val="75000"/>
                </a:schemeClr>
              </a:solidFill>
              <a:latin typeface="Arial" panose="020B0604020202020204" pitchFamily="34" charset="0"/>
              <a:ea typeface="Arial Unicode MS" pitchFamily="50" charset="-128"/>
              <a:cs typeface="Arial" panose="020B0604020202020204" pitchFamily="34" charset="0"/>
            </a:endParaRPr>
          </a:p>
        </p:txBody>
      </p:sp>
      <p:sp>
        <p:nvSpPr>
          <p:cNvPr id="1583" name="Line 7">
            <a:extLst>
              <a:ext uri="{FF2B5EF4-FFF2-40B4-BE49-F238E27FC236}">
                <a16:creationId xmlns:a16="http://schemas.microsoft.com/office/drawing/2014/main" id="{47BCC029-4B25-4831-B410-A02BD8F3281F}"/>
              </a:ext>
            </a:extLst>
          </p:cNvPr>
          <p:cNvSpPr>
            <a:spLocks noChangeShapeType="1"/>
          </p:cNvSpPr>
          <p:nvPr/>
        </p:nvSpPr>
        <p:spPr bwMode="auto">
          <a:xfrm flipH="1">
            <a:off x="4238600" y="1562260"/>
            <a:ext cx="2470720" cy="373578"/>
          </a:xfrm>
          <a:prstGeom prst="line">
            <a:avLst/>
          </a:prstGeom>
          <a:noFill/>
          <a:ln w="50800">
            <a:solidFill>
              <a:srgbClr val="00B05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panose="020B0604020202020204" pitchFamily="34" charset="0"/>
              <a:ea typeface="Arial Unicode MS" panose="020B0604020202020204"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147" name="コンテンツ プレースホルダー 4"/>
              <p:cNvSpPr txBox="1">
                <a:spLocks/>
              </p:cNvSpPr>
              <p:nvPr/>
            </p:nvSpPr>
            <p:spPr>
              <a:xfrm>
                <a:off x="6629309" y="3273797"/>
                <a:ext cx="2355757" cy="907729"/>
              </a:xfrm>
              <a:prstGeom prst="rect">
                <a:avLst/>
              </a:prstGeom>
              <a:gradFill>
                <a:gsLst>
                  <a:gs pos="0">
                    <a:schemeClr val="accent3">
                      <a:lumMod val="40000"/>
                      <a:lumOff val="60000"/>
                    </a:schemeClr>
                  </a:gs>
                  <a:gs pos="100000">
                    <a:schemeClr val="accent6">
                      <a:lumMod val="40000"/>
                      <a:lumOff val="60000"/>
                    </a:schemeClr>
                  </a:gs>
                </a:gsLst>
                <a:lin ang="0" scaled="1"/>
              </a:gradFill>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r>
                        <a:rPr lang="en-US" altLang="ja-JP" sz="2400" i="1" dirty="0" smtClean="0">
                          <a:latin typeface="Cambria Math"/>
                          <a:ea typeface="Arial Unicode MS" pitchFamily="50" charset="-128"/>
                          <a:cs typeface="Arial Unicode MS" pitchFamily="50" charset="-128"/>
                        </a:rPr>
                        <m:t>𝜏</m:t>
                      </m:r>
                      <m:r>
                        <a:rPr lang="en-US" altLang="ja-JP" sz="2400" i="1">
                          <a:latin typeface="Cambria Math"/>
                          <a:ea typeface="Arial Unicode MS" pitchFamily="50" charset="-128"/>
                          <a:cs typeface="Arial Unicode MS" pitchFamily="50" charset="-128"/>
                        </a:rPr>
                        <m:t>=</m:t>
                      </m:r>
                      <m:sSup>
                        <m:sSupPr>
                          <m:ctrlPr>
                            <a:rPr lang="en-US" altLang="ja-JP" sz="2400" i="1">
                              <a:latin typeface="Cambria Math" panose="02040503050406030204" pitchFamily="18" charset="0"/>
                              <a:ea typeface="Arial Unicode MS" pitchFamily="50" charset="-128"/>
                              <a:cs typeface="Arial Unicode MS" pitchFamily="50" charset="-128"/>
                            </a:rPr>
                          </m:ctrlPr>
                        </m:sSupPr>
                        <m:e>
                          <m:r>
                            <a:rPr lang="en-US" altLang="ja-JP" sz="2400" b="0" i="1" smtClean="0">
                              <a:latin typeface="Cambria Math"/>
                              <a:ea typeface="Arial Unicode MS" pitchFamily="50" charset="-128"/>
                              <a:cs typeface="Arial Unicode MS" pitchFamily="50" charset="-128"/>
                            </a:rPr>
                            <m:t>1</m:t>
                          </m:r>
                          <m:r>
                            <a:rPr lang="en-US" altLang="ja-JP" sz="2400" i="1">
                              <a:latin typeface="Cambria Math"/>
                              <a:ea typeface="Arial Unicode MS" pitchFamily="50" charset="-128"/>
                              <a:cs typeface="Arial Unicode MS" pitchFamily="50" charset="-128"/>
                            </a:rPr>
                            <m:t>×10</m:t>
                          </m:r>
                        </m:e>
                        <m:sup>
                          <m:r>
                            <a:rPr lang="en-US" altLang="ja-JP" sz="2400" i="1">
                              <a:latin typeface="Cambria Math"/>
                              <a:ea typeface="Arial Unicode MS" pitchFamily="50" charset="-128"/>
                              <a:cs typeface="Arial Unicode MS" pitchFamily="50" charset="-128"/>
                            </a:rPr>
                            <m:t>1</m:t>
                          </m:r>
                          <m:r>
                            <a:rPr lang="en-US" altLang="ja-JP" sz="2400" b="0" i="1" smtClean="0">
                              <a:latin typeface="Cambria Math"/>
                              <a:ea typeface="Arial Unicode MS" pitchFamily="50" charset="-128"/>
                              <a:cs typeface="Arial Unicode MS" pitchFamily="50" charset="-128"/>
                            </a:rPr>
                            <m:t>4</m:t>
                          </m:r>
                        </m:sup>
                      </m:sSup>
                      <m:r>
                        <m:rPr>
                          <m:sty m:val="p"/>
                        </m:rPr>
                        <a:rPr lang="en-US" altLang="ja-JP" sz="2400" i="1">
                          <a:latin typeface="Cambria Math"/>
                          <a:ea typeface="Arial Unicode MS" pitchFamily="50" charset="-128"/>
                          <a:cs typeface="Arial Unicode MS" pitchFamily="50" charset="-128"/>
                        </a:rPr>
                        <m:t>yr</m:t>
                      </m:r>
                      <m:r>
                        <a:rPr lang="en-US" altLang="ja-JP" sz="2400" b="0" i="1" smtClean="0">
                          <a:latin typeface="Cambria Math"/>
                          <a:ea typeface="Arial Unicode MS" pitchFamily="50" charset="-128"/>
                          <a:cs typeface="Arial Unicode MS" pitchFamily="50" charset="-128"/>
                        </a:rPr>
                        <m:t>𝑠</m:t>
                      </m:r>
                    </m:oMath>
                  </m:oMathPara>
                </a14:m>
                <a:endParaRPr lang="en-US" altLang="ja-JP" sz="2400" b="0" dirty="0">
                  <a:latin typeface="Arial" panose="020B0604020202020204" pitchFamily="34" charset="0"/>
                  <a:ea typeface="Arial Unicode MS" pitchFamily="50" charset="-128"/>
                  <a:cs typeface="Arial Unicode MS" pitchFamily="50" charset="-128"/>
                </a:endParaRPr>
              </a:p>
              <a:p>
                <a:pPr marL="0" indent="0" algn="ctr">
                  <a:buNone/>
                </a:pPr>
                <a14:m>
                  <m:oMath xmlns:m="http://schemas.openxmlformats.org/officeDocument/2006/math">
                    <m:sSub>
                      <m:sSubPr>
                        <m:ctrlPr>
                          <a:rPr lang="en-US" altLang="ja-JP" sz="2400" b="1" i="1">
                            <a:solidFill>
                              <a:srgbClr val="0070C0"/>
                            </a:solidFill>
                            <a:latin typeface="Cambria Math" panose="02040503050406030204" pitchFamily="18" charset="0"/>
                            <a:ea typeface="Arial Unicode MS" pitchFamily="50" charset="-128"/>
                            <a:cs typeface="Arial Unicode MS" pitchFamily="50" charset="-128"/>
                          </a:rPr>
                        </m:ctrlPr>
                      </m:sSubPr>
                      <m:e>
                        <m:r>
                          <a:rPr lang="en-US" altLang="ja-JP" sz="2400" b="1" i="1">
                            <a:solidFill>
                              <a:srgbClr val="0070C0"/>
                            </a:solidFill>
                            <a:latin typeface="Cambria Math"/>
                            <a:ea typeface="Arial Unicode MS" pitchFamily="50" charset="-128"/>
                            <a:cs typeface="Arial Unicode MS" pitchFamily="50" charset="-128"/>
                          </a:rPr>
                          <m:t>𝒎</m:t>
                        </m:r>
                      </m:e>
                      <m:sub>
                        <m:r>
                          <a:rPr lang="en-US" altLang="ja-JP" sz="2400" b="1" i="1">
                            <a:solidFill>
                              <a:srgbClr val="0070C0"/>
                            </a:solidFill>
                            <a:latin typeface="Cambria Math"/>
                            <a:ea typeface="Arial Unicode MS" pitchFamily="50" charset="-128"/>
                            <a:cs typeface="Arial Unicode MS" pitchFamily="50" charset="-128"/>
                          </a:rPr>
                          <m:t>𝟑</m:t>
                        </m:r>
                      </m:sub>
                    </m:sSub>
                    <m:r>
                      <a:rPr lang="en-US" altLang="ja-JP" sz="2400" b="1" i="1">
                        <a:solidFill>
                          <a:srgbClr val="0070C0"/>
                        </a:solidFill>
                        <a:latin typeface="Cambria Math"/>
                        <a:ea typeface="Arial Unicode MS" pitchFamily="50" charset="-128"/>
                        <a:cs typeface="Arial Unicode MS" pitchFamily="50" charset="-128"/>
                      </a:rPr>
                      <m:t>=</m:t>
                    </m:r>
                    <m:r>
                      <a:rPr lang="en-US" altLang="ja-JP" sz="2400" b="1" i="1">
                        <a:solidFill>
                          <a:srgbClr val="0070C0"/>
                        </a:solidFill>
                        <a:latin typeface="Cambria Math"/>
                        <a:ea typeface="Arial Unicode MS" pitchFamily="50" charset="-128"/>
                        <a:cs typeface="Arial Unicode MS" pitchFamily="50" charset="-128"/>
                      </a:rPr>
                      <m:t>𝟓𝟎</m:t>
                    </m:r>
                    <m:r>
                      <a:rPr lang="en-US" altLang="ja-JP" sz="2400" b="1" i="1">
                        <a:solidFill>
                          <a:srgbClr val="0070C0"/>
                        </a:solidFill>
                        <a:latin typeface="Cambria Math"/>
                        <a:ea typeface="Arial Unicode MS" pitchFamily="50" charset="-128"/>
                        <a:cs typeface="Arial Unicode MS" pitchFamily="50" charset="-128"/>
                      </a:rPr>
                      <m:t> </m:t>
                    </m:r>
                    <m:r>
                      <a:rPr lang="en-US" altLang="ja-JP" sz="2400" b="1">
                        <a:solidFill>
                          <a:srgbClr val="0070C0"/>
                        </a:solidFill>
                        <a:latin typeface="Cambria Math"/>
                        <a:ea typeface="Arial Unicode MS" pitchFamily="50" charset="-128"/>
                        <a:cs typeface="Arial Unicode MS" pitchFamily="50" charset="-128"/>
                      </a:rPr>
                      <m:t>𝐦𝐞𝐕</m:t>
                    </m:r>
                  </m:oMath>
                </a14:m>
                <a:r>
                  <a:rPr lang="en-US" altLang="ja-JP" sz="2400" dirty="0">
                    <a:latin typeface="Arial" panose="020B0604020202020204" pitchFamily="34" charset="0"/>
                    <a:ea typeface="Arial Unicode MS" pitchFamily="50" charset="-128"/>
                    <a:cs typeface="Arial" panose="020B0604020202020204" pitchFamily="34" charset="0"/>
                  </a:rPr>
                  <a:t> </a:t>
                </a:r>
              </a:p>
            </p:txBody>
          </p:sp>
        </mc:Choice>
        <mc:Fallback xmlns="">
          <p:sp>
            <p:nvSpPr>
              <p:cNvPr id="147" name="コンテンツ プレースホルダー 4"/>
              <p:cNvSpPr txBox="1">
                <a:spLocks noRot="1" noChangeAspect="1" noMove="1" noResize="1" noEditPoints="1" noAdjustHandles="1" noChangeArrowheads="1" noChangeShapeType="1" noTextEdit="1"/>
              </p:cNvSpPr>
              <p:nvPr/>
            </p:nvSpPr>
            <p:spPr>
              <a:xfrm>
                <a:off x="6629309" y="3273797"/>
                <a:ext cx="2355757" cy="907729"/>
              </a:xfrm>
              <a:prstGeom prst="rect">
                <a:avLst/>
              </a:prstGeom>
              <a:blipFill>
                <a:blip r:embed="rId3"/>
                <a:stretch>
                  <a:fillRect b="-2013"/>
                </a:stretch>
              </a:blipFill>
            </p:spPr>
            <p:txBody>
              <a:bodyPr/>
              <a:lstStyle/>
              <a:p>
                <a:r>
                  <a:rPr lang="ja-JP" altLang="en-US">
                    <a:noFill/>
                  </a:rPr>
                  <a:t> </a:t>
                </a:r>
              </a:p>
            </p:txBody>
          </p:sp>
        </mc:Fallback>
      </mc:AlternateContent>
      <p:sp>
        <p:nvSpPr>
          <p:cNvPr id="1584" name="正方形/長方形 1583">
            <a:extLst>
              <a:ext uri="{FF2B5EF4-FFF2-40B4-BE49-F238E27FC236}">
                <a16:creationId xmlns:a16="http://schemas.microsoft.com/office/drawing/2014/main" id="{3AAEBFAA-78CF-438E-A464-5AF4F8036E35}"/>
              </a:ext>
            </a:extLst>
          </p:cNvPr>
          <p:cNvSpPr/>
          <p:nvPr/>
        </p:nvSpPr>
        <p:spPr>
          <a:xfrm>
            <a:off x="6629309" y="4485149"/>
            <a:ext cx="2413239" cy="677108"/>
          </a:xfrm>
          <a:prstGeom prst="rect">
            <a:avLst/>
          </a:prstGeom>
        </p:spPr>
        <p:txBody>
          <a:bodyPr wrap="square">
            <a:spAutoFit/>
          </a:bodyPr>
          <a:lstStyle/>
          <a:p>
            <a:r>
              <a:rPr lang="en-US" altLang="ja-JP" dirty="0">
                <a:solidFill>
                  <a:srgbClr val="7030A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Current experimental lower limit is </a:t>
            </a:r>
            <a:r>
              <a:rPr lang="en-US" altLang="ja-JP" sz="2000" dirty="0">
                <a:solidFill>
                  <a:srgbClr val="7030A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10</a:t>
            </a:r>
            <a:r>
              <a:rPr lang="en-US" altLang="ja-JP" sz="2000" baseline="30000" dirty="0">
                <a:solidFill>
                  <a:srgbClr val="7030A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12</a:t>
            </a:r>
            <a:r>
              <a:rPr lang="en-US" altLang="ja-JP" sz="2000" dirty="0">
                <a:solidFill>
                  <a:srgbClr val="7030A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 </a:t>
            </a:r>
            <a:r>
              <a:rPr lang="en-US" altLang="ja-JP" sz="2000" dirty="0" err="1">
                <a:solidFill>
                  <a:srgbClr val="7030A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yrs</a:t>
            </a:r>
            <a:endParaRPr lang="ja-JP" altLang="en-US" dirty="0">
              <a:solidFill>
                <a:srgbClr val="7030A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3761223999"/>
      </p:ext>
    </p:extLst>
  </p:cSld>
  <p:clrMapOvr>
    <a:masterClrMapping/>
  </p:clrMapOvr>
  <mc:AlternateContent xmlns:mc="http://schemas.openxmlformats.org/markup-compatibility/2006" xmlns:p14="http://schemas.microsoft.com/office/powerpoint/2010/main">
    <mc:Choice Requires="p14">
      <p:transition spd="slow" p14:dur="2000" advTm="45035"/>
    </mc:Choice>
    <mc:Fallback xmlns="">
      <p:transition spd="slow" advTm="45035"/>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bwMode="auto">
          <a:xfrm>
            <a:off x="109264" y="63902"/>
            <a:ext cx="8952738" cy="824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4400">
                <a:solidFill>
                  <a:schemeClr val="tx1"/>
                </a:solidFill>
                <a:latin typeface="+mj-lt"/>
                <a:ea typeface="+mj-ea"/>
                <a:cs typeface="+mj-cs"/>
              </a:defRPr>
            </a:lvl1pPr>
            <a:lvl2pPr algn="l" rtl="0" eaLnBrk="0" fontAlgn="base" hangingPunct="0">
              <a:spcBef>
                <a:spcPct val="0"/>
              </a:spcBef>
              <a:spcAft>
                <a:spcPct val="0"/>
              </a:spcAft>
              <a:defRPr kumimoji="1" sz="4400">
                <a:solidFill>
                  <a:schemeClr val="tx1"/>
                </a:solidFill>
                <a:latin typeface="Arial" pitchFamily="34" charset="0"/>
                <a:ea typeface="ＭＳ Ｐゴシック" pitchFamily="50" charset="-128"/>
              </a:defRPr>
            </a:lvl2pPr>
            <a:lvl3pPr algn="l" rtl="0" eaLnBrk="0" fontAlgn="base" hangingPunct="0">
              <a:spcBef>
                <a:spcPct val="0"/>
              </a:spcBef>
              <a:spcAft>
                <a:spcPct val="0"/>
              </a:spcAft>
              <a:defRPr kumimoji="1" sz="4400">
                <a:solidFill>
                  <a:schemeClr val="tx1"/>
                </a:solidFill>
                <a:latin typeface="Arial" pitchFamily="34" charset="0"/>
                <a:ea typeface="ＭＳ Ｐゴシック" pitchFamily="50" charset="-128"/>
              </a:defRPr>
            </a:lvl3pPr>
            <a:lvl4pPr algn="l" rtl="0" eaLnBrk="0" fontAlgn="base" hangingPunct="0">
              <a:spcBef>
                <a:spcPct val="0"/>
              </a:spcBef>
              <a:spcAft>
                <a:spcPct val="0"/>
              </a:spcAft>
              <a:defRPr kumimoji="1" sz="4400">
                <a:solidFill>
                  <a:schemeClr val="tx1"/>
                </a:solidFill>
                <a:latin typeface="Arial" pitchFamily="34" charset="0"/>
                <a:ea typeface="ＭＳ Ｐゴシック" pitchFamily="50" charset="-128"/>
              </a:defRPr>
            </a:lvl4pPr>
            <a:lvl5pPr algn="l" rtl="0" eaLnBrk="0" fontAlgn="base" hangingPunct="0">
              <a:spcBef>
                <a:spcPct val="0"/>
              </a:spcBef>
              <a:spcAft>
                <a:spcPct val="0"/>
              </a:spcAft>
              <a:defRPr kumimoji="1" sz="4400">
                <a:solidFill>
                  <a:schemeClr val="tx1"/>
                </a:solidFill>
                <a:latin typeface="Arial" pitchFamily="34" charset="0"/>
                <a:ea typeface="ＭＳ Ｐゴシック" pitchFamily="50" charset="-128"/>
              </a:defRPr>
            </a:lvl5pPr>
            <a:lvl6pPr marL="457200" algn="l" rtl="0" fontAlgn="base">
              <a:spcBef>
                <a:spcPct val="0"/>
              </a:spcBef>
              <a:spcAft>
                <a:spcPct val="0"/>
              </a:spcAft>
              <a:defRPr kumimoji="1" sz="4400">
                <a:solidFill>
                  <a:schemeClr val="tx1"/>
                </a:solidFill>
                <a:latin typeface="Arial" pitchFamily="34" charset="0"/>
                <a:ea typeface="ＭＳ Ｐゴシック" pitchFamily="50" charset="-128"/>
              </a:defRPr>
            </a:lvl6pPr>
            <a:lvl7pPr marL="914400" algn="l" rtl="0" fontAlgn="base">
              <a:spcBef>
                <a:spcPct val="0"/>
              </a:spcBef>
              <a:spcAft>
                <a:spcPct val="0"/>
              </a:spcAft>
              <a:defRPr kumimoji="1" sz="4400">
                <a:solidFill>
                  <a:schemeClr val="tx1"/>
                </a:solidFill>
                <a:latin typeface="Arial" pitchFamily="34" charset="0"/>
                <a:ea typeface="ＭＳ Ｐゴシック" pitchFamily="50" charset="-128"/>
              </a:defRPr>
            </a:lvl7pPr>
            <a:lvl8pPr marL="1371600" algn="l" rtl="0" fontAlgn="base">
              <a:spcBef>
                <a:spcPct val="0"/>
              </a:spcBef>
              <a:spcAft>
                <a:spcPct val="0"/>
              </a:spcAft>
              <a:defRPr kumimoji="1" sz="4400">
                <a:solidFill>
                  <a:schemeClr val="tx1"/>
                </a:solidFill>
                <a:latin typeface="Arial" pitchFamily="34" charset="0"/>
                <a:ea typeface="ＭＳ Ｐゴシック" pitchFamily="50" charset="-128"/>
              </a:defRPr>
            </a:lvl8pPr>
            <a:lvl9pPr marL="1828800" algn="l" rtl="0" fontAlgn="base">
              <a:spcBef>
                <a:spcPct val="0"/>
              </a:spcBef>
              <a:spcAft>
                <a:spcPct val="0"/>
              </a:spcAft>
              <a:defRPr kumimoji="1" sz="4400">
                <a:solidFill>
                  <a:schemeClr val="tx1"/>
                </a:solidFill>
                <a:latin typeface="Arial" pitchFamily="34" charset="0"/>
                <a:ea typeface="ＭＳ Ｐゴシック" pitchFamily="50" charset="-128"/>
              </a:defRPr>
            </a:lvl9pPr>
          </a:lstStyle>
          <a:p>
            <a:pPr algn="ctr" eaLnBrk="1" hangingPunct="1"/>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Proposal of a rocket experiment </a:t>
            </a:r>
          </a:p>
        </p:txBody>
      </p:sp>
      <p:sp>
        <p:nvSpPr>
          <p:cNvPr id="5" name="Rectangle 3"/>
          <p:cNvSpPr txBox="1">
            <a:spLocks noChangeArrowheads="1"/>
          </p:cNvSpPr>
          <p:nvPr/>
        </p:nvSpPr>
        <p:spPr>
          <a:xfrm>
            <a:off x="188179" y="685975"/>
            <a:ext cx="8952737" cy="1460594"/>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342900" lvl="1" indent="-342900" eaLnBrk="1" hangingPunct="1">
              <a:lnSpc>
                <a:spcPct val="90000"/>
              </a:lnSpc>
              <a:buClr>
                <a:schemeClr val="bg2"/>
              </a:buClr>
              <a:buSzPct val="75000"/>
              <a:buFont typeface="Wingdings" pitchFamily="2" charset="2"/>
              <a:buChar char="n"/>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Expect 200s measurement at altitude of 200~300km</a:t>
            </a:r>
            <a:endPar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endParaRPr>
          </a:p>
          <a:p>
            <a:pPr marL="342900" lvl="1" indent="-342900" eaLnBrk="1" hangingPunct="1">
              <a:lnSpc>
                <a:spcPct val="90000"/>
              </a:lnSpc>
              <a:buClr>
                <a:schemeClr val="bg2"/>
              </a:buClr>
              <a:buSzPct val="75000"/>
              <a:buFont typeface="Wingdings" pitchFamily="2" charset="2"/>
              <a:buChar char="n"/>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Combination of </a:t>
            </a:r>
            <a:r>
              <a:rPr lang="en-US" altLang="ja-JP" sz="2000"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rPr>
              <a:t>diffraction grating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covering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=40-80</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 and </a:t>
            </a:r>
            <a:r>
              <a:rPr lang="en-US" altLang="ja-JP" sz="20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array of Nb/Al-STJ</a:t>
            </a:r>
            <a:r>
              <a:rPr lang="ja-JP" altLang="en-US" sz="20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0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pixels</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 50(</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)x8(</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t>
            </a:r>
          </a:p>
          <a:p>
            <a:pPr marL="342900" lvl="1" indent="-342900" eaLnBrk="1" hangingPunct="1">
              <a:lnSpc>
                <a:spcPct val="90000"/>
              </a:lnSpc>
              <a:buClr>
                <a:schemeClr val="bg2"/>
              </a:buClr>
              <a:buSzPct val="75000"/>
              <a:buFont typeface="Wingdings" pitchFamily="2" charset="2"/>
              <a:buChar char="n"/>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Aiming at launch in the early 2020’s and sensitivity to 10</a:t>
            </a:r>
            <a:r>
              <a:rPr lang="en-US" altLang="ja-JP" sz="2000" baseline="30000" dirty="0">
                <a:latin typeface="Arial Unicode MS" panose="020B0604020202020204" pitchFamily="50" charset="-128"/>
                <a:ea typeface="Arial Unicode MS" panose="020B0604020202020204" pitchFamily="50" charset="-128"/>
                <a:cs typeface="Arial Unicode MS" panose="020B0604020202020204" pitchFamily="50" charset="-128"/>
              </a:rPr>
              <a:t>14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years</a:t>
            </a:r>
          </a:p>
          <a:p>
            <a:pPr marL="0" indent="0" eaLnBrk="1" hangingPunct="1">
              <a:lnSpc>
                <a:spcPct val="90000"/>
              </a:lnSpc>
              <a:buNone/>
            </a:pPr>
            <a:endParaRPr lang="ja-JP" altLang="en-US" sz="18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latin typeface="Arial Unicode MS" panose="020B0604020202020204" pitchFamily="50" charset="-128"/>
                <a:ea typeface="Arial Unicode MS" panose="020B0604020202020204" pitchFamily="50" charset="-128"/>
                <a:cs typeface="Arial Unicode MS" panose="020B0604020202020204" pitchFamily="50" charset="-128"/>
              </a:rPr>
              <a:t>4</a:t>
            </a:fld>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4" name="グループ化 3"/>
          <p:cNvGrpSpPr/>
          <p:nvPr/>
        </p:nvGrpSpPr>
        <p:grpSpPr>
          <a:xfrm>
            <a:off x="4842098" y="2345408"/>
            <a:ext cx="4368699" cy="2318844"/>
            <a:chOff x="278479" y="4157389"/>
            <a:chExt cx="4964663" cy="2635172"/>
          </a:xfrm>
        </p:grpSpPr>
        <p:sp>
          <p:nvSpPr>
            <p:cNvPr id="31" name="正方形/長方形 30"/>
            <p:cNvSpPr/>
            <p:nvPr/>
          </p:nvSpPr>
          <p:spPr bwMode="auto">
            <a:xfrm rot="20096978">
              <a:off x="955093" y="4572647"/>
              <a:ext cx="614310" cy="654590"/>
            </a:xfrm>
            <a:prstGeom prst="rect">
              <a:avLst/>
            </a:prstGeom>
            <a:gradFill>
              <a:gsLst>
                <a:gs pos="0">
                  <a:srgbClr val="FF3399"/>
                </a:gs>
                <a:gs pos="25000">
                  <a:srgbClr val="FF6633"/>
                </a:gs>
                <a:gs pos="50000">
                  <a:srgbClr val="FFFF00"/>
                </a:gs>
                <a:gs pos="75000">
                  <a:srgbClr val="01A78F"/>
                </a:gs>
                <a:gs pos="100000">
                  <a:srgbClr val="3366FF"/>
                </a:gs>
              </a:gsLst>
              <a:lin ang="5400000" scaled="0"/>
            </a:gradFill>
            <a:ln w="9525" cap="flat" cmpd="sng" algn="ctr">
              <a:solidFill>
                <a:schemeClr val="tx1"/>
              </a:solidFill>
              <a:prstDash val="solid"/>
              <a:round/>
              <a:headEnd type="none" w="med" len="med"/>
              <a:tailEnd type="none" w="med" len="med"/>
            </a:ln>
            <a:effectLst/>
            <a:scene3d>
              <a:camera prst="orthographicFront">
                <a:rot lat="12000000" lon="9600000" rev="15600000"/>
              </a:camera>
              <a:lightRig rig="threePt" dir="t"/>
            </a:scene3d>
            <a:sp3d extrusionH="76200" contourW="25400">
              <a:bevelT w="25400" h="12700"/>
              <a:bevelB w="25400" h="12700"/>
              <a:extrusionClr>
                <a:schemeClr val="tx1">
                  <a:lumMod val="65000"/>
                  <a:lumOff val="35000"/>
                </a:schemeClr>
              </a:extrusionClr>
              <a:contourClr>
                <a:schemeClr val="accent5">
                  <a:lumMod val="25000"/>
                </a:schemeClr>
              </a:contourClr>
            </a:sp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 name="Freeform 82"/>
            <p:cNvSpPr>
              <a:spLocks/>
            </p:cNvSpPr>
            <p:nvPr/>
          </p:nvSpPr>
          <p:spPr bwMode="auto">
            <a:xfrm rot="8834368">
              <a:off x="1356023" y="4319650"/>
              <a:ext cx="1384528" cy="19047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chemeClr val="bg1">
                  <a:lumMod val="50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80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正方形/長方形 23"/>
            <p:cNvSpPr/>
            <p:nvPr/>
          </p:nvSpPr>
          <p:spPr bwMode="auto">
            <a:xfrm>
              <a:off x="1178695" y="6334352"/>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正方形/長方形 24"/>
            <p:cNvSpPr/>
            <p:nvPr/>
          </p:nvSpPr>
          <p:spPr bwMode="auto">
            <a:xfrm>
              <a:off x="1583994" y="6222202"/>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正方形/長方形 25"/>
            <p:cNvSpPr/>
            <p:nvPr/>
          </p:nvSpPr>
          <p:spPr bwMode="auto">
            <a:xfrm>
              <a:off x="1962254" y="6105080"/>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正方形/長方形 26"/>
            <p:cNvSpPr/>
            <p:nvPr/>
          </p:nvSpPr>
          <p:spPr bwMode="auto">
            <a:xfrm>
              <a:off x="2376082" y="5962684"/>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正方形/長方形 27"/>
            <p:cNvSpPr/>
            <p:nvPr/>
          </p:nvSpPr>
          <p:spPr bwMode="auto">
            <a:xfrm>
              <a:off x="2763016" y="5848715"/>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正方形/長方形 28"/>
            <p:cNvSpPr/>
            <p:nvPr/>
          </p:nvSpPr>
          <p:spPr bwMode="auto">
            <a:xfrm>
              <a:off x="3154723" y="5716614"/>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正方形/長方形 29"/>
            <p:cNvSpPr/>
            <p:nvPr/>
          </p:nvSpPr>
          <p:spPr bwMode="auto">
            <a:xfrm>
              <a:off x="3559877" y="5587577"/>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正方形/長方形 16"/>
            <p:cNvSpPr/>
            <p:nvPr/>
          </p:nvSpPr>
          <p:spPr bwMode="auto">
            <a:xfrm>
              <a:off x="1011251" y="6118328"/>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正方形/長方形 17"/>
            <p:cNvSpPr/>
            <p:nvPr/>
          </p:nvSpPr>
          <p:spPr bwMode="auto">
            <a:xfrm>
              <a:off x="1416550" y="6006178"/>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正方形/長方形 18"/>
            <p:cNvSpPr/>
            <p:nvPr/>
          </p:nvSpPr>
          <p:spPr bwMode="auto">
            <a:xfrm>
              <a:off x="1794810" y="5889056"/>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正方形/長方形 19"/>
            <p:cNvSpPr/>
            <p:nvPr/>
          </p:nvSpPr>
          <p:spPr bwMode="auto">
            <a:xfrm>
              <a:off x="2208638" y="5746660"/>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正方形/長方形 20"/>
            <p:cNvSpPr/>
            <p:nvPr/>
          </p:nvSpPr>
          <p:spPr bwMode="auto">
            <a:xfrm>
              <a:off x="2595572" y="5632691"/>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正方形/長方形 21"/>
            <p:cNvSpPr/>
            <p:nvPr/>
          </p:nvSpPr>
          <p:spPr bwMode="auto">
            <a:xfrm>
              <a:off x="2987279" y="5500590"/>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正方形/長方形 22"/>
            <p:cNvSpPr/>
            <p:nvPr/>
          </p:nvSpPr>
          <p:spPr bwMode="auto">
            <a:xfrm>
              <a:off x="3392433" y="5371553"/>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 name="正方形/長方形 9"/>
            <p:cNvSpPr/>
            <p:nvPr/>
          </p:nvSpPr>
          <p:spPr bwMode="auto">
            <a:xfrm>
              <a:off x="845404" y="5898864"/>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正方形/長方形 10"/>
            <p:cNvSpPr/>
            <p:nvPr/>
          </p:nvSpPr>
          <p:spPr bwMode="auto">
            <a:xfrm>
              <a:off x="1250703" y="5786714"/>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正方形/長方形 11"/>
            <p:cNvSpPr/>
            <p:nvPr/>
          </p:nvSpPr>
          <p:spPr bwMode="auto">
            <a:xfrm>
              <a:off x="1628963" y="5669592"/>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正方形/長方形 12"/>
            <p:cNvSpPr/>
            <p:nvPr/>
          </p:nvSpPr>
          <p:spPr bwMode="auto">
            <a:xfrm>
              <a:off x="2042791" y="5527196"/>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正方形/長方形 13"/>
            <p:cNvSpPr/>
            <p:nvPr/>
          </p:nvSpPr>
          <p:spPr bwMode="auto">
            <a:xfrm>
              <a:off x="2429725" y="5413227"/>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正方形/長方形 14"/>
            <p:cNvSpPr/>
            <p:nvPr/>
          </p:nvSpPr>
          <p:spPr bwMode="auto">
            <a:xfrm>
              <a:off x="2821432" y="5281126"/>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正方形/長方形 15"/>
            <p:cNvSpPr/>
            <p:nvPr/>
          </p:nvSpPr>
          <p:spPr bwMode="auto">
            <a:xfrm>
              <a:off x="3226586" y="5152089"/>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 name="Freeform 82"/>
            <p:cNvSpPr>
              <a:spLocks/>
            </p:cNvSpPr>
            <p:nvPr/>
          </p:nvSpPr>
          <p:spPr bwMode="auto">
            <a:xfrm rot="1801589">
              <a:off x="1528679" y="5139540"/>
              <a:ext cx="1995182" cy="187451"/>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FF000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80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 name="Freeform 82"/>
            <p:cNvSpPr>
              <a:spLocks/>
            </p:cNvSpPr>
            <p:nvPr/>
          </p:nvSpPr>
          <p:spPr bwMode="auto">
            <a:xfrm rot="3642240">
              <a:off x="932585" y="5309289"/>
              <a:ext cx="1166050" cy="142204"/>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B05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80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8" name="Freeform 82"/>
            <p:cNvSpPr>
              <a:spLocks/>
            </p:cNvSpPr>
            <p:nvPr/>
          </p:nvSpPr>
          <p:spPr bwMode="auto">
            <a:xfrm rot="5193685">
              <a:off x="595707" y="5453651"/>
              <a:ext cx="1003688" cy="14640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70C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800">
                <a:solidFill>
                  <a:srgbClr val="FFFF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32" name="直線矢印コネクタ 31"/>
            <p:cNvCxnSpPr/>
            <p:nvPr/>
          </p:nvCxnSpPr>
          <p:spPr bwMode="auto">
            <a:xfrm flipH="1">
              <a:off x="3680465" y="4445456"/>
              <a:ext cx="311460" cy="623096"/>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テキスト ボックス 34"/>
            <p:cNvSpPr txBox="1"/>
            <p:nvPr/>
          </p:nvSpPr>
          <p:spPr>
            <a:xfrm>
              <a:off x="3007553" y="4157389"/>
              <a:ext cx="2016224" cy="734501"/>
            </a:xfrm>
            <a:prstGeom prst="rect">
              <a:avLst/>
            </a:prstGeom>
            <a:noFill/>
          </p:spPr>
          <p:txBody>
            <a:bodyPr wrap="square" rtlCol="0">
              <a:spAutoFit/>
            </a:bodyPr>
            <a:lstStyle/>
            <a:p>
              <a:r>
                <a:rPr kumimoji="1" lang="en-US" altLang="ja-JP" sz="1800" dirty="0" err="1">
                  <a:latin typeface="Arial Unicode MS" panose="020B0604020202020204" pitchFamily="50" charset="-128"/>
                  <a:ea typeface="Arial Unicode MS" panose="020B0604020202020204" pitchFamily="50" charset="-128"/>
                  <a:cs typeface="Arial Unicode MS" panose="020B0604020202020204" pitchFamily="50" charset="-128"/>
                </a:rPr>
                <a:t>Nb</a:t>
              </a:r>
              <a:r>
                <a:rPr kumimoji="1"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rPr>
                <a:t>/Al-STJ array</a:t>
              </a:r>
              <a:endParaRPr kumimoji="1"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AlternateContent xmlns:mc="http://schemas.openxmlformats.org/markup-compatibility/2006">
          <mc:Choice xmlns:a14="http://schemas.microsoft.com/office/drawing/2010/main" Requires="a14">
            <p:sp>
              <p:nvSpPr>
                <p:cNvPr id="36" name="テキスト ボックス 35"/>
                <p:cNvSpPr txBox="1"/>
                <p:nvPr/>
              </p:nvSpPr>
              <p:spPr>
                <a:xfrm>
                  <a:off x="3072007" y="6058060"/>
                  <a:ext cx="2171135" cy="734501"/>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altLang="ja-JP" sz="1800" i="1" dirty="0">
                            <a:latin typeface="Cambria Math"/>
                          </a:rPr>
                          <m:t>𝜆</m:t>
                        </m:r>
                        <m:r>
                          <a:rPr lang="en-US" altLang="ja-JP" sz="1800" i="1" dirty="0">
                            <a:latin typeface="Cambria Math"/>
                          </a:rPr>
                          <m:t>=40</m:t>
                        </m:r>
                        <m:r>
                          <m:rPr>
                            <m:lit/>
                          </m:rPr>
                          <a:rPr lang="en-US" altLang="ja-JP" sz="1800" i="1" dirty="0">
                            <a:latin typeface="Cambria Math"/>
                          </a:rPr>
                          <m:t>−</m:t>
                        </m:r>
                        <m:r>
                          <a:rPr lang="en-US" altLang="ja-JP" sz="1800" i="1" dirty="0">
                            <a:latin typeface="Cambria Math"/>
                          </a:rPr>
                          <m:t>80</m:t>
                        </m:r>
                        <m:r>
                          <a:rPr lang="en-US" altLang="ja-JP" sz="1800" i="1" dirty="0">
                            <a:latin typeface="Cambria Math"/>
                          </a:rPr>
                          <m:t>𝜇</m:t>
                        </m:r>
                        <m:r>
                          <m:rPr>
                            <m:sty m:val="p"/>
                          </m:rPr>
                          <a:rPr lang="en-US" altLang="ja-JP" sz="1800" i="1" dirty="0">
                            <a:latin typeface="Cambria Math"/>
                          </a:rPr>
                          <m:t>m</m:t>
                        </m:r>
                      </m:oMath>
                    </m:oMathPara>
                  </a14:m>
                  <a:endParaRPr kumimoji="1"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50(</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)x8(</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t>
                  </a:r>
                  <a:r>
                    <a:rPr lang="ja-JP" altLang="en-US"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array</a:t>
                  </a:r>
                </a:p>
              </p:txBody>
            </p:sp>
          </mc:Choice>
          <mc:Fallback>
            <p:sp>
              <p:nvSpPr>
                <p:cNvPr id="36" name="テキスト ボックス 35"/>
                <p:cNvSpPr txBox="1">
                  <a:spLocks noRot="1" noChangeAspect="1" noMove="1" noResize="1" noEditPoints="1" noAdjustHandles="1" noChangeArrowheads="1" noChangeShapeType="1" noTextEdit="1"/>
                </p:cNvSpPr>
                <p:nvPr/>
              </p:nvSpPr>
              <p:spPr>
                <a:xfrm>
                  <a:off x="3072007" y="6058060"/>
                  <a:ext cx="2171135" cy="734501"/>
                </a:xfrm>
                <a:prstGeom prst="rect">
                  <a:avLst/>
                </a:prstGeom>
                <a:blipFill>
                  <a:blip r:embed="rId2"/>
                  <a:stretch>
                    <a:fillRect l="-2875" b="-14151"/>
                  </a:stretch>
                </a:blipFill>
              </p:spPr>
              <p:txBody>
                <a:bodyPr/>
                <a:lstStyle/>
                <a:p>
                  <a:r>
                    <a:rPr lang="ja-JP" altLang="en-US">
                      <a:noFill/>
                    </a:rPr>
                    <a:t> </a:t>
                  </a:r>
                </a:p>
              </p:txBody>
            </p:sp>
          </mc:Fallback>
        </mc:AlternateContent>
        <p:cxnSp>
          <p:nvCxnSpPr>
            <p:cNvPr id="37" name="直線矢印コネクタ 36"/>
            <p:cNvCxnSpPr/>
            <p:nvPr/>
          </p:nvCxnSpPr>
          <p:spPr bwMode="auto">
            <a:xfrm flipH="1">
              <a:off x="1763361" y="5904035"/>
              <a:ext cx="2084548" cy="637946"/>
            </a:xfrm>
            <a:prstGeom prst="straightConnector1">
              <a:avLst/>
            </a:prstGeom>
            <a:noFill/>
            <a:ln w="317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Freeform 82"/>
            <p:cNvSpPr>
              <a:spLocks/>
            </p:cNvSpPr>
            <p:nvPr/>
          </p:nvSpPr>
          <p:spPr bwMode="auto">
            <a:xfrm rot="9685105">
              <a:off x="1402136" y="4557684"/>
              <a:ext cx="1384528" cy="19047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chemeClr val="bg1">
                  <a:lumMod val="50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80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Freeform 82"/>
            <p:cNvSpPr>
              <a:spLocks/>
            </p:cNvSpPr>
            <p:nvPr/>
          </p:nvSpPr>
          <p:spPr bwMode="auto">
            <a:xfrm rot="4239930">
              <a:off x="618113" y="5503823"/>
              <a:ext cx="1332524" cy="167509"/>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70C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800">
                <a:solidFill>
                  <a:srgbClr val="FFFF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1" name="Freeform 82"/>
            <p:cNvSpPr>
              <a:spLocks/>
            </p:cNvSpPr>
            <p:nvPr/>
          </p:nvSpPr>
          <p:spPr bwMode="auto">
            <a:xfrm rot="3098568">
              <a:off x="1015542" y="5379096"/>
              <a:ext cx="1717422" cy="21870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B05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80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2" name="Freeform 82"/>
            <p:cNvSpPr>
              <a:spLocks/>
            </p:cNvSpPr>
            <p:nvPr/>
          </p:nvSpPr>
          <p:spPr bwMode="auto">
            <a:xfrm rot="1951799">
              <a:off x="1488399" y="5004699"/>
              <a:ext cx="1335531" cy="20474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FF000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80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44" name="直線矢印コネクタ 43"/>
            <p:cNvCxnSpPr/>
            <p:nvPr/>
          </p:nvCxnSpPr>
          <p:spPr bwMode="auto">
            <a:xfrm>
              <a:off x="629393" y="6125917"/>
              <a:ext cx="403702" cy="527510"/>
            </a:xfrm>
            <a:prstGeom prst="straightConnector1">
              <a:avLst/>
            </a:prstGeom>
            <a:noFill/>
            <a:ln w="317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45" name="テキスト ボックス 44"/>
                <p:cNvSpPr txBox="1"/>
                <p:nvPr/>
              </p:nvSpPr>
              <p:spPr>
                <a:xfrm>
                  <a:off x="278479" y="6357873"/>
                  <a:ext cx="688359" cy="4197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sz="1800" b="0" i="0" smtClean="0">
                            <a:latin typeface="Cambria Math"/>
                          </a:rPr>
                          <m:t>Δ</m:t>
                        </m:r>
                        <m:r>
                          <a:rPr kumimoji="1" lang="en-US" altLang="ja-JP" sz="1800" b="0" i="1" smtClean="0">
                            <a:latin typeface="Cambria Math"/>
                          </a:rPr>
                          <m:t>𝜃</m:t>
                        </m:r>
                      </m:oMath>
                    </m:oMathPara>
                  </a14:m>
                  <a:endParaRPr kumimoji="1"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45" name="テキスト ボックス 44"/>
                <p:cNvSpPr txBox="1">
                  <a:spLocks noRot="1" noChangeAspect="1" noMove="1" noResize="1" noEditPoints="1" noAdjustHandles="1" noChangeArrowheads="1" noChangeShapeType="1" noTextEdit="1"/>
                </p:cNvSpPr>
                <p:nvPr/>
              </p:nvSpPr>
              <p:spPr>
                <a:xfrm>
                  <a:off x="278479" y="6357873"/>
                  <a:ext cx="688359" cy="419715"/>
                </a:xfrm>
                <a:prstGeom prst="rect">
                  <a:avLst/>
                </a:prstGeom>
                <a:blipFill rotWithShape="1">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6" name="テキスト ボックス 45"/>
                <p:cNvSpPr txBox="1"/>
                <p:nvPr/>
              </p:nvSpPr>
              <p:spPr>
                <a:xfrm>
                  <a:off x="2146611" y="6265763"/>
                  <a:ext cx="1008112" cy="4197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sz="1800" b="0" i="0" smtClean="0">
                            <a:latin typeface="Cambria Math"/>
                          </a:rPr>
                          <m:t>Δ</m:t>
                        </m:r>
                        <m:r>
                          <a:rPr kumimoji="1" lang="en-US" altLang="ja-JP" sz="1800" b="0" i="1" smtClean="0">
                            <a:latin typeface="Cambria Math"/>
                          </a:rPr>
                          <m:t>𝜆</m:t>
                        </m:r>
                      </m:oMath>
                    </m:oMathPara>
                  </a14:m>
                  <a:endParaRPr kumimoji="1"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46" name="テキスト ボックス 45"/>
                <p:cNvSpPr txBox="1">
                  <a:spLocks noRot="1" noChangeAspect="1" noMove="1" noResize="1" noEditPoints="1" noAdjustHandles="1" noChangeArrowheads="1" noChangeShapeType="1" noTextEdit="1"/>
                </p:cNvSpPr>
                <p:nvPr/>
              </p:nvSpPr>
              <p:spPr>
                <a:xfrm>
                  <a:off x="2146611" y="6265763"/>
                  <a:ext cx="1008112" cy="369332"/>
                </a:xfrm>
                <a:prstGeom prst="rect">
                  <a:avLst/>
                </a:prstGeom>
                <a:blipFill rotWithShape="1">
                  <a:blip r:embed="rId5"/>
                  <a:stretch>
                    <a:fillRect b="-7547"/>
                  </a:stretch>
                </a:blipFill>
              </p:spPr>
              <p:txBody>
                <a:bodyPr/>
                <a:lstStyle/>
                <a:p>
                  <a:r>
                    <a:rPr lang="ja-JP" altLang="en-US">
                      <a:noFill/>
                    </a:rPr>
                    <a:t> </a:t>
                  </a:r>
                </a:p>
              </p:txBody>
            </p:sp>
          </mc:Fallback>
        </mc:AlternateContent>
      </p:grpSp>
      <p:pic>
        <p:nvPicPr>
          <p:cNvPr id="47" name="Picture 9"/>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2508" y="2132856"/>
            <a:ext cx="2604782" cy="3135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33" name="正方形/長方形 32"/>
          <p:cNvSpPr/>
          <p:nvPr/>
        </p:nvSpPr>
        <p:spPr>
          <a:xfrm>
            <a:off x="4053442" y="2232066"/>
            <a:ext cx="1115984" cy="923330"/>
          </a:xfrm>
          <a:prstGeom prst="rect">
            <a:avLst/>
          </a:prstGeom>
        </p:spPr>
        <p:txBody>
          <a:bodyPr wrap="square">
            <a:spAutoFit/>
          </a:bodyPr>
          <a:lstStyle/>
          <a:p>
            <a:r>
              <a:rPr lang="en-US" altLang="ja-JP" dirty="0">
                <a:latin typeface="Arial Unicode MS" pitchFamily="50" charset="-128"/>
                <a:ea typeface="Arial Unicode MS" pitchFamily="50" charset="-128"/>
                <a:cs typeface="Arial Unicode MS" pitchFamily="50" charset="-128"/>
              </a:rPr>
              <a:t>Main</a:t>
            </a:r>
            <a:r>
              <a:rPr lang="ja-JP" altLang="en-US" dirty="0">
                <a:latin typeface="Arial Unicode MS" pitchFamily="50" charset="-128"/>
                <a:ea typeface="Arial Unicode MS" pitchFamily="50" charset="-128"/>
                <a:cs typeface="Arial Unicode MS" pitchFamily="50" charset="-128"/>
              </a:rPr>
              <a:t> </a:t>
            </a:r>
            <a:r>
              <a:rPr lang="en-US" altLang="ja-JP" dirty="0">
                <a:latin typeface="Arial Unicode MS" pitchFamily="50" charset="-128"/>
                <a:ea typeface="Arial Unicode MS" pitchFamily="50" charset="-128"/>
                <a:cs typeface="Arial Unicode MS" pitchFamily="50" charset="-128"/>
              </a:rPr>
              <a:t>mirror </a:t>
            </a:r>
            <a:r>
              <a:rPr lang="en-US" altLang="ja-JP" sz="1800" dirty="0">
                <a:latin typeface="Arial Unicode MS" pitchFamily="50" charset="-128"/>
                <a:ea typeface="Arial Unicode MS" pitchFamily="50" charset="-128"/>
                <a:cs typeface="Arial Unicode MS" pitchFamily="50" charset="-128"/>
              </a:rPr>
              <a:t>15cmΦ</a:t>
            </a:r>
          </a:p>
        </p:txBody>
      </p:sp>
      <p:pic>
        <p:nvPicPr>
          <p:cNvPr id="49" name="Picture 2" descr="http://www.jaxa.jp/projects/rockets/s_rockets/images/s520.jpg">
            <a:extLst>
              <a:ext uri="{FF2B5EF4-FFF2-40B4-BE49-F238E27FC236}">
                <a16:creationId xmlns:a16="http://schemas.microsoft.com/office/drawing/2014/main" id="{A321196C-4D53-4174-9D36-73A4FA5DB92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0150" t="5072" r="14024" b="28174"/>
          <a:stretch/>
        </p:blipFill>
        <p:spPr bwMode="auto">
          <a:xfrm>
            <a:off x="344783" y="2386590"/>
            <a:ext cx="1458454" cy="2218497"/>
          </a:xfrm>
          <a:prstGeom prst="rect">
            <a:avLst/>
          </a:prstGeom>
          <a:noFill/>
          <a:extLst>
            <a:ext uri="{909E8E84-426E-40DD-AFC4-6F175D3DCCD1}">
              <a14:hiddenFill xmlns:a14="http://schemas.microsoft.com/office/drawing/2010/main">
                <a:solidFill>
                  <a:srgbClr val="FFFFFF"/>
                </a:solidFill>
              </a14:hiddenFill>
            </a:ext>
          </a:extLst>
        </p:spPr>
      </p:pic>
      <p:sp>
        <p:nvSpPr>
          <p:cNvPr id="50" name="Rectangle 3">
            <a:extLst>
              <a:ext uri="{FF2B5EF4-FFF2-40B4-BE49-F238E27FC236}">
                <a16:creationId xmlns:a16="http://schemas.microsoft.com/office/drawing/2014/main" id="{D9546309-A0B7-4107-A0CB-2D4B00D05CC3}"/>
              </a:ext>
            </a:extLst>
          </p:cNvPr>
          <p:cNvSpPr txBox="1">
            <a:spLocks noChangeArrowheads="1"/>
          </p:cNvSpPr>
          <p:nvPr/>
        </p:nvSpPr>
        <p:spPr>
          <a:xfrm>
            <a:off x="112239" y="5365987"/>
            <a:ext cx="8952737" cy="1229328"/>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lvl="1" indent="0" eaLnBrk="1" hangingPunct="1">
              <a:lnSpc>
                <a:spcPct val="90000"/>
              </a:lnSpc>
              <a:buClr>
                <a:schemeClr val="bg2"/>
              </a:buClr>
              <a:buSzPct val="75000"/>
              <a:buNone/>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Following the rocket experiment, a satellite experiment aiming at sensitivity to 10</a:t>
            </a:r>
            <a:r>
              <a:rPr lang="en-US" altLang="ja-JP" sz="2000" baseline="30000" dirty="0">
                <a:latin typeface="Arial Unicode MS" panose="020B0604020202020204" pitchFamily="50" charset="-128"/>
                <a:ea typeface="Arial Unicode MS" panose="020B0604020202020204" pitchFamily="50" charset="-128"/>
                <a:cs typeface="Arial Unicode MS" panose="020B0604020202020204" pitchFamily="50" charset="-128"/>
              </a:rPr>
              <a:t>17</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 years is planned.</a:t>
            </a:r>
          </a:p>
          <a:p>
            <a:pPr marL="285750" lvl="1" eaLnBrk="1" hangingPunct="1">
              <a:lnSpc>
                <a:spcPct val="90000"/>
              </a:lnSpc>
              <a:buClr>
                <a:schemeClr val="bg2"/>
              </a:buClr>
              <a:buSzPct val="75000"/>
            </a:pPr>
            <a:r>
              <a:rPr lang="en-US" altLang="ja-JP" sz="180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We are developing Hf-STJ which is expected to have sufficient energy resolution to measure the spectrum </a:t>
            </a:r>
            <a:r>
              <a:rPr lang="en-US" altLang="ja-JP" sz="1800" dirty="0">
                <a:solidFill>
                  <a:schemeClr val="accent3">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rPr>
              <a:t>without diffraction grating</a:t>
            </a:r>
            <a:r>
              <a:rPr lang="en-US" altLang="ja-JP" sz="180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a:t>
            </a:r>
            <a:endParaRPr lang="ja-JP" altLang="en-US" sz="1800"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996684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コンテンツ プレースホルダー 4"/>
              <p:cNvSpPr txBox="1">
                <a:spLocks/>
              </p:cNvSpPr>
              <p:nvPr/>
            </p:nvSpPr>
            <p:spPr>
              <a:xfrm>
                <a:off x="1259632" y="2843335"/>
                <a:ext cx="6336704" cy="648072"/>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vert="horz" lIns="91440" tIns="45720" rIns="91440" bIns="45720" rtlCol="0" anchor="ct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gn="ctr">
                  <a:buNone/>
                </a:pPr>
                <a:r>
                  <a:rPr lang="en-US" altLang="ja-JP" sz="2800" dirty="0">
                    <a:solidFill>
                      <a:schemeClr val="accent6">
                        <a:lumMod val="75000"/>
                      </a:schemeClr>
                    </a:solidFill>
                    <a:ea typeface="Arial Unicode MS" pitchFamily="50" charset="-128"/>
                    <a:cs typeface="Arial Unicode MS" pitchFamily="50" charset="-128"/>
                    <a:sym typeface="Wingdings" panose="05000000000000000000" pitchFamily="2" charset="2"/>
                  </a:rPr>
                  <a:t></a:t>
                </a:r>
                <a14:m>
                  <m:oMath xmlns:m="http://schemas.openxmlformats.org/officeDocument/2006/math">
                    <m:r>
                      <m:rPr>
                        <m:sty m:val="p"/>
                      </m:rPr>
                      <a:rPr lang="en-US" altLang="ja-JP" sz="2800" dirty="0" smtClean="0">
                        <a:solidFill>
                          <a:schemeClr val="accent6">
                            <a:lumMod val="75000"/>
                          </a:schemeClr>
                        </a:solidFill>
                        <a:latin typeface="Cambria Math" panose="02040503050406030204" pitchFamily="18" charset="0"/>
                        <a:ea typeface="Arial Unicode MS" pitchFamily="50" charset="-128"/>
                        <a:cs typeface="Arial Unicode MS" pitchFamily="50" charset="-128"/>
                        <a:sym typeface="Symbol" panose="05050102010706020507" pitchFamily="18" charset="2"/>
                      </a:rPr>
                      <m:t>NEP</m:t>
                    </m:r>
                    <m:r>
                      <a:rPr lang="en-US" altLang="ja-JP" sz="2800" b="0" i="1" dirty="0" smtClean="0">
                        <a:solidFill>
                          <a:schemeClr val="accent6">
                            <a:lumMod val="75000"/>
                          </a:schemeClr>
                        </a:solidFill>
                        <a:latin typeface="Cambria Math" panose="02040503050406030204" pitchFamily="18" charset="0"/>
                        <a:ea typeface="Arial Unicode MS" pitchFamily="50" charset="-128"/>
                        <a:cs typeface="Arial Unicode MS" pitchFamily="50" charset="-128"/>
                        <a:sym typeface="Symbol" panose="05050102010706020507" pitchFamily="18" charset="2"/>
                      </a:rPr>
                      <m:t>=</m:t>
                    </m:r>
                    <m:sSub>
                      <m:sSubPr>
                        <m:ctrlPr>
                          <a:rPr lang="en-US" altLang="ja-JP" sz="2800" i="1" smtClean="0">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rPr>
                        </m:ctrlPr>
                      </m:sSubPr>
                      <m:e>
                        <m:r>
                          <a:rPr lang="en-US" altLang="ja-JP" sz="280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rPr>
                          <m:t>𝜖</m:t>
                        </m:r>
                      </m:e>
                      <m:sub>
                        <m:r>
                          <a:rPr lang="en-US" altLang="ja-JP" sz="280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rPr>
                          <m:t>𝛾</m:t>
                        </m:r>
                      </m:sub>
                    </m:sSub>
                    <m:rad>
                      <m:radPr>
                        <m:degHide m:val="on"/>
                        <m:ctrlPr>
                          <a:rPr lang="en-US" altLang="ja-JP" sz="280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rPr>
                        </m:ctrlPr>
                      </m:radPr>
                      <m:deg/>
                      <m:e>
                        <m:r>
                          <a:rPr lang="en-US" altLang="ja-JP" sz="280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rPr>
                          <m:t>2</m:t>
                        </m:r>
                        <m:sSub>
                          <m:sSubPr>
                            <m:ctrlPr>
                              <a:rPr lang="en-US" altLang="ja-JP" sz="280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rPr>
                            </m:ctrlPr>
                          </m:sSubPr>
                          <m:e>
                            <m:r>
                              <a:rPr lang="en-US" altLang="ja-JP" sz="280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rPr>
                              <m:t>𝑓</m:t>
                            </m:r>
                          </m:e>
                          <m:sub>
                            <m:r>
                              <a:rPr lang="en-US" altLang="ja-JP" sz="280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rPr>
                              <m:t>𝛾</m:t>
                            </m:r>
                          </m:sub>
                        </m:sSub>
                      </m:e>
                    </m:rad>
                    <m:r>
                      <a:rPr lang="en-US" altLang="ja-JP" sz="2800" b="1" i="1" smtClean="0">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rPr>
                      <m:t> </m:t>
                    </m:r>
                    <m:r>
                      <a:rPr lang="en-US" altLang="ja-JP" sz="2800" b="1" i="1" dirty="0" smtClean="0">
                        <a:solidFill>
                          <a:schemeClr val="accent6">
                            <a:lumMod val="75000"/>
                          </a:schemeClr>
                        </a:solidFill>
                        <a:latin typeface="Cambria Math" panose="02040503050406030204" pitchFamily="18" charset="0"/>
                        <a:ea typeface="Arial Unicode MS" pitchFamily="50" charset="-128"/>
                        <a:cs typeface="Arial Unicode MS" pitchFamily="50" charset="-128"/>
                        <a:sym typeface="Symbol" panose="05050102010706020507" pitchFamily="18" charset="2"/>
                      </a:rPr>
                      <m:t>~ </m:t>
                    </m:r>
                    <m:r>
                      <a:rPr lang="en-US" altLang="ja-JP" sz="2800" b="0" i="0" dirty="0" smtClean="0">
                        <a:solidFill>
                          <a:schemeClr val="accent6">
                            <a:lumMod val="75000"/>
                          </a:schemeClr>
                        </a:solidFill>
                        <a:latin typeface="Cambria Math" panose="02040503050406030204" pitchFamily="18" charset="0"/>
                        <a:ea typeface="Arial Unicode MS" pitchFamily="50" charset="-128"/>
                        <a:cs typeface="Arial Unicode MS" pitchFamily="50" charset="-128"/>
                        <a:sym typeface="Symbol" panose="05050102010706020507" pitchFamily="18" charset="2"/>
                      </a:rPr>
                      <m:t>1</m:t>
                    </m:r>
                    <m:r>
                      <a:rPr lang="en-US" altLang="ja-JP" sz="2800" b="0" i="1" dirty="0" smtClean="0">
                        <a:solidFill>
                          <a:schemeClr val="accent6">
                            <a:lumMod val="75000"/>
                          </a:schemeClr>
                        </a:solidFill>
                        <a:latin typeface="Cambria Math" panose="02040503050406030204" pitchFamily="18" charset="0"/>
                        <a:ea typeface="Arial Unicode MS" pitchFamily="50" charset="-128"/>
                        <a:cs typeface="Arial Unicode MS" pitchFamily="50" charset="-128"/>
                        <a:sym typeface="Symbol" panose="05050102010706020507" pitchFamily="18" charset="2"/>
                      </a:rPr>
                      <m:t></m:t>
                    </m:r>
                    <m:sSup>
                      <m:sSupPr>
                        <m:ctrlPr>
                          <a:rPr lang="en-US" altLang="ja-JP" sz="2800" b="0" i="1" dirty="0" smtClean="0">
                            <a:solidFill>
                              <a:schemeClr val="accent6">
                                <a:lumMod val="75000"/>
                              </a:schemeClr>
                            </a:solidFill>
                            <a:latin typeface="Cambria Math" panose="02040503050406030204" pitchFamily="18" charset="0"/>
                            <a:ea typeface="Arial Unicode MS" pitchFamily="50" charset="-128"/>
                            <a:cs typeface="Arial Unicode MS" pitchFamily="50" charset="-128"/>
                            <a:sym typeface="Symbol" panose="05050102010706020507" pitchFamily="18" charset="2"/>
                          </a:rPr>
                        </m:ctrlPr>
                      </m:sSupPr>
                      <m:e>
                        <m:r>
                          <a:rPr lang="en-US" altLang="ja-JP" sz="2800" b="0" i="0" dirty="0" smtClean="0">
                            <a:solidFill>
                              <a:schemeClr val="accent6">
                                <a:lumMod val="75000"/>
                              </a:schemeClr>
                            </a:solidFill>
                            <a:latin typeface="Cambria Math" panose="02040503050406030204" pitchFamily="18" charset="0"/>
                            <a:ea typeface="Arial Unicode MS" pitchFamily="50" charset="-128"/>
                            <a:cs typeface="Arial Unicode MS" pitchFamily="50" charset="-128"/>
                            <a:sym typeface="Symbol" panose="05050102010706020507" pitchFamily="18" charset="2"/>
                          </a:rPr>
                          <m:t>10</m:t>
                        </m:r>
                      </m:e>
                      <m:sup>
                        <m:r>
                          <a:rPr lang="en-US" altLang="ja-JP" sz="2800" b="0" i="1" dirty="0" smtClean="0">
                            <a:solidFill>
                              <a:schemeClr val="accent6">
                                <a:lumMod val="75000"/>
                              </a:schemeClr>
                            </a:solidFill>
                            <a:latin typeface="Cambria Math" panose="02040503050406030204" pitchFamily="18" charset="0"/>
                            <a:ea typeface="Arial Unicode MS" pitchFamily="50" charset="-128"/>
                            <a:cs typeface="Arial Unicode MS" pitchFamily="50" charset="-128"/>
                            <a:sym typeface="Symbol" panose="05050102010706020507" pitchFamily="18" charset="2"/>
                          </a:rPr>
                          <m:t>−19</m:t>
                        </m:r>
                      </m:sup>
                    </m:sSup>
                    <m:f>
                      <m:fPr>
                        <m:type m:val="lin"/>
                        <m:ctrlPr>
                          <a:rPr lang="en-US" altLang="ja-JP" sz="2800" b="0" i="1" smtClean="0">
                            <a:solidFill>
                              <a:schemeClr val="accent6">
                                <a:lumMod val="75000"/>
                              </a:schemeClr>
                            </a:solidFill>
                            <a:latin typeface="Cambria Math" panose="02040503050406030204" pitchFamily="18" charset="0"/>
                            <a:ea typeface="Arial Unicode MS" pitchFamily="50" charset="-128"/>
                            <a:cs typeface="Arial Unicode MS" pitchFamily="50" charset="-128"/>
                            <a:sym typeface="Wingdings" panose="05000000000000000000" pitchFamily="2" charset="2"/>
                          </a:rPr>
                        </m:ctrlPr>
                      </m:fPr>
                      <m:num>
                        <m:r>
                          <a:rPr lang="en-US" altLang="ja-JP" sz="2800" b="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t>𝑊</m:t>
                        </m:r>
                      </m:num>
                      <m:den>
                        <m:rad>
                          <m:radPr>
                            <m:degHide m:val="on"/>
                            <m:ctrlPr>
                              <a:rPr lang="en-US" altLang="ja-JP" sz="2800" b="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ctrlPr>
                          </m:radPr>
                          <m:deg/>
                          <m:e>
                            <m:r>
                              <a:rPr lang="en-US" altLang="ja-JP" sz="2800" b="0" i="1">
                                <a:solidFill>
                                  <a:schemeClr val="accent6">
                                    <a:lumMod val="75000"/>
                                  </a:schemeClr>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t>𝐻𝑧</m:t>
                            </m:r>
                          </m:e>
                        </m:rad>
                      </m:den>
                    </m:f>
                  </m:oMath>
                </a14:m>
                <a:endPar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p:sp>
            <p:nvSpPr>
              <p:cNvPr id="6" name="コンテンツ プレースホルダー 4"/>
              <p:cNvSpPr txBox="1">
                <a:spLocks noRot="1" noChangeAspect="1" noMove="1" noResize="1" noEditPoints="1" noAdjustHandles="1" noChangeArrowheads="1" noChangeShapeType="1" noTextEdit="1"/>
              </p:cNvSpPr>
              <p:nvPr/>
            </p:nvSpPr>
            <p:spPr>
              <a:xfrm>
                <a:off x="1259632" y="2843335"/>
                <a:ext cx="6336704" cy="648072"/>
              </a:xfrm>
              <a:prstGeom prst="rect">
                <a:avLst/>
              </a:prstGeom>
              <a:blipFill>
                <a:blip r:embed="rId3"/>
                <a:stretch>
                  <a:fillRect b="-14953"/>
                </a:stretch>
              </a:blipFill>
            </p:spPr>
            <p:txBody>
              <a:bodyPr/>
              <a:lstStyle/>
              <a:p>
                <a:r>
                  <a:rPr lang="ja-JP" altLang="en-US">
                    <a:noFill/>
                  </a:rPr>
                  <a:t> </a:t>
                </a:r>
              </a:p>
            </p:txBody>
          </p:sp>
        </mc:Fallback>
      </mc:AlternateContent>
      <p:sp>
        <p:nvSpPr>
          <p:cNvPr id="7" name="タイトル 4"/>
          <p:cNvSpPr>
            <a:spLocks noGrp="1"/>
          </p:cNvSpPr>
          <p:nvPr>
            <p:ph type="title"/>
          </p:nvPr>
        </p:nvSpPr>
        <p:spPr>
          <a:xfrm>
            <a:off x="0" y="190367"/>
            <a:ext cx="9036496" cy="957379"/>
          </a:xfrm>
        </p:spPr>
        <p:txBody>
          <a:bodyPr>
            <a:noAutofit/>
          </a:bodyPr>
          <a:lstStyle/>
          <a:p>
            <a:r>
              <a:rPr lang="en-US" altLang="ja-JP" sz="2800" dirty="0">
                <a:latin typeface="Arial Narrow" panose="020B0606020202030204" pitchFamily="34" charset="0"/>
                <a:ea typeface="Arial Unicode MS" panose="020B0604020202020204" pitchFamily="50" charset="-128"/>
                <a:cs typeface="Arial Unicode MS" panose="020B0604020202020204" pitchFamily="50" charset="-128"/>
              </a:rPr>
              <a:t>Requirements for the photo-detector in COBAND rocket experiment</a:t>
            </a:r>
            <a:endParaRPr kumimoji="1" lang="ja-JP" altLang="en-US" sz="2800" dirty="0">
              <a:latin typeface="Arial Narrow" panose="020B0606020202030204" pitchFamily="34" charset="0"/>
              <a:ea typeface="Arial Unicode MS" panose="020B0604020202020204" pitchFamily="50" charset="-128"/>
              <a:cs typeface="Arial Unicode MS" panose="020B0604020202020204" pitchFamily="50" charset="-128"/>
            </a:endParaRPr>
          </a:p>
        </p:txBody>
      </p:sp>
      <p:sp>
        <p:nvSpPr>
          <p:cNvPr id="2" name="スライド番号プレースホルダー 1"/>
          <p:cNvSpPr>
            <a:spLocks noGrp="1"/>
          </p:cNvSpPr>
          <p:nvPr>
            <p:ph type="sldNum" sz="quarter" idx="12"/>
          </p:nvPr>
        </p:nvSpPr>
        <p:spPr>
          <a:xfrm>
            <a:off x="6553200" y="6356350"/>
            <a:ext cx="2133600" cy="365125"/>
          </a:xfrm>
        </p:spPr>
        <p:txBody>
          <a:bodyPr/>
          <a:lstStyle/>
          <a:p>
            <a:fld id="{D2D8002D-B5B0-4BAC-B1F6-782DDCCE6D9C}" type="slidenum">
              <a:rPr kumimoji="1" lang="ja-JP" altLang="en-US" smtClean="0"/>
              <a:t>5</a:t>
            </a:fld>
            <a:endParaRPr kumimoji="1" lang="ja-JP" altLang="en-US"/>
          </a:p>
        </p:txBody>
      </p:sp>
      <p:sp>
        <p:nvSpPr>
          <p:cNvPr id="5" name="コンテンツ プレースホルダー 2"/>
          <p:cNvSpPr>
            <a:spLocks noGrp="1"/>
          </p:cNvSpPr>
          <p:nvPr>
            <p:ph idx="1"/>
          </p:nvPr>
        </p:nvSpPr>
        <p:spPr>
          <a:xfrm>
            <a:off x="381710" y="1268761"/>
            <a:ext cx="8654786" cy="1368152"/>
          </a:xfrm>
        </p:spPr>
        <p:txBody>
          <a:bodyPr>
            <a:normAutofit/>
          </a:bodyPr>
          <a:lstStyle/>
          <a:p>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High detection efficiency for </a:t>
            </a:r>
            <a:r>
              <a:rPr lang="en-US" altLang="ja-JP" sz="2400" b="1"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 far-infrared single-photon </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in =40m</a:t>
            </a:r>
            <a:r>
              <a:rPr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80m</a:t>
            </a:r>
          </a:p>
          <a:p>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Dark count rate less than 300Hz (expected real photon rate)</a:t>
            </a:r>
          </a:p>
        </p:txBody>
      </p:sp>
      <mc:AlternateContent xmlns:mc="http://schemas.openxmlformats.org/markup-compatibility/2006" xmlns:a14="http://schemas.microsoft.com/office/drawing/2010/main">
        <mc:Choice Requires="a14">
          <p:sp>
            <p:nvSpPr>
              <p:cNvPr id="8" name="正方形/長方形 7">
                <a:extLst>
                  <a:ext uri="{FF2B5EF4-FFF2-40B4-BE49-F238E27FC236}">
                    <a16:creationId xmlns:a16="http://schemas.microsoft.com/office/drawing/2014/main" id="{AB7A9772-5F5F-4BA1-A535-51230C31E78C}"/>
                  </a:ext>
                </a:extLst>
              </p:cNvPr>
              <p:cNvSpPr/>
              <p:nvPr/>
            </p:nvSpPr>
            <p:spPr>
              <a:xfrm>
                <a:off x="539552" y="4590810"/>
                <a:ext cx="8120110" cy="1235082"/>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wrap="square">
                <a:spAutoFit/>
              </a:bodyPr>
              <a:lstStyle/>
              <a:p>
                <a:r>
                  <a:rPr lang="en-US" altLang="ja-JP" sz="2400" dirty="0">
                    <a:solidFill>
                      <a:schemeClr val="tx1"/>
                    </a:solidFill>
                    <a:latin typeface="Arial" panose="020B0604020202020204" pitchFamily="34" charset="0"/>
                    <a:ea typeface="Arial Unicode MS" pitchFamily="50" charset="-128"/>
                    <a:cs typeface="Arial" panose="020B0604020202020204" pitchFamily="34" charset="0"/>
                    <a:sym typeface="Symbol" panose="05050102010706020507" pitchFamily="18" charset="2"/>
                  </a:rPr>
                  <a:t>We are trying to achieve  </a:t>
                </a:r>
                <a14:m>
                  <m:oMath xmlns:m="http://schemas.openxmlformats.org/officeDocument/2006/math">
                    <m:r>
                      <m:rPr>
                        <m:sty m:val="p"/>
                      </m:rPr>
                      <a:rPr lang="en-US" altLang="ja-JP" sz="2400" dirty="0" smtClean="0">
                        <a:solidFill>
                          <a:schemeClr val="tx1"/>
                        </a:solidFill>
                        <a:latin typeface="Cambria Math" panose="02040503050406030204" pitchFamily="18" charset="0"/>
                        <a:ea typeface="Arial Unicode MS" pitchFamily="50" charset="-128"/>
                        <a:cs typeface="Arial Unicode MS" pitchFamily="50" charset="-128"/>
                        <a:sym typeface="Symbol" panose="05050102010706020507" pitchFamily="18" charset="2"/>
                      </a:rPr>
                      <m:t>NEP</m:t>
                    </m:r>
                    <m:r>
                      <a:rPr lang="en-US" altLang="ja-JP" sz="2400" b="1" i="1" dirty="0">
                        <a:solidFill>
                          <a:schemeClr val="tx1"/>
                        </a:solidFill>
                        <a:latin typeface="Cambria Math" panose="02040503050406030204" pitchFamily="18" charset="0"/>
                        <a:ea typeface="Arial Unicode MS" pitchFamily="50" charset="-128"/>
                        <a:cs typeface="Arial Unicode MS" pitchFamily="50" charset="-128"/>
                        <a:sym typeface="Symbol" panose="05050102010706020507" pitchFamily="18" charset="2"/>
                      </a:rPr>
                      <m:t> </m:t>
                    </m:r>
                    <m:r>
                      <a:rPr lang="en-US" altLang="ja-JP" sz="2400" b="0" i="1" dirty="0">
                        <a:solidFill>
                          <a:schemeClr val="tx1"/>
                        </a:solidFill>
                        <a:latin typeface="Cambria Math" panose="02040503050406030204" pitchFamily="18" charset="0"/>
                        <a:ea typeface="Arial Unicode MS" pitchFamily="50" charset="-128"/>
                        <a:cs typeface="Arial Unicode MS" pitchFamily="50" charset="-128"/>
                        <a:sym typeface="Symbol" panose="05050102010706020507" pitchFamily="18" charset="2"/>
                      </a:rPr>
                      <m:t>~</m:t>
                    </m:r>
                    <m:sSup>
                      <m:sSupPr>
                        <m:ctrlPr>
                          <a:rPr lang="en-US" altLang="ja-JP" sz="2400" b="0" i="1" smtClean="0">
                            <a:solidFill>
                              <a:schemeClr val="tx1"/>
                            </a:solidFill>
                            <a:latin typeface="Cambria Math" panose="02040503050406030204" pitchFamily="18" charset="0"/>
                            <a:ea typeface="Arial Unicode MS" pitchFamily="50" charset="-128"/>
                            <a:cs typeface="Arial Unicode MS" pitchFamily="50" charset="-128"/>
                            <a:sym typeface="Wingdings" panose="05000000000000000000" pitchFamily="2" charset="2"/>
                          </a:rPr>
                        </m:ctrlPr>
                      </m:sSupPr>
                      <m:e>
                        <m:r>
                          <a:rPr lang="en-US" altLang="ja-JP" sz="2400" b="0" i="1" smtClean="0">
                            <a:solidFill>
                              <a:schemeClr val="tx1"/>
                            </a:solidFill>
                            <a:latin typeface="Cambria Math" panose="02040503050406030204" pitchFamily="18" charset="0"/>
                            <a:ea typeface="Arial Unicode MS" pitchFamily="50" charset="-128"/>
                            <a:cs typeface="Arial Unicode MS" pitchFamily="50" charset="-128"/>
                            <a:sym typeface="Wingdings" panose="05000000000000000000" pitchFamily="2" charset="2"/>
                          </a:rPr>
                          <m:t>10</m:t>
                        </m:r>
                      </m:e>
                      <m:sup>
                        <m:r>
                          <a:rPr lang="en-US" altLang="ja-JP" sz="2400" b="0" i="1" smtClean="0">
                            <a:solidFill>
                              <a:schemeClr val="tx1"/>
                            </a:solidFill>
                            <a:latin typeface="Cambria Math" panose="02040503050406030204" pitchFamily="18" charset="0"/>
                            <a:ea typeface="Arial Unicode MS" pitchFamily="50" charset="-128"/>
                            <a:cs typeface="Arial Unicode MS" pitchFamily="50" charset="-128"/>
                            <a:sym typeface="Wingdings" panose="05000000000000000000" pitchFamily="2" charset="2"/>
                          </a:rPr>
                          <m:t>−19</m:t>
                        </m:r>
                      </m:sup>
                    </m:sSup>
                    <m:f>
                      <m:fPr>
                        <m:type m:val="lin"/>
                        <m:ctrlPr>
                          <a:rPr lang="en-US" altLang="ja-JP" sz="2400" b="0" i="1" smtClean="0">
                            <a:solidFill>
                              <a:schemeClr val="tx1"/>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ctrlPr>
                      </m:fPr>
                      <m:num>
                        <m:r>
                          <a:rPr lang="en-US" altLang="ja-JP" sz="2400" i="1">
                            <a:solidFill>
                              <a:schemeClr val="tx1"/>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t>𝑊</m:t>
                        </m:r>
                      </m:num>
                      <m:den>
                        <m:rad>
                          <m:radPr>
                            <m:degHide m:val="on"/>
                            <m:ctrlPr>
                              <a:rPr lang="en-US" altLang="ja-JP" sz="2400" i="1">
                                <a:solidFill>
                                  <a:schemeClr val="tx1"/>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ctrlPr>
                          </m:radPr>
                          <m:deg/>
                          <m:e>
                            <m:r>
                              <a:rPr lang="en-US" altLang="ja-JP" sz="2400" i="1">
                                <a:solidFill>
                                  <a:schemeClr val="tx1"/>
                                </a:solidFill>
                                <a:latin typeface="Cambria Math" panose="02040503050406030204" pitchFamily="18" charset="0"/>
                                <a:ea typeface="Arial Unicode MS" panose="020B0604020202020204" pitchFamily="50" charset="-128"/>
                                <a:cs typeface="Arial Unicode MS" panose="020B0604020202020204" pitchFamily="50" charset="-128"/>
                                <a:sym typeface="Wingdings" panose="05000000000000000000" pitchFamily="2" charset="2"/>
                              </a:rPr>
                              <m:t>𝐻𝑧</m:t>
                            </m:r>
                          </m:e>
                        </m:rad>
                      </m:den>
                    </m:f>
                  </m:oMath>
                </a14:m>
                <a:r>
                  <a:rPr lang="en-US" altLang="ja-JP" sz="2400" b="1" dirty="0">
                    <a:latin typeface="Arial" panose="020B0604020202020204" pitchFamily="34" charset="0"/>
                    <a:cs typeface="Arial" panose="020B0604020202020204" pitchFamily="34" charset="0"/>
                  </a:rPr>
                  <a:t> by using</a:t>
                </a:r>
              </a:p>
              <a:p>
                <a:pPr marL="342900" indent="-342900">
                  <a:buFont typeface="Arial" panose="020B0604020202020204" pitchFamily="34" charset="0"/>
                  <a:buChar char="•"/>
                </a:pPr>
                <a:r>
                  <a:rPr lang="en-US" altLang="ja-JP" sz="2400" b="1" dirty="0">
                    <a:solidFill>
                      <a:srgbClr val="0070C0"/>
                    </a:solidFill>
                    <a:latin typeface="Arial" panose="020B0604020202020204" pitchFamily="34" charset="0"/>
                    <a:cs typeface="Arial" panose="020B0604020202020204" pitchFamily="34" charset="0"/>
                  </a:rPr>
                  <a:t>Superconducting Tunnel Junction (STJ) sensor</a:t>
                </a:r>
              </a:p>
              <a:p>
                <a:pPr marL="342900" indent="-342900">
                  <a:buFont typeface="Arial" panose="020B0604020202020204" pitchFamily="34" charset="0"/>
                  <a:buChar char="•"/>
                </a:pPr>
                <a:r>
                  <a:rPr lang="en-US" altLang="ja-JP" sz="2400" b="1" dirty="0">
                    <a:solidFill>
                      <a:schemeClr val="accent6">
                        <a:lumMod val="75000"/>
                      </a:schemeClr>
                    </a:solidFill>
                    <a:latin typeface="Arial" panose="020B0604020202020204" pitchFamily="34" charset="0"/>
                    <a:cs typeface="Arial" panose="020B0604020202020204" pitchFamily="34" charset="0"/>
                  </a:rPr>
                  <a:t>Cryogenic amplifier readout</a:t>
                </a:r>
              </a:p>
            </p:txBody>
          </p:sp>
        </mc:Choice>
        <mc:Fallback xmlns="">
          <p:sp>
            <p:nvSpPr>
              <p:cNvPr id="8" name="正方形/長方形 7">
                <a:extLst>
                  <a:ext uri="{FF2B5EF4-FFF2-40B4-BE49-F238E27FC236}">
                    <a16:creationId xmlns:a16="http://schemas.microsoft.com/office/drawing/2014/main" id="{AB7A9772-5F5F-4BA1-A535-51230C31E78C}"/>
                  </a:ext>
                </a:extLst>
              </p:cNvPr>
              <p:cNvSpPr>
                <a:spLocks noRot="1" noChangeAspect="1" noMove="1" noResize="1" noEditPoints="1" noAdjustHandles="1" noChangeArrowheads="1" noChangeShapeType="1" noTextEdit="1"/>
              </p:cNvSpPr>
              <p:nvPr/>
            </p:nvSpPr>
            <p:spPr>
              <a:xfrm>
                <a:off x="539552" y="4590810"/>
                <a:ext cx="8120110" cy="1235082"/>
              </a:xfrm>
              <a:prstGeom prst="rect">
                <a:avLst/>
              </a:prstGeom>
              <a:blipFill>
                <a:blip r:embed="rId4"/>
                <a:stretch>
                  <a:fillRect l="-1201" t="-985" b="-10345"/>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4265711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68312" y="83485"/>
            <a:ext cx="7920037" cy="574675"/>
          </a:xfrm>
        </p:spPr>
        <p:txBody>
          <a:bodyPr>
            <a:normAutofit/>
          </a:bodyPr>
          <a:lstStyle/>
          <a:p>
            <a:pPr eaLnBrk="1" hangingPunct="1"/>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Superconducting Tunnel Junction</a:t>
            </a:r>
            <a:r>
              <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(STJ) Sensor</a:t>
            </a:r>
            <a:endParaRPr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AlternateContent xmlns:mc="http://schemas.openxmlformats.org/markup-compatibility/2006">
        <mc:Choice xmlns:a14="http://schemas.microsoft.com/office/drawing/2010/main" Requires="a14">
          <p:sp>
            <p:nvSpPr>
              <p:cNvPr id="20484" name="Text Box 3"/>
              <p:cNvSpPr txBox="1">
                <a:spLocks noChangeArrowheads="1"/>
              </p:cNvSpPr>
              <p:nvPr/>
            </p:nvSpPr>
            <p:spPr bwMode="auto">
              <a:xfrm>
                <a:off x="285853" y="4797152"/>
                <a:ext cx="8284956" cy="92333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rPr>
                  <a:t>A constant bias voltage (|V|&lt;2</a:t>
                </a:r>
                <a14:m>
                  <m:oMath xmlns:m="http://schemas.openxmlformats.org/officeDocument/2006/math">
                    <m:r>
                      <m:rPr>
                        <m:sty m:val="p"/>
                      </m:rPr>
                      <a:rPr lang="en-US" altLang="ja-JP" sz="1800">
                        <a:latin typeface="Cambria Math"/>
                      </a:rPr>
                      <m:t>Δ</m:t>
                    </m:r>
                    <m:r>
                      <a:rPr lang="en-US" altLang="ja-JP" sz="1800" b="0" i="0" smtClean="0">
                        <a:latin typeface="Cambria Math" panose="02040503050406030204" pitchFamily="18" charset="0"/>
                      </a:rPr>
                      <m:t>/</m:t>
                    </m:r>
                    <m:r>
                      <m:rPr>
                        <m:sty m:val="p"/>
                      </m:rPr>
                      <a:rPr lang="en-US" altLang="ja-JP" sz="1800" b="0" i="0" smtClean="0">
                        <a:latin typeface="Cambria Math" panose="02040503050406030204" pitchFamily="18" charset="0"/>
                      </a:rPr>
                      <m:t>e</m:t>
                    </m:r>
                  </m:oMath>
                </a14:m>
                <a:r>
                  <a:rPr lang="en-US" altLang="ja-JP" sz="1800" dirty="0">
                    <a:latin typeface="Arial Unicode MS" panose="020B0604020202020204" pitchFamily="50" charset="-128"/>
                    <a:ea typeface="Arial Unicode MS" panose="020B0604020202020204" pitchFamily="50" charset="-128"/>
                    <a:cs typeface="Arial Unicode MS" panose="020B0604020202020204" pitchFamily="50" charset="-128"/>
                  </a:rPr>
                  <a:t>) is applied across the junction. </a:t>
                </a:r>
              </a:p>
              <a:p>
                <a:pPr eaLnBrk="1" hangingPunct="1"/>
                <a:r>
                  <a:rPr lang="en-US" altLang="ja-JP" sz="1800" dirty="0"/>
                  <a:t>A photon absorbed in the superconductor breaks Cooper pairs and creates tunneling current of quasi-particles proportional to the deposited photon energy.</a:t>
                </a:r>
                <a:endParaRPr lang="ja-JP" altLang="en-US" sz="1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p:sp>
            <p:nvSpPr>
              <p:cNvPr id="20484" name="Text Box 3"/>
              <p:cNvSpPr txBox="1">
                <a:spLocks noRot="1" noChangeAspect="1" noMove="1" noResize="1" noEditPoints="1" noAdjustHandles="1" noChangeArrowheads="1" noChangeShapeType="1" noTextEdit="1"/>
              </p:cNvSpPr>
              <p:nvPr/>
            </p:nvSpPr>
            <p:spPr bwMode="auto">
              <a:xfrm>
                <a:off x="285853" y="4797152"/>
                <a:ext cx="8284956" cy="923330"/>
              </a:xfrm>
              <a:prstGeom prst="rect">
                <a:avLst/>
              </a:prstGeom>
              <a:blipFill>
                <a:blip r:embed="rId2"/>
                <a:stretch>
                  <a:fillRect l="-662" t="-3974" b="-993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sp>
        <p:nvSpPr>
          <p:cNvPr id="20485" name="Rectangle 4"/>
          <p:cNvSpPr>
            <a:spLocks noGrp="1" noChangeArrowheads="1"/>
          </p:cNvSpPr>
          <p:nvPr>
            <p:ph type="body" idx="1"/>
          </p:nvPr>
        </p:nvSpPr>
        <p:spPr>
          <a:xfrm>
            <a:off x="323528" y="837778"/>
            <a:ext cx="7772400" cy="935038"/>
          </a:xfrm>
          <a:noFill/>
        </p:spPr>
        <p:txBody>
          <a:bodyPr/>
          <a:lstStyle/>
          <a:p>
            <a:pPr eaLnBrk="1" hangingPunct="1"/>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Superconductor</a:t>
            </a:r>
            <a:r>
              <a:rPr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a:solidFill>
                  <a:srgbClr val="FF3300"/>
                </a:solidFill>
                <a:latin typeface="Arial Unicode MS" panose="020B0604020202020204" pitchFamily="50" charset="-128"/>
                <a:ea typeface="Arial Unicode MS" panose="020B0604020202020204" pitchFamily="50" charset="-128"/>
                <a:cs typeface="Arial Unicode MS" panose="020B0604020202020204" pitchFamily="50" charset="-128"/>
              </a:rPr>
              <a:t>Insulator</a:t>
            </a:r>
            <a:r>
              <a:rPr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/Superconductor Josephson junction device</a:t>
            </a:r>
            <a:endParaRPr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 name="正方形/長方形 1"/>
          <p:cNvSpPr/>
          <p:nvPr/>
        </p:nvSpPr>
        <p:spPr>
          <a:xfrm>
            <a:off x="5190773" y="4459199"/>
            <a:ext cx="3419526" cy="372090"/>
          </a:xfrm>
          <a:prstGeom prst="rect">
            <a:avLst/>
          </a:prstGeom>
        </p:spPr>
        <p:txBody>
          <a:bodyPr wrap="none">
            <a:spAutoFit/>
          </a:bodyPr>
          <a:lstStyle/>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ja-JP" dirty="0">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rPr>
              <a:t>Δ: Superconducting gap energy</a:t>
            </a:r>
            <a:endParaRPr kumimoji="0" lang="ja-JP" altLang="en-GB" dirty="0">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29" name="グループ化 28"/>
          <p:cNvGrpSpPr/>
          <p:nvPr/>
        </p:nvGrpSpPr>
        <p:grpSpPr>
          <a:xfrm>
            <a:off x="5124830" y="1296638"/>
            <a:ext cx="3905008" cy="2548679"/>
            <a:chOff x="5391997" y="371491"/>
            <a:chExt cx="3451814" cy="2252893"/>
          </a:xfrm>
        </p:grpSpPr>
        <p:sp>
          <p:nvSpPr>
            <p:cNvPr id="30" name="Freeform 113"/>
            <p:cNvSpPr>
              <a:spLocks/>
            </p:cNvSpPr>
            <p:nvPr/>
          </p:nvSpPr>
          <p:spPr bwMode="auto">
            <a:xfrm>
              <a:off x="6988880" y="556157"/>
              <a:ext cx="223365" cy="2060751"/>
            </a:xfrm>
            <a:custGeom>
              <a:avLst/>
              <a:gdLst>
                <a:gd name="T0" fmla="*/ 0 w 239"/>
                <a:gd name="T1" fmla="*/ 1158 h 2205"/>
                <a:gd name="T2" fmla="*/ 0 w 239"/>
                <a:gd name="T3" fmla="*/ 1103 h 2205"/>
                <a:gd name="T4" fmla="*/ 0 w 239"/>
                <a:gd name="T5" fmla="*/ 1055 h 2205"/>
                <a:gd name="T6" fmla="*/ 0 w 239"/>
                <a:gd name="T7" fmla="*/ 999 h 2205"/>
                <a:gd name="T8" fmla="*/ 0 w 239"/>
                <a:gd name="T9" fmla="*/ 951 h 2205"/>
                <a:gd name="T10" fmla="*/ 0 w 239"/>
                <a:gd name="T11" fmla="*/ 895 h 2205"/>
                <a:gd name="T12" fmla="*/ 0 w 239"/>
                <a:gd name="T13" fmla="*/ 847 h 2205"/>
                <a:gd name="T14" fmla="*/ 0 w 239"/>
                <a:gd name="T15" fmla="*/ 799 h 2205"/>
                <a:gd name="T16" fmla="*/ 0 w 239"/>
                <a:gd name="T17" fmla="*/ 751 h 2205"/>
                <a:gd name="T18" fmla="*/ 0 w 239"/>
                <a:gd name="T19" fmla="*/ 703 h 2205"/>
                <a:gd name="T20" fmla="*/ 0 w 239"/>
                <a:gd name="T21" fmla="*/ 655 h 2205"/>
                <a:gd name="T22" fmla="*/ 0 w 239"/>
                <a:gd name="T23" fmla="*/ 607 h 2205"/>
                <a:gd name="T24" fmla="*/ 0 w 239"/>
                <a:gd name="T25" fmla="*/ 567 h 2205"/>
                <a:gd name="T26" fmla="*/ 0 w 239"/>
                <a:gd name="T27" fmla="*/ 519 h 2205"/>
                <a:gd name="T28" fmla="*/ 0 w 239"/>
                <a:gd name="T29" fmla="*/ 479 h 2205"/>
                <a:gd name="T30" fmla="*/ 0 w 239"/>
                <a:gd name="T31" fmla="*/ 439 h 2205"/>
                <a:gd name="T32" fmla="*/ 0 w 239"/>
                <a:gd name="T33" fmla="*/ 407 h 2205"/>
                <a:gd name="T34" fmla="*/ 0 w 239"/>
                <a:gd name="T35" fmla="*/ 367 h 2205"/>
                <a:gd name="T36" fmla="*/ 0 w 239"/>
                <a:gd name="T37" fmla="*/ 336 h 2205"/>
                <a:gd name="T38" fmla="*/ 0 w 239"/>
                <a:gd name="T39" fmla="*/ 296 h 2205"/>
                <a:gd name="T40" fmla="*/ 0 w 239"/>
                <a:gd name="T41" fmla="*/ 264 h 2205"/>
                <a:gd name="T42" fmla="*/ 0 w 239"/>
                <a:gd name="T43" fmla="*/ 256 h 2205"/>
                <a:gd name="T44" fmla="*/ 0 w 239"/>
                <a:gd name="T45" fmla="*/ 240 h 2205"/>
                <a:gd name="T46" fmla="*/ 0 w 239"/>
                <a:gd name="T47" fmla="*/ 224 h 2205"/>
                <a:gd name="T48" fmla="*/ 0 w 239"/>
                <a:gd name="T49" fmla="*/ 208 h 2205"/>
                <a:gd name="T50" fmla="*/ 0 w 239"/>
                <a:gd name="T51" fmla="*/ 200 h 2205"/>
                <a:gd name="T52" fmla="*/ 0 w 239"/>
                <a:gd name="T53" fmla="*/ 184 h 2205"/>
                <a:gd name="T54" fmla="*/ 0 w 239"/>
                <a:gd name="T55" fmla="*/ 176 h 2205"/>
                <a:gd name="T56" fmla="*/ 0 w 239"/>
                <a:gd name="T57" fmla="*/ 160 h 2205"/>
                <a:gd name="T58" fmla="*/ 0 w 239"/>
                <a:gd name="T59" fmla="*/ 152 h 2205"/>
                <a:gd name="T60" fmla="*/ 0 w 239"/>
                <a:gd name="T61" fmla="*/ 144 h 2205"/>
                <a:gd name="T62" fmla="*/ 0 w 239"/>
                <a:gd name="T63" fmla="*/ 128 h 2205"/>
                <a:gd name="T64" fmla="*/ 0 w 239"/>
                <a:gd name="T65" fmla="*/ 120 h 2205"/>
                <a:gd name="T66" fmla="*/ 0 w 239"/>
                <a:gd name="T67" fmla="*/ 112 h 2205"/>
                <a:gd name="T68" fmla="*/ 0 w 239"/>
                <a:gd name="T69" fmla="*/ 104 h 2205"/>
                <a:gd name="T70" fmla="*/ 0 w 239"/>
                <a:gd name="T71" fmla="*/ 96 h 2205"/>
                <a:gd name="T72" fmla="*/ 0 w 239"/>
                <a:gd name="T73" fmla="*/ 88 h 2205"/>
                <a:gd name="T74" fmla="*/ 0 w 239"/>
                <a:gd name="T75" fmla="*/ 80 h 2205"/>
                <a:gd name="T76" fmla="*/ 0 w 239"/>
                <a:gd name="T77" fmla="*/ 80 h 2205"/>
                <a:gd name="T78" fmla="*/ 0 w 239"/>
                <a:gd name="T79" fmla="*/ 72 h 2205"/>
                <a:gd name="T80" fmla="*/ 0 w 239"/>
                <a:gd name="T81" fmla="*/ 64 h 2205"/>
                <a:gd name="T82" fmla="*/ 0 w 239"/>
                <a:gd name="T83" fmla="*/ 64 h 2205"/>
                <a:gd name="T84" fmla="*/ 0 w 239"/>
                <a:gd name="T85" fmla="*/ 64 h 2205"/>
                <a:gd name="T86" fmla="*/ 0 w 239"/>
                <a:gd name="T87" fmla="*/ 56 h 2205"/>
                <a:gd name="T88" fmla="*/ 0 w 239"/>
                <a:gd name="T89" fmla="*/ 56 h 2205"/>
                <a:gd name="T90" fmla="*/ 0 w 239"/>
                <a:gd name="T91" fmla="*/ 0 h 2205"/>
                <a:gd name="T92" fmla="*/ 120 w 239"/>
                <a:gd name="T93" fmla="*/ 0 h 2205"/>
                <a:gd name="T94" fmla="*/ 239 w 239"/>
                <a:gd name="T95" fmla="*/ 0 h 2205"/>
                <a:gd name="T96" fmla="*/ 239 w 239"/>
                <a:gd name="T97" fmla="*/ 1103 h 2205"/>
                <a:gd name="T98" fmla="*/ 239 w 239"/>
                <a:gd name="T99" fmla="*/ 2205 h 2205"/>
                <a:gd name="T100" fmla="*/ 120 w 239"/>
                <a:gd name="T101" fmla="*/ 2205 h 2205"/>
                <a:gd name="T102" fmla="*/ 0 w 239"/>
                <a:gd name="T103" fmla="*/ 2205 h 2205"/>
                <a:gd name="T104" fmla="*/ 0 w 239"/>
                <a:gd name="T105" fmla="*/ 1158 h 2205"/>
                <a:gd name="T106" fmla="*/ 0 w 239"/>
                <a:gd name="T107" fmla="*/ 1158 h 2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9" h="2205">
                  <a:moveTo>
                    <a:pt x="0" y="1158"/>
                  </a:moveTo>
                  <a:lnTo>
                    <a:pt x="0" y="1103"/>
                  </a:lnTo>
                  <a:lnTo>
                    <a:pt x="0" y="1055"/>
                  </a:lnTo>
                  <a:lnTo>
                    <a:pt x="0" y="999"/>
                  </a:lnTo>
                  <a:lnTo>
                    <a:pt x="0" y="951"/>
                  </a:lnTo>
                  <a:lnTo>
                    <a:pt x="0" y="895"/>
                  </a:lnTo>
                  <a:lnTo>
                    <a:pt x="0" y="847"/>
                  </a:lnTo>
                  <a:lnTo>
                    <a:pt x="0" y="799"/>
                  </a:lnTo>
                  <a:lnTo>
                    <a:pt x="0" y="751"/>
                  </a:lnTo>
                  <a:lnTo>
                    <a:pt x="0" y="703"/>
                  </a:lnTo>
                  <a:lnTo>
                    <a:pt x="0" y="655"/>
                  </a:lnTo>
                  <a:lnTo>
                    <a:pt x="0" y="607"/>
                  </a:lnTo>
                  <a:lnTo>
                    <a:pt x="0" y="567"/>
                  </a:lnTo>
                  <a:lnTo>
                    <a:pt x="0" y="519"/>
                  </a:lnTo>
                  <a:lnTo>
                    <a:pt x="0" y="479"/>
                  </a:lnTo>
                  <a:lnTo>
                    <a:pt x="0" y="439"/>
                  </a:lnTo>
                  <a:lnTo>
                    <a:pt x="0" y="407"/>
                  </a:lnTo>
                  <a:lnTo>
                    <a:pt x="0" y="367"/>
                  </a:lnTo>
                  <a:lnTo>
                    <a:pt x="0" y="336"/>
                  </a:lnTo>
                  <a:lnTo>
                    <a:pt x="0" y="296"/>
                  </a:lnTo>
                  <a:lnTo>
                    <a:pt x="0" y="264"/>
                  </a:lnTo>
                  <a:lnTo>
                    <a:pt x="0" y="256"/>
                  </a:lnTo>
                  <a:lnTo>
                    <a:pt x="0" y="240"/>
                  </a:lnTo>
                  <a:lnTo>
                    <a:pt x="0" y="224"/>
                  </a:lnTo>
                  <a:lnTo>
                    <a:pt x="0" y="208"/>
                  </a:lnTo>
                  <a:lnTo>
                    <a:pt x="0" y="200"/>
                  </a:lnTo>
                  <a:lnTo>
                    <a:pt x="0" y="184"/>
                  </a:lnTo>
                  <a:lnTo>
                    <a:pt x="0" y="176"/>
                  </a:lnTo>
                  <a:lnTo>
                    <a:pt x="0" y="160"/>
                  </a:lnTo>
                  <a:lnTo>
                    <a:pt x="0" y="152"/>
                  </a:lnTo>
                  <a:lnTo>
                    <a:pt x="0" y="144"/>
                  </a:lnTo>
                  <a:lnTo>
                    <a:pt x="0" y="128"/>
                  </a:lnTo>
                  <a:lnTo>
                    <a:pt x="0" y="120"/>
                  </a:lnTo>
                  <a:lnTo>
                    <a:pt x="0" y="112"/>
                  </a:lnTo>
                  <a:lnTo>
                    <a:pt x="0" y="104"/>
                  </a:lnTo>
                  <a:lnTo>
                    <a:pt x="0" y="96"/>
                  </a:lnTo>
                  <a:lnTo>
                    <a:pt x="0" y="88"/>
                  </a:lnTo>
                  <a:lnTo>
                    <a:pt x="0" y="80"/>
                  </a:lnTo>
                  <a:lnTo>
                    <a:pt x="0" y="80"/>
                  </a:lnTo>
                  <a:lnTo>
                    <a:pt x="0" y="72"/>
                  </a:lnTo>
                  <a:lnTo>
                    <a:pt x="0" y="64"/>
                  </a:lnTo>
                  <a:lnTo>
                    <a:pt x="0" y="64"/>
                  </a:lnTo>
                  <a:lnTo>
                    <a:pt x="0" y="64"/>
                  </a:lnTo>
                  <a:lnTo>
                    <a:pt x="0" y="56"/>
                  </a:lnTo>
                  <a:lnTo>
                    <a:pt x="0" y="56"/>
                  </a:lnTo>
                  <a:lnTo>
                    <a:pt x="0" y="0"/>
                  </a:lnTo>
                  <a:lnTo>
                    <a:pt x="120" y="0"/>
                  </a:lnTo>
                  <a:lnTo>
                    <a:pt x="239" y="0"/>
                  </a:lnTo>
                  <a:lnTo>
                    <a:pt x="239" y="1103"/>
                  </a:lnTo>
                  <a:lnTo>
                    <a:pt x="239" y="2205"/>
                  </a:lnTo>
                  <a:lnTo>
                    <a:pt x="120" y="2205"/>
                  </a:lnTo>
                  <a:lnTo>
                    <a:pt x="0" y="2205"/>
                  </a:lnTo>
                  <a:lnTo>
                    <a:pt x="0" y="1158"/>
                  </a:lnTo>
                  <a:lnTo>
                    <a:pt x="0" y="1158"/>
                  </a:lnTo>
                  <a:close/>
                </a:path>
              </a:pathLst>
            </a:custGeom>
            <a:solidFill>
              <a:srgbClr val="CCCCCC"/>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a:p>
          </p:txBody>
        </p:sp>
        <p:sp>
          <p:nvSpPr>
            <p:cNvPr id="31" name="Freeform 112"/>
            <p:cNvSpPr>
              <a:spLocks/>
            </p:cNvSpPr>
            <p:nvPr/>
          </p:nvSpPr>
          <p:spPr bwMode="auto">
            <a:xfrm>
              <a:off x="7224901" y="1228120"/>
              <a:ext cx="209346" cy="269159"/>
            </a:xfrm>
            <a:custGeom>
              <a:avLst/>
              <a:gdLst>
                <a:gd name="T0" fmla="*/ 0 w 224"/>
                <a:gd name="T1" fmla="*/ 120 h 288"/>
                <a:gd name="T2" fmla="*/ 0 w 224"/>
                <a:gd name="T3" fmla="*/ 88 h 288"/>
                <a:gd name="T4" fmla="*/ 8 w 224"/>
                <a:gd name="T5" fmla="*/ 64 h 288"/>
                <a:gd name="T6" fmla="*/ 8 w 224"/>
                <a:gd name="T7" fmla="*/ 40 h 288"/>
                <a:gd name="T8" fmla="*/ 8 w 224"/>
                <a:gd name="T9" fmla="*/ 24 h 288"/>
                <a:gd name="T10" fmla="*/ 8 w 224"/>
                <a:gd name="T11" fmla="*/ 8 h 288"/>
                <a:gd name="T12" fmla="*/ 8 w 224"/>
                <a:gd name="T13" fmla="*/ 0 h 288"/>
                <a:gd name="T14" fmla="*/ 8 w 224"/>
                <a:gd name="T15" fmla="*/ 0 h 288"/>
                <a:gd name="T16" fmla="*/ 8 w 224"/>
                <a:gd name="T17" fmla="*/ 16 h 288"/>
                <a:gd name="T18" fmla="*/ 16 w 224"/>
                <a:gd name="T19" fmla="*/ 48 h 288"/>
                <a:gd name="T20" fmla="*/ 24 w 224"/>
                <a:gd name="T21" fmla="*/ 80 h 288"/>
                <a:gd name="T22" fmla="*/ 32 w 224"/>
                <a:gd name="T23" fmla="*/ 112 h 288"/>
                <a:gd name="T24" fmla="*/ 48 w 224"/>
                <a:gd name="T25" fmla="*/ 144 h 288"/>
                <a:gd name="T26" fmla="*/ 56 w 224"/>
                <a:gd name="T27" fmla="*/ 168 h 288"/>
                <a:gd name="T28" fmla="*/ 72 w 224"/>
                <a:gd name="T29" fmla="*/ 184 h 288"/>
                <a:gd name="T30" fmla="*/ 80 w 224"/>
                <a:gd name="T31" fmla="*/ 208 h 288"/>
                <a:gd name="T32" fmla="*/ 96 w 224"/>
                <a:gd name="T33" fmla="*/ 216 h 288"/>
                <a:gd name="T34" fmla="*/ 112 w 224"/>
                <a:gd name="T35" fmla="*/ 232 h 288"/>
                <a:gd name="T36" fmla="*/ 136 w 224"/>
                <a:gd name="T37" fmla="*/ 248 h 288"/>
                <a:gd name="T38" fmla="*/ 152 w 224"/>
                <a:gd name="T39" fmla="*/ 264 h 288"/>
                <a:gd name="T40" fmla="*/ 168 w 224"/>
                <a:gd name="T41" fmla="*/ 264 h 288"/>
                <a:gd name="T42" fmla="*/ 192 w 224"/>
                <a:gd name="T43" fmla="*/ 272 h 288"/>
                <a:gd name="T44" fmla="*/ 208 w 224"/>
                <a:gd name="T45" fmla="*/ 272 h 288"/>
                <a:gd name="T46" fmla="*/ 216 w 224"/>
                <a:gd name="T47" fmla="*/ 280 h 288"/>
                <a:gd name="T48" fmla="*/ 224 w 224"/>
                <a:gd name="T49" fmla="*/ 280 h 288"/>
                <a:gd name="T50" fmla="*/ 224 w 224"/>
                <a:gd name="T51" fmla="*/ 280 h 288"/>
                <a:gd name="T52" fmla="*/ 216 w 224"/>
                <a:gd name="T53" fmla="*/ 280 h 288"/>
                <a:gd name="T54" fmla="*/ 216 w 224"/>
                <a:gd name="T55" fmla="*/ 280 h 288"/>
                <a:gd name="T56" fmla="*/ 208 w 224"/>
                <a:gd name="T57" fmla="*/ 280 h 288"/>
                <a:gd name="T58" fmla="*/ 192 w 224"/>
                <a:gd name="T59" fmla="*/ 280 h 288"/>
                <a:gd name="T60" fmla="*/ 184 w 224"/>
                <a:gd name="T61" fmla="*/ 280 h 288"/>
                <a:gd name="T62" fmla="*/ 168 w 224"/>
                <a:gd name="T63" fmla="*/ 280 h 288"/>
                <a:gd name="T64" fmla="*/ 152 w 224"/>
                <a:gd name="T65" fmla="*/ 288 h 288"/>
                <a:gd name="T66" fmla="*/ 128 w 224"/>
                <a:gd name="T67" fmla="*/ 288 h 288"/>
                <a:gd name="T68" fmla="*/ 0 w 224"/>
                <a:gd name="T69" fmla="*/ 288 h 288"/>
                <a:gd name="T70" fmla="*/ 0 w 224"/>
                <a:gd name="T71" fmla="*/ 13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4" h="288">
                  <a:moveTo>
                    <a:pt x="0" y="136"/>
                  </a:moveTo>
                  <a:lnTo>
                    <a:pt x="0" y="120"/>
                  </a:lnTo>
                  <a:lnTo>
                    <a:pt x="0" y="104"/>
                  </a:lnTo>
                  <a:lnTo>
                    <a:pt x="0" y="88"/>
                  </a:lnTo>
                  <a:lnTo>
                    <a:pt x="0" y="72"/>
                  </a:lnTo>
                  <a:lnTo>
                    <a:pt x="8" y="64"/>
                  </a:lnTo>
                  <a:lnTo>
                    <a:pt x="8" y="48"/>
                  </a:lnTo>
                  <a:lnTo>
                    <a:pt x="8" y="40"/>
                  </a:lnTo>
                  <a:lnTo>
                    <a:pt x="8" y="32"/>
                  </a:lnTo>
                  <a:lnTo>
                    <a:pt x="8" y="24"/>
                  </a:lnTo>
                  <a:lnTo>
                    <a:pt x="8" y="16"/>
                  </a:lnTo>
                  <a:lnTo>
                    <a:pt x="8" y="8"/>
                  </a:lnTo>
                  <a:lnTo>
                    <a:pt x="8" y="0"/>
                  </a:lnTo>
                  <a:lnTo>
                    <a:pt x="8" y="0"/>
                  </a:lnTo>
                  <a:lnTo>
                    <a:pt x="8" y="0"/>
                  </a:lnTo>
                  <a:lnTo>
                    <a:pt x="8" y="0"/>
                  </a:lnTo>
                  <a:lnTo>
                    <a:pt x="8" y="0"/>
                  </a:lnTo>
                  <a:lnTo>
                    <a:pt x="8" y="16"/>
                  </a:lnTo>
                  <a:lnTo>
                    <a:pt x="16" y="32"/>
                  </a:lnTo>
                  <a:lnTo>
                    <a:pt x="16" y="48"/>
                  </a:lnTo>
                  <a:lnTo>
                    <a:pt x="24" y="64"/>
                  </a:lnTo>
                  <a:lnTo>
                    <a:pt x="24" y="80"/>
                  </a:lnTo>
                  <a:lnTo>
                    <a:pt x="32" y="96"/>
                  </a:lnTo>
                  <a:lnTo>
                    <a:pt x="32" y="112"/>
                  </a:lnTo>
                  <a:lnTo>
                    <a:pt x="40" y="128"/>
                  </a:lnTo>
                  <a:lnTo>
                    <a:pt x="48" y="144"/>
                  </a:lnTo>
                  <a:lnTo>
                    <a:pt x="48" y="152"/>
                  </a:lnTo>
                  <a:lnTo>
                    <a:pt x="56" y="168"/>
                  </a:lnTo>
                  <a:lnTo>
                    <a:pt x="64" y="176"/>
                  </a:lnTo>
                  <a:lnTo>
                    <a:pt x="72" y="184"/>
                  </a:lnTo>
                  <a:lnTo>
                    <a:pt x="72" y="192"/>
                  </a:lnTo>
                  <a:lnTo>
                    <a:pt x="80" y="208"/>
                  </a:lnTo>
                  <a:lnTo>
                    <a:pt x="88" y="216"/>
                  </a:lnTo>
                  <a:lnTo>
                    <a:pt x="96" y="216"/>
                  </a:lnTo>
                  <a:lnTo>
                    <a:pt x="104" y="224"/>
                  </a:lnTo>
                  <a:lnTo>
                    <a:pt x="112" y="232"/>
                  </a:lnTo>
                  <a:lnTo>
                    <a:pt x="120" y="240"/>
                  </a:lnTo>
                  <a:lnTo>
                    <a:pt x="136" y="248"/>
                  </a:lnTo>
                  <a:lnTo>
                    <a:pt x="144" y="256"/>
                  </a:lnTo>
                  <a:lnTo>
                    <a:pt x="152" y="264"/>
                  </a:lnTo>
                  <a:lnTo>
                    <a:pt x="160" y="264"/>
                  </a:lnTo>
                  <a:lnTo>
                    <a:pt x="168" y="264"/>
                  </a:lnTo>
                  <a:lnTo>
                    <a:pt x="176" y="272"/>
                  </a:lnTo>
                  <a:lnTo>
                    <a:pt x="192" y="272"/>
                  </a:lnTo>
                  <a:lnTo>
                    <a:pt x="200" y="272"/>
                  </a:lnTo>
                  <a:lnTo>
                    <a:pt x="208" y="272"/>
                  </a:lnTo>
                  <a:lnTo>
                    <a:pt x="216" y="280"/>
                  </a:lnTo>
                  <a:lnTo>
                    <a:pt x="216" y="280"/>
                  </a:lnTo>
                  <a:lnTo>
                    <a:pt x="224" y="280"/>
                  </a:lnTo>
                  <a:lnTo>
                    <a:pt x="224" y="280"/>
                  </a:lnTo>
                  <a:lnTo>
                    <a:pt x="224" y="280"/>
                  </a:lnTo>
                  <a:lnTo>
                    <a:pt x="224" y="280"/>
                  </a:lnTo>
                  <a:lnTo>
                    <a:pt x="216" y="280"/>
                  </a:lnTo>
                  <a:lnTo>
                    <a:pt x="216" y="280"/>
                  </a:lnTo>
                  <a:lnTo>
                    <a:pt x="216" y="280"/>
                  </a:lnTo>
                  <a:lnTo>
                    <a:pt x="216" y="280"/>
                  </a:lnTo>
                  <a:lnTo>
                    <a:pt x="208" y="280"/>
                  </a:lnTo>
                  <a:lnTo>
                    <a:pt x="208" y="280"/>
                  </a:lnTo>
                  <a:lnTo>
                    <a:pt x="200" y="280"/>
                  </a:lnTo>
                  <a:lnTo>
                    <a:pt x="192" y="280"/>
                  </a:lnTo>
                  <a:lnTo>
                    <a:pt x="192" y="280"/>
                  </a:lnTo>
                  <a:lnTo>
                    <a:pt x="184" y="280"/>
                  </a:lnTo>
                  <a:lnTo>
                    <a:pt x="176" y="280"/>
                  </a:lnTo>
                  <a:lnTo>
                    <a:pt x="168" y="280"/>
                  </a:lnTo>
                  <a:lnTo>
                    <a:pt x="160" y="280"/>
                  </a:lnTo>
                  <a:lnTo>
                    <a:pt x="152" y="288"/>
                  </a:lnTo>
                  <a:lnTo>
                    <a:pt x="144" y="288"/>
                  </a:lnTo>
                  <a:lnTo>
                    <a:pt x="128" y="288"/>
                  </a:lnTo>
                  <a:lnTo>
                    <a:pt x="120" y="288"/>
                  </a:lnTo>
                  <a:lnTo>
                    <a:pt x="0" y="288"/>
                  </a:lnTo>
                  <a:lnTo>
                    <a:pt x="0" y="136"/>
                  </a:lnTo>
                  <a:lnTo>
                    <a:pt x="0" y="136"/>
                  </a:lnTo>
                  <a:close/>
                </a:path>
              </a:pathLst>
            </a:custGeom>
            <a:solidFill>
              <a:srgbClr val="00FFFF"/>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a:p>
          </p:txBody>
        </p:sp>
        <p:sp>
          <p:nvSpPr>
            <p:cNvPr id="32" name="Freeform 111"/>
            <p:cNvSpPr>
              <a:spLocks/>
            </p:cNvSpPr>
            <p:nvPr/>
          </p:nvSpPr>
          <p:spPr bwMode="auto">
            <a:xfrm>
              <a:off x="7224901" y="1989804"/>
              <a:ext cx="1262619" cy="627104"/>
            </a:xfrm>
            <a:custGeom>
              <a:avLst/>
              <a:gdLst>
                <a:gd name="T0" fmla="*/ 8 w 1351"/>
                <a:gd name="T1" fmla="*/ 487 h 671"/>
                <a:gd name="T2" fmla="*/ 16 w 1351"/>
                <a:gd name="T3" fmla="*/ 383 h 671"/>
                <a:gd name="T4" fmla="*/ 24 w 1351"/>
                <a:gd name="T5" fmla="*/ 304 h 671"/>
                <a:gd name="T6" fmla="*/ 32 w 1351"/>
                <a:gd name="T7" fmla="*/ 232 h 671"/>
                <a:gd name="T8" fmla="*/ 48 w 1351"/>
                <a:gd name="T9" fmla="*/ 176 h 671"/>
                <a:gd name="T10" fmla="*/ 72 w 1351"/>
                <a:gd name="T11" fmla="*/ 128 h 671"/>
                <a:gd name="T12" fmla="*/ 88 w 1351"/>
                <a:gd name="T13" fmla="*/ 96 h 671"/>
                <a:gd name="T14" fmla="*/ 120 w 1351"/>
                <a:gd name="T15" fmla="*/ 64 h 671"/>
                <a:gd name="T16" fmla="*/ 152 w 1351"/>
                <a:gd name="T17" fmla="*/ 48 h 671"/>
                <a:gd name="T18" fmla="*/ 192 w 1351"/>
                <a:gd name="T19" fmla="*/ 32 h 671"/>
                <a:gd name="T20" fmla="*/ 240 w 1351"/>
                <a:gd name="T21" fmla="*/ 16 h 671"/>
                <a:gd name="T22" fmla="*/ 256 w 1351"/>
                <a:gd name="T23" fmla="*/ 16 h 671"/>
                <a:gd name="T24" fmla="*/ 288 w 1351"/>
                <a:gd name="T25" fmla="*/ 16 h 671"/>
                <a:gd name="T26" fmla="*/ 320 w 1351"/>
                <a:gd name="T27" fmla="*/ 16 h 671"/>
                <a:gd name="T28" fmla="*/ 368 w 1351"/>
                <a:gd name="T29" fmla="*/ 8 h 671"/>
                <a:gd name="T30" fmla="*/ 424 w 1351"/>
                <a:gd name="T31" fmla="*/ 8 h 671"/>
                <a:gd name="T32" fmla="*/ 488 w 1351"/>
                <a:gd name="T33" fmla="*/ 8 h 671"/>
                <a:gd name="T34" fmla="*/ 552 w 1351"/>
                <a:gd name="T35" fmla="*/ 8 h 671"/>
                <a:gd name="T36" fmla="*/ 672 w 1351"/>
                <a:gd name="T37" fmla="*/ 0 h 671"/>
                <a:gd name="T38" fmla="*/ 880 w 1351"/>
                <a:gd name="T39" fmla="*/ 0 h 671"/>
                <a:gd name="T40" fmla="*/ 1023 w 1351"/>
                <a:gd name="T41" fmla="*/ 0 h 671"/>
                <a:gd name="T42" fmla="*/ 1087 w 1351"/>
                <a:gd name="T43" fmla="*/ 0 h 671"/>
                <a:gd name="T44" fmla="*/ 1151 w 1351"/>
                <a:gd name="T45" fmla="*/ 0 h 671"/>
                <a:gd name="T46" fmla="*/ 1207 w 1351"/>
                <a:gd name="T47" fmla="*/ 0 h 671"/>
                <a:gd name="T48" fmla="*/ 1255 w 1351"/>
                <a:gd name="T49" fmla="*/ 0 h 671"/>
                <a:gd name="T50" fmla="*/ 1295 w 1351"/>
                <a:gd name="T51" fmla="*/ 0 h 671"/>
                <a:gd name="T52" fmla="*/ 1327 w 1351"/>
                <a:gd name="T53" fmla="*/ 0 h 671"/>
                <a:gd name="T54" fmla="*/ 1343 w 1351"/>
                <a:gd name="T55" fmla="*/ 0 h 671"/>
                <a:gd name="T56" fmla="*/ 1351 w 1351"/>
                <a:gd name="T57" fmla="*/ 0 h 671"/>
                <a:gd name="T58" fmla="*/ 1343 w 1351"/>
                <a:gd name="T59" fmla="*/ 8 h 671"/>
                <a:gd name="T60" fmla="*/ 1327 w 1351"/>
                <a:gd name="T61" fmla="*/ 8 h 671"/>
                <a:gd name="T62" fmla="*/ 1303 w 1351"/>
                <a:gd name="T63" fmla="*/ 8 h 671"/>
                <a:gd name="T64" fmla="*/ 1287 w 1351"/>
                <a:gd name="T65" fmla="*/ 16 h 671"/>
                <a:gd name="T66" fmla="*/ 1255 w 1351"/>
                <a:gd name="T67" fmla="*/ 16 h 671"/>
                <a:gd name="T68" fmla="*/ 1199 w 1351"/>
                <a:gd name="T69" fmla="*/ 16 h 671"/>
                <a:gd name="T70" fmla="*/ 1119 w 1351"/>
                <a:gd name="T71" fmla="*/ 24 h 671"/>
                <a:gd name="T72" fmla="*/ 1047 w 1351"/>
                <a:gd name="T73" fmla="*/ 32 h 671"/>
                <a:gd name="T74" fmla="*/ 1007 w 1351"/>
                <a:gd name="T75" fmla="*/ 40 h 671"/>
                <a:gd name="T76" fmla="*/ 983 w 1351"/>
                <a:gd name="T77" fmla="*/ 40 h 671"/>
                <a:gd name="T78" fmla="*/ 919 w 1351"/>
                <a:gd name="T79" fmla="*/ 56 h 671"/>
                <a:gd name="T80" fmla="*/ 856 w 1351"/>
                <a:gd name="T81" fmla="*/ 72 h 671"/>
                <a:gd name="T82" fmla="*/ 800 w 1351"/>
                <a:gd name="T83" fmla="*/ 96 h 671"/>
                <a:gd name="T84" fmla="*/ 752 w 1351"/>
                <a:gd name="T85" fmla="*/ 128 h 671"/>
                <a:gd name="T86" fmla="*/ 712 w 1351"/>
                <a:gd name="T87" fmla="*/ 160 h 671"/>
                <a:gd name="T88" fmla="*/ 672 w 1351"/>
                <a:gd name="T89" fmla="*/ 208 h 671"/>
                <a:gd name="T90" fmla="*/ 648 w 1351"/>
                <a:gd name="T91" fmla="*/ 256 h 671"/>
                <a:gd name="T92" fmla="*/ 632 w 1351"/>
                <a:gd name="T93" fmla="*/ 320 h 671"/>
                <a:gd name="T94" fmla="*/ 616 w 1351"/>
                <a:gd name="T95" fmla="*/ 399 h 671"/>
                <a:gd name="T96" fmla="*/ 600 w 1351"/>
                <a:gd name="T97" fmla="*/ 487 h 671"/>
                <a:gd name="T98" fmla="*/ 592 w 1351"/>
                <a:gd name="T99" fmla="*/ 591 h 671"/>
                <a:gd name="T100" fmla="*/ 0 w 1351"/>
                <a:gd name="T101" fmla="*/ 671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51" h="671">
                  <a:moveTo>
                    <a:pt x="8" y="559"/>
                  </a:moveTo>
                  <a:lnTo>
                    <a:pt x="8" y="519"/>
                  </a:lnTo>
                  <a:lnTo>
                    <a:pt x="8" y="487"/>
                  </a:lnTo>
                  <a:lnTo>
                    <a:pt x="8" y="447"/>
                  </a:lnTo>
                  <a:lnTo>
                    <a:pt x="16" y="415"/>
                  </a:lnTo>
                  <a:lnTo>
                    <a:pt x="16" y="383"/>
                  </a:lnTo>
                  <a:lnTo>
                    <a:pt x="16" y="359"/>
                  </a:lnTo>
                  <a:lnTo>
                    <a:pt x="24" y="328"/>
                  </a:lnTo>
                  <a:lnTo>
                    <a:pt x="24" y="304"/>
                  </a:lnTo>
                  <a:lnTo>
                    <a:pt x="24" y="280"/>
                  </a:lnTo>
                  <a:lnTo>
                    <a:pt x="32" y="256"/>
                  </a:lnTo>
                  <a:lnTo>
                    <a:pt x="32" y="232"/>
                  </a:lnTo>
                  <a:lnTo>
                    <a:pt x="40" y="216"/>
                  </a:lnTo>
                  <a:lnTo>
                    <a:pt x="48" y="192"/>
                  </a:lnTo>
                  <a:lnTo>
                    <a:pt x="48" y="176"/>
                  </a:lnTo>
                  <a:lnTo>
                    <a:pt x="56" y="160"/>
                  </a:lnTo>
                  <a:lnTo>
                    <a:pt x="64" y="144"/>
                  </a:lnTo>
                  <a:lnTo>
                    <a:pt x="72" y="128"/>
                  </a:lnTo>
                  <a:lnTo>
                    <a:pt x="72" y="120"/>
                  </a:lnTo>
                  <a:lnTo>
                    <a:pt x="80" y="104"/>
                  </a:lnTo>
                  <a:lnTo>
                    <a:pt x="88" y="96"/>
                  </a:lnTo>
                  <a:lnTo>
                    <a:pt x="104" y="80"/>
                  </a:lnTo>
                  <a:lnTo>
                    <a:pt x="112" y="72"/>
                  </a:lnTo>
                  <a:lnTo>
                    <a:pt x="120" y="64"/>
                  </a:lnTo>
                  <a:lnTo>
                    <a:pt x="128" y="56"/>
                  </a:lnTo>
                  <a:lnTo>
                    <a:pt x="144" y="48"/>
                  </a:lnTo>
                  <a:lnTo>
                    <a:pt x="152" y="48"/>
                  </a:lnTo>
                  <a:lnTo>
                    <a:pt x="168" y="40"/>
                  </a:lnTo>
                  <a:lnTo>
                    <a:pt x="176" y="32"/>
                  </a:lnTo>
                  <a:lnTo>
                    <a:pt x="192" y="32"/>
                  </a:lnTo>
                  <a:lnTo>
                    <a:pt x="208" y="24"/>
                  </a:lnTo>
                  <a:lnTo>
                    <a:pt x="224" y="24"/>
                  </a:lnTo>
                  <a:lnTo>
                    <a:pt x="240" y="16"/>
                  </a:lnTo>
                  <a:lnTo>
                    <a:pt x="240" y="16"/>
                  </a:lnTo>
                  <a:lnTo>
                    <a:pt x="248" y="16"/>
                  </a:lnTo>
                  <a:lnTo>
                    <a:pt x="256" y="16"/>
                  </a:lnTo>
                  <a:lnTo>
                    <a:pt x="264" y="16"/>
                  </a:lnTo>
                  <a:lnTo>
                    <a:pt x="272" y="16"/>
                  </a:lnTo>
                  <a:lnTo>
                    <a:pt x="288" y="16"/>
                  </a:lnTo>
                  <a:lnTo>
                    <a:pt x="296" y="16"/>
                  </a:lnTo>
                  <a:lnTo>
                    <a:pt x="312" y="16"/>
                  </a:lnTo>
                  <a:lnTo>
                    <a:pt x="320" y="16"/>
                  </a:lnTo>
                  <a:lnTo>
                    <a:pt x="336" y="8"/>
                  </a:lnTo>
                  <a:lnTo>
                    <a:pt x="352" y="8"/>
                  </a:lnTo>
                  <a:lnTo>
                    <a:pt x="368" y="8"/>
                  </a:lnTo>
                  <a:lnTo>
                    <a:pt x="392" y="8"/>
                  </a:lnTo>
                  <a:lnTo>
                    <a:pt x="408" y="8"/>
                  </a:lnTo>
                  <a:lnTo>
                    <a:pt x="424" y="8"/>
                  </a:lnTo>
                  <a:lnTo>
                    <a:pt x="448" y="8"/>
                  </a:lnTo>
                  <a:lnTo>
                    <a:pt x="464" y="8"/>
                  </a:lnTo>
                  <a:lnTo>
                    <a:pt x="488" y="8"/>
                  </a:lnTo>
                  <a:lnTo>
                    <a:pt x="512" y="8"/>
                  </a:lnTo>
                  <a:lnTo>
                    <a:pt x="536" y="8"/>
                  </a:lnTo>
                  <a:lnTo>
                    <a:pt x="552" y="8"/>
                  </a:lnTo>
                  <a:lnTo>
                    <a:pt x="576" y="8"/>
                  </a:lnTo>
                  <a:lnTo>
                    <a:pt x="624" y="0"/>
                  </a:lnTo>
                  <a:lnTo>
                    <a:pt x="672" y="0"/>
                  </a:lnTo>
                  <a:lnTo>
                    <a:pt x="728" y="0"/>
                  </a:lnTo>
                  <a:lnTo>
                    <a:pt x="824" y="0"/>
                  </a:lnTo>
                  <a:lnTo>
                    <a:pt x="880" y="0"/>
                  </a:lnTo>
                  <a:lnTo>
                    <a:pt x="927" y="0"/>
                  </a:lnTo>
                  <a:lnTo>
                    <a:pt x="975" y="0"/>
                  </a:lnTo>
                  <a:lnTo>
                    <a:pt x="1023" y="0"/>
                  </a:lnTo>
                  <a:lnTo>
                    <a:pt x="1047" y="0"/>
                  </a:lnTo>
                  <a:lnTo>
                    <a:pt x="1063" y="0"/>
                  </a:lnTo>
                  <a:lnTo>
                    <a:pt x="1087" y="0"/>
                  </a:lnTo>
                  <a:lnTo>
                    <a:pt x="1111" y="0"/>
                  </a:lnTo>
                  <a:lnTo>
                    <a:pt x="1127" y="0"/>
                  </a:lnTo>
                  <a:lnTo>
                    <a:pt x="1151" y="0"/>
                  </a:lnTo>
                  <a:lnTo>
                    <a:pt x="1167" y="0"/>
                  </a:lnTo>
                  <a:lnTo>
                    <a:pt x="1191" y="0"/>
                  </a:lnTo>
                  <a:lnTo>
                    <a:pt x="1207" y="0"/>
                  </a:lnTo>
                  <a:lnTo>
                    <a:pt x="1223" y="0"/>
                  </a:lnTo>
                  <a:lnTo>
                    <a:pt x="1239" y="0"/>
                  </a:lnTo>
                  <a:lnTo>
                    <a:pt x="1255" y="0"/>
                  </a:lnTo>
                  <a:lnTo>
                    <a:pt x="1271" y="0"/>
                  </a:lnTo>
                  <a:lnTo>
                    <a:pt x="1279" y="0"/>
                  </a:lnTo>
                  <a:lnTo>
                    <a:pt x="1295" y="0"/>
                  </a:lnTo>
                  <a:lnTo>
                    <a:pt x="1303" y="0"/>
                  </a:lnTo>
                  <a:lnTo>
                    <a:pt x="1319" y="0"/>
                  </a:lnTo>
                  <a:lnTo>
                    <a:pt x="1327" y="0"/>
                  </a:lnTo>
                  <a:lnTo>
                    <a:pt x="1335" y="0"/>
                  </a:lnTo>
                  <a:lnTo>
                    <a:pt x="1343" y="0"/>
                  </a:lnTo>
                  <a:lnTo>
                    <a:pt x="1343" y="0"/>
                  </a:lnTo>
                  <a:lnTo>
                    <a:pt x="1351" y="0"/>
                  </a:lnTo>
                  <a:lnTo>
                    <a:pt x="1351" y="0"/>
                  </a:lnTo>
                  <a:lnTo>
                    <a:pt x="1351" y="0"/>
                  </a:lnTo>
                  <a:lnTo>
                    <a:pt x="1351" y="8"/>
                  </a:lnTo>
                  <a:lnTo>
                    <a:pt x="1351" y="8"/>
                  </a:lnTo>
                  <a:lnTo>
                    <a:pt x="1343" y="8"/>
                  </a:lnTo>
                  <a:lnTo>
                    <a:pt x="1343" y="8"/>
                  </a:lnTo>
                  <a:lnTo>
                    <a:pt x="1335" y="8"/>
                  </a:lnTo>
                  <a:lnTo>
                    <a:pt x="1327" y="8"/>
                  </a:lnTo>
                  <a:lnTo>
                    <a:pt x="1319" y="8"/>
                  </a:lnTo>
                  <a:lnTo>
                    <a:pt x="1311" y="8"/>
                  </a:lnTo>
                  <a:lnTo>
                    <a:pt x="1303" y="8"/>
                  </a:lnTo>
                  <a:lnTo>
                    <a:pt x="1303" y="8"/>
                  </a:lnTo>
                  <a:lnTo>
                    <a:pt x="1295" y="8"/>
                  </a:lnTo>
                  <a:lnTo>
                    <a:pt x="1287" y="16"/>
                  </a:lnTo>
                  <a:lnTo>
                    <a:pt x="1271" y="16"/>
                  </a:lnTo>
                  <a:lnTo>
                    <a:pt x="1263" y="16"/>
                  </a:lnTo>
                  <a:lnTo>
                    <a:pt x="1255" y="16"/>
                  </a:lnTo>
                  <a:lnTo>
                    <a:pt x="1247" y="16"/>
                  </a:lnTo>
                  <a:lnTo>
                    <a:pt x="1223" y="16"/>
                  </a:lnTo>
                  <a:lnTo>
                    <a:pt x="1199" y="16"/>
                  </a:lnTo>
                  <a:lnTo>
                    <a:pt x="1175" y="24"/>
                  </a:lnTo>
                  <a:lnTo>
                    <a:pt x="1151" y="24"/>
                  </a:lnTo>
                  <a:lnTo>
                    <a:pt x="1119" y="24"/>
                  </a:lnTo>
                  <a:lnTo>
                    <a:pt x="1095" y="32"/>
                  </a:lnTo>
                  <a:lnTo>
                    <a:pt x="1071" y="32"/>
                  </a:lnTo>
                  <a:lnTo>
                    <a:pt x="1047" y="32"/>
                  </a:lnTo>
                  <a:lnTo>
                    <a:pt x="1023" y="40"/>
                  </a:lnTo>
                  <a:lnTo>
                    <a:pt x="1015" y="40"/>
                  </a:lnTo>
                  <a:lnTo>
                    <a:pt x="1007" y="40"/>
                  </a:lnTo>
                  <a:lnTo>
                    <a:pt x="999" y="40"/>
                  </a:lnTo>
                  <a:lnTo>
                    <a:pt x="991" y="40"/>
                  </a:lnTo>
                  <a:lnTo>
                    <a:pt x="983" y="40"/>
                  </a:lnTo>
                  <a:lnTo>
                    <a:pt x="975" y="48"/>
                  </a:lnTo>
                  <a:lnTo>
                    <a:pt x="951" y="48"/>
                  </a:lnTo>
                  <a:lnTo>
                    <a:pt x="919" y="56"/>
                  </a:lnTo>
                  <a:lnTo>
                    <a:pt x="895" y="56"/>
                  </a:lnTo>
                  <a:lnTo>
                    <a:pt x="880" y="64"/>
                  </a:lnTo>
                  <a:lnTo>
                    <a:pt x="856" y="72"/>
                  </a:lnTo>
                  <a:lnTo>
                    <a:pt x="832" y="80"/>
                  </a:lnTo>
                  <a:lnTo>
                    <a:pt x="816" y="88"/>
                  </a:lnTo>
                  <a:lnTo>
                    <a:pt x="800" y="96"/>
                  </a:lnTo>
                  <a:lnTo>
                    <a:pt x="784" y="104"/>
                  </a:lnTo>
                  <a:lnTo>
                    <a:pt x="768" y="112"/>
                  </a:lnTo>
                  <a:lnTo>
                    <a:pt x="752" y="128"/>
                  </a:lnTo>
                  <a:lnTo>
                    <a:pt x="736" y="136"/>
                  </a:lnTo>
                  <a:lnTo>
                    <a:pt x="720" y="144"/>
                  </a:lnTo>
                  <a:lnTo>
                    <a:pt x="712" y="160"/>
                  </a:lnTo>
                  <a:lnTo>
                    <a:pt x="696" y="176"/>
                  </a:lnTo>
                  <a:lnTo>
                    <a:pt x="688" y="192"/>
                  </a:lnTo>
                  <a:lnTo>
                    <a:pt x="672" y="208"/>
                  </a:lnTo>
                  <a:lnTo>
                    <a:pt x="664" y="224"/>
                  </a:lnTo>
                  <a:lnTo>
                    <a:pt x="656" y="240"/>
                  </a:lnTo>
                  <a:lnTo>
                    <a:pt x="648" y="256"/>
                  </a:lnTo>
                  <a:lnTo>
                    <a:pt x="640" y="280"/>
                  </a:lnTo>
                  <a:lnTo>
                    <a:pt x="632" y="304"/>
                  </a:lnTo>
                  <a:lnTo>
                    <a:pt x="632" y="320"/>
                  </a:lnTo>
                  <a:lnTo>
                    <a:pt x="624" y="343"/>
                  </a:lnTo>
                  <a:lnTo>
                    <a:pt x="616" y="375"/>
                  </a:lnTo>
                  <a:lnTo>
                    <a:pt x="616" y="399"/>
                  </a:lnTo>
                  <a:lnTo>
                    <a:pt x="608" y="423"/>
                  </a:lnTo>
                  <a:lnTo>
                    <a:pt x="608" y="455"/>
                  </a:lnTo>
                  <a:lnTo>
                    <a:pt x="600" y="487"/>
                  </a:lnTo>
                  <a:lnTo>
                    <a:pt x="600" y="519"/>
                  </a:lnTo>
                  <a:lnTo>
                    <a:pt x="592" y="559"/>
                  </a:lnTo>
                  <a:lnTo>
                    <a:pt x="592" y="591"/>
                  </a:lnTo>
                  <a:lnTo>
                    <a:pt x="584" y="671"/>
                  </a:lnTo>
                  <a:lnTo>
                    <a:pt x="296" y="671"/>
                  </a:lnTo>
                  <a:lnTo>
                    <a:pt x="0" y="671"/>
                  </a:lnTo>
                  <a:lnTo>
                    <a:pt x="8" y="559"/>
                  </a:lnTo>
                  <a:lnTo>
                    <a:pt x="8" y="559"/>
                  </a:lnTo>
                  <a:close/>
                </a:path>
              </a:pathLst>
            </a:custGeom>
            <a:solidFill>
              <a:srgbClr val="00FFFF"/>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a:p>
          </p:txBody>
        </p:sp>
        <p:sp>
          <p:nvSpPr>
            <p:cNvPr id="33" name="Freeform 107"/>
            <p:cNvSpPr>
              <a:spLocks/>
            </p:cNvSpPr>
            <p:nvPr/>
          </p:nvSpPr>
          <p:spPr bwMode="auto">
            <a:xfrm>
              <a:off x="5783777" y="1675785"/>
              <a:ext cx="1187853" cy="941123"/>
            </a:xfrm>
            <a:custGeom>
              <a:avLst/>
              <a:gdLst>
                <a:gd name="T0" fmla="*/ 695 w 1271"/>
                <a:gd name="T1" fmla="*/ 935 h 1007"/>
                <a:gd name="T2" fmla="*/ 695 w 1271"/>
                <a:gd name="T3" fmla="*/ 911 h 1007"/>
                <a:gd name="T4" fmla="*/ 695 w 1271"/>
                <a:gd name="T5" fmla="*/ 879 h 1007"/>
                <a:gd name="T6" fmla="*/ 687 w 1271"/>
                <a:gd name="T7" fmla="*/ 807 h 1007"/>
                <a:gd name="T8" fmla="*/ 687 w 1271"/>
                <a:gd name="T9" fmla="*/ 703 h 1007"/>
                <a:gd name="T10" fmla="*/ 679 w 1271"/>
                <a:gd name="T11" fmla="*/ 640 h 1007"/>
                <a:gd name="T12" fmla="*/ 679 w 1271"/>
                <a:gd name="T13" fmla="*/ 616 h 1007"/>
                <a:gd name="T14" fmla="*/ 679 w 1271"/>
                <a:gd name="T15" fmla="*/ 568 h 1007"/>
                <a:gd name="T16" fmla="*/ 671 w 1271"/>
                <a:gd name="T17" fmla="*/ 488 h 1007"/>
                <a:gd name="T18" fmla="*/ 663 w 1271"/>
                <a:gd name="T19" fmla="*/ 416 h 1007"/>
                <a:gd name="T20" fmla="*/ 647 w 1271"/>
                <a:gd name="T21" fmla="*/ 352 h 1007"/>
                <a:gd name="T22" fmla="*/ 639 w 1271"/>
                <a:gd name="T23" fmla="*/ 296 h 1007"/>
                <a:gd name="T24" fmla="*/ 623 w 1271"/>
                <a:gd name="T25" fmla="*/ 256 h 1007"/>
                <a:gd name="T26" fmla="*/ 583 w 1271"/>
                <a:gd name="T27" fmla="*/ 192 h 1007"/>
                <a:gd name="T28" fmla="*/ 535 w 1271"/>
                <a:gd name="T29" fmla="*/ 136 h 1007"/>
                <a:gd name="T30" fmla="*/ 503 w 1271"/>
                <a:gd name="T31" fmla="*/ 112 h 1007"/>
                <a:gd name="T32" fmla="*/ 472 w 1271"/>
                <a:gd name="T33" fmla="*/ 96 h 1007"/>
                <a:gd name="T34" fmla="*/ 424 w 1271"/>
                <a:gd name="T35" fmla="*/ 80 h 1007"/>
                <a:gd name="T36" fmla="*/ 384 w 1271"/>
                <a:gd name="T37" fmla="*/ 64 h 1007"/>
                <a:gd name="T38" fmla="*/ 328 w 1271"/>
                <a:gd name="T39" fmla="*/ 56 h 1007"/>
                <a:gd name="T40" fmla="*/ 272 w 1271"/>
                <a:gd name="T41" fmla="*/ 48 h 1007"/>
                <a:gd name="T42" fmla="*/ 216 w 1271"/>
                <a:gd name="T43" fmla="*/ 40 h 1007"/>
                <a:gd name="T44" fmla="*/ 176 w 1271"/>
                <a:gd name="T45" fmla="*/ 32 h 1007"/>
                <a:gd name="T46" fmla="*/ 120 w 1271"/>
                <a:gd name="T47" fmla="*/ 24 h 1007"/>
                <a:gd name="T48" fmla="*/ 80 w 1271"/>
                <a:gd name="T49" fmla="*/ 24 h 1007"/>
                <a:gd name="T50" fmla="*/ 48 w 1271"/>
                <a:gd name="T51" fmla="*/ 24 h 1007"/>
                <a:gd name="T52" fmla="*/ 32 w 1271"/>
                <a:gd name="T53" fmla="*/ 24 h 1007"/>
                <a:gd name="T54" fmla="*/ 8 w 1271"/>
                <a:gd name="T55" fmla="*/ 24 h 1007"/>
                <a:gd name="T56" fmla="*/ 0 w 1271"/>
                <a:gd name="T57" fmla="*/ 16 h 1007"/>
                <a:gd name="T58" fmla="*/ 0 w 1271"/>
                <a:gd name="T59" fmla="*/ 0 h 1007"/>
                <a:gd name="T60" fmla="*/ 360 w 1271"/>
                <a:gd name="T61" fmla="*/ 0 h 1007"/>
                <a:gd name="T62" fmla="*/ 480 w 1271"/>
                <a:gd name="T63" fmla="*/ 0 h 1007"/>
                <a:gd name="T64" fmla="*/ 591 w 1271"/>
                <a:gd name="T65" fmla="*/ 8 h 1007"/>
                <a:gd name="T66" fmla="*/ 687 w 1271"/>
                <a:gd name="T67" fmla="*/ 8 h 1007"/>
                <a:gd name="T68" fmla="*/ 767 w 1271"/>
                <a:gd name="T69" fmla="*/ 8 h 1007"/>
                <a:gd name="T70" fmla="*/ 839 w 1271"/>
                <a:gd name="T71" fmla="*/ 8 h 1007"/>
                <a:gd name="T72" fmla="*/ 903 w 1271"/>
                <a:gd name="T73" fmla="*/ 16 h 1007"/>
                <a:gd name="T74" fmla="*/ 959 w 1271"/>
                <a:gd name="T75" fmla="*/ 16 h 1007"/>
                <a:gd name="T76" fmla="*/ 999 w 1271"/>
                <a:gd name="T77" fmla="*/ 16 h 1007"/>
                <a:gd name="T78" fmla="*/ 1031 w 1271"/>
                <a:gd name="T79" fmla="*/ 24 h 1007"/>
                <a:gd name="T80" fmla="*/ 1055 w 1271"/>
                <a:gd name="T81" fmla="*/ 24 h 1007"/>
                <a:gd name="T82" fmla="*/ 1087 w 1271"/>
                <a:gd name="T83" fmla="*/ 32 h 1007"/>
                <a:gd name="T84" fmla="*/ 1119 w 1271"/>
                <a:gd name="T85" fmla="*/ 48 h 1007"/>
                <a:gd name="T86" fmla="*/ 1159 w 1271"/>
                <a:gd name="T87" fmla="*/ 72 h 1007"/>
                <a:gd name="T88" fmla="*/ 1183 w 1271"/>
                <a:gd name="T89" fmla="*/ 88 h 1007"/>
                <a:gd name="T90" fmla="*/ 1199 w 1271"/>
                <a:gd name="T91" fmla="*/ 120 h 1007"/>
                <a:gd name="T92" fmla="*/ 1215 w 1271"/>
                <a:gd name="T93" fmla="*/ 152 h 1007"/>
                <a:gd name="T94" fmla="*/ 1231 w 1271"/>
                <a:gd name="T95" fmla="*/ 192 h 1007"/>
                <a:gd name="T96" fmla="*/ 1239 w 1271"/>
                <a:gd name="T97" fmla="*/ 232 h 1007"/>
                <a:gd name="T98" fmla="*/ 1247 w 1271"/>
                <a:gd name="T99" fmla="*/ 288 h 1007"/>
                <a:gd name="T100" fmla="*/ 1255 w 1271"/>
                <a:gd name="T101" fmla="*/ 352 h 1007"/>
                <a:gd name="T102" fmla="*/ 1263 w 1271"/>
                <a:gd name="T103" fmla="*/ 400 h 1007"/>
                <a:gd name="T104" fmla="*/ 1263 w 1271"/>
                <a:gd name="T105" fmla="*/ 456 h 1007"/>
                <a:gd name="T106" fmla="*/ 1271 w 1271"/>
                <a:gd name="T107" fmla="*/ 528 h 1007"/>
                <a:gd name="T108" fmla="*/ 1271 w 1271"/>
                <a:gd name="T109" fmla="*/ 616 h 1007"/>
                <a:gd name="T110" fmla="*/ 1271 w 1271"/>
                <a:gd name="T111" fmla="*/ 679 h 1007"/>
                <a:gd name="T112" fmla="*/ 1271 w 1271"/>
                <a:gd name="T113" fmla="*/ 727 h 1007"/>
                <a:gd name="T114" fmla="*/ 1271 w 1271"/>
                <a:gd name="T115" fmla="*/ 791 h 1007"/>
                <a:gd name="T116" fmla="*/ 695 w 1271"/>
                <a:gd name="T117" fmla="*/ 1007 h 1007"/>
                <a:gd name="T118" fmla="*/ 695 w 1271"/>
                <a:gd name="T119" fmla="*/ 951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71" h="1007">
                  <a:moveTo>
                    <a:pt x="695" y="951"/>
                  </a:moveTo>
                  <a:lnTo>
                    <a:pt x="695" y="943"/>
                  </a:lnTo>
                  <a:lnTo>
                    <a:pt x="695" y="935"/>
                  </a:lnTo>
                  <a:lnTo>
                    <a:pt x="695" y="927"/>
                  </a:lnTo>
                  <a:lnTo>
                    <a:pt x="695" y="919"/>
                  </a:lnTo>
                  <a:lnTo>
                    <a:pt x="695" y="911"/>
                  </a:lnTo>
                  <a:lnTo>
                    <a:pt x="695" y="903"/>
                  </a:lnTo>
                  <a:lnTo>
                    <a:pt x="695" y="895"/>
                  </a:lnTo>
                  <a:lnTo>
                    <a:pt x="695" y="879"/>
                  </a:lnTo>
                  <a:lnTo>
                    <a:pt x="695" y="863"/>
                  </a:lnTo>
                  <a:lnTo>
                    <a:pt x="695" y="839"/>
                  </a:lnTo>
                  <a:lnTo>
                    <a:pt x="687" y="807"/>
                  </a:lnTo>
                  <a:lnTo>
                    <a:pt x="687" y="783"/>
                  </a:lnTo>
                  <a:lnTo>
                    <a:pt x="687" y="727"/>
                  </a:lnTo>
                  <a:lnTo>
                    <a:pt x="687" y="703"/>
                  </a:lnTo>
                  <a:lnTo>
                    <a:pt x="687" y="679"/>
                  </a:lnTo>
                  <a:lnTo>
                    <a:pt x="687" y="656"/>
                  </a:lnTo>
                  <a:lnTo>
                    <a:pt x="679" y="640"/>
                  </a:lnTo>
                  <a:lnTo>
                    <a:pt x="679" y="632"/>
                  </a:lnTo>
                  <a:lnTo>
                    <a:pt x="679" y="624"/>
                  </a:lnTo>
                  <a:lnTo>
                    <a:pt x="679" y="616"/>
                  </a:lnTo>
                  <a:lnTo>
                    <a:pt x="679" y="600"/>
                  </a:lnTo>
                  <a:lnTo>
                    <a:pt x="679" y="592"/>
                  </a:lnTo>
                  <a:lnTo>
                    <a:pt x="679" y="568"/>
                  </a:lnTo>
                  <a:lnTo>
                    <a:pt x="679" y="536"/>
                  </a:lnTo>
                  <a:lnTo>
                    <a:pt x="671" y="512"/>
                  </a:lnTo>
                  <a:lnTo>
                    <a:pt x="671" y="488"/>
                  </a:lnTo>
                  <a:lnTo>
                    <a:pt x="671" y="456"/>
                  </a:lnTo>
                  <a:lnTo>
                    <a:pt x="663" y="432"/>
                  </a:lnTo>
                  <a:lnTo>
                    <a:pt x="663" y="416"/>
                  </a:lnTo>
                  <a:lnTo>
                    <a:pt x="655" y="392"/>
                  </a:lnTo>
                  <a:lnTo>
                    <a:pt x="655" y="368"/>
                  </a:lnTo>
                  <a:lnTo>
                    <a:pt x="647" y="352"/>
                  </a:lnTo>
                  <a:lnTo>
                    <a:pt x="647" y="328"/>
                  </a:lnTo>
                  <a:lnTo>
                    <a:pt x="639" y="312"/>
                  </a:lnTo>
                  <a:lnTo>
                    <a:pt x="639" y="296"/>
                  </a:lnTo>
                  <a:lnTo>
                    <a:pt x="631" y="280"/>
                  </a:lnTo>
                  <a:lnTo>
                    <a:pt x="623" y="272"/>
                  </a:lnTo>
                  <a:lnTo>
                    <a:pt x="623" y="256"/>
                  </a:lnTo>
                  <a:lnTo>
                    <a:pt x="607" y="232"/>
                  </a:lnTo>
                  <a:lnTo>
                    <a:pt x="599" y="208"/>
                  </a:lnTo>
                  <a:lnTo>
                    <a:pt x="583" y="192"/>
                  </a:lnTo>
                  <a:lnTo>
                    <a:pt x="567" y="168"/>
                  </a:lnTo>
                  <a:lnTo>
                    <a:pt x="551" y="152"/>
                  </a:lnTo>
                  <a:lnTo>
                    <a:pt x="535" y="136"/>
                  </a:lnTo>
                  <a:lnTo>
                    <a:pt x="527" y="128"/>
                  </a:lnTo>
                  <a:lnTo>
                    <a:pt x="511" y="120"/>
                  </a:lnTo>
                  <a:lnTo>
                    <a:pt x="503" y="112"/>
                  </a:lnTo>
                  <a:lnTo>
                    <a:pt x="495" y="112"/>
                  </a:lnTo>
                  <a:lnTo>
                    <a:pt x="480" y="104"/>
                  </a:lnTo>
                  <a:lnTo>
                    <a:pt x="472" y="96"/>
                  </a:lnTo>
                  <a:lnTo>
                    <a:pt x="456" y="88"/>
                  </a:lnTo>
                  <a:lnTo>
                    <a:pt x="440" y="88"/>
                  </a:lnTo>
                  <a:lnTo>
                    <a:pt x="424" y="80"/>
                  </a:lnTo>
                  <a:lnTo>
                    <a:pt x="416" y="80"/>
                  </a:lnTo>
                  <a:lnTo>
                    <a:pt x="400" y="72"/>
                  </a:lnTo>
                  <a:lnTo>
                    <a:pt x="384" y="64"/>
                  </a:lnTo>
                  <a:lnTo>
                    <a:pt x="360" y="64"/>
                  </a:lnTo>
                  <a:lnTo>
                    <a:pt x="344" y="56"/>
                  </a:lnTo>
                  <a:lnTo>
                    <a:pt x="328" y="56"/>
                  </a:lnTo>
                  <a:lnTo>
                    <a:pt x="312" y="48"/>
                  </a:lnTo>
                  <a:lnTo>
                    <a:pt x="288" y="48"/>
                  </a:lnTo>
                  <a:lnTo>
                    <a:pt x="272" y="48"/>
                  </a:lnTo>
                  <a:lnTo>
                    <a:pt x="248" y="40"/>
                  </a:lnTo>
                  <a:lnTo>
                    <a:pt x="224" y="40"/>
                  </a:lnTo>
                  <a:lnTo>
                    <a:pt x="216" y="40"/>
                  </a:lnTo>
                  <a:lnTo>
                    <a:pt x="200" y="32"/>
                  </a:lnTo>
                  <a:lnTo>
                    <a:pt x="192" y="32"/>
                  </a:lnTo>
                  <a:lnTo>
                    <a:pt x="176" y="32"/>
                  </a:lnTo>
                  <a:lnTo>
                    <a:pt x="160" y="32"/>
                  </a:lnTo>
                  <a:lnTo>
                    <a:pt x="144" y="32"/>
                  </a:lnTo>
                  <a:lnTo>
                    <a:pt x="120" y="24"/>
                  </a:lnTo>
                  <a:lnTo>
                    <a:pt x="104" y="24"/>
                  </a:lnTo>
                  <a:lnTo>
                    <a:pt x="88" y="24"/>
                  </a:lnTo>
                  <a:lnTo>
                    <a:pt x="80" y="24"/>
                  </a:lnTo>
                  <a:lnTo>
                    <a:pt x="64" y="24"/>
                  </a:lnTo>
                  <a:lnTo>
                    <a:pt x="56" y="24"/>
                  </a:lnTo>
                  <a:lnTo>
                    <a:pt x="48" y="24"/>
                  </a:lnTo>
                  <a:lnTo>
                    <a:pt x="40" y="24"/>
                  </a:lnTo>
                  <a:lnTo>
                    <a:pt x="32" y="24"/>
                  </a:lnTo>
                  <a:lnTo>
                    <a:pt x="32" y="24"/>
                  </a:lnTo>
                  <a:lnTo>
                    <a:pt x="24" y="24"/>
                  </a:lnTo>
                  <a:lnTo>
                    <a:pt x="16" y="24"/>
                  </a:lnTo>
                  <a:lnTo>
                    <a:pt x="8" y="24"/>
                  </a:lnTo>
                  <a:lnTo>
                    <a:pt x="8" y="16"/>
                  </a:lnTo>
                  <a:lnTo>
                    <a:pt x="0" y="16"/>
                  </a:lnTo>
                  <a:lnTo>
                    <a:pt x="0" y="16"/>
                  </a:lnTo>
                  <a:lnTo>
                    <a:pt x="0" y="16"/>
                  </a:lnTo>
                  <a:lnTo>
                    <a:pt x="0" y="8"/>
                  </a:lnTo>
                  <a:lnTo>
                    <a:pt x="0" y="0"/>
                  </a:lnTo>
                  <a:lnTo>
                    <a:pt x="272" y="0"/>
                  </a:lnTo>
                  <a:lnTo>
                    <a:pt x="320" y="0"/>
                  </a:lnTo>
                  <a:lnTo>
                    <a:pt x="360" y="0"/>
                  </a:lnTo>
                  <a:lnTo>
                    <a:pt x="400" y="0"/>
                  </a:lnTo>
                  <a:lnTo>
                    <a:pt x="448" y="0"/>
                  </a:lnTo>
                  <a:lnTo>
                    <a:pt x="480" y="0"/>
                  </a:lnTo>
                  <a:lnTo>
                    <a:pt x="519" y="0"/>
                  </a:lnTo>
                  <a:lnTo>
                    <a:pt x="559" y="8"/>
                  </a:lnTo>
                  <a:lnTo>
                    <a:pt x="591" y="8"/>
                  </a:lnTo>
                  <a:lnTo>
                    <a:pt x="623" y="8"/>
                  </a:lnTo>
                  <a:lnTo>
                    <a:pt x="655" y="8"/>
                  </a:lnTo>
                  <a:lnTo>
                    <a:pt x="687" y="8"/>
                  </a:lnTo>
                  <a:lnTo>
                    <a:pt x="719" y="8"/>
                  </a:lnTo>
                  <a:lnTo>
                    <a:pt x="743" y="8"/>
                  </a:lnTo>
                  <a:lnTo>
                    <a:pt x="767" y="8"/>
                  </a:lnTo>
                  <a:lnTo>
                    <a:pt x="799" y="8"/>
                  </a:lnTo>
                  <a:lnTo>
                    <a:pt x="823" y="8"/>
                  </a:lnTo>
                  <a:lnTo>
                    <a:pt x="839" y="8"/>
                  </a:lnTo>
                  <a:lnTo>
                    <a:pt x="863" y="8"/>
                  </a:lnTo>
                  <a:lnTo>
                    <a:pt x="887" y="8"/>
                  </a:lnTo>
                  <a:lnTo>
                    <a:pt x="903" y="16"/>
                  </a:lnTo>
                  <a:lnTo>
                    <a:pt x="927" y="16"/>
                  </a:lnTo>
                  <a:lnTo>
                    <a:pt x="943" y="16"/>
                  </a:lnTo>
                  <a:lnTo>
                    <a:pt x="959" y="16"/>
                  </a:lnTo>
                  <a:lnTo>
                    <a:pt x="975" y="16"/>
                  </a:lnTo>
                  <a:lnTo>
                    <a:pt x="983" y="16"/>
                  </a:lnTo>
                  <a:lnTo>
                    <a:pt x="999" y="16"/>
                  </a:lnTo>
                  <a:lnTo>
                    <a:pt x="1007" y="16"/>
                  </a:lnTo>
                  <a:lnTo>
                    <a:pt x="1023" y="24"/>
                  </a:lnTo>
                  <a:lnTo>
                    <a:pt x="1031" y="24"/>
                  </a:lnTo>
                  <a:lnTo>
                    <a:pt x="1039" y="24"/>
                  </a:lnTo>
                  <a:lnTo>
                    <a:pt x="1047" y="24"/>
                  </a:lnTo>
                  <a:lnTo>
                    <a:pt x="1055" y="24"/>
                  </a:lnTo>
                  <a:lnTo>
                    <a:pt x="1063" y="32"/>
                  </a:lnTo>
                  <a:lnTo>
                    <a:pt x="1079" y="32"/>
                  </a:lnTo>
                  <a:lnTo>
                    <a:pt x="1087" y="32"/>
                  </a:lnTo>
                  <a:lnTo>
                    <a:pt x="1103" y="40"/>
                  </a:lnTo>
                  <a:lnTo>
                    <a:pt x="1111" y="40"/>
                  </a:lnTo>
                  <a:lnTo>
                    <a:pt x="1119" y="48"/>
                  </a:lnTo>
                  <a:lnTo>
                    <a:pt x="1143" y="56"/>
                  </a:lnTo>
                  <a:lnTo>
                    <a:pt x="1151" y="64"/>
                  </a:lnTo>
                  <a:lnTo>
                    <a:pt x="1159" y="72"/>
                  </a:lnTo>
                  <a:lnTo>
                    <a:pt x="1167" y="80"/>
                  </a:lnTo>
                  <a:lnTo>
                    <a:pt x="1175" y="80"/>
                  </a:lnTo>
                  <a:lnTo>
                    <a:pt x="1183" y="88"/>
                  </a:lnTo>
                  <a:lnTo>
                    <a:pt x="1183" y="104"/>
                  </a:lnTo>
                  <a:lnTo>
                    <a:pt x="1191" y="112"/>
                  </a:lnTo>
                  <a:lnTo>
                    <a:pt x="1199" y="120"/>
                  </a:lnTo>
                  <a:lnTo>
                    <a:pt x="1207" y="128"/>
                  </a:lnTo>
                  <a:lnTo>
                    <a:pt x="1207" y="136"/>
                  </a:lnTo>
                  <a:lnTo>
                    <a:pt x="1215" y="152"/>
                  </a:lnTo>
                  <a:lnTo>
                    <a:pt x="1223" y="160"/>
                  </a:lnTo>
                  <a:lnTo>
                    <a:pt x="1223" y="176"/>
                  </a:lnTo>
                  <a:lnTo>
                    <a:pt x="1231" y="192"/>
                  </a:lnTo>
                  <a:lnTo>
                    <a:pt x="1231" y="208"/>
                  </a:lnTo>
                  <a:lnTo>
                    <a:pt x="1239" y="224"/>
                  </a:lnTo>
                  <a:lnTo>
                    <a:pt x="1239" y="232"/>
                  </a:lnTo>
                  <a:lnTo>
                    <a:pt x="1247" y="256"/>
                  </a:lnTo>
                  <a:lnTo>
                    <a:pt x="1247" y="272"/>
                  </a:lnTo>
                  <a:lnTo>
                    <a:pt x="1247" y="288"/>
                  </a:lnTo>
                  <a:lnTo>
                    <a:pt x="1255" y="312"/>
                  </a:lnTo>
                  <a:lnTo>
                    <a:pt x="1255" y="328"/>
                  </a:lnTo>
                  <a:lnTo>
                    <a:pt x="1255" y="352"/>
                  </a:lnTo>
                  <a:lnTo>
                    <a:pt x="1255" y="368"/>
                  </a:lnTo>
                  <a:lnTo>
                    <a:pt x="1263" y="384"/>
                  </a:lnTo>
                  <a:lnTo>
                    <a:pt x="1263" y="400"/>
                  </a:lnTo>
                  <a:lnTo>
                    <a:pt x="1263" y="416"/>
                  </a:lnTo>
                  <a:lnTo>
                    <a:pt x="1263" y="440"/>
                  </a:lnTo>
                  <a:lnTo>
                    <a:pt x="1263" y="456"/>
                  </a:lnTo>
                  <a:lnTo>
                    <a:pt x="1263" y="480"/>
                  </a:lnTo>
                  <a:lnTo>
                    <a:pt x="1263" y="504"/>
                  </a:lnTo>
                  <a:lnTo>
                    <a:pt x="1271" y="528"/>
                  </a:lnTo>
                  <a:lnTo>
                    <a:pt x="1271" y="552"/>
                  </a:lnTo>
                  <a:lnTo>
                    <a:pt x="1271" y="584"/>
                  </a:lnTo>
                  <a:lnTo>
                    <a:pt x="1271" y="616"/>
                  </a:lnTo>
                  <a:lnTo>
                    <a:pt x="1271" y="640"/>
                  </a:lnTo>
                  <a:lnTo>
                    <a:pt x="1271" y="664"/>
                  </a:lnTo>
                  <a:lnTo>
                    <a:pt x="1271" y="679"/>
                  </a:lnTo>
                  <a:lnTo>
                    <a:pt x="1271" y="695"/>
                  </a:lnTo>
                  <a:lnTo>
                    <a:pt x="1271" y="711"/>
                  </a:lnTo>
                  <a:lnTo>
                    <a:pt x="1271" y="727"/>
                  </a:lnTo>
                  <a:lnTo>
                    <a:pt x="1271" y="751"/>
                  </a:lnTo>
                  <a:lnTo>
                    <a:pt x="1271" y="767"/>
                  </a:lnTo>
                  <a:lnTo>
                    <a:pt x="1271" y="791"/>
                  </a:lnTo>
                  <a:lnTo>
                    <a:pt x="1271" y="1007"/>
                  </a:lnTo>
                  <a:lnTo>
                    <a:pt x="983" y="1007"/>
                  </a:lnTo>
                  <a:lnTo>
                    <a:pt x="695" y="1007"/>
                  </a:lnTo>
                  <a:lnTo>
                    <a:pt x="695" y="951"/>
                  </a:lnTo>
                  <a:lnTo>
                    <a:pt x="695" y="951"/>
                  </a:lnTo>
                  <a:lnTo>
                    <a:pt x="695" y="951"/>
                  </a:lnTo>
                  <a:close/>
                </a:path>
              </a:pathLst>
            </a:custGeom>
            <a:solidFill>
              <a:srgbClr val="00FFFF"/>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a:p>
          </p:txBody>
        </p:sp>
        <p:sp>
          <p:nvSpPr>
            <p:cNvPr id="34" name="Freeform 109"/>
            <p:cNvSpPr>
              <a:spLocks/>
            </p:cNvSpPr>
            <p:nvPr/>
          </p:nvSpPr>
          <p:spPr bwMode="auto">
            <a:xfrm>
              <a:off x="6680040" y="832793"/>
              <a:ext cx="299066" cy="357944"/>
            </a:xfrm>
            <a:custGeom>
              <a:avLst/>
              <a:gdLst>
                <a:gd name="T0" fmla="*/ 24 w 320"/>
                <a:gd name="T1" fmla="*/ 375 h 383"/>
                <a:gd name="T2" fmla="*/ 72 w 320"/>
                <a:gd name="T3" fmla="*/ 367 h 383"/>
                <a:gd name="T4" fmla="*/ 120 w 320"/>
                <a:gd name="T5" fmla="*/ 359 h 383"/>
                <a:gd name="T6" fmla="*/ 144 w 320"/>
                <a:gd name="T7" fmla="*/ 351 h 383"/>
                <a:gd name="T8" fmla="*/ 152 w 320"/>
                <a:gd name="T9" fmla="*/ 351 h 383"/>
                <a:gd name="T10" fmla="*/ 160 w 320"/>
                <a:gd name="T11" fmla="*/ 351 h 383"/>
                <a:gd name="T12" fmla="*/ 168 w 320"/>
                <a:gd name="T13" fmla="*/ 343 h 383"/>
                <a:gd name="T14" fmla="*/ 184 w 320"/>
                <a:gd name="T15" fmla="*/ 335 h 383"/>
                <a:gd name="T16" fmla="*/ 200 w 320"/>
                <a:gd name="T17" fmla="*/ 327 h 383"/>
                <a:gd name="T18" fmla="*/ 208 w 320"/>
                <a:gd name="T19" fmla="*/ 319 h 383"/>
                <a:gd name="T20" fmla="*/ 208 w 320"/>
                <a:gd name="T21" fmla="*/ 319 h 383"/>
                <a:gd name="T22" fmla="*/ 224 w 320"/>
                <a:gd name="T23" fmla="*/ 303 h 383"/>
                <a:gd name="T24" fmla="*/ 232 w 320"/>
                <a:gd name="T25" fmla="*/ 295 h 383"/>
                <a:gd name="T26" fmla="*/ 248 w 320"/>
                <a:gd name="T27" fmla="*/ 279 h 383"/>
                <a:gd name="T28" fmla="*/ 256 w 320"/>
                <a:gd name="T29" fmla="*/ 263 h 383"/>
                <a:gd name="T30" fmla="*/ 264 w 320"/>
                <a:gd name="T31" fmla="*/ 239 h 383"/>
                <a:gd name="T32" fmla="*/ 272 w 320"/>
                <a:gd name="T33" fmla="*/ 223 h 383"/>
                <a:gd name="T34" fmla="*/ 272 w 320"/>
                <a:gd name="T35" fmla="*/ 223 h 383"/>
                <a:gd name="T36" fmla="*/ 272 w 320"/>
                <a:gd name="T37" fmla="*/ 215 h 383"/>
                <a:gd name="T38" fmla="*/ 280 w 320"/>
                <a:gd name="T39" fmla="*/ 207 h 383"/>
                <a:gd name="T40" fmla="*/ 280 w 320"/>
                <a:gd name="T41" fmla="*/ 191 h 383"/>
                <a:gd name="T42" fmla="*/ 288 w 320"/>
                <a:gd name="T43" fmla="*/ 175 h 383"/>
                <a:gd name="T44" fmla="*/ 288 w 320"/>
                <a:gd name="T45" fmla="*/ 159 h 383"/>
                <a:gd name="T46" fmla="*/ 296 w 320"/>
                <a:gd name="T47" fmla="*/ 135 h 383"/>
                <a:gd name="T48" fmla="*/ 296 w 320"/>
                <a:gd name="T49" fmla="*/ 119 h 383"/>
                <a:gd name="T50" fmla="*/ 304 w 320"/>
                <a:gd name="T51" fmla="*/ 103 h 383"/>
                <a:gd name="T52" fmla="*/ 304 w 320"/>
                <a:gd name="T53" fmla="*/ 95 h 383"/>
                <a:gd name="T54" fmla="*/ 304 w 320"/>
                <a:gd name="T55" fmla="*/ 87 h 383"/>
                <a:gd name="T56" fmla="*/ 304 w 320"/>
                <a:gd name="T57" fmla="*/ 64 h 383"/>
                <a:gd name="T58" fmla="*/ 312 w 320"/>
                <a:gd name="T59" fmla="*/ 56 h 383"/>
                <a:gd name="T60" fmla="*/ 312 w 320"/>
                <a:gd name="T61" fmla="*/ 48 h 383"/>
                <a:gd name="T62" fmla="*/ 312 w 320"/>
                <a:gd name="T63" fmla="*/ 24 h 383"/>
                <a:gd name="T64" fmla="*/ 312 w 320"/>
                <a:gd name="T65" fmla="*/ 0 h 383"/>
                <a:gd name="T66" fmla="*/ 312 w 320"/>
                <a:gd name="T67" fmla="*/ 0 h 383"/>
                <a:gd name="T68" fmla="*/ 312 w 320"/>
                <a:gd name="T69" fmla="*/ 0 h 383"/>
                <a:gd name="T70" fmla="*/ 312 w 320"/>
                <a:gd name="T71" fmla="*/ 8 h 383"/>
                <a:gd name="T72" fmla="*/ 312 w 320"/>
                <a:gd name="T73" fmla="*/ 24 h 383"/>
                <a:gd name="T74" fmla="*/ 312 w 320"/>
                <a:gd name="T75" fmla="*/ 64 h 383"/>
                <a:gd name="T76" fmla="*/ 312 w 320"/>
                <a:gd name="T77" fmla="*/ 87 h 383"/>
                <a:gd name="T78" fmla="*/ 312 w 320"/>
                <a:gd name="T79" fmla="*/ 127 h 383"/>
                <a:gd name="T80" fmla="*/ 312 w 320"/>
                <a:gd name="T81" fmla="*/ 175 h 383"/>
                <a:gd name="T82" fmla="*/ 320 w 320"/>
                <a:gd name="T83" fmla="*/ 255 h 383"/>
                <a:gd name="T84" fmla="*/ 144 w 320"/>
                <a:gd name="T85" fmla="*/ 383 h 383"/>
                <a:gd name="T86" fmla="*/ 104 w 320"/>
                <a:gd name="T87" fmla="*/ 383 h 383"/>
                <a:gd name="T88" fmla="*/ 72 w 320"/>
                <a:gd name="T89" fmla="*/ 383 h 383"/>
                <a:gd name="T90" fmla="*/ 40 w 320"/>
                <a:gd name="T91" fmla="*/ 383 h 383"/>
                <a:gd name="T92" fmla="*/ 24 w 320"/>
                <a:gd name="T93" fmla="*/ 375 h 383"/>
                <a:gd name="T94" fmla="*/ 16 w 320"/>
                <a:gd name="T95" fmla="*/ 37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383">
                  <a:moveTo>
                    <a:pt x="16" y="375"/>
                  </a:moveTo>
                  <a:lnTo>
                    <a:pt x="0" y="375"/>
                  </a:lnTo>
                  <a:lnTo>
                    <a:pt x="24" y="375"/>
                  </a:lnTo>
                  <a:lnTo>
                    <a:pt x="40" y="375"/>
                  </a:lnTo>
                  <a:lnTo>
                    <a:pt x="56" y="375"/>
                  </a:lnTo>
                  <a:lnTo>
                    <a:pt x="72" y="367"/>
                  </a:lnTo>
                  <a:lnTo>
                    <a:pt x="88" y="367"/>
                  </a:lnTo>
                  <a:lnTo>
                    <a:pt x="104" y="367"/>
                  </a:lnTo>
                  <a:lnTo>
                    <a:pt x="120" y="359"/>
                  </a:lnTo>
                  <a:lnTo>
                    <a:pt x="128" y="359"/>
                  </a:lnTo>
                  <a:lnTo>
                    <a:pt x="136" y="359"/>
                  </a:lnTo>
                  <a:lnTo>
                    <a:pt x="144" y="351"/>
                  </a:lnTo>
                  <a:lnTo>
                    <a:pt x="152" y="351"/>
                  </a:lnTo>
                  <a:lnTo>
                    <a:pt x="152" y="351"/>
                  </a:lnTo>
                  <a:lnTo>
                    <a:pt x="152" y="351"/>
                  </a:lnTo>
                  <a:lnTo>
                    <a:pt x="152" y="351"/>
                  </a:lnTo>
                  <a:lnTo>
                    <a:pt x="152" y="351"/>
                  </a:lnTo>
                  <a:lnTo>
                    <a:pt x="160" y="351"/>
                  </a:lnTo>
                  <a:lnTo>
                    <a:pt x="160" y="351"/>
                  </a:lnTo>
                  <a:lnTo>
                    <a:pt x="160" y="351"/>
                  </a:lnTo>
                  <a:lnTo>
                    <a:pt x="168" y="343"/>
                  </a:lnTo>
                  <a:lnTo>
                    <a:pt x="176" y="343"/>
                  </a:lnTo>
                  <a:lnTo>
                    <a:pt x="184" y="335"/>
                  </a:lnTo>
                  <a:lnTo>
                    <a:pt x="184" y="335"/>
                  </a:lnTo>
                  <a:lnTo>
                    <a:pt x="192" y="335"/>
                  </a:lnTo>
                  <a:lnTo>
                    <a:pt x="192" y="327"/>
                  </a:lnTo>
                  <a:lnTo>
                    <a:pt x="200" y="327"/>
                  </a:lnTo>
                  <a:lnTo>
                    <a:pt x="200" y="327"/>
                  </a:lnTo>
                  <a:lnTo>
                    <a:pt x="200" y="327"/>
                  </a:lnTo>
                  <a:lnTo>
                    <a:pt x="208" y="319"/>
                  </a:lnTo>
                  <a:lnTo>
                    <a:pt x="208" y="319"/>
                  </a:lnTo>
                  <a:lnTo>
                    <a:pt x="208" y="319"/>
                  </a:lnTo>
                  <a:lnTo>
                    <a:pt x="208" y="319"/>
                  </a:lnTo>
                  <a:lnTo>
                    <a:pt x="216" y="319"/>
                  </a:lnTo>
                  <a:lnTo>
                    <a:pt x="216" y="311"/>
                  </a:lnTo>
                  <a:lnTo>
                    <a:pt x="224" y="303"/>
                  </a:lnTo>
                  <a:lnTo>
                    <a:pt x="232" y="303"/>
                  </a:lnTo>
                  <a:lnTo>
                    <a:pt x="232" y="295"/>
                  </a:lnTo>
                  <a:lnTo>
                    <a:pt x="232" y="295"/>
                  </a:lnTo>
                  <a:lnTo>
                    <a:pt x="240" y="287"/>
                  </a:lnTo>
                  <a:lnTo>
                    <a:pt x="240" y="279"/>
                  </a:lnTo>
                  <a:lnTo>
                    <a:pt x="248" y="279"/>
                  </a:lnTo>
                  <a:lnTo>
                    <a:pt x="248" y="271"/>
                  </a:lnTo>
                  <a:lnTo>
                    <a:pt x="256" y="263"/>
                  </a:lnTo>
                  <a:lnTo>
                    <a:pt x="256" y="263"/>
                  </a:lnTo>
                  <a:lnTo>
                    <a:pt x="256" y="255"/>
                  </a:lnTo>
                  <a:lnTo>
                    <a:pt x="264" y="247"/>
                  </a:lnTo>
                  <a:lnTo>
                    <a:pt x="264" y="239"/>
                  </a:lnTo>
                  <a:lnTo>
                    <a:pt x="264" y="239"/>
                  </a:lnTo>
                  <a:lnTo>
                    <a:pt x="272" y="231"/>
                  </a:lnTo>
                  <a:lnTo>
                    <a:pt x="272" y="223"/>
                  </a:lnTo>
                  <a:lnTo>
                    <a:pt x="272" y="223"/>
                  </a:lnTo>
                  <a:lnTo>
                    <a:pt x="272" y="223"/>
                  </a:lnTo>
                  <a:lnTo>
                    <a:pt x="272" y="223"/>
                  </a:lnTo>
                  <a:lnTo>
                    <a:pt x="272" y="223"/>
                  </a:lnTo>
                  <a:lnTo>
                    <a:pt x="272" y="215"/>
                  </a:lnTo>
                  <a:lnTo>
                    <a:pt x="272" y="215"/>
                  </a:lnTo>
                  <a:lnTo>
                    <a:pt x="280" y="215"/>
                  </a:lnTo>
                  <a:lnTo>
                    <a:pt x="280" y="207"/>
                  </a:lnTo>
                  <a:lnTo>
                    <a:pt x="280" y="207"/>
                  </a:lnTo>
                  <a:lnTo>
                    <a:pt x="280" y="199"/>
                  </a:lnTo>
                  <a:lnTo>
                    <a:pt x="280" y="199"/>
                  </a:lnTo>
                  <a:lnTo>
                    <a:pt x="280" y="191"/>
                  </a:lnTo>
                  <a:lnTo>
                    <a:pt x="288" y="183"/>
                  </a:lnTo>
                  <a:lnTo>
                    <a:pt x="288" y="175"/>
                  </a:lnTo>
                  <a:lnTo>
                    <a:pt x="288" y="175"/>
                  </a:lnTo>
                  <a:lnTo>
                    <a:pt x="288" y="167"/>
                  </a:lnTo>
                  <a:lnTo>
                    <a:pt x="288" y="159"/>
                  </a:lnTo>
                  <a:lnTo>
                    <a:pt x="288" y="159"/>
                  </a:lnTo>
                  <a:lnTo>
                    <a:pt x="296" y="151"/>
                  </a:lnTo>
                  <a:lnTo>
                    <a:pt x="296" y="143"/>
                  </a:lnTo>
                  <a:lnTo>
                    <a:pt x="296" y="135"/>
                  </a:lnTo>
                  <a:lnTo>
                    <a:pt x="296" y="135"/>
                  </a:lnTo>
                  <a:lnTo>
                    <a:pt x="296" y="127"/>
                  </a:lnTo>
                  <a:lnTo>
                    <a:pt x="296" y="119"/>
                  </a:lnTo>
                  <a:lnTo>
                    <a:pt x="296" y="119"/>
                  </a:lnTo>
                  <a:lnTo>
                    <a:pt x="304" y="111"/>
                  </a:lnTo>
                  <a:lnTo>
                    <a:pt x="304" y="103"/>
                  </a:lnTo>
                  <a:lnTo>
                    <a:pt x="304" y="103"/>
                  </a:lnTo>
                  <a:lnTo>
                    <a:pt x="304" y="103"/>
                  </a:lnTo>
                  <a:lnTo>
                    <a:pt x="304" y="95"/>
                  </a:lnTo>
                  <a:lnTo>
                    <a:pt x="304" y="95"/>
                  </a:lnTo>
                  <a:lnTo>
                    <a:pt x="304" y="95"/>
                  </a:lnTo>
                  <a:lnTo>
                    <a:pt x="304" y="87"/>
                  </a:lnTo>
                  <a:lnTo>
                    <a:pt x="304" y="79"/>
                  </a:lnTo>
                  <a:lnTo>
                    <a:pt x="304" y="71"/>
                  </a:lnTo>
                  <a:lnTo>
                    <a:pt x="304" y="64"/>
                  </a:lnTo>
                  <a:lnTo>
                    <a:pt x="304" y="56"/>
                  </a:lnTo>
                  <a:lnTo>
                    <a:pt x="312" y="56"/>
                  </a:lnTo>
                  <a:lnTo>
                    <a:pt x="312" y="56"/>
                  </a:lnTo>
                  <a:lnTo>
                    <a:pt x="312" y="48"/>
                  </a:lnTo>
                  <a:lnTo>
                    <a:pt x="312" y="48"/>
                  </a:lnTo>
                  <a:lnTo>
                    <a:pt x="312" y="48"/>
                  </a:lnTo>
                  <a:lnTo>
                    <a:pt x="312" y="40"/>
                  </a:lnTo>
                  <a:lnTo>
                    <a:pt x="312" y="32"/>
                  </a:lnTo>
                  <a:lnTo>
                    <a:pt x="312" y="24"/>
                  </a:lnTo>
                  <a:lnTo>
                    <a:pt x="312" y="16"/>
                  </a:lnTo>
                  <a:lnTo>
                    <a:pt x="312" y="8"/>
                  </a:lnTo>
                  <a:lnTo>
                    <a:pt x="312" y="0"/>
                  </a:lnTo>
                  <a:lnTo>
                    <a:pt x="312" y="0"/>
                  </a:lnTo>
                  <a:lnTo>
                    <a:pt x="312" y="0"/>
                  </a:lnTo>
                  <a:lnTo>
                    <a:pt x="312" y="0"/>
                  </a:lnTo>
                  <a:lnTo>
                    <a:pt x="312" y="0"/>
                  </a:lnTo>
                  <a:lnTo>
                    <a:pt x="312" y="0"/>
                  </a:lnTo>
                  <a:lnTo>
                    <a:pt x="312" y="0"/>
                  </a:lnTo>
                  <a:lnTo>
                    <a:pt x="312" y="8"/>
                  </a:lnTo>
                  <a:lnTo>
                    <a:pt x="312" y="8"/>
                  </a:lnTo>
                  <a:lnTo>
                    <a:pt x="312" y="8"/>
                  </a:lnTo>
                  <a:lnTo>
                    <a:pt x="312" y="16"/>
                  </a:lnTo>
                  <a:lnTo>
                    <a:pt x="312" y="16"/>
                  </a:lnTo>
                  <a:lnTo>
                    <a:pt x="312" y="24"/>
                  </a:lnTo>
                  <a:lnTo>
                    <a:pt x="312" y="40"/>
                  </a:lnTo>
                  <a:lnTo>
                    <a:pt x="312" y="48"/>
                  </a:lnTo>
                  <a:lnTo>
                    <a:pt x="312" y="64"/>
                  </a:lnTo>
                  <a:lnTo>
                    <a:pt x="312" y="71"/>
                  </a:lnTo>
                  <a:lnTo>
                    <a:pt x="312" y="79"/>
                  </a:lnTo>
                  <a:lnTo>
                    <a:pt x="312" y="87"/>
                  </a:lnTo>
                  <a:lnTo>
                    <a:pt x="312" y="103"/>
                  </a:lnTo>
                  <a:lnTo>
                    <a:pt x="312" y="111"/>
                  </a:lnTo>
                  <a:lnTo>
                    <a:pt x="312" y="127"/>
                  </a:lnTo>
                  <a:lnTo>
                    <a:pt x="312" y="135"/>
                  </a:lnTo>
                  <a:lnTo>
                    <a:pt x="312" y="151"/>
                  </a:lnTo>
                  <a:lnTo>
                    <a:pt x="312" y="175"/>
                  </a:lnTo>
                  <a:lnTo>
                    <a:pt x="312" y="207"/>
                  </a:lnTo>
                  <a:lnTo>
                    <a:pt x="320" y="231"/>
                  </a:lnTo>
                  <a:lnTo>
                    <a:pt x="320" y="255"/>
                  </a:lnTo>
                  <a:lnTo>
                    <a:pt x="320" y="383"/>
                  </a:lnTo>
                  <a:lnTo>
                    <a:pt x="176" y="383"/>
                  </a:lnTo>
                  <a:lnTo>
                    <a:pt x="144" y="383"/>
                  </a:lnTo>
                  <a:lnTo>
                    <a:pt x="128" y="383"/>
                  </a:lnTo>
                  <a:lnTo>
                    <a:pt x="120" y="383"/>
                  </a:lnTo>
                  <a:lnTo>
                    <a:pt x="104" y="383"/>
                  </a:lnTo>
                  <a:lnTo>
                    <a:pt x="96" y="383"/>
                  </a:lnTo>
                  <a:lnTo>
                    <a:pt x="80" y="383"/>
                  </a:lnTo>
                  <a:lnTo>
                    <a:pt x="72" y="383"/>
                  </a:lnTo>
                  <a:lnTo>
                    <a:pt x="56" y="383"/>
                  </a:lnTo>
                  <a:lnTo>
                    <a:pt x="48" y="383"/>
                  </a:lnTo>
                  <a:lnTo>
                    <a:pt x="40" y="383"/>
                  </a:lnTo>
                  <a:lnTo>
                    <a:pt x="32" y="383"/>
                  </a:lnTo>
                  <a:lnTo>
                    <a:pt x="24" y="383"/>
                  </a:lnTo>
                  <a:lnTo>
                    <a:pt x="24" y="375"/>
                  </a:lnTo>
                  <a:lnTo>
                    <a:pt x="16" y="375"/>
                  </a:lnTo>
                  <a:lnTo>
                    <a:pt x="16" y="375"/>
                  </a:lnTo>
                  <a:lnTo>
                    <a:pt x="16" y="375"/>
                  </a:lnTo>
                  <a:close/>
                </a:path>
              </a:pathLst>
            </a:custGeom>
            <a:solidFill>
              <a:srgbClr val="00FFFF"/>
            </a:solidFill>
            <a:ln w="25400">
              <a:noFill/>
              <a:round/>
              <a:headEnd/>
              <a:tailEnd/>
            </a:ln>
          </p:spPr>
          <p:txBody>
            <a:bodyPr vert="horz" wrap="square" lIns="91440" tIns="45720" rIns="91440" bIns="45720" numCol="1" anchor="t" anchorCtr="0" compatLnSpc="1">
              <a:prstTxWarp prst="textNoShape">
                <a:avLst/>
              </a:prstTxWarp>
            </a:bodyPr>
            <a:lstStyle/>
            <a:p>
              <a:endParaRPr lang="ja-JP" altLang="en-US" sz="1050"/>
            </a:p>
          </p:txBody>
        </p:sp>
        <p:sp>
          <p:nvSpPr>
            <p:cNvPr id="35" name="Freeform 94"/>
            <p:cNvSpPr>
              <a:spLocks/>
            </p:cNvSpPr>
            <p:nvPr/>
          </p:nvSpPr>
          <p:spPr bwMode="auto">
            <a:xfrm>
              <a:off x="7778173" y="2004757"/>
              <a:ext cx="709347" cy="612150"/>
            </a:xfrm>
            <a:custGeom>
              <a:avLst/>
              <a:gdLst>
                <a:gd name="T0" fmla="*/ 0 w 759"/>
                <a:gd name="T1" fmla="*/ 655 h 655"/>
                <a:gd name="T2" fmla="*/ 8 w 759"/>
                <a:gd name="T3" fmla="*/ 639 h 655"/>
                <a:gd name="T4" fmla="*/ 8 w 759"/>
                <a:gd name="T5" fmla="*/ 631 h 655"/>
                <a:gd name="T6" fmla="*/ 8 w 759"/>
                <a:gd name="T7" fmla="*/ 607 h 655"/>
                <a:gd name="T8" fmla="*/ 8 w 759"/>
                <a:gd name="T9" fmla="*/ 583 h 655"/>
                <a:gd name="T10" fmla="*/ 8 w 759"/>
                <a:gd name="T11" fmla="*/ 559 h 655"/>
                <a:gd name="T12" fmla="*/ 8 w 759"/>
                <a:gd name="T13" fmla="*/ 527 h 655"/>
                <a:gd name="T14" fmla="*/ 16 w 759"/>
                <a:gd name="T15" fmla="*/ 511 h 655"/>
                <a:gd name="T16" fmla="*/ 16 w 759"/>
                <a:gd name="T17" fmla="*/ 495 h 655"/>
                <a:gd name="T18" fmla="*/ 16 w 759"/>
                <a:gd name="T19" fmla="*/ 455 h 655"/>
                <a:gd name="T20" fmla="*/ 24 w 759"/>
                <a:gd name="T21" fmla="*/ 431 h 655"/>
                <a:gd name="T22" fmla="*/ 24 w 759"/>
                <a:gd name="T23" fmla="*/ 407 h 655"/>
                <a:gd name="T24" fmla="*/ 24 w 759"/>
                <a:gd name="T25" fmla="*/ 391 h 655"/>
                <a:gd name="T26" fmla="*/ 32 w 759"/>
                <a:gd name="T27" fmla="*/ 375 h 655"/>
                <a:gd name="T28" fmla="*/ 32 w 759"/>
                <a:gd name="T29" fmla="*/ 359 h 655"/>
                <a:gd name="T30" fmla="*/ 40 w 759"/>
                <a:gd name="T31" fmla="*/ 343 h 655"/>
                <a:gd name="T32" fmla="*/ 40 w 759"/>
                <a:gd name="T33" fmla="*/ 312 h 655"/>
                <a:gd name="T34" fmla="*/ 56 w 759"/>
                <a:gd name="T35" fmla="*/ 280 h 655"/>
                <a:gd name="T36" fmla="*/ 64 w 759"/>
                <a:gd name="T37" fmla="*/ 240 h 655"/>
                <a:gd name="T38" fmla="*/ 80 w 759"/>
                <a:gd name="T39" fmla="*/ 216 h 655"/>
                <a:gd name="T40" fmla="*/ 96 w 759"/>
                <a:gd name="T41" fmla="*/ 184 h 655"/>
                <a:gd name="T42" fmla="*/ 104 w 759"/>
                <a:gd name="T43" fmla="*/ 168 h 655"/>
                <a:gd name="T44" fmla="*/ 120 w 759"/>
                <a:gd name="T45" fmla="*/ 152 h 655"/>
                <a:gd name="T46" fmla="*/ 144 w 759"/>
                <a:gd name="T47" fmla="*/ 128 h 655"/>
                <a:gd name="T48" fmla="*/ 176 w 759"/>
                <a:gd name="T49" fmla="*/ 104 h 655"/>
                <a:gd name="T50" fmla="*/ 200 w 759"/>
                <a:gd name="T51" fmla="*/ 88 h 655"/>
                <a:gd name="T52" fmla="*/ 224 w 759"/>
                <a:gd name="T53" fmla="*/ 80 h 655"/>
                <a:gd name="T54" fmla="*/ 248 w 759"/>
                <a:gd name="T55" fmla="*/ 72 h 655"/>
                <a:gd name="T56" fmla="*/ 296 w 759"/>
                <a:gd name="T57" fmla="*/ 56 h 655"/>
                <a:gd name="T58" fmla="*/ 335 w 759"/>
                <a:gd name="T59" fmla="*/ 48 h 655"/>
                <a:gd name="T60" fmla="*/ 359 w 759"/>
                <a:gd name="T61" fmla="*/ 40 h 655"/>
                <a:gd name="T62" fmla="*/ 383 w 759"/>
                <a:gd name="T63" fmla="*/ 32 h 655"/>
                <a:gd name="T64" fmla="*/ 447 w 759"/>
                <a:gd name="T65" fmla="*/ 24 h 655"/>
                <a:gd name="T66" fmla="*/ 495 w 759"/>
                <a:gd name="T67" fmla="*/ 16 h 655"/>
                <a:gd name="T68" fmla="*/ 559 w 759"/>
                <a:gd name="T69" fmla="*/ 16 h 655"/>
                <a:gd name="T70" fmla="*/ 639 w 759"/>
                <a:gd name="T71" fmla="*/ 8 h 655"/>
                <a:gd name="T72" fmla="*/ 727 w 759"/>
                <a:gd name="T73"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9" h="655">
                  <a:moveTo>
                    <a:pt x="0" y="655"/>
                  </a:moveTo>
                  <a:lnTo>
                    <a:pt x="0" y="655"/>
                  </a:lnTo>
                  <a:lnTo>
                    <a:pt x="0" y="647"/>
                  </a:lnTo>
                  <a:lnTo>
                    <a:pt x="8" y="639"/>
                  </a:lnTo>
                  <a:lnTo>
                    <a:pt x="8" y="631"/>
                  </a:lnTo>
                  <a:lnTo>
                    <a:pt x="8" y="631"/>
                  </a:lnTo>
                  <a:lnTo>
                    <a:pt x="8" y="623"/>
                  </a:lnTo>
                  <a:lnTo>
                    <a:pt x="8" y="607"/>
                  </a:lnTo>
                  <a:lnTo>
                    <a:pt x="8" y="599"/>
                  </a:lnTo>
                  <a:lnTo>
                    <a:pt x="8" y="583"/>
                  </a:lnTo>
                  <a:lnTo>
                    <a:pt x="8" y="567"/>
                  </a:lnTo>
                  <a:lnTo>
                    <a:pt x="8" y="559"/>
                  </a:lnTo>
                  <a:lnTo>
                    <a:pt x="8" y="551"/>
                  </a:lnTo>
                  <a:lnTo>
                    <a:pt x="8" y="527"/>
                  </a:lnTo>
                  <a:lnTo>
                    <a:pt x="16" y="519"/>
                  </a:lnTo>
                  <a:lnTo>
                    <a:pt x="16" y="511"/>
                  </a:lnTo>
                  <a:lnTo>
                    <a:pt x="16" y="503"/>
                  </a:lnTo>
                  <a:lnTo>
                    <a:pt x="16" y="495"/>
                  </a:lnTo>
                  <a:lnTo>
                    <a:pt x="16" y="479"/>
                  </a:lnTo>
                  <a:lnTo>
                    <a:pt x="16" y="455"/>
                  </a:lnTo>
                  <a:lnTo>
                    <a:pt x="24" y="447"/>
                  </a:lnTo>
                  <a:lnTo>
                    <a:pt x="24" y="431"/>
                  </a:lnTo>
                  <a:lnTo>
                    <a:pt x="24" y="415"/>
                  </a:lnTo>
                  <a:lnTo>
                    <a:pt x="24" y="407"/>
                  </a:lnTo>
                  <a:lnTo>
                    <a:pt x="24" y="399"/>
                  </a:lnTo>
                  <a:lnTo>
                    <a:pt x="24" y="391"/>
                  </a:lnTo>
                  <a:lnTo>
                    <a:pt x="32" y="383"/>
                  </a:lnTo>
                  <a:lnTo>
                    <a:pt x="32" y="375"/>
                  </a:lnTo>
                  <a:lnTo>
                    <a:pt x="32" y="367"/>
                  </a:lnTo>
                  <a:lnTo>
                    <a:pt x="32" y="359"/>
                  </a:lnTo>
                  <a:lnTo>
                    <a:pt x="32" y="351"/>
                  </a:lnTo>
                  <a:lnTo>
                    <a:pt x="40" y="343"/>
                  </a:lnTo>
                  <a:lnTo>
                    <a:pt x="40" y="327"/>
                  </a:lnTo>
                  <a:lnTo>
                    <a:pt x="40" y="312"/>
                  </a:lnTo>
                  <a:lnTo>
                    <a:pt x="48" y="288"/>
                  </a:lnTo>
                  <a:lnTo>
                    <a:pt x="56" y="280"/>
                  </a:lnTo>
                  <a:lnTo>
                    <a:pt x="56" y="264"/>
                  </a:lnTo>
                  <a:lnTo>
                    <a:pt x="64" y="240"/>
                  </a:lnTo>
                  <a:lnTo>
                    <a:pt x="72" y="224"/>
                  </a:lnTo>
                  <a:lnTo>
                    <a:pt x="80" y="216"/>
                  </a:lnTo>
                  <a:lnTo>
                    <a:pt x="88" y="200"/>
                  </a:lnTo>
                  <a:lnTo>
                    <a:pt x="96" y="184"/>
                  </a:lnTo>
                  <a:lnTo>
                    <a:pt x="104" y="176"/>
                  </a:lnTo>
                  <a:lnTo>
                    <a:pt x="104" y="168"/>
                  </a:lnTo>
                  <a:lnTo>
                    <a:pt x="112" y="160"/>
                  </a:lnTo>
                  <a:lnTo>
                    <a:pt x="120" y="152"/>
                  </a:lnTo>
                  <a:lnTo>
                    <a:pt x="128" y="144"/>
                  </a:lnTo>
                  <a:lnTo>
                    <a:pt x="144" y="128"/>
                  </a:lnTo>
                  <a:lnTo>
                    <a:pt x="160" y="112"/>
                  </a:lnTo>
                  <a:lnTo>
                    <a:pt x="176" y="104"/>
                  </a:lnTo>
                  <a:lnTo>
                    <a:pt x="184" y="96"/>
                  </a:lnTo>
                  <a:lnTo>
                    <a:pt x="200" y="88"/>
                  </a:lnTo>
                  <a:lnTo>
                    <a:pt x="208" y="88"/>
                  </a:lnTo>
                  <a:lnTo>
                    <a:pt x="224" y="80"/>
                  </a:lnTo>
                  <a:lnTo>
                    <a:pt x="232" y="72"/>
                  </a:lnTo>
                  <a:lnTo>
                    <a:pt x="248" y="72"/>
                  </a:lnTo>
                  <a:lnTo>
                    <a:pt x="280" y="56"/>
                  </a:lnTo>
                  <a:lnTo>
                    <a:pt x="296" y="56"/>
                  </a:lnTo>
                  <a:lnTo>
                    <a:pt x="319" y="48"/>
                  </a:lnTo>
                  <a:lnTo>
                    <a:pt x="335" y="48"/>
                  </a:lnTo>
                  <a:lnTo>
                    <a:pt x="343" y="40"/>
                  </a:lnTo>
                  <a:lnTo>
                    <a:pt x="359" y="40"/>
                  </a:lnTo>
                  <a:lnTo>
                    <a:pt x="375" y="40"/>
                  </a:lnTo>
                  <a:lnTo>
                    <a:pt x="383" y="32"/>
                  </a:lnTo>
                  <a:lnTo>
                    <a:pt x="415" y="32"/>
                  </a:lnTo>
                  <a:lnTo>
                    <a:pt x="447" y="24"/>
                  </a:lnTo>
                  <a:lnTo>
                    <a:pt x="479" y="24"/>
                  </a:lnTo>
                  <a:lnTo>
                    <a:pt x="495" y="16"/>
                  </a:lnTo>
                  <a:lnTo>
                    <a:pt x="519" y="16"/>
                  </a:lnTo>
                  <a:lnTo>
                    <a:pt x="559" y="16"/>
                  </a:lnTo>
                  <a:lnTo>
                    <a:pt x="599" y="8"/>
                  </a:lnTo>
                  <a:lnTo>
                    <a:pt x="639" y="8"/>
                  </a:lnTo>
                  <a:lnTo>
                    <a:pt x="703" y="0"/>
                  </a:lnTo>
                  <a:lnTo>
                    <a:pt x="727" y="0"/>
                  </a:lnTo>
                  <a:lnTo>
                    <a:pt x="759"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36" name="Line 95"/>
            <p:cNvSpPr>
              <a:spLocks noChangeShapeType="1"/>
            </p:cNvSpPr>
            <p:nvPr/>
          </p:nvSpPr>
          <p:spPr bwMode="auto">
            <a:xfrm flipH="1">
              <a:off x="7217425" y="1982327"/>
              <a:ext cx="1277572"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37" name="Line 96"/>
            <p:cNvSpPr>
              <a:spLocks noChangeShapeType="1"/>
            </p:cNvSpPr>
            <p:nvPr/>
          </p:nvSpPr>
          <p:spPr bwMode="auto">
            <a:xfrm>
              <a:off x="5776300" y="1668308"/>
              <a:ext cx="1202806"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38" name="Line 97"/>
            <p:cNvSpPr>
              <a:spLocks noChangeShapeType="1"/>
            </p:cNvSpPr>
            <p:nvPr/>
          </p:nvSpPr>
          <p:spPr bwMode="auto">
            <a:xfrm>
              <a:off x="7217425" y="1504756"/>
              <a:ext cx="1277572"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39" name="Line 98"/>
            <p:cNvSpPr>
              <a:spLocks noChangeShapeType="1"/>
            </p:cNvSpPr>
            <p:nvPr/>
          </p:nvSpPr>
          <p:spPr bwMode="auto">
            <a:xfrm flipH="1">
              <a:off x="5776300" y="1190737"/>
              <a:ext cx="1202806" cy="0"/>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0" name="Freeform 99"/>
            <p:cNvSpPr>
              <a:spLocks/>
            </p:cNvSpPr>
            <p:nvPr/>
          </p:nvSpPr>
          <p:spPr bwMode="auto">
            <a:xfrm>
              <a:off x="7770697" y="548680"/>
              <a:ext cx="716824" cy="926169"/>
            </a:xfrm>
            <a:custGeom>
              <a:avLst/>
              <a:gdLst>
                <a:gd name="T0" fmla="*/ 703 w 767"/>
                <a:gd name="T1" fmla="*/ 991 h 991"/>
                <a:gd name="T2" fmla="*/ 575 w 767"/>
                <a:gd name="T3" fmla="*/ 983 h 991"/>
                <a:gd name="T4" fmla="*/ 471 w 767"/>
                <a:gd name="T5" fmla="*/ 967 h 991"/>
                <a:gd name="T6" fmla="*/ 399 w 767"/>
                <a:gd name="T7" fmla="*/ 959 h 991"/>
                <a:gd name="T8" fmla="*/ 367 w 767"/>
                <a:gd name="T9" fmla="*/ 951 h 991"/>
                <a:gd name="T10" fmla="*/ 319 w 767"/>
                <a:gd name="T11" fmla="*/ 943 h 991"/>
                <a:gd name="T12" fmla="*/ 280 w 767"/>
                <a:gd name="T13" fmla="*/ 935 h 991"/>
                <a:gd name="T14" fmla="*/ 232 w 767"/>
                <a:gd name="T15" fmla="*/ 911 h 991"/>
                <a:gd name="T16" fmla="*/ 184 w 767"/>
                <a:gd name="T17" fmla="*/ 887 h 991"/>
                <a:gd name="T18" fmla="*/ 152 w 767"/>
                <a:gd name="T19" fmla="*/ 863 h 991"/>
                <a:gd name="T20" fmla="*/ 128 w 767"/>
                <a:gd name="T21" fmla="*/ 839 h 991"/>
                <a:gd name="T22" fmla="*/ 104 w 767"/>
                <a:gd name="T23" fmla="*/ 807 h 991"/>
                <a:gd name="T24" fmla="*/ 88 w 767"/>
                <a:gd name="T25" fmla="*/ 791 h 991"/>
                <a:gd name="T26" fmla="*/ 80 w 767"/>
                <a:gd name="T27" fmla="*/ 759 h 991"/>
                <a:gd name="T28" fmla="*/ 64 w 767"/>
                <a:gd name="T29" fmla="*/ 727 h 991"/>
                <a:gd name="T30" fmla="*/ 56 w 767"/>
                <a:gd name="T31" fmla="*/ 703 h 991"/>
                <a:gd name="T32" fmla="*/ 48 w 767"/>
                <a:gd name="T33" fmla="*/ 671 h 991"/>
                <a:gd name="T34" fmla="*/ 40 w 767"/>
                <a:gd name="T35" fmla="*/ 639 h 991"/>
                <a:gd name="T36" fmla="*/ 40 w 767"/>
                <a:gd name="T37" fmla="*/ 607 h 991"/>
                <a:gd name="T38" fmla="*/ 32 w 767"/>
                <a:gd name="T39" fmla="*/ 575 h 991"/>
                <a:gd name="T40" fmla="*/ 24 w 767"/>
                <a:gd name="T41" fmla="*/ 543 h 991"/>
                <a:gd name="T42" fmla="*/ 24 w 767"/>
                <a:gd name="T43" fmla="*/ 471 h 991"/>
                <a:gd name="T44" fmla="*/ 16 w 767"/>
                <a:gd name="T45" fmla="*/ 391 h 991"/>
                <a:gd name="T46" fmla="*/ 8 w 767"/>
                <a:gd name="T47" fmla="*/ 328 h 991"/>
                <a:gd name="T48" fmla="*/ 8 w 767"/>
                <a:gd name="T49" fmla="*/ 296 h 991"/>
                <a:gd name="T50" fmla="*/ 8 w 767"/>
                <a:gd name="T51" fmla="*/ 240 h 991"/>
                <a:gd name="T52" fmla="*/ 8 w 767"/>
                <a:gd name="T53" fmla="*/ 208 h 991"/>
                <a:gd name="T54" fmla="*/ 8 w 767"/>
                <a:gd name="T55" fmla="*/ 184 h 991"/>
                <a:gd name="T56" fmla="*/ 0 w 767"/>
                <a:gd name="T57" fmla="*/ 144 h 991"/>
                <a:gd name="T58" fmla="*/ 0 w 767"/>
                <a:gd name="T59" fmla="*/ 104 h 991"/>
                <a:gd name="T60" fmla="*/ 0 w 767"/>
                <a:gd name="T61" fmla="*/ 88 h 991"/>
                <a:gd name="T62" fmla="*/ 0 w 767"/>
                <a:gd name="T63" fmla="*/ 48 h 991"/>
                <a:gd name="T64" fmla="*/ 0 w 767"/>
                <a:gd name="T65" fmla="*/ 32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67" h="991">
                  <a:moveTo>
                    <a:pt x="767" y="991"/>
                  </a:moveTo>
                  <a:lnTo>
                    <a:pt x="703" y="991"/>
                  </a:lnTo>
                  <a:lnTo>
                    <a:pt x="639" y="983"/>
                  </a:lnTo>
                  <a:lnTo>
                    <a:pt x="575" y="983"/>
                  </a:lnTo>
                  <a:lnTo>
                    <a:pt x="511" y="975"/>
                  </a:lnTo>
                  <a:lnTo>
                    <a:pt x="471" y="967"/>
                  </a:lnTo>
                  <a:lnTo>
                    <a:pt x="439" y="967"/>
                  </a:lnTo>
                  <a:lnTo>
                    <a:pt x="399" y="959"/>
                  </a:lnTo>
                  <a:lnTo>
                    <a:pt x="383" y="959"/>
                  </a:lnTo>
                  <a:lnTo>
                    <a:pt x="367" y="951"/>
                  </a:lnTo>
                  <a:lnTo>
                    <a:pt x="343" y="951"/>
                  </a:lnTo>
                  <a:lnTo>
                    <a:pt x="319" y="943"/>
                  </a:lnTo>
                  <a:lnTo>
                    <a:pt x="296" y="935"/>
                  </a:lnTo>
                  <a:lnTo>
                    <a:pt x="280" y="935"/>
                  </a:lnTo>
                  <a:lnTo>
                    <a:pt x="256" y="927"/>
                  </a:lnTo>
                  <a:lnTo>
                    <a:pt x="232" y="911"/>
                  </a:lnTo>
                  <a:lnTo>
                    <a:pt x="208" y="903"/>
                  </a:lnTo>
                  <a:lnTo>
                    <a:pt x="184" y="887"/>
                  </a:lnTo>
                  <a:lnTo>
                    <a:pt x="160" y="871"/>
                  </a:lnTo>
                  <a:lnTo>
                    <a:pt x="152" y="863"/>
                  </a:lnTo>
                  <a:lnTo>
                    <a:pt x="136" y="855"/>
                  </a:lnTo>
                  <a:lnTo>
                    <a:pt x="128" y="839"/>
                  </a:lnTo>
                  <a:lnTo>
                    <a:pt x="112" y="823"/>
                  </a:lnTo>
                  <a:lnTo>
                    <a:pt x="104" y="807"/>
                  </a:lnTo>
                  <a:lnTo>
                    <a:pt x="96" y="799"/>
                  </a:lnTo>
                  <a:lnTo>
                    <a:pt x="88" y="791"/>
                  </a:lnTo>
                  <a:lnTo>
                    <a:pt x="80" y="775"/>
                  </a:lnTo>
                  <a:lnTo>
                    <a:pt x="80" y="759"/>
                  </a:lnTo>
                  <a:lnTo>
                    <a:pt x="72" y="743"/>
                  </a:lnTo>
                  <a:lnTo>
                    <a:pt x="64" y="727"/>
                  </a:lnTo>
                  <a:lnTo>
                    <a:pt x="56" y="711"/>
                  </a:lnTo>
                  <a:lnTo>
                    <a:pt x="56" y="703"/>
                  </a:lnTo>
                  <a:lnTo>
                    <a:pt x="56" y="687"/>
                  </a:lnTo>
                  <a:lnTo>
                    <a:pt x="48" y="671"/>
                  </a:lnTo>
                  <a:lnTo>
                    <a:pt x="48" y="655"/>
                  </a:lnTo>
                  <a:lnTo>
                    <a:pt x="40" y="639"/>
                  </a:lnTo>
                  <a:lnTo>
                    <a:pt x="40" y="623"/>
                  </a:lnTo>
                  <a:lnTo>
                    <a:pt x="40" y="607"/>
                  </a:lnTo>
                  <a:lnTo>
                    <a:pt x="32" y="591"/>
                  </a:lnTo>
                  <a:lnTo>
                    <a:pt x="32" y="575"/>
                  </a:lnTo>
                  <a:lnTo>
                    <a:pt x="32" y="559"/>
                  </a:lnTo>
                  <a:lnTo>
                    <a:pt x="24" y="543"/>
                  </a:lnTo>
                  <a:lnTo>
                    <a:pt x="24" y="511"/>
                  </a:lnTo>
                  <a:lnTo>
                    <a:pt x="24" y="471"/>
                  </a:lnTo>
                  <a:lnTo>
                    <a:pt x="16" y="431"/>
                  </a:lnTo>
                  <a:lnTo>
                    <a:pt x="16" y="391"/>
                  </a:lnTo>
                  <a:lnTo>
                    <a:pt x="16" y="352"/>
                  </a:lnTo>
                  <a:lnTo>
                    <a:pt x="8" y="328"/>
                  </a:lnTo>
                  <a:lnTo>
                    <a:pt x="8" y="312"/>
                  </a:lnTo>
                  <a:lnTo>
                    <a:pt x="8" y="296"/>
                  </a:lnTo>
                  <a:lnTo>
                    <a:pt x="8" y="272"/>
                  </a:lnTo>
                  <a:lnTo>
                    <a:pt x="8" y="240"/>
                  </a:lnTo>
                  <a:lnTo>
                    <a:pt x="8" y="224"/>
                  </a:lnTo>
                  <a:lnTo>
                    <a:pt x="8" y="208"/>
                  </a:lnTo>
                  <a:lnTo>
                    <a:pt x="8" y="200"/>
                  </a:lnTo>
                  <a:lnTo>
                    <a:pt x="8" y="184"/>
                  </a:lnTo>
                  <a:lnTo>
                    <a:pt x="8" y="160"/>
                  </a:lnTo>
                  <a:lnTo>
                    <a:pt x="0" y="144"/>
                  </a:lnTo>
                  <a:lnTo>
                    <a:pt x="0" y="120"/>
                  </a:lnTo>
                  <a:lnTo>
                    <a:pt x="0" y="104"/>
                  </a:lnTo>
                  <a:lnTo>
                    <a:pt x="0" y="96"/>
                  </a:lnTo>
                  <a:lnTo>
                    <a:pt x="0" y="88"/>
                  </a:lnTo>
                  <a:lnTo>
                    <a:pt x="0" y="64"/>
                  </a:lnTo>
                  <a:lnTo>
                    <a:pt x="0" y="48"/>
                  </a:lnTo>
                  <a:lnTo>
                    <a:pt x="0" y="40"/>
                  </a:lnTo>
                  <a:lnTo>
                    <a:pt x="0" y="32"/>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1" name="Freeform 100"/>
            <p:cNvSpPr>
              <a:spLocks/>
            </p:cNvSpPr>
            <p:nvPr/>
          </p:nvSpPr>
          <p:spPr bwMode="auto">
            <a:xfrm>
              <a:off x="5776300" y="548680"/>
              <a:ext cx="642057" cy="612150"/>
            </a:xfrm>
            <a:custGeom>
              <a:avLst/>
              <a:gdLst>
                <a:gd name="T0" fmla="*/ 40 w 687"/>
                <a:gd name="T1" fmla="*/ 655 h 655"/>
                <a:gd name="T2" fmla="*/ 152 w 687"/>
                <a:gd name="T3" fmla="*/ 647 h 655"/>
                <a:gd name="T4" fmla="*/ 264 w 687"/>
                <a:gd name="T5" fmla="*/ 631 h 655"/>
                <a:gd name="T6" fmla="*/ 360 w 687"/>
                <a:gd name="T7" fmla="*/ 615 h 655"/>
                <a:gd name="T8" fmla="*/ 400 w 687"/>
                <a:gd name="T9" fmla="*/ 607 h 655"/>
                <a:gd name="T10" fmla="*/ 432 w 687"/>
                <a:gd name="T11" fmla="*/ 599 h 655"/>
                <a:gd name="T12" fmla="*/ 456 w 687"/>
                <a:gd name="T13" fmla="*/ 583 h 655"/>
                <a:gd name="T14" fmla="*/ 488 w 687"/>
                <a:gd name="T15" fmla="*/ 575 h 655"/>
                <a:gd name="T16" fmla="*/ 503 w 687"/>
                <a:gd name="T17" fmla="*/ 567 h 655"/>
                <a:gd name="T18" fmla="*/ 519 w 687"/>
                <a:gd name="T19" fmla="*/ 559 h 655"/>
                <a:gd name="T20" fmla="*/ 527 w 687"/>
                <a:gd name="T21" fmla="*/ 551 h 655"/>
                <a:gd name="T22" fmla="*/ 535 w 687"/>
                <a:gd name="T23" fmla="*/ 543 h 655"/>
                <a:gd name="T24" fmla="*/ 543 w 687"/>
                <a:gd name="T25" fmla="*/ 535 h 655"/>
                <a:gd name="T26" fmla="*/ 567 w 687"/>
                <a:gd name="T27" fmla="*/ 519 h 655"/>
                <a:gd name="T28" fmla="*/ 599 w 687"/>
                <a:gd name="T29" fmla="*/ 479 h 655"/>
                <a:gd name="T30" fmla="*/ 615 w 687"/>
                <a:gd name="T31" fmla="*/ 439 h 655"/>
                <a:gd name="T32" fmla="*/ 631 w 687"/>
                <a:gd name="T33" fmla="*/ 415 h 655"/>
                <a:gd name="T34" fmla="*/ 639 w 687"/>
                <a:gd name="T35" fmla="*/ 383 h 655"/>
                <a:gd name="T36" fmla="*/ 639 w 687"/>
                <a:gd name="T37" fmla="*/ 368 h 655"/>
                <a:gd name="T38" fmla="*/ 647 w 687"/>
                <a:gd name="T39" fmla="*/ 344 h 655"/>
                <a:gd name="T40" fmla="*/ 647 w 687"/>
                <a:gd name="T41" fmla="*/ 336 h 655"/>
                <a:gd name="T42" fmla="*/ 655 w 687"/>
                <a:gd name="T43" fmla="*/ 304 h 655"/>
                <a:gd name="T44" fmla="*/ 663 w 687"/>
                <a:gd name="T45" fmla="*/ 264 h 655"/>
                <a:gd name="T46" fmla="*/ 663 w 687"/>
                <a:gd name="T47" fmla="*/ 240 h 655"/>
                <a:gd name="T48" fmla="*/ 671 w 687"/>
                <a:gd name="T49" fmla="*/ 216 h 655"/>
                <a:gd name="T50" fmla="*/ 671 w 687"/>
                <a:gd name="T51" fmla="*/ 192 h 655"/>
                <a:gd name="T52" fmla="*/ 679 w 687"/>
                <a:gd name="T53" fmla="*/ 168 h 655"/>
                <a:gd name="T54" fmla="*/ 679 w 687"/>
                <a:gd name="T55" fmla="*/ 144 h 655"/>
                <a:gd name="T56" fmla="*/ 679 w 687"/>
                <a:gd name="T57" fmla="*/ 120 h 655"/>
                <a:gd name="T58" fmla="*/ 679 w 687"/>
                <a:gd name="T59" fmla="*/ 104 h 655"/>
                <a:gd name="T60" fmla="*/ 679 w 687"/>
                <a:gd name="T61" fmla="*/ 64 h 655"/>
                <a:gd name="T62" fmla="*/ 687 w 687"/>
                <a:gd name="T63" fmla="*/ 32 h 655"/>
                <a:gd name="T64" fmla="*/ 687 w 687"/>
                <a:gd name="T65" fmla="*/ 16 h 655"/>
                <a:gd name="T66" fmla="*/ 687 w 687"/>
                <a:gd name="T6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7" h="655">
                  <a:moveTo>
                    <a:pt x="0" y="655"/>
                  </a:moveTo>
                  <a:lnTo>
                    <a:pt x="40" y="655"/>
                  </a:lnTo>
                  <a:lnTo>
                    <a:pt x="80" y="655"/>
                  </a:lnTo>
                  <a:lnTo>
                    <a:pt x="152" y="647"/>
                  </a:lnTo>
                  <a:lnTo>
                    <a:pt x="208" y="639"/>
                  </a:lnTo>
                  <a:lnTo>
                    <a:pt x="264" y="631"/>
                  </a:lnTo>
                  <a:lnTo>
                    <a:pt x="312" y="623"/>
                  </a:lnTo>
                  <a:lnTo>
                    <a:pt x="360" y="615"/>
                  </a:lnTo>
                  <a:lnTo>
                    <a:pt x="376" y="615"/>
                  </a:lnTo>
                  <a:lnTo>
                    <a:pt x="400" y="607"/>
                  </a:lnTo>
                  <a:lnTo>
                    <a:pt x="416" y="599"/>
                  </a:lnTo>
                  <a:lnTo>
                    <a:pt x="432" y="599"/>
                  </a:lnTo>
                  <a:lnTo>
                    <a:pt x="448" y="591"/>
                  </a:lnTo>
                  <a:lnTo>
                    <a:pt x="456" y="583"/>
                  </a:lnTo>
                  <a:lnTo>
                    <a:pt x="472" y="583"/>
                  </a:lnTo>
                  <a:lnTo>
                    <a:pt x="488" y="575"/>
                  </a:lnTo>
                  <a:lnTo>
                    <a:pt x="495" y="567"/>
                  </a:lnTo>
                  <a:lnTo>
                    <a:pt x="503" y="567"/>
                  </a:lnTo>
                  <a:lnTo>
                    <a:pt x="511" y="559"/>
                  </a:lnTo>
                  <a:lnTo>
                    <a:pt x="519" y="559"/>
                  </a:lnTo>
                  <a:lnTo>
                    <a:pt x="519" y="551"/>
                  </a:lnTo>
                  <a:lnTo>
                    <a:pt x="527" y="551"/>
                  </a:lnTo>
                  <a:lnTo>
                    <a:pt x="527" y="551"/>
                  </a:lnTo>
                  <a:lnTo>
                    <a:pt x="535" y="543"/>
                  </a:lnTo>
                  <a:lnTo>
                    <a:pt x="543" y="543"/>
                  </a:lnTo>
                  <a:lnTo>
                    <a:pt x="543" y="535"/>
                  </a:lnTo>
                  <a:lnTo>
                    <a:pt x="559" y="527"/>
                  </a:lnTo>
                  <a:lnTo>
                    <a:pt x="567" y="519"/>
                  </a:lnTo>
                  <a:lnTo>
                    <a:pt x="583" y="495"/>
                  </a:lnTo>
                  <a:lnTo>
                    <a:pt x="599" y="479"/>
                  </a:lnTo>
                  <a:lnTo>
                    <a:pt x="607" y="455"/>
                  </a:lnTo>
                  <a:lnTo>
                    <a:pt x="615" y="439"/>
                  </a:lnTo>
                  <a:lnTo>
                    <a:pt x="623" y="431"/>
                  </a:lnTo>
                  <a:lnTo>
                    <a:pt x="631" y="415"/>
                  </a:lnTo>
                  <a:lnTo>
                    <a:pt x="631" y="399"/>
                  </a:lnTo>
                  <a:lnTo>
                    <a:pt x="639" y="383"/>
                  </a:lnTo>
                  <a:lnTo>
                    <a:pt x="639" y="375"/>
                  </a:lnTo>
                  <a:lnTo>
                    <a:pt x="639" y="368"/>
                  </a:lnTo>
                  <a:lnTo>
                    <a:pt x="647" y="352"/>
                  </a:lnTo>
                  <a:lnTo>
                    <a:pt x="647" y="344"/>
                  </a:lnTo>
                  <a:lnTo>
                    <a:pt x="647" y="336"/>
                  </a:lnTo>
                  <a:lnTo>
                    <a:pt x="647" y="336"/>
                  </a:lnTo>
                  <a:lnTo>
                    <a:pt x="655" y="328"/>
                  </a:lnTo>
                  <a:lnTo>
                    <a:pt x="655" y="304"/>
                  </a:lnTo>
                  <a:lnTo>
                    <a:pt x="663" y="280"/>
                  </a:lnTo>
                  <a:lnTo>
                    <a:pt x="663" y="264"/>
                  </a:lnTo>
                  <a:lnTo>
                    <a:pt x="663" y="248"/>
                  </a:lnTo>
                  <a:lnTo>
                    <a:pt x="663" y="240"/>
                  </a:lnTo>
                  <a:lnTo>
                    <a:pt x="671" y="232"/>
                  </a:lnTo>
                  <a:lnTo>
                    <a:pt x="671" y="216"/>
                  </a:lnTo>
                  <a:lnTo>
                    <a:pt x="671" y="200"/>
                  </a:lnTo>
                  <a:lnTo>
                    <a:pt x="671" y="192"/>
                  </a:lnTo>
                  <a:lnTo>
                    <a:pt x="671" y="184"/>
                  </a:lnTo>
                  <a:lnTo>
                    <a:pt x="679" y="168"/>
                  </a:lnTo>
                  <a:lnTo>
                    <a:pt x="679" y="152"/>
                  </a:lnTo>
                  <a:lnTo>
                    <a:pt x="679" y="144"/>
                  </a:lnTo>
                  <a:lnTo>
                    <a:pt x="679" y="128"/>
                  </a:lnTo>
                  <a:lnTo>
                    <a:pt x="679" y="120"/>
                  </a:lnTo>
                  <a:lnTo>
                    <a:pt x="679" y="112"/>
                  </a:lnTo>
                  <a:lnTo>
                    <a:pt x="679" y="104"/>
                  </a:lnTo>
                  <a:lnTo>
                    <a:pt x="679" y="80"/>
                  </a:lnTo>
                  <a:lnTo>
                    <a:pt x="679" y="64"/>
                  </a:lnTo>
                  <a:lnTo>
                    <a:pt x="687" y="40"/>
                  </a:lnTo>
                  <a:lnTo>
                    <a:pt x="687" y="32"/>
                  </a:lnTo>
                  <a:lnTo>
                    <a:pt x="687" y="24"/>
                  </a:lnTo>
                  <a:lnTo>
                    <a:pt x="687" y="16"/>
                  </a:lnTo>
                  <a:lnTo>
                    <a:pt x="687" y="8"/>
                  </a:lnTo>
                  <a:lnTo>
                    <a:pt x="687"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2" name="Freeform 101"/>
            <p:cNvSpPr>
              <a:spLocks/>
            </p:cNvSpPr>
            <p:nvPr/>
          </p:nvSpPr>
          <p:spPr bwMode="auto">
            <a:xfrm>
              <a:off x="7217425" y="548680"/>
              <a:ext cx="948600" cy="956076"/>
            </a:xfrm>
            <a:custGeom>
              <a:avLst/>
              <a:gdLst>
                <a:gd name="T0" fmla="*/ 0 w 1015"/>
                <a:gd name="T1" fmla="*/ 1023 h 1023"/>
                <a:gd name="T2" fmla="*/ 1015 w 1015"/>
                <a:gd name="T3" fmla="*/ 1015 h 1023"/>
                <a:gd name="T4" fmla="*/ 927 w 1015"/>
                <a:gd name="T5" fmla="*/ 1015 h 1023"/>
                <a:gd name="T6" fmla="*/ 832 w 1015"/>
                <a:gd name="T7" fmla="*/ 1015 h 1023"/>
                <a:gd name="T8" fmla="*/ 744 w 1015"/>
                <a:gd name="T9" fmla="*/ 1015 h 1023"/>
                <a:gd name="T10" fmla="*/ 648 w 1015"/>
                <a:gd name="T11" fmla="*/ 1015 h 1023"/>
                <a:gd name="T12" fmla="*/ 560 w 1015"/>
                <a:gd name="T13" fmla="*/ 1015 h 1023"/>
                <a:gd name="T14" fmla="*/ 472 w 1015"/>
                <a:gd name="T15" fmla="*/ 1015 h 1023"/>
                <a:gd name="T16" fmla="*/ 376 w 1015"/>
                <a:gd name="T17" fmla="*/ 1007 h 1023"/>
                <a:gd name="T18" fmla="*/ 336 w 1015"/>
                <a:gd name="T19" fmla="*/ 1007 h 1023"/>
                <a:gd name="T20" fmla="*/ 288 w 1015"/>
                <a:gd name="T21" fmla="*/ 1007 h 1023"/>
                <a:gd name="T22" fmla="*/ 256 w 1015"/>
                <a:gd name="T23" fmla="*/ 999 h 1023"/>
                <a:gd name="T24" fmla="*/ 248 w 1015"/>
                <a:gd name="T25" fmla="*/ 999 h 1023"/>
                <a:gd name="T26" fmla="*/ 232 w 1015"/>
                <a:gd name="T27" fmla="*/ 999 h 1023"/>
                <a:gd name="T28" fmla="*/ 216 w 1015"/>
                <a:gd name="T29" fmla="*/ 991 h 1023"/>
                <a:gd name="T30" fmla="*/ 200 w 1015"/>
                <a:gd name="T31" fmla="*/ 991 h 1023"/>
                <a:gd name="T32" fmla="*/ 184 w 1015"/>
                <a:gd name="T33" fmla="*/ 983 h 1023"/>
                <a:gd name="T34" fmla="*/ 168 w 1015"/>
                <a:gd name="T35" fmla="*/ 983 h 1023"/>
                <a:gd name="T36" fmla="*/ 160 w 1015"/>
                <a:gd name="T37" fmla="*/ 975 h 1023"/>
                <a:gd name="T38" fmla="*/ 144 w 1015"/>
                <a:gd name="T39" fmla="*/ 967 h 1023"/>
                <a:gd name="T40" fmla="*/ 136 w 1015"/>
                <a:gd name="T41" fmla="*/ 959 h 1023"/>
                <a:gd name="T42" fmla="*/ 120 w 1015"/>
                <a:gd name="T43" fmla="*/ 951 h 1023"/>
                <a:gd name="T44" fmla="*/ 112 w 1015"/>
                <a:gd name="T45" fmla="*/ 943 h 1023"/>
                <a:gd name="T46" fmla="*/ 96 w 1015"/>
                <a:gd name="T47" fmla="*/ 935 h 1023"/>
                <a:gd name="T48" fmla="*/ 88 w 1015"/>
                <a:gd name="T49" fmla="*/ 919 h 1023"/>
                <a:gd name="T50" fmla="*/ 80 w 1015"/>
                <a:gd name="T51" fmla="*/ 911 h 1023"/>
                <a:gd name="T52" fmla="*/ 72 w 1015"/>
                <a:gd name="T53" fmla="*/ 895 h 1023"/>
                <a:gd name="T54" fmla="*/ 64 w 1015"/>
                <a:gd name="T55" fmla="*/ 879 h 1023"/>
                <a:gd name="T56" fmla="*/ 64 w 1015"/>
                <a:gd name="T57" fmla="*/ 863 h 1023"/>
                <a:gd name="T58" fmla="*/ 56 w 1015"/>
                <a:gd name="T59" fmla="*/ 855 h 1023"/>
                <a:gd name="T60" fmla="*/ 48 w 1015"/>
                <a:gd name="T61" fmla="*/ 839 h 1023"/>
                <a:gd name="T62" fmla="*/ 48 w 1015"/>
                <a:gd name="T63" fmla="*/ 823 h 1023"/>
                <a:gd name="T64" fmla="*/ 40 w 1015"/>
                <a:gd name="T65" fmla="*/ 807 h 1023"/>
                <a:gd name="T66" fmla="*/ 40 w 1015"/>
                <a:gd name="T67" fmla="*/ 791 h 1023"/>
                <a:gd name="T68" fmla="*/ 32 w 1015"/>
                <a:gd name="T69" fmla="*/ 759 h 1023"/>
                <a:gd name="T70" fmla="*/ 24 w 1015"/>
                <a:gd name="T71" fmla="*/ 735 h 1023"/>
                <a:gd name="T72" fmla="*/ 24 w 1015"/>
                <a:gd name="T73" fmla="*/ 703 h 1023"/>
                <a:gd name="T74" fmla="*/ 16 w 1015"/>
                <a:gd name="T75" fmla="*/ 671 h 1023"/>
                <a:gd name="T76" fmla="*/ 16 w 1015"/>
                <a:gd name="T77" fmla="*/ 599 h 1023"/>
                <a:gd name="T78" fmla="*/ 8 w 1015"/>
                <a:gd name="T79" fmla="*/ 535 h 1023"/>
                <a:gd name="T80" fmla="*/ 8 w 1015"/>
                <a:gd name="T81" fmla="*/ 463 h 1023"/>
                <a:gd name="T82" fmla="*/ 8 w 1015"/>
                <a:gd name="T83" fmla="*/ 391 h 1023"/>
                <a:gd name="T84" fmla="*/ 8 w 1015"/>
                <a:gd name="T85" fmla="*/ 320 h 1023"/>
                <a:gd name="T86" fmla="*/ 0 w 1015"/>
                <a:gd name="T87" fmla="*/ 256 h 1023"/>
                <a:gd name="T88" fmla="*/ 0 w 1015"/>
                <a:gd name="T89" fmla="*/ 112 h 1023"/>
                <a:gd name="T90" fmla="*/ 0 w 1015"/>
                <a:gd name="T91" fmla="*/ 0 h 1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15" h="1023">
                  <a:moveTo>
                    <a:pt x="0" y="1023"/>
                  </a:moveTo>
                  <a:lnTo>
                    <a:pt x="1015" y="1015"/>
                  </a:lnTo>
                  <a:lnTo>
                    <a:pt x="927" y="1015"/>
                  </a:lnTo>
                  <a:lnTo>
                    <a:pt x="832" y="1015"/>
                  </a:lnTo>
                  <a:lnTo>
                    <a:pt x="744" y="1015"/>
                  </a:lnTo>
                  <a:lnTo>
                    <a:pt x="648" y="1015"/>
                  </a:lnTo>
                  <a:lnTo>
                    <a:pt x="560" y="1015"/>
                  </a:lnTo>
                  <a:lnTo>
                    <a:pt x="472" y="1015"/>
                  </a:lnTo>
                  <a:lnTo>
                    <a:pt x="376" y="1007"/>
                  </a:lnTo>
                  <a:lnTo>
                    <a:pt x="336" y="1007"/>
                  </a:lnTo>
                  <a:lnTo>
                    <a:pt x="288" y="1007"/>
                  </a:lnTo>
                  <a:lnTo>
                    <a:pt x="256" y="999"/>
                  </a:lnTo>
                  <a:lnTo>
                    <a:pt x="248" y="999"/>
                  </a:lnTo>
                  <a:lnTo>
                    <a:pt x="232" y="999"/>
                  </a:lnTo>
                  <a:lnTo>
                    <a:pt x="216" y="991"/>
                  </a:lnTo>
                  <a:lnTo>
                    <a:pt x="200" y="991"/>
                  </a:lnTo>
                  <a:lnTo>
                    <a:pt x="184" y="983"/>
                  </a:lnTo>
                  <a:lnTo>
                    <a:pt x="168" y="983"/>
                  </a:lnTo>
                  <a:lnTo>
                    <a:pt x="160" y="975"/>
                  </a:lnTo>
                  <a:lnTo>
                    <a:pt x="144" y="967"/>
                  </a:lnTo>
                  <a:lnTo>
                    <a:pt x="136" y="959"/>
                  </a:lnTo>
                  <a:lnTo>
                    <a:pt x="120" y="951"/>
                  </a:lnTo>
                  <a:lnTo>
                    <a:pt x="112" y="943"/>
                  </a:lnTo>
                  <a:lnTo>
                    <a:pt x="96" y="935"/>
                  </a:lnTo>
                  <a:lnTo>
                    <a:pt x="88" y="919"/>
                  </a:lnTo>
                  <a:lnTo>
                    <a:pt x="80" y="911"/>
                  </a:lnTo>
                  <a:lnTo>
                    <a:pt x="72" y="895"/>
                  </a:lnTo>
                  <a:lnTo>
                    <a:pt x="64" y="879"/>
                  </a:lnTo>
                  <a:lnTo>
                    <a:pt x="64" y="863"/>
                  </a:lnTo>
                  <a:lnTo>
                    <a:pt x="56" y="855"/>
                  </a:lnTo>
                  <a:lnTo>
                    <a:pt x="48" y="839"/>
                  </a:lnTo>
                  <a:lnTo>
                    <a:pt x="48" y="823"/>
                  </a:lnTo>
                  <a:lnTo>
                    <a:pt x="40" y="807"/>
                  </a:lnTo>
                  <a:lnTo>
                    <a:pt x="40" y="791"/>
                  </a:lnTo>
                  <a:lnTo>
                    <a:pt x="32" y="759"/>
                  </a:lnTo>
                  <a:lnTo>
                    <a:pt x="24" y="735"/>
                  </a:lnTo>
                  <a:lnTo>
                    <a:pt x="24" y="703"/>
                  </a:lnTo>
                  <a:lnTo>
                    <a:pt x="16" y="671"/>
                  </a:lnTo>
                  <a:lnTo>
                    <a:pt x="16" y="599"/>
                  </a:lnTo>
                  <a:lnTo>
                    <a:pt x="8" y="535"/>
                  </a:lnTo>
                  <a:lnTo>
                    <a:pt x="8" y="463"/>
                  </a:lnTo>
                  <a:lnTo>
                    <a:pt x="8" y="391"/>
                  </a:lnTo>
                  <a:lnTo>
                    <a:pt x="8" y="320"/>
                  </a:lnTo>
                  <a:lnTo>
                    <a:pt x="0" y="256"/>
                  </a:lnTo>
                  <a:lnTo>
                    <a:pt x="0" y="112"/>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3" name="Freeform 102"/>
            <p:cNvSpPr>
              <a:spLocks/>
            </p:cNvSpPr>
            <p:nvPr/>
          </p:nvSpPr>
          <p:spPr bwMode="auto">
            <a:xfrm>
              <a:off x="7217425" y="1982327"/>
              <a:ext cx="948600" cy="627104"/>
            </a:xfrm>
            <a:custGeom>
              <a:avLst/>
              <a:gdLst>
                <a:gd name="T0" fmla="*/ 0 w 1015"/>
                <a:gd name="T1" fmla="*/ 655 h 671"/>
                <a:gd name="T2" fmla="*/ 0 w 1015"/>
                <a:gd name="T3" fmla="*/ 663 h 671"/>
                <a:gd name="T4" fmla="*/ 0 w 1015"/>
                <a:gd name="T5" fmla="*/ 663 h 671"/>
                <a:gd name="T6" fmla="*/ 0 w 1015"/>
                <a:gd name="T7" fmla="*/ 671 h 671"/>
                <a:gd name="T8" fmla="*/ 0 w 1015"/>
                <a:gd name="T9" fmla="*/ 671 h 671"/>
                <a:gd name="T10" fmla="*/ 0 w 1015"/>
                <a:gd name="T11" fmla="*/ 671 h 671"/>
                <a:gd name="T12" fmla="*/ 0 w 1015"/>
                <a:gd name="T13" fmla="*/ 671 h 671"/>
                <a:gd name="T14" fmla="*/ 0 w 1015"/>
                <a:gd name="T15" fmla="*/ 671 h 671"/>
                <a:gd name="T16" fmla="*/ 0 w 1015"/>
                <a:gd name="T17" fmla="*/ 671 h 671"/>
                <a:gd name="T18" fmla="*/ 8 w 1015"/>
                <a:gd name="T19" fmla="*/ 671 h 671"/>
                <a:gd name="T20" fmla="*/ 8 w 1015"/>
                <a:gd name="T21" fmla="*/ 671 h 671"/>
                <a:gd name="T22" fmla="*/ 8 w 1015"/>
                <a:gd name="T23" fmla="*/ 663 h 671"/>
                <a:gd name="T24" fmla="*/ 8 w 1015"/>
                <a:gd name="T25" fmla="*/ 655 h 671"/>
                <a:gd name="T26" fmla="*/ 8 w 1015"/>
                <a:gd name="T27" fmla="*/ 655 h 671"/>
                <a:gd name="T28" fmla="*/ 8 w 1015"/>
                <a:gd name="T29" fmla="*/ 639 h 671"/>
                <a:gd name="T30" fmla="*/ 8 w 1015"/>
                <a:gd name="T31" fmla="*/ 631 h 671"/>
                <a:gd name="T32" fmla="*/ 8 w 1015"/>
                <a:gd name="T33" fmla="*/ 623 h 671"/>
                <a:gd name="T34" fmla="*/ 8 w 1015"/>
                <a:gd name="T35" fmla="*/ 623 h 671"/>
                <a:gd name="T36" fmla="*/ 8 w 1015"/>
                <a:gd name="T37" fmla="*/ 615 h 671"/>
                <a:gd name="T38" fmla="*/ 8 w 1015"/>
                <a:gd name="T39" fmla="*/ 615 h 671"/>
                <a:gd name="T40" fmla="*/ 8 w 1015"/>
                <a:gd name="T41" fmla="*/ 615 h 671"/>
                <a:gd name="T42" fmla="*/ 8 w 1015"/>
                <a:gd name="T43" fmla="*/ 615 h 671"/>
                <a:gd name="T44" fmla="*/ 8 w 1015"/>
                <a:gd name="T45" fmla="*/ 615 h 671"/>
                <a:gd name="T46" fmla="*/ 8 w 1015"/>
                <a:gd name="T47" fmla="*/ 615 h 671"/>
                <a:gd name="T48" fmla="*/ 8 w 1015"/>
                <a:gd name="T49" fmla="*/ 519 h 671"/>
                <a:gd name="T50" fmla="*/ 8 w 1015"/>
                <a:gd name="T51" fmla="*/ 471 h 671"/>
                <a:gd name="T52" fmla="*/ 8 w 1015"/>
                <a:gd name="T53" fmla="*/ 423 h 671"/>
                <a:gd name="T54" fmla="*/ 16 w 1015"/>
                <a:gd name="T55" fmla="*/ 375 h 671"/>
                <a:gd name="T56" fmla="*/ 24 w 1015"/>
                <a:gd name="T57" fmla="*/ 328 h 671"/>
                <a:gd name="T58" fmla="*/ 24 w 1015"/>
                <a:gd name="T59" fmla="*/ 304 h 671"/>
                <a:gd name="T60" fmla="*/ 24 w 1015"/>
                <a:gd name="T61" fmla="*/ 280 h 671"/>
                <a:gd name="T62" fmla="*/ 32 w 1015"/>
                <a:gd name="T63" fmla="*/ 256 h 671"/>
                <a:gd name="T64" fmla="*/ 40 w 1015"/>
                <a:gd name="T65" fmla="*/ 232 h 671"/>
                <a:gd name="T66" fmla="*/ 40 w 1015"/>
                <a:gd name="T67" fmla="*/ 200 h 671"/>
                <a:gd name="T68" fmla="*/ 48 w 1015"/>
                <a:gd name="T69" fmla="*/ 176 h 671"/>
                <a:gd name="T70" fmla="*/ 56 w 1015"/>
                <a:gd name="T71" fmla="*/ 160 h 671"/>
                <a:gd name="T72" fmla="*/ 64 w 1015"/>
                <a:gd name="T73" fmla="*/ 152 h 671"/>
                <a:gd name="T74" fmla="*/ 64 w 1015"/>
                <a:gd name="T75" fmla="*/ 136 h 671"/>
                <a:gd name="T76" fmla="*/ 72 w 1015"/>
                <a:gd name="T77" fmla="*/ 120 h 671"/>
                <a:gd name="T78" fmla="*/ 80 w 1015"/>
                <a:gd name="T79" fmla="*/ 112 h 671"/>
                <a:gd name="T80" fmla="*/ 88 w 1015"/>
                <a:gd name="T81" fmla="*/ 104 h 671"/>
                <a:gd name="T82" fmla="*/ 96 w 1015"/>
                <a:gd name="T83" fmla="*/ 88 h 671"/>
                <a:gd name="T84" fmla="*/ 104 w 1015"/>
                <a:gd name="T85" fmla="*/ 80 h 671"/>
                <a:gd name="T86" fmla="*/ 112 w 1015"/>
                <a:gd name="T87" fmla="*/ 72 h 671"/>
                <a:gd name="T88" fmla="*/ 128 w 1015"/>
                <a:gd name="T89" fmla="*/ 64 h 671"/>
                <a:gd name="T90" fmla="*/ 136 w 1015"/>
                <a:gd name="T91" fmla="*/ 56 h 671"/>
                <a:gd name="T92" fmla="*/ 152 w 1015"/>
                <a:gd name="T93" fmla="*/ 48 h 671"/>
                <a:gd name="T94" fmla="*/ 168 w 1015"/>
                <a:gd name="T95" fmla="*/ 40 h 671"/>
                <a:gd name="T96" fmla="*/ 184 w 1015"/>
                <a:gd name="T97" fmla="*/ 32 h 671"/>
                <a:gd name="T98" fmla="*/ 208 w 1015"/>
                <a:gd name="T99" fmla="*/ 24 h 671"/>
                <a:gd name="T100" fmla="*/ 224 w 1015"/>
                <a:gd name="T101" fmla="*/ 24 h 671"/>
                <a:gd name="T102" fmla="*/ 240 w 1015"/>
                <a:gd name="T103" fmla="*/ 16 h 671"/>
                <a:gd name="T104" fmla="*/ 264 w 1015"/>
                <a:gd name="T105" fmla="*/ 16 h 671"/>
                <a:gd name="T106" fmla="*/ 280 w 1015"/>
                <a:gd name="T107" fmla="*/ 16 h 671"/>
                <a:gd name="T108" fmla="*/ 304 w 1015"/>
                <a:gd name="T109" fmla="*/ 16 h 671"/>
                <a:gd name="T110" fmla="*/ 336 w 1015"/>
                <a:gd name="T111" fmla="*/ 8 h 671"/>
                <a:gd name="T112" fmla="*/ 376 w 1015"/>
                <a:gd name="T113" fmla="*/ 8 h 671"/>
                <a:gd name="T114" fmla="*/ 416 w 1015"/>
                <a:gd name="T115" fmla="*/ 8 h 671"/>
                <a:gd name="T116" fmla="*/ 456 w 1015"/>
                <a:gd name="T117" fmla="*/ 8 h 671"/>
                <a:gd name="T118" fmla="*/ 592 w 1015"/>
                <a:gd name="T119" fmla="*/ 0 h 671"/>
                <a:gd name="T120" fmla="*/ 736 w 1015"/>
                <a:gd name="T121" fmla="*/ 0 h 671"/>
                <a:gd name="T122" fmla="*/ 872 w 1015"/>
                <a:gd name="T123" fmla="*/ 0 h 671"/>
                <a:gd name="T124" fmla="*/ 1015 w 1015"/>
                <a:gd name="T125"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5" h="671">
                  <a:moveTo>
                    <a:pt x="0" y="655"/>
                  </a:moveTo>
                  <a:lnTo>
                    <a:pt x="0" y="663"/>
                  </a:lnTo>
                  <a:lnTo>
                    <a:pt x="0" y="663"/>
                  </a:lnTo>
                  <a:lnTo>
                    <a:pt x="0" y="671"/>
                  </a:lnTo>
                  <a:lnTo>
                    <a:pt x="0" y="671"/>
                  </a:lnTo>
                  <a:lnTo>
                    <a:pt x="0" y="671"/>
                  </a:lnTo>
                  <a:lnTo>
                    <a:pt x="0" y="671"/>
                  </a:lnTo>
                  <a:lnTo>
                    <a:pt x="0" y="671"/>
                  </a:lnTo>
                  <a:lnTo>
                    <a:pt x="0" y="671"/>
                  </a:lnTo>
                  <a:lnTo>
                    <a:pt x="8" y="671"/>
                  </a:lnTo>
                  <a:lnTo>
                    <a:pt x="8" y="671"/>
                  </a:lnTo>
                  <a:lnTo>
                    <a:pt x="8" y="663"/>
                  </a:lnTo>
                  <a:lnTo>
                    <a:pt x="8" y="655"/>
                  </a:lnTo>
                  <a:lnTo>
                    <a:pt x="8" y="655"/>
                  </a:lnTo>
                  <a:lnTo>
                    <a:pt x="8" y="639"/>
                  </a:lnTo>
                  <a:lnTo>
                    <a:pt x="8" y="631"/>
                  </a:lnTo>
                  <a:lnTo>
                    <a:pt x="8" y="623"/>
                  </a:lnTo>
                  <a:lnTo>
                    <a:pt x="8" y="623"/>
                  </a:lnTo>
                  <a:lnTo>
                    <a:pt x="8" y="615"/>
                  </a:lnTo>
                  <a:lnTo>
                    <a:pt x="8" y="615"/>
                  </a:lnTo>
                  <a:lnTo>
                    <a:pt x="8" y="615"/>
                  </a:lnTo>
                  <a:lnTo>
                    <a:pt x="8" y="615"/>
                  </a:lnTo>
                  <a:lnTo>
                    <a:pt x="8" y="615"/>
                  </a:lnTo>
                  <a:lnTo>
                    <a:pt x="8" y="615"/>
                  </a:lnTo>
                  <a:lnTo>
                    <a:pt x="8" y="519"/>
                  </a:lnTo>
                  <a:lnTo>
                    <a:pt x="8" y="471"/>
                  </a:lnTo>
                  <a:lnTo>
                    <a:pt x="8" y="423"/>
                  </a:lnTo>
                  <a:lnTo>
                    <a:pt x="16" y="375"/>
                  </a:lnTo>
                  <a:lnTo>
                    <a:pt x="24" y="328"/>
                  </a:lnTo>
                  <a:lnTo>
                    <a:pt x="24" y="304"/>
                  </a:lnTo>
                  <a:lnTo>
                    <a:pt x="24" y="280"/>
                  </a:lnTo>
                  <a:lnTo>
                    <a:pt x="32" y="256"/>
                  </a:lnTo>
                  <a:lnTo>
                    <a:pt x="40" y="232"/>
                  </a:lnTo>
                  <a:lnTo>
                    <a:pt x="40" y="200"/>
                  </a:lnTo>
                  <a:lnTo>
                    <a:pt x="48" y="176"/>
                  </a:lnTo>
                  <a:lnTo>
                    <a:pt x="56" y="160"/>
                  </a:lnTo>
                  <a:lnTo>
                    <a:pt x="64" y="152"/>
                  </a:lnTo>
                  <a:lnTo>
                    <a:pt x="64" y="136"/>
                  </a:lnTo>
                  <a:lnTo>
                    <a:pt x="72" y="120"/>
                  </a:lnTo>
                  <a:lnTo>
                    <a:pt x="80" y="112"/>
                  </a:lnTo>
                  <a:lnTo>
                    <a:pt x="88" y="104"/>
                  </a:lnTo>
                  <a:lnTo>
                    <a:pt x="96" y="88"/>
                  </a:lnTo>
                  <a:lnTo>
                    <a:pt x="104" y="80"/>
                  </a:lnTo>
                  <a:lnTo>
                    <a:pt x="112" y="72"/>
                  </a:lnTo>
                  <a:lnTo>
                    <a:pt x="128" y="64"/>
                  </a:lnTo>
                  <a:lnTo>
                    <a:pt x="136" y="56"/>
                  </a:lnTo>
                  <a:lnTo>
                    <a:pt x="152" y="48"/>
                  </a:lnTo>
                  <a:lnTo>
                    <a:pt x="168" y="40"/>
                  </a:lnTo>
                  <a:lnTo>
                    <a:pt x="184" y="32"/>
                  </a:lnTo>
                  <a:lnTo>
                    <a:pt x="208" y="24"/>
                  </a:lnTo>
                  <a:lnTo>
                    <a:pt x="224" y="24"/>
                  </a:lnTo>
                  <a:lnTo>
                    <a:pt x="240" y="16"/>
                  </a:lnTo>
                  <a:lnTo>
                    <a:pt x="264" y="16"/>
                  </a:lnTo>
                  <a:lnTo>
                    <a:pt x="280" y="16"/>
                  </a:lnTo>
                  <a:lnTo>
                    <a:pt x="304" y="16"/>
                  </a:lnTo>
                  <a:lnTo>
                    <a:pt x="336" y="8"/>
                  </a:lnTo>
                  <a:lnTo>
                    <a:pt x="376" y="8"/>
                  </a:lnTo>
                  <a:lnTo>
                    <a:pt x="416" y="8"/>
                  </a:lnTo>
                  <a:lnTo>
                    <a:pt x="456" y="8"/>
                  </a:lnTo>
                  <a:lnTo>
                    <a:pt x="592" y="0"/>
                  </a:lnTo>
                  <a:lnTo>
                    <a:pt x="736" y="0"/>
                  </a:lnTo>
                  <a:lnTo>
                    <a:pt x="872" y="0"/>
                  </a:lnTo>
                  <a:lnTo>
                    <a:pt x="1015" y="0"/>
                  </a:lnTo>
                </a:path>
              </a:pathLst>
            </a:custGeom>
            <a:noFill/>
            <a:ln w="1905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4" name="Freeform 103"/>
            <p:cNvSpPr>
              <a:spLocks/>
            </p:cNvSpPr>
            <p:nvPr/>
          </p:nvSpPr>
          <p:spPr bwMode="auto">
            <a:xfrm>
              <a:off x="6030506" y="548680"/>
              <a:ext cx="948600" cy="642057"/>
            </a:xfrm>
            <a:custGeom>
              <a:avLst/>
              <a:gdLst>
                <a:gd name="T0" fmla="*/ 1015 w 1015"/>
                <a:gd name="T1" fmla="*/ 687 h 687"/>
                <a:gd name="T2" fmla="*/ 0 w 1015"/>
                <a:gd name="T3" fmla="*/ 687 h 687"/>
                <a:gd name="T4" fmla="*/ 88 w 1015"/>
                <a:gd name="T5" fmla="*/ 687 h 687"/>
                <a:gd name="T6" fmla="*/ 176 w 1015"/>
                <a:gd name="T7" fmla="*/ 687 h 687"/>
                <a:gd name="T8" fmla="*/ 351 w 1015"/>
                <a:gd name="T9" fmla="*/ 687 h 687"/>
                <a:gd name="T10" fmla="*/ 439 w 1015"/>
                <a:gd name="T11" fmla="*/ 687 h 687"/>
                <a:gd name="T12" fmla="*/ 527 w 1015"/>
                <a:gd name="T13" fmla="*/ 679 h 687"/>
                <a:gd name="T14" fmla="*/ 615 w 1015"/>
                <a:gd name="T15" fmla="*/ 679 h 687"/>
                <a:gd name="T16" fmla="*/ 695 w 1015"/>
                <a:gd name="T17" fmla="*/ 679 h 687"/>
                <a:gd name="T18" fmla="*/ 743 w 1015"/>
                <a:gd name="T19" fmla="*/ 671 h 687"/>
                <a:gd name="T20" fmla="*/ 759 w 1015"/>
                <a:gd name="T21" fmla="*/ 671 h 687"/>
                <a:gd name="T22" fmla="*/ 783 w 1015"/>
                <a:gd name="T23" fmla="*/ 663 h 687"/>
                <a:gd name="T24" fmla="*/ 799 w 1015"/>
                <a:gd name="T25" fmla="*/ 663 h 687"/>
                <a:gd name="T26" fmla="*/ 823 w 1015"/>
                <a:gd name="T27" fmla="*/ 655 h 687"/>
                <a:gd name="T28" fmla="*/ 839 w 1015"/>
                <a:gd name="T29" fmla="*/ 655 h 687"/>
                <a:gd name="T30" fmla="*/ 863 w 1015"/>
                <a:gd name="T31" fmla="*/ 647 h 687"/>
                <a:gd name="T32" fmla="*/ 879 w 1015"/>
                <a:gd name="T33" fmla="*/ 631 h 687"/>
                <a:gd name="T34" fmla="*/ 895 w 1015"/>
                <a:gd name="T35" fmla="*/ 623 h 687"/>
                <a:gd name="T36" fmla="*/ 903 w 1015"/>
                <a:gd name="T37" fmla="*/ 615 h 687"/>
                <a:gd name="T38" fmla="*/ 919 w 1015"/>
                <a:gd name="T39" fmla="*/ 599 h 687"/>
                <a:gd name="T40" fmla="*/ 927 w 1015"/>
                <a:gd name="T41" fmla="*/ 583 h 687"/>
                <a:gd name="T42" fmla="*/ 943 w 1015"/>
                <a:gd name="T43" fmla="*/ 567 h 687"/>
                <a:gd name="T44" fmla="*/ 951 w 1015"/>
                <a:gd name="T45" fmla="*/ 551 h 687"/>
                <a:gd name="T46" fmla="*/ 959 w 1015"/>
                <a:gd name="T47" fmla="*/ 535 h 687"/>
                <a:gd name="T48" fmla="*/ 959 w 1015"/>
                <a:gd name="T49" fmla="*/ 519 h 687"/>
                <a:gd name="T50" fmla="*/ 967 w 1015"/>
                <a:gd name="T51" fmla="*/ 511 h 687"/>
                <a:gd name="T52" fmla="*/ 975 w 1015"/>
                <a:gd name="T53" fmla="*/ 495 h 687"/>
                <a:gd name="T54" fmla="*/ 975 w 1015"/>
                <a:gd name="T55" fmla="*/ 487 h 687"/>
                <a:gd name="T56" fmla="*/ 983 w 1015"/>
                <a:gd name="T57" fmla="*/ 471 h 687"/>
                <a:gd name="T58" fmla="*/ 983 w 1015"/>
                <a:gd name="T59" fmla="*/ 455 h 687"/>
                <a:gd name="T60" fmla="*/ 991 w 1015"/>
                <a:gd name="T61" fmla="*/ 423 h 687"/>
                <a:gd name="T62" fmla="*/ 991 w 1015"/>
                <a:gd name="T63" fmla="*/ 383 h 687"/>
                <a:gd name="T64" fmla="*/ 999 w 1015"/>
                <a:gd name="T65" fmla="*/ 368 h 687"/>
                <a:gd name="T66" fmla="*/ 999 w 1015"/>
                <a:gd name="T67" fmla="*/ 352 h 687"/>
                <a:gd name="T68" fmla="*/ 999 w 1015"/>
                <a:gd name="T69" fmla="*/ 336 h 687"/>
                <a:gd name="T70" fmla="*/ 999 w 1015"/>
                <a:gd name="T71" fmla="*/ 312 h 687"/>
                <a:gd name="T72" fmla="*/ 1007 w 1015"/>
                <a:gd name="T73" fmla="*/ 280 h 687"/>
                <a:gd name="T74" fmla="*/ 1007 w 1015"/>
                <a:gd name="T75" fmla="*/ 264 h 687"/>
                <a:gd name="T76" fmla="*/ 1007 w 1015"/>
                <a:gd name="T77" fmla="*/ 248 h 687"/>
                <a:gd name="T78" fmla="*/ 1007 w 1015"/>
                <a:gd name="T79" fmla="*/ 232 h 687"/>
                <a:gd name="T80" fmla="*/ 1007 w 1015"/>
                <a:gd name="T81" fmla="*/ 216 h 687"/>
                <a:gd name="T82" fmla="*/ 1007 w 1015"/>
                <a:gd name="T83" fmla="*/ 192 h 687"/>
                <a:gd name="T84" fmla="*/ 1007 w 1015"/>
                <a:gd name="T85" fmla="*/ 160 h 687"/>
                <a:gd name="T86" fmla="*/ 1015 w 1015"/>
                <a:gd name="T87" fmla="*/ 136 h 687"/>
                <a:gd name="T88" fmla="*/ 1015 w 1015"/>
                <a:gd name="T89" fmla="*/ 104 h 687"/>
                <a:gd name="T90" fmla="*/ 1015 w 1015"/>
                <a:gd name="T91" fmla="*/ 96 h 687"/>
                <a:gd name="T92" fmla="*/ 1015 w 1015"/>
                <a:gd name="T93" fmla="*/ 80 h 687"/>
                <a:gd name="T94" fmla="*/ 1015 w 1015"/>
                <a:gd name="T95" fmla="*/ 56 h 687"/>
                <a:gd name="T96" fmla="*/ 1015 w 1015"/>
                <a:gd name="T97" fmla="*/ 32 h 687"/>
                <a:gd name="T98" fmla="*/ 1015 w 1015"/>
                <a:gd name="T99" fmla="*/ 0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15" h="687">
                  <a:moveTo>
                    <a:pt x="1015" y="687"/>
                  </a:moveTo>
                  <a:lnTo>
                    <a:pt x="0" y="687"/>
                  </a:lnTo>
                  <a:lnTo>
                    <a:pt x="88" y="687"/>
                  </a:lnTo>
                  <a:lnTo>
                    <a:pt x="176" y="687"/>
                  </a:lnTo>
                  <a:lnTo>
                    <a:pt x="351" y="687"/>
                  </a:lnTo>
                  <a:lnTo>
                    <a:pt x="439" y="687"/>
                  </a:lnTo>
                  <a:lnTo>
                    <a:pt x="527" y="679"/>
                  </a:lnTo>
                  <a:lnTo>
                    <a:pt x="615" y="679"/>
                  </a:lnTo>
                  <a:lnTo>
                    <a:pt x="695" y="679"/>
                  </a:lnTo>
                  <a:lnTo>
                    <a:pt x="743" y="671"/>
                  </a:lnTo>
                  <a:lnTo>
                    <a:pt x="759" y="671"/>
                  </a:lnTo>
                  <a:lnTo>
                    <a:pt x="783" y="663"/>
                  </a:lnTo>
                  <a:lnTo>
                    <a:pt x="799" y="663"/>
                  </a:lnTo>
                  <a:lnTo>
                    <a:pt x="823" y="655"/>
                  </a:lnTo>
                  <a:lnTo>
                    <a:pt x="839" y="655"/>
                  </a:lnTo>
                  <a:lnTo>
                    <a:pt x="863" y="647"/>
                  </a:lnTo>
                  <a:lnTo>
                    <a:pt x="879" y="631"/>
                  </a:lnTo>
                  <a:lnTo>
                    <a:pt x="895" y="623"/>
                  </a:lnTo>
                  <a:lnTo>
                    <a:pt x="903" y="615"/>
                  </a:lnTo>
                  <a:lnTo>
                    <a:pt x="919" y="599"/>
                  </a:lnTo>
                  <a:lnTo>
                    <a:pt x="927" y="583"/>
                  </a:lnTo>
                  <a:lnTo>
                    <a:pt x="943" y="567"/>
                  </a:lnTo>
                  <a:lnTo>
                    <a:pt x="951" y="551"/>
                  </a:lnTo>
                  <a:lnTo>
                    <a:pt x="959" y="535"/>
                  </a:lnTo>
                  <a:lnTo>
                    <a:pt x="959" y="519"/>
                  </a:lnTo>
                  <a:lnTo>
                    <a:pt x="967" y="511"/>
                  </a:lnTo>
                  <a:lnTo>
                    <a:pt x="975" y="495"/>
                  </a:lnTo>
                  <a:lnTo>
                    <a:pt x="975" y="487"/>
                  </a:lnTo>
                  <a:lnTo>
                    <a:pt x="983" y="471"/>
                  </a:lnTo>
                  <a:lnTo>
                    <a:pt x="983" y="455"/>
                  </a:lnTo>
                  <a:lnTo>
                    <a:pt x="991" y="423"/>
                  </a:lnTo>
                  <a:lnTo>
                    <a:pt x="991" y="383"/>
                  </a:lnTo>
                  <a:lnTo>
                    <a:pt x="999" y="368"/>
                  </a:lnTo>
                  <a:lnTo>
                    <a:pt x="999" y="352"/>
                  </a:lnTo>
                  <a:lnTo>
                    <a:pt x="999" y="336"/>
                  </a:lnTo>
                  <a:lnTo>
                    <a:pt x="999" y="312"/>
                  </a:lnTo>
                  <a:lnTo>
                    <a:pt x="1007" y="280"/>
                  </a:lnTo>
                  <a:lnTo>
                    <a:pt x="1007" y="264"/>
                  </a:lnTo>
                  <a:lnTo>
                    <a:pt x="1007" y="248"/>
                  </a:lnTo>
                  <a:lnTo>
                    <a:pt x="1007" y="232"/>
                  </a:lnTo>
                  <a:lnTo>
                    <a:pt x="1007" y="216"/>
                  </a:lnTo>
                  <a:lnTo>
                    <a:pt x="1007" y="192"/>
                  </a:lnTo>
                  <a:lnTo>
                    <a:pt x="1007" y="160"/>
                  </a:lnTo>
                  <a:lnTo>
                    <a:pt x="1015" y="136"/>
                  </a:lnTo>
                  <a:lnTo>
                    <a:pt x="1015" y="104"/>
                  </a:lnTo>
                  <a:lnTo>
                    <a:pt x="1015" y="96"/>
                  </a:lnTo>
                  <a:lnTo>
                    <a:pt x="1015" y="80"/>
                  </a:lnTo>
                  <a:lnTo>
                    <a:pt x="1015" y="56"/>
                  </a:lnTo>
                  <a:lnTo>
                    <a:pt x="1015" y="32"/>
                  </a:lnTo>
                  <a:lnTo>
                    <a:pt x="1015"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5" name="Freeform 104"/>
            <p:cNvSpPr>
              <a:spLocks/>
            </p:cNvSpPr>
            <p:nvPr/>
          </p:nvSpPr>
          <p:spPr bwMode="auto">
            <a:xfrm>
              <a:off x="5776300" y="1668308"/>
              <a:ext cx="1202806" cy="948599"/>
            </a:xfrm>
            <a:custGeom>
              <a:avLst/>
              <a:gdLst>
                <a:gd name="T0" fmla="*/ 1287 w 1287"/>
                <a:gd name="T1" fmla="*/ 1015 h 1015"/>
                <a:gd name="T2" fmla="*/ 1287 w 1287"/>
                <a:gd name="T3" fmla="*/ 983 h 1015"/>
                <a:gd name="T4" fmla="*/ 1287 w 1287"/>
                <a:gd name="T5" fmla="*/ 943 h 1015"/>
                <a:gd name="T6" fmla="*/ 1287 w 1287"/>
                <a:gd name="T7" fmla="*/ 903 h 1015"/>
                <a:gd name="T8" fmla="*/ 1287 w 1287"/>
                <a:gd name="T9" fmla="*/ 863 h 1015"/>
                <a:gd name="T10" fmla="*/ 1287 w 1287"/>
                <a:gd name="T11" fmla="*/ 791 h 1015"/>
                <a:gd name="T12" fmla="*/ 1287 w 1287"/>
                <a:gd name="T13" fmla="*/ 751 h 1015"/>
                <a:gd name="T14" fmla="*/ 1287 w 1287"/>
                <a:gd name="T15" fmla="*/ 711 h 1015"/>
                <a:gd name="T16" fmla="*/ 1287 w 1287"/>
                <a:gd name="T17" fmla="*/ 656 h 1015"/>
                <a:gd name="T18" fmla="*/ 1287 w 1287"/>
                <a:gd name="T19" fmla="*/ 608 h 1015"/>
                <a:gd name="T20" fmla="*/ 1279 w 1287"/>
                <a:gd name="T21" fmla="*/ 496 h 1015"/>
                <a:gd name="T22" fmla="*/ 1279 w 1287"/>
                <a:gd name="T23" fmla="*/ 472 h 1015"/>
                <a:gd name="T24" fmla="*/ 1279 w 1287"/>
                <a:gd name="T25" fmla="*/ 440 h 1015"/>
                <a:gd name="T26" fmla="*/ 1279 w 1287"/>
                <a:gd name="T27" fmla="*/ 416 h 1015"/>
                <a:gd name="T28" fmla="*/ 1271 w 1287"/>
                <a:gd name="T29" fmla="*/ 384 h 1015"/>
                <a:gd name="T30" fmla="*/ 1271 w 1287"/>
                <a:gd name="T31" fmla="*/ 352 h 1015"/>
                <a:gd name="T32" fmla="*/ 1271 w 1287"/>
                <a:gd name="T33" fmla="*/ 320 h 1015"/>
                <a:gd name="T34" fmla="*/ 1263 w 1287"/>
                <a:gd name="T35" fmla="*/ 288 h 1015"/>
                <a:gd name="T36" fmla="*/ 1255 w 1287"/>
                <a:gd name="T37" fmla="*/ 248 h 1015"/>
                <a:gd name="T38" fmla="*/ 1255 w 1287"/>
                <a:gd name="T39" fmla="*/ 224 h 1015"/>
                <a:gd name="T40" fmla="*/ 1247 w 1287"/>
                <a:gd name="T41" fmla="*/ 192 h 1015"/>
                <a:gd name="T42" fmla="*/ 1239 w 1287"/>
                <a:gd name="T43" fmla="*/ 184 h 1015"/>
                <a:gd name="T44" fmla="*/ 1231 w 1287"/>
                <a:gd name="T45" fmla="*/ 168 h 1015"/>
                <a:gd name="T46" fmla="*/ 1231 w 1287"/>
                <a:gd name="T47" fmla="*/ 152 h 1015"/>
                <a:gd name="T48" fmla="*/ 1223 w 1287"/>
                <a:gd name="T49" fmla="*/ 144 h 1015"/>
                <a:gd name="T50" fmla="*/ 1215 w 1287"/>
                <a:gd name="T51" fmla="*/ 128 h 1015"/>
                <a:gd name="T52" fmla="*/ 1215 w 1287"/>
                <a:gd name="T53" fmla="*/ 120 h 1015"/>
                <a:gd name="T54" fmla="*/ 1207 w 1287"/>
                <a:gd name="T55" fmla="*/ 112 h 1015"/>
                <a:gd name="T56" fmla="*/ 1199 w 1287"/>
                <a:gd name="T57" fmla="*/ 104 h 1015"/>
                <a:gd name="T58" fmla="*/ 1191 w 1287"/>
                <a:gd name="T59" fmla="*/ 96 h 1015"/>
                <a:gd name="T60" fmla="*/ 1183 w 1287"/>
                <a:gd name="T61" fmla="*/ 88 h 1015"/>
                <a:gd name="T62" fmla="*/ 1175 w 1287"/>
                <a:gd name="T63" fmla="*/ 72 h 1015"/>
                <a:gd name="T64" fmla="*/ 1159 w 1287"/>
                <a:gd name="T65" fmla="*/ 64 h 1015"/>
                <a:gd name="T66" fmla="*/ 1151 w 1287"/>
                <a:gd name="T67" fmla="*/ 56 h 1015"/>
                <a:gd name="T68" fmla="*/ 1143 w 1287"/>
                <a:gd name="T69" fmla="*/ 56 h 1015"/>
                <a:gd name="T70" fmla="*/ 1135 w 1287"/>
                <a:gd name="T71" fmla="*/ 48 h 1015"/>
                <a:gd name="T72" fmla="*/ 1119 w 1287"/>
                <a:gd name="T73" fmla="*/ 40 h 1015"/>
                <a:gd name="T74" fmla="*/ 1111 w 1287"/>
                <a:gd name="T75" fmla="*/ 40 h 1015"/>
                <a:gd name="T76" fmla="*/ 1087 w 1287"/>
                <a:gd name="T77" fmla="*/ 32 h 1015"/>
                <a:gd name="T78" fmla="*/ 1071 w 1287"/>
                <a:gd name="T79" fmla="*/ 24 h 1015"/>
                <a:gd name="T80" fmla="*/ 1047 w 1287"/>
                <a:gd name="T81" fmla="*/ 24 h 1015"/>
                <a:gd name="T82" fmla="*/ 1023 w 1287"/>
                <a:gd name="T83" fmla="*/ 24 h 1015"/>
                <a:gd name="T84" fmla="*/ 999 w 1287"/>
                <a:gd name="T85" fmla="*/ 16 h 1015"/>
                <a:gd name="T86" fmla="*/ 959 w 1287"/>
                <a:gd name="T87" fmla="*/ 16 h 1015"/>
                <a:gd name="T88" fmla="*/ 919 w 1287"/>
                <a:gd name="T89" fmla="*/ 16 h 1015"/>
                <a:gd name="T90" fmla="*/ 839 w 1287"/>
                <a:gd name="T91" fmla="*/ 8 h 1015"/>
                <a:gd name="T92" fmla="*/ 751 w 1287"/>
                <a:gd name="T93" fmla="*/ 8 h 1015"/>
                <a:gd name="T94" fmla="*/ 671 w 1287"/>
                <a:gd name="T95" fmla="*/ 8 h 1015"/>
                <a:gd name="T96" fmla="*/ 591 w 1287"/>
                <a:gd name="T97" fmla="*/ 8 h 1015"/>
                <a:gd name="T98" fmla="*/ 503 w 1287"/>
                <a:gd name="T99" fmla="*/ 8 h 1015"/>
                <a:gd name="T100" fmla="*/ 424 w 1287"/>
                <a:gd name="T101" fmla="*/ 8 h 1015"/>
                <a:gd name="T102" fmla="*/ 344 w 1287"/>
                <a:gd name="T103" fmla="*/ 8 h 1015"/>
                <a:gd name="T104" fmla="*/ 0 w 1287"/>
                <a:gd name="T105" fmla="*/ 0 h 1015"/>
                <a:gd name="T106" fmla="*/ 647 w 1287"/>
                <a:gd name="T107" fmla="*/ 0 h 1015"/>
                <a:gd name="T108" fmla="*/ 1287 w 1287"/>
                <a:gd name="T109" fmla="*/ 0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87" h="1015">
                  <a:moveTo>
                    <a:pt x="1287" y="1015"/>
                  </a:moveTo>
                  <a:lnTo>
                    <a:pt x="1287" y="983"/>
                  </a:lnTo>
                  <a:lnTo>
                    <a:pt x="1287" y="943"/>
                  </a:lnTo>
                  <a:lnTo>
                    <a:pt x="1287" y="903"/>
                  </a:lnTo>
                  <a:lnTo>
                    <a:pt x="1287" y="863"/>
                  </a:lnTo>
                  <a:lnTo>
                    <a:pt x="1287" y="791"/>
                  </a:lnTo>
                  <a:lnTo>
                    <a:pt x="1287" y="751"/>
                  </a:lnTo>
                  <a:lnTo>
                    <a:pt x="1287" y="711"/>
                  </a:lnTo>
                  <a:lnTo>
                    <a:pt x="1287" y="656"/>
                  </a:lnTo>
                  <a:lnTo>
                    <a:pt x="1287" y="608"/>
                  </a:lnTo>
                  <a:lnTo>
                    <a:pt x="1279" y="496"/>
                  </a:lnTo>
                  <a:lnTo>
                    <a:pt x="1279" y="472"/>
                  </a:lnTo>
                  <a:lnTo>
                    <a:pt x="1279" y="440"/>
                  </a:lnTo>
                  <a:lnTo>
                    <a:pt x="1279" y="416"/>
                  </a:lnTo>
                  <a:lnTo>
                    <a:pt x="1271" y="384"/>
                  </a:lnTo>
                  <a:lnTo>
                    <a:pt x="1271" y="352"/>
                  </a:lnTo>
                  <a:lnTo>
                    <a:pt x="1271" y="320"/>
                  </a:lnTo>
                  <a:lnTo>
                    <a:pt x="1263" y="288"/>
                  </a:lnTo>
                  <a:lnTo>
                    <a:pt x="1255" y="248"/>
                  </a:lnTo>
                  <a:lnTo>
                    <a:pt x="1255" y="224"/>
                  </a:lnTo>
                  <a:lnTo>
                    <a:pt x="1247" y="192"/>
                  </a:lnTo>
                  <a:lnTo>
                    <a:pt x="1239" y="184"/>
                  </a:lnTo>
                  <a:lnTo>
                    <a:pt x="1231" y="168"/>
                  </a:lnTo>
                  <a:lnTo>
                    <a:pt x="1231" y="152"/>
                  </a:lnTo>
                  <a:lnTo>
                    <a:pt x="1223" y="144"/>
                  </a:lnTo>
                  <a:lnTo>
                    <a:pt x="1215" y="128"/>
                  </a:lnTo>
                  <a:lnTo>
                    <a:pt x="1215" y="120"/>
                  </a:lnTo>
                  <a:lnTo>
                    <a:pt x="1207" y="112"/>
                  </a:lnTo>
                  <a:lnTo>
                    <a:pt x="1199" y="104"/>
                  </a:lnTo>
                  <a:lnTo>
                    <a:pt x="1191" y="96"/>
                  </a:lnTo>
                  <a:lnTo>
                    <a:pt x="1183" y="88"/>
                  </a:lnTo>
                  <a:lnTo>
                    <a:pt x="1175" y="72"/>
                  </a:lnTo>
                  <a:lnTo>
                    <a:pt x="1159" y="64"/>
                  </a:lnTo>
                  <a:lnTo>
                    <a:pt x="1151" y="56"/>
                  </a:lnTo>
                  <a:lnTo>
                    <a:pt x="1143" y="56"/>
                  </a:lnTo>
                  <a:lnTo>
                    <a:pt x="1135" y="48"/>
                  </a:lnTo>
                  <a:lnTo>
                    <a:pt x="1119" y="40"/>
                  </a:lnTo>
                  <a:lnTo>
                    <a:pt x="1111" y="40"/>
                  </a:lnTo>
                  <a:lnTo>
                    <a:pt x="1087" y="32"/>
                  </a:lnTo>
                  <a:lnTo>
                    <a:pt x="1071" y="24"/>
                  </a:lnTo>
                  <a:lnTo>
                    <a:pt x="1047" y="24"/>
                  </a:lnTo>
                  <a:lnTo>
                    <a:pt x="1023" y="24"/>
                  </a:lnTo>
                  <a:lnTo>
                    <a:pt x="999" y="16"/>
                  </a:lnTo>
                  <a:lnTo>
                    <a:pt x="959" y="16"/>
                  </a:lnTo>
                  <a:lnTo>
                    <a:pt x="919" y="16"/>
                  </a:lnTo>
                  <a:lnTo>
                    <a:pt x="839" y="8"/>
                  </a:lnTo>
                  <a:lnTo>
                    <a:pt x="751" y="8"/>
                  </a:lnTo>
                  <a:lnTo>
                    <a:pt x="671" y="8"/>
                  </a:lnTo>
                  <a:lnTo>
                    <a:pt x="591" y="8"/>
                  </a:lnTo>
                  <a:lnTo>
                    <a:pt x="503" y="8"/>
                  </a:lnTo>
                  <a:lnTo>
                    <a:pt x="424" y="8"/>
                  </a:lnTo>
                  <a:lnTo>
                    <a:pt x="344" y="8"/>
                  </a:lnTo>
                  <a:lnTo>
                    <a:pt x="0" y="0"/>
                  </a:lnTo>
                  <a:lnTo>
                    <a:pt x="647" y="0"/>
                  </a:lnTo>
                  <a:lnTo>
                    <a:pt x="1287"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6" name="Freeform 105"/>
            <p:cNvSpPr>
              <a:spLocks/>
            </p:cNvSpPr>
            <p:nvPr/>
          </p:nvSpPr>
          <p:spPr bwMode="auto">
            <a:xfrm>
              <a:off x="5776300" y="1698215"/>
              <a:ext cx="649534" cy="918693"/>
            </a:xfrm>
            <a:custGeom>
              <a:avLst/>
              <a:gdLst>
                <a:gd name="T0" fmla="*/ 695 w 695"/>
                <a:gd name="T1" fmla="*/ 983 h 983"/>
                <a:gd name="T2" fmla="*/ 695 w 695"/>
                <a:gd name="T3" fmla="*/ 967 h 983"/>
                <a:gd name="T4" fmla="*/ 695 w 695"/>
                <a:gd name="T5" fmla="*/ 951 h 983"/>
                <a:gd name="T6" fmla="*/ 695 w 695"/>
                <a:gd name="T7" fmla="*/ 911 h 983"/>
                <a:gd name="T8" fmla="*/ 695 w 695"/>
                <a:gd name="T9" fmla="*/ 879 h 983"/>
                <a:gd name="T10" fmla="*/ 695 w 695"/>
                <a:gd name="T11" fmla="*/ 855 h 983"/>
                <a:gd name="T12" fmla="*/ 695 w 695"/>
                <a:gd name="T13" fmla="*/ 839 h 983"/>
                <a:gd name="T14" fmla="*/ 695 w 695"/>
                <a:gd name="T15" fmla="*/ 815 h 983"/>
                <a:gd name="T16" fmla="*/ 695 w 695"/>
                <a:gd name="T17" fmla="*/ 783 h 983"/>
                <a:gd name="T18" fmla="*/ 687 w 695"/>
                <a:gd name="T19" fmla="*/ 759 h 983"/>
                <a:gd name="T20" fmla="*/ 687 w 695"/>
                <a:gd name="T21" fmla="*/ 735 h 983"/>
                <a:gd name="T22" fmla="*/ 687 w 695"/>
                <a:gd name="T23" fmla="*/ 687 h 983"/>
                <a:gd name="T24" fmla="*/ 687 w 695"/>
                <a:gd name="T25" fmla="*/ 647 h 983"/>
                <a:gd name="T26" fmla="*/ 687 w 695"/>
                <a:gd name="T27" fmla="*/ 608 h 983"/>
                <a:gd name="T28" fmla="*/ 679 w 695"/>
                <a:gd name="T29" fmla="*/ 560 h 983"/>
                <a:gd name="T30" fmla="*/ 679 w 695"/>
                <a:gd name="T31" fmla="*/ 536 h 983"/>
                <a:gd name="T32" fmla="*/ 679 w 695"/>
                <a:gd name="T33" fmla="*/ 504 h 983"/>
                <a:gd name="T34" fmla="*/ 671 w 695"/>
                <a:gd name="T35" fmla="*/ 472 h 983"/>
                <a:gd name="T36" fmla="*/ 671 w 695"/>
                <a:gd name="T37" fmla="*/ 440 h 983"/>
                <a:gd name="T38" fmla="*/ 663 w 695"/>
                <a:gd name="T39" fmla="*/ 416 h 983"/>
                <a:gd name="T40" fmla="*/ 663 w 695"/>
                <a:gd name="T41" fmla="*/ 392 h 983"/>
                <a:gd name="T42" fmla="*/ 655 w 695"/>
                <a:gd name="T43" fmla="*/ 360 h 983"/>
                <a:gd name="T44" fmla="*/ 655 w 695"/>
                <a:gd name="T45" fmla="*/ 344 h 983"/>
                <a:gd name="T46" fmla="*/ 655 w 695"/>
                <a:gd name="T47" fmla="*/ 336 h 983"/>
                <a:gd name="T48" fmla="*/ 647 w 695"/>
                <a:gd name="T49" fmla="*/ 312 h 983"/>
                <a:gd name="T50" fmla="*/ 639 w 695"/>
                <a:gd name="T51" fmla="*/ 296 h 983"/>
                <a:gd name="T52" fmla="*/ 639 w 695"/>
                <a:gd name="T53" fmla="*/ 272 h 983"/>
                <a:gd name="T54" fmla="*/ 631 w 695"/>
                <a:gd name="T55" fmla="*/ 256 h 983"/>
                <a:gd name="T56" fmla="*/ 623 w 695"/>
                <a:gd name="T57" fmla="*/ 240 h 983"/>
                <a:gd name="T58" fmla="*/ 615 w 695"/>
                <a:gd name="T59" fmla="*/ 216 h 983"/>
                <a:gd name="T60" fmla="*/ 607 w 695"/>
                <a:gd name="T61" fmla="*/ 200 h 983"/>
                <a:gd name="T62" fmla="*/ 599 w 695"/>
                <a:gd name="T63" fmla="*/ 184 h 983"/>
                <a:gd name="T64" fmla="*/ 583 w 695"/>
                <a:gd name="T65" fmla="*/ 168 h 983"/>
                <a:gd name="T66" fmla="*/ 575 w 695"/>
                <a:gd name="T67" fmla="*/ 152 h 983"/>
                <a:gd name="T68" fmla="*/ 559 w 695"/>
                <a:gd name="T69" fmla="*/ 136 h 983"/>
                <a:gd name="T70" fmla="*/ 551 w 695"/>
                <a:gd name="T71" fmla="*/ 128 h 983"/>
                <a:gd name="T72" fmla="*/ 535 w 695"/>
                <a:gd name="T73" fmla="*/ 112 h 983"/>
                <a:gd name="T74" fmla="*/ 519 w 695"/>
                <a:gd name="T75" fmla="*/ 104 h 983"/>
                <a:gd name="T76" fmla="*/ 503 w 695"/>
                <a:gd name="T77" fmla="*/ 96 h 983"/>
                <a:gd name="T78" fmla="*/ 488 w 695"/>
                <a:gd name="T79" fmla="*/ 88 h 983"/>
                <a:gd name="T80" fmla="*/ 464 w 695"/>
                <a:gd name="T81" fmla="*/ 72 h 983"/>
                <a:gd name="T82" fmla="*/ 440 w 695"/>
                <a:gd name="T83" fmla="*/ 64 h 983"/>
                <a:gd name="T84" fmla="*/ 416 w 695"/>
                <a:gd name="T85" fmla="*/ 56 h 983"/>
                <a:gd name="T86" fmla="*/ 384 w 695"/>
                <a:gd name="T87" fmla="*/ 48 h 983"/>
                <a:gd name="T88" fmla="*/ 360 w 695"/>
                <a:gd name="T89" fmla="*/ 40 h 983"/>
                <a:gd name="T90" fmla="*/ 336 w 695"/>
                <a:gd name="T91" fmla="*/ 40 h 983"/>
                <a:gd name="T92" fmla="*/ 312 w 695"/>
                <a:gd name="T93" fmla="*/ 32 h 983"/>
                <a:gd name="T94" fmla="*/ 288 w 695"/>
                <a:gd name="T95" fmla="*/ 32 h 983"/>
                <a:gd name="T96" fmla="*/ 216 w 695"/>
                <a:gd name="T97" fmla="*/ 16 h 983"/>
                <a:gd name="T98" fmla="*/ 144 w 695"/>
                <a:gd name="T99" fmla="*/ 8 h 983"/>
                <a:gd name="T100" fmla="*/ 72 w 695"/>
                <a:gd name="T101" fmla="*/ 8 h 983"/>
                <a:gd name="T102" fmla="*/ 0 w 695"/>
                <a:gd name="T103" fmla="*/ 0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5" h="983">
                  <a:moveTo>
                    <a:pt x="695" y="983"/>
                  </a:moveTo>
                  <a:lnTo>
                    <a:pt x="695" y="967"/>
                  </a:lnTo>
                  <a:lnTo>
                    <a:pt x="695" y="951"/>
                  </a:lnTo>
                  <a:lnTo>
                    <a:pt x="695" y="911"/>
                  </a:lnTo>
                  <a:lnTo>
                    <a:pt x="695" y="879"/>
                  </a:lnTo>
                  <a:lnTo>
                    <a:pt x="695" y="855"/>
                  </a:lnTo>
                  <a:lnTo>
                    <a:pt x="695" y="839"/>
                  </a:lnTo>
                  <a:lnTo>
                    <a:pt x="695" y="815"/>
                  </a:lnTo>
                  <a:lnTo>
                    <a:pt x="695" y="783"/>
                  </a:lnTo>
                  <a:lnTo>
                    <a:pt x="687" y="759"/>
                  </a:lnTo>
                  <a:lnTo>
                    <a:pt x="687" y="735"/>
                  </a:lnTo>
                  <a:lnTo>
                    <a:pt x="687" y="687"/>
                  </a:lnTo>
                  <a:lnTo>
                    <a:pt x="687" y="647"/>
                  </a:lnTo>
                  <a:lnTo>
                    <a:pt x="687" y="608"/>
                  </a:lnTo>
                  <a:lnTo>
                    <a:pt x="679" y="560"/>
                  </a:lnTo>
                  <a:lnTo>
                    <a:pt x="679" y="536"/>
                  </a:lnTo>
                  <a:lnTo>
                    <a:pt x="679" y="504"/>
                  </a:lnTo>
                  <a:lnTo>
                    <a:pt x="671" y="472"/>
                  </a:lnTo>
                  <a:lnTo>
                    <a:pt x="671" y="440"/>
                  </a:lnTo>
                  <a:lnTo>
                    <a:pt x="663" y="416"/>
                  </a:lnTo>
                  <a:lnTo>
                    <a:pt x="663" y="392"/>
                  </a:lnTo>
                  <a:lnTo>
                    <a:pt x="655" y="360"/>
                  </a:lnTo>
                  <a:lnTo>
                    <a:pt x="655" y="344"/>
                  </a:lnTo>
                  <a:lnTo>
                    <a:pt x="655" y="336"/>
                  </a:lnTo>
                  <a:lnTo>
                    <a:pt x="647" y="312"/>
                  </a:lnTo>
                  <a:lnTo>
                    <a:pt x="639" y="296"/>
                  </a:lnTo>
                  <a:lnTo>
                    <a:pt x="639" y="272"/>
                  </a:lnTo>
                  <a:lnTo>
                    <a:pt x="631" y="256"/>
                  </a:lnTo>
                  <a:lnTo>
                    <a:pt x="623" y="240"/>
                  </a:lnTo>
                  <a:lnTo>
                    <a:pt x="615" y="216"/>
                  </a:lnTo>
                  <a:lnTo>
                    <a:pt x="607" y="200"/>
                  </a:lnTo>
                  <a:lnTo>
                    <a:pt x="599" y="184"/>
                  </a:lnTo>
                  <a:lnTo>
                    <a:pt x="583" y="168"/>
                  </a:lnTo>
                  <a:lnTo>
                    <a:pt x="575" y="152"/>
                  </a:lnTo>
                  <a:lnTo>
                    <a:pt x="559" y="136"/>
                  </a:lnTo>
                  <a:lnTo>
                    <a:pt x="551" y="128"/>
                  </a:lnTo>
                  <a:lnTo>
                    <a:pt x="535" y="112"/>
                  </a:lnTo>
                  <a:lnTo>
                    <a:pt x="519" y="104"/>
                  </a:lnTo>
                  <a:lnTo>
                    <a:pt x="503" y="96"/>
                  </a:lnTo>
                  <a:lnTo>
                    <a:pt x="488" y="88"/>
                  </a:lnTo>
                  <a:lnTo>
                    <a:pt x="464" y="72"/>
                  </a:lnTo>
                  <a:lnTo>
                    <a:pt x="440" y="64"/>
                  </a:lnTo>
                  <a:lnTo>
                    <a:pt x="416" y="56"/>
                  </a:lnTo>
                  <a:lnTo>
                    <a:pt x="384" y="48"/>
                  </a:lnTo>
                  <a:lnTo>
                    <a:pt x="360" y="40"/>
                  </a:lnTo>
                  <a:lnTo>
                    <a:pt x="336" y="40"/>
                  </a:lnTo>
                  <a:lnTo>
                    <a:pt x="312" y="32"/>
                  </a:lnTo>
                  <a:lnTo>
                    <a:pt x="288" y="32"/>
                  </a:lnTo>
                  <a:lnTo>
                    <a:pt x="216" y="16"/>
                  </a:lnTo>
                  <a:lnTo>
                    <a:pt x="144" y="8"/>
                  </a:lnTo>
                  <a:lnTo>
                    <a:pt x="72" y="8"/>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7" name="Line 108"/>
            <p:cNvSpPr>
              <a:spLocks noChangeShapeType="1"/>
            </p:cNvSpPr>
            <p:nvPr/>
          </p:nvSpPr>
          <p:spPr bwMode="auto">
            <a:xfrm>
              <a:off x="6979106" y="548680"/>
              <a:ext cx="0" cy="2075704"/>
            </a:xfrm>
            <a:prstGeom prst="line">
              <a:avLst/>
            </a:prstGeom>
            <a:noFill/>
            <a:ln w="254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8" name="Line 110"/>
            <p:cNvSpPr>
              <a:spLocks noChangeShapeType="1"/>
            </p:cNvSpPr>
            <p:nvPr/>
          </p:nvSpPr>
          <p:spPr bwMode="auto">
            <a:xfrm>
              <a:off x="7217425" y="548680"/>
              <a:ext cx="0" cy="2068227"/>
            </a:xfrm>
            <a:prstGeom prst="line">
              <a:avLst/>
            </a:prstGeom>
            <a:noFill/>
            <a:ln w="22225">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49" name="Line 114"/>
            <p:cNvSpPr>
              <a:spLocks noChangeShapeType="1"/>
            </p:cNvSpPr>
            <p:nvPr/>
          </p:nvSpPr>
          <p:spPr bwMode="auto">
            <a:xfrm flipV="1">
              <a:off x="5874763" y="1429990"/>
              <a:ext cx="1104343" cy="3271"/>
            </a:xfrm>
            <a:prstGeom prst="line">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a:p>
          </p:txBody>
        </p:sp>
        <p:sp>
          <p:nvSpPr>
            <p:cNvPr id="50" name="Line 115"/>
            <p:cNvSpPr>
              <a:spLocks noChangeShapeType="1"/>
            </p:cNvSpPr>
            <p:nvPr/>
          </p:nvSpPr>
          <p:spPr bwMode="auto">
            <a:xfrm>
              <a:off x="7217425" y="1735598"/>
              <a:ext cx="1277572" cy="0"/>
            </a:xfrm>
            <a:prstGeom prst="line">
              <a:avLst/>
            </a:prstGeom>
            <a:noFill/>
            <a:ln w="25400">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sz="1050"/>
            </a:p>
          </p:txBody>
        </p:sp>
        <p:grpSp>
          <p:nvGrpSpPr>
            <p:cNvPr id="51" name="グループ化 50"/>
            <p:cNvGrpSpPr/>
            <p:nvPr/>
          </p:nvGrpSpPr>
          <p:grpSpPr>
            <a:xfrm>
              <a:off x="5996628" y="1343569"/>
              <a:ext cx="264224" cy="169568"/>
              <a:chOff x="2483768" y="4725144"/>
              <a:chExt cx="448816" cy="288032"/>
            </a:xfrm>
          </p:grpSpPr>
          <p:sp>
            <p:nvSpPr>
              <p:cNvPr id="105" name="円/楕円 104"/>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06" name="円/楕円 105"/>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07" name="円/楕円 106"/>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grpSp>
        <p:grpSp>
          <p:nvGrpSpPr>
            <p:cNvPr id="52" name="グループ化 51"/>
            <p:cNvGrpSpPr/>
            <p:nvPr/>
          </p:nvGrpSpPr>
          <p:grpSpPr>
            <a:xfrm>
              <a:off x="6370435" y="1345908"/>
              <a:ext cx="264224" cy="169568"/>
              <a:chOff x="2483768" y="4725144"/>
              <a:chExt cx="448816" cy="288032"/>
            </a:xfrm>
          </p:grpSpPr>
          <p:sp>
            <p:nvSpPr>
              <p:cNvPr id="102" name="円/楕円 101"/>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03" name="円/楕円 102"/>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04" name="円/楕円 103"/>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grpSp>
        <p:grpSp>
          <p:nvGrpSpPr>
            <p:cNvPr id="53" name="グループ化 52"/>
            <p:cNvGrpSpPr/>
            <p:nvPr/>
          </p:nvGrpSpPr>
          <p:grpSpPr>
            <a:xfrm>
              <a:off x="7539804" y="1654081"/>
              <a:ext cx="264224" cy="169568"/>
              <a:chOff x="2483768" y="4725144"/>
              <a:chExt cx="448816" cy="288032"/>
            </a:xfrm>
          </p:grpSpPr>
          <p:sp>
            <p:nvSpPr>
              <p:cNvPr id="99" name="円/楕円 98"/>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00" name="円/楕円 99"/>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101" name="円/楕円 100"/>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grpSp>
        <p:grpSp>
          <p:nvGrpSpPr>
            <p:cNvPr id="55" name="グループ化 54"/>
            <p:cNvGrpSpPr/>
            <p:nvPr/>
          </p:nvGrpSpPr>
          <p:grpSpPr>
            <a:xfrm>
              <a:off x="7913564" y="1653321"/>
              <a:ext cx="264224" cy="169568"/>
              <a:chOff x="2483768" y="4725144"/>
              <a:chExt cx="448816" cy="288032"/>
            </a:xfrm>
          </p:grpSpPr>
          <p:sp>
            <p:nvSpPr>
              <p:cNvPr id="96" name="円/楕円 95"/>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97" name="円/楕円 96"/>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98" name="円/楕円 97"/>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grpSp>
        <p:grpSp>
          <p:nvGrpSpPr>
            <p:cNvPr id="56" name="グループ化 55"/>
            <p:cNvGrpSpPr/>
            <p:nvPr/>
          </p:nvGrpSpPr>
          <p:grpSpPr>
            <a:xfrm>
              <a:off x="5966385" y="1148345"/>
              <a:ext cx="240008" cy="84784"/>
              <a:chOff x="2555776" y="4797152"/>
              <a:chExt cx="407683" cy="144016"/>
            </a:xfrm>
          </p:grpSpPr>
          <p:sp>
            <p:nvSpPr>
              <p:cNvPr id="94" name="円/楕円 93"/>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95" name="円/楕円 94"/>
              <p:cNvSpPr/>
              <p:nvPr/>
            </p:nvSpPr>
            <p:spPr bwMode="auto">
              <a:xfrm>
                <a:off x="2819443"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grpSp>
        <p:grpSp>
          <p:nvGrpSpPr>
            <p:cNvPr id="57" name="グループ化 56"/>
            <p:cNvGrpSpPr/>
            <p:nvPr/>
          </p:nvGrpSpPr>
          <p:grpSpPr>
            <a:xfrm>
              <a:off x="6731621" y="1139267"/>
              <a:ext cx="240008" cy="84784"/>
              <a:chOff x="2555776" y="4797152"/>
              <a:chExt cx="407683" cy="144016"/>
            </a:xfrm>
          </p:grpSpPr>
          <p:sp>
            <p:nvSpPr>
              <p:cNvPr id="92" name="円/楕円 91"/>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93" name="円/楕円 92"/>
              <p:cNvSpPr/>
              <p:nvPr/>
            </p:nvSpPr>
            <p:spPr bwMode="auto">
              <a:xfrm>
                <a:off x="2819443"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grpSp>
        <p:sp>
          <p:nvSpPr>
            <p:cNvPr id="58" name="正方形/長方形 57"/>
            <p:cNvSpPr/>
            <p:nvPr/>
          </p:nvSpPr>
          <p:spPr>
            <a:xfrm>
              <a:off x="5391997" y="1244857"/>
              <a:ext cx="453970" cy="369332"/>
            </a:xfrm>
            <a:prstGeom prst="rect">
              <a:avLst/>
            </a:prstGeom>
          </p:spPr>
          <p:txBody>
            <a:bodyPr wrap="none">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2</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59" name="グループ化 58"/>
            <p:cNvGrpSpPr/>
            <p:nvPr/>
          </p:nvGrpSpPr>
          <p:grpSpPr>
            <a:xfrm>
              <a:off x="6364917" y="1143336"/>
              <a:ext cx="240008" cy="84784"/>
              <a:chOff x="2555776" y="4797152"/>
              <a:chExt cx="407683" cy="144016"/>
            </a:xfrm>
          </p:grpSpPr>
          <p:sp>
            <p:nvSpPr>
              <p:cNvPr id="90" name="円/楕円 89"/>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sp>
            <p:nvSpPr>
              <p:cNvPr id="91" name="円/楕円 90"/>
              <p:cNvSpPr/>
              <p:nvPr/>
            </p:nvSpPr>
            <p:spPr bwMode="auto">
              <a:xfrm>
                <a:off x="2819443"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Arial" pitchFamily="34" charset="0"/>
                  <a:ea typeface="ＭＳ Ｐゴシック" pitchFamily="50" charset="-128"/>
                </a:endParaRPr>
              </a:p>
            </p:txBody>
          </p:sp>
        </p:grpSp>
        <p:cxnSp>
          <p:nvCxnSpPr>
            <p:cNvPr id="60" name="直線矢印コネクタ 59"/>
            <p:cNvCxnSpPr>
              <a:stCxn id="105" idx="0"/>
              <a:endCxn id="94" idx="4"/>
            </p:cNvCxnSpPr>
            <p:nvPr/>
          </p:nvCxnSpPr>
          <p:spPr bwMode="auto">
            <a:xfrm flipH="1" flipV="1">
              <a:off x="6008778" y="1233129"/>
              <a:ext cx="72634" cy="152832"/>
            </a:xfrm>
            <a:prstGeom prst="straightConnector1">
              <a:avLst/>
            </a:prstGeom>
            <a:noFill/>
            <a:ln w="190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線矢印コネクタ 60"/>
            <p:cNvCxnSpPr>
              <a:stCxn id="106" idx="0"/>
              <a:endCxn id="95" idx="4"/>
            </p:cNvCxnSpPr>
            <p:nvPr/>
          </p:nvCxnSpPr>
          <p:spPr bwMode="auto">
            <a:xfrm flipH="1" flipV="1">
              <a:off x="6164001" y="1233129"/>
              <a:ext cx="7130" cy="152832"/>
            </a:xfrm>
            <a:prstGeom prst="straightConnector1">
              <a:avLst/>
            </a:prstGeom>
            <a:noFill/>
            <a:ln w="190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直線矢印コネクタ 81"/>
            <p:cNvCxnSpPr>
              <a:stCxn id="102" idx="0"/>
              <a:endCxn id="90" idx="4"/>
            </p:cNvCxnSpPr>
            <p:nvPr/>
          </p:nvCxnSpPr>
          <p:spPr bwMode="auto">
            <a:xfrm flipH="1" flipV="1">
              <a:off x="6407309" y="1228120"/>
              <a:ext cx="47910" cy="160179"/>
            </a:xfrm>
            <a:prstGeom prst="straightConnector1">
              <a:avLst/>
            </a:prstGeom>
            <a:noFill/>
            <a:ln w="190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直線矢印コネクタ 82"/>
            <p:cNvCxnSpPr>
              <a:stCxn id="103" idx="0"/>
              <a:endCxn id="91" idx="4"/>
            </p:cNvCxnSpPr>
            <p:nvPr/>
          </p:nvCxnSpPr>
          <p:spPr bwMode="auto">
            <a:xfrm flipV="1">
              <a:off x="6544939" y="1228120"/>
              <a:ext cx="17594" cy="160179"/>
            </a:xfrm>
            <a:prstGeom prst="straightConnector1">
              <a:avLst/>
            </a:prstGeom>
            <a:noFill/>
            <a:ln w="1905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4" name="Freeform 82"/>
            <p:cNvSpPr>
              <a:spLocks/>
            </p:cNvSpPr>
            <p:nvPr/>
          </p:nvSpPr>
          <p:spPr bwMode="auto">
            <a:xfrm rot="18824774">
              <a:off x="5455751" y="1823500"/>
              <a:ext cx="1027076" cy="129074"/>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38100" cmpd="sng">
              <a:solidFill>
                <a:schemeClr val="accent6">
                  <a:lumMod val="75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p>
          </p:txBody>
        </p:sp>
        <p:sp>
          <p:nvSpPr>
            <p:cNvPr id="85" name="円弧 84"/>
            <p:cNvSpPr/>
            <p:nvPr/>
          </p:nvSpPr>
          <p:spPr>
            <a:xfrm>
              <a:off x="6468251" y="1037124"/>
              <a:ext cx="1208912" cy="543254"/>
            </a:xfrm>
            <a:prstGeom prst="arc">
              <a:avLst>
                <a:gd name="adj1" fmla="val 11786342"/>
                <a:gd name="adj2" fmla="val 20847495"/>
              </a:avLst>
            </a:prstGeom>
            <a:ln w="44450">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a:p>
          </p:txBody>
        </p:sp>
        <p:sp>
          <p:nvSpPr>
            <p:cNvPr id="86" name="円弧 85"/>
            <p:cNvSpPr/>
            <p:nvPr/>
          </p:nvSpPr>
          <p:spPr>
            <a:xfrm>
              <a:off x="6371022" y="949036"/>
              <a:ext cx="1368699" cy="627883"/>
            </a:xfrm>
            <a:prstGeom prst="arc">
              <a:avLst>
                <a:gd name="adj1" fmla="val 11345035"/>
                <a:gd name="adj2" fmla="val 21247380"/>
              </a:avLst>
            </a:prstGeom>
            <a:ln w="44450">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050"/>
            </a:p>
          </p:txBody>
        </p:sp>
        <p:cxnSp>
          <p:nvCxnSpPr>
            <p:cNvPr id="87" name="直線矢印コネクタ 86"/>
            <p:cNvCxnSpPr>
              <a:stCxn id="37" idx="0"/>
              <a:endCxn id="39" idx="1"/>
            </p:cNvCxnSpPr>
            <p:nvPr/>
          </p:nvCxnSpPr>
          <p:spPr bwMode="auto">
            <a:xfrm flipV="1">
              <a:off x="5776300" y="1190738"/>
              <a:ext cx="0" cy="477571"/>
            </a:xfrm>
            <a:prstGeom prst="straightConnector1">
              <a:avLst/>
            </a:prstGeom>
            <a:noFill/>
            <a:ln w="25400" cap="flat" cmpd="sng" algn="ctr">
              <a:solidFill>
                <a:schemeClr val="tx1"/>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8" name="正方形/長方形 87"/>
            <p:cNvSpPr/>
            <p:nvPr/>
          </p:nvSpPr>
          <p:spPr>
            <a:xfrm>
              <a:off x="7182071" y="371491"/>
              <a:ext cx="338554" cy="369332"/>
            </a:xfrm>
            <a:prstGeom prst="rect">
              <a:avLst/>
            </a:prstGeom>
          </p:spPr>
          <p:txBody>
            <a:bodyPr wrap="none">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E</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89" name="正方形/長方形 88"/>
            <p:cNvSpPr/>
            <p:nvPr/>
          </p:nvSpPr>
          <p:spPr>
            <a:xfrm>
              <a:off x="8107712" y="1982326"/>
              <a:ext cx="736099" cy="369332"/>
            </a:xfrm>
            <a:prstGeom prst="rect">
              <a:avLst/>
            </a:prstGeom>
          </p:spPr>
          <p:txBody>
            <a:bodyPr wrap="none">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N</a:t>
              </a:r>
              <a:r>
                <a:rPr lang="en-US" altLang="ja-JP" b="1" baseline="-25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s</a:t>
              </a:r>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(E)</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08" name="正方形/長方形 107"/>
          <p:cNvSpPr/>
          <p:nvPr/>
        </p:nvSpPr>
        <p:spPr>
          <a:xfrm>
            <a:off x="5417791" y="3875410"/>
            <a:ext cx="1632178" cy="338554"/>
          </a:xfrm>
          <a:prstGeom prst="rect">
            <a:avLst/>
          </a:prstGeom>
        </p:spPr>
        <p:txBody>
          <a:bodyPr wrap="none">
            <a:spAutoFit/>
          </a:bodyPr>
          <a:lstStyle/>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Superconductor</a:t>
            </a:r>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9" name="正方形/長方形 108"/>
          <p:cNvSpPr/>
          <p:nvPr/>
        </p:nvSpPr>
        <p:spPr>
          <a:xfrm>
            <a:off x="7260302" y="3883417"/>
            <a:ext cx="1632178" cy="338554"/>
          </a:xfrm>
          <a:prstGeom prst="rect">
            <a:avLst/>
          </a:prstGeom>
        </p:spPr>
        <p:txBody>
          <a:bodyPr wrap="none">
            <a:spAutoFit/>
          </a:bodyPr>
          <a:lstStyle/>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Superconductor</a:t>
            </a:r>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0" name="正方形/長方形 109"/>
          <p:cNvSpPr/>
          <p:nvPr/>
        </p:nvSpPr>
        <p:spPr>
          <a:xfrm>
            <a:off x="6624977" y="4162539"/>
            <a:ext cx="973343" cy="338554"/>
          </a:xfrm>
          <a:prstGeom prst="rect">
            <a:avLst/>
          </a:prstGeom>
        </p:spPr>
        <p:txBody>
          <a:bodyPr wrap="none">
            <a:spAutoFit/>
          </a:bodyPr>
          <a:lstStyle/>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Insulator</a:t>
            </a:r>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1" name="Line 7"/>
          <p:cNvSpPr>
            <a:spLocks noChangeShapeType="1"/>
          </p:cNvSpPr>
          <p:nvPr/>
        </p:nvSpPr>
        <p:spPr bwMode="auto">
          <a:xfrm flipV="1">
            <a:off x="7091372" y="3849653"/>
            <a:ext cx="0" cy="378494"/>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112" name="グループ化 111"/>
          <p:cNvGrpSpPr/>
          <p:nvPr/>
        </p:nvGrpSpPr>
        <p:grpSpPr>
          <a:xfrm>
            <a:off x="92896" y="2049663"/>
            <a:ext cx="5020178" cy="2387157"/>
            <a:chOff x="136073" y="2996952"/>
            <a:chExt cx="5975571" cy="2841458"/>
          </a:xfrm>
        </p:grpSpPr>
        <p:grpSp>
          <p:nvGrpSpPr>
            <p:cNvPr id="113" name="グループ化 112"/>
            <p:cNvGrpSpPr/>
            <p:nvPr/>
          </p:nvGrpSpPr>
          <p:grpSpPr>
            <a:xfrm>
              <a:off x="971600" y="2996952"/>
              <a:ext cx="4393500" cy="2841458"/>
              <a:chOff x="251520" y="1818536"/>
              <a:chExt cx="4393500" cy="2841458"/>
            </a:xfrm>
          </p:grpSpPr>
          <p:sp>
            <p:nvSpPr>
              <p:cNvPr id="127" name="正方形/長方形 126"/>
              <p:cNvSpPr/>
              <p:nvPr/>
            </p:nvSpPr>
            <p:spPr>
              <a:xfrm>
                <a:off x="251520" y="1818536"/>
                <a:ext cx="4393500" cy="2841458"/>
              </a:xfrm>
              <a:prstGeom prst="rect">
                <a:avLst/>
              </a:prstGeom>
              <a:solidFill>
                <a:srgbClr val="FFC000"/>
              </a:solidFill>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p:cNvSpPr/>
              <p:nvPr/>
            </p:nvSpPr>
            <p:spPr>
              <a:xfrm>
                <a:off x="3708031" y="2427390"/>
                <a:ext cx="423020" cy="213723"/>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正方形/長方形 128"/>
              <p:cNvSpPr/>
              <p:nvPr/>
            </p:nvSpPr>
            <p:spPr>
              <a:xfrm>
                <a:off x="3478721" y="2276236"/>
                <a:ext cx="271234" cy="213723"/>
              </a:xfrm>
              <a:prstGeom prst="rect">
                <a:avLst/>
              </a:prstGeom>
              <a:ln>
                <a:noFill/>
              </a:ln>
              <a:scene3d>
                <a:camera prst="orthographicFront">
                  <a:rot lat="18282755" lon="17979165" rev="3998660"/>
                </a:camera>
                <a:lightRig rig="contrasting" dir="t"/>
              </a:scene3d>
              <a:sp3d extrusionH="4191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p:cNvSpPr/>
              <p:nvPr/>
            </p:nvSpPr>
            <p:spPr>
              <a:xfrm>
                <a:off x="1274631" y="1954937"/>
                <a:ext cx="2209205" cy="2006699"/>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正方形/長方形 130"/>
              <p:cNvSpPr/>
              <p:nvPr/>
            </p:nvSpPr>
            <p:spPr>
              <a:xfrm>
                <a:off x="1533620" y="2113747"/>
                <a:ext cx="1656184" cy="1564049"/>
              </a:xfrm>
              <a:prstGeom prst="rect">
                <a:avLst/>
              </a:prstGeom>
              <a:solidFill>
                <a:schemeClr val="accent6">
                  <a:lumMod val="75000"/>
                </a:schemeClr>
              </a:solidFill>
              <a:ln>
                <a:noFill/>
              </a:ln>
              <a:scene3d>
                <a:camera prst="orthographicFront">
                  <a:rot lat="18282755" lon="17979165" rev="3998660"/>
                </a:camera>
                <a:lightRig rig="contrasting" dir="t"/>
              </a:scene3d>
              <a:sp3d extrusionH="12700" prstMaterial="softEdge">
                <a:bevelT w="6350" h="444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正方形/長方形 131"/>
              <p:cNvSpPr/>
              <p:nvPr/>
            </p:nvSpPr>
            <p:spPr>
              <a:xfrm>
                <a:off x="1529286" y="1844381"/>
                <a:ext cx="1656184" cy="1564049"/>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3" name="正方形/長方形 132"/>
              <p:cNvSpPr/>
              <p:nvPr/>
            </p:nvSpPr>
            <p:spPr>
              <a:xfrm>
                <a:off x="494295" y="3129216"/>
                <a:ext cx="1044647" cy="265516"/>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p:cNvSpPr/>
              <p:nvPr/>
            </p:nvSpPr>
            <p:spPr>
              <a:xfrm>
                <a:off x="2682739" y="2081813"/>
                <a:ext cx="1116940" cy="213723"/>
              </a:xfrm>
              <a:prstGeom prst="rect">
                <a:avLst/>
              </a:prstGeom>
              <a:ln>
                <a:noFill/>
              </a:ln>
              <a:scene3d>
                <a:camera prst="orthographicFront">
                  <a:rot lat="18282755" lon="17979165" rev="3998660"/>
                </a:camera>
                <a:lightRig rig="contrasting" dir="t"/>
              </a:scene3d>
              <a:sp3d extrusionH="203200" prstMaterial="softEdge">
                <a:bevelT w="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4" name="正方形/長方形 113"/>
            <p:cNvSpPr/>
            <p:nvPr/>
          </p:nvSpPr>
          <p:spPr>
            <a:xfrm>
              <a:off x="136073" y="3791058"/>
              <a:ext cx="1273066" cy="439620"/>
            </a:xfrm>
            <a:prstGeom prst="rect">
              <a:avLst/>
            </a:prstGeom>
          </p:spPr>
          <p:txBody>
            <a:bodyPr wrap="none">
              <a:spAutoFit/>
            </a:bodyPr>
            <a:lstStyle/>
            <a:p>
              <a:r>
                <a:rPr lang="en-US" altLang="ja-JP" b="1"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Insulator</a:t>
              </a:r>
              <a:endParaRPr lang="ja-JP" altLang="en-US" b="1"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5" name="正方形/長方形 114"/>
            <p:cNvSpPr/>
            <p:nvPr/>
          </p:nvSpPr>
          <p:spPr>
            <a:xfrm>
              <a:off x="181313" y="3369935"/>
              <a:ext cx="2158410" cy="439620"/>
            </a:xfrm>
            <a:prstGeom prst="rect">
              <a:avLst/>
            </a:prstGeom>
          </p:spPr>
          <p:txBody>
            <a:bodyPr wrap="none">
              <a:spAutoFit/>
            </a:bodyPr>
            <a:lstStyle/>
            <a:p>
              <a:r>
                <a:rPr lang="en-US" altLang="ja-JP"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rPr>
                <a:t>Superconductor</a:t>
              </a:r>
              <a:endParaRPr lang="ja-JP" altLang="en-US" b="1"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6" name="Line 7"/>
            <p:cNvSpPr>
              <a:spLocks noChangeShapeType="1"/>
            </p:cNvSpPr>
            <p:nvPr/>
          </p:nvSpPr>
          <p:spPr bwMode="auto">
            <a:xfrm>
              <a:off x="1214375" y="3765369"/>
              <a:ext cx="398655" cy="456365"/>
            </a:xfrm>
            <a:prstGeom prst="line">
              <a:avLst/>
            </a:prstGeom>
            <a:noFill/>
            <a:ln w="25400">
              <a:solidFill>
                <a:srgbClr val="0070C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7" name="Line 7"/>
            <p:cNvSpPr>
              <a:spLocks noChangeShapeType="1"/>
            </p:cNvSpPr>
            <p:nvPr/>
          </p:nvSpPr>
          <p:spPr bwMode="auto">
            <a:xfrm>
              <a:off x="1210042" y="3765369"/>
              <a:ext cx="740958" cy="85649"/>
            </a:xfrm>
            <a:prstGeom prst="line">
              <a:avLst/>
            </a:prstGeom>
            <a:noFill/>
            <a:ln w="25400">
              <a:solidFill>
                <a:srgbClr val="0070C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8" name="Line 7"/>
            <p:cNvSpPr>
              <a:spLocks noChangeShapeType="1"/>
            </p:cNvSpPr>
            <p:nvPr/>
          </p:nvSpPr>
          <p:spPr bwMode="auto">
            <a:xfrm>
              <a:off x="1210042" y="4024567"/>
              <a:ext cx="749626" cy="1"/>
            </a:xfrm>
            <a:prstGeom prst="line">
              <a:avLst/>
            </a:prstGeom>
            <a:noFill/>
            <a:ln w="25400">
              <a:solidFill>
                <a:schemeClr val="accent6">
                  <a:lumMod val="75000"/>
                </a:schemeClr>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sz="160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19" name="直線コネクタ 118"/>
            <p:cNvCxnSpPr/>
            <p:nvPr/>
          </p:nvCxnSpPr>
          <p:spPr>
            <a:xfrm>
              <a:off x="4564774" y="4428383"/>
              <a:ext cx="1033312" cy="46730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直線コネクタ 119"/>
            <p:cNvCxnSpPr/>
            <p:nvPr/>
          </p:nvCxnSpPr>
          <p:spPr>
            <a:xfrm>
              <a:off x="2685044" y="4811900"/>
              <a:ext cx="1033312" cy="46730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直線矢印コネクタ 120"/>
            <p:cNvCxnSpPr/>
            <p:nvPr/>
          </p:nvCxnSpPr>
          <p:spPr>
            <a:xfrm flipV="1">
              <a:off x="3624252" y="4826921"/>
              <a:ext cx="1709480" cy="360086"/>
            </a:xfrm>
            <a:prstGeom prst="straightConnector1">
              <a:avLst/>
            </a:prstGeom>
            <a:ln w="15875">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22" name="正方形/長方形 121"/>
            <p:cNvSpPr/>
            <p:nvPr/>
          </p:nvSpPr>
          <p:spPr>
            <a:xfrm rot="20891472">
              <a:off x="4107737" y="5034481"/>
              <a:ext cx="1065086" cy="439620"/>
            </a:xfrm>
            <a:prstGeom prst="rect">
              <a:avLst/>
            </a:prstGeom>
          </p:spPr>
          <p:txBody>
            <a:bodyPr wrap="none">
              <a:spAutoFit/>
            </a:body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100</a:t>
              </a:r>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23" name="直線コネクタ 122"/>
            <p:cNvCxnSpPr/>
            <p:nvPr/>
          </p:nvCxnSpPr>
          <p:spPr>
            <a:xfrm flipV="1">
              <a:off x="4183040" y="3512238"/>
              <a:ext cx="1556738" cy="3219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p:cNvCxnSpPr/>
            <p:nvPr/>
          </p:nvCxnSpPr>
          <p:spPr>
            <a:xfrm flipV="1">
              <a:off x="4578537" y="4189347"/>
              <a:ext cx="1165959" cy="23903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直線矢印コネクタ 124"/>
            <p:cNvCxnSpPr/>
            <p:nvPr/>
          </p:nvCxnSpPr>
          <p:spPr>
            <a:xfrm flipH="1" flipV="1">
              <a:off x="5654017" y="3561513"/>
              <a:ext cx="1" cy="623116"/>
            </a:xfrm>
            <a:prstGeom prst="straightConnector1">
              <a:avLst/>
            </a:prstGeom>
            <a:ln w="15875">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26" name="正方形/長方形 125"/>
            <p:cNvSpPr/>
            <p:nvPr/>
          </p:nvSpPr>
          <p:spPr>
            <a:xfrm>
              <a:off x="5070222" y="3683024"/>
              <a:ext cx="1041422" cy="402984"/>
            </a:xfrm>
            <a:prstGeom prst="rect">
              <a:avLst/>
            </a:prstGeom>
            <a:solidFill>
              <a:schemeClr val="bg1"/>
            </a:solidFill>
          </p:spPr>
          <p:txBody>
            <a:bodyPr wrap="square">
              <a:spAutoFit/>
            </a:bodyPr>
            <a:lstStyle/>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300</a:t>
              </a:r>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nm</a:t>
              </a:r>
              <a:endParaRPr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35" name="Freeform 82"/>
          <p:cNvSpPr>
            <a:spLocks/>
          </p:cNvSpPr>
          <p:nvPr/>
        </p:nvSpPr>
        <p:spPr bwMode="auto">
          <a:xfrm rot="2794463">
            <a:off x="1482576" y="2176638"/>
            <a:ext cx="1161922" cy="14602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38100" cmpd="sng">
            <a:solidFill>
              <a:schemeClr val="accent6">
                <a:lumMod val="75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1050"/>
          </a:p>
        </p:txBody>
      </p:sp>
      <p:sp>
        <p:nvSpPr>
          <p:cNvPr id="136" name="Text Box 3"/>
          <p:cNvSpPr txBox="1">
            <a:spLocks noChangeArrowheads="1"/>
          </p:cNvSpPr>
          <p:nvPr/>
        </p:nvSpPr>
        <p:spPr bwMode="auto">
          <a:xfrm>
            <a:off x="279903" y="5821578"/>
            <a:ext cx="8542209" cy="707886"/>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a:ln>
            <a:noFill/>
          </a:ln>
          <a:effectLst/>
          <a:extLst/>
        </p:spPr>
        <p:txBody>
          <a:bodyPr wrap="squar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marL="285750" indent="-285750" eaLnBrk="1" hangingPunct="1">
              <a:buFont typeface="Arial" panose="020B0604020202020204" pitchFamily="34" charset="0"/>
              <a:buChar char="•"/>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Much lower gap energy (</a:t>
            </a:r>
            <a:r>
              <a:rPr kumimoji="0" lang="en-GB"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Δ)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than FIR photon </a:t>
            </a:r>
            <a:r>
              <a:rPr lang="en-US" altLang="ja-JP" sz="2000"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 Can detect FIR photon</a:t>
            </a:r>
          </a:p>
          <a:p>
            <a:pPr marL="285750" indent="-285750" eaLnBrk="1" hangingPunct="1">
              <a:buFont typeface="Arial" panose="020B0604020202020204" pitchFamily="34" charset="0"/>
              <a:buChar char="•"/>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Faster response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s) </a:t>
            </a:r>
            <a:r>
              <a:rPr lang="en-US" altLang="ja-JP" sz="2000"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 Suitable for single-photon counting </a:t>
            </a:r>
            <a:endParaRPr lang="en-US" altLang="ja-JP" sz="2000" dirty="0">
              <a:solidFill>
                <a:schemeClr val="accent6">
                  <a:lumMod val="75000"/>
                </a:schemeClr>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6</a:t>
            </a:fld>
            <a:endParaRPr kumimoji="1" lang="ja-JP" altLang="en-US"/>
          </a:p>
        </p:txBody>
      </p:sp>
    </p:spTree>
    <p:extLst>
      <p:ext uri="{BB962C8B-B14F-4D97-AF65-F5344CB8AC3E}">
        <p14:creationId xmlns:p14="http://schemas.microsoft.com/office/powerpoint/2010/main" val="1637930532"/>
      </p:ext>
    </p:extLst>
  </p:cSld>
  <p:clrMapOvr>
    <a:masterClrMapping/>
  </p:clrMapOvr>
  <mc:AlternateContent xmlns:mc="http://schemas.openxmlformats.org/markup-compatibility/2006" xmlns:p14="http://schemas.microsoft.com/office/powerpoint/2010/main">
    <mc:Choice Requires="p14">
      <p:transition spd="slow" p14:dur="2000" advTm="128408"/>
    </mc:Choice>
    <mc:Fallback xmlns="">
      <p:transition spd="slow" advTm="12840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正方形/長方形 145"/>
          <p:cNvSpPr/>
          <p:nvPr/>
        </p:nvSpPr>
        <p:spPr>
          <a:xfrm>
            <a:off x="6849756" y="2007211"/>
            <a:ext cx="924728" cy="7538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145" name="正方形/長方形 144"/>
          <p:cNvSpPr/>
          <p:nvPr/>
        </p:nvSpPr>
        <p:spPr>
          <a:xfrm>
            <a:off x="768177" y="4718335"/>
            <a:ext cx="2004920" cy="2239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12" name="正方形/長方形 11"/>
          <p:cNvSpPr/>
          <p:nvPr/>
        </p:nvSpPr>
        <p:spPr>
          <a:xfrm>
            <a:off x="754279" y="2471757"/>
            <a:ext cx="2004920" cy="2239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pic>
        <p:nvPicPr>
          <p:cNvPr id="23555" name="Picture 2"/>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47643"/>
          <a:stretch/>
        </p:blipFill>
        <p:spPr bwMode="auto">
          <a:xfrm>
            <a:off x="2891428" y="1223408"/>
            <a:ext cx="3672408" cy="361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グループ化 21"/>
          <p:cNvGrpSpPr/>
          <p:nvPr/>
        </p:nvGrpSpPr>
        <p:grpSpPr>
          <a:xfrm>
            <a:off x="3788180" y="1998755"/>
            <a:ext cx="1765714" cy="2228073"/>
            <a:chOff x="3585514" y="3116912"/>
            <a:chExt cx="1765714" cy="2228073"/>
          </a:xfrm>
        </p:grpSpPr>
        <p:cxnSp>
          <p:nvCxnSpPr>
            <p:cNvPr id="4" name="直線コネクタ 3"/>
            <p:cNvCxnSpPr/>
            <p:nvPr/>
          </p:nvCxnSpPr>
          <p:spPr>
            <a:xfrm flipH="1">
              <a:off x="3707904" y="3934015"/>
              <a:ext cx="1583111" cy="567373"/>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flipV="1">
              <a:off x="3585514" y="4498201"/>
              <a:ext cx="122390" cy="846784"/>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flipV="1">
              <a:off x="5291015" y="3116912"/>
              <a:ext cx="60213" cy="820631"/>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23556" name="Rectangle 3"/>
          <p:cNvSpPr>
            <a:spLocks noGrp="1" noChangeArrowheads="1"/>
          </p:cNvSpPr>
          <p:nvPr>
            <p:ph type="title"/>
          </p:nvPr>
        </p:nvSpPr>
        <p:spPr>
          <a:xfrm>
            <a:off x="533535" y="270400"/>
            <a:ext cx="8229600" cy="720080"/>
          </a:xfrm>
        </p:spPr>
        <p:txBody>
          <a:bodyPr>
            <a:normAutofit/>
          </a:bodyPr>
          <a:lstStyle/>
          <a:p>
            <a:r>
              <a:rPr lang="en-US" altLang="ja-JP" sz="3200" dirty="0">
                <a:latin typeface="Arial" panose="020B0604020202020204" pitchFamily="34" charset="0"/>
                <a:ea typeface="Arial Unicode MS" panose="020B0604020202020204" pitchFamily="50" charset="-128"/>
                <a:cs typeface="Arial" panose="020B0604020202020204" pitchFamily="34" charset="0"/>
              </a:rPr>
              <a:t>STJ</a:t>
            </a:r>
            <a:r>
              <a:rPr lang="ja-JP" altLang="en-US" sz="3200" dirty="0">
                <a:latin typeface="Arial" panose="020B0604020202020204" pitchFamily="34" charset="0"/>
                <a:ea typeface="Arial Unicode MS" panose="020B0604020202020204" pitchFamily="50" charset="-128"/>
                <a:cs typeface="Arial" panose="020B0604020202020204" pitchFamily="34" charset="0"/>
              </a:rPr>
              <a:t> </a:t>
            </a:r>
            <a:r>
              <a:rPr lang="en-US" altLang="ja-JP" sz="3200" dirty="0">
                <a:latin typeface="Arial" panose="020B0604020202020204" pitchFamily="34" charset="0"/>
                <a:ea typeface="Arial Unicode MS" panose="020B0604020202020204" pitchFamily="50" charset="-128"/>
                <a:cs typeface="Arial" panose="020B0604020202020204" pitchFamily="34" charset="0"/>
              </a:rPr>
              <a:t>current-voltage curve</a:t>
            </a:r>
            <a:endParaRPr lang="ja-JP" altLang="en-US" sz="3200" dirty="0">
              <a:latin typeface="Arial" panose="020B0604020202020204" pitchFamily="34" charset="0"/>
              <a:ea typeface="Arial Unicode MS" panose="020B0604020202020204"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23557" name="Rectangle 4"/>
              <p:cNvSpPr>
                <a:spLocks noGrp="1" noChangeArrowheads="1"/>
              </p:cNvSpPr>
              <p:nvPr>
                <p:ph type="body" idx="1"/>
              </p:nvPr>
            </p:nvSpPr>
            <p:spPr>
              <a:xfrm>
                <a:off x="3485687" y="4838645"/>
                <a:ext cx="5548006" cy="1656184"/>
              </a:xfrm>
            </p:spPr>
            <p:txBody>
              <a:bodyPr>
                <a:normAutofit/>
              </a:bodyPr>
              <a:lstStyle/>
              <a:p>
                <a:pPr marL="0" indent="0">
                  <a:lnSpc>
                    <a:spcPct val="90000"/>
                  </a:lnSpc>
                  <a:buNone/>
                </a:pPr>
                <a:r>
                  <a:rPr lang="en-US" altLang="ja-JP" sz="2400" dirty="0">
                    <a:latin typeface="Arial" panose="020B0604020202020204" pitchFamily="34" charset="0"/>
                    <a:cs typeface="Arial" panose="020B0604020202020204" pitchFamily="34" charset="0"/>
                  </a:rPr>
                  <a:t>Optical signal readout</a:t>
                </a:r>
                <a:endParaRPr lang="ja-JP" altLang="en-US" sz="2400" dirty="0">
                  <a:latin typeface="Arial" panose="020B0604020202020204" pitchFamily="34" charset="0"/>
                  <a:ea typeface="Arial Unicode MS" panose="020B0604020202020204" pitchFamily="50" charset="-128"/>
                  <a:cs typeface="Arial" panose="020B0604020202020204" pitchFamily="34" charset="0"/>
                </a:endParaRPr>
              </a:p>
              <a:p>
                <a:pPr>
                  <a:lnSpc>
                    <a:spcPct val="90000"/>
                  </a:lnSpc>
                  <a:buFont typeface="Wingdings" pitchFamily="2" charset="2"/>
                  <a:buChar char="è"/>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Apply a constant bias voltage (|V|&lt;2</a:t>
                </a:r>
                <a14:m>
                  <m:oMath xmlns:m="http://schemas.openxmlformats.org/officeDocument/2006/math">
                    <m:r>
                      <m:rPr>
                        <m:sty m:val="p"/>
                      </m:rPr>
                      <a:rPr lang="en-US" altLang="ja-JP" sz="2000">
                        <a:latin typeface="Cambria Math"/>
                      </a:rPr>
                      <m:t>Δ</m:t>
                    </m:r>
                  </m:oMath>
                </a14:m>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 across the junction and collect tunneling current of quasi particles created by photons</a:t>
                </a:r>
                <a:endParaRPr lang="en-US" altLang="ja-JP" sz="2000" dirty="0">
                  <a:latin typeface="Arial" panose="020B0604020202020204" pitchFamily="34" charset="0"/>
                  <a:ea typeface="Arial Unicode MS" panose="020B0604020202020204" pitchFamily="50" charset="-128"/>
                  <a:cs typeface="Arial" panose="020B0604020202020204" pitchFamily="34" charset="0"/>
                  <a:sym typeface="Symbol"/>
                </a:endParaRPr>
              </a:p>
              <a:p>
                <a:pPr>
                  <a:lnSpc>
                    <a:spcPct val="90000"/>
                  </a:lnSpc>
                  <a:buFont typeface="Wingdings" panose="05000000000000000000" pitchFamily="2" charset="2"/>
                  <a:buChar char="ü"/>
                </a:pPr>
                <a:r>
                  <a:rPr lang="en-US" altLang="ja-JP" sz="2000" dirty="0">
                    <a:solidFill>
                      <a:srgbClr val="C00000"/>
                    </a:solidFill>
                    <a:latin typeface="Arial" panose="020B0604020202020204" pitchFamily="34" charset="0"/>
                    <a:ea typeface="Arial Unicode MS" panose="020B0604020202020204" pitchFamily="50" charset="-128"/>
                    <a:cs typeface="Arial" panose="020B0604020202020204" pitchFamily="34" charset="0"/>
                    <a:sym typeface="Symbol"/>
                  </a:rPr>
                  <a:t>Leak current causes background noise</a:t>
                </a:r>
                <a:endParaRPr lang="ja-JP" altLang="en-US" sz="2000" dirty="0">
                  <a:solidFill>
                    <a:srgbClr val="C00000"/>
                  </a:solidFill>
                  <a:latin typeface="Arial" panose="020B0604020202020204" pitchFamily="34" charset="0"/>
                  <a:ea typeface="Arial Unicode MS" panose="020B0604020202020204" pitchFamily="50" charset="-128"/>
                  <a:cs typeface="Arial" panose="020B0604020202020204" pitchFamily="34" charset="0"/>
                </a:endParaRPr>
              </a:p>
            </p:txBody>
          </p:sp>
        </mc:Choice>
        <mc:Fallback xmlns="">
          <p:sp>
            <p:nvSpPr>
              <p:cNvPr id="23557" name="Rectangle 4"/>
              <p:cNvSpPr>
                <a:spLocks noGrp="1" noRot="1" noChangeAspect="1" noMove="1" noResize="1" noEditPoints="1" noAdjustHandles="1" noChangeArrowheads="1" noChangeShapeType="1" noTextEdit="1"/>
              </p:cNvSpPr>
              <p:nvPr>
                <p:ph type="body" idx="1"/>
              </p:nvPr>
            </p:nvSpPr>
            <p:spPr>
              <a:xfrm>
                <a:off x="3485687" y="4838645"/>
                <a:ext cx="5548006" cy="1656184"/>
              </a:xfrm>
              <a:blipFill>
                <a:blip r:embed="rId4"/>
                <a:stretch>
                  <a:fillRect l="-1758" t="-4797" r="-549" b="-6273"/>
                </a:stretch>
              </a:blipFill>
            </p:spPr>
            <p:txBody>
              <a:bodyPr/>
              <a:lstStyle/>
              <a:p>
                <a:r>
                  <a:rPr lang="ja-JP" altLang="en-US">
                    <a:noFill/>
                  </a:rPr>
                  <a:t> </a:t>
                </a:r>
              </a:p>
            </p:txBody>
          </p:sp>
        </mc:Fallback>
      </mc:AlternateContent>
      <p:cxnSp>
        <p:nvCxnSpPr>
          <p:cNvPr id="80" name="直線コネクタ 79"/>
          <p:cNvCxnSpPr/>
          <p:nvPr/>
        </p:nvCxnSpPr>
        <p:spPr bwMode="auto">
          <a:xfrm>
            <a:off x="6838859" y="1375204"/>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直線コネクタ 80"/>
          <p:cNvCxnSpPr/>
          <p:nvPr/>
        </p:nvCxnSpPr>
        <p:spPr bwMode="auto">
          <a:xfrm>
            <a:off x="6838859" y="1700808"/>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 name="正方形/長方形 81"/>
          <p:cNvSpPr/>
          <p:nvPr/>
        </p:nvSpPr>
        <p:spPr bwMode="auto">
          <a:xfrm>
            <a:off x="7774963" y="1188984"/>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85" name="円/楕円 84"/>
          <p:cNvSpPr/>
          <p:nvPr/>
        </p:nvSpPr>
        <p:spPr bwMode="auto">
          <a:xfrm>
            <a:off x="7118415" y="192738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86" name="円/楕円 85"/>
          <p:cNvSpPr/>
          <p:nvPr/>
        </p:nvSpPr>
        <p:spPr bwMode="auto">
          <a:xfrm>
            <a:off x="7343007" y="192738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cxnSp>
        <p:nvCxnSpPr>
          <p:cNvPr id="99" name="直線矢印コネクタ 98"/>
          <p:cNvCxnSpPr/>
          <p:nvPr/>
        </p:nvCxnSpPr>
        <p:spPr bwMode="auto">
          <a:xfrm>
            <a:off x="7567599" y="1951073"/>
            <a:ext cx="555311" cy="56138"/>
          </a:xfrm>
          <a:prstGeom prst="straightConnector1">
            <a:avLst/>
          </a:prstGeom>
          <a:noFill/>
          <a:ln w="25400"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直線コネクタ 70"/>
          <p:cNvCxnSpPr/>
          <p:nvPr/>
        </p:nvCxnSpPr>
        <p:spPr bwMode="auto">
          <a:xfrm>
            <a:off x="755576" y="1791522"/>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直線コネクタ 71"/>
          <p:cNvCxnSpPr/>
          <p:nvPr/>
        </p:nvCxnSpPr>
        <p:spPr bwMode="auto">
          <a:xfrm>
            <a:off x="755576" y="2132856"/>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9" name="正方形/長方形 78"/>
          <p:cNvSpPr/>
          <p:nvPr/>
        </p:nvSpPr>
        <p:spPr bwMode="auto">
          <a:xfrm>
            <a:off x="1691680" y="1124744"/>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nvGrpSpPr>
          <p:cNvPr id="88" name="グループ化 87"/>
          <p:cNvGrpSpPr/>
          <p:nvPr/>
        </p:nvGrpSpPr>
        <p:grpSpPr>
          <a:xfrm>
            <a:off x="999220" y="1988840"/>
            <a:ext cx="448816" cy="288032"/>
            <a:chOff x="2483768" y="4725144"/>
            <a:chExt cx="448816" cy="288032"/>
          </a:xfrm>
        </p:grpSpPr>
        <p:sp>
          <p:nvSpPr>
            <p:cNvPr id="89" name="円/楕円 88"/>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90" name="円/楕円 89"/>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91" name="円/楕円 90"/>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cxnSp>
        <p:nvCxnSpPr>
          <p:cNvPr id="100" name="直線コネクタ 99"/>
          <p:cNvCxnSpPr/>
          <p:nvPr/>
        </p:nvCxnSpPr>
        <p:spPr bwMode="auto">
          <a:xfrm>
            <a:off x="1829619" y="1791522"/>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直線コネクタ 100"/>
          <p:cNvCxnSpPr/>
          <p:nvPr/>
        </p:nvCxnSpPr>
        <p:spPr bwMode="auto">
          <a:xfrm>
            <a:off x="1835696" y="2132856"/>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2" name="グループ化 101"/>
          <p:cNvGrpSpPr/>
          <p:nvPr/>
        </p:nvGrpSpPr>
        <p:grpSpPr>
          <a:xfrm>
            <a:off x="2115467" y="1988840"/>
            <a:ext cx="448816" cy="288032"/>
            <a:chOff x="2483768" y="4725144"/>
            <a:chExt cx="448816" cy="288032"/>
          </a:xfrm>
        </p:grpSpPr>
        <p:sp>
          <p:nvSpPr>
            <p:cNvPr id="103" name="円/楕円 102"/>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04" name="円/楕円 103"/>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05" name="円/楕円 104"/>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cxnSp>
        <p:nvCxnSpPr>
          <p:cNvPr id="106" name="直線矢印コネクタ 105"/>
          <p:cNvCxnSpPr/>
          <p:nvPr/>
        </p:nvCxnSpPr>
        <p:spPr bwMode="auto">
          <a:xfrm>
            <a:off x="1467395" y="2053420"/>
            <a:ext cx="648072" cy="0"/>
          </a:xfrm>
          <a:prstGeom prst="straightConnector1">
            <a:avLst/>
          </a:prstGeom>
          <a:noFill/>
          <a:ln w="25400" cap="flat" cmpd="sng" algn="ctr">
            <a:solidFill>
              <a:srgbClr val="FF0000"/>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右矢印 7"/>
          <p:cNvSpPr/>
          <p:nvPr/>
        </p:nvSpPr>
        <p:spPr bwMode="auto">
          <a:xfrm rot="1268261">
            <a:off x="3048715" y="2034587"/>
            <a:ext cx="1478929" cy="269149"/>
          </a:xfrm>
          <a:prstGeom prst="rightArrow">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08" name="右矢印 107"/>
          <p:cNvSpPr/>
          <p:nvPr/>
        </p:nvSpPr>
        <p:spPr bwMode="auto">
          <a:xfrm rot="11409327">
            <a:off x="5994787" y="1893211"/>
            <a:ext cx="806184" cy="242316"/>
          </a:xfrm>
          <a:prstGeom prst="rightArrow">
            <a:avLst>
              <a:gd name="adj1" fmla="val 51792"/>
              <a:gd name="adj2" fmla="val 50000"/>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6" name="Rectangle 4"/>
          <p:cNvSpPr txBox="1">
            <a:spLocks noChangeArrowheads="1"/>
          </p:cNvSpPr>
          <p:nvPr/>
        </p:nvSpPr>
        <p:spPr bwMode="auto">
          <a:xfrm>
            <a:off x="369164" y="5387100"/>
            <a:ext cx="2844533" cy="1342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eaLnBrk="1" hangingPunct="1">
              <a:lnSpc>
                <a:spcPct val="90000"/>
              </a:lnSpc>
              <a:buClrTx/>
              <a:buNone/>
            </a:pPr>
            <a:r>
              <a:rPr lang="en-US" altLang="ja-JP" sz="1800" kern="0" dirty="0">
                <a:latin typeface="Arial" panose="020B0604020202020204" pitchFamily="34" charset="0"/>
                <a:ea typeface="Arial Unicode MS" panose="020B0604020202020204" pitchFamily="50" charset="-128"/>
                <a:cs typeface="Arial" panose="020B0604020202020204" pitchFamily="34" charset="0"/>
              </a:rPr>
              <a:t>Tunnel current of Cooper pairs (Josephson current) is suppressed by applying magnetic field</a:t>
            </a:r>
            <a:endParaRPr lang="ja-JP" altLang="en-US" sz="1800" kern="0" dirty="0">
              <a:latin typeface="Arial" panose="020B0604020202020204" pitchFamily="34" charset="0"/>
              <a:ea typeface="Arial Unicode MS" panose="020B0604020202020204" pitchFamily="50" charset="-128"/>
              <a:cs typeface="Arial" panose="020B0604020202020204" pitchFamily="34" charset="0"/>
            </a:endParaRPr>
          </a:p>
        </p:txBody>
      </p:sp>
      <mc:AlternateContent xmlns:mc="http://schemas.openxmlformats.org/markup-compatibility/2006" xmlns:a14="http://schemas.microsoft.com/office/drawing/2010/main">
        <mc:Choice Requires="a14">
          <p:sp>
            <p:nvSpPr>
              <p:cNvPr id="58" name="テキスト ボックス 57"/>
              <p:cNvSpPr txBox="1"/>
              <p:nvPr/>
            </p:nvSpPr>
            <p:spPr>
              <a:xfrm>
                <a:off x="7852650" y="1477779"/>
                <a:ext cx="51488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a:rPr>
                        <m:t>2</m:t>
                      </m:r>
                      <m:r>
                        <m:rPr>
                          <m:sty m:val="p"/>
                        </m:rPr>
                        <a:rPr kumimoji="1" lang="en-US" altLang="ja-JP" b="0" i="0" smtClean="0">
                          <a:latin typeface="Cambria Math"/>
                        </a:rPr>
                        <m:t>Δ</m:t>
                      </m:r>
                    </m:oMath>
                  </m:oMathPara>
                </a14:m>
                <a:endParaRPr kumimoji="1" lang="ja-JP" altLang="en-US" dirty="0">
                  <a:latin typeface="Arial" panose="020B0604020202020204" pitchFamily="34" charset="0"/>
                  <a:ea typeface="Arial Unicode MS" panose="020B0604020202020204" pitchFamily="50" charset="-128"/>
                  <a:cs typeface="Arial" panose="020B0604020202020204" pitchFamily="34" charset="0"/>
                </a:endParaRPr>
              </a:p>
            </p:txBody>
          </p:sp>
        </mc:Choice>
        <mc:Fallback xmlns="">
          <p:sp>
            <p:nvSpPr>
              <p:cNvPr id="58" name="テキスト ボックス 57"/>
              <p:cNvSpPr txBox="1">
                <a:spLocks noRot="1" noChangeAspect="1" noMove="1" noResize="1" noEditPoints="1" noAdjustHandles="1" noChangeArrowheads="1" noChangeShapeType="1" noTextEdit="1"/>
              </p:cNvSpPr>
              <p:nvPr/>
            </p:nvSpPr>
            <p:spPr>
              <a:xfrm>
                <a:off x="7852650" y="1477779"/>
                <a:ext cx="514885" cy="369332"/>
              </a:xfrm>
              <a:prstGeom prst="rect">
                <a:avLst/>
              </a:prstGeom>
              <a:blipFill>
                <a:blip r:embed="rId5"/>
                <a:stretch>
                  <a:fillRect/>
                </a:stretch>
              </a:blipFill>
            </p:spPr>
            <p:txBody>
              <a:bodyPr/>
              <a:lstStyle/>
              <a:p>
                <a:r>
                  <a:rPr lang="ja-JP" altLang="en-US">
                    <a:noFill/>
                  </a:rPr>
                  <a:t> </a:t>
                </a:r>
              </a:p>
            </p:txBody>
          </p:sp>
        </mc:Fallback>
      </mc:AlternateContent>
      <p:cxnSp>
        <p:nvCxnSpPr>
          <p:cNvPr id="15" name="直線矢印コネクタ 14"/>
          <p:cNvCxnSpPr/>
          <p:nvPr/>
        </p:nvCxnSpPr>
        <p:spPr>
          <a:xfrm flipV="1">
            <a:off x="5148064" y="3097656"/>
            <a:ext cx="0" cy="56477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3" name="直線矢印コネクタ 72"/>
          <p:cNvCxnSpPr/>
          <p:nvPr/>
        </p:nvCxnSpPr>
        <p:spPr>
          <a:xfrm>
            <a:off x="5151596" y="2557530"/>
            <a:ext cx="0" cy="51621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945540" y="3704133"/>
            <a:ext cx="1569660" cy="369332"/>
          </a:xfrm>
          <a:prstGeom prst="rect">
            <a:avLst/>
          </a:prstGeom>
          <a:noFill/>
        </p:spPr>
        <p:txBody>
          <a:bodyPr wrap="none" rtlCol="0">
            <a:spAutoFit/>
          </a:bodyPr>
          <a:lstStyle/>
          <a:p>
            <a:r>
              <a:rPr lang="en-US" altLang="ja-JP" b="1" dirty="0">
                <a:solidFill>
                  <a:srgbClr val="FF0000"/>
                </a:solidFill>
                <a:latin typeface="Arial" panose="020B0604020202020204" pitchFamily="34" charset="0"/>
                <a:cs typeface="Arial" panose="020B0604020202020204" pitchFamily="34" charset="0"/>
              </a:rPr>
              <a:t>Leak current</a:t>
            </a:r>
            <a:endParaRPr kumimoji="1" lang="ja-JP" altLang="en-US" b="1" dirty="0">
              <a:solidFill>
                <a:srgbClr val="FF0000"/>
              </a:solidFill>
              <a:latin typeface="Arial" panose="020B0604020202020204" pitchFamily="34" charset="0"/>
              <a:cs typeface="Arial" panose="020B0604020202020204" pitchFamily="34" charset="0"/>
            </a:endParaRPr>
          </a:p>
        </p:txBody>
      </p:sp>
      <p:grpSp>
        <p:nvGrpSpPr>
          <p:cNvPr id="5" name="グループ化 4"/>
          <p:cNvGrpSpPr/>
          <p:nvPr/>
        </p:nvGrpSpPr>
        <p:grpSpPr>
          <a:xfrm>
            <a:off x="757723" y="3013029"/>
            <a:ext cx="2016224" cy="2365167"/>
            <a:chOff x="757723" y="3013029"/>
            <a:chExt cx="2016224" cy="2365167"/>
          </a:xfrm>
        </p:grpSpPr>
        <p:cxnSp>
          <p:nvCxnSpPr>
            <p:cNvPr id="110" name="直線コネクタ 109"/>
            <p:cNvCxnSpPr/>
            <p:nvPr/>
          </p:nvCxnSpPr>
          <p:spPr bwMode="auto">
            <a:xfrm>
              <a:off x="757723" y="4026156"/>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1" name="直線コネクタ 110"/>
            <p:cNvCxnSpPr/>
            <p:nvPr/>
          </p:nvCxnSpPr>
          <p:spPr bwMode="auto">
            <a:xfrm>
              <a:off x="757723" y="4365104"/>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 name="正方形/長方形 111"/>
            <p:cNvSpPr/>
            <p:nvPr/>
          </p:nvSpPr>
          <p:spPr bwMode="auto">
            <a:xfrm>
              <a:off x="1693827" y="3359378"/>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nvGrpSpPr>
            <p:cNvPr id="113" name="グループ化 112"/>
            <p:cNvGrpSpPr/>
            <p:nvPr/>
          </p:nvGrpSpPr>
          <p:grpSpPr>
            <a:xfrm>
              <a:off x="1001367" y="4221088"/>
              <a:ext cx="448816" cy="288032"/>
              <a:chOff x="2483768" y="4725144"/>
              <a:chExt cx="448816" cy="288032"/>
            </a:xfrm>
          </p:grpSpPr>
          <p:sp>
            <p:nvSpPr>
              <p:cNvPr id="121" name="円/楕円 120"/>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2" name="円/楕円 121"/>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3" name="円/楕円 122"/>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cxnSp>
          <p:nvCxnSpPr>
            <p:cNvPr id="114" name="直線コネクタ 113"/>
            <p:cNvCxnSpPr/>
            <p:nvPr/>
          </p:nvCxnSpPr>
          <p:spPr bwMode="auto">
            <a:xfrm>
              <a:off x="1831766" y="4026156"/>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直線コネクタ 114"/>
            <p:cNvCxnSpPr/>
            <p:nvPr/>
          </p:nvCxnSpPr>
          <p:spPr bwMode="auto">
            <a:xfrm>
              <a:off x="1837843" y="4365104"/>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16" name="グループ化 115"/>
            <p:cNvGrpSpPr/>
            <p:nvPr/>
          </p:nvGrpSpPr>
          <p:grpSpPr>
            <a:xfrm>
              <a:off x="2117614" y="4221088"/>
              <a:ext cx="448816" cy="288032"/>
              <a:chOff x="2483768" y="4725144"/>
              <a:chExt cx="448816" cy="288032"/>
            </a:xfrm>
          </p:grpSpPr>
          <p:sp>
            <p:nvSpPr>
              <p:cNvPr id="118" name="円/楕円 117"/>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19" name="円/楕円 118"/>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0" name="円/楕円 119"/>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grpSp>
        <p:sp>
          <p:nvSpPr>
            <p:cNvPr id="11" name="円弧 10"/>
            <p:cNvSpPr/>
            <p:nvPr/>
          </p:nvSpPr>
          <p:spPr bwMode="auto">
            <a:xfrm>
              <a:off x="1462298" y="3097655"/>
              <a:ext cx="315652" cy="2124236"/>
            </a:xfrm>
            <a:prstGeom prst="arc">
              <a:avLst>
                <a:gd name="adj1" fmla="val 16200000"/>
                <a:gd name="adj2" fmla="val 5356906"/>
              </a:avLst>
            </a:prstGeom>
            <a:noFill/>
            <a:ln w="25400" cap="flat" cmpd="sng" algn="ctr">
              <a:solidFill>
                <a:srgbClr val="FFC000"/>
              </a:solidFill>
              <a:prstDash val="solid"/>
              <a:round/>
              <a:headEnd type="stealth" w="lg" len="lg"/>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4" name="円弧 123"/>
            <p:cNvSpPr/>
            <p:nvPr/>
          </p:nvSpPr>
          <p:spPr bwMode="auto">
            <a:xfrm flipH="1">
              <a:off x="1750330" y="3081935"/>
              <a:ext cx="239913" cy="2139956"/>
            </a:xfrm>
            <a:prstGeom prst="arc">
              <a:avLst>
                <a:gd name="adj1" fmla="val 16200000"/>
                <a:gd name="adj2" fmla="val 5356906"/>
              </a:avLst>
            </a:prstGeom>
            <a:noFill/>
            <a:ln w="25400" cap="flat" cmpd="sng" algn="ctr">
              <a:solidFill>
                <a:srgbClr val="FFC000"/>
              </a:solidFill>
              <a:prstDash val="solid"/>
              <a:round/>
              <a:headEnd type="stealth" w="lg" len="lg"/>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5" name="円弧 124"/>
            <p:cNvSpPr/>
            <p:nvPr/>
          </p:nvSpPr>
          <p:spPr bwMode="auto">
            <a:xfrm>
              <a:off x="1720116" y="3075461"/>
              <a:ext cx="57834" cy="2302735"/>
            </a:xfrm>
            <a:prstGeom prst="arc">
              <a:avLst>
                <a:gd name="adj1" fmla="val 16200000"/>
                <a:gd name="adj2" fmla="val 5356906"/>
              </a:avLst>
            </a:prstGeom>
            <a:noFill/>
            <a:ln w="25400" cap="flat" cmpd="sng" algn="ctr">
              <a:solidFill>
                <a:srgbClr val="FFC000"/>
              </a:solidFill>
              <a:prstDash val="solid"/>
              <a:round/>
              <a:headEnd type="stealth" w="lg" len="lg"/>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2" name="テキスト ボックス 1"/>
            <p:cNvSpPr txBox="1"/>
            <p:nvPr/>
          </p:nvSpPr>
          <p:spPr>
            <a:xfrm>
              <a:off x="1824200" y="3013029"/>
              <a:ext cx="889987" cy="369332"/>
            </a:xfrm>
            <a:prstGeom prst="rect">
              <a:avLst/>
            </a:prstGeom>
            <a:noFill/>
          </p:spPr>
          <p:txBody>
            <a:bodyPr wrap="none" rtlCol="0">
              <a:spAutoFit/>
            </a:bodyPr>
            <a:lstStyle/>
            <a:p>
              <a:r>
                <a:rPr kumimoji="1" lang="en-US" altLang="ja-JP" b="1" dirty="0">
                  <a:latin typeface="Arial" panose="020B0604020202020204" pitchFamily="34" charset="0"/>
                  <a:cs typeface="Arial" panose="020B0604020202020204" pitchFamily="34" charset="0"/>
                </a:rPr>
                <a:t>B field</a:t>
              </a:r>
              <a:endParaRPr kumimoji="1" lang="ja-JP" altLang="en-US" b="1" dirty="0">
                <a:latin typeface="Arial" panose="020B0604020202020204" pitchFamily="34" charset="0"/>
                <a:cs typeface="Arial" panose="020B0604020202020204" pitchFamily="34" charset="0"/>
              </a:endParaRPr>
            </a:p>
          </p:txBody>
        </p:sp>
      </p:grpSp>
      <p:cxnSp>
        <p:nvCxnSpPr>
          <p:cNvPr id="107" name="直線矢印コネクタ 106"/>
          <p:cNvCxnSpPr/>
          <p:nvPr/>
        </p:nvCxnSpPr>
        <p:spPr>
          <a:xfrm flipH="1" flipV="1">
            <a:off x="4265602" y="3310973"/>
            <a:ext cx="653080" cy="1088102"/>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17" name="テキスト ボックス 116"/>
          <p:cNvSpPr txBox="1"/>
          <p:nvPr/>
        </p:nvSpPr>
        <p:spPr>
          <a:xfrm>
            <a:off x="4705264" y="4318029"/>
            <a:ext cx="4328429" cy="461665"/>
          </a:xfrm>
          <a:prstGeom prst="rect">
            <a:avLst/>
          </a:prstGeom>
          <a:noFill/>
        </p:spPr>
        <p:txBody>
          <a:bodyPr wrap="none" rtlCol="0">
            <a:spAutoFit/>
          </a:bodyPr>
          <a:lstStyle/>
          <a:p>
            <a:r>
              <a:rPr kumimoji="1" lang="en-US" altLang="ja-JP" sz="2400" dirty="0">
                <a:solidFill>
                  <a:srgbClr val="00B050"/>
                </a:solidFill>
                <a:latin typeface="Arial" panose="020B0604020202020204" pitchFamily="34" charset="0"/>
                <a:cs typeface="Arial" panose="020B0604020202020204" pitchFamily="34" charset="0"/>
              </a:rPr>
              <a:t>I-V curve with light illumination</a:t>
            </a:r>
            <a:endParaRPr kumimoji="1" lang="ja-JP" altLang="en-US" sz="2400" dirty="0">
              <a:solidFill>
                <a:srgbClr val="00B050"/>
              </a:solidFill>
              <a:latin typeface="Arial" panose="020B0604020202020204" pitchFamily="34" charset="0"/>
              <a:cs typeface="Arial" panose="020B0604020202020204" pitchFamily="34" charset="0"/>
            </a:endParaRPr>
          </a:p>
        </p:txBody>
      </p:sp>
      <p:cxnSp>
        <p:nvCxnSpPr>
          <p:cNvPr id="77" name="直線コネクタ 76"/>
          <p:cNvCxnSpPr/>
          <p:nvPr/>
        </p:nvCxnSpPr>
        <p:spPr bwMode="auto">
          <a:xfrm>
            <a:off x="6838859" y="2002841"/>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直線コネクタ 77"/>
          <p:cNvCxnSpPr/>
          <p:nvPr/>
        </p:nvCxnSpPr>
        <p:spPr bwMode="auto">
          <a:xfrm>
            <a:off x="7906947" y="2069232"/>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7" name="直線コネクタ 126"/>
          <p:cNvCxnSpPr/>
          <p:nvPr/>
        </p:nvCxnSpPr>
        <p:spPr bwMode="auto">
          <a:xfrm>
            <a:off x="7906947" y="2394836"/>
            <a:ext cx="936104" cy="0"/>
          </a:xfrm>
          <a:prstGeom prst="line">
            <a:avLst/>
          </a:prstGeom>
          <a:noFill/>
          <a:ln w="25400"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8" name="円/楕円 127"/>
          <p:cNvSpPr/>
          <p:nvPr/>
        </p:nvSpPr>
        <p:spPr bwMode="auto">
          <a:xfrm>
            <a:off x="8186503" y="199243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sp>
        <p:nvSpPr>
          <p:cNvPr id="129" name="円/楕円 128"/>
          <p:cNvSpPr/>
          <p:nvPr/>
        </p:nvSpPr>
        <p:spPr bwMode="auto">
          <a:xfrm>
            <a:off x="8411095" y="1992438"/>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dirty="0">
              <a:ln>
                <a:noFill/>
              </a:ln>
              <a:solidFill>
                <a:schemeClr val="tx1"/>
              </a:solidFill>
              <a:effectLst/>
              <a:latin typeface="Arial" panose="020B0604020202020204" pitchFamily="34" charset="0"/>
              <a:ea typeface="Arial Unicode MS" panose="020B0604020202020204" pitchFamily="50" charset="-128"/>
              <a:cs typeface="Arial" panose="020B0604020202020204" pitchFamily="34" charset="0"/>
            </a:endParaRPr>
          </a:p>
        </p:txBody>
      </p:sp>
      <p:cxnSp>
        <p:nvCxnSpPr>
          <p:cNvPr id="130" name="直線コネクタ 129"/>
          <p:cNvCxnSpPr/>
          <p:nvPr/>
        </p:nvCxnSpPr>
        <p:spPr bwMode="auto">
          <a:xfrm>
            <a:off x="7906947" y="2696869"/>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6" name="テキスト ボックス 135"/>
          <p:cNvSpPr txBox="1"/>
          <p:nvPr/>
        </p:nvSpPr>
        <p:spPr>
          <a:xfrm>
            <a:off x="6195496" y="3026493"/>
            <a:ext cx="1092158" cy="400110"/>
          </a:xfrm>
          <a:prstGeom prst="rect">
            <a:avLst/>
          </a:prstGeom>
          <a:noFill/>
        </p:spPr>
        <p:txBody>
          <a:bodyPr wrap="none" rtlCol="0">
            <a:spAutoFit/>
          </a:bodyPr>
          <a:lstStyle/>
          <a:p>
            <a:r>
              <a:rPr lang="en-US" altLang="ja-JP" sz="2000" b="1" dirty="0">
                <a:latin typeface="Arial" panose="020B0604020202020204" pitchFamily="34" charset="0"/>
                <a:cs typeface="Arial" panose="020B0604020202020204" pitchFamily="34" charset="0"/>
              </a:rPr>
              <a:t>Voltage</a:t>
            </a:r>
            <a:endParaRPr kumimoji="1" lang="ja-JP" altLang="en-US" sz="2000" b="1" dirty="0">
              <a:latin typeface="Arial" panose="020B0604020202020204" pitchFamily="34" charset="0"/>
              <a:cs typeface="Arial" panose="020B0604020202020204" pitchFamily="34" charset="0"/>
            </a:endParaRPr>
          </a:p>
        </p:txBody>
      </p:sp>
      <p:sp>
        <p:nvSpPr>
          <p:cNvPr id="137" name="テキスト ボックス 136"/>
          <p:cNvSpPr txBox="1"/>
          <p:nvPr/>
        </p:nvSpPr>
        <p:spPr>
          <a:xfrm>
            <a:off x="4331349" y="982305"/>
            <a:ext cx="1111202" cy="400110"/>
          </a:xfrm>
          <a:prstGeom prst="rect">
            <a:avLst/>
          </a:prstGeom>
          <a:noFill/>
        </p:spPr>
        <p:txBody>
          <a:bodyPr wrap="none" rtlCol="0">
            <a:spAutoFit/>
          </a:bodyPr>
          <a:lstStyle/>
          <a:p>
            <a:r>
              <a:rPr lang="en-US" altLang="ja-JP" sz="2000" b="1" dirty="0">
                <a:latin typeface="Arial" panose="020B0604020202020204" pitchFamily="34" charset="0"/>
                <a:cs typeface="Arial" panose="020B0604020202020204" pitchFamily="34" charset="0"/>
              </a:rPr>
              <a:t>Current</a:t>
            </a:r>
            <a:endParaRPr kumimoji="1" lang="ja-JP" altLang="en-US" sz="2400" dirty="0">
              <a:latin typeface="Arial" panose="020B0604020202020204" pitchFamily="34" charset="0"/>
              <a:cs typeface="Arial" panose="020B0604020202020204" pitchFamily="34" charset="0"/>
            </a:endParaRPr>
          </a:p>
        </p:txBody>
      </p:sp>
      <p:cxnSp>
        <p:nvCxnSpPr>
          <p:cNvPr id="138" name="直線矢印コネクタ 137"/>
          <p:cNvCxnSpPr/>
          <p:nvPr/>
        </p:nvCxnSpPr>
        <p:spPr>
          <a:xfrm>
            <a:off x="5268226" y="2380538"/>
            <a:ext cx="0" cy="516211"/>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39" name="直線矢印コネクタ 138"/>
          <p:cNvCxnSpPr/>
          <p:nvPr/>
        </p:nvCxnSpPr>
        <p:spPr>
          <a:xfrm flipV="1">
            <a:off x="5266645" y="3059813"/>
            <a:ext cx="0" cy="564776"/>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40" name="テキスト ボックス 139"/>
          <p:cNvSpPr txBox="1"/>
          <p:nvPr/>
        </p:nvSpPr>
        <p:spPr>
          <a:xfrm>
            <a:off x="5255384" y="3402424"/>
            <a:ext cx="1736373" cy="369332"/>
          </a:xfrm>
          <a:prstGeom prst="rect">
            <a:avLst/>
          </a:prstGeom>
          <a:noFill/>
        </p:spPr>
        <p:txBody>
          <a:bodyPr wrap="none" rtlCol="0">
            <a:spAutoFit/>
          </a:bodyPr>
          <a:lstStyle/>
          <a:p>
            <a:r>
              <a:rPr lang="en-US" altLang="ja-JP" b="1" dirty="0">
                <a:solidFill>
                  <a:srgbClr val="00B050"/>
                </a:solidFill>
                <a:latin typeface="Arial" panose="020B0604020202020204" pitchFamily="34" charset="0"/>
                <a:cs typeface="Arial" panose="020B0604020202020204" pitchFamily="34" charset="0"/>
              </a:rPr>
              <a:t>Signal current</a:t>
            </a:r>
            <a:endParaRPr kumimoji="1" lang="ja-JP" altLang="en-US" b="1" dirty="0">
              <a:solidFill>
                <a:srgbClr val="00B050"/>
              </a:solidFill>
              <a:latin typeface="Arial" panose="020B0604020202020204" pitchFamily="34" charset="0"/>
              <a:cs typeface="Arial" panose="020B0604020202020204" pitchFamily="34" charset="0"/>
            </a:endParaRPr>
          </a:p>
        </p:txBody>
      </p:sp>
      <p:cxnSp>
        <p:nvCxnSpPr>
          <p:cNvPr id="141" name="直線コネクタ 140"/>
          <p:cNvCxnSpPr/>
          <p:nvPr/>
        </p:nvCxnSpPr>
        <p:spPr bwMode="auto">
          <a:xfrm>
            <a:off x="753354" y="2463400"/>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直線コネクタ 141"/>
          <p:cNvCxnSpPr/>
          <p:nvPr/>
        </p:nvCxnSpPr>
        <p:spPr bwMode="auto">
          <a:xfrm>
            <a:off x="1823095" y="2463400"/>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直線コネクタ 142"/>
          <p:cNvCxnSpPr/>
          <p:nvPr/>
        </p:nvCxnSpPr>
        <p:spPr bwMode="auto">
          <a:xfrm>
            <a:off x="761940" y="4710396"/>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直線コネクタ 143"/>
          <p:cNvCxnSpPr/>
          <p:nvPr/>
        </p:nvCxnSpPr>
        <p:spPr bwMode="auto">
          <a:xfrm>
            <a:off x="1837843" y="471359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7" name="正方形/長方形 146"/>
          <p:cNvSpPr/>
          <p:nvPr/>
        </p:nvSpPr>
        <p:spPr>
          <a:xfrm>
            <a:off x="7918323" y="2691878"/>
            <a:ext cx="924728" cy="7538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anose="020B0604020202020204" pitchFamily="34" charset="0"/>
              <a:cs typeface="Arial" panose="020B0604020202020204" pitchFamily="34" charset="0"/>
            </a:endParaRPr>
          </a:p>
        </p:txBody>
      </p:sp>
      <p:sp>
        <p:nvSpPr>
          <p:cNvPr id="3" name="スライド番号プレースホルダー 2"/>
          <p:cNvSpPr>
            <a:spLocks noGrp="1"/>
          </p:cNvSpPr>
          <p:nvPr>
            <p:ph type="sldNum" sz="quarter" idx="12"/>
          </p:nvPr>
        </p:nvSpPr>
        <p:spPr/>
        <p:txBody>
          <a:bodyPr/>
          <a:lstStyle/>
          <a:p>
            <a:fld id="{D2D8002D-B5B0-4BAC-B1F6-782DDCCE6D9C}" type="slidenum">
              <a:rPr kumimoji="1" lang="ja-JP" altLang="en-US" smtClean="0"/>
              <a:t>7</a:t>
            </a:fld>
            <a:endParaRPr kumimoji="1" lang="ja-JP" altLang="en-US"/>
          </a:p>
        </p:txBody>
      </p:sp>
    </p:spTree>
    <p:extLst>
      <p:ext uri="{BB962C8B-B14F-4D97-AF65-F5344CB8AC3E}">
        <p14:creationId xmlns:p14="http://schemas.microsoft.com/office/powerpoint/2010/main" val="3031047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1"/>
          <p:cNvSpPr txBox="1">
            <a:spLocks noChangeArrowheads="1"/>
          </p:cNvSpPr>
          <p:nvPr/>
        </p:nvSpPr>
        <p:spPr bwMode="auto">
          <a:xfrm>
            <a:off x="1138740" y="233166"/>
            <a:ext cx="6866520" cy="574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7500" tIns="35100" rIns="67500" bIns="35100" anchor="ct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algn="ctr" eaLnBrk="1" hangingPunct="1">
              <a:lnSpc>
                <a:spcPct val="98000"/>
              </a:lnSpc>
              <a:buClr>
                <a:srgbClr val="FFFFFF"/>
              </a:buClr>
              <a:buSzPct val="100000"/>
              <a:buFont typeface="Tahoma" pitchFamily="34" charset="0"/>
              <a:buNone/>
            </a:pPr>
            <a:r>
              <a:rPr kumimoji="0" lang="en-GB" altLang="ja-JP" sz="2400" dirty="0">
                <a:solidFill>
                  <a:srgbClr val="000000"/>
                </a:solidFill>
                <a:ea typeface="Arial Unicode MS" panose="020B0604020202020204" pitchFamily="50" charset="-128"/>
                <a:cs typeface="Arial" panose="020B0604020202020204" pitchFamily="34" charset="0"/>
              </a:rPr>
              <a:t>STJ energy resolution for near infrared photon</a:t>
            </a:r>
            <a:endParaRPr kumimoji="0" lang="ja-JP" altLang="en-US" sz="2400" dirty="0">
              <a:solidFill>
                <a:srgbClr val="000000"/>
              </a:solidFill>
              <a:ea typeface="Arial Unicode MS" panose="020B0604020202020204" pitchFamily="50" charset="-128"/>
              <a:cs typeface="Arial" panose="020B0604020202020204" pitchFamily="34" charset="0"/>
            </a:endParaRPr>
          </a:p>
        </p:txBody>
      </p:sp>
      <p:sp>
        <p:nvSpPr>
          <p:cNvPr id="2" name="スライド番号プレースホルダー 1"/>
          <p:cNvSpPr>
            <a:spLocks noGrp="1"/>
          </p:cNvSpPr>
          <p:nvPr>
            <p:ph type="sldNum" sz="quarter" idx="12"/>
          </p:nvPr>
        </p:nvSpPr>
        <p:spPr/>
        <p:txBody>
          <a:bodyPr/>
          <a:lstStyle/>
          <a:p>
            <a:fld id="{D2D8002D-B5B0-4BAC-B1F6-782DDCCE6D9C}" type="slidenum">
              <a:rPr kumimoji="1" lang="ja-JP" altLang="en-US" smtClean="0"/>
              <a:t>8</a:t>
            </a:fld>
            <a:endParaRPr kumimoji="1" lang="ja-JP" altLang="en-US" dirty="0"/>
          </a:p>
        </p:txBody>
      </p:sp>
      <p:pic>
        <p:nvPicPr>
          <p:cNvPr id="11" name="図 10">
            <a:extLst>
              <a:ext uri="{FF2B5EF4-FFF2-40B4-BE49-F238E27FC236}">
                <a16:creationId xmlns:a16="http://schemas.microsoft.com/office/drawing/2014/main" id="{F9514CE6-A4A4-48A5-8A71-E8A532A12D8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23" t="2422"/>
          <a:stretch/>
        </p:blipFill>
        <p:spPr>
          <a:xfrm>
            <a:off x="110661" y="1057677"/>
            <a:ext cx="4445401" cy="2424365"/>
          </a:xfrm>
          <a:prstGeom prst="rect">
            <a:avLst/>
          </a:prstGeom>
        </p:spPr>
      </p:pic>
      <p:sp>
        <p:nvSpPr>
          <p:cNvPr id="12" name="Rectangle 4">
            <a:extLst>
              <a:ext uri="{FF2B5EF4-FFF2-40B4-BE49-F238E27FC236}">
                <a16:creationId xmlns:a16="http://schemas.microsoft.com/office/drawing/2014/main" id="{F898B3F0-2423-4375-B49C-9809AC18E698}"/>
              </a:ext>
            </a:extLst>
          </p:cNvPr>
          <p:cNvSpPr txBox="1">
            <a:spLocks noChangeArrowheads="1"/>
          </p:cNvSpPr>
          <p:nvPr/>
        </p:nvSpPr>
        <p:spPr bwMode="auto">
          <a:xfrm>
            <a:off x="421223" y="3597691"/>
            <a:ext cx="6253933" cy="1968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a:lstStyle>
          <a:p>
            <a:pPr marL="0" indent="0" eaLnBrk="1" hangingPunct="1">
              <a:lnSpc>
                <a:spcPct val="90000"/>
              </a:lnSpc>
              <a:buClrTx/>
              <a:buNone/>
            </a:pPr>
            <a:r>
              <a:rPr lang="en-US" altLang="ja-JP" sz="1800" kern="0" dirty="0">
                <a:latin typeface="Arial Unicode MS" panose="020B0604020202020204" pitchFamily="50" charset="-128"/>
                <a:ea typeface="Arial Unicode MS" panose="020B0604020202020204" pitchFamily="50" charset="-128"/>
                <a:cs typeface="Arial Unicode MS" panose="020B0604020202020204" pitchFamily="50" charset="-128"/>
              </a:rPr>
              <a:t>P. </a:t>
            </a:r>
            <a:r>
              <a:rPr lang="en-US" altLang="ja-JP" sz="1800" kern="0" dirty="0" err="1">
                <a:latin typeface="Arial Unicode MS" panose="020B0604020202020204" pitchFamily="50" charset="-128"/>
                <a:ea typeface="Arial Unicode MS" panose="020B0604020202020204" pitchFamily="50" charset="-128"/>
                <a:cs typeface="Arial Unicode MS" panose="020B0604020202020204" pitchFamily="50" charset="-128"/>
              </a:rPr>
              <a:t>Verhoeve</a:t>
            </a:r>
            <a:r>
              <a:rPr lang="en-US" altLang="ja-JP" sz="1800" kern="0" dirty="0">
                <a:latin typeface="Arial Unicode MS" panose="020B0604020202020204" pitchFamily="50" charset="-128"/>
                <a:ea typeface="Arial Unicode MS" panose="020B0604020202020204" pitchFamily="50" charset="-128"/>
                <a:cs typeface="Arial Unicode MS" panose="020B0604020202020204" pitchFamily="50" charset="-128"/>
              </a:rPr>
              <a:t> et. al 1997</a:t>
            </a:r>
          </a:p>
          <a:p>
            <a:pPr eaLnBrk="1" hangingPunct="1">
              <a:lnSpc>
                <a:spcPct val="90000"/>
              </a:lnSpc>
              <a:buClrTx/>
            </a:pPr>
            <a:r>
              <a:rPr lang="en-US" altLang="ja-JP" sz="2400" kern="0" dirty="0">
                <a:latin typeface="Arial Unicode MS" panose="020B0604020202020204" pitchFamily="50" charset="-128"/>
                <a:ea typeface="Arial Unicode MS" panose="020B0604020202020204" pitchFamily="50" charset="-128"/>
                <a:cs typeface="Arial Unicode MS" panose="020B0604020202020204" pitchFamily="50" charset="-128"/>
              </a:rPr>
              <a:t>30</a:t>
            </a:r>
            <a:r>
              <a:rPr lang="en-US" altLang="ja-JP" sz="2400" kern="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 sq.</a:t>
            </a:r>
            <a:r>
              <a:rPr lang="ja-JP" altLang="en-US" sz="2400" kern="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 </a:t>
            </a:r>
            <a:r>
              <a:rPr lang="en-US" altLang="ja-JP" sz="2400" kern="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Ta/Al-STJ</a:t>
            </a:r>
          </a:p>
          <a:p>
            <a:pPr eaLnBrk="1" hangingPunct="1">
              <a:lnSpc>
                <a:spcPct val="90000"/>
              </a:lnSpc>
              <a:buClrTx/>
            </a:pPr>
            <a:r>
              <a:rPr lang="en-US" altLang="ja-JP" sz="24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E~130meV @ E=620meV(=2m)</a:t>
            </a:r>
          </a:p>
          <a:p>
            <a:pPr eaLnBrk="1" hangingPunct="1">
              <a:lnSpc>
                <a:spcPct val="90000"/>
              </a:lnSpc>
              <a:buClrTx/>
            </a:pP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Charge sensitive amplifier </a:t>
            </a:r>
            <a:r>
              <a:rPr lang="en-US" altLang="ja-JP" sz="2400" b="1" dirty="0">
                <a:solidFill>
                  <a:srgbClr val="00B050"/>
                </a:solidFill>
                <a:latin typeface="Arial Unicode MS" panose="020B0604020202020204" pitchFamily="50" charset="-128"/>
                <a:ea typeface="Arial Unicode MS" panose="020B0604020202020204" pitchFamily="50" charset="-128"/>
                <a:cs typeface="Arial Unicode MS" panose="020B0604020202020204" pitchFamily="50" charset="-128"/>
              </a:rPr>
              <a:t>at room temp.</a:t>
            </a:r>
          </a:p>
          <a:p>
            <a:pPr lvl="1" eaLnBrk="1" hangingPunct="1">
              <a:lnSpc>
                <a:spcPct val="90000"/>
              </a:lnSpc>
              <a:buClrTx/>
            </a:pPr>
            <a:r>
              <a:rPr lang="en-US" altLang="ja-JP"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Electronic noise ~ 100meV</a:t>
            </a:r>
            <a:endParaRPr lang="ja-JP" altLang="en-US"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Rectangle 34">
            <a:extLst>
              <a:ext uri="{FF2B5EF4-FFF2-40B4-BE49-F238E27FC236}">
                <a16:creationId xmlns:a16="http://schemas.microsoft.com/office/drawing/2014/main" id="{A9277919-7FA2-4DDE-A884-9EAB2231245B}"/>
              </a:ext>
            </a:extLst>
          </p:cNvPr>
          <p:cNvSpPr>
            <a:spLocks noChangeArrowheads="1"/>
          </p:cNvSpPr>
          <p:nvPr/>
        </p:nvSpPr>
        <p:spPr bwMode="auto">
          <a:xfrm>
            <a:off x="170779" y="5740344"/>
            <a:ext cx="8802442" cy="673295"/>
          </a:xfrm>
          <a:prstGeom prst="rect">
            <a:avLst/>
          </a:prstGeom>
          <a:noFill/>
          <a:ln w="9360">
            <a:solidFill>
              <a:srgbClr val="2525FF"/>
            </a:solidFill>
            <a:miter lim="800000"/>
            <a:headEnd/>
            <a:tailEnd/>
          </a:ln>
          <a:extLst>
            <a:ext uri="{909E8E84-426E-40DD-AFC4-6F175D3DCCD1}">
              <a14:hiddenFill xmlns:a14="http://schemas.microsoft.com/office/drawing/2010/main">
                <a:solidFill>
                  <a:srgbClr val="FFFFFF"/>
                </a:solidFill>
              </a14:hiddenFill>
            </a:ext>
          </a:extLst>
        </p:spPr>
        <p:txBody>
          <a:bodyPr wrap="square" lIns="67500" tIns="35100" rIns="67500" bIns="35100">
            <a:spAutoFit/>
          </a:bodyPr>
          <a:lstStyle/>
          <a:p>
            <a:pPr defTabSz="336947">
              <a:lnSpc>
                <a:spcPct val="101000"/>
              </a:lnSpc>
              <a:buClr>
                <a:srgbClr val="FFFFFF"/>
              </a:buClr>
              <a:buSzPct val="100000"/>
              <a:tabLst>
                <a:tab pos="0" algn="l"/>
                <a:tab pos="335756" algn="l"/>
                <a:tab pos="672704" algn="l"/>
                <a:tab pos="1009650" algn="l"/>
                <a:tab pos="1346597" algn="l"/>
                <a:tab pos="1683544" algn="l"/>
                <a:tab pos="2020491" algn="l"/>
                <a:tab pos="2357438" algn="l"/>
                <a:tab pos="2694385" algn="l"/>
                <a:tab pos="3031331" algn="l"/>
                <a:tab pos="3368279" algn="l"/>
                <a:tab pos="3705225" algn="l"/>
                <a:tab pos="4042172" algn="l"/>
                <a:tab pos="4379119" algn="l"/>
                <a:tab pos="4716066" algn="l"/>
                <a:tab pos="5053013" algn="l"/>
                <a:tab pos="5389960" algn="l"/>
                <a:tab pos="5726906" algn="l"/>
                <a:tab pos="6063854" algn="l"/>
                <a:tab pos="6400800" algn="l"/>
                <a:tab pos="6737747" algn="l"/>
              </a:tabLst>
            </a:pPr>
            <a:r>
              <a:rPr kumimoji="0" lang="en-GB" altLang="ja-JP" sz="2000" dirty="0">
                <a:solidFill>
                  <a:srgbClr val="000000"/>
                </a:solidFill>
                <a:latin typeface="Arial" panose="020B0604020202020204" pitchFamily="34" charset="0"/>
                <a:ea typeface="Arial Unicode MS" panose="020B0604020202020204" pitchFamily="50" charset="-128"/>
                <a:cs typeface="Arial" panose="020B0604020202020204" pitchFamily="34" charset="0"/>
              </a:rPr>
              <a:t>In sub-eV ~ several-eV region, STJ gives the best energy resolution among superconductor based detectors, </a:t>
            </a:r>
            <a:r>
              <a:rPr kumimoji="0" lang="en-GB" altLang="ja-JP" sz="2000" dirty="0">
                <a:solidFill>
                  <a:srgbClr val="0070C0"/>
                </a:solidFill>
                <a:latin typeface="Arial" panose="020B0604020202020204" pitchFamily="34" charset="0"/>
                <a:ea typeface="Arial Unicode MS" panose="020B0604020202020204" pitchFamily="50" charset="-128"/>
                <a:cs typeface="Arial" panose="020B0604020202020204" pitchFamily="34" charset="0"/>
              </a:rPr>
              <a:t>but limited by readout electronic noise.</a:t>
            </a:r>
          </a:p>
        </p:txBody>
      </p:sp>
      <p:grpSp>
        <p:nvGrpSpPr>
          <p:cNvPr id="14" name="グループ化 13">
            <a:extLst>
              <a:ext uri="{FF2B5EF4-FFF2-40B4-BE49-F238E27FC236}">
                <a16:creationId xmlns:a16="http://schemas.microsoft.com/office/drawing/2014/main" id="{2134F608-9B0A-4E72-B14F-CCFE5A00998A}"/>
              </a:ext>
            </a:extLst>
          </p:cNvPr>
          <p:cNvGrpSpPr/>
          <p:nvPr/>
        </p:nvGrpSpPr>
        <p:grpSpPr>
          <a:xfrm>
            <a:off x="4587940" y="948674"/>
            <a:ext cx="4552205" cy="3193131"/>
            <a:chOff x="4609043" y="805260"/>
            <a:chExt cx="4552205" cy="3193131"/>
          </a:xfrm>
        </p:grpSpPr>
        <p:grpSp>
          <p:nvGrpSpPr>
            <p:cNvPr id="15" name="グループ化 14">
              <a:extLst>
                <a:ext uri="{FF2B5EF4-FFF2-40B4-BE49-F238E27FC236}">
                  <a16:creationId xmlns:a16="http://schemas.microsoft.com/office/drawing/2014/main" id="{8D368CF3-0ECE-4A35-BC84-27B06C278C46}"/>
                </a:ext>
              </a:extLst>
            </p:cNvPr>
            <p:cNvGrpSpPr/>
            <p:nvPr/>
          </p:nvGrpSpPr>
          <p:grpSpPr>
            <a:xfrm>
              <a:off x="4609043" y="805260"/>
              <a:ext cx="4552205" cy="3193131"/>
              <a:chOff x="1753319" y="1392790"/>
              <a:chExt cx="4326087" cy="3034521"/>
            </a:xfrm>
          </p:grpSpPr>
          <p:pic>
            <p:nvPicPr>
              <p:cNvPr id="20" name="図 19">
                <a:extLst>
                  <a:ext uri="{FF2B5EF4-FFF2-40B4-BE49-F238E27FC236}">
                    <a16:creationId xmlns:a16="http://schemas.microsoft.com/office/drawing/2014/main" id="{C75EACCA-FB4B-4670-A775-3137C761F7C7}"/>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6621" t="1675" r="3734" b="53193"/>
              <a:stretch/>
            </p:blipFill>
            <p:spPr>
              <a:xfrm>
                <a:off x="2051720" y="1392790"/>
                <a:ext cx="3852963" cy="2450197"/>
              </a:xfrm>
              <a:prstGeom prst="rect">
                <a:avLst/>
              </a:prstGeom>
            </p:spPr>
          </p:pic>
          <p:sp>
            <p:nvSpPr>
              <p:cNvPr id="21" name="Line 31">
                <a:extLst>
                  <a:ext uri="{FF2B5EF4-FFF2-40B4-BE49-F238E27FC236}">
                    <a16:creationId xmlns:a16="http://schemas.microsoft.com/office/drawing/2014/main" id="{5E4AB404-CF59-48CD-B99B-A882705D257D}"/>
                  </a:ext>
                </a:extLst>
              </p:cNvPr>
              <p:cNvSpPr>
                <a:spLocks noChangeShapeType="1"/>
              </p:cNvSpPr>
              <p:nvPr/>
            </p:nvSpPr>
            <p:spPr bwMode="auto">
              <a:xfrm>
                <a:off x="3719883" y="3095959"/>
                <a:ext cx="577" cy="51230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ja-JP" altLang="en-US" sz="1350">
                  <a:latin typeface="Arial" panose="020B0604020202020204" pitchFamily="34" charset="0"/>
                  <a:ea typeface="Arial Unicode MS" panose="020B0604020202020204" pitchFamily="50" charset="-128"/>
                  <a:cs typeface="Arial" panose="020B0604020202020204" pitchFamily="34" charset="0"/>
                </a:endParaRPr>
              </a:p>
            </p:txBody>
          </p:sp>
          <p:pic>
            <p:nvPicPr>
              <p:cNvPr id="22" name="図 21">
                <a:extLst>
                  <a:ext uri="{FF2B5EF4-FFF2-40B4-BE49-F238E27FC236}">
                    <a16:creationId xmlns:a16="http://schemas.microsoft.com/office/drawing/2014/main" id="{EB708D33-2F83-4FDF-93C2-5819CE2B5514}"/>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44472" t="77634" r="9500" b="10029"/>
              <a:stretch/>
            </p:blipFill>
            <p:spPr>
              <a:xfrm>
                <a:off x="4214264" y="3156853"/>
                <a:ext cx="1613343" cy="546217"/>
              </a:xfrm>
              <a:prstGeom prst="rect">
                <a:avLst/>
              </a:prstGeom>
            </p:spPr>
          </p:pic>
          <p:pic>
            <p:nvPicPr>
              <p:cNvPr id="23" name="図 22">
                <a:extLst>
                  <a:ext uri="{FF2B5EF4-FFF2-40B4-BE49-F238E27FC236}">
                    <a16:creationId xmlns:a16="http://schemas.microsoft.com/office/drawing/2014/main" id="{B3F6D059-8A8A-4CBD-96B4-5CC5CA4D8AA3}"/>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2039" t="90739" r="-539" b="4594"/>
              <a:stretch/>
            </p:blipFill>
            <p:spPr>
              <a:xfrm>
                <a:off x="2267743" y="3823175"/>
                <a:ext cx="3811663" cy="253897"/>
              </a:xfrm>
              <a:prstGeom prst="rect">
                <a:avLst/>
              </a:prstGeom>
            </p:spPr>
          </p:pic>
          <p:sp>
            <p:nvSpPr>
              <p:cNvPr id="24" name="テキスト ボックス 23">
                <a:extLst>
                  <a:ext uri="{FF2B5EF4-FFF2-40B4-BE49-F238E27FC236}">
                    <a16:creationId xmlns:a16="http://schemas.microsoft.com/office/drawing/2014/main" id="{3EF8667B-1454-4BB6-8843-98EA358528C2}"/>
                  </a:ext>
                </a:extLst>
              </p:cNvPr>
              <p:cNvSpPr txBox="1"/>
              <p:nvPr/>
            </p:nvSpPr>
            <p:spPr>
              <a:xfrm>
                <a:off x="3530650" y="4047075"/>
                <a:ext cx="2247288" cy="380236"/>
              </a:xfrm>
              <a:prstGeom prst="rect">
                <a:avLst/>
              </a:prstGeom>
              <a:noFill/>
            </p:spPr>
            <p:txBody>
              <a:bodyPr wrap="none" rtlCol="0">
                <a:spAutoFit/>
              </a:bodyPr>
              <a:lstStyle/>
              <a:p>
                <a:r>
                  <a:rPr kumimoji="1"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Photon Energy(eV)</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a:extLst>
                  <a:ext uri="{FF2B5EF4-FFF2-40B4-BE49-F238E27FC236}">
                    <a16:creationId xmlns:a16="http://schemas.microsoft.com/office/drawing/2014/main" id="{5D728BD3-0712-42F4-964F-33508205C556}"/>
                  </a:ext>
                </a:extLst>
              </p:cNvPr>
              <p:cNvSpPr txBox="1"/>
              <p:nvPr/>
            </p:nvSpPr>
            <p:spPr>
              <a:xfrm rot="16200000">
                <a:off x="1246339" y="2195205"/>
                <a:ext cx="1394195" cy="380236"/>
              </a:xfrm>
              <a:prstGeom prst="rect">
                <a:avLst/>
              </a:prstGeom>
              <a:noFill/>
            </p:spPr>
            <p:txBody>
              <a:bodyPr wrap="none" rtlCol="0">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FWHM</a:t>
                </a:r>
                <a:r>
                  <a:rPr kumimoji="1"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(eV)</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8" name="正方形/長方形 17">
              <a:extLst>
                <a:ext uri="{FF2B5EF4-FFF2-40B4-BE49-F238E27FC236}">
                  <a16:creationId xmlns:a16="http://schemas.microsoft.com/office/drawing/2014/main" id="{E5AF85E9-4B3B-46AB-AE49-DDCD0768229B}"/>
                </a:ext>
              </a:extLst>
            </p:cNvPr>
            <p:cNvSpPr/>
            <p:nvPr/>
          </p:nvSpPr>
          <p:spPr>
            <a:xfrm>
              <a:off x="7195517" y="1985673"/>
              <a:ext cx="1813317" cy="369332"/>
            </a:xfrm>
            <a:prstGeom prst="rect">
              <a:avLst/>
            </a:prstGeom>
          </p:spPr>
          <p:txBody>
            <a:bodyPr wrap="none">
              <a:spAutoFit/>
            </a:bodyPr>
            <a:lstStyle/>
            <a:p>
              <a:r>
                <a:rPr lang="en-US" altLang="ja-JP" dirty="0">
                  <a:solidFill>
                    <a:srgbClr val="C00000"/>
                  </a:solidFill>
                  <a:latin typeface="Arial Unicode MS" panose="020B0604020202020204" pitchFamily="50" charset="-128"/>
                  <a:ea typeface="Arial Unicode MS" panose="020B0604020202020204" pitchFamily="50" charset="-128"/>
                  <a:cs typeface="Arial Unicode MS" panose="020B0604020202020204" pitchFamily="50" charset="-128"/>
                </a:rPr>
                <a:t>Electronic noise</a:t>
              </a:r>
              <a:endParaRPr lang="ja-JP" altLang="en-US" dirty="0"/>
            </a:p>
          </p:txBody>
        </p:sp>
        <p:sp>
          <p:nvSpPr>
            <p:cNvPr id="19" name="四角形: 角を丸くする 18">
              <a:extLst>
                <a:ext uri="{FF2B5EF4-FFF2-40B4-BE49-F238E27FC236}">
                  <a16:creationId xmlns:a16="http://schemas.microsoft.com/office/drawing/2014/main" id="{FF7DC2F9-129D-4A80-ABD5-835ACA53C81F}"/>
                </a:ext>
              </a:extLst>
            </p:cNvPr>
            <p:cNvSpPr/>
            <p:nvPr/>
          </p:nvSpPr>
          <p:spPr>
            <a:xfrm>
              <a:off x="5406338" y="2296722"/>
              <a:ext cx="3499053" cy="229977"/>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sz="1350"/>
            </a:p>
          </p:txBody>
        </p:sp>
      </p:grpSp>
    </p:spTree>
    <p:extLst>
      <p:ext uri="{BB962C8B-B14F-4D97-AF65-F5344CB8AC3E}">
        <p14:creationId xmlns:p14="http://schemas.microsoft.com/office/powerpoint/2010/main" val="272892377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グループ化 18"/>
          <p:cNvGrpSpPr/>
          <p:nvPr/>
        </p:nvGrpSpPr>
        <p:grpSpPr>
          <a:xfrm>
            <a:off x="3612252" y="964843"/>
            <a:ext cx="5074979" cy="3502944"/>
            <a:chOff x="66523" y="2265188"/>
            <a:chExt cx="2114884" cy="1460321"/>
          </a:xfrm>
        </p:grpSpPr>
        <p:pic>
          <p:nvPicPr>
            <p:cNvPr id="21" name="図 20"/>
            <p:cNvPicPr>
              <a:picLocks noChangeAspect="1"/>
            </p:cNvPicPr>
            <p:nvPr/>
          </p:nvPicPr>
          <p:blipFill rotWithShape="1">
            <a:blip r:embed="rId3"/>
            <a:srcRect l="15756" t="2816" r="19755" b="14071"/>
            <a:stretch/>
          </p:blipFill>
          <p:spPr>
            <a:xfrm>
              <a:off x="383594" y="2276873"/>
              <a:ext cx="1624497" cy="1296144"/>
            </a:xfrm>
            <a:prstGeom prst="rect">
              <a:avLst/>
            </a:prstGeom>
            <a:ln w="127000" cap="rnd">
              <a:noFill/>
            </a:ln>
            <a:effectLst/>
            <a:scene3d>
              <a:camera prst="orthographicFront"/>
              <a:lightRig rig="twoPt" dir="t">
                <a:rot lat="0" lon="0" rev="7800000"/>
              </a:lightRig>
            </a:scene3d>
            <a:sp3d contourW="6350">
              <a:contourClr>
                <a:srgbClr val="C0C0C0"/>
              </a:contourClr>
            </a:sp3d>
          </p:spPr>
        </p:pic>
        <p:sp>
          <p:nvSpPr>
            <p:cNvPr id="22" name="テキスト ボックス 21"/>
            <p:cNvSpPr txBox="1"/>
            <p:nvPr/>
          </p:nvSpPr>
          <p:spPr>
            <a:xfrm>
              <a:off x="1129113" y="3401030"/>
              <a:ext cx="1052294" cy="211102"/>
            </a:xfrm>
            <a:prstGeom prst="rect">
              <a:avLst/>
            </a:prstGeom>
            <a:noFill/>
          </p:spPr>
          <p:txBody>
            <a:bodyPr wrap="none" rtlCol="0">
              <a:spAutoFit/>
            </a:bodyPr>
            <a:lstStyle/>
            <a:p>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Temperature(K)</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テキスト ボックス 22"/>
            <p:cNvSpPr txBox="1"/>
            <p:nvPr/>
          </p:nvSpPr>
          <p:spPr>
            <a:xfrm>
              <a:off x="302154" y="3544985"/>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0.3</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671047" y="3544420"/>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0.4</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テキスト ボックス 24"/>
            <p:cNvSpPr txBox="1"/>
            <p:nvPr/>
          </p:nvSpPr>
          <p:spPr>
            <a:xfrm>
              <a:off x="1040002" y="3543010"/>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0.5</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テキスト ボックス 25"/>
            <p:cNvSpPr txBox="1"/>
            <p:nvPr/>
          </p:nvSpPr>
          <p:spPr>
            <a:xfrm>
              <a:off x="1405504" y="3546885"/>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0.6</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テキスト ボックス 26"/>
            <p:cNvSpPr txBox="1"/>
            <p:nvPr/>
          </p:nvSpPr>
          <p:spPr>
            <a:xfrm>
              <a:off x="1773480" y="3542398"/>
              <a:ext cx="247976"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0.7</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テキスト ボックス 27"/>
            <p:cNvSpPr txBox="1"/>
            <p:nvPr/>
          </p:nvSpPr>
          <p:spPr>
            <a:xfrm rot="16200000">
              <a:off x="144644" y="2468001"/>
              <a:ext cx="616728" cy="211102"/>
            </a:xfrm>
            <a:prstGeom prst="rect">
              <a:avLst/>
            </a:prstGeom>
            <a:noFill/>
          </p:spPr>
          <p:txBody>
            <a:bodyPr wrap="none" rtlCol="0">
              <a:spAutoFit/>
            </a:bodyPr>
            <a:lstStyle/>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Leakage</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テキスト ボックス 28"/>
            <p:cNvSpPr txBox="1"/>
            <p:nvPr/>
          </p:nvSpPr>
          <p:spPr>
            <a:xfrm>
              <a:off x="66523" y="3194380"/>
              <a:ext cx="409517"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100pA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テキスト ボックス 29"/>
            <p:cNvSpPr txBox="1"/>
            <p:nvPr/>
          </p:nvSpPr>
          <p:spPr>
            <a:xfrm>
              <a:off x="163589" y="2966233"/>
              <a:ext cx="289419"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1nA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 name="テキスト ボックス 30"/>
            <p:cNvSpPr txBox="1"/>
            <p:nvPr/>
          </p:nvSpPr>
          <p:spPr>
            <a:xfrm>
              <a:off x="117677" y="2726055"/>
              <a:ext cx="349468"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10nA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テキスト ボックス 31"/>
            <p:cNvSpPr txBox="1"/>
            <p:nvPr/>
          </p:nvSpPr>
          <p:spPr>
            <a:xfrm>
              <a:off x="66523" y="2463738"/>
              <a:ext cx="409517" cy="178624"/>
            </a:xfrm>
            <a:prstGeom prst="rect">
              <a:avLst/>
            </a:prstGeom>
            <a:noFill/>
          </p:spPr>
          <p:txBody>
            <a:bodyPr wrap="none" rtlCol="0">
              <a:spAutoFit/>
            </a:bodyPr>
            <a:lstStyle/>
            <a:p>
              <a:r>
                <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100nA</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2" name="タイトル 1"/>
          <p:cNvSpPr>
            <a:spLocks noGrp="1"/>
          </p:cNvSpPr>
          <p:nvPr>
            <p:ph type="title"/>
          </p:nvPr>
        </p:nvSpPr>
        <p:spPr>
          <a:xfrm>
            <a:off x="457200" y="53418"/>
            <a:ext cx="8229600" cy="634082"/>
          </a:xfrm>
        </p:spPr>
        <p:txBody>
          <a:bodyPr>
            <a:noAutofit/>
          </a:bodyPr>
          <a:lstStyle/>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Nb/Al-STJ development at CRAVITY </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 name="コンテンツ プレースホルダー 2"/>
          <p:cNvSpPr txBox="1">
            <a:spLocks/>
          </p:cNvSpPr>
          <p:nvPr/>
        </p:nvSpPr>
        <p:spPr>
          <a:xfrm>
            <a:off x="392697" y="4463229"/>
            <a:ext cx="8570063" cy="10540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22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I</a:t>
            </a:r>
            <a:r>
              <a:rPr lang="en-US" altLang="ja-JP" sz="2200" baseline="-25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leak</a:t>
            </a:r>
            <a:r>
              <a:rPr lang="en-US" altLang="ja-JP" sz="22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~200pA for 50</a:t>
            </a:r>
            <a:r>
              <a:rPr lang="en-US" altLang="ja-JP" sz="2200" dirty="0">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m sq. STJ, and</a:t>
            </a:r>
            <a:r>
              <a:rPr lang="en-US" altLang="ja-JP" sz="22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sym typeface="Symbol" panose="05050102010706020507" pitchFamily="18" charset="2"/>
              </a:rPr>
              <a:t> achieved 50pA for 20m sq.</a:t>
            </a:r>
          </a:p>
          <a:p>
            <a:pPr marL="0" indent="0">
              <a:buNone/>
            </a:pPr>
            <a:r>
              <a:rPr lang="en-US" altLang="ja-JP" sz="24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sym typeface="Wingdings" panose="05000000000000000000" pitchFamily="2" charset="2"/>
              </a:rPr>
              <a:t>	 This satisfies our requirement!</a:t>
            </a:r>
            <a:endParaRPr lang="en-US" altLang="ja-JP" sz="1800" dirty="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sym typeface="Symbol"/>
            </a:endParaRPr>
          </a:p>
        </p:txBody>
      </p:sp>
      <p:cxnSp>
        <p:nvCxnSpPr>
          <p:cNvPr id="13" name="直線コネクタ 12"/>
          <p:cNvCxnSpPr/>
          <p:nvPr/>
        </p:nvCxnSpPr>
        <p:spPr>
          <a:xfrm>
            <a:off x="4408857" y="3385327"/>
            <a:ext cx="3863212" cy="0"/>
          </a:xfrm>
          <a:prstGeom prst="line">
            <a:avLst/>
          </a:prstGeom>
          <a:ln w="31750">
            <a:prstDash val="dash"/>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H="1">
            <a:off x="7634433" y="3048944"/>
            <a:ext cx="216024" cy="317102"/>
          </a:xfrm>
          <a:prstGeom prst="straightConnector1">
            <a:avLst/>
          </a:prstGeom>
          <a:ln w="31750">
            <a:tailEnd type="arrow" w="lg" len="lg"/>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7600543" y="2648834"/>
            <a:ext cx="989373" cy="461665"/>
          </a:xfrm>
          <a:prstGeom prst="rect">
            <a:avLst/>
          </a:prstGeom>
          <a:noFill/>
        </p:spPr>
        <p:txBody>
          <a:bodyPr wrap="none" rtlCol="0">
            <a:spAutoFit/>
          </a:bodyPr>
          <a:lstStyle/>
          <a:p>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0.1nA</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34" name="Picture 2" descr="CRAVITYロゴ"/>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41118" y="840127"/>
            <a:ext cx="2591422" cy="600987"/>
          </a:xfrm>
          <a:prstGeom prst="rect">
            <a:avLst/>
          </a:prstGeom>
          <a:noFill/>
          <a:extLst>
            <a:ext uri="{909E8E84-426E-40DD-AFC4-6F175D3DCCD1}">
              <a14:hiddenFill xmlns:a14="http://schemas.microsoft.com/office/drawing/2010/main">
                <a:solidFill>
                  <a:srgbClr val="FFFFFF"/>
                </a:solidFill>
              </a14:hiddenFill>
            </a:ext>
          </a:extLst>
        </p:spPr>
      </p:pic>
      <p:sp>
        <p:nvSpPr>
          <p:cNvPr id="47" name="コンテンツ プレースホルダー 2"/>
          <p:cNvSpPr txBox="1">
            <a:spLocks/>
          </p:cNvSpPr>
          <p:nvPr/>
        </p:nvSpPr>
        <p:spPr>
          <a:xfrm>
            <a:off x="161842" y="600979"/>
            <a:ext cx="5626730" cy="38297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None/>
            </a:pP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50</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m sq.</a:t>
            </a:r>
            <a:r>
              <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sym typeface="Symbol"/>
              </a:rPr>
              <a:t>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Nb/Al-STJ fabricated at CRAVITY</a:t>
            </a:r>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t>9</a:t>
            </a:fld>
            <a:endParaRPr kumimoji="1" lang="ja-JP" altLang="en-US"/>
          </a:p>
        </p:txBody>
      </p:sp>
      <p:grpSp>
        <p:nvGrpSpPr>
          <p:cNvPr id="7" name="グループ化 6"/>
          <p:cNvGrpSpPr/>
          <p:nvPr/>
        </p:nvGrpSpPr>
        <p:grpSpPr>
          <a:xfrm>
            <a:off x="577959" y="1048732"/>
            <a:ext cx="3009862" cy="2952841"/>
            <a:chOff x="657249" y="1082601"/>
            <a:chExt cx="3009862" cy="2952841"/>
          </a:xfrm>
        </p:grpSpPr>
        <p:grpSp>
          <p:nvGrpSpPr>
            <p:cNvPr id="35" name="グループ化 34"/>
            <p:cNvGrpSpPr/>
            <p:nvPr/>
          </p:nvGrpSpPr>
          <p:grpSpPr>
            <a:xfrm>
              <a:off x="657249" y="1082601"/>
              <a:ext cx="3009862" cy="2952841"/>
              <a:chOff x="771870" y="551778"/>
              <a:chExt cx="2595817" cy="2546640"/>
            </a:xfrm>
          </p:grpSpPr>
          <p:pic>
            <p:nvPicPr>
              <p:cNvPr id="36" name="図 35"/>
              <p:cNvPicPr>
                <a:picLocks noChangeAspect="1"/>
              </p:cNvPicPr>
              <p:nvPr/>
            </p:nvPicPr>
            <p:blipFill rotWithShape="1">
              <a:blip r:embed="rId5">
                <a:extLst>
                  <a:ext uri="{28A0092B-C50C-407E-A947-70E740481C1C}">
                    <a14:useLocalDpi xmlns:a14="http://schemas.microsoft.com/office/drawing/2010/main" val="0"/>
                  </a:ext>
                </a:extLst>
              </a:blip>
              <a:srcRect l="8010" t="6632" r="8622" b="8157"/>
              <a:stretch/>
            </p:blipFill>
            <p:spPr>
              <a:xfrm>
                <a:off x="827584" y="736523"/>
                <a:ext cx="2056331" cy="2184852"/>
              </a:xfrm>
              <a:prstGeom prst="rect">
                <a:avLst/>
              </a:prstGeom>
            </p:spPr>
          </p:pic>
          <p:grpSp>
            <p:nvGrpSpPr>
              <p:cNvPr id="37" name="グループ化 36"/>
              <p:cNvGrpSpPr/>
              <p:nvPr/>
            </p:nvGrpSpPr>
            <p:grpSpPr>
              <a:xfrm>
                <a:off x="1759175" y="1806081"/>
                <a:ext cx="1608512" cy="1292337"/>
                <a:chOff x="2475773" y="2084466"/>
                <a:chExt cx="1608512" cy="1292337"/>
              </a:xfrm>
            </p:grpSpPr>
            <p:cxnSp>
              <p:nvCxnSpPr>
                <p:cNvPr id="41" name="直線矢印コネクタ 40"/>
                <p:cNvCxnSpPr/>
                <p:nvPr/>
              </p:nvCxnSpPr>
              <p:spPr>
                <a:xfrm>
                  <a:off x="2819702" y="3047090"/>
                  <a:ext cx="244809"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H="1" flipV="1">
                  <a:off x="2819702" y="2773164"/>
                  <a:ext cx="1657" cy="27392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テキスト ボックス 16"/>
                <p:cNvSpPr txBox="1"/>
                <p:nvPr/>
              </p:nvSpPr>
              <p:spPr>
                <a:xfrm rot="16200000">
                  <a:off x="2060314" y="2499925"/>
                  <a:ext cx="1149443" cy="318526"/>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500p</a:t>
                  </a:r>
                  <a:r>
                    <a:rPr kumimoji="1"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A/DIV</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4" name="テキスト ボックス 17"/>
                <p:cNvSpPr txBox="1"/>
                <p:nvPr/>
              </p:nvSpPr>
              <p:spPr>
                <a:xfrm>
                  <a:off x="2725657" y="3058277"/>
                  <a:ext cx="1358628" cy="318526"/>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0.2mV/DIV</a:t>
                  </a:r>
                  <a:endParaRPr kumimoji="1"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38" name="テキスト ボックス 17"/>
              <p:cNvSpPr txBox="1"/>
              <p:nvPr/>
            </p:nvSpPr>
            <p:spPr>
              <a:xfrm>
                <a:off x="1541127" y="551778"/>
                <a:ext cx="254529" cy="45124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800" b="1" dirty="0">
                    <a:latin typeface="Arial Unicode MS" panose="020B0604020202020204" pitchFamily="50" charset="-128"/>
                    <a:ea typeface="Arial Unicode MS" panose="020B0604020202020204" pitchFamily="50" charset="-128"/>
                    <a:cs typeface="Arial Unicode MS" panose="020B0604020202020204" pitchFamily="50" charset="-128"/>
                  </a:rPr>
                  <a:t>I</a:t>
                </a:r>
                <a:endParaRPr kumimoji="1" lang="ja-JP" altLang="en-US" sz="28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9" name="テキスト ボックス 16"/>
              <p:cNvSpPr txBox="1"/>
              <p:nvPr/>
            </p:nvSpPr>
            <p:spPr>
              <a:xfrm>
                <a:off x="2630242" y="1762922"/>
                <a:ext cx="309387" cy="39815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2400" b="1" dirty="0">
                    <a:latin typeface="Arial Unicode MS" panose="020B0604020202020204" pitchFamily="50" charset="-128"/>
                    <a:ea typeface="Arial Unicode MS" panose="020B0604020202020204" pitchFamily="50" charset="-128"/>
                    <a:cs typeface="Arial Unicode MS" panose="020B0604020202020204" pitchFamily="50" charset="-128"/>
                  </a:rPr>
                  <a:t>V</a:t>
                </a:r>
                <a:endParaRPr kumimoji="1" lang="ja-JP" altLang="en-US" sz="24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テキスト ボックス 17"/>
              <p:cNvSpPr txBox="1"/>
              <p:nvPr/>
            </p:nvSpPr>
            <p:spPr>
              <a:xfrm>
                <a:off x="771870" y="977376"/>
                <a:ext cx="1237190" cy="61050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T~300mK</a:t>
                </a:r>
              </a:p>
              <a:p>
                <a:r>
                  <a:rPr lang="en-US" altLang="ja-JP" sz="2000" b="1" dirty="0">
                    <a:latin typeface="Arial Unicode MS" panose="020B0604020202020204" pitchFamily="50" charset="-128"/>
                    <a:ea typeface="Arial Unicode MS" panose="020B0604020202020204" pitchFamily="50" charset="-128"/>
                    <a:cs typeface="Arial Unicode MS" panose="020B0604020202020204" pitchFamily="50" charset="-128"/>
                  </a:rPr>
                  <a:t>w/ B field</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5" name="矢印: 下 4"/>
            <p:cNvSpPr/>
            <p:nvPr/>
          </p:nvSpPr>
          <p:spPr>
            <a:xfrm>
              <a:off x="2349624" y="2011242"/>
              <a:ext cx="260304" cy="417648"/>
            </a:xfrm>
            <a:prstGeom prst="downArrow">
              <a:avLst>
                <a:gd name="adj1" fmla="val 29083"/>
                <a:gd name="adj2" fmla="val 8040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矢印: 下 44"/>
            <p:cNvSpPr/>
            <p:nvPr/>
          </p:nvSpPr>
          <p:spPr>
            <a:xfrm rot="10800000">
              <a:off x="2346230" y="2552479"/>
              <a:ext cx="260304" cy="417648"/>
            </a:xfrm>
            <a:prstGeom prst="downArrow">
              <a:avLst>
                <a:gd name="adj1" fmla="val 29083"/>
                <a:gd name="adj2" fmla="val 8040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514201" y="2180822"/>
              <a:ext cx="1084625" cy="369332"/>
            </a:xfrm>
            <a:prstGeom prst="rect">
              <a:avLst/>
            </a:prstGeom>
            <a:noFill/>
          </p:spPr>
          <p:txBody>
            <a:bodyPr wrap="square" rtlCol="0">
              <a:spAutoFit/>
            </a:bodyPr>
            <a:lstStyle/>
            <a:p>
              <a:r>
                <a:rPr kumimoji="1" lang="en-US" altLang="ja-JP" b="1" dirty="0">
                  <a:solidFill>
                    <a:srgbClr val="FF0000"/>
                  </a:solidFill>
                </a:rPr>
                <a:t>Leakage </a:t>
              </a:r>
              <a:endParaRPr kumimoji="1" lang="ja-JP" altLang="en-US" b="1" dirty="0">
                <a:solidFill>
                  <a:srgbClr val="FF0000"/>
                </a:solidFill>
              </a:endParaRPr>
            </a:p>
          </p:txBody>
        </p:sp>
      </p:grpSp>
      <p:sp>
        <p:nvSpPr>
          <p:cNvPr id="8" name="正方形/長方形 7"/>
          <p:cNvSpPr/>
          <p:nvPr/>
        </p:nvSpPr>
        <p:spPr>
          <a:xfrm>
            <a:off x="144191" y="5323277"/>
            <a:ext cx="8279448" cy="1200329"/>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t="100000"/>
            </a:path>
            <a:tileRect r="-100000" b="-100000"/>
          </a:gradFill>
        </p:spPr>
        <p:txBody>
          <a:bodyPr wrap="square">
            <a:spAutoFit/>
          </a:bodyPr>
          <a:lstStyle/>
          <a:p>
            <a:r>
              <a:rPr lang="en-US" altLang="ja-JP" sz="2400" dirty="0">
                <a:solidFill>
                  <a:srgbClr val="7030A0"/>
                </a:solidFill>
                <a:latin typeface="Arial Unicode MS" pitchFamily="50" charset="-128"/>
                <a:ea typeface="Arial Unicode MS" pitchFamily="50" charset="-128"/>
                <a:cs typeface="Arial Unicode MS" pitchFamily="50" charset="-128"/>
              </a:rPr>
              <a:t>Far-infrared single photon detection </a:t>
            </a:r>
            <a:r>
              <a:rPr lang="en-US" altLang="ja-JP" sz="2400" dirty="0">
                <a:latin typeface="Arial Unicode MS" pitchFamily="50" charset="-128"/>
                <a:ea typeface="Arial Unicode MS" pitchFamily="50" charset="-128"/>
                <a:cs typeface="Arial Unicode MS" pitchFamily="50" charset="-128"/>
              </a:rPr>
              <a:t>is feasible with combination of </a:t>
            </a:r>
            <a:r>
              <a:rPr lang="en-US" altLang="ja-JP" sz="2400" dirty="0">
                <a:solidFill>
                  <a:srgbClr val="0070C0"/>
                </a:solidFill>
                <a:latin typeface="Arial Unicode MS" pitchFamily="50" charset="-128"/>
                <a:ea typeface="Arial Unicode MS" pitchFamily="50" charset="-128"/>
                <a:cs typeface="Arial Unicode MS" pitchFamily="50" charset="-128"/>
              </a:rPr>
              <a:t>Nb/Al-STJ sensor</a:t>
            </a:r>
            <a:r>
              <a:rPr lang="en-US" altLang="ja-JP" sz="2400" dirty="0">
                <a:solidFill>
                  <a:srgbClr val="FF0000"/>
                </a:solidFill>
                <a:latin typeface="Arial Unicode MS" pitchFamily="50" charset="-128"/>
                <a:ea typeface="Arial Unicode MS" pitchFamily="50" charset="-128"/>
                <a:cs typeface="Arial Unicode MS" pitchFamily="50" charset="-128"/>
              </a:rPr>
              <a:t> </a:t>
            </a:r>
            <a:r>
              <a:rPr lang="en-US" altLang="ja-JP" sz="2400" dirty="0">
                <a:latin typeface="Arial Unicode MS" pitchFamily="50" charset="-128"/>
                <a:ea typeface="Arial Unicode MS" pitchFamily="50" charset="-128"/>
                <a:cs typeface="Arial Unicode MS" pitchFamily="50" charset="-128"/>
              </a:rPr>
              <a:t>and</a:t>
            </a:r>
            <a:r>
              <a:rPr lang="en-US" altLang="ja-JP" sz="2400" dirty="0">
                <a:solidFill>
                  <a:schemeClr val="accent6">
                    <a:lumMod val="75000"/>
                  </a:schemeClr>
                </a:solidFill>
                <a:latin typeface="Arial Unicode MS" pitchFamily="50" charset="-128"/>
                <a:ea typeface="Arial Unicode MS" pitchFamily="50" charset="-128"/>
                <a:cs typeface="Arial Unicode MS" pitchFamily="50" charset="-128"/>
              </a:rPr>
              <a:t> cryogenic amplifier </a:t>
            </a:r>
            <a:r>
              <a:rPr lang="en-US" altLang="ja-JP" sz="2400" dirty="0">
                <a:latin typeface="Arial Unicode MS" pitchFamily="50" charset="-128"/>
                <a:ea typeface="Arial Unicode MS" pitchFamily="50" charset="-128"/>
                <a:cs typeface="Arial Unicode MS" pitchFamily="50" charset="-128"/>
              </a:rPr>
              <a:t>which can be deployed near the STJ.</a:t>
            </a:r>
          </a:p>
        </p:txBody>
      </p:sp>
    </p:spTree>
    <p:extLst>
      <p:ext uri="{BB962C8B-B14F-4D97-AF65-F5344CB8AC3E}">
        <p14:creationId xmlns:p14="http://schemas.microsoft.com/office/powerpoint/2010/main" val="1924437860"/>
      </p:ext>
    </p:extLst>
  </p:cSld>
  <p:clrMapOvr>
    <a:masterClrMapping/>
  </p:clrMapOvr>
  <mc:AlternateContent xmlns:mc="http://schemas.openxmlformats.org/markup-compatibility/2006" xmlns:p14="http://schemas.microsoft.com/office/powerpoint/2010/main">
    <mc:Choice Requires="p14">
      <p:transition spd="slow" p14:dur="2000" advTm="126134"/>
    </mc:Choice>
    <mc:Fallback xmlns="">
      <p:transition spd="slow" advTm="126134"/>
    </mc:Fallback>
  </mc:AlternateContent>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91547</TotalTime>
  <Words>2383</Words>
  <Application>Microsoft Office PowerPoint</Application>
  <PresentationFormat>画面に合わせる (4:3)</PresentationFormat>
  <Paragraphs>555</Paragraphs>
  <Slides>26</Slides>
  <Notes>14</Notes>
  <HiddenSlides>0</HiddenSlides>
  <MMClips>0</MMClips>
  <ScaleCrop>false</ScaleCrop>
  <HeadingPairs>
    <vt:vector size="6" baseType="variant">
      <vt:variant>
        <vt:lpstr>使用されているフォント</vt:lpstr>
      </vt:variant>
      <vt:variant>
        <vt:i4>13</vt:i4>
      </vt:variant>
      <vt:variant>
        <vt:lpstr>テーマ</vt:lpstr>
      </vt:variant>
      <vt:variant>
        <vt:i4>1</vt:i4>
      </vt:variant>
      <vt:variant>
        <vt:lpstr>スライド タイトル</vt:lpstr>
      </vt:variant>
      <vt:variant>
        <vt:i4>26</vt:i4>
      </vt:variant>
    </vt:vector>
  </HeadingPairs>
  <TitlesOfParts>
    <vt:vector size="40" baseType="lpstr">
      <vt:lpstr>Arial Unicode MS</vt:lpstr>
      <vt:lpstr>HG-MinchoL-Sun</vt:lpstr>
      <vt:lpstr>HG創英角ﾎﾟｯﾌﾟ体</vt:lpstr>
      <vt:lpstr>ＭＳ Ｐゴシック</vt:lpstr>
      <vt:lpstr>Arial</vt:lpstr>
      <vt:lpstr>Arial Narrow</vt:lpstr>
      <vt:lpstr>Arial Rounded MT Bold</vt:lpstr>
      <vt:lpstr>Calibri</vt:lpstr>
      <vt:lpstr>Cambria Math</vt:lpstr>
      <vt:lpstr>Tahoma</vt:lpstr>
      <vt:lpstr>Times</vt:lpstr>
      <vt:lpstr>Times New Roman</vt:lpstr>
      <vt:lpstr>Wingdings</vt:lpstr>
      <vt:lpstr>Office テーマ</vt:lpstr>
      <vt:lpstr>R&amp;D of FIR quantum photo-sensors based on STJs for COBAND</vt:lpstr>
      <vt:lpstr>COBAND(Cosmic Background Neutrino Decay)</vt:lpstr>
      <vt:lpstr>Neutrino Decay signal and backgrounds</vt:lpstr>
      <vt:lpstr>PowerPoint プレゼンテーション</vt:lpstr>
      <vt:lpstr>Requirements for the photo-detector in COBAND rocket experiment</vt:lpstr>
      <vt:lpstr>Superconducting Tunnel Junction (STJ) Sensor</vt:lpstr>
      <vt:lpstr>STJ current-voltage curve</vt:lpstr>
      <vt:lpstr>PowerPoint プレゼンテーション</vt:lpstr>
      <vt:lpstr>Nb/Al-STJ development at CRAVITY </vt:lpstr>
      <vt:lpstr>FD-SOI-MOSFET at cryogenic temperature</vt:lpstr>
      <vt:lpstr>SOI prototype amplifier for demonstration test</vt:lpstr>
      <vt:lpstr>PowerPoint プレゼンテーション</vt:lpstr>
      <vt:lpstr>Charge sensitive amplifier</vt:lpstr>
      <vt:lpstr>STJ response read with charge sensitive amplifier</vt:lpstr>
      <vt:lpstr>Hf-STJ development for future satellite experiment</vt:lpstr>
      <vt:lpstr>Summary</vt:lpstr>
      <vt:lpstr>Backup</vt:lpstr>
      <vt:lpstr>COBAND (COsmic BAckground Neutrino Decay)　</vt:lpstr>
      <vt:lpstr>Cosmic background neutrino (CνB)</vt:lpstr>
      <vt:lpstr>Expected photon wavelength spectrum from CB decays</vt:lpstr>
      <vt:lpstr>Motivation of -decay search in CB</vt:lpstr>
      <vt:lpstr>Existing FIR photo-detectors</vt:lpstr>
      <vt:lpstr>PowerPoint プレゼンテーション</vt:lpstr>
      <vt:lpstr>STJ back-tunneling effect</vt:lpstr>
      <vt:lpstr>Drain Ａｖａｒａｎｃｈｅ</vt:lpstr>
      <vt:lpstr>FET Threshold voltage control in Double-SOI at cryogenic temp.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yuji</dc:creator>
  <cp:lastModifiedBy>武内勇司</cp:lastModifiedBy>
  <cp:revision>1255</cp:revision>
  <dcterms:created xsi:type="dcterms:W3CDTF">2012-12-07T05:48:16Z</dcterms:created>
  <dcterms:modified xsi:type="dcterms:W3CDTF">2019-02-05T01:13:23Z</dcterms:modified>
</cp:coreProperties>
</file>