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gif" ContentType="image/gi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Lst>
  <p:notesMasterIdLst>
    <p:notesMasterId r:id="rId16"/>
  </p:notesMasterIdLst>
  <p:handoutMasterIdLst>
    <p:handoutMasterId r:id="rId17"/>
  </p:handoutMasterIdLst>
  <p:sldIdLst>
    <p:sldId id="256" r:id="rId2"/>
    <p:sldId id="257" r:id="rId3"/>
    <p:sldId id="258" r:id="rId4"/>
    <p:sldId id="262" r:id="rId5"/>
    <p:sldId id="259" r:id="rId6"/>
    <p:sldId id="261" r:id="rId7"/>
    <p:sldId id="260" r:id="rId8"/>
    <p:sldId id="263" r:id="rId9"/>
    <p:sldId id="265" r:id="rId10"/>
    <p:sldId id="266" r:id="rId11"/>
    <p:sldId id="267" r:id="rId12"/>
    <p:sldId id="264"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775DCB02-9BB8-47FD-8907-85C794F793BA}" styleName="テーマ 1 - アクセント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テーマ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5" d="100"/>
          <a:sy n="75" d="100"/>
        </p:scale>
        <p:origin x="-109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98B5C79-71FF-4643-9975-6FFCAA972A18}" type="datetimeFigureOut">
              <a:rPr kumimoji="1" lang="ja-JP" altLang="en-US" smtClean="0"/>
              <a:t>14/09/29</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C2E83D3-6106-2B44-A040-7B21C01FDE6E}" type="slidenum">
              <a:rPr kumimoji="1" lang="ja-JP" altLang="en-US" smtClean="0"/>
              <a:t>‹#›</a:t>
            </a:fld>
            <a:endParaRPr kumimoji="1" lang="ja-JP" altLang="en-US"/>
          </a:p>
        </p:txBody>
      </p:sp>
    </p:spTree>
    <p:extLst>
      <p:ext uri="{BB962C8B-B14F-4D97-AF65-F5344CB8AC3E}">
        <p14:creationId xmlns:p14="http://schemas.microsoft.com/office/powerpoint/2010/main" val="10226760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807567-FA89-1F47-9F2C-17D0AD1E28DF}" type="datetimeFigureOut">
              <a:rPr kumimoji="1" lang="ja-JP" altLang="en-US" smtClean="0"/>
              <a:t>14/09/29</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8EF8CD-1B6F-C141-9E3D-B3EB08B6991C}" type="slidenum">
              <a:rPr kumimoji="1" lang="ja-JP" altLang="en-US" smtClean="0"/>
              <a:t>‹#›</a:t>
            </a:fld>
            <a:endParaRPr kumimoji="1" lang="ja-JP" altLang="en-US"/>
          </a:p>
        </p:txBody>
      </p:sp>
    </p:spTree>
    <p:extLst>
      <p:ext uri="{BB962C8B-B14F-4D97-AF65-F5344CB8AC3E}">
        <p14:creationId xmlns:p14="http://schemas.microsoft.com/office/powerpoint/2010/main" val="310939147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I’d like to talk</a:t>
            </a:r>
            <a:r>
              <a:rPr kumimoji="1" lang="en-US" altLang="ja-JP" baseline="0" dirty="0" smtClean="0"/>
              <a:t> about development of STJ detector and SOI-STJ detector for Neutrino decay search</a:t>
            </a:r>
            <a:endParaRPr kumimoji="1" lang="ja-JP" altLang="en-US" dirty="0"/>
          </a:p>
        </p:txBody>
      </p:sp>
      <p:sp>
        <p:nvSpPr>
          <p:cNvPr id="4" name="スライド番号プレースホルダー 3"/>
          <p:cNvSpPr>
            <a:spLocks noGrp="1"/>
          </p:cNvSpPr>
          <p:nvPr>
            <p:ph type="sldNum" sz="quarter" idx="10"/>
          </p:nvPr>
        </p:nvSpPr>
        <p:spPr/>
        <p:txBody>
          <a:bodyPr/>
          <a:lstStyle/>
          <a:p>
            <a:fld id="{A08EF8CD-1B6F-C141-9E3D-B3EB08B6991C}" type="slidenum">
              <a:rPr kumimoji="1" lang="ja-JP" altLang="en-US" smtClean="0"/>
              <a:t>1</a:t>
            </a:fld>
            <a:endParaRPr kumimoji="1" lang="ja-JP" altLang="en-US"/>
          </a:p>
        </p:txBody>
      </p:sp>
    </p:spTree>
    <p:extLst>
      <p:ext uri="{BB962C8B-B14F-4D97-AF65-F5344CB8AC3E}">
        <p14:creationId xmlns:p14="http://schemas.microsoft.com/office/powerpoint/2010/main" val="9026014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mn-lt"/>
                <a:ea typeface="+mn-ea"/>
                <a:cs typeface="+mn-cs"/>
              </a:rPr>
              <a:t>firstly</a:t>
            </a:r>
            <a:r>
              <a:rPr kumimoji="1" lang="en-US" altLang="ja-JP" sz="1200" kern="1200" baseline="0" dirty="0" smtClean="0">
                <a:solidFill>
                  <a:schemeClr val="tx1"/>
                </a:solidFill>
                <a:latin typeface="+mn-lt"/>
                <a:ea typeface="+mn-ea"/>
                <a:cs typeface="+mn-cs"/>
              </a:rPr>
              <a:t> I introduce STJ detector </a:t>
            </a:r>
            <a:r>
              <a:rPr kumimoji="1" lang="en-US" altLang="ja-JP" sz="1200" kern="1200" dirty="0" smtClean="0">
                <a:solidFill>
                  <a:schemeClr val="tx1"/>
                </a:solidFill>
                <a:latin typeface="+mn-lt"/>
                <a:ea typeface="+mn-ea"/>
                <a:cs typeface="+mn-cs"/>
              </a:rPr>
              <a:t>Superconducting tunnel junction is a superconducting photoelectric detector which consists of two superconducting layer separated by a very thin insulator layer .</a:t>
            </a:r>
            <a:r>
              <a:rPr lang="en-US" altLang="ja-JP" dirty="0" smtClean="0"/>
              <a:t>Incident Photons break up cooper pairs in STJ, the electrons from the broken cooper pairs go across the insulator layer </a:t>
            </a:r>
            <a:r>
              <a:rPr kumimoji="1" lang="en-US" altLang="ja-JP" sz="1200" kern="1200" dirty="0" smtClean="0">
                <a:solidFill>
                  <a:schemeClr val="tx1"/>
                </a:solidFill>
                <a:latin typeface="+mn-lt"/>
                <a:ea typeface="+mn-ea"/>
                <a:cs typeface="+mn-cs"/>
              </a:rPr>
              <a:t>and cause a current</a:t>
            </a:r>
            <a:r>
              <a:rPr lang="en-US" altLang="ja-JP" dirty="0" smtClean="0"/>
              <a:t>. </a:t>
            </a:r>
          </a:p>
          <a:p>
            <a:endParaRPr kumimoji="1" lang="ja-JP" altLang="en-US" dirty="0"/>
          </a:p>
        </p:txBody>
      </p:sp>
      <p:sp>
        <p:nvSpPr>
          <p:cNvPr id="4" name="スライド番号プレースホルダー 3"/>
          <p:cNvSpPr>
            <a:spLocks noGrp="1"/>
          </p:cNvSpPr>
          <p:nvPr>
            <p:ph type="sldNum" sz="quarter" idx="10"/>
          </p:nvPr>
        </p:nvSpPr>
        <p:spPr/>
        <p:txBody>
          <a:bodyPr/>
          <a:lstStyle/>
          <a:p>
            <a:fld id="{A08EF8CD-1B6F-C141-9E3D-B3EB08B6991C}" type="slidenum">
              <a:rPr kumimoji="1" lang="ja-JP" altLang="en-US" smtClean="0"/>
              <a:t>2</a:t>
            </a:fld>
            <a:endParaRPr kumimoji="1" lang="ja-JP" altLang="en-US"/>
          </a:p>
        </p:txBody>
      </p:sp>
    </p:spTree>
    <p:extLst>
      <p:ext uri="{BB962C8B-B14F-4D97-AF65-F5344CB8AC3E}">
        <p14:creationId xmlns:p14="http://schemas.microsoft.com/office/powerpoint/2010/main" val="23301792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kern="1200" dirty="0" smtClean="0">
                <a:solidFill>
                  <a:schemeClr val="tx1"/>
                </a:solidFill>
                <a:latin typeface="+mn-lt"/>
                <a:ea typeface="+mn-ea"/>
                <a:cs typeface="+mn-cs"/>
              </a:rPr>
              <a:t>We measured the response of </a:t>
            </a:r>
            <a:r>
              <a:rPr kumimoji="1" lang="en-US" altLang="ja-JP" sz="1200" kern="1200" dirty="0" err="1" smtClean="0">
                <a:solidFill>
                  <a:schemeClr val="tx1"/>
                </a:solidFill>
                <a:latin typeface="+mn-lt"/>
                <a:ea typeface="+mn-ea"/>
                <a:cs typeface="+mn-cs"/>
              </a:rPr>
              <a:t>Nb</a:t>
            </a:r>
            <a:r>
              <a:rPr kumimoji="1" lang="en-US" altLang="ja-JP" sz="1200" kern="1200" dirty="0" smtClean="0">
                <a:solidFill>
                  <a:schemeClr val="tx1"/>
                </a:solidFill>
                <a:latin typeface="+mn-lt"/>
                <a:ea typeface="+mn-ea"/>
                <a:cs typeface="+mn-cs"/>
              </a:rPr>
              <a:t>/Al-STJ (100umx100um) to near-infrared light Typical signal</a:t>
            </a:r>
            <a:r>
              <a:rPr kumimoji="1" lang="en-US" altLang="ja-JP" sz="1200" kern="1200" baseline="0" dirty="0" smtClean="0">
                <a:solidFill>
                  <a:schemeClr val="tx1"/>
                </a:solidFill>
                <a:latin typeface="+mn-lt"/>
                <a:ea typeface="+mn-ea"/>
                <a:cs typeface="+mn-cs"/>
              </a:rPr>
              <a:t> width</a:t>
            </a:r>
            <a:r>
              <a:rPr kumimoji="1" lang="en-US" altLang="ja-JP" sz="1200" kern="1200" dirty="0" smtClean="0">
                <a:solidFill>
                  <a:schemeClr val="tx1"/>
                </a:solidFill>
                <a:latin typeface="+mn-lt"/>
                <a:ea typeface="+mn-ea"/>
                <a:cs typeface="+mn-cs"/>
              </a:rPr>
              <a:t> of the signal was 1us at FWHM as shown in this</a:t>
            </a:r>
            <a:r>
              <a:rPr kumimoji="1" lang="en-US" altLang="ja-JP" sz="1200" kern="1200" baseline="0" dirty="0" smtClean="0">
                <a:solidFill>
                  <a:schemeClr val="tx1"/>
                </a:solidFill>
                <a:latin typeface="+mn-lt"/>
                <a:ea typeface="+mn-ea"/>
                <a:cs typeface="+mn-cs"/>
              </a:rPr>
              <a:t> picture. we are confirm leakage current saturates below 900mK</a:t>
            </a:r>
            <a:endParaRPr kumimoji="1" lang="ja-JP" altLang="en-US" dirty="0"/>
          </a:p>
        </p:txBody>
      </p:sp>
      <p:sp>
        <p:nvSpPr>
          <p:cNvPr id="4" name="スライド番号プレースホルダー 3"/>
          <p:cNvSpPr>
            <a:spLocks noGrp="1"/>
          </p:cNvSpPr>
          <p:nvPr>
            <p:ph type="sldNum" sz="quarter" idx="10"/>
          </p:nvPr>
        </p:nvSpPr>
        <p:spPr/>
        <p:txBody>
          <a:bodyPr/>
          <a:lstStyle/>
          <a:p>
            <a:fld id="{A08EF8CD-1B6F-C141-9E3D-B3EB08B6991C}" type="slidenum">
              <a:rPr kumimoji="1" lang="ja-JP" altLang="en-US" smtClean="0"/>
              <a:t>3</a:t>
            </a:fld>
            <a:endParaRPr kumimoji="1" lang="ja-JP" altLang="en-US"/>
          </a:p>
        </p:txBody>
      </p:sp>
    </p:spTree>
    <p:extLst>
      <p:ext uri="{BB962C8B-B14F-4D97-AF65-F5344CB8AC3E}">
        <p14:creationId xmlns:p14="http://schemas.microsoft.com/office/powerpoint/2010/main" val="18068411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1200" dirty="0" smtClean="0"/>
              <a:t>We processed STJ at AIST and KEK</a:t>
            </a:r>
            <a:r>
              <a:rPr kumimoji="1" lang="en-US" altLang="ja-JP" sz="1200" baseline="0" dirty="0" smtClean="0"/>
              <a:t>, This chip is processed in AIST In this chip has STJ array like this. </a:t>
            </a:r>
            <a:r>
              <a:rPr kumimoji="1" lang="en-US" altLang="ja-JP" sz="1200" dirty="0" smtClean="0"/>
              <a:t>The number of STJ  is 10, and  The sizes of each STJ : 100um x100um</a:t>
            </a:r>
            <a:endParaRPr kumimoji="1" lang="en-US" altLang="ja-JP" dirty="0" smtClean="0"/>
          </a:p>
          <a:p>
            <a:r>
              <a:rPr kumimoji="1" lang="en-US" altLang="ja-JP" dirty="0" smtClean="0"/>
              <a:t>We</a:t>
            </a:r>
            <a:r>
              <a:rPr kumimoji="1" lang="en-US" altLang="ja-JP" baseline="0" dirty="0" smtClean="0"/>
              <a:t> measured the distribution of infrared light with STJ array. and we can get this plot.  black points mean output from each STJs and we can fit this plot with Gaussian </a:t>
            </a:r>
            <a:endParaRPr kumimoji="1" lang="ja-JP" altLang="en-US" dirty="0"/>
          </a:p>
        </p:txBody>
      </p:sp>
      <p:sp>
        <p:nvSpPr>
          <p:cNvPr id="4" name="スライド番号プレースホルダー 3"/>
          <p:cNvSpPr>
            <a:spLocks noGrp="1"/>
          </p:cNvSpPr>
          <p:nvPr>
            <p:ph type="sldNum" sz="quarter" idx="10"/>
          </p:nvPr>
        </p:nvSpPr>
        <p:spPr/>
        <p:txBody>
          <a:bodyPr/>
          <a:lstStyle/>
          <a:p>
            <a:fld id="{A08EF8CD-1B6F-C141-9E3D-B3EB08B6991C}" type="slidenum">
              <a:rPr kumimoji="1" lang="ja-JP" altLang="en-US" smtClean="0"/>
              <a:t>4</a:t>
            </a:fld>
            <a:endParaRPr kumimoji="1" lang="ja-JP" altLang="en-US"/>
          </a:p>
        </p:txBody>
      </p:sp>
    </p:spTree>
    <p:extLst>
      <p:ext uri="{BB962C8B-B14F-4D97-AF65-F5344CB8AC3E}">
        <p14:creationId xmlns:p14="http://schemas.microsoft.com/office/powerpoint/2010/main" val="14744155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kern="1200" dirty="0" smtClean="0">
                <a:solidFill>
                  <a:schemeClr val="tx1"/>
                </a:solidFill>
                <a:latin typeface="+mn-lt"/>
                <a:ea typeface="+mn-ea"/>
                <a:cs typeface="+mn-cs"/>
              </a:rPr>
              <a:t>The expected signal of single far-infrared photon with the </a:t>
            </a:r>
            <a:r>
              <a:rPr kumimoji="1" lang="en-US" altLang="ja-JP" sz="1200" kern="1200" dirty="0" err="1" smtClean="0">
                <a:solidFill>
                  <a:schemeClr val="tx1"/>
                </a:solidFill>
                <a:latin typeface="+mn-lt"/>
                <a:ea typeface="+mn-ea"/>
                <a:cs typeface="+mn-cs"/>
              </a:rPr>
              <a:t>Nb</a:t>
            </a:r>
            <a:r>
              <a:rPr kumimoji="1" lang="en-US" altLang="ja-JP" sz="1200" kern="1200" dirty="0" smtClean="0">
                <a:solidFill>
                  <a:schemeClr val="tx1"/>
                </a:solidFill>
                <a:latin typeface="+mn-lt"/>
                <a:ea typeface="+mn-ea"/>
                <a:cs typeface="+mn-cs"/>
              </a:rPr>
              <a:t>/Al-STJ is too small comparing with the present noise level of our readout electronics. SOI is</a:t>
            </a:r>
            <a:r>
              <a:rPr kumimoji="1" lang="en-US" altLang="ja-JP" sz="1200" kern="1200" baseline="0" dirty="0" smtClean="0">
                <a:solidFill>
                  <a:schemeClr val="tx1"/>
                </a:solidFill>
                <a:latin typeface="+mn-lt"/>
                <a:ea typeface="+mn-ea"/>
                <a:cs typeface="+mn-cs"/>
              </a:rPr>
              <a:t> Silicon On insulator that processed LSI on SIO2 insulator , the SOI has good properties. </a:t>
            </a:r>
            <a:r>
              <a:rPr kumimoji="1" lang="en-US" altLang="ja-JP" dirty="0" smtClean="0"/>
              <a:t>We</a:t>
            </a:r>
            <a:r>
              <a:rPr kumimoji="1" lang="en-US" altLang="ja-JP" baseline="0" dirty="0" smtClean="0"/>
              <a:t> combined these two technology into SOI-STJ.</a:t>
            </a:r>
            <a:r>
              <a:rPr lang="en-US" altLang="ja-JP" dirty="0" smtClean="0"/>
              <a:t> SOI-STJ</a:t>
            </a:r>
            <a:r>
              <a:rPr lang="en-US" altLang="ja-JP" baseline="0" dirty="0" smtClean="0"/>
              <a:t> is p</a:t>
            </a:r>
            <a:r>
              <a:rPr lang="en-US" altLang="ja-JP" dirty="0" smtClean="0"/>
              <a:t>rocessed STJ directly on a SOI preamplifier board like this</a:t>
            </a:r>
            <a:r>
              <a:rPr lang="en-US" altLang="ja-JP" baseline="0" dirty="0" smtClean="0"/>
              <a:t> figure. this is </a:t>
            </a:r>
            <a:r>
              <a:rPr lang="en-US" altLang="ja-JP" baseline="0" dirty="0" err="1" smtClean="0"/>
              <a:t>Nb</a:t>
            </a:r>
            <a:r>
              <a:rPr lang="en-US" altLang="ja-JP" baseline="0" dirty="0" smtClean="0"/>
              <a:t>/Al-STJ, and this is connected to SOI-FET directly.</a:t>
            </a:r>
            <a:endParaRPr kumimoji="1" lang="en-US" altLang="ja-JP" baseline="0" dirty="0" smtClean="0"/>
          </a:p>
          <a:p>
            <a:r>
              <a:rPr kumimoji="1" lang="en-US" altLang="ja-JP" baseline="0" dirty="0" smtClean="0"/>
              <a:t>SO SOI-STJ doesn’t need any wire to connect from detector to preamplifier. According to this reason, SOI-STJ can be make the detector compact ,low noise and easy to process STJ into </a:t>
            </a:r>
            <a:r>
              <a:rPr kumimoji="1" lang="en-US" altLang="ja-JP" baseline="0" dirty="0" err="1" smtClean="0"/>
              <a:t>multipixel</a:t>
            </a:r>
            <a:r>
              <a:rPr kumimoji="1" lang="en-US" altLang="ja-JP" baseline="0" dirty="0" smtClean="0"/>
              <a:t> detector. And this picture is STJ processed on SOI board. there is this circuit on this </a:t>
            </a:r>
            <a:r>
              <a:rPr kumimoji="1" lang="en-US" altLang="ja-JP" baseline="0" dirty="0" err="1" smtClean="0"/>
              <a:t>picuture</a:t>
            </a:r>
            <a:r>
              <a:rPr kumimoji="1" lang="en-US" altLang="ja-JP" baseline="0" dirty="0" smtClean="0"/>
              <a:t>.</a:t>
            </a:r>
          </a:p>
        </p:txBody>
      </p:sp>
      <p:sp>
        <p:nvSpPr>
          <p:cNvPr id="4" name="スライド番号プレースホルダー 3"/>
          <p:cNvSpPr>
            <a:spLocks noGrp="1"/>
          </p:cNvSpPr>
          <p:nvPr>
            <p:ph type="sldNum" sz="quarter" idx="10"/>
          </p:nvPr>
        </p:nvSpPr>
        <p:spPr/>
        <p:txBody>
          <a:bodyPr/>
          <a:lstStyle/>
          <a:p>
            <a:fld id="{A08EF8CD-1B6F-C141-9E3D-B3EB08B6991C}" type="slidenum">
              <a:rPr kumimoji="1" lang="ja-JP" altLang="en-US" smtClean="0"/>
              <a:t>5</a:t>
            </a:fld>
            <a:endParaRPr kumimoji="1" lang="ja-JP" altLang="en-US"/>
          </a:p>
        </p:txBody>
      </p:sp>
    </p:spTree>
    <p:extLst>
      <p:ext uri="{BB962C8B-B14F-4D97-AF65-F5344CB8AC3E}">
        <p14:creationId xmlns:p14="http://schemas.microsoft.com/office/powerpoint/2010/main" val="4643798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SO we checked</a:t>
            </a:r>
            <a:r>
              <a:rPr kumimoji="1" lang="en-US" altLang="ja-JP" baseline="0" dirty="0" smtClean="0"/>
              <a:t> characteristic of  STJ processed on SOI board. We can measure typical STJ IV curve like this. The leakage current of this STJ is 6nA, that means we can processed good STJ on SOI board.</a:t>
            </a:r>
          </a:p>
          <a:p>
            <a:r>
              <a:rPr kumimoji="1" lang="en-US" altLang="ja-JP" baseline="0" dirty="0" smtClean="0"/>
              <a:t>this figure is signal of </a:t>
            </a:r>
            <a:r>
              <a:rPr kumimoji="1" lang="en-US" altLang="ja-JP" baseline="0" dirty="0" err="1" smtClean="0"/>
              <a:t>Nb</a:t>
            </a:r>
            <a:r>
              <a:rPr kumimoji="1" lang="en-US" altLang="ja-JP" baseline="0" dirty="0" smtClean="0"/>
              <a:t>/Al-STJ processed on SOI board to blue light.. In this picture we observed typical STJ signal from </a:t>
            </a:r>
            <a:r>
              <a:rPr kumimoji="1" lang="en-US" altLang="ja-JP" baseline="0" dirty="0" err="1" smtClean="0"/>
              <a:t>stj</a:t>
            </a:r>
            <a:r>
              <a:rPr kumimoji="1" lang="en-US" altLang="ja-JP" baseline="0" dirty="0" smtClean="0"/>
              <a:t> on SOI board. according to these things,, we confirmed STJ processed on SOI board has no problem</a:t>
            </a:r>
            <a:endParaRPr kumimoji="1" lang="ja-JP" altLang="en-US" dirty="0"/>
          </a:p>
        </p:txBody>
      </p:sp>
      <p:sp>
        <p:nvSpPr>
          <p:cNvPr id="4" name="スライド番号プレースホルダー 3"/>
          <p:cNvSpPr>
            <a:spLocks noGrp="1"/>
          </p:cNvSpPr>
          <p:nvPr>
            <p:ph type="sldNum" sz="quarter" idx="10"/>
          </p:nvPr>
        </p:nvSpPr>
        <p:spPr/>
        <p:txBody>
          <a:bodyPr/>
          <a:lstStyle/>
          <a:p>
            <a:fld id="{A08EF8CD-1B6F-C141-9E3D-B3EB08B6991C}" type="slidenum">
              <a:rPr kumimoji="1" lang="ja-JP" altLang="en-US" smtClean="0"/>
              <a:t>6</a:t>
            </a:fld>
            <a:endParaRPr kumimoji="1" lang="ja-JP" altLang="en-US"/>
          </a:p>
        </p:txBody>
      </p:sp>
    </p:spTree>
    <p:extLst>
      <p:ext uri="{BB962C8B-B14F-4D97-AF65-F5344CB8AC3E}">
        <p14:creationId xmlns:p14="http://schemas.microsoft.com/office/powerpoint/2010/main" val="4264793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SO we checked the characteristic of SOI</a:t>
            </a:r>
            <a:r>
              <a:rPr kumimoji="1" lang="en-US" altLang="ja-JP" baseline="0" dirty="0" smtClean="0"/>
              <a:t> Transistor after processing STJ in low temperature.</a:t>
            </a:r>
            <a:r>
              <a:rPr lang="en-US" altLang="ja-JP" b="1" dirty="0" smtClean="0"/>
              <a:t> </a:t>
            </a:r>
            <a:r>
              <a:rPr lang="en-US" altLang="ja-JP" b="0" dirty="0" smtClean="0"/>
              <a:t>I-V curve of SOI-FETs after </a:t>
            </a:r>
          </a:p>
          <a:p>
            <a:r>
              <a:rPr lang="en-US" altLang="ja-JP" b="0" dirty="0" smtClean="0"/>
              <a:t>processing </a:t>
            </a:r>
            <a:r>
              <a:rPr lang="en-US" altLang="ja-JP" b="0" dirty="0" err="1" smtClean="0"/>
              <a:t>Nb</a:t>
            </a:r>
            <a:r>
              <a:rPr lang="en-US" altLang="ja-JP" b="0" dirty="0" smtClean="0"/>
              <a:t>/Al-STJ at</a:t>
            </a:r>
            <a:r>
              <a:rPr lang="en-US" altLang="ja-JP" b="0" baseline="0" dirty="0" smtClean="0"/>
              <a:t> around 700mK</a:t>
            </a:r>
            <a:r>
              <a:rPr lang="en-US" altLang="ja-JP" b="0" dirty="0" smtClean="0"/>
              <a:t>.</a:t>
            </a:r>
            <a:r>
              <a:rPr lang="en-US" altLang="ja-JP" b="1" dirty="0" smtClean="0"/>
              <a:t> thes</a:t>
            </a:r>
            <a:r>
              <a:rPr lang="en-US" altLang="ja-JP" b="1" baseline="0" dirty="0" smtClean="0"/>
              <a:t>e result means </a:t>
            </a:r>
            <a:r>
              <a:rPr lang="en-US" altLang="ja-JP" b="1" dirty="0" smtClean="0"/>
              <a:t>SOI-FETs processing STJ has excellent performance in </a:t>
            </a:r>
            <a:r>
              <a:rPr kumimoji="1" lang="en-US" altLang="ja-JP" b="1" dirty="0" smtClean="0"/>
              <a:t>below</a:t>
            </a:r>
            <a:r>
              <a:rPr kumimoji="1" lang="en-US" altLang="ja-JP" b="1" baseline="0" dirty="0" smtClean="0"/>
              <a:t> </a:t>
            </a:r>
            <a:r>
              <a:rPr kumimoji="1" lang="en-US" altLang="ja-JP" b="1" dirty="0" smtClean="0"/>
              <a:t>900mK.</a:t>
            </a:r>
            <a:endParaRPr kumimoji="1" lang="ja-JP" altLang="en-US" b="1" dirty="0" smtClean="0"/>
          </a:p>
          <a:p>
            <a:endParaRPr lang="ja-JP" altLang="en-US" b="0"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A08EF8CD-1B6F-C141-9E3D-B3EB08B6991C}" type="slidenum">
              <a:rPr kumimoji="1" lang="ja-JP" altLang="en-US" smtClean="0"/>
              <a:t>7</a:t>
            </a:fld>
            <a:endParaRPr kumimoji="1" lang="ja-JP" altLang="en-US"/>
          </a:p>
        </p:txBody>
      </p:sp>
    </p:spTree>
    <p:extLst>
      <p:ext uri="{BB962C8B-B14F-4D97-AF65-F5344CB8AC3E}">
        <p14:creationId xmlns:p14="http://schemas.microsoft.com/office/powerpoint/2010/main" val="7141779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new designed</a:t>
            </a:r>
            <a:r>
              <a:rPr kumimoji="1" lang="en-US" altLang="ja-JP" baseline="0" dirty="0" smtClean="0"/>
              <a:t> </a:t>
            </a:r>
            <a:r>
              <a:rPr kumimoji="1" lang="en-US" altLang="ja-JP" baseline="0" dirty="0" err="1" smtClean="0"/>
              <a:t>Nb</a:t>
            </a:r>
            <a:r>
              <a:rPr kumimoji="1" lang="en-US" altLang="ja-JP" baseline="0" dirty="0" smtClean="0"/>
              <a:t>/AL-STJ is this. There are 5 divisions, </a:t>
            </a:r>
            <a:endParaRPr kumimoji="1" lang="ja-JP" altLang="en-US" dirty="0"/>
          </a:p>
        </p:txBody>
      </p:sp>
      <p:sp>
        <p:nvSpPr>
          <p:cNvPr id="4" name="スライド番号プレースホルダー 3"/>
          <p:cNvSpPr>
            <a:spLocks noGrp="1"/>
          </p:cNvSpPr>
          <p:nvPr>
            <p:ph type="sldNum" sz="quarter" idx="10"/>
          </p:nvPr>
        </p:nvSpPr>
        <p:spPr/>
        <p:txBody>
          <a:bodyPr/>
          <a:lstStyle/>
          <a:p>
            <a:fld id="{773E293C-CAAB-734A-8E91-E0E640E55CE0}" type="slidenum">
              <a:rPr kumimoji="1" lang="ja-JP" altLang="en-US" smtClean="0"/>
              <a:t>13</a:t>
            </a:fld>
            <a:endParaRPr kumimoji="1" lang="ja-JP" altLang="en-US"/>
          </a:p>
        </p:txBody>
      </p:sp>
    </p:spTree>
    <p:extLst>
      <p:ext uri="{BB962C8B-B14F-4D97-AF65-F5344CB8AC3E}">
        <p14:creationId xmlns:p14="http://schemas.microsoft.com/office/powerpoint/2010/main" val="26202227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A84A7CE7-ABBD-7B49-8EC4-0BC986143F56}" type="datetime4">
              <a:rPr lang="ja-JP" altLang="en-US" smtClean="0"/>
              <a:t>2014年 9月 29日 </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9FC5B85E-9379-174D-B3C5-72828C881A4E}" type="datetime4">
              <a:rPr lang="ja-JP" altLang="en-US" smtClean="0"/>
              <a:t>2014年 9月 29日 </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40DD787E-82E1-244B-B314-87084A6DF81D}" type="datetime4">
              <a:rPr lang="ja-JP" altLang="en-US" smtClean="0"/>
              <a:t>2014年 9月 29日 </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0C984E53-4E20-4146-A8C3-2361DD5F37AC}" type="datetime4">
              <a:rPr lang="ja-JP" altLang="en-US" smtClean="0"/>
              <a:t>2014年 9月 29日 </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8438BFBE-D458-AD42-922A-E2A51C1D84BD}" type="datetime4">
              <a:rPr lang="ja-JP" altLang="en-US" smtClean="0"/>
              <a:t>2014年 9月 29日 </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38DF745-7D3F-47F4-83A3-874385CFAA69}" type="slidenum">
              <a:rPr lang="en-US" smtClean="0"/>
              <a:pPr/>
              <a:t>‹#›</a:t>
            </a:fld>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A6C984C6-D10B-ED4A-80EE-9ADD3392891E}" type="datetime4">
              <a:rPr lang="ja-JP" altLang="en-US" smtClean="0"/>
              <a:t>2014年 9月 29日 </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D14210C6-696F-EE4F-B080-731FA8C4010A}" type="datetime4">
              <a:rPr lang="ja-JP" altLang="en-US" smtClean="0"/>
              <a:t>2014年 9月 29日 </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8DF745-7D3F-47F4-83A3-874385CFAA69}"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p>
            <a:fld id="{62AAD560-4736-5240-8FC8-3834F9D13440}" type="datetime4">
              <a:rPr lang="ja-JP" altLang="en-US" smtClean="0"/>
              <a:t>2014年 9月 29日 </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F7AFF3-C26B-0D43-8067-C70032DED5D4}" type="datetime4">
              <a:rPr lang="ja-JP" altLang="en-US" smtClean="0"/>
              <a:t>2014年 9月 29日 </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8DF745-7D3F-47F4-83A3-874385CFAA6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1066F915-8DA3-DE47-9B5A-C5687287E773}" type="datetime4">
              <a:rPr lang="ja-JP" altLang="en-US" smtClean="0"/>
              <a:t>2014年 9月 29日 </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3D181371-258D-6C4F-AF56-1AA06DD22457}" type="datetime4">
              <a:rPr lang="ja-JP" altLang="en-US" smtClean="0"/>
              <a:t>2014年 9月 29日 </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8DF745-7D3F-47F4-83A3-874385CFAA69}"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75542FFC-4C9F-E44C-85CB-9025D9455247}" type="datetime4">
              <a:rPr lang="ja-JP" altLang="en-US" smtClean="0"/>
              <a:t>2014年 9月 29日 </a:t>
            </a:fld>
            <a:endParaRPr lang="en-US"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F38DF745-7D3F-47F4-83A3-874385CFAA6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hf hdr="0" ftr="0" dt="0"/>
  <p:txStyles>
    <p:titleStyle>
      <a:lvl1pPr algn="l" defTabSz="914400" rtl="0" eaLnBrk="1" latinLnBrk="0" hangingPunct="1">
        <a:spcBef>
          <a:spcPct val="0"/>
        </a:spcBef>
        <a:buNone/>
        <a:defRPr kumimoji="1"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kumimoji="1"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kumimoji="1"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kumimoji="1"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kumimoji="1"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kumimoji="1"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emf"/></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gif"/><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jp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0.emf"/><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microsoft.com/office/2007/relationships/hdphoto" Target="../media/hdphoto1.wdp"/><Relationship Id="rId6" Type="http://schemas.openxmlformats.org/officeDocument/2006/relationships/image" Target="../media/image15.png"/><Relationship Id="rId7" Type="http://schemas.microsoft.com/office/2007/relationships/hdphoto" Target="../media/hdphoto2.wdp"/><Relationship Id="rId8" Type="http://schemas.openxmlformats.org/officeDocument/2006/relationships/image" Target="../media/image16.png"/><Relationship Id="rId9" Type="http://schemas.microsoft.com/office/2007/relationships/hdphoto" Target="../media/hdphoto3.wdp"/><Relationship Id="rId10" Type="http://schemas.openxmlformats.org/officeDocument/2006/relationships/image" Target="../media/image17.png"/><Relationship Id="rId11" Type="http://schemas.microsoft.com/office/2007/relationships/hdphoto" Target="../media/hdphoto4.wdp"/><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gif"/><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555067" y="1371600"/>
            <a:ext cx="8185071" cy="1927225"/>
          </a:xfrm>
        </p:spPr>
        <p:txBody>
          <a:bodyPr/>
          <a:lstStyle/>
          <a:p>
            <a:r>
              <a:rPr lang="en-US" altLang="ja-JP" sz="2400" b="1" cap="none" dirty="0" smtClean="0"/>
              <a:t>Development of Superconducting </a:t>
            </a:r>
            <a:r>
              <a:rPr lang="en-US" altLang="ja-JP" sz="2400" b="1" cap="none" dirty="0"/>
              <a:t>T</a:t>
            </a:r>
            <a:r>
              <a:rPr lang="en-US" altLang="ja-JP" sz="2400" b="1" cap="none" dirty="0" smtClean="0"/>
              <a:t>unnel </a:t>
            </a:r>
            <a:r>
              <a:rPr lang="en-US" altLang="ja-JP" sz="2400" b="1" cap="none" dirty="0"/>
              <a:t>J</a:t>
            </a:r>
            <a:r>
              <a:rPr lang="en-US" altLang="ja-JP" sz="2400" b="1" cap="none" dirty="0" smtClean="0"/>
              <a:t>unction </a:t>
            </a:r>
            <a:r>
              <a:rPr lang="en-US" altLang="ja-JP" sz="2400" b="1" cap="none" dirty="0"/>
              <a:t>P</a:t>
            </a:r>
            <a:r>
              <a:rPr lang="en-US" altLang="ja-JP" sz="2400" b="1" cap="none" dirty="0" smtClean="0"/>
              <a:t>hoton </a:t>
            </a:r>
            <a:r>
              <a:rPr lang="en-US" altLang="ja-JP" sz="2400" b="1" cap="none" dirty="0"/>
              <a:t>D</a:t>
            </a:r>
            <a:r>
              <a:rPr lang="en-US" altLang="ja-JP" sz="2400" b="1" cap="none" dirty="0" smtClean="0"/>
              <a:t>etector with SOI Preamplifier board to Search for </a:t>
            </a:r>
            <a:r>
              <a:rPr lang="en-US" altLang="ja-JP" sz="2400" b="1" cap="none" dirty="0" err="1"/>
              <a:t>R</a:t>
            </a:r>
            <a:r>
              <a:rPr lang="en-US" altLang="ja-JP" sz="2400" b="1" cap="none" dirty="0" err="1" smtClean="0"/>
              <a:t>adiative</a:t>
            </a:r>
            <a:r>
              <a:rPr lang="en-US" altLang="ja-JP" sz="2400" b="1" cap="none" dirty="0" smtClean="0"/>
              <a:t> decays of Cosmic </a:t>
            </a:r>
            <a:r>
              <a:rPr lang="en-US" altLang="ja-JP" sz="2400" b="1" cap="none" dirty="0"/>
              <a:t>B</a:t>
            </a:r>
            <a:r>
              <a:rPr lang="en-US" altLang="ja-JP" sz="2400" b="1" cap="none" dirty="0" smtClean="0"/>
              <a:t>ackground </a:t>
            </a:r>
            <a:r>
              <a:rPr lang="en-US" altLang="ja-JP" sz="2400" b="1" cap="none" dirty="0"/>
              <a:t>N</a:t>
            </a:r>
            <a:r>
              <a:rPr lang="en-US" altLang="ja-JP" sz="2400" b="1" cap="none" dirty="0" smtClean="0"/>
              <a:t>eutrino</a:t>
            </a:r>
            <a:endParaRPr kumimoji="1" lang="ja-JP" altLang="en-US" sz="2400" b="1" cap="none" dirty="0"/>
          </a:p>
        </p:txBody>
      </p:sp>
      <p:sp>
        <p:nvSpPr>
          <p:cNvPr id="3" name="サブタイトル 2"/>
          <p:cNvSpPr>
            <a:spLocks noGrp="1"/>
          </p:cNvSpPr>
          <p:nvPr>
            <p:ph type="subTitle" idx="1"/>
          </p:nvPr>
        </p:nvSpPr>
        <p:spPr>
          <a:xfrm>
            <a:off x="685799" y="3505200"/>
            <a:ext cx="7024539" cy="3126712"/>
          </a:xfrm>
        </p:spPr>
        <p:txBody>
          <a:bodyPr>
            <a:normAutofit fontScale="85000" lnSpcReduction="10000"/>
          </a:bodyPr>
          <a:lstStyle/>
          <a:p>
            <a:r>
              <a:rPr lang="en-US" altLang="ja-JP" sz="2100" dirty="0" smtClean="0"/>
              <a:t>Tsukuba Global Science Week 2014</a:t>
            </a:r>
          </a:p>
          <a:p>
            <a:endParaRPr lang="en-US" altLang="ja-JP" sz="2000" dirty="0"/>
          </a:p>
          <a:p>
            <a:r>
              <a:rPr lang="en-US" altLang="ja-JP" sz="2000" b="1" u="sng" dirty="0" smtClean="0"/>
              <a:t>Takuya Okudaira</a:t>
            </a:r>
            <a:r>
              <a:rPr lang="en-US" altLang="ja-JP" sz="2000" b="1" u="sng" baseline="30000" dirty="0" smtClean="0"/>
              <a:t>1</a:t>
            </a:r>
            <a:r>
              <a:rPr lang="en-US" altLang="ja-JP" sz="2000" dirty="0" smtClean="0"/>
              <a:t>, </a:t>
            </a:r>
            <a:r>
              <a:rPr lang="en-US" altLang="ja-JP" sz="2000" dirty="0" err="1"/>
              <a:t>Shinhong</a:t>
            </a:r>
            <a:r>
              <a:rPr lang="en-US" altLang="ja-JP" sz="2000" dirty="0"/>
              <a:t> </a:t>
            </a:r>
            <a:r>
              <a:rPr lang="en-US" altLang="ja-JP" sz="2000" dirty="0" smtClean="0"/>
              <a:t>Kim</a:t>
            </a:r>
            <a:r>
              <a:rPr lang="en-US" altLang="ja-JP" sz="2000" baseline="30000" dirty="0" smtClean="0"/>
              <a:t>1</a:t>
            </a:r>
            <a:r>
              <a:rPr lang="en-US" altLang="ja-JP" sz="2000" dirty="0" smtClean="0"/>
              <a:t>, </a:t>
            </a:r>
            <a:r>
              <a:rPr lang="en-US" altLang="ja-JP" sz="2000" dirty="0"/>
              <a:t>Yuji </a:t>
            </a:r>
            <a:r>
              <a:rPr lang="en-US" altLang="ja-JP" sz="2000" dirty="0" smtClean="0"/>
              <a:t>Takeuchi</a:t>
            </a:r>
            <a:r>
              <a:rPr lang="en-US" altLang="ja-JP" sz="2000" baseline="30000" dirty="0" smtClean="0"/>
              <a:t>1</a:t>
            </a:r>
            <a:r>
              <a:rPr lang="en-US" altLang="ja-JP" sz="2000" dirty="0" smtClean="0"/>
              <a:t>, </a:t>
            </a:r>
            <a:r>
              <a:rPr lang="en-US" altLang="ja-JP" sz="2000" dirty="0"/>
              <a:t>Kota </a:t>
            </a:r>
            <a:r>
              <a:rPr lang="en-US" altLang="ja-JP" sz="2000" dirty="0" smtClean="0"/>
              <a:t>Kasahara</a:t>
            </a:r>
            <a:r>
              <a:rPr lang="en-US" altLang="ja-JP" sz="2000" baseline="30000" dirty="0" smtClean="0"/>
              <a:t>1</a:t>
            </a:r>
            <a:r>
              <a:rPr lang="en-US" altLang="ja-JP" sz="2000" dirty="0" smtClean="0"/>
              <a:t>, </a:t>
            </a:r>
            <a:r>
              <a:rPr lang="en-US" altLang="ja-JP" sz="2000" dirty="0" err="1"/>
              <a:t>Ren</a:t>
            </a:r>
            <a:r>
              <a:rPr lang="en-US" altLang="ja-JP" sz="2000" dirty="0"/>
              <a:t> </a:t>
            </a:r>
            <a:r>
              <a:rPr lang="en-US" altLang="ja-JP" sz="2000" dirty="0" smtClean="0"/>
              <a:t>Senzaki</a:t>
            </a:r>
            <a:r>
              <a:rPr lang="en-US" altLang="ja-JP" sz="2000" baseline="30000" dirty="0" smtClean="0"/>
              <a:t>1</a:t>
            </a:r>
            <a:r>
              <a:rPr lang="en-US" altLang="ja-JP" sz="2000" dirty="0" smtClean="0"/>
              <a:t>,Koya Moriuchi</a:t>
            </a:r>
            <a:r>
              <a:rPr lang="en-US" altLang="ja-JP" sz="2000" baseline="30000" dirty="0" smtClean="0"/>
              <a:t>1</a:t>
            </a:r>
            <a:r>
              <a:rPr lang="en-US" altLang="ja-JP" sz="2000" dirty="0" smtClean="0"/>
              <a:t> </a:t>
            </a:r>
            <a:r>
              <a:rPr lang="en-US" altLang="ja-JP" sz="2000" dirty="0"/>
              <a:t>Kenichi </a:t>
            </a:r>
            <a:r>
              <a:rPr lang="en-US" altLang="ja-JP" sz="2000" dirty="0" smtClean="0"/>
              <a:t>Takemasa</a:t>
            </a:r>
            <a:r>
              <a:rPr lang="en-US" altLang="ja-JP" sz="2000" baseline="30000" dirty="0" smtClean="0"/>
              <a:t>1</a:t>
            </a:r>
            <a:r>
              <a:rPr lang="en-US" altLang="ja-JP" sz="2000" dirty="0" smtClean="0"/>
              <a:t>, </a:t>
            </a:r>
            <a:r>
              <a:rPr lang="en-US" altLang="ja-JP" sz="2000" dirty="0"/>
              <a:t>Kenji </a:t>
            </a:r>
            <a:r>
              <a:rPr lang="en-US" altLang="ja-JP" sz="2000" dirty="0" smtClean="0"/>
              <a:t>Kiuchi</a:t>
            </a:r>
            <a:r>
              <a:rPr lang="en-US" altLang="ja-JP" sz="2000" baseline="30000" dirty="0" smtClean="0"/>
              <a:t>1</a:t>
            </a:r>
            <a:r>
              <a:rPr lang="en-US" altLang="ja-JP" sz="2000" dirty="0" smtClean="0"/>
              <a:t>, </a:t>
            </a:r>
            <a:r>
              <a:rPr lang="en-US" altLang="ja-JP" sz="2000" dirty="0"/>
              <a:t>Tatsuya </a:t>
            </a:r>
            <a:r>
              <a:rPr lang="en-US" altLang="ja-JP" sz="2000" dirty="0" smtClean="0"/>
              <a:t>Ichimura</a:t>
            </a:r>
            <a:r>
              <a:rPr lang="en-US" altLang="ja-JP" sz="2000" baseline="30000" dirty="0" smtClean="0"/>
              <a:t>1</a:t>
            </a:r>
            <a:r>
              <a:rPr lang="en-US" altLang="ja-JP" sz="2000" dirty="0" smtClean="0"/>
              <a:t>, </a:t>
            </a:r>
            <a:r>
              <a:rPr lang="en-US" altLang="ja-JP" sz="2000" dirty="0"/>
              <a:t>Masahiro </a:t>
            </a:r>
            <a:r>
              <a:rPr lang="en-US" altLang="ja-JP" sz="2000" dirty="0" smtClean="0"/>
              <a:t>Kanamaru</a:t>
            </a:r>
            <a:r>
              <a:rPr lang="en-US" altLang="ja-JP" sz="2000" baseline="30000" dirty="0" smtClean="0"/>
              <a:t>1</a:t>
            </a:r>
            <a:r>
              <a:rPr lang="en-US" altLang="ja-JP" sz="2000" dirty="0" smtClean="0"/>
              <a:t>, </a:t>
            </a:r>
            <a:r>
              <a:rPr lang="en-US" altLang="ja-JP" sz="2000" dirty="0" err="1" smtClean="0"/>
              <a:t>Hirokazu</a:t>
            </a:r>
            <a:r>
              <a:rPr lang="en-US" altLang="ja-JP" sz="2000" dirty="0" smtClean="0"/>
              <a:t> Ikeda</a:t>
            </a:r>
            <a:r>
              <a:rPr lang="en-US" altLang="ja-JP" sz="2000" baseline="30000" dirty="0"/>
              <a:t>2</a:t>
            </a:r>
            <a:r>
              <a:rPr lang="en-US" altLang="ja-JP" sz="2000" dirty="0" smtClean="0"/>
              <a:t>, </a:t>
            </a:r>
            <a:r>
              <a:rPr lang="en-US" altLang="ja-JP" sz="2000" dirty="0" err="1" smtClean="0"/>
              <a:t>Shuji</a:t>
            </a:r>
            <a:r>
              <a:rPr lang="en-US" altLang="ja-JP" sz="2000" dirty="0" smtClean="0"/>
              <a:t> Matsuura</a:t>
            </a:r>
            <a:r>
              <a:rPr lang="en-US" altLang="ja-JP" sz="2000" baseline="30000" dirty="0" smtClean="0"/>
              <a:t>2</a:t>
            </a:r>
            <a:r>
              <a:rPr lang="en-US" altLang="ja-JP" sz="2000" dirty="0" smtClean="0"/>
              <a:t>, </a:t>
            </a:r>
            <a:r>
              <a:rPr lang="en-US" altLang="ja-JP" sz="2000" dirty="0" err="1" smtClean="0"/>
              <a:t>Takehiro</a:t>
            </a:r>
            <a:r>
              <a:rPr lang="en-US" altLang="ja-JP" sz="2000" dirty="0" smtClean="0"/>
              <a:t> Wada</a:t>
            </a:r>
            <a:r>
              <a:rPr lang="en-US" altLang="ja-JP" sz="2000" baseline="30000" dirty="0" smtClean="0"/>
              <a:t>2</a:t>
            </a:r>
            <a:r>
              <a:rPr lang="en-US" altLang="ja-JP" sz="2000" dirty="0" smtClean="0"/>
              <a:t>, </a:t>
            </a:r>
            <a:r>
              <a:rPr lang="en-US" altLang="ja-JP" sz="2000" dirty="0" err="1" smtClean="0"/>
              <a:t>Hirokazu</a:t>
            </a:r>
            <a:r>
              <a:rPr lang="en-US" altLang="ja-JP" sz="2000" dirty="0" smtClean="0"/>
              <a:t> Ishino</a:t>
            </a:r>
            <a:r>
              <a:rPr lang="en-US" altLang="ja-JP" sz="2000" baseline="30000" dirty="0" smtClean="0"/>
              <a:t>3</a:t>
            </a:r>
            <a:r>
              <a:rPr lang="en-US" altLang="ja-JP" sz="2000" dirty="0" smtClean="0"/>
              <a:t>, Atsuko Kibayashi</a:t>
            </a:r>
            <a:r>
              <a:rPr lang="en-US" altLang="ja-JP" sz="2000" baseline="30000" dirty="0" smtClean="0"/>
              <a:t>3</a:t>
            </a:r>
            <a:r>
              <a:rPr lang="en-US" altLang="ja-JP" sz="2000" dirty="0" smtClean="0"/>
              <a:t>, Satoru Mima</a:t>
            </a:r>
            <a:r>
              <a:rPr lang="en-US" altLang="ja-JP" sz="2000" baseline="30000" dirty="0"/>
              <a:t>4</a:t>
            </a:r>
            <a:r>
              <a:rPr lang="en-US" altLang="ja-JP" sz="2000" dirty="0" smtClean="0"/>
              <a:t>, </a:t>
            </a:r>
            <a:r>
              <a:rPr lang="en-US" altLang="ja-JP" sz="2000" dirty="0" err="1" smtClean="0"/>
              <a:t>Takuo</a:t>
            </a:r>
            <a:r>
              <a:rPr lang="en-US" altLang="ja-JP" sz="2000" dirty="0" smtClean="0"/>
              <a:t> Yoshida</a:t>
            </a:r>
            <a:r>
              <a:rPr lang="en-US" altLang="ja-JP" sz="2000" baseline="30000" dirty="0" smtClean="0"/>
              <a:t>5</a:t>
            </a:r>
            <a:r>
              <a:rPr lang="en-US" altLang="ja-JP" sz="2000" dirty="0" smtClean="0"/>
              <a:t>, </a:t>
            </a:r>
            <a:r>
              <a:rPr lang="en-US" altLang="ja-JP" sz="2000" dirty="0" err="1" smtClean="0"/>
              <a:t>Ryuta</a:t>
            </a:r>
            <a:r>
              <a:rPr lang="en-US" altLang="ja-JP" sz="2000" dirty="0" smtClean="0"/>
              <a:t> Hirose</a:t>
            </a:r>
            <a:r>
              <a:rPr lang="en-US" altLang="ja-JP" sz="2000" baseline="30000" dirty="0" smtClean="0"/>
              <a:t>5</a:t>
            </a:r>
            <a:r>
              <a:rPr lang="en-US" altLang="ja-JP" sz="2000" dirty="0" smtClean="0"/>
              <a:t>, Yukihiro Kato</a:t>
            </a:r>
            <a:r>
              <a:rPr lang="en-US" altLang="ja-JP" sz="2000" baseline="30000" dirty="0" smtClean="0"/>
              <a:t>6</a:t>
            </a:r>
            <a:r>
              <a:rPr lang="en-US" altLang="ja-JP" sz="2000" dirty="0" smtClean="0"/>
              <a:t>, Masashi Hazumi</a:t>
            </a:r>
            <a:r>
              <a:rPr lang="en-US" altLang="ja-JP" sz="2000" baseline="30000" dirty="0" smtClean="0"/>
              <a:t>7</a:t>
            </a:r>
            <a:r>
              <a:rPr lang="en-US" altLang="ja-JP" sz="2000" dirty="0" smtClean="0"/>
              <a:t>, </a:t>
            </a:r>
            <a:r>
              <a:rPr lang="en-US" altLang="ja-JP" sz="2000" dirty="0" err="1" smtClean="0"/>
              <a:t>Yasuo</a:t>
            </a:r>
            <a:r>
              <a:rPr lang="en-US" altLang="ja-JP" sz="2000" dirty="0" smtClean="0"/>
              <a:t> Arai</a:t>
            </a:r>
            <a:r>
              <a:rPr lang="en-US" altLang="ja-JP" sz="2000" baseline="30000" dirty="0" smtClean="0"/>
              <a:t>7</a:t>
            </a:r>
            <a:r>
              <a:rPr lang="en-US" altLang="ja-JP" sz="2000" dirty="0" smtClean="0"/>
              <a:t> </a:t>
            </a:r>
            <a:r>
              <a:rPr lang="en-US" altLang="ja-JP" sz="2000" dirty="0"/>
              <a:t>,</a:t>
            </a:r>
            <a:r>
              <a:rPr lang="en-US" altLang="ja-JP" sz="2000" dirty="0" smtClean="0"/>
              <a:t>Erik Ramberg</a:t>
            </a:r>
            <a:r>
              <a:rPr lang="en-US" altLang="ja-JP" sz="2000" baseline="30000" dirty="0" smtClean="0"/>
              <a:t>8</a:t>
            </a:r>
            <a:r>
              <a:rPr lang="en-US" altLang="ja-JP" sz="2000" dirty="0" smtClean="0"/>
              <a:t>, </a:t>
            </a:r>
            <a:r>
              <a:rPr lang="en-US" altLang="ja-JP" sz="2000" dirty="0" err="1" smtClean="0"/>
              <a:t>Jonghee</a:t>
            </a:r>
            <a:r>
              <a:rPr lang="en-US" altLang="ja-JP" sz="2000" dirty="0" smtClean="0"/>
              <a:t> Yoo</a:t>
            </a:r>
            <a:r>
              <a:rPr lang="en-US" altLang="ja-JP" sz="2000" baseline="30000" dirty="0" smtClean="0"/>
              <a:t>8</a:t>
            </a:r>
            <a:r>
              <a:rPr lang="en-US" altLang="ja-JP" sz="2000" dirty="0" smtClean="0"/>
              <a:t>, Mark Kozlovsky</a:t>
            </a:r>
            <a:r>
              <a:rPr lang="en-US" altLang="ja-JP" sz="2000" baseline="30000" dirty="0" smtClean="0"/>
              <a:t>8</a:t>
            </a:r>
            <a:r>
              <a:rPr lang="en-US" altLang="ja-JP" sz="2000" dirty="0" smtClean="0"/>
              <a:t>, Paul Rubinov</a:t>
            </a:r>
            <a:r>
              <a:rPr lang="en-US" altLang="ja-JP" sz="2000" baseline="30000" dirty="0" smtClean="0"/>
              <a:t>8</a:t>
            </a:r>
            <a:r>
              <a:rPr lang="en-US" altLang="ja-JP" sz="2000" dirty="0" smtClean="0"/>
              <a:t>, Dmitri Sergatskov</a:t>
            </a:r>
            <a:r>
              <a:rPr lang="en-US" altLang="ja-JP" sz="2000" baseline="30000" dirty="0" smtClean="0"/>
              <a:t>8</a:t>
            </a:r>
            <a:r>
              <a:rPr lang="en-US" altLang="ja-JP" sz="2000" dirty="0" smtClean="0"/>
              <a:t>, </a:t>
            </a:r>
            <a:r>
              <a:rPr lang="en-US" altLang="ja-JP" sz="2000" dirty="0"/>
              <a:t>and </a:t>
            </a:r>
            <a:r>
              <a:rPr lang="en-US" altLang="ja-JP" sz="2000" dirty="0" err="1" smtClean="0"/>
              <a:t>Soo</a:t>
            </a:r>
            <a:r>
              <a:rPr lang="en-US" altLang="ja-JP" sz="2000" dirty="0"/>
              <a:t>-Bong </a:t>
            </a:r>
            <a:r>
              <a:rPr lang="en-US" altLang="ja-JP" sz="2000" dirty="0" smtClean="0"/>
              <a:t>Kim</a:t>
            </a:r>
            <a:r>
              <a:rPr lang="en-US" altLang="ja-JP" sz="2000" baseline="30000" dirty="0" smtClean="0"/>
              <a:t>9</a:t>
            </a:r>
          </a:p>
          <a:p>
            <a:endParaRPr kumimoji="1" lang="en-US" altLang="ja-JP" sz="2000" baseline="30000" dirty="0"/>
          </a:p>
          <a:p>
            <a:r>
              <a:rPr lang="en-US" altLang="ja-JP" sz="1800" dirty="0"/>
              <a:t>University of Tsukuba</a:t>
            </a:r>
            <a:r>
              <a:rPr lang="en-US" altLang="ja-JP" sz="1800" baseline="30000" dirty="0"/>
              <a:t>1</a:t>
            </a:r>
            <a:r>
              <a:rPr lang="en-US" altLang="ja-JP" sz="1800" dirty="0"/>
              <a:t>, JAXA/ISAS</a:t>
            </a:r>
            <a:r>
              <a:rPr lang="en-US" altLang="ja-JP" sz="1800" baseline="30000" dirty="0"/>
              <a:t>2</a:t>
            </a:r>
            <a:r>
              <a:rPr lang="en-US" altLang="ja-JP" sz="1800" dirty="0"/>
              <a:t>, Okayama University</a:t>
            </a:r>
            <a:r>
              <a:rPr lang="en-US" altLang="ja-JP" sz="1800" baseline="30000" dirty="0"/>
              <a:t>3</a:t>
            </a:r>
            <a:r>
              <a:rPr lang="en-US" altLang="ja-JP" sz="1800" dirty="0"/>
              <a:t>, RIKEN</a:t>
            </a:r>
            <a:r>
              <a:rPr lang="en-US" altLang="ja-JP" sz="1800" baseline="30000" dirty="0"/>
              <a:t>4</a:t>
            </a:r>
            <a:r>
              <a:rPr lang="en-US" altLang="ja-JP" sz="1800" dirty="0"/>
              <a:t> University of Fukui</a:t>
            </a:r>
            <a:r>
              <a:rPr lang="en-US" altLang="ja-JP" sz="1800" baseline="30000" dirty="0"/>
              <a:t>5</a:t>
            </a:r>
            <a:r>
              <a:rPr lang="en-US" altLang="ja-JP" sz="1800" dirty="0"/>
              <a:t>, Kinki University</a:t>
            </a:r>
            <a:r>
              <a:rPr lang="en-US" altLang="ja-JP" sz="1800" baseline="30000" dirty="0"/>
              <a:t>6</a:t>
            </a:r>
            <a:r>
              <a:rPr lang="en-US" altLang="ja-JP" sz="1800" dirty="0"/>
              <a:t>, KEK</a:t>
            </a:r>
            <a:r>
              <a:rPr lang="en-US" altLang="ja-JP" sz="1800" baseline="30000" dirty="0"/>
              <a:t>7</a:t>
            </a:r>
            <a:r>
              <a:rPr lang="en-US" altLang="ja-JP" sz="1800" dirty="0"/>
              <a:t> ,Fermilab</a:t>
            </a:r>
            <a:r>
              <a:rPr lang="en-US" altLang="ja-JP" sz="1800" baseline="30000" dirty="0"/>
              <a:t>8</a:t>
            </a:r>
            <a:r>
              <a:rPr lang="en-US" altLang="ja-JP" sz="1800" dirty="0"/>
              <a:t>, Seoul National University</a:t>
            </a:r>
            <a:r>
              <a:rPr lang="en-US" altLang="ja-JP" sz="1800" baseline="30000" dirty="0"/>
              <a:t>9</a:t>
            </a:r>
            <a:endParaRPr lang="en-US" altLang="ja-JP" sz="1800" dirty="0"/>
          </a:p>
          <a:p>
            <a:endParaRPr kumimoji="1" lang="ja-JP" altLang="en-US" sz="2000" dirty="0"/>
          </a:p>
        </p:txBody>
      </p:sp>
      <p:sp>
        <p:nvSpPr>
          <p:cNvPr id="4" name="スライド番号プレースホルダー 3"/>
          <p:cNvSpPr>
            <a:spLocks noGrp="1"/>
          </p:cNvSpPr>
          <p:nvPr>
            <p:ph type="sldNum" sz="quarter" idx="12"/>
          </p:nvPr>
        </p:nvSpPr>
        <p:spPr/>
        <p:txBody>
          <a:bodyPr/>
          <a:lstStyle/>
          <a:p>
            <a:fld id="{F38DF745-7D3F-47F4-83A3-874385CFAA69}" type="slidenum">
              <a:rPr lang="en-US" smtClean="0"/>
              <a:pPr/>
              <a:t>1</a:t>
            </a:fld>
            <a:endParaRPr lang="en-US" dirty="0"/>
          </a:p>
        </p:txBody>
      </p:sp>
    </p:spTree>
    <p:extLst>
      <p:ext uri="{BB962C8B-B14F-4D97-AF65-F5344CB8AC3E}">
        <p14:creationId xmlns:p14="http://schemas.microsoft.com/office/powerpoint/2010/main" val="258882939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Temperature dependence of IV curve</a:t>
            </a:r>
            <a:endParaRPr kumimoji="1" lang="ja-JP" altLang="en-US" dirty="0"/>
          </a:p>
        </p:txBody>
      </p:sp>
      <p:pic>
        <p:nvPicPr>
          <p:cNvPr id="4" name="図 3"/>
          <p:cNvPicPr>
            <a:picLocks noChangeAspect="1"/>
          </p:cNvPicPr>
          <p:nvPr/>
        </p:nvPicPr>
        <p:blipFill>
          <a:blip r:embed="rId2"/>
          <a:stretch>
            <a:fillRect/>
          </a:stretch>
        </p:blipFill>
        <p:spPr>
          <a:xfrm>
            <a:off x="0" y="2103544"/>
            <a:ext cx="9144000" cy="4258043"/>
          </a:xfrm>
          <a:prstGeom prst="rect">
            <a:avLst/>
          </a:prstGeom>
        </p:spPr>
      </p:pic>
      <p:sp>
        <p:nvSpPr>
          <p:cNvPr id="5" name="スライド番号プレースホルダー 4"/>
          <p:cNvSpPr>
            <a:spLocks noGrp="1"/>
          </p:cNvSpPr>
          <p:nvPr>
            <p:ph type="sldNum" sz="quarter" idx="12"/>
          </p:nvPr>
        </p:nvSpPr>
        <p:spPr/>
        <p:txBody>
          <a:bodyPr/>
          <a:lstStyle/>
          <a:p>
            <a:fld id="{F38DF745-7D3F-47F4-83A3-874385CFAA69}" type="slidenum">
              <a:rPr lang="en-US" smtClean="0"/>
              <a:pPr/>
              <a:t>10</a:t>
            </a:fld>
            <a:endParaRPr lang="en-US"/>
          </a:p>
        </p:txBody>
      </p:sp>
    </p:spTree>
    <p:extLst>
      <p:ext uri="{BB962C8B-B14F-4D97-AF65-F5344CB8AC3E}">
        <p14:creationId xmlns:p14="http://schemas.microsoft.com/office/powerpoint/2010/main" val="111363636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Requirement for leakage current</a:t>
            </a:r>
            <a:endParaRPr kumimoji="1" lang="ja-JP" altLang="en-US" dirty="0"/>
          </a:p>
        </p:txBody>
      </p:sp>
      <p:pic>
        <p:nvPicPr>
          <p:cNvPr id="5" name="図 4"/>
          <p:cNvPicPr>
            <a:picLocks noChangeAspect="1"/>
          </p:cNvPicPr>
          <p:nvPr/>
        </p:nvPicPr>
        <p:blipFill>
          <a:blip r:embed="rId2"/>
          <a:stretch>
            <a:fillRect/>
          </a:stretch>
        </p:blipFill>
        <p:spPr>
          <a:xfrm>
            <a:off x="0" y="1758473"/>
            <a:ext cx="9144000" cy="4509796"/>
          </a:xfrm>
          <a:prstGeom prst="rect">
            <a:avLst/>
          </a:prstGeom>
        </p:spPr>
      </p:pic>
      <p:sp>
        <p:nvSpPr>
          <p:cNvPr id="6" name="スライド番号プレースホルダー 5"/>
          <p:cNvSpPr>
            <a:spLocks noGrp="1"/>
          </p:cNvSpPr>
          <p:nvPr>
            <p:ph type="sldNum" sz="quarter" idx="12"/>
          </p:nvPr>
        </p:nvSpPr>
        <p:spPr/>
        <p:txBody>
          <a:bodyPr/>
          <a:lstStyle/>
          <a:p>
            <a:fld id="{F38DF745-7D3F-47F4-83A3-874385CFAA69}" type="slidenum">
              <a:rPr lang="en-US" smtClean="0"/>
              <a:pPr/>
              <a:t>11</a:t>
            </a:fld>
            <a:endParaRPr lang="en-US"/>
          </a:p>
        </p:txBody>
      </p:sp>
    </p:spTree>
    <p:extLst>
      <p:ext uri="{BB962C8B-B14F-4D97-AF65-F5344CB8AC3E}">
        <p14:creationId xmlns:p14="http://schemas.microsoft.com/office/powerpoint/2010/main" val="35949530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2"/>
          <a:stretch>
            <a:fillRect/>
          </a:stretch>
        </p:blipFill>
        <p:spPr>
          <a:xfrm>
            <a:off x="230827" y="1293124"/>
            <a:ext cx="8455973" cy="5551070"/>
          </a:xfrm>
          <a:prstGeom prst="rect">
            <a:avLst/>
          </a:prstGeom>
        </p:spPr>
      </p:pic>
      <p:sp>
        <p:nvSpPr>
          <p:cNvPr id="6" name="スライド番号プレースホルダー 5"/>
          <p:cNvSpPr>
            <a:spLocks noGrp="1"/>
          </p:cNvSpPr>
          <p:nvPr>
            <p:ph type="sldNum" sz="quarter" idx="12"/>
          </p:nvPr>
        </p:nvSpPr>
        <p:spPr/>
        <p:txBody>
          <a:bodyPr/>
          <a:lstStyle/>
          <a:p>
            <a:fld id="{F38DF745-7D3F-47F4-83A3-874385CFAA69}" type="slidenum">
              <a:rPr lang="en-US" smtClean="0"/>
              <a:pPr/>
              <a:t>12</a:t>
            </a:fld>
            <a:endParaRPr lang="en-US"/>
          </a:p>
        </p:txBody>
      </p:sp>
    </p:spTree>
    <p:extLst>
      <p:ext uri="{BB962C8B-B14F-4D97-AF65-F5344CB8AC3E}">
        <p14:creationId xmlns:p14="http://schemas.microsoft.com/office/powerpoint/2010/main" val="17012037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admin\Desktop\okudaira\design1_ALL.white.png"/>
          <p:cNvPicPr>
            <a:picLocks noChangeAspect="1" noChangeArrowheads="1"/>
          </p:cNvPicPr>
          <p:nvPr/>
        </p:nvPicPr>
        <p:blipFill>
          <a:blip r:embed="rId3" cstate="print"/>
          <a:stretch>
            <a:fillRect/>
          </a:stretch>
        </p:blipFill>
        <p:spPr bwMode="auto">
          <a:xfrm>
            <a:off x="1835696" y="1225390"/>
            <a:ext cx="5734064" cy="5603067"/>
          </a:xfrm>
          <a:prstGeom prst="rect">
            <a:avLst/>
          </a:prstGeom>
          <a:noFill/>
        </p:spPr>
      </p:pic>
      <p:sp>
        <p:nvSpPr>
          <p:cNvPr id="8" name="正方形/長方形 7"/>
          <p:cNvSpPr/>
          <p:nvPr/>
        </p:nvSpPr>
        <p:spPr>
          <a:xfrm>
            <a:off x="1835696" y="1196752"/>
            <a:ext cx="3024336" cy="309634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5004048" y="2132856"/>
            <a:ext cx="1152128" cy="9361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220072" y="2698750"/>
            <a:ext cx="2160240" cy="245844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3825874" y="4293096"/>
            <a:ext cx="1394197" cy="14401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843808" y="4581128"/>
            <a:ext cx="720080" cy="9361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179512" y="1340768"/>
            <a:ext cx="2531462" cy="677108"/>
          </a:xfrm>
          <a:prstGeom prst="rect">
            <a:avLst/>
          </a:prstGeom>
          <a:noFill/>
        </p:spPr>
        <p:txBody>
          <a:bodyPr wrap="none" rtlCol="0">
            <a:spAutoFit/>
          </a:bodyPr>
          <a:lstStyle/>
          <a:p>
            <a:r>
              <a:rPr kumimoji="1" lang="en-US" altLang="ja-JP" sz="2000" b="1" dirty="0" smtClean="0">
                <a:solidFill>
                  <a:srgbClr val="FF0000"/>
                </a:solidFill>
              </a:rPr>
              <a:t>Division 1</a:t>
            </a:r>
          </a:p>
          <a:p>
            <a:r>
              <a:rPr kumimoji="1" lang="en-US" altLang="ja-JP" b="1" dirty="0" smtClean="0"/>
              <a:t>100um×100um STJ array</a:t>
            </a:r>
            <a:endParaRPr kumimoji="1" lang="ja-JP" altLang="en-US" b="1" dirty="0"/>
          </a:p>
        </p:txBody>
      </p:sp>
      <p:sp>
        <p:nvSpPr>
          <p:cNvPr id="15" name="テキスト ボックス 14"/>
          <p:cNvSpPr txBox="1"/>
          <p:nvPr/>
        </p:nvSpPr>
        <p:spPr>
          <a:xfrm>
            <a:off x="5652120" y="1405409"/>
            <a:ext cx="2879026" cy="677108"/>
          </a:xfrm>
          <a:prstGeom prst="rect">
            <a:avLst/>
          </a:prstGeom>
          <a:noFill/>
        </p:spPr>
        <p:txBody>
          <a:bodyPr wrap="none" rtlCol="0">
            <a:spAutoFit/>
          </a:bodyPr>
          <a:lstStyle/>
          <a:p>
            <a:r>
              <a:rPr kumimoji="1" lang="en-US" altLang="ja-JP" sz="2000" b="1" dirty="0" smtClean="0">
                <a:solidFill>
                  <a:srgbClr val="FF0000"/>
                </a:solidFill>
              </a:rPr>
              <a:t>Division 2</a:t>
            </a:r>
          </a:p>
          <a:p>
            <a:r>
              <a:rPr kumimoji="1" lang="en-US" altLang="ja-JP" b="1" dirty="0" smtClean="0"/>
              <a:t>STJs with dispersed junction</a:t>
            </a:r>
            <a:endParaRPr kumimoji="1" lang="ja-JP" altLang="en-US" b="1" dirty="0"/>
          </a:p>
        </p:txBody>
      </p:sp>
      <p:sp>
        <p:nvSpPr>
          <p:cNvPr id="16" name="テキスト ボックス 15"/>
          <p:cNvSpPr txBox="1"/>
          <p:nvPr/>
        </p:nvSpPr>
        <p:spPr>
          <a:xfrm>
            <a:off x="7380312" y="2815481"/>
            <a:ext cx="1575409" cy="954107"/>
          </a:xfrm>
          <a:prstGeom prst="rect">
            <a:avLst/>
          </a:prstGeom>
          <a:noFill/>
        </p:spPr>
        <p:txBody>
          <a:bodyPr wrap="none" rtlCol="0">
            <a:spAutoFit/>
          </a:bodyPr>
          <a:lstStyle/>
          <a:p>
            <a:r>
              <a:rPr kumimoji="1" lang="en-US" altLang="ja-JP" sz="2000" b="1" dirty="0" smtClean="0">
                <a:solidFill>
                  <a:srgbClr val="FF0000"/>
                </a:solidFill>
              </a:rPr>
              <a:t>Division 3</a:t>
            </a:r>
          </a:p>
          <a:p>
            <a:r>
              <a:rPr kumimoji="1" lang="en-US" altLang="ja-JP" b="1" dirty="0" smtClean="0"/>
              <a:t>STJ array with</a:t>
            </a:r>
          </a:p>
          <a:p>
            <a:r>
              <a:rPr kumimoji="1" lang="en-US" altLang="ja-JP" b="1" dirty="0" smtClean="0"/>
              <a:t> different sizes</a:t>
            </a:r>
            <a:endParaRPr kumimoji="1" lang="ja-JP" altLang="en-US" b="1" dirty="0"/>
          </a:p>
        </p:txBody>
      </p:sp>
      <p:sp>
        <p:nvSpPr>
          <p:cNvPr id="17" name="テキスト ボックス 16"/>
          <p:cNvSpPr txBox="1"/>
          <p:nvPr/>
        </p:nvSpPr>
        <p:spPr>
          <a:xfrm>
            <a:off x="5220072" y="5229200"/>
            <a:ext cx="4046200" cy="1077218"/>
          </a:xfrm>
          <a:prstGeom prst="rect">
            <a:avLst/>
          </a:prstGeom>
          <a:noFill/>
        </p:spPr>
        <p:txBody>
          <a:bodyPr wrap="none" rtlCol="0">
            <a:spAutoFit/>
          </a:bodyPr>
          <a:lstStyle/>
          <a:p>
            <a:r>
              <a:rPr kumimoji="1" lang="en-US" altLang="ja-JP" sz="1600" b="1" dirty="0" smtClean="0">
                <a:solidFill>
                  <a:srgbClr val="FF0000"/>
                </a:solidFill>
              </a:rPr>
              <a:t>Division 4</a:t>
            </a:r>
          </a:p>
          <a:p>
            <a:r>
              <a:rPr kumimoji="1" lang="en-US" altLang="ja-JP" sz="1600" b="1" dirty="0" smtClean="0"/>
              <a:t>STJs with different under layer sizes </a:t>
            </a:r>
          </a:p>
          <a:p>
            <a:r>
              <a:rPr kumimoji="1" lang="en-US" altLang="ja-JP" sz="1600" b="1" dirty="0" smtClean="0"/>
              <a:t>(Upper layer sizes </a:t>
            </a:r>
            <a:r>
              <a:rPr lang="en-US" altLang="ja-JP" sz="1600" b="1" dirty="0" smtClean="0"/>
              <a:t>are</a:t>
            </a:r>
            <a:r>
              <a:rPr kumimoji="1" lang="en-US" altLang="ja-JP" sz="1600" b="1" dirty="0" smtClean="0"/>
              <a:t> same )</a:t>
            </a:r>
          </a:p>
          <a:p>
            <a:r>
              <a:rPr kumimoji="1" lang="en-US" altLang="ja-JP" sz="1600" b="1" dirty="0" smtClean="0"/>
              <a:t>To measure dispersion of quasi particle </a:t>
            </a:r>
            <a:endParaRPr kumimoji="1" lang="ja-JP" altLang="en-US" sz="1600" b="1" dirty="0"/>
          </a:p>
        </p:txBody>
      </p:sp>
      <p:sp>
        <p:nvSpPr>
          <p:cNvPr id="18" name="テキスト ボックス 17"/>
          <p:cNvSpPr txBox="1"/>
          <p:nvPr/>
        </p:nvSpPr>
        <p:spPr>
          <a:xfrm>
            <a:off x="0" y="4286126"/>
            <a:ext cx="3251026" cy="1508105"/>
          </a:xfrm>
          <a:prstGeom prst="rect">
            <a:avLst/>
          </a:prstGeom>
          <a:noFill/>
        </p:spPr>
        <p:txBody>
          <a:bodyPr wrap="square" rtlCol="0">
            <a:spAutoFit/>
          </a:bodyPr>
          <a:lstStyle/>
          <a:p>
            <a:r>
              <a:rPr kumimoji="1" lang="en-US" altLang="ja-JP" sz="2000" b="1" dirty="0" smtClean="0">
                <a:solidFill>
                  <a:srgbClr val="FF0000"/>
                </a:solidFill>
              </a:rPr>
              <a:t>Division 5</a:t>
            </a:r>
          </a:p>
          <a:p>
            <a:r>
              <a:rPr lang="en-US" altLang="ja-JP" b="1" dirty="0" smtClean="0"/>
              <a:t>STJs </a:t>
            </a:r>
            <a:r>
              <a:rPr lang="en-US" altLang="ja-JP" b="1" dirty="0"/>
              <a:t>with and </a:t>
            </a:r>
            <a:r>
              <a:rPr lang="en-US" altLang="ja-JP" b="1" dirty="0" smtClean="0"/>
              <a:t>without SiO</a:t>
            </a:r>
            <a:r>
              <a:rPr lang="en-US" altLang="ja-JP" b="1" baseline="-25000" dirty="0" smtClean="0"/>
              <a:t>2</a:t>
            </a:r>
            <a:r>
              <a:rPr lang="en-US" altLang="ja-JP" b="1" dirty="0" smtClean="0"/>
              <a:t> </a:t>
            </a:r>
            <a:endParaRPr lang="ja-JP" altLang="en-US" b="1" dirty="0"/>
          </a:p>
          <a:p>
            <a:r>
              <a:rPr kumimoji="1" lang="en-US" altLang="ja-JP" b="1" dirty="0" smtClean="0"/>
              <a:t>To measure transmittance</a:t>
            </a:r>
          </a:p>
          <a:p>
            <a:r>
              <a:rPr lang="en-US" altLang="ja-JP" b="1" dirty="0" smtClean="0"/>
              <a:t>of SiO</a:t>
            </a:r>
            <a:r>
              <a:rPr lang="en-US" altLang="ja-JP" b="1" baseline="-25000" dirty="0" smtClean="0"/>
              <a:t>2</a:t>
            </a:r>
            <a:r>
              <a:rPr lang="en-US" altLang="ja-JP" b="1" dirty="0" smtClean="0"/>
              <a:t> </a:t>
            </a:r>
            <a:endParaRPr kumimoji="1" lang="en-US" altLang="ja-JP" b="1" dirty="0" smtClean="0"/>
          </a:p>
          <a:p>
            <a:endParaRPr kumimoji="1" lang="ja-JP" altLang="en-US" b="1" dirty="0"/>
          </a:p>
        </p:txBody>
      </p:sp>
      <p:sp>
        <p:nvSpPr>
          <p:cNvPr id="19" name="タイトル 1"/>
          <p:cNvSpPr txBox="1">
            <a:spLocks/>
          </p:cNvSpPr>
          <p:nvPr/>
        </p:nvSpPr>
        <p:spPr>
          <a:xfrm>
            <a:off x="-857246" y="53752"/>
            <a:ext cx="97024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en-US" altLang="ja-JP" sz="3600" b="1" dirty="0" err="1" smtClean="0"/>
              <a:t>Nb</a:t>
            </a:r>
            <a:r>
              <a:rPr lang="en-US" altLang="ja-JP" sz="3600" b="1" dirty="0" smtClean="0"/>
              <a:t>/Al-STJ on newly designed chip</a:t>
            </a:r>
            <a:endParaRPr lang="ja-JP" altLang="en-US" sz="3600" b="1" dirty="0"/>
          </a:p>
        </p:txBody>
      </p:sp>
    </p:spTree>
    <p:extLst>
      <p:ext uri="{BB962C8B-B14F-4D97-AF65-F5344CB8AC3E}">
        <p14:creationId xmlns:p14="http://schemas.microsoft.com/office/powerpoint/2010/main" val="100643563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F38DF745-7D3F-47F4-83A3-874385CFAA69}" type="slidenum">
              <a:rPr lang="en-US" smtClean="0"/>
              <a:pPr/>
              <a:t>14</a:t>
            </a:fld>
            <a:endParaRPr lang="en-US"/>
          </a:p>
        </p:txBody>
      </p:sp>
      <p:pic>
        <p:nvPicPr>
          <p:cNvPr id="5" name="図 4"/>
          <p:cNvPicPr>
            <a:picLocks noChangeAspect="1"/>
          </p:cNvPicPr>
          <p:nvPr/>
        </p:nvPicPr>
        <p:blipFill>
          <a:blip r:embed="rId2"/>
          <a:stretch>
            <a:fillRect/>
          </a:stretch>
        </p:blipFill>
        <p:spPr>
          <a:xfrm>
            <a:off x="0" y="685091"/>
            <a:ext cx="9144000" cy="4903026"/>
          </a:xfrm>
          <a:prstGeom prst="rect">
            <a:avLst/>
          </a:prstGeom>
        </p:spPr>
      </p:pic>
    </p:spTree>
    <p:extLst>
      <p:ext uri="{BB962C8B-B14F-4D97-AF65-F5344CB8AC3E}">
        <p14:creationId xmlns:p14="http://schemas.microsoft.com/office/powerpoint/2010/main" val="2029507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12887" y="362779"/>
            <a:ext cx="8229600" cy="990600"/>
          </a:xfrm>
        </p:spPr>
        <p:txBody>
          <a:bodyPr/>
          <a:lstStyle/>
          <a:p>
            <a:r>
              <a:rPr kumimoji="1" lang="en-US" altLang="ja-JP" dirty="0" smtClean="0"/>
              <a:t>STJ Detector</a:t>
            </a:r>
            <a:endParaRPr kumimoji="1" lang="ja-JP" altLang="en-US" dirty="0"/>
          </a:p>
        </p:txBody>
      </p:sp>
      <p:sp>
        <p:nvSpPr>
          <p:cNvPr id="3" name="テキスト ボックス 2"/>
          <p:cNvSpPr txBox="1"/>
          <p:nvPr/>
        </p:nvSpPr>
        <p:spPr>
          <a:xfrm>
            <a:off x="3085931" y="2150523"/>
            <a:ext cx="6058069" cy="954107"/>
          </a:xfrm>
          <a:prstGeom prst="rect">
            <a:avLst/>
          </a:prstGeom>
          <a:noFill/>
        </p:spPr>
        <p:txBody>
          <a:bodyPr wrap="none" rtlCol="0">
            <a:spAutoFit/>
          </a:bodyPr>
          <a:lstStyle/>
          <a:p>
            <a:r>
              <a:rPr kumimoji="1" lang="en-US" altLang="ja-JP" b="1" dirty="0" smtClean="0">
                <a:solidFill>
                  <a:srgbClr val="FF0000"/>
                </a:solidFill>
              </a:rPr>
              <a:t>STJ(Superconducting </a:t>
            </a:r>
            <a:r>
              <a:rPr kumimoji="1" lang="en-US" altLang="ja-JP" b="1" dirty="0">
                <a:solidFill>
                  <a:srgbClr val="FF0000"/>
                </a:solidFill>
              </a:rPr>
              <a:t>Tunnel </a:t>
            </a:r>
            <a:r>
              <a:rPr kumimoji="1" lang="en-US" altLang="ja-JP" b="1" dirty="0" smtClean="0">
                <a:solidFill>
                  <a:srgbClr val="FF0000"/>
                </a:solidFill>
              </a:rPr>
              <a:t>Junction) detector</a:t>
            </a:r>
            <a:r>
              <a:rPr kumimoji="1" lang="en-US" altLang="ja-JP" dirty="0" smtClean="0"/>
              <a:t> is </a:t>
            </a:r>
          </a:p>
          <a:p>
            <a:r>
              <a:rPr kumimoji="1" lang="en-US" altLang="ja-JP" dirty="0" smtClean="0"/>
              <a:t>superconducting  photoelectric detector that composed of </a:t>
            </a:r>
          </a:p>
          <a:p>
            <a:r>
              <a:rPr kumimoji="1" lang="en-US" altLang="ja-JP" sz="2000" b="1" u="sng" dirty="0" smtClean="0">
                <a:solidFill>
                  <a:srgbClr val="008000"/>
                </a:solidFill>
              </a:rPr>
              <a:t>Superconductor</a:t>
            </a:r>
            <a:r>
              <a:rPr kumimoji="1" lang="en-US" altLang="ja-JP" sz="2000" b="1" u="sng" dirty="0" smtClean="0"/>
              <a:t> / </a:t>
            </a:r>
            <a:r>
              <a:rPr kumimoji="1" lang="en-US" altLang="ja-JP" sz="2000" b="1" u="sng" dirty="0" smtClean="0">
                <a:solidFill>
                  <a:schemeClr val="tx1">
                    <a:lumMod val="75000"/>
                    <a:lumOff val="25000"/>
                  </a:schemeClr>
                </a:solidFill>
              </a:rPr>
              <a:t>Insulator</a:t>
            </a:r>
            <a:r>
              <a:rPr kumimoji="1" lang="en-US" altLang="ja-JP" sz="2000" b="1" u="sng" dirty="0" smtClean="0"/>
              <a:t> /</a:t>
            </a:r>
            <a:r>
              <a:rPr kumimoji="1" lang="en-US" altLang="ja-JP" sz="2000" b="1" u="sng" dirty="0" smtClean="0">
                <a:solidFill>
                  <a:srgbClr val="008000"/>
                </a:solidFill>
              </a:rPr>
              <a:t>Superconductor </a:t>
            </a:r>
            <a:endParaRPr kumimoji="1" lang="ja-JP" altLang="en-US" sz="2000" b="1" u="sng" dirty="0">
              <a:solidFill>
                <a:srgbClr val="008000"/>
              </a:solidFill>
            </a:endParaRPr>
          </a:p>
        </p:txBody>
      </p:sp>
      <p:pic>
        <p:nvPicPr>
          <p:cNvPr id="5" name="図 4" descr="soistj_2.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380" y="1695776"/>
            <a:ext cx="2882900" cy="2032000"/>
          </a:xfrm>
          <a:prstGeom prst="rect">
            <a:avLst/>
          </a:prstGeom>
        </p:spPr>
      </p:pic>
      <p:cxnSp>
        <p:nvCxnSpPr>
          <p:cNvPr id="7" name="直線矢印コネクタ 6"/>
          <p:cNvCxnSpPr/>
          <p:nvPr/>
        </p:nvCxnSpPr>
        <p:spPr>
          <a:xfrm>
            <a:off x="2387733" y="2342444"/>
            <a:ext cx="0" cy="832556"/>
          </a:xfrm>
          <a:prstGeom prst="straightConnector1">
            <a:avLst/>
          </a:prstGeom>
          <a:ln>
            <a:solidFill>
              <a:srgbClr val="57576E"/>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8" name="テキスト ボックス 7"/>
          <p:cNvSpPr txBox="1"/>
          <p:nvPr/>
        </p:nvSpPr>
        <p:spPr>
          <a:xfrm>
            <a:off x="2350381" y="2741219"/>
            <a:ext cx="762123" cy="276999"/>
          </a:xfrm>
          <a:prstGeom prst="rect">
            <a:avLst/>
          </a:prstGeom>
          <a:noFill/>
        </p:spPr>
        <p:txBody>
          <a:bodyPr wrap="none" rtlCol="0">
            <a:spAutoFit/>
          </a:bodyPr>
          <a:lstStyle/>
          <a:p>
            <a:r>
              <a:rPr kumimoji="1" lang="en-US" altLang="ja-JP" sz="1200" b="1" dirty="0" smtClean="0"/>
              <a:t>~400nm</a:t>
            </a:r>
            <a:endParaRPr kumimoji="1" lang="ja-JP" altLang="en-US" sz="1200" b="1" dirty="0"/>
          </a:p>
        </p:txBody>
      </p:sp>
      <p:grpSp>
        <p:nvGrpSpPr>
          <p:cNvPr id="17" name="図形グループ 16"/>
          <p:cNvGrpSpPr/>
          <p:nvPr/>
        </p:nvGrpSpPr>
        <p:grpSpPr>
          <a:xfrm>
            <a:off x="2043909" y="1345610"/>
            <a:ext cx="880431" cy="765242"/>
            <a:chOff x="2182337" y="1585499"/>
            <a:chExt cx="880431" cy="765242"/>
          </a:xfrm>
        </p:grpSpPr>
        <p:sp>
          <p:nvSpPr>
            <p:cNvPr id="9" name="正方形/長方形 8"/>
            <p:cNvSpPr/>
            <p:nvPr/>
          </p:nvSpPr>
          <p:spPr>
            <a:xfrm>
              <a:off x="2182337" y="1681665"/>
              <a:ext cx="298776" cy="127000"/>
            </a:xfrm>
            <a:prstGeom prst="rect">
              <a:avLst/>
            </a:prstGeom>
            <a:solidFill>
              <a:srgbClr val="00FF00"/>
            </a:solidFill>
            <a:ln>
              <a:solidFill>
                <a:srgbClr val="00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2185349" y="1909886"/>
              <a:ext cx="298776" cy="127000"/>
            </a:xfrm>
            <a:prstGeom prst="rect">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2182337" y="2139897"/>
              <a:ext cx="298776" cy="127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2523384" y="1585499"/>
              <a:ext cx="389800" cy="276999"/>
            </a:xfrm>
            <a:prstGeom prst="rect">
              <a:avLst/>
            </a:prstGeom>
            <a:noFill/>
          </p:spPr>
          <p:txBody>
            <a:bodyPr wrap="none" rtlCol="0">
              <a:spAutoFit/>
            </a:bodyPr>
            <a:lstStyle/>
            <a:p>
              <a:r>
                <a:rPr kumimoji="1" lang="en-US" altLang="ja-JP" sz="1200" b="1" dirty="0" err="1" smtClean="0"/>
                <a:t>Nb</a:t>
              </a:r>
              <a:endParaRPr kumimoji="1" lang="ja-JP" altLang="en-US" sz="1200" b="1" dirty="0"/>
            </a:p>
          </p:txBody>
        </p:sp>
        <p:sp>
          <p:nvSpPr>
            <p:cNvPr id="15" name="テキスト ボックス 14"/>
            <p:cNvSpPr txBox="1"/>
            <p:nvPr/>
          </p:nvSpPr>
          <p:spPr>
            <a:xfrm>
              <a:off x="2534674" y="1836676"/>
              <a:ext cx="351378" cy="276999"/>
            </a:xfrm>
            <a:prstGeom prst="rect">
              <a:avLst/>
            </a:prstGeom>
            <a:noFill/>
          </p:spPr>
          <p:txBody>
            <a:bodyPr wrap="none" rtlCol="0">
              <a:spAutoFit/>
            </a:bodyPr>
            <a:lstStyle/>
            <a:p>
              <a:r>
                <a:rPr kumimoji="1" lang="en-US" altLang="ja-JP" sz="1200" b="1" dirty="0" smtClean="0"/>
                <a:t>Al</a:t>
              </a:r>
              <a:endParaRPr kumimoji="1" lang="ja-JP" altLang="en-US" sz="1200" b="1" dirty="0"/>
            </a:p>
          </p:txBody>
        </p:sp>
        <p:sp>
          <p:nvSpPr>
            <p:cNvPr id="16" name="テキスト ボックス 15"/>
            <p:cNvSpPr txBox="1"/>
            <p:nvPr/>
          </p:nvSpPr>
          <p:spPr>
            <a:xfrm>
              <a:off x="2531853" y="2073742"/>
              <a:ext cx="530915" cy="276999"/>
            </a:xfrm>
            <a:prstGeom prst="rect">
              <a:avLst/>
            </a:prstGeom>
            <a:noFill/>
          </p:spPr>
          <p:txBody>
            <a:bodyPr wrap="none" rtlCol="0">
              <a:spAutoFit/>
            </a:bodyPr>
            <a:lstStyle/>
            <a:p>
              <a:r>
                <a:rPr kumimoji="1" lang="en-US" altLang="ja-JP" sz="1200" b="1" dirty="0" err="1" smtClean="0"/>
                <a:t>AlO</a:t>
              </a:r>
              <a:r>
                <a:rPr kumimoji="1" lang="en-US" altLang="ja-JP" sz="1200" b="1" baseline="-25000" dirty="0" err="1" smtClean="0"/>
                <a:t>x</a:t>
              </a:r>
              <a:endParaRPr kumimoji="1" lang="ja-JP" altLang="en-US" sz="1200" b="1" dirty="0"/>
            </a:p>
          </p:txBody>
        </p:sp>
      </p:grpSp>
      <p:graphicFrame>
        <p:nvGraphicFramePr>
          <p:cNvPr id="22" name="表 21"/>
          <p:cNvGraphicFramePr>
            <a:graphicFrameLocks noGrp="1"/>
          </p:cNvGraphicFramePr>
          <p:nvPr>
            <p:extLst>
              <p:ext uri="{D42A27DB-BD31-4B8C-83A1-F6EECF244321}">
                <p14:modId xmlns:p14="http://schemas.microsoft.com/office/powerpoint/2010/main" val="114716659"/>
              </p:ext>
            </p:extLst>
          </p:nvPr>
        </p:nvGraphicFramePr>
        <p:xfrm>
          <a:off x="3665687" y="4376496"/>
          <a:ext cx="4876800" cy="1112520"/>
        </p:xfrm>
        <a:graphic>
          <a:graphicData uri="http://schemas.openxmlformats.org/drawingml/2006/table">
            <a:tbl>
              <a:tblPr firstRow="1" bandRow="1">
                <a:tableStyleId>{3C2FFA5D-87B4-456A-9821-1D502468CF0F}</a:tableStyleId>
              </a:tblPr>
              <a:tblGrid>
                <a:gridCol w="1219200"/>
                <a:gridCol w="1219200"/>
                <a:gridCol w="1219200"/>
                <a:gridCol w="1219200"/>
              </a:tblGrid>
              <a:tr h="370840">
                <a:tc>
                  <a:txBody>
                    <a:bodyPr/>
                    <a:lstStyle/>
                    <a:p>
                      <a:endParaRPr kumimoji="1" lang="ja-JP" altLang="en-US" dirty="0"/>
                    </a:p>
                  </a:txBody>
                  <a:tcPr/>
                </a:tc>
                <a:tc>
                  <a:txBody>
                    <a:bodyPr/>
                    <a:lstStyle/>
                    <a:p>
                      <a:r>
                        <a:rPr kumimoji="1" lang="en-US" altLang="ja-JP" dirty="0" smtClean="0"/>
                        <a:t>Si</a:t>
                      </a:r>
                      <a:endParaRPr kumimoji="1" lang="ja-JP" altLang="en-US" dirty="0"/>
                    </a:p>
                  </a:txBody>
                  <a:tcPr/>
                </a:tc>
                <a:tc>
                  <a:txBody>
                    <a:bodyPr/>
                    <a:lstStyle/>
                    <a:p>
                      <a:r>
                        <a:rPr kumimoji="1" lang="en-US" altLang="ja-JP" dirty="0" err="1" smtClean="0"/>
                        <a:t>Nb</a:t>
                      </a:r>
                      <a:endParaRPr kumimoji="1" lang="ja-JP" altLang="en-US" dirty="0"/>
                    </a:p>
                  </a:txBody>
                  <a:tcPr/>
                </a:tc>
                <a:tc>
                  <a:txBody>
                    <a:bodyPr/>
                    <a:lstStyle/>
                    <a:p>
                      <a:r>
                        <a:rPr kumimoji="1" lang="en-US" altLang="ja-JP" dirty="0" smtClean="0"/>
                        <a:t>Al</a:t>
                      </a:r>
                      <a:endParaRPr kumimoji="1" lang="ja-JP" altLang="en-US" dirty="0"/>
                    </a:p>
                  </a:txBody>
                  <a:tcPr/>
                </a:tc>
              </a:tr>
              <a:tr h="370840">
                <a:tc>
                  <a:txBody>
                    <a:bodyPr/>
                    <a:lstStyle/>
                    <a:p>
                      <a:r>
                        <a:rPr kumimoji="1" lang="en-US" altLang="ja-JP" b="1" dirty="0" err="1" smtClean="0">
                          <a:solidFill>
                            <a:schemeClr val="bg2">
                              <a:lumMod val="10000"/>
                            </a:schemeClr>
                          </a:solidFill>
                        </a:rPr>
                        <a:t>Tc</a:t>
                      </a:r>
                      <a:r>
                        <a:rPr kumimoji="1" lang="en-US" altLang="ja-JP" b="1" dirty="0" smtClean="0">
                          <a:solidFill>
                            <a:schemeClr val="bg2">
                              <a:lumMod val="10000"/>
                            </a:schemeClr>
                          </a:solidFill>
                        </a:rPr>
                        <a:t> [K]</a:t>
                      </a:r>
                      <a:endParaRPr kumimoji="1" lang="ja-JP" altLang="en-US" b="1" dirty="0">
                        <a:solidFill>
                          <a:schemeClr val="bg2">
                            <a:lumMod val="10000"/>
                          </a:schemeClr>
                        </a:solidFill>
                      </a:endParaRPr>
                    </a:p>
                  </a:txBody>
                  <a:tcPr/>
                </a:tc>
                <a:tc>
                  <a:txBody>
                    <a:bodyPr/>
                    <a:lstStyle/>
                    <a:p>
                      <a:endParaRPr kumimoji="1" lang="ja-JP" altLang="en-US" b="1">
                        <a:solidFill>
                          <a:schemeClr val="bg2">
                            <a:lumMod val="10000"/>
                          </a:schemeClr>
                        </a:solidFill>
                      </a:endParaRPr>
                    </a:p>
                  </a:txBody>
                  <a:tcPr/>
                </a:tc>
                <a:tc>
                  <a:txBody>
                    <a:bodyPr/>
                    <a:lstStyle/>
                    <a:p>
                      <a:r>
                        <a:rPr kumimoji="1" lang="en-US" altLang="ja-JP" b="1" dirty="0" smtClean="0">
                          <a:solidFill>
                            <a:schemeClr val="bg2">
                              <a:lumMod val="10000"/>
                            </a:schemeClr>
                          </a:solidFill>
                        </a:rPr>
                        <a:t>9.23</a:t>
                      </a:r>
                      <a:endParaRPr kumimoji="1" lang="ja-JP" altLang="en-US" b="1" dirty="0">
                        <a:solidFill>
                          <a:schemeClr val="bg2">
                            <a:lumMod val="10000"/>
                          </a:schemeClr>
                        </a:solidFill>
                      </a:endParaRPr>
                    </a:p>
                  </a:txBody>
                  <a:tcPr/>
                </a:tc>
                <a:tc>
                  <a:txBody>
                    <a:bodyPr/>
                    <a:lstStyle/>
                    <a:p>
                      <a:r>
                        <a:rPr kumimoji="1" lang="en-US" altLang="ja-JP" b="1" dirty="0" smtClean="0">
                          <a:solidFill>
                            <a:schemeClr val="bg2">
                              <a:lumMod val="10000"/>
                            </a:schemeClr>
                          </a:solidFill>
                        </a:rPr>
                        <a:t>1.20</a:t>
                      </a:r>
                      <a:endParaRPr kumimoji="1" lang="ja-JP" altLang="en-US" b="1" dirty="0">
                        <a:solidFill>
                          <a:schemeClr val="bg2">
                            <a:lumMod val="10000"/>
                          </a:schemeClr>
                        </a:solidFill>
                      </a:endParaRPr>
                    </a:p>
                  </a:txBody>
                  <a:tcPr/>
                </a:tc>
              </a:tr>
              <a:tr h="370840">
                <a:tc>
                  <a:txBody>
                    <a:bodyPr/>
                    <a:lstStyle/>
                    <a:p>
                      <a:r>
                        <a:rPr kumimoji="1" lang="en-US" altLang="ja-JP" b="1" dirty="0" err="1" smtClean="0">
                          <a:solidFill>
                            <a:schemeClr val="bg2">
                              <a:lumMod val="10000"/>
                            </a:schemeClr>
                          </a:solidFill>
                        </a:rPr>
                        <a:t>Δ</a:t>
                      </a:r>
                      <a:r>
                        <a:rPr kumimoji="1" lang="en-US" altLang="ja-JP" b="1" baseline="0" dirty="0" smtClean="0">
                          <a:solidFill>
                            <a:schemeClr val="bg2">
                              <a:lumMod val="10000"/>
                            </a:schemeClr>
                          </a:solidFill>
                        </a:rPr>
                        <a:t> [</a:t>
                      </a:r>
                      <a:r>
                        <a:rPr kumimoji="1" lang="en-US" altLang="ja-JP" b="1" baseline="0" dirty="0" err="1" smtClean="0">
                          <a:solidFill>
                            <a:schemeClr val="bg2">
                              <a:lumMod val="10000"/>
                            </a:schemeClr>
                          </a:solidFill>
                        </a:rPr>
                        <a:t>meV</a:t>
                      </a:r>
                      <a:r>
                        <a:rPr kumimoji="1" lang="en-US" altLang="ja-JP" b="1" baseline="0" dirty="0" smtClean="0">
                          <a:solidFill>
                            <a:schemeClr val="bg2">
                              <a:lumMod val="10000"/>
                            </a:schemeClr>
                          </a:solidFill>
                        </a:rPr>
                        <a:t>]</a:t>
                      </a:r>
                      <a:endParaRPr kumimoji="1" lang="ja-JP" altLang="en-US" b="1" dirty="0">
                        <a:solidFill>
                          <a:schemeClr val="bg2">
                            <a:lumMod val="10000"/>
                          </a:schemeClr>
                        </a:solidFill>
                      </a:endParaRPr>
                    </a:p>
                  </a:txBody>
                  <a:tcPr/>
                </a:tc>
                <a:tc>
                  <a:txBody>
                    <a:bodyPr/>
                    <a:lstStyle/>
                    <a:p>
                      <a:r>
                        <a:rPr kumimoji="1" lang="en-US" altLang="ja-JP" b="1" dirty="0" smtClean="0">
                          <a:solidFill>
                            <a:schemeClr val="bg2">
                              <a:lumMod val="10000"/>
                            </a:schemeClr>
                          </a:solidFill>
                        </a:rPr>
                        <a:t>1100</a:t>
                      </a:r>
                      <a:endParaRPr kumimoji="1" lang="ja-JP" altLang="en-US" b="1" dirty="0">
                        <a:solidFill>
                          <a:schemeClr val="bg2">
                            <a:lumMod val="10000"/>
                          </a:schemeClr>
                        </a:solidFill>
                      </a:endParaRPr>
                    </a:p>
                  </a:txBody>
                  <a:tcPr/>
                </a:tc>
                <a:tc>
                  <a:txBody>
                    <a:bodyPr/>
                    <a:lstStyle/>
                    <a:p>
                      <a:r>
                        <a:rPr kumimoji="1" lang="en-US" altLang="ja-JP" b="1" dirty="0" smtClean="0">
                          <a:solidFill>
                            <a:schemeClr val="bg2">
                              <a:lumMod val="10000"/>
                            </a:schemeClr>
                          </a:solidFill>
                        </a:rPr>
                        <a:t>1.550</a:t>
                      </a:r>
                      <a:endParaRPr kumimoji="1" lang="ja-JP" altLang="en-US" b="1" dirty="0">
                        <a:solidFill>
                          <a:schemeClr val="bg2">
                            <a:lumMod val="10000"/>
                          </a:schemeClr>
                        </a:solidFill>
                      </a:endParaRPr>
                    </a:p>
                  </a:txBody>
                  <a:tcPr/>
                </a:tc>
                <a:tc>
                  <a:txBody>
                    <a:bodyPr/>
                    <a:lstStyle/>
                    <a:p>
                      <a:r>
                        <a:rPr kumimoji="1" lang="en-US" altLang="ja-JP" b="1" dirty="0" smtClean="0">
                          <a:solidFill>
                            <a:schemeClr val="bg2">
                              <a:lumMod val="10000"/>
                            </a:schemeClr>
                          </a:solidFill>
                        </a:rPr>
                        <a:t>0.172</a:t>
                      </a:r>
                      <a:endParaRPr kumimoji="1" lang="ja-JP" altLang="en-US" b="1" dirty="0">
                        <a:solidFill>
                          <a:schemeClr val="bg2">
                            <a:lumMod val="10000"/>
                          </a:schemeClr>
                        </a:solidFill>
                      </a:endParaRPr>
                    </a:p>
                  </a:txBody>
                  <a:tcPr/>
                </a:tc>
              </a:tr>
            </a:tbl>
          </a:graphicData>
        </a:graphic>
      </p:graphicFrame>
      <p:sp>
        <p:nvSpPr>
          <p:cNvPr id="29" name="テキスト ボックス 28"/>
          <p:cNvSpPr txBox="1"/>
          <p:nvPr/>
        </p:nvSpPr>
        <p:spPr>
          <a:xfrm>
            <a:off x="0" y="4065561"/>
            <a:ext cx="879668" cy="338554"/>
          </a:xfrm>
          <a:prstGeom prst="rect">
            <a:avLst/>
          </a:prstGeom>
          <a:noFill/>
        </p:spPr>
        <p:txBody>
          <a:bodyPr wrap="none" rtlCol="0">
            <a:spAutoFit/>
          </a:bodyPr>
          <a:lstStyle/>
          <a:p>
            <a:r>
              <a:rPr kumimoji="1" lang="en-US" altLang="ja-JP" sz="1600" b="1" dirty="0" smtClean="0"/>
              <a:t>photon</a:t>
            </a:r>
            <a:endParaRPr kumimoji="1" lang="ja-JP" altLang="en-US" sz="1600" b="1" dirty="0"/>
          </a:p>
        </p:txBody>
      </p:sp>
      <p:pic>
        <p:nvPicPr>
          <p:cNvPr id="33" name="図 32" descr="動作原理2_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102" y="4516833"/>
            <a:ext cx="2803973" cy="1700671"/>
          </a:xfrm>
          <a:prstGeom prst="rect">
            <a:avLst/>
          </a:prstGeom>
        </p:spPr>
      </p:pic>
      <p:sp>
        <p:nvSpPr>
          <p:cNvPr id="30" name="テキスト ボックス 29"/>
          <p:cNvSpPr txBox="1"/>
          <p:nvPr/>
        </p:nvSpPr>
        <p:spPr>
          <a:xfrm>
            <a:off x="2068799" y="4049076"/>
            <a:ext cx="1450437" cy="584776"/>
          </a:xfrm>
          <a:prstGeom prst="rect">
            <a:avLst/>
          </a:prstGeom>
          <a:noFill/>
        </p:spPr>
        <p:txBody>
          <a:bodyPr wrap="none" rtlCol="0">
            <a:spAutoFit/>
          </a:bodyPr>
          <a:lstStyle/>
          <a:p>
            <a:r>
              <a:rPr kumimoji="1" lang="en-US" altLang="ja-JP" sz="1600" b="1" dirty="0" err="1" smtClean="0"/>
              <a:t>quasiparticle</a:t>
            </a:r>
            <a:endParaRPr kumimoji="1" lang="en-US" altLang="ja-JP" sz="1600" b="1" dirty="0" smtClean="0"/>
          </a:p>
          <a:p>
            <a:r>
              <a:rPr kumimoji="1" lang="en-US" altLang="ja-JP" sz="1600" b="1" dirty="0" smtClean="0"/>
              <a:t>(electron)</a:t>
            </a:r>
            <a:endParaRPr kumimoji="1" lang="ja-JP" altLang="en-US" sz="1600" b="1" dirty="0"/>
          </a:p>
        </p:txBody>
      </p:sp>
      <p:sp>
        <p:nvSpPr>
          <p:cNvPr id="34" name="テキスト ボックス 33"/>
          <p:cNvSpPr txBox="1"/>
          <p:nvPr/>
        </p:nvSpPr>
        <p:spPr>
          <a:xfrm>
            <a:off x="0" y="6202754"/>
            <a:ext cx="1302059" cy="338554"/>
          </a:xfrm>
          <a:prstGeom prst="rect">
            <a:avLst/>
          </a:prstGeom>
          <a:noFill/>
        </p:spPr>
        <p:txBody>
          <a:bodyPr wrap="none" rtlCol="0">
            <a:spAutoFit/>
          </a:bodyPr>
          <a:lstStyle/>
          <a:p>
            <a:r>
              <a:rPr kumimoji="1" lang="en-US" altLang="ja-JP" sz="1600" b="1" dirty="0" smtClean="0"/>
              <a:t>cooper pair</a:t>
            </a:r>
            <a:endParaRPr kumimoji="1" lang="ja-JP" altLang="en-US" sz="1600" b="1" dirty="0"/>
          </a:p>
        </p:txBody>
      </p:sp>
      <p:sp>
        <p:nvSpPr>
          <p:cNvPr id="35" name="テキスト ボックス 34"/>
          <p:cNvSpPr txBox="1"/>
          <p:nvPr/>
        </p:nvSpPr>
        <p:spPr>
          <a:xfrm>
            <a:off x="1693886" y="6193510"/>
            <a:ext cx="1051089" cy="338554"/>
          </a:xfrm>
          <a:prstGeom prst="rect">
            <a:avLst/>
          </a:prstGeom>
          <a:noFill/>
        </p:spPr>
        <p:txBody>
          <a:bodyPr wrap="none" rtlCol="0">
            <a:spAutoFit/>
          </a:bodyPr>
          <a:lstStyle/>
          <a:p>
            <a:r>
              <a:rPr kumimoji="1" lang="en-US" altLang="ja-JP" sz="1600" b="1" dirty="0" smtClean="0"/>
              <a:t>insulator</a:t>
            </a:r>
            <a:endParaRPr kumimoji="1" lang="ja-JP" altLang="en-US" sz="1600" b="1" dirty="0"/>
          </a:p>
        </p:txBody>
      </p:sp>
      <p:sp>
        <p:nvSpPr>
          <p:cNvPr id="36" name="正方形/長方形 35"/>
          <p:cNvSpPr/>
          <p:nvPr/>
        </p:nvSpPr>
        <p:spPr>
          <a:xfrm>
            <a:off x="3315448" y="5695347"/>
            <a:ext cx="5828552" cy="923330"/>
          </a:xfrm>
          <a:prstGeom prst="rect">
            <a:avLst/>
          </a:prstGeom>
        </p:spPr>
        <p:txBody>
          <a:bodyPr wrap="square">
            <a:spAutoFit/>
          </a:bodyPr>
          <a:lstStyle/>
          <a:p>
            <a:r>
              <a:rPr lang="en-US" altLang="ja-JP" dirty="0" smtClean="0"/>
              <a:t>Since energy gap of </a:t>
            </a:r>
            <a:r>
              <a:rPr lang="en-US" altLang="ja-JP" dirty="0" err="1" smtClean="0"/>
              <a:t>Nb</a:t>
            </a:r>
            <a:r>
              <a:rPr lang="en-US" altLang="ja-JP" dirty="0" smtClean="0"/>
              <a:t> is ~1meV (Si:~1eV), </a:t>
            </a:r>
            <a:r>
              <a:rPr lang="en-US" altLang="ja-JP" dirty="0"/>
              <a:t>the energy resolution of STJ can be much better than semiconductor detector.</a:t>
            </a:r>
            <a:endParaRPr kumimoji="1" lang="ja-JP" altLang="en-US" dirty="0"/>
          </a:p>
        </p:txBody>
      </p:sp>
      <p:sp>
        <p:nvSpPr>
          <p:cNvPr id="38" name="テキスト ボックス 37"/>
          <p:cNvSpPr txBox="1"/>
          <p:nvPr/>
        </p:nvSpPr>
        <p:spPr>
          <a:xfrm>
            <a:off x="3112795" y="1067052"/>
            <a:ext cx="6129803" cy="1015663"/>
          </a:xfrm>
          <a:prstGeom prst="rect">
            <a:avLst/>
          </a:prstGeom>
          <a:noFill/>
        </p:spPr>
        <p:txBody>
          <a:bodyPr wrap="none" rtlCol="0">
            <a:spAutoFit/>
          </a:bodyPr>
          <a:lstStyle/>
          <a:p>
            <a:r>
              <a:rPr kumimoji="1" lang="en-US" altLang="ja-JP" sz="2000" b="1" dirty="0" smtClean="0"/>
              <a:t>We are developing STJ photon detector for </a:t>
            </a:r>
          </a:p>
          <a:p>
            <a:r>
              <a:rPr kumimoji="1" lang="en-US" altLang="ja-JP" sz="2000" b="1" dirty="0" smtClean="0"/>
              <a:t>neutrino decay search </a:t>
            </a:r>
            <a:r>
              <a:rPr kumimoji="1" lang="en-US" altLang="ja-JP" sz="2000" dirty="0" smtClean="0"/>
              <a:t>(as Dr. Takeuchi slide)</a:t>
            </a:r>
          </a:p>
          <a:p>
            <a:r>
              <a:rPr kumimoji="1" lang="en-US" altLang="ja-JP" sz="2000" dirty="0" smtClean="0"/>
              <a:t>aiming at detecting single far infrared(50um) photon</a:t>
            </a:r>
          </a:p>
        </p:txBody>
      </p:sp>
      <p:sp>
        <p:nvSpPr>
          <p:cNvPr id="41" name="正方形/長方形 40"/>
          <p:cNvSpPr/>
          <p:nvPr/>
        </p:nvSpPr>
        <p:spPr>
          <a:xfrm>
            <a:off x="3315448" y="3266111"/>
            <a:ext cx="5488485" cy="923330"/>
          </a:xfrm>
          <a:prstGeom prst="rect">
            <a:avLst/>
          </a:prstGeom>
        </p:spPr>
        <p:txBody>
          <a:bodyPr wrap="square">
            <a:spAutoFit/>
          </a:bodyPr>
          <a:lstStyle/>
          <a:p>
            <a:r>
              <a:rPr lang="en-US" altLang="ja-JP" dirty="0"/>
              <a:t>Incident </a:t>
            </a:r>
            <a:r>
              <a:rPr lang="en-US" altLang="ja-JP" dirty="0" smtClean="0"/>
              <a:t>photons </a:t>
            </a:r>
            <a:r>
              <a:rPr lang="en-US" altLang="ja-JP" dirty="0"/>
              <a:t>break up cooper pairs in STJ, </a:t>
            </a:r>
            <a:endParaRPr lang="en-US" altLang="ja-JP" dirty="0" smtClean="0"/>
          </a:p>
          <a:p>
            <a:r>
              <a:rPr lang="en-US" altLang="ja-JP" dirty="0" smtClean="0"/>
              <a:t>the </a:t>
            </a:r>
            <a:r>
              <a:rPr lang="en-US" altLang="ja-JP" dirty="0"/>
              <a:t>electrons from the broken cooper pairs </a:t>
            </a:r>
            <a:r>
              <a:rPr lang="en-US" altLang="ja-JP" dirty="0" smtClean="0"/>
              <a:t>tunnel through </a:t>
            </a:r>
            <a:r>
              <a:rPr lang="en-US" altLang="ja-JP" dirty="0"/>
              <a:t>the insulator layer</a:t>
            </a:r>
            <a:endParaRPr lang="ja-JP" altLang="en-US" dirty="0"/>
          </a:p>
        </p:txBody>
      </p:sp>
      <p:sp>
        <p:nvSpPr>
          <p:cNvPr id="4" name="スライド番号プレースホルダー 3"/>
          <p:cNvSpPr>
            <a:spLocks noGrp="1"/>
          </p:cNvSpPr>
          <p:nvPr>
            <p:ph type="sldNum" sz="quarter" idx="12"/>
          </p:nvPr>
        </p:nvSpPr>
        <p:spPr/>
        <p:txBody>
          <a:bodyPr/>
          <a:lstStyle/>
          <a:p>
            <a:fld id="{F38DF745-7D3F-47F4-83A3-874385CFAA69}" type="slidenum">
              <a:rPr lang="en-US" smtClean="0"/>
              <a:pPr/>
              <a:t>2</a:t>
            </a:fld>
            <a:endParaRPr lang="en-US"/>
          </a:p>
        </p:txBody>
      </p:sp>
    </p:spTree>
    <p:extLst>
      <p:ext uri="{BB962C8B-B14F-4D97-AF65-F5344CB8AC3E}">
        <p14:creationId xmlns:p14="http://schemas.microsoft.com/office/powerpoint/2010/main" val="142662435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381738"/>
            <a:ext cx="8229600" cy="990600"/>
          </a:xfrm>
        </p:spPr>
        <p:txBody>
          <a:bodyPr/>
          <a:lstStyle/>
          <a:p>
            <a:r>
              <a:rPr kumimoji="1" lang="en-US" altLang="ja-JP" dirty="0" err="1" smtClean="0"/>
              <a:t>Nb</a:t>
            </a:r>
            <a:r>
              <a:rPr kumimoji="1" lang="en-US" altLang="ja-JP" dirty="0" smtClean="0"/>
              <a:t>/Al-STJ</a:t>
            </a:r>
            <a:endParaRPr kumimoji="1" lang="ja-JP" altLang="en-US" dirty="0"/>
          </a:p>
        </p:txBody>
      </p:sp>
      <p:pic>
        <p:nvPicPr>
          <p:cNvPr id="4" name="図 3" descr="STKsignl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593" y="1793417"/>
            <a:ext cx="3322556" cy="2169911"/>
          </a:xfrm>
          <a:prstGeom prst="rect">
            <a:avLst/>
          </a:prstGeom>
        </p:spPr>
      </p:pic>
      <p:sp>
        <p:nvSpPr>
          <p:cNvPr id="5" name="テキスト ボックス 4"/>
          <p:cNvSpPr txBox="1"/>
          <p:nvPr/>
        </p:nvSpPr>
        <p:spPr>
          <a:xfrm>
            <a:off x="4008361" y="1708725"/>
            <a:ext cx="4289493" cy="646331"/>
          </a:xfrm>
          <a:prstGeom prst="rect">
            <a:avLst/>
          </a:prstGeom>
          <a:noFill/>
        </p:spPr>
        <p:txBody>
          <a:bodyPr wrap="none" rtlCol="0">
            <a:spAutoFit/>
          </a:bodyPr>
          <a:lstStyle/>
          <a:p>
            <a:r>
              <a:rPr kumimoji="1" lang="en-US" altLang="ja-JP" b="1" dirty="0" smtClean="0"/>
              <a:t>The signal to infrared(1310nm) laser</a:t>
            </a:r>
          </a:p>
          <a:p>
            <a:r>
              <a:rPr kumimoji="1" lang="en-US" altLang="ja-JP" b="1" dirty="0" smtClean="0"/>
              <a:t>Typical signal width is about 1us</a:t>
            </a:r>
            <a:endParaRPr kumimoji="1" lang="ja-JP" altLang="en-US" b="1" dirty="0"/>
          </a:p>
        </p:txBody>
      </p:sp>
      <p:sp>
        <p:nvSpPr>
          <p:cNvPr id="10" name="テキスト ボックス 9"/>
          <p:cNvSpPr txBox="1"/>
          <p:nvPr/>
        </p:nvSpPr>
        <p:spPr>
          <a:xfrm>
            <a:off x="3621149" y="4244914"/>
            <a:ext cx="4573187" cy="369332"/>
          </a:xfrm>
          <a:prstGeom prst="rect">
            <a:avLst/>
          </a:prstGeom>
          <a:noFill/>
        </p:spPr>
        <p:txBody>
          <a:bodyPr wrap="none" rtlCol="0">
            <a:spAutoFit/>
          </a:bodyPr>
          <a:lstStyle/>
          <a:p>
            <a:r>
              <a:rPr kumimoji="1" lang="en-US" altLang="ja-JP" u="sng" dirty="0" smtClean="0"/>
              <a:t>To achieve leakage current below 100pA…</a:t>
            </a:r>
            <a:endParaRPr kumimoji="1" lang="ja-JP" altLang="en-US" u="sng" dirty="0"/>
          </a:p>
        </p:txBody>
      </p:sp>
      <p:sp>
        <p:nvSpPr>
          <p:cNvPr id="11" name="テキスト ボックス 10"/>
          <p:cNvSpPr txBox="1"/>
          <p:nvPr/>
        </p:nvSpPr>
        <p:spPr>
          <a:xfrm>
            <a:off x="89805" y="1277838"/>
            <a:ext cx="9308658" cy="430887"/>
          </a:xfrm>
          <a:prstGeom prst="rect">
            <a:avLst/>
          </a:prstGeom>
          <a:noFill/>
        </p:spPr>
        <p:txBody>
          <a:bodyPr wrap="none" rtlCol="0">
            <a:spAutoFit/>
          </a:bodyPr>
          <a:lstStyle/>
          <a:p>
            <a:r>
              <a:rPr kumimoji="1" lang="en-US" altLang="ja-JP" sz="2100" b="1" dirty="0" err="1" smtClean="0"/>
              <a:t>Nb</a:t>
            </a:r>
            <a:r>
              <a:rPr kumimoji="1" lang="en-US" altLang="ja-JP" sz="2100" b="1" dirty="0" smtClean="0"/>
              <a:t>/Al-STJ is one of the candidate detector for neutrino decay search </a:t>
            </a:r>
          </a:p>
        </p:txBody>
      </p:sp>
      <p:sp>
        <p:nvSpPr>
          <p:cNvPr id="19" name="正方形/長方形 18"/>
          <p:cNvSpPr/>
          <p:nvPr/>
        </p:nvSpPr>
        <p:spPr>
          <a:xfrm>
            <a:off x="4076313" y="2920413"/>
            <a:ext cx="4572000" cy="923330"/>
          </a:xfrm>
          <a:prstGeom prst="rect">
            <a:avLst/>
          </a:prstGeom>
        </p:spPr>
        <p:txBody>
          <a:bodyPr>
            <a:spAutoFit/>
          </a:bodyPr>
          <a:lstStyle/>
          <a:p>
            <a:r>
              <a:rPr lang="en-US" altLang="ja-JP" b="1" dirty="0"/>
              <a:t>Requirement for leakage current of </a:t>
            </a:r>
            <a:endParaRPr lang="en-US" altLang="ja-JP" b="1" dirty="0" smtClean="0"/>
          </a:p>
          <a:p>
            <a:r>
              <a:rPr lang="en-US" altLang="ja-JP" b="1" dirty="0" err="1" smtClean="0"/>
              <a:t>Nb</a:t>
            </a:r>
            <a:r>
              <a:rPr lang="en-US" altLang="ja-JP" b="1" dirty="0"/>
              <a:t>/Al-</a:t>
            </a:r>
            <a:r>
              <a:rPr lang="en-US" altLang="ja-JP" b="1" dirty="0" smtClean="0"/>
              <a:t>STJ to detect single far infrared photon is below </a:t>
            </a:r>
            <a:r>
              <a:rPr lang="en-US" altLang="ja-JP" b="1" dirty="0"/>
              <a:t>100pA. </a:t>
            </a:r>
            <a:endParaRPr lang="ja-JP" altLang="en-US" b="1" dirty="0"/>
          </a:p>
        </p:txBody>
      </p:sp>
      <p:sp>
        <p:nvSpPr>
          <p:cNvPr id="25" name="右矢印 24"/>
          <p:cNvSpPr/>
          <p:nvPr/>
        </p:nvSpPr>
        <p:spPr>
          <a:xfrm rot="5400000">
            <a:off x="5194461" y="2501398"/>
            <a:ext cx="600802" cy="34634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6" name="テキスト ボックス 25"/>
          <p:cNvSpPr txBox="1"/>
          <p:nvPr/>
        </p:nvSpPr>
        <p:spPr>
          <a:xfrm>
            <a:off x="5668036" y="2432984"/>
            <a:ext cx="2400204" cy="307777"/>
          </a:xfrm>
          <a:prstGeom prst="rect">
            <a:avLst/>
          </a:prstGeom>
          <a:noFill/>
        </p:spPr>
        <p:txBody>
          <a:bodyPr wrap="none" rtlCol="0">
            <a:spAutoFit/>
          </a:bodyPr>
          <a:lstStyle/>
          <a:p>
            <a:r>
              <a:rPr kumimoji="1" lang="en-US" altLang="ja-JP" sz="1400" dirty="0" smtClean="0"/>
              <a:t>Because of this signal width </a:t>
            </a:r>
            <a:endParaRPr kumimoji="1" lang="ja-JP" altLang="en-US" sz="1400" dirty="0"/>
          </a:p>
        </p:txBody>
      </p:sp>
      <p:sp>
        <p:nvSpPr>
          <p:cNvPr id="27" name="テキスト ボックス 26"/>
          <p:cNvSpPr txBox="1"/>
          <p:nvPr/>
        </p:nvSpPr>
        <p:spPr>
          <a:xfrm>
            <a:off x="4953821" y="3782836"/>
            <a:ext cx="4316368" cy="307777"/>
          </a:xfrm>
          <a:prstGeom prst="rect">
            <a:avLst/>
          </a:prstGeom>
          <a:noFill/>
        </p:spPr>
        <p:txBody>
          <a:bodyPr wrap="none" rtlCol="0">
            <a:spAutoFit/>
          </a:bodyPr>
          <a:lstStyle/>
          <a:p>
            <a:r>
              <a:rPr kumimoji="1" lang="en-US" altLang="ja-JP" sz="1400" dirty="0" smtClean="0"/>
              <a:t>But we haven’t achieved such leakage current yet… </a:t>
            </a:r>
            <a:endParaRPr kumimoji="1" lang="ja-JP" altLang="en-US" sz="1400" dirty="0"/>
          </a:p>
        </p:txBody>
      </p:sp>
      <p:pic>
        <p:nvPicPr>
          <p:cNvPr id="31" name="図 30" descr="leakage_current.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119" y="4035659"/>
            <a:ext cx="3383030" cy="2370276"/>
          </a:xfrm>
          <a:prstGeom prst="rect">
            <a:avLst/>
          </a:prstGeom>
        </p:spPr>
      </p:pic>
      <p:sp>
        <p:nvSpPr>
          <p:cNvPr id="32" name="正方形/長方形 31"/>
          <p:cNvSpPr/>
          <p:nvPr/>
        </p:nvSpPr>
        <p:spPr>
          <a:xfrm>
            <a:off x="89805" y="6320333"/>
            <a:ext cx="4572000" cy="523220"/>
          </a:xfrm>
          <a:prstGeom prst="rect">
            <a:avLst/>
          </a:prstGeom>
        </p:spPr>
        <p:txBody>
          <a:bodyPr>
            <a:spAutoFit/>
          </a:bodyPr>
          <a:lstStyle/>
          <a:p>
            <a:r>
              <a:rPr lang="en-US" altLang="ja-JP" sz="1400" dirty="0"/>
              <a:t>Temperature </a:t>
            </a:r>
            <a:r>
              <a:rPr lang="en-US" altLang="ja-JP" sz="1400" dirty="0" smtClean="0"/>
              <a:t>dependence of leakage current </a:t>
            </a:r>
          </a:p>
          <a:p>
            <a:r>
              <a:rPr lang="en-US" altLang="ja-JP" sz="1400" dirty="0" smtClean="0"/>
              <a:t>with </a:t>
            </a:r>
            <a:r>
              <a:rPr lang="en-US" altLang="ja-JP" sz="1400" dirty="0" err="1"/>
              <a:t>Nb</a:t>
            </a:r>
            <a:r>
              <a:rPr lang="en-US" altLang="ja-JP" sz="1400" dirty="0"/>
              <a:t>/Al-STJ(</a:t>
            </a:r>
            <a:r>
              <a:rPr lang="en-US" altLang="ja-JP" sz="1400" dirty="0" smtClean="0"/>
              <a:t>100 x100um</a:t>
            </a:r>
            <a:r>
              <a:rPr lang="en-US" altLang="ja-JP" sz="1400" baseline="30000" dirty="0" smtClean="0"/>
              <a:t>2</a:t>
            </a:r>
            <a:r>
              <a:rPr lang="en-US" altLang="ja-JP" sz="1400" dirty="0" smtClean="0"/>
              <a:t>)</a:t>
            </a:r>
            <a:endParaRPr lang="ja-JP" altLang="en-US" sz="1400" dirty="0"/>
          </a:p>
        </p:txBody>
      </p:sp>
      <p:sp>
        <p:nvSpPr>
          <p:cNvPr id="6" name="スライド番号プレースホルダー 5"/>
          <p:cNvSpPr>
            <a:spLocks noGrp="1"/>
          </p:cNvSpPr>
          <p:nvPr>
            <p:ph type="sldNum" sz="quarter" idx="12"/>
          </p:nvPr>
        </p:nvSpPr>
        <p:spPr/>
        <p:txBody>
          <a:bodyPr/>
          <a:lstStyle/>
          <a:p>
            <a:fld id="{F38DF745-7D3F-47F4-83A3-874385CFAA69}" type="slidenum">
              <a:rPr lang="en-US" smtClean="0"/>
              <a:pPr/>
              <a:t>3</a:t>
            </a:fld>
            <a:endParaRPr lang="en-US"/>
          </a:p>
        </p:txBody>
      </p:sp>
      <p:sp>
        <p:nvSpPr>
          <p:cNvPr id="7" name="テキスト ボックス 6"/>
          <p:cNvSpPr txBox="1"/>
          <p:nvPr/>
        </p:nvSpPr>
        <p:spPr>
          <a:xfrm>
            <a:off x="3686601" y="4804947"/>
            <a:ext cx="4968027" cy="1015663"/>
          </a:xfrm>
          <a:prstGeom prst="rect">
            <a:avLst/>
          </a:prstGeom>
          <a:noFill/>
        </p:spPr>
        <p:txBody>
          <a:bodyPr wrap="none" rtlCol="0">
            <a:spAutoFit/>
          </a:bodyPr>
          <a:lstStyle/>
          <a:p>
            <a:pPr marL="285750" indent="-285750">
              <a:buFont typeface="Arial"/>
              <a:buChar char="•"/>
            </a:pPr>
            <a:r>
              <a:rPr kumimoji="1" lang="en-US" altLang="ja-JP" sz="2000" b="1" dirty="0" smtClean="0"/>
              <a:t>use better quality STJ or smaller STJ</a:t>
            </a:r>
          </a:p>
          <a:p>
            <a:pPr marL="285750" indent="-285750">
              <a:buFont typeface="Arial"/>
              <a:buChar char="•"/>
            </a:pPr>
            <a:endParaRPr kumimoji="1" lang="en-US" altLang="ja-JP" sz="2000" b="1" dirty="0"/>
          </a:p>
          <a:p>
            <a:pPr marL="285750" indent="-285750">
              <a:buFont typeface="Arial"/>
              <a:buChar char="•"/>
            </a:pPr>
            <a:r>
              <a:rPr kumimoji="1" lang="en-US" altLang="ja-JP" sz="2000" b="1" dirty="0" smtClean="0"/>
              <a:t>operate STJ below 800mK </a:t>
            </a:r>
            <a:endParaRPr kumimoji="1" lang="ja-JP" altLang="en-US" sz="2000" b="1" dirty="0"/>
          </a:p>
        </p:txBody>
      </p:sp>
    </p:spTree>
    <p:extLst>
      <p:ext uri="{BB962C8B-B14F-4D97-AF65-F5344CB8AC3E}">
        <p14:creationId xmlns:p14="http://schemas.microsoft.com/office/powerpoint/2010/main" val="268781680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図 50" descr="infraredLD_withSTJ.ver2.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0844" y="3572350"/>
            <a:ext cx="4718186" cy="3199689"/>
          </a:xfrm>
          <a:prstGeom prst="rect">
            <a:avLst/>
          </a:prstGeom>
          <a:ln>
            <a:solidFill>
              <a:srgbClr val="292934"/>
            </a:solidFill>
          </a:ln>
        </p:spPr>
      </p:pic>
      <p:sp>
        <p:nvSpPr>
          <p:cNvPr id="2" name="タイトル 1"/>
          <p:cNvSpPr>
            <a:spLocks noGrp="1"/>
          </p:cNvSpPr>
          <p:nvPr>
            <p:ph type="title"/>
          </p:nvPr>
        </p:nvSpPr>
        <p:spPr>
          <a:xfrm>
            <a:off x="457200" y="205160"/>
            <a:ext cx="8229600" cy="990600"/>
          </a:xfrm>
        </p:spPr>
        <p:txBody>
          <a:bodyPr>
            <a:normAutofit/>
          </a:bodyPr>
          <a:lstStyle/>
          <a:p>
            <a:r>
              <a:rPr kumimoji="1" lang="en-US" altLang="ja-JP" sz="3200" dirty="0" smtClean="0"/>
              <a:t>STJ array pro</a:t>
            </a:r>
            <a:r>
              <a:rPr lang="en-US" altLang="ja-JP" sz="3200" dirty="0" smtClean="0"/>
              <a:t>to</a:t>
            </a:r>
            <a:r>
              <a:rPr kumimoji="1" lang="en-US" altLang="ja-JP" sz="3200" dirty="0" smtClean="0"/>
              <a:t>type for Neutrino decay search</a:t>
            </a:r>
            <a:endParaRPr kumimoji="1" lang="ja-JP" altLang="en-US" sz="3200" dirty="0"/>
          </a:p>
        </p:txBody>
      </p:sp>
      <p:sp>
        <p:nvSpPr>
          <p:cNvPr id="19" name="テキスト ボックス 18"/>
          <p:cNvSpPr txBox="1"/>
          <p:nvPr/>
        </p:nvSpPr>
        <p:spPr>
          <a:xfrm>
            <a:off x="111669" y="1031629"/>
            <a:ext cx="7943200" cy="677108"/>
          </a:xfrm>
          <a:prstGeom prst="rect">
            <a:avLst/>
          </a:prstGeom>
          <a:noFill/>
        </p:spPr>
        <p:txBody>
          <a:bodyPr wrap="none" rtlCol="0">
            <a:spAutoFit/>
          </a:bodyPr>
          <a:lstStyle/>
          <a:p>
            <a:r>
              <a:rPr kumimoji="1" lang="en-US" altLang="ja-JP" sz="1900" dirty="0" smtClean="0"/>
              <a:t>We processed STJ at AIST and KEK, </a:t>
            </a:r>
          </a:p>
          <a:p>
            <a:r>
              <a:rPr kumimoji="1" lang="en-US" altLang="ja-JP" sz="1900" dirty="0" smtClean="0"/>
              <a:t>and </a:t>
            </a:r>
            <a:r>
              <a:rPr kumimoji="1" lang="en-US" altLang="ja-JP" sz="1900" b="1" dirty="0" smtClean="0"/>
              <a:t>measured distribution of infrared(1310nm) laser with STJ array </a:t>
            </a:r>
          </a:p>
        </p:txBody>
      </p:sp>
      <p:grpSp>
        <p:nvGrpSpPr>
          <p:cNvPr id="26" name="図形グループ 25"/>
          <p:cNvGrpSpPr/>
          <p:nvPr/>
        </p:nvGrpSpPr>
        <p:grpSpPr>
          <a:xfrm>
            <a:off x="111669" y="1933615"/>
            <a:ext cx="2797618" cy="3345146"/>
            <a:chOff x="-44033" y="1676360"/>
            <a:chExt cx="3232416" cy="3865039"/>
          </a:xfrm>
        </p:grpSpPr>
        <p:pic>
          <p:nvPicPr>
            <p:cNvPr id="4" name="Picture 4"/>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22254" y="1676360"/>
              <a:ext cx="2127654" cy="2049574"/>
            </a:xfrm>
            <a:prstGeom prst="rect">
              <a:avLst/>
            </a:prstGeom>
            <a:noFill/>
            <a:ln>
              <a:noFill/>
            </a:ln>
          </p:spPr>
        </p:pic>
        <p:grpSp>
          <p:nvGrpSpPr>
            <p:cNvPr id="21" name="図形グループ 20"/>
            <p:cNvGrpSpPr/>
            <p:nvPr/>
          </p:nvGrpSpPr>
          <p:grpSpPr>
            <a:xfrm>
              <a:off x="747976" y="3086379"/>
              <a:ext cx="2440407" cy="2455020"/>
              <a:chOff x="1048260" y="3674438"/>
              <a:chExt cx="2440407" cy="2455020"/>
            </a:xfrm>
          </p:grpSpPr>
          <p:pic>
            <p:nvPicPr>
              <p:cNvPr id="5" name="図 4" descr="design1_ALL.100array.white (2)_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8260" y="3674438"/>
                <a:ext cx="2440407" cy="2422430"/>
              </a:xfrm>
              <a:prstGeom prst="rect">
                <a:avLst/>
              </a:prstGeom>
              <a:ln>
                <a:solidFill>
                  <a:srgbClr val="292934"/>
                </a:solidFill>
              </a:ln>
            </p:spPr>
          </p:pic>
          <p:cxnSp>
            <p:nvCxnSpPr>
              <p:cNvPr id="10" name="直線矢印コネクタ 9"/>
              <p:cNvCxnSpPr/>
              <p:nvPr/>
            </p:nvCxnSpPr>
            <p:spPr>
              <a:xfrm flipV="1">
                <a:off x="1502849" y="4157842"/>
                <a:ext cx="1971616" cy="1971616"/>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2" name="テキスト ボックス 11"/>
              <p:cNvSpPr txBox="1"/>
              <p:nvPr/>
            </p:nvSpPr>
            <p:spPr>
              <a:xfrm>
                <a:off x="2298258" y="5119781"/>
                <a:ext cx="937899" cy="391171"/>
              </a:xfrm>
              <a:prstGeom prst="rect">
                <a:avLst/>
              </a:prstGeom>
              <a:noFill/>
            </p:spPr>
            <p:txBody>
              <a:bodyPr wrap="none" rtlCol="0">
                <a:spAutoFit/>
              </a:bodyPr>
              <a:lstStyle/>
              <a:p>
                <a:r>
                  <a:rPr kumimoji="1" lang="en-US" altLang="ja-JP" sz="1600" dirty="0" smtClean="0"/>
                  <a:t>1.4mm</a:t>
                </a:r>
                <a:endParaRPr kumimoji="1" lang="ja-JP" altLang="en-US" sz="1600" dirty="0"/>
              </a:p>
            </p:txBody>
          </p:sp>
        </p:grpSp>
        <p:cxnSp>
          <p:nvCxnSpPr>
            <p:cNvPr id="13" name="直線矢印コネクタ 12"/>
            <p:cNvCxnSpPr/>
            <p:nvPr/>
          </p:nvCxnSpPr>
          <p:spPr>
            <a:xfrm>
              <a:off x="322254" y="1676360"/>
              <a:ext cx="0" cy="2049574"/>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7" name="テキスト ボックス 16"/>
            <p:cNvSpPr txBox="1"/>
            <p:nvPr/>
          </p:nvSpPr>
          <p:spPr>
            <a:xfrm rot="16200000">
              <a:off x="-317397" y="2445730"/>
              <a:ext cx="937899" cy="391171"/>
            </a:xfrm>
            <a:prstGeom prst="rect">
              <a:avLst/>
            </a:prstGeom>
            <a:noFill/>
          </p:spPr>
          <p:txBody>
            <a:bodyPr wrap="none" rtlCol="0">
              <a:spAutoFit/>
            </a:bodyPr>
            <a:lstStyle/>
            <a:p>
              <a:r>
                <a:rPr kumimoji="1" lang="en-US" altLang="ja-JP" sz="1600" dirty="0" smtClean="0"/>
                <a:t>2.9mm</a:t>
              </a:r>
              <a:endParaRPr kumimoji="1" lang="ja-JP" altLang="en-US" sz="1600" dirty="0"/>
            </a:p>
          </p:txBody>
        </p:sp>
        <p:cxnSp>
          <p:nvCxnSpPr>
            <p:cNvPr id="7" name="直線矢印コネクタ 6"/>
            <p:cNvCxnSpPr/>
            <p:nvPr/>
          </p:nvCxnSpPr>
          <p:spPr>
            <a:xfrm>
              <a:off x="1213196" y="2541048"/>
              <a:ext cx="417037" cy="1033223"/>
            </a:xfrm>
            <a:prstGeom prst="straightConnector1">
              <a:avLst/>
            </a:prstGeom>
            <a:ln w="38100" cmpd="sng">
              <a:solidFill>
                <a:schemeClr val="tx1">
                  <a:lumMod val="75000"/>
                  <a:lumOff val="25000"/>
                </a:schemeClr>
              </a:solidFill>
              <a:tailEnd type="arrow"/>
            </a:ln>
          </p:spPr>
          <p:style>
            <a:lnRef idx="2">
              <a:schemeClr val="accent1"/>
            </a:lnRef>
            <a:fillRef idx="0">
              <a:schemeClr val="accent1"/>
            </a:fillRef>
            <a:effectRef idx="1">
              <a:schemeClr val="accent1"/>
            </a:effectRef>
            <a:fontRef idx="minor">
              <a:schemeClr val="tx1"/>
            </a:fontRef>
          </p:style>
        </p:cxnSp>
      </p:grpSp>
      <p:sp>
        <p:nvSpPr>
          <p:cNvPr id="22" name="テキスト ボックス 21"/>
          <p:cNvSpPr txBox="1"/>
          <p:nvPr/>
        </p:nvSpPr>
        <p:spPr>
          <a:xfrm>
            <a:off x="111669" y="5278761"/>
            <a:ext cx="3697346" cy="861774"/>
          </a:xfrm>
          <a:prstGeom prst="rect">
            <a:avLst/>
          </a:prstGeom>
          <a:noFill/>
        </p:spPr>
        <p:txBody>
          <a:bodyPr wrap="none" rtlCol="0">
            <a:spAutoFit/>
          </a:bodyPr>
          <a:lstStyle/>
          <a:p>
            <a:r>
              <a:rPr kumimoji="1" lang="en-US" altLang="ja-JP" b="1" dirty="0" smtClean="0"/>
              <a:t>STJ array on the chip </a:t>
            </a:r>
          </a:p>
          <a:p>
            <a:r>
              <a:rPr kumimoji="1" lang="en-US" altLang="ja-JP" sz="1600" dirty="0" smtClean="0"/>
              <a:t>The number of STJs : 10</a:t>
            </a:r>
          </a:p>
          <a:p>
            <a:r>
              <a:rPr kumimoji="1" lang="en-US" altLang="ja-JP" sz="1600" dirty="0" smtClean="0"/>
              <a:t>The size of each STJ : 100um x100um</a:t>
            </a:r>
          </a:p>
        </p:txBody>
      </p:sp>
      <p:sp>
        <p:nvSpPr>
          <p:cNvPr id="25" name="テキスト ボックス 24"/>
          <p:cNvSpPr txBox="1"/>
          <p:nvPr/>
        </p:nvSpPr>
        <p:spPr>
          <a:xfrm>
            <a:off x="3367446" y="3180835"/>
            <a:ext cx="5352747" cy="369332"/>
          </a:xfrm>
          <a:prstGeom prst="rect">
            <a:avLst/>
          </a:prstGeom>
          <a:noFill/>
        </p:spPr>
        <p:txBody>
          <a:bodyPr wrap="none" rtlCol="0">
            <a:spAutoFit/>
          </a:bodyPr>
          <a:lstStyle/>
          <a:p>
            <a:r>
              <a:rPr kumimoji="1" lang="en-US" altLang="ja-JP" b="1" dirty="0" smtClean="0"/>
              <a:t>The distribution of infrared light with STJ array </a:t>
            </a:r>
            <a:endParaRPr kumimoji="1" lang="ja-JP" altLang="en-US" b="1" dirty="0"/>
          </a:p>
        </p:txBody>
      </p:sp>
      <p:sp>
        <p:nvSpPr>
          <p:cNvPr id="27" name="テキスト ボックス 26"/>
          <p:cNvSpPr txBox="1"/>
          <p:nvPr/>
        </p:nvSpPr>
        <p:spPr>
          <a:xfrm>
            <a:off x="2909287" y="1870371"/>
            <a:ext cx="3446076" cy="584776"/>
          </a:xfrm>
          <a:prstGeom prst="rect">
            <a:avLst/>
          </a:prstGeom>
          <a:noFill/>
        </p:spPr>
        <p:txBody>
          <a:bodyPr wrap="none" rtlCol="0">
            <a:spAutoFit/>
          </a:bodyPr>
          <a:lstStyle/>
          <a:p>
            <a:r>
              <a:rPr kumimoji="1" lang="en-US" altLang="ja-JP" sz="1600" dirty="0"/>
              <a:t>T</a:t>
            </a:r>
            <a:r>
              <a:rPr kumimoji="1" lang="en-US" altLang="ja-JP" sz="1600" dirty="0" smtClean="0"/>
              <a:t>he distribution of laser from fiber is</a:t>
            </a:r>
          </a:p>
          <a:p>
            <a:r>
              <a:rPr kumimoji="1" lang="en-US" altLang="ja-JP" sz="1600" dirty="0" smtClean="0"/>
              <a:t>expected to be Gaussian</a:t>
            </a:r>
            <a:endParaRPr kumimoji="1" lang="ja-JP" altLang="en-US" sz="1600" dirty="0"/>
          </a:p>
        </p:txBody>
      </p:sp>
      <p:sp>
        <p:nvSpPr>
          <p:cNvPr id="30" name="テキスト ボックス 29"/>
          <p:cNvSpPr txBox="1"/>
          <p:nvPr/>
        </p:nvSpPr>
        <p:spPr>
          <a:xfrm>
            <a:off x="4420258" y="5993954"/>
            <a:ext cx="1826141" cy="323165"/>
          </a:xfrm>
          <a:prstGeom prst="rect">
            <a:avLst/>
          </a:prstGeom>
          <a:solidFill>
            <a:srgbClr val="FFFFFF"/>
          </a:solidFill>
        </p:spPr>
        <p:txBody>
          <a:bodyPr wrap="none" rtlCol="0">
            <a:spAutoFit/>
          </a:bodyPr>
          <a:lstStyle/>
          <a:p>
            <a:r>
              <a:rPr kumimoji="1" lang="en-US" altLang="ja-JP" sz="1500" b="1" dirty="0" smtClean="0">
                <a:solidFill>
                  <a:srgbClr val="FF0000"/>
                </a:solidFill>
              </a:rPr>
              <a:t>Red : Gaussian fit</a:t>
            </a:r>
            <a:endParaRPr kumimoji="1" lang="ja-JP" altLang="en-US" sz="1500" b="1" dirty="0">
              <a:solidFill>
                <a:srgbClr val="FF0000"/>
              </a:solidFill>
            </a:endParaRPr>
          </a:p>
        </p:txBody>
      </p:sp>
      <p:sp>
        <p:nvSpPr>
          <p:cNvPr id="32" name="テキスト ボックス 31"/>
          <p:cNvSpPr txBox="1"/>
          <p:nvPr/>
        </p:nvSpPr>
        <p:spPr>
          <a:xfrm>
            <a:off x="4420258" y="5758652"/>
            <a:ext cx="2985162" cy="323165"/>
          </a:xfrm>
          <a:prstGeom prst="rect">
            <a:avLst/>
          </a:prstGeom>
          <a:solidFill>
            <a:srgbClr val="FFFFFF"/>
          </a:solidFill>
        </p:spPr>
        <p:txBody>
          <a:bodyPr wrap="none" rtlCol="0">
            <a:spAutoFit/>
          </a:bodyPr>
          <a:lstStyle/>
          <a:p>
            <a:r>
              <a:rPr kumimoji="1" lang="en-US" altLang="ja-JP" sz="1500" b="1" dirty="0" smtClean="0"/>
              <a:t>Black : Output from each STJ</a:t>
            </a:r>
          </a:p>
        </p:txBody>
      </p:sp>
      <p:pic>
        <p:nvPicPr>
          <p:cNvPr id="41" name="図 40" descr="DSC_2596#1_4.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14731" y="1734393"/>
            <a:ext cx="1654617" cy="1342609"/>
          </a:xfrm>
          <a:prstGeom prst="rect">
            <a:avLst/>
          </a:prstGeom>
        </p:spPr>
      </p:pic>
      <p:sp>
        <p:nvSpPr>
          <p:cNvPr id="42" name="テキスト ボックス 41"/>
          <p:cNvSpPr txBox="1"/>
          <p:nvPr/>
        </p:nvSpPr>
        <p:spPr>
          <a:xfrm>
            <a:off x="7086221" y="3036029"/>
            <a:ext cx="2058802" cy="246221"/>
          </a:xfrm>
          <a:prstGeom prst="rect">
            <a:avLst/>
          </a:prstGeom>
          <a:noFill/>
        </p:spPr>
        <p:txBody>
          <a:bodyPr wrap="none" rtlCol="0">
            <a:spAutoFit/>
          </a:bodyPr>
          <a:lstStyle/>
          <a:p>
            <a:r>
              <a:rPr kumimoji="1" lang="en-US" altLang="ja-JP" sz="1000" b="1" dirty="0" smtClean="0"/>
              <a:t>STJ illuminated with blue laser </a:t>
            </a:r>
            <a:endParaRPr kumimoji="1" lang="ja-JP" altLang="en-US" sz="1000" b="1" dirty="0"/>
          </a:p>
        </p:txBody>
      </p:sp>
      <p:sp>
        <p:nvSpPr>
          <p:cNvPr id="43" name="テキスト ボックス 42"/>
          <p:cNvSpPr txBox="1"/>
          <p:nvPr/>
        </p:nvSpPr>
        <p:spPr>
          <a:xfrm>
            <a:off x="8042040" y="1288210"/>
            <a:ext cx="719105" cy="400110"/>
          </a:xfrm>
          <a:prstGeom prst="rect">
            <a:avLst/>
          </a:prstGeom>
          <a:noFill/>
        </p:spPr>
        <p:txBody>
          <a:bodyPr wrap="none" rtlCol="0">
            <a:spAutoFit/>
          </a:bodyPr>
          <a:lstStyle/>
          <a:p>
            <a:r>
              <a:rPr kumimoji="1" lang="en-US" altLang="ja-JP" sz="1000" b="1" dirty="0" smtClean="0"/>
              <a:t>STJ chip </a:t>
            </a:r>
          </a:p>
          <a:p>
            <a:r>
              <a:rPr kumimoji="1" lang="en-US" altLang="ja-JP" sz="1000" b="1" dirty="0" smtClean="0"/>
              <a:t>carrier</a:t>
            </a:r>
            <a:endParaRPr kumimoji="1" lang="ja-JP" altLang="en-US" sz="1000" b="1" dirty="0"/>
          </a:p>
        </p:txBody>
      </p:sp>
      <p:cxnSp>
        <p:nvCxnSpPr>
          <p:cNvPr id="45" name="直線矢印コネクタ 44"/>
          <p:cNvCxnSpPr/>
          <p:nvPr/>
        </p:nvCxnSpPr>
        <p:spPr>
          <a:xfrm flipH="1">
            <a:off x="7825803" y="1485635"/>
            <a:ext cx="216237" cy="5001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7" name="テキスト ボックス 46"/>
          <p:cNvSpPr txBox="1"/>
          <p:nvPr/>
        </p:nvSpPr>
        <p:spPr>
          <a:xfrm>
            <a:off x="8124419" y="2046596"/>
            <a:ext cx="797689" cy="246221"/>
          </a:xfrm>
          <a:prstGeom prst="rect">
            <a:avLst/>
          </a:prstGeom>
          <a:noFill/>
        </p:spPr>
        <p:txBody>
          <a:bodyPr wrap="none" rtlCol="0">
            <a:spAutoFit/>
          </a:bodyPr>
          <a:lstStyle/>
          <a:p>
            <a:r>
              <a:rPr kumimoji="1" lang="en-US" altLang="ja-JP" sz="1000" b="1" dirty="0" smtClean="0">
                <a:solidFill>
                  <a:schemeClr val="bg1"/>
                </a:solidFill>
              </a:rPr>
              <a:t>laser fiber</a:t>
            </a:r>
            <a:endParaRPr kumimoji="1" lang="ja-JP" altLang="en-US" sz="1000" b="1" dirty="0">
              <a:solidFill>
                <a:schemeClr val="bg1"/>
              </a:solidFill>
            </a:endParaRPr>
          </a:p>
        </p:txBody>
      </p:sp>
      <p:cxnSp>
        <p:nvCxnSpPr>
          <p:cNvPr id="49" name="直線矢印コネクタ 48"/>
          <p:cNvCxnSpPr/>
          <p:nvPr/>
        </p:nvCxnSpPr>
        <p:spPr>
          <a:xfrm>
            <a:off x="8531407" y="2292817"/>
            <a:ext cx="142564" cy="31120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2" name="テキスト ボックス 51"/>
          <p:cNvSpPr txBox="1"/>
          <p:nvPr/>
        </p:nvSpPr>
        <p:spPr>
          <a:xfrm rot="16200000">
            <a:off x="3453873" y="4240742"/>
            <a:ext cx="1262260" cy="276999"/>
          </a:xfrm>
          <a:prstGeom prst="rect">
            <a:avLst/>
          </a:prstGeom>
          <a:solidFill>
            <a:schemeClr val="bg1"/>
          </a:solidFill>
        </p:spPr>
        <p:txBody>
          <a:bodyPr wrap="none" rtlCol="0">
            <a:spAutoFit/>
          </a:bodyPr>
          <a:lstStyle/>
          <a:p>
            <a:r>
              <a:rPr kumimoji="1" lang="en-US" altLang="ja-JP" sz="1200" dirty="0" smtClean="0"/>
              <a:t>STJ Output[AU]</a:t>
            </a:r>
            <a:endParaRPr kumimoji="1" lang="ja-JP" altLang="en-US" sz="1200" dirty="0"/>
          </a:p>
        </p:txBody>
      </p:sp>
      <p:sp>
        <p:nvSpPr>
          <p:cNvPr id="3" name="スライド番号プレースホルダー 2"/>
          <p:cNvSpPr>
            <a:spLocks noGrp="1"/>
          </p:cNvSpPr>
          <p:nvPr>
            <p:ph type="sldNum" sz="quarter" idx="12"/>
          </p:nvPr>
        </p:nvSpPr>
        <p:spPr/>
        <p:txBody>
          <a:bodyPr/>
          <a:lstStyle/>
          <a:p>
            <a:fld id="{F38DF745-7D3F-47F4-83A3-874385CFAA69}" type="slidenum">
              <a:rPr lang="en-US" smtClean="0"/>
              <a:pPr/>
              <a:t>4</a:t>
            </a:fld>
            <a:endParaRPr lang="en-US"/>
          </a:p>
        </p:txBody>
      </p:sp>
    </p:spTree>
    <p:extLst>
      <p:ext uri="{BB962C8B-B14F-4D97-AF65-F5344CB8AC3E}">
        <p14:creationId xmlns:p14="http://schemas.microsoft.com/office/powerpoint/2010/main" val="137477611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322699"/>
            <a:ext cx="8229600" cy="990600"/>
          </a:xfrm>
        </p:spPr>
        <p:txBody>
          <a:bodyPr/>
          <a:lstStyle/>
          <a:p>
            <a:r>
              <a:rPr kumimoji="1" lang="en-US" altLang="ja-JP" dirty="0" smtClean="0"/>
              <a:t>SOI-STJ</a:t>
            </a:r>
            <a:endParaRPr kumimoji="1" lang="ja-JP" altLang="en-US" dirty="0"/>
          </a:p>
        </p:txBody>
      </p:sp>
      <p:pic>
        <p:nvPicPr>
          <p:cNvPr id="4" name="図 3" descr="SOI-STJkouzou.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160" y="1675268"/>
            <a:ext cx="3970071" cy="2359178"/>
          </a:xfrm>
          <a:prstGeom prst="rect">
            <a:avLst/>
          </a:prstGeom>
        </p:spPr>
      </p:pic>
      <p:sp>
        <p:nvSpPr>
          <p:cNvPr id="6" name="テキスト ボックス 5"/>
          <p:cNvSpPr txBox="1"/>
          <p:nvPr/>
        </p:nvSpPr>
        <p:spPr>
          <a:xfrm>
            <a:off x="4519151" y="1447902"/>
            <a:ext cx="4456869" cy="1723549"/>
          </a:xfrm>
          <a:prstGeom prst="rect">
            <a:avLst/>
          </a:prstGeom>
          <a:noFill/>
        </p:spPr>
        <p:txBody>
          <a:bodyPr wrap="none" rtlCol="0">
            <a:spAutoFit/>
          </a:bodyPr>
          <a:lstStyle/>
          <a:p>
            <a:r>
              <a:rPr kumimoji="1" lang="en-US" altLang="ja-JP" b="1" u="sng" dirty="0" smtClean="0"/>
              <a:t>Silicon On </a:t>
            </a:r>
            <a:r>
              <a:rPr kumimoji="1" lang="en-US" altLang="ja-JP" b="1" u="sng" dirty="0"/>
              <a:t>I</a:t>
            </a:r>
            <a:r>
              <a:rPr kumimoji="1" lang="en-US" altLang="ja-JP" b="1" u="sng" dirty="0" smtClean="0"/>
              <a:t>nsulator (SOI)</a:t>
            </a:r>
          </a:p>
          <a:p>
            <a:r>
              <a:rPr kumimoji="1" lang="en-US" altLang="ja-JP" dirty="0" smtClean="0"/>
              <a:t>Processing LSI on SiO</a:t>
            </a:r>
            <a:r>
              <a:rPr kumimoji="1" lang="en-US" altLang="ja-JP" baseline="-25000" dirty="0" smtClean="0"/>
              <a:t>2</a:t>
            </a:r>
            <a:r>
              <a:rPr kumimoji="1" lang="en-US" altLang="ja-JP" dirty="0" smtClean="0"/>
              <a:t> insulator </a:t>
            </a:r>
          </a:p>
          <a:p>
            <a:pPr marL="285750" indent="-285750">
              <a:buFont typeface="Arial"/>
              <a:buChar char="•"/>
            </a:pPr>
            <a:r>
              <a:rPr kumimoji="1" lang="en-US" altLang="ja-JP" dirty="0" smtClean="0"/>
              <a:t>Low Power to be operated</a:t>
            </a:r>
          </a:p>
          <a:p>
            <a:pPr marL="285750" indent="-285750">
              <a:buFont typeface="Arial"/>
              <a:buChar char="•"/>
            </a:pPr>
            <a:r>
              <a:rPr kumimoji="1" lang="en-US" altLang="ja-JP" dirty="0" smtClean="0"/>
              <a:t>high speed</a:t>
            </a:r>
          </a:p>
          <a:p>
            <a:pPr marL="285750" indent="-285750">
              <a:buFont typeface="Arial"/>
              <a:buChar char="•"/>
            </a:pPr>
            <a:r>
              <a:rPr kumimoji="1" lang="en-US" altLang="ja-JP" dirty="0" smtClean="0"/>
              <a:t>can operate at a few Kelvin</a:t>
            </a:r>
          </a:p>
          <a:p>
            <a:r>
              <a:rPr kumimoji="1" lang="en-US" altLang="ja-JP" sz="1600" b="1" dirty="0" smtClean="0"/>
              <a:t> </a:t>
            </a:r>
            <a:r>
              <a:rPr kumimoji="1" lang="en-US" altLang="ja-JP" sz="1600" dirty="0" smtClean="0"/>
              <a:t>SOI-FET is suitable for amplifier for STJ signal </a:t>
            </a:r>
          </a:p>
        </p:txBody>
      </p:sp>
      <p:sp>
        <p:nvSpPr>
          <p:cNvPr id="5" name="テキスト ボックス 4"/>
          <p:cNvSpPr txBox="1"/>
          <p:nvPr/>
        </p:nvSpPr>
        <p:spPr>
          <a:xfrm>
            <a:off x="208000" y="1038548"/>
            <a:ext cx="6638769" cy="430887"/>
          </a:xfrm>
          <a:prstGeom prst="rect">
            <a:avLst/>
          </a:prstGeom>
          <a:noFill/>
        </p:spPr>
        <p:txBody>
          <a:bodyPr wrap="none" rtlCol="0">
            <a:spAutoFit/>
          </a:bodyPr>
          <a:lstStyle/>
          <a:p>
            <a:r>
              <a:rPr lang="en-US" altLang="ja-JP" sz="2200" b="1" dirty="0"/>
              <a:t>We are </a:t>
            </a:r>
            <a:r>
              <a:rPr lang="en-US" altLang="ja-JP" sz="2200" b="1" dirty="0" smtClean="0"/>
              <a:t>also developing </a:t>
            </a:r>
            <a:r>
              <a:rPr lang="en-US" altLang="ja-JP" sz="2200" b="1" dirty="0"/>
              <a:t>a </a:t>
            </a:r>
            <a:r>
              <a:rPr lang="en-US" altLang="ja-JP" sz="2200" b="1" dirty="0" smtClean="0"/>
              <a:t>new detector :SOI-STJ</a:t>
            </a:r>
            <a:endParaRPr kumimoji="1" lang="ja-JP" altLang="en-US" sz="2200" b="1" dirty="0"/>
          </a:p>
        </p:txBody>
      </p:sp>
      <p:sp>
        <p:nvSpPr>
          <p:cNvPr id="7" name="正方形/長方形 6"/>
          <p:cNvSpPr/>
          <p:nvPr/>
        </p:nvSpPr>
        <p:spPr>
          <a:xfrm>
            <a:off x="4480663" y="4250526"/>
            <a:ext cx="4858981" cy="1477328"/>
          </a:xfrm>
          <a:prstGeom prst="rect">
            <a:avLst/>
          </a:prstGeom>
        </p:spPr>
        <p:txBody>
          <a:bodyPr wrap="square">
            <a:spAutoFit/>
          </a:bodyPr>
          <a:lstStyle/>
          <a:p>
            <a:r>
              <a:rPr lang="en-US" altLang="ja-JP" b="1" u="sng" dirty="0" smtClean="0">
                <a:solidFill>
                  <a:srgbClr val="FF0000"/>
                </a:solidFill>
              </a:rPr>
              <a:t>SOI-STJ </a:t>
            </a:r>
          </a:p>
          <a:p>
            <a:r>
              <a:rPr lang="en-US" altLang="ja-JP" dirty="0" smtClean="0"/>
              <a:t>Processing STJ directly </a:t>
            </a:r>
            <a:r>
              <a:rPr lang="en-US" altLang="ja-JP" dirty="0"/>
              <a:t>on a SOI preamplifier </a:t>
            </a:r>
            <a:r>
              <a:rPr lang="en-US" altLang="ja-JP" dirty="0" smtClean="0"/>
              <a:t>board to make the detector compact ,low noise and easy to be </a:t>
            </a:r>
            <a:r>
              <a:rPr lang="en-US" altLang="ja-JP" dirty="0" err="1" smtClean="0"/>
              <a:t>multipixel</a:t>
            </a:r>
            <a:r>
              <a:rPr lang="en-US" altLang="ja-JP" dirty="0" smtClean="0"/>
              <a:t> detector.</a:t>
            </a:r>
          </a:p>
          <a:p>
            <a:r>
              <a:rPr lang="en-US" altLang="ja-JP" u="sng" dirty="0" smtClean="0">
                <a:solidFill>
                  <a:srgbClr val="FF6600"/>
                </a:solidFill>
              </a:rPr>
              <a:t>SOI-STJ can be new novel detector! </a:t>
            </a:r>
            <a:endParaRPr kumimoji="1" lang="ja-JP" altLang="en-US" u="sng" dirty="0">
              <a:solidFill>
                <a:srgbClr val="FF6600"/>
              </a:solidFill>
            </a:endParaRPr>
          </a:p>
        </p:txBody>
      </p:sp>
      <p:sp>
        <p:nvSpPr>
          <p:cNvPr id="8" name="テキスト ボックス 7"/>
          <p:cNvSpPr txBox="1"/>
          <p:nvPr/>
        </p:nvSpPr>
        <p:spPr>
          <a:xfrm>
            <a:off x="4524750" y="3489287"/>
            <a:ext cx="2892326" cy="646331"/>
          </a:xfrm>
          <a:prstGeom prst="rect">
            <a:avLst/>
          </a:prstGeom>
          <a:noFill/>
        </p:spPr>
        <p:txBody>
          <a:bodyPr wrap="none" rtlCol="0">
            <a:spAutoFit/>
          </a:bodyPr>
          <a:lstStyle/>
          <a:p>
            <a:r>
              <a:rPr kumimoji="1" lang="en-US" altLang="ja-JP" b="1" u="sng" dirty="0" smtClean="0"/>
              <a:t>STJ</a:t>
            </a:r>
          </a:p>
          <a:p>
            <a:r>
              <a:rPr kumimoji="1" lang="en-US" altLang="ja-JP" dirty="0" smtClean="0"/>
              <a:t>has high energy resolution</a:t>
            </a:r>
          </a:p>
        </p:txBody>
      </p:sp>
      <p:grpSp>
        <p:nvGrpSpPr>
          <p:cNvPr id="30" name="図形グループ 29"/>
          <p:cNvGrpSpPr/>
          <p:nvPr/>
        </p:nvGrpSpPr>
        <p:grpSpPr>
          <a:xfrm>
            <a:off x="6143146" y="3268520"/>
            <a:ext cx="282335" cy="289548"/>
            <a:chOff x="6435351" y="4340351"/>
            <a:chExt cx="282335" cy="289548"/>
          </a:xfrm>
        </p:grpSpPr>
        <p:cxnSp>
          <p:nvCxnSpPr>
            <p:cNvPr id="12" name="直線コネクタ 11"/>
            <p:cNvCxnSpPr/>
            <p:nvPr/>
          </p:nvCxnSpPr>
          <p:spPr>
            <a:xfrm>
              <a:off x="6435351" y="4478185"/>
              <a:ext cx="282335" cy="0"/>
            </a:xfrm>
            <a:prstGeom prst="line">
              <a:avLst/>
            </a:prstGeom>
            <a:ln w="76200" cmpd="sng">
              <a:solidFill>
                <a:srgbClr val="57576E"/>
              </a:solidFill>
            </a:ln>
          </p:spPr>
          <p:style>
            <a:lnRef idx="2">
              <a:schemeClr val="accent1"/>
            </a:lnRef>
            <a:fillRef idx="0">
              <a:schemeClr val="accent1"/>
            </a:fillRef>
            <a:effectRef idx="1">
              <a:schemeClr val="accent1"/>
            </a:effectRef>
            <a:fontRef idx="minor">
              <a:schemeClr val="tx1"/>
            </a:fontRef>
          </p:style>
        </p:cxnSp>
        <p:cxnSp>
          <p:nvCxnSpPr>
            <p:cNvPr id="26" name="直線コネクタ 25"/>
            <p:cNvCxnSpPr/>
            <p:nvPr/>
          </p:nvCxnSpPr>
          <p:spPr>
            <a:xfrm flipV="1">
              <a:off x="6578890" y="4340351"/>
              <a:ext cx="0" cy="289548"/>
            </a:xfrm>
            <a:prstGeom prst="line">
              <a:avLst/>
            </a:prstGeom>
            <a:ln w="76200" cmpd="sng">
              <a:solidFill>
                <a:srgbClr val="57576E"/>
              </a:solidFill>
            </a:ln>
          </p:spPr>
          <p:style>
            <a:lnRef idx="2">
              <a:schemeClr val="accent1"/>
            </a:lnRef>
            <a:fillRef idx="0">
              <a:schemeClr val="accent1"/>
            </a:fillRef>
            <a:effectRef idx="1">
              <a:schemeClr val="accent1"/>
            </a:effectRef>
            <a:fontRef idx="minor">
              <a:schemeClr val="tx1"/>
            </a:fontRef>
          </p:style>
        </p:cxnSp>
      </p:grpSp>
      <p:grpSp>
        <p:nvGrpSpPr>
          <p:cNvPr id="40" name="図形グループ 39"/>
          <p:cNvGrpSpPr/>
          <p:nvPr/>
        </p:nvGrpSpPr>
        <p:grpSpPr>
          <a:xfrm>
            <a:off x="6214936" y="4169851"/>
            <a:ext cx="166184" cy="289548"/>
            <a:chOff x="6582456" y="4118164"/>
            <a:chExt cx="166184" cy="289548"/>
          </a:xfrm>
        </p:grpSpPr>
        <p:cxnSp>
          <p:nvCxnSpPr>
            <p:cNvPr id="33" name="直線コネクタ 32"/>
            <p:cNvCxnSpPr/>
            <p:nvPr/>
          </p:nvCxnSpPr>
          <p:spPr>
            <a:xfrm flipV="1">
              <a:off x="6582456" y="4118164"/>
              <a:ext cx="0" cy="289548"/>
            </a:xfrm>
            <a:prstGeom prst="line">
              <a:avLst/>
            </a:prstGeom>
            <a:ln w="76200" cmpd="sng">
              <a:solidFill>
                <a:srgbClr val="57576E"/>
              </a:solidFill>
            </a:ln>
          </p:spPr>
          <p:style>
            <a:lnRef idx="2">
              <a:schemeClr val="accent1"/>
            </a:lnRef>
            <a:fillRef idx="0">
              <a:schemeClr val="accent1"/>
            </a:fillRef>
            <a:effectRef idx="1">
              <a:schemeClr val="accent1"/>
            </a:effectRef>
            <a:fontRef idx="minor">
              <a:schemeClr val="tx1"/>
            </a:fontRef>
          </p:style>
        </p:cxnSp>
        <p:cxnSp>
          <p:nvCxnSpPr>
            <p:cNvPr id="34" name="直線コネクタ 33"/>
            <p:cNvCxnSpPr/>
            <p:nvPr/>
          </p:nvCxnSpPr>
          <p:spPr>
            <a:xfrm flipV="1">
              <a:off x="6748640" y="4118164"/>
              <a:ext cx="0" cy="289548"/>
            </a:xfrm>
            <a:prstGeom prst="line">
              <a:avLst/>
            </a:prstGeom>
            <a:ln w="76200" cmpd="sng">
              <a:solidFill>
                <a:srgbClr val="57576E"/>
              </a:solidFill>
            </a:ln>
          </p:spPr>
          <p:style>
            <a:lnRef idx="2">
              <a:schemeClr val="accent1"/>
            </a:lnRef>
            <a:fillRef idx="0">
              <a:schemeClr val="accent1"/>
            </a:fillRef>
            <a:effectRef idx="1">
              <a:schemeClr val="accent1"/>
            </a:effectRef>
            <a:fontRef idx="minor">
              <a:schemeClr val="tx1"/>
            </a:fontRef>
          </p:style>
        </p:cxnSp>
      </p:grpSp>
      <p:pic>
        <p:nvPicPr>
          <p:cNvPr id="38" name="図 37" descr="processedSOISTJ.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56117" y="4169851"/>
            <a:ext cx="2051969" cy="2168558"/>
          </a:xfrm>
          <a:prstGeom prst="rect">
            <a:avLst/>
          </a:prstGeom>
        </p:spPr>
      </p:pic>
      <p:pic>
        <p:nvPicPr>
          <p:cNvPr id="39" name="図 38" descr="circuit_on_SOI.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65" y="4267814"/>
            <a:ext cx="2127015" cy="2070595"/>
          </a:xfrm>
          <a:prstGeom prst="rect">
            <a:avLst/>
          </a:prstGeom>
        </p:spPr>
      </p:pic>
      <p:sp>
        <p:nvSpPr>
          <p:cNvPr id="41" name="テキスト ボックス 40"/>
          <p:cNvSpPr txBox="1"/>
          <p:nvPr/>
        </p:nvSpPr>
        <p:spPr>
          <a:xfrm>
            <a:off x="40751" y="6273224"/>
            <a:ext cx="2531462" cy="523220"/>
          </a:xfrm>
          <a:prstGeom prst="rect">
            <a:avLst/>
          </a:prstGeom>
          <a:noFill/>
        </p:spPr>
        <p:txBody>
          <a:bodyPr wrap="none" rtlCol="0">
            <a:spAutoFit/>
          </a:bodyPr>
          <a:lstStyle/>
          <a:p>
            <a:r>
              <a:rPr kumimoji="1" lang="en-US" altLang="ja-JP" sz="1400" b="1" dirty="0" smtClean="0"/>
              <a:t>STJ processed on SOI </a:t>
            </a:r>
          </a:p>
          <a:p>
            <a:r>
              <a:rPr kumimoji="1" lang="en-US" altLang="ja-JP" sz="1400" b="1" dirty="0" smtClean="0"/>
              <a:t>and schematic of prototype </a:t>
            </a:r>
            <a:endParaRPr kumimoji="1" lang="ja-JP" altLang="en-US" sz="1400" b="1" dirty="0"/>
          </a:p>
        </p:txBody>
      </p:sp>
      <p:sp>
        <p:nvSpPr>
          <p:cNvPr id="45" name="テキスト ボックス 44"/>
          <p:cNvSpPr txBox="1"/>
          <p:nvPr/>
        </p:nvSpPr>
        <p:spPr>
          <a:xfrm>
            <a:off x="3780658" y="5887391"/>
            <a:ext cx="5339923" cy="923330"/>
          </a:xfrm>
          <a:prstGeom prst="rect">
            <a:avLst/>
          </a:prstGeom>
          <a:noFill/>
          <a:ln>
            <a:solidFill>
              <a:srgbClr val="57576E"/>
            </a:solidFill>
          </a:ln>
        </p:spPr>
        <p:txBody>
          <a:bodyPr wrap="none" rtlCol="0">
            <a:spAutoFit/>
          </a:bodyPr>
          <a:lstStyle/>
          <a:p>
            <a:r>
              <a:rPr kumimoji="1" lang="en-US" altLang="ja-JP" b="1" u="sng" dirty="0" smtClean="0"/>
              <a:t>Question</a:t>
            </a:r>
          </a:p>
          <a:p>
            <a:pPr marL="285750" indent="-285750">
              <a:buFont typeface="Arial"/>
              <a:buChar char="•"/>
            </a:pPr>
            <a:r>
              <a:rPr kumimoji="1" lang="en-US" altLang="ja-JP" dirty="0" smtClean="0"/>
              <a:t>Is SOI caused any damage by processing STJ?</a:t>
            </a:r>
          </a:p>
          <a:p>
            <a:pPr marL="285750" indent="-285750">
              <a:buFont typeface="Arial"/>
              <a:buChar char="•"/>
            </a:pPr>
            <a:r>
              <a:rPr kumimoji="1" lang="en-US" altLang="ja-JP" dirty="0" smtClean="0"/>
              <a:t>Can </a:t>
            </a:r>
            <a:r>
              <a:rPr kumimoji="1" lang="en-US" altLang="ja-JP" dirty="0" err="1" smtClean="0"/>
              <a:t>Nb</a:t>
            </a:r>
            <a:r>
              <a:rPr kumimoji="1" lang="en-US" altLang="ja-JP" dirty="0"/>
              <a:t>/Al-</a:t>
            </a:r>
            <a:r>
              <a:rPr kumimoji="1" lang="en-US" altLang="ja-JP" dirty="0" smtClean="0"/>
              <a:t>STJ be processed on SOI board ?</a:t>
            </a:r>
            <a:endParaRPr kumimoji="1" lang="ja-JP" altLang="en-US" dirty="0"/>
          </a:p>
        </p:txBody>
      </p:sp>
      <p:sp>
        <p:nvSpPr>
          <p:cNvPr id="3" name="スライド番号プレースホルダー 2"/>
          <p:cNvSpPr>
            <a:spLocks noGrp="1"/>
          </p:cNvSpPr>
          <p:nvPr>
            <p:ph type="sldNum" sz="quarter" idx="12"/>
          </p:nvPr>
        </p:nvSpPr>
        <p:spPr/>
        <p:txBody>
          <a:bodyPr/>
          <a:lstStyle/>
          <a:p>
            <a:fld id="{F38DF745-7D3F-47F4-83A3-874385CFAA69}" type="slidenum">
              <a:rPr lang="en-US" smtClean="0"/>
              <a:pPr/>
              <a:t>5</a:t>
            </a:fld>
            <a:endParaRPr lang="en-US"/>
          </a:p>
        </p:txBody>
      </p:sp>
    </p:spTree>
    <p:extLst>
      <p:ext uri="{BB962C8B-B14F-4D97-AF65-F5344CB8AC3E}">
        <p14:creationId xmlns:p14="http://schemas.microsoft.com/office/powerpoint/2010/main" val="385657754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378178"/>
            <a:ext cx="8229600" cy="990600"/>
          </a:xfrm>
        </p:spPr>
        <p:txBody>
          <a:bodyPr/>
          <a:lstStyle/>
          <a:p>
            <a:r>
              <a:rPr kumimoji="1" lang="en-US" altLang="ja-JP" dirty="0" smtClean="0"/>
              <a:t>STJ processed on SOI board</a:t>
            </a:r>
            <a:endParaRPr kumimoji="1" lang="ja-JP" altLang="en-US" dirty="0"/>
          </a:p>
        </p:txBody>
      </p:sp>
      <p:pic>
        <p:nvPicPr>
          <p:cNvPr id="3" name="図 2" descr="signal_of_STJ_on_SOI.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781" y="4162635"/>
            <a:ext cx="2934950" cy="2004356"/>
          </a:xfrm>
          <a:prstGeom prst="rect">
            <a:avLst/>
          </a:prstGeom>
          <a:ln>
            <a:solidFill>
              <a:srgbClr val="57576E"/>
            </a:solidFill>
          </a:ln>
        </p:spPr>
      </p:pic>
      <p:sp>
        <p:nvSpPr>
          <p:cNvPr id="4" name="テキスト ボックス 3"/>
          <p:cNvSpPr txBox="1"/>
          <p:nvPr/>
        </p:nvSpPr>
        <p:spPr>
          <a:xfrm>
            <a:off x="4520696" y="5925149"/>
            <a:ext cx="4518958" cy="769441"/>
          </a:xfrm>
          <a:prstGeom prst="rect">
            <a:avLst/>
          </a:prstGeom>
          <a:noFill/>
        </p:spPr>
        <p:txBody>
          <a:bodyPr wrap="square" rtlCol="0">
            <a:spAutoFit/>
          </a:bodyPr>
          <a:lstStyle/>
          <a:p>
            <a:r>
              <a:rPr lang="en-US" altLang="ja-JP" sz="2200" b="1" u="sng" dirty="0">
                <a:solidFill>
                  <a:srgbClr val="FF0000"/>
                </a:solidFill>
              </a:rPr>
              <a:t>W</a:t>
            </a:r>
            <a:r>
              <a:rPr lang="en-US" altLang="ja-JP" sz="2200" b="1" u="sng" dirty="0" smtClean="0">
                <a:solidFill>
                  <a:srgbClr val="FF0000"/>
                </a:solidFill>
              </a:rPr>
              <a:t>e confirmed STJ processed on SOI board has no problem! </a:t>
            </a:r>
            <a:endParaRPr kumimoji="1" lang="ja-JP" altLang="en-US" sz="2200" b="1" u="sng" dirty="0">
              <a:solidFill>
                <a:srgbClr val="FF0000"/>
              </a:solidFill>
            </a:endParaRPr>
          </a:p>
        </p:txBody>
      </p:sp>
      <p:grpSp>
        <p:nvGrpSpPr>
          <p:cNvPr id="26" name="図形グループ 25"/>
          <p:cNvGrpSpPr/>
          <p:nvPr/>
        </p:nvGrpSpPr>
        <p:grpSpPr>
          <a:xfrm>
            <a:off x="305747" y="1488735"/>
            <a:ext cx="6795557" cy="2469917"/>
            <a:chOff x="184237" y="3872729"/>
            <a:chExt cx="7772018" cy="2815396"/>
          </a:xfrm>
        </p:grpSpPr>
        <p:grpSp>
          <p:nvGrpSpPr>
            <p:cNvPr id="25" name="図形グループ 24"/>
            <p:cNvGrpSpPr/>
            <p:nvPr/>
          </p:nvGrpSpPr>
          <p:grpSpPr>
            <a:xfrm>
              <a:off x="184237" y="3872729"/>
              <a:ext cx="6294091" cy="2815396"/>
              <a:chOff x="184237" y="3872729"/>
              <a:chExt cx="6294091" cy="2815396"/>
            </a:xfrm>
          </p:grpSpPr>
          <p:pic>
            <p:nvPicPr>
              <p:cNvPr id="5" name="図 4"/>
              <p:cNvPicPr>
                <a:picLocks noChangeAspect="1"/>
              </p:cNvPicPr>
              <p:nvPr/>
            </p:nvPicPr>
            <p:blipFill>
              <a:blip r:embed="rId4">
                <a:extLst>
                  <a:ext uri="{BEBA8EAE-BF5A-486C-A8C5-ECC9F3942E4B}">
                    <a14:imgProps xmlns:a14="http://schemas.microsoft.com/office/drawing/2010/main">
                      <a14:imgLayer r:embed="rId5">
                        <a14:imgEffect>
                          <a14:artisticPhotocopy/>
                        </a14:imgEffect>
                        <a14:imgEffect>
                          <a14:sharpenSoften amount="50000"/>
                        </a14:imgEffect>
                      </a14:imgLayer>
                    </a14:imgProps>
                  </a:ext>
                </a:extLst>
              </a:blip>
              <a:stretch>
                <a:fillRect/>
              </a:stretch>
            </p:blipFill>
            <p:spPr>
              <a:xfrm>
                <a:off x="3828220" y="3872729"/>
                <a:ext cx="2389075" cy="239383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図 5"/>
              <p:cNvPicPr>
                <a:picLocks noChangeAspect="1"/>
              </p:cNvPicPr>
              <p:nvPr/>
            </p:nvPicPr>
            <p:blipFill>
              <a:blip r:embed="rId6">
                <a:extLst>
                  <a:ext uri="{BEBA8EAE-BF5A-486C-A8C5-ECC9F3942E4B}">
                    <a14:imgProps xmlns:a14="http://schemas.microsoft.com/office/drawing/2010/main">
                      <a14:imgLayer r:embed="rId7">
                        <a14:imgEffect>
                          <a14:artisticPhotocopy/>
                        </a14:imgEffect>
                        <a14:imgEffect>
                          <a14:sharpenSoften amount="50000"/>
                        </a14:imgEffect>
                      </a14:imgLayer>
                    </a14:imgProps>
                  </a:ext>
                </a:extLst>
              </a:blip>
              <a:stretch>
                <a:fillRect/>
              </a:stretch>
            </p:blipFill>
            <p:spPr>
              <a:xfrm>
                <a:off x="5087855" y="5304369"/>
                <a:ext cx="1390473" cy="13837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図 6"/>
              <p:cNvPicPr>
                <a:picLocks noChangeAspect="1"/>
              </p:cNvPicPr>
              <p:nvPr/>
            </p:nvPicPr>
            <p:blipFill>
              <a:blip r:embed="rId8">
                <a:extLst>
                  <a:ext uri="{BEBA8EAE-BF5A-486C-A8C5-ECC9F3942E4B}">
                    <a14:imgProps xmlns:a14="http://schemas.microsoft.com/office/drawing/2010/main">
                      <a14:imgLayer r:embed="rId9">
                        <a14:imgEffect>
                          <a14:artisticPhotocopy/>
                        </a14:imgEffect>
                        <a14:imgEffect>
                          <a14:sharpenSoften amount="50000"/>
                        </a14:imgEffect>
                      </a14:imgLayer>
                    </a14:imgProps>
                  </a:ext>
                </a:extLst>
              </a:blip>
              <a:stretch>
                <a:fillRect/>
              </a:stretch>
            </p:blipFill>
            <p:spPr>
              <a:xfrm>
                <a:off x="184237" y="3926224"/>
                <a:ext cx="2329758" cy="23343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右矢印 7"/>
              <p:cNvSpPr/>
              <p:nvPr/>
            </p:nvSpPr>
            <p:spPr>
              <a:xfrm>
                <a:off x="2786911" y="4882481"/>
                <a:ext cx="768392" cy="421888"/>
              </a:xfrm>
              <a:prstGeom prst="rightArrow">
                <a:avLst/>
              </a:prstGeom>
              <a:solidFill>
                <a:srgbClr val="FFC000"/>
              </a:solidFill>
              <a:ln>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2513995" y="4274332"/>
                <a:ext cx="1547532" cy="754278"/>
              </a:xfrm>
              <a:prstGeom prst="rect">
                <a:avLst/>
              </a:prstGeom>
              <a:noFill/>
            </p:spPr>
            <p:txBody>
              <a:bodyPr wrap="square" rtlCol="0">
                <a:spAutoFit/>
              </a:bodyPr>
              <a:lstStyle/>
              <a:p>
                <a:r>
                  <a:rPr lang="en-US" altLang="ja-JP" sz="1200" dirty="0">
                    <a:effectLst>
                      <a:outerShdw blurRad="38100" dist="38100" dir="2700000" algn="tl">
                        <a:srgbClr val="000000">
                          <a:alpha val="43137"/>
                        </a:srgbClr>
                      </a:outerShdw>
                    </a:effectLst>
                  </a:rPr>
                  <a:t>a</a:t>
                </a:r>
                <a:r>
                  <a:rPr lang="en-US" altLang="ja-JP" sz="1200" dirty="0" smtClean="0">
                    <a:effectLst>
                      <a:outerShdw blurRad="38100" dist="38100" dir="2700000" algn="tl">
                        <a:srgbClr val="000000">
                          <a:alpha val="43137"/>
                        </a:srgbClr>
                      </a:outerShdw>
                    </a:effectLst>
                  </a:rPr>
                  <a:t>pply magnetic </a:t>
                </a:r>
              </a:p>
              <a:p>
                <a:r>
                  <a:rPr lang="en-US" altLang="ja-JP" sz="1200" dirty="0" smtClean="0">
                    <a:effectLst>
                      <a:outerShdw blurRad="38100" dist="38100" dir="2700000" algn="tl">
                        <a:srgbClr val="000000">
                          <a:alpha val="43137"/>
                        </a:srgbClr>
                      </a:outerShdw>
                    </a:effectLst>
                  </a:rPr>
                  <a:t>field </a:t>
                </a:r>
              </a:p>
              <a:p>
                <a:pPr algn="ctr"/>
                <a:r>
                  <a:rPr lang="en-US" altLang="ja-JP" sz="1300" dirty="0" smtClean="0">
                    <a:effectLst>
                      <a:outerShdw blurRad="38100" dist="38100" dir="2700000" algn="tl">
                        <a:srgbClr val="000000">
                          <a:alpha val="43137"/>
                        </a:srgbClr>
                      </a:outerShdw>
                    </a:effectLst>
                  </a:rPr>
                  <a:t>150 Gauss</a:t>
                </a:r>
                <a:endParaRPr lang="en-US" altLang="ja-JP" sz="1300" dirty="0">
                  <a:effectLst>
                    <a:outerShdw blurRad="38100" dist="38100" dir="2700000" algn="tl">
                      <a:srgbClr val="000000">
                        <a:alpha val="43137"/>
                      </a:srgbClr>
                    </a:outerShdw>
                  </a:effectLst>
                </a:endParaRPr>
              </a:p>
            </p:txBody>
          </p:sp>
          <p:cxnSp>
            <p:nvCxnSpPr>
              <p:cNvPr id="10" name="直線矢印コネクタ 9"/>
              <p:cNvCxnSpPr/>
              <p:nvPr/>
            </p:nvCxnSpPr>
            <p:spPr>
              <a:xfrm>
                <a:off x="437800" y="4372763"/>
                <a:ext cx="468000" cy="14897"/>
              </a:xfrm>
              <a:prstGeom prst="straightConnector1">
                <a:avLst/>
              </a:prstGeom>
              <a:ln w="38100" cmpd="sng">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p:nvPr/>
            </p:nvCxnSpPr>
            <p:spPr>
              <a:xfrm flipH="1" flipV="1">
                <a:off x="440865" y="3952142"/>
                <a:ext cx="1713" cy="447673"/>
              </a:xfrm>
              <a:prstGeom prst="straightConnector1">
                <a:avLst/>
              </a:prstGeom>
              <a:ln w="38100" cmpd="sng">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437800" y="4397668"/>
                <a:ext cx="1153678" cy="307777"/>
              </a:xfrm>
              <a:prstGeom prst="rect">
                <a:avLst/>
              </a:prstGeom>
              <a:noFill/>
            </p:spPr>
            <p:txBody>
              <a:bodyPr wrap="square" rtlCol="0">
                <a:spAutoFit/>
              </a:bodyPr>
              <a:lstStyle/>
              <a:p>
                <a:r>
                  <a:rPr lang="en-US" altLang="ja-JP" sz="1400" b="1" dirty="0" smtClean="0">
                    <a:solidFill>
                      <a:schemeClr val="accent5">
                        <a:lumMod val="75000"/>
                      </a:schemeClr>
                    </a:solidFill>
                  </a:rPr>
                  <a:t>2mV /DIV.</a:t>
                </a:r>
                <a:endParaRPr kumimoji="1" lang="ja-JP" altLang="en-US" sz="1400" b="1" dirty="0">
                  <a:solidFill>
                    <a:schemeClr val="accent5">
                      <a:lumMod val="75000"/>
                    </a:schemeClr>
                  </a:solidFill>
                </a:endParaRPr>
              </a:p>
            </p:txBody>
          </p:sp>
          <p:sp>
            <p:nvSpPr>
              <p:cNvPr id="13" name="テキスト ボックス 12"/>
              <p:cNvSpPr txBox="1"/>
              <p:nvPr/>
            </p:nvSpPr>
            <p:spPr>
              <a:xfrm>
                <a:off x="446419" y="3958596"/>
                <a:ext cx="1362956" cy="329754"/>
              </a:xfrm>
              <a:prstGeom prst="rect">
                <a:avLst/>
              </a:prstGeom>
              <a:noFill/>
            </p:spPr>
            <p:txBody>
              <a:bodyPr wrap="square" rtlCol="0">
                <a:spAutoFit/>
              </a:bodyPr>
              <a:lstStyle/>
              <a:p>
                <a:r>
                  <a:rPr lang="en-US" altLang="ja-JP" sz="1400" b="1" dirty="0" smtClean="0">
                    <a:solidFill>
                      <a:srgbClr val="5C697C"/>
                    </a:solidFill>
                  </a:rPr>
                  <a:t>1 mA /DIV.</a:t>
                </a:r>
                <a:endParaRPr kumimoji="1" lang="ja-JP" altLang="en-US" sz="1400" b="1" dirty="0">
                  <a:solidFill>
                    <a:srgbClr val="5C697C"/>
                  </a:solidFill>
                </a:endParaRPr>
              </a:p>
            </p:txBody>
          </p:sp>
          <p:pic>
            <p:nvPicPr>
              <p:cNvPr id="14" name="図 13"/>
              <p:cNvPicPr>
                <a:picLocks noChangeAspect="1"/>
              </p:cNvPicPr>
              <p:nvPr/>
            </p:nvPicPr>
            <p:blipFill>
              <a:blip r:embed="rId10">
                <a:extLst>
                  <a:ext uri="{BEBA8EAE-BF5A-486C-A8C5-ECC9F3942E4B}">
                    <a14:imgProps xmlns:a14="http://schemas.microsoft.com/office/drawing/2010/main">
                      <a14:imgLayer r:embed="rId11">
                        <a14:imgEffect>
                          <a14:artisticPhotocopy/>
                        </a14:imgEffect>
                        <a14:imgEffect>
                          <a14:sharpenSoften amount="50000"/>
                        </a14:imgEffect>
                      </a14:imgLayer>
                    </a14:imgProps>
                  </a:ext>
                </a:extLst>
              </a:blip>
              <a:stretch>
                <a:fillRect/>
              </a:stretch>
            </p:blipFill>
            <p:spPr>
              <a:xfrm>
                <a:off x="1445947" y="5293539"/>
                <a:ext cx="1340963" cy="13945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5" name="テキスト ボックス 14"/>
              <p:cNvSpPr txBox="1"/>
              <p:nvPr/>
            </p:nvSpPr>
            <p:spPr>
              <a:xfrm>
                <a:off x="2092296" y="6284453"/>
                <a:ext cx="2311607" cy="307777"/>
              </a:xfrm>
              <a:prstGeom prst="rect">
                <a:avLst/>
              </a:prstGeom>
              <a:noFill/>
            </p:spPr>
            <p:txBody>
              <a:bodyPr wrap="square" rtlCol="0">
                <a:spAutoFit/>
              </a:bodyPr>
              <a:lstStyle/>
              <a:p>
                <a:r>
                  <a:rPr lang="en-US" altLang="ja-JP" sz="1400" b="1" dirty="0" smtClean="0">
                    <a:solidFill>
                      <a:srgbClr val="5C697C"/>
                    </a:solidFill>
                  </a:rPr>
                  <a:t>2mV /DIV.</a:t>
                </a:r>
                <a:endParaRPr kumimoji="1" lang="ja-JP" altLang="en-US" sz="1400" b="1" dirty="0">
                  <a:solidFill>
                    <a:srgbClr val="5C697C"/>
                  </a:solidFill>
                </a:endParaRPr>
              </a:p>
            </p:txBody>
          </p:sp>
          <p:sp>
            <p:nvSpPr>
              <p:cNvPr id="16" name="テキスト ボックス 15"/>
              <p:cNvSpPr txBox="1"/>
              <p:nvPr/>
            </p:nvSpPr>
            <p:spPr>
              <a:xfrm>
                <a:off x="2106101" y="6045963"/>
                <a:ext cx="2311607" cy="329754"/>
              </a:xfrm>
              <a:prstGeom prst="rect">
                <a:avLst/>
              </a:prstGeom>
              <a:noFill/>
            </p:spPr>
            <p:txBody>
              <a:bodyPr wrap="square" rtlCol="0">
                <a:spAutoFit/>
              </a:bodyPr>
              <a:lstStyle/>
              <a:p>
                <a:r>
                  <a:rPr lang="en-US" altLang="ja-JP" sz="1400" b="1" dirty="0" smtClean="0">
                    <a:solidFill>
                      <a:srgbClr val="5C697C"/>
                    </a:solidFill>
                  </a:rPr>
                  <a:t>50uA /DIV.</a:t>
                </a:r>
                <a:endParaRPr kumimoji="1" lang="ja-JP" altLang="en-US" sz="1400" b="1" dirty="0">
                  <a:solidFill>
                    <a:srgbClr val="5C697C"/>
                  </a:solidFill>
                </a:endParaRPr>
              </a:p>
            </p:txBody>
          </p:sp>
          <p:cxnSp>
            <p:nvCxnSpPr>
              <p:cNvPr id="17" name="直線矢印コネクタ 16"/>
              <p:cNvCxnSpPr/>
              <p:nvPr/>
            </p:nvCxnSpPr>
            <p:spPr>
              <a:xfrm>
                <a:off x="4033305" y="4341950"/>
                <a:ext cx="468000" cy="0"/>
              </a:xfrm>
              <a:prstGeom prst="straightConnector1">
                <a:avLst/>
              </a:prstGeom>
              <a:ln w="38100" cmpd="sng">
                <a:solidFill>
                  <a:srgbClr val="57576E"/>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flipH="1" flipV="1">
                <a:off x="4036370" y="3921329"/>
                <a:ext cx="1713" cy="447673"/>
              </a:xfrm>
              <a:prstGeom prst="straightConnector1">
                <a:avLst/>
              </a:prstGeom>
              <a:ln w="38100" cmpd="sng">
                <a:solidFill>
                  <a:srgbClr val="57576E"/>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p:cNvSpPr txBox="1"/>
              <p:nvPr/>
            </p:nvSpPr>
            <p:spPr>
              <a:xfrm>
                <a:off x="4033305" y="4366855"/>
                <a:ext cx="1153678" cy="307777"/>
              </a:xfrm>
              <a:prstGeom prst="rect">
                <a:avLst/>
              </a:prstGeom>
              <a:noFill/>
            </p:spPr>
            <p:txBody>
              <a:bodyPr wrap="square" rtlCol="0">
                <a:spAutoFit/>
              </a:bodyPr>
              <a:lstStyle/>
              <a:p>
                <a:r>
                  <a:rPr lang="en-US" altLang="ja-JP" sz="1400" b="1" dirty="0" smtClean="0">
                    <a:solidFill>
                      <a:schemeClr val="accent5">
                        <a:lumMod val="75000"/>
                      </a:schemeClr>
                    </a:solidFill>
                  </a:rPr>
                  <a:t>2mV /DIV.</a:t>
                </a:r>
                <a:endParaRPr kumimoji="1" lang="ja-JP" altLang="en-US" sz="1400" b="1" dirty="0">
                  <a:solidFill>
                    <a:schemeClr val="accent5">
                      <a:lumMod val="75000"/>
                    </a:schemeClr>
                  </a:solidFill>
                </a:endParaRPr>
              </a:p>
            </p:txBody>
          </p:sp>
          <p:sp>
            <p:nvSpPr>
              <p:cNvPr id="20" name="テキスト ボックス 19"/>
              <p:cNvSpPr txBox="1"/>
              <p:nvPr/>
            </p:nvSpPr>
            <p:spPr>
              <a:xfrm>
                <a:off x="4041924" y="3927783"/>
                <a:ext cx="1362956" cy="329754"/>
              </a:xfrm>
              <a:prstGeom prst="rect">
                <a:avLst/>
              </a:prstGeom>
              <a:noFill/>
            </p:spPr>
            <p:txBody>
              <a:bodyPr wrap="square" rtlCol="0">
                <a:spAutoFit/>
              </a:bodyPr>
              <a:lstStyle/>
              <a:p>
                <a:r>
                  <a:rPr lang="en-US" altLang="ja-JP" sz="1400" b="1" dirty="0" smtClean="0">
                    <a:solidFill>
                      <a:srgbClr val="5C697C"/>
                    </a:solidFill>
                  </a:rPr>
                  <a:t>1 mA /DIV.</a:t>
                </a:r>
                <a:endParaRPr kumimoji="1" lang="ja-JP" altLang="en-US" sz="1400" b="1" dirty="0">
                  <a:solidFill>
                    <a:srgbClr val="5C697C"/>
                  </a:solidFill>
                </a:endParaRPr>
              </a:p>
            </p:txBody>
          </p:sp>
        </p:grpSp>
        <p:sp>
          <p:nvSpPr>
            <p:cNvPr id="23" name="テキスト ボックス 22"/>
            <p:cNvSpPr txBox="1"/>
            <p:nvPr/>
          </p:nvSpPr>
          <p:spPr>
            <a:xfrm>
              <a:off x="5644647" y="6307075"/>
              <a:ext cx="2311607" cy="307777"/>
            </a:xfrm>
            <a:prstGeom prst="rect">
              <a:avLst/>
            </a:prstGeom>
            <a:noFill/>
          </p:spPr>
          <p:txBody>
            <a:bodyPr wrap="square" rtlCol="0">
              <a:spAutoFit/>
            </a:bodyPr>
            <a:lstStyle/>
            <a:p>
              <a:r>
                <a:rPr lang="en-US" altLang="ja-JP" sz="1400" b="1" dirty="0" smtClean="0">
                  <a:solidFill>
                    <a:srgbClr val="5C697C"/>
                  </a:solidFill>
                </a:rPr>
                <a:t>500uV /DIV.</a:t>
              </a:r>
              <a:endParaRPr kumimoji="1" lang="ja-JP" altLang="en-US" sz="1400" b="1" dirty="0">
                <a:solidFill>
                  <a:srgbClr val="5C697C"/>
                </a:solidFill>
              </a:endParaRPr>
            </a:p>
          </p:txBody>
        </p:sp>
        <p:sp>
          <p:nvSpPr>
            <p:cNvPr id="24" name="テキスト ボックス 23"/>
            <p:cNvSpPr txBox="1"/>
            <p:nvPr/>
          </p:nvSpPr>
          <p:spPr>
            <a:xfrm>
              <a:off x="5644648" y="6081897"/>
              <a:ext cx="2311607" cy="329754"/>
            </a:xfrm>
            <a:prstGeom prst="rect">
              <a:avLst/>
            </a:prstGeom>
            <a:noFill/>
          </p:spPr>
          <p:txBody>
            <a:bodyPr wrap="square" rtlCol="0">
              <a:spAutoFit/>
            </a:bodyPr>
            <a:lstStyle/>
            <a:p>
              <a:r>
                <a:rPr lang="en-US" altLang="ja-JP" sz="1400" b="1" dirty="0" smtClean="0">
                  <a:solidFill>
                    <a:srgbClr val="5C697C"/>
                  </a:solidFill>
                </a:rPr>
                <a:t>10 </a:t>
              </a:r>
              <a:r>
                <a:rPr lang="en-US" altLang="ja-JP" sz="1400" b="1" dirty="0" err="1" smtClean="0">
                  <a:solidFill>
                    <a:srgbClr val="5C697C"/>
                  </a:solidFill>
                </a:rPr>
                <a:t>nA</a:t>
              </a:r>
              <a:r>
                <a:rPr lang="en-US" altLang="ja-JP" sz="1400" b="1" dirty="0" smtClean="0">
                  <a:solidFill>
                    <a:srgbClr val="5C697C"/>
                  </a:solidFill>
                </a:rPr>
                <a:t> /DIV.</a:t>
              </a:r>
              <a:endParaRPr kumimoji="1" lang="ja-JP" altLang="en-US" sz="1400" b="1" dirty="0">
                <a:solidFill>
                  <a:srgbClr val="5C697C"/>
                </a:solidFill>
              </a:endParaRPr>
            </a:p>
          </p:txBody>
        </p:sp>
      </p:grpSp>
      <p:sp>
        <p:nvSpPr>
          <p:cNvPr id="27" name="正方形/長方形 26"/>
          <p:cNvSpPr/>
          <p:nvPr/>
        </p:nvSpPr>
        <p:spPr>
          <a:xfrm>
            <a:off x="3220799" y="4161969"/>
            <a:ext cx="4572000" cy="584776"/>
          </a:xfrm>
          <a:prstGeom prst="rect">
            <a:avLst/>
          </a:prstGeom>
        </p:spPr>
        <p:txBody>
          <a:bodyPr>
            <a:spAutoFit/>
          </a:bodyPr>
          <a:lstStyle/>
          <a:p>
            <a:r>
              <a:rPr lang="en-US" altLang="ja-JP" sz="1600" dirty="0"/>
              <a:t>Signal of </a:t>
            </a:r>
            <a:r>
              <a:rPr lang="en-US" altLang="ja-JP" sz="1600" dirty="0" err="1"/>
              <a:t>Nb</a:t>
            </a:r>
            <a:r>
              <a:rPr lang="en-US" altLang="ja-JP" sz="1600" dirty="0"/>
              <a:t>/Al-STJ processed on SOI board to 465nm light</a:t>
            </a:r>
            <a:endParaRPr lang="ja-JP" altLang="en-US" sz="1600" dirty="0"/>
          </a:p>
        </p:txBody>
      </p:sp>
      <p:sp>
        <p:nvSpPr>
          <p:cNvPr id="28" name="テキスト ボックス 27"/>
          <p:cNvSpPr txBox="1"/>
          <p:nvPr/>
        </p:nvSpPr>
        <p:spPr>
          <a:xfrm>
            <a:off x="5809061" y="1853355"/>
            <a:ext cx="3408881" cy="369332"/>
          </a:xfrm>
          <a:prstGeom prst="rect">
            <a:avLst/>
          </a:prstGeom>
          <a:noFill/>
        </p:spPr>
        <p:txBody>
          <a:bodyPr wrap="none" rtlCol="0">
            <a:spAutoFit/>
          </a:bodyPr>
          <a:lstStyle/>
          <a:p>
            <a:r>
              <a:rPr kumimoji="1" lang="en-US" altLang="ja-JP" dirty="0" smtClean="0"/>
              <a:t>Leakage current : 6nA @0.5mV</a:t>
            </a:r>
            <a:endParaRPr kumimoji="1" lang="ja-JP" altLang="en-US" dirty="0"/>
          </a:p>
        </p:txBody>
      </p:sp>
      <p:sp>
        <p:nvSpPr>
          <p:cNvPr id="29" name="右矢印 28"/>
          <p:cNvSpPr/>
          <p:nvPr/>
        </p:nvSpPr>
        <p:spPr>
          <a:xfrm>
            <a:off x="5907394" y="2495185"/>
            <a:ext cx="511795" cy="34861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0" name="テキスト ボックス 29"/>
          <p:cNvSpPr txBox="1"/>
          <p:nvPr/>
        </p:nvSpPr>
        <p:spPr>
          <a:xfrm>
            <a:off x="6529046" y="2330557"/>
            <a:ext cx="2566252" cy="646331"/>
          </a:xfrm>
          <a:prstGeom prst="rect">
            <a:avLst/>
          </a:prstGeom>
          <a:noFill/>
        </p:spPr>
        <p:txBody>
          <a:bodyPr wrap="none" rtlCol="0">
            <a:spAutoFit/>
          </a:bodyPr>
          <a:lstStyle/>
          <a:p>
            <a:r>
              <a:rPr kumimoji="1" lang="en-US" altLang="ja-JP" b="1" dirty="0" smtClean="0"/>
              <a:t>We can process good </a:t>
            </a:r>
          </a:p>
          <a:p>
            <a:r>
              <a:rPr kumimoji="1" lang="en-US" altLang="ja-JP" b="1" dirty="0" smtClean="0"/>
              <a:t>STJ on SOI board</a:t>
            </a:r>
            <a:r>
              <a:rPr kumimoji="1" lang="ja-JP" altLang="en-US" b="1" dirty="0" smtClean="0"/>
              <a:t>！</a:t>
            </a:r>
            <a:endParaRPr kumimoji="1" lang="en-US" altLang="ja-JP" b="1" dirty="0" smtClean="0"/>
          </a:p>
        </p:txBody>
      </p:sp>
      <p:sp>
        <p:nvSpPr>
          <p:cNvPr id="31" name="右矢印 30"/>
          <p:cNvSpPr/>
          <p:nvPr/>
        </p:nvSpPr>
        <p:spPr>
          <a:xfrm>
            <a:off x="3255837" y="4870030"/>
            <a:ext cx="511795" cy="34861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3767632" y="4741063"/>
            <a:ext cx="3631260" cy="646331"/>
          </a:xfrm>
          <a:prstGeom prst="rect">
            <a:avLst/>
          </a:prstGeom>
          <a:noFill/>
        </p:spPr>
        <p:txBody>
          <a:bodyPr wrap="none" rtlCol="0">
            <a:spAutoFit/>
          </a:bodyPr>
          <a:lstStyle/>
          <a:p>
            <a:r>
              <a:rPr kumimoji="1" lang="en-US" altLang="ja-JP" b="1" dirty="0" smtClean="0"/>
              <a:t>We observed typical STJ signal</a:t>
            </a:r>
          </a:p>
          <a:p>
            <a:r>
              <a:rPr kumimoji="1" lang="en-US" altLang="ja-JP" b="1" dirty="0" smtClean="0"/>
              <a:t> from STJ on SOI board</a:t>
            </a:r>
            <a:r>
              <a:rPr kumimoji="1" lang="ja-JP" altLang="en-US" b="1" dirty="0" smtClean="0"/>
              <a:t>！</a:t>
            </a:r>
            <a:endParaRPr kumimoji="1" lang="ja-JP" altLang="en-US" b="1" dirty="0"/>
          </a:p>
        </p:txBody>
      </p:sp>
      <p:sp>
        <p:nvSpPr>
          <p:cNvPr id="36" name="正方形/長方形 35"/>
          <p:cNvSpPr/>
          <p:nvPr/>
        </p:nvSpPr>
        <p:spPr>
          <a:xfrm>
            <a:off x="5609487" y="1456991"/>
            <a:ext cx="3584710" cy="369332"/>
          </a:xfrm>
          <a:prstGeom prst="rect">
            <a:avLst/>
          </a:prstGeom>
        </p:spPr>
        <p:txBody>
          <a:bodyPr wrap="none">
            <a:spAutoFit/>
          </a:bodyPr>
          <a:lstStyle/>
          <a:p>
            <a:r>
              <a:rPr lang="en-US" altLang="ja-JP" dirty="0" smtClean="0"/>
              <a:t>IV </a:t>
            </a:r>
            <a:r>
              <a:rPr lang="en-US" altLang="ja-JP" dirty="0"/>
              <a:t>curve of the STJ on SOI board </a:t>
            </a:r>
            <a:endParaRPr lang="ja-JP" altLang="en-US" dirty="0"/>
          </a:p>
        </p:txBody>
      </p:sp>
      <p:sp>
        <p:nvSpPr>
          <p:cNvPr id="21" name="スライド番号プレースホルダー 20"/>
          <p:cNvSpPr>
            <a:spLocks noGrp="1"/>
          </p:cNvSpPr>
          <p:nvPr>
            <p:ph type="sldNum" sz="quarter" idx="12"/>
          </p:nvPr>
        </p:nvSpPr>
        <p:spPr/>
        <p:txBody>
          <a:bodyPr/>
          <a:lstStyle/>
          <a:p>
            <a:fld id="{F38DF745-7D3F-47F4-83A3-874385CFAA69}" type="slidenum">
              <a:rPr lang="en-US" smtClean="0"/>
              <a:pPr/>
              <a:t>6</a:t>
            </a:fld>
            <a:endParaRPr lang="en-US"/>
          </a:p>
        </p:txBody>
      </p:sp>
    </p:spTree>
    <p:extLst>
      <p:ext uri="{BB962C8B-B14F-4D97-AF65-F5344CB8AC3E}">
        <p14:creationId xmlns:p14="http://schemas.microsoft.com/office/powerpoint/2010/main" val="364623826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0227" y="349956"/>
            <a:ext cx="9216718" cy="990600"/>
          </a:xfrm>
        </p:spPr>
        <p:txBody>
          <a:bodyPr>
            <a:noAutofit/>
          </a:bodyPr>
          <a:lstStyle/>
          <a:p>
            <a:r>
              <a:rPr lang="en-US" altLang="ja-JP" sz="3000" dirty="0" smtClean="0"/>
              <a:t>SOI-FET after </a:t>
            </a:r>
            <a:r>
              <a:rPr kumimoji="1" lang="en-US" altLang="ja-JP" sz="3000" dirty="0" smtClean="0"/>
              <a:t>processing STJ </a:t>
            </a:r>
            <a:r>
              <a:rPr lang="en-US" altLang="ja-JP" sz="3000" dirty="0" smtClean="0"/>
              <a:t>at</a:t>
            </a:r>
            <a:r>
              <a:rPr kumimoji="1" lang="en-US" altLang="ja-JP" sz="3000" dirty="0" smtClean="0"/>
              <a:t> Low Temperature</a:t>
            </a:r>
            <a:endParaRPr kumimoji="1" lang="ja-JP" altLang="en-US" sz="3000" dirty="0"/>
          </a:p>
        </p:txBody>
      </p:sp>
      <p:pic>
        <p:nvPicPr>
          <p:cNvPr id="7" name="図 6"/>
          <p:cNvPicPr>
            <a:picLocks noChangeAspect="1"/>
          </p:cNvPicPr>
          <p:nvPr/>
        </p:nvPicPr>
        <p:blipFill>
          <a:blip r:embed="rId3"/>
          <a:stretch>
            <a:fillRect/>
          </a:stretch>
        </p:blipFill>
        <p:spPr>
          <a:xfrm>
            <a:off x="2832940" y="1517375"/>
            <a:ext cx="2505325" cy="20309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図 7"/>
          <p:cNvPicPr>
            <a:picLocks noChangeAspect="1"/>
          </p:cNvPicPr>
          <p:nvPr/>
        </p:nvPicPr>
        <p:blipFill>
          <a:blip r:embed="rId4"/>
          <a:stretch>
            <a:fillRect/>
          </a:stretch>
        </p:blipFill>
        <p:spPr>
          <a:xfrm>
            <a:off x="104611" y="1511830"/>
            <a:ext cx="2539916" cy="203645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テキスト ボックス 9"/>
          <p:cNvSpPr txBox="1"/>
          <p:nvPr/>
        </p:nvSpPr>
        <p:spPr>
          <a:xfrm>
            <a:off x="435875" y="1511830"/>
            <a:ext cx="1836085" cy="307777"/>
          </a:xfrm>
          <a:prstGeom prst="rect">
            <a:avLst/>
          </a:prstGeom>
          <a:solidFill>
            <a:schemeClr val="bg1"/>
          </a:solidFill>
        </p:spPr>
        <p:txBody>
          <a:bodyPr wrap="none" rtlCol="0">
            <a:spAutoFit/>
          </a:bodyPr>
          <a:lstStyle/>
          <a:p>
            <a:r>
              <a:rPr kumimoji="1" lang="en-US" altLang="ja-JP" sz="1400" b="1" dirty="0" smtClean="0"/>
              <a:t>NMOS(690~750mK)</a:t>
            </a:r>
            <a:endParaRPr kumimoji="1" lang="ja-JP" altLang="en-US" sz="1400" b="1" dirty="0"/>
          </a:p>
        </p:txBody>
      </p:sp>
      <p:sp>
        <p:nvSpPr>
          <p:cNvPr id="11" name="テキスト ボックス 10"/>
          <p:cNvSpPr txBox="1"/>
          <p:nvPr/>
        </p:nvSpPr>
        <p:spPr>
          <a:xfrm>
            <a:off x="3502633" y="1510341"/>
            <a:ext cx="1421783" cy="307777"/>
          </a:xfrm>
          <a:prstGeom prst="rect">
            <a:avLst/>
          </a:prstGeom>
          <a:solidFill>
            <a:schemeClr val="bg1"/>
          </a:solidFill>
        </p:spPr>
        <p:txBody>
          <a:bodyPr wrap="none" rtlCol="0">
            <a:spAutoFit/>
          </a:bodyPr>
          <a:lstStyle/>
          <a:p>
            <a:r>
              <a:rPr kumimoji="1" lang="en-US" altLang="ja-JP" sz="1400" b="1" dirty="0"/>
              <a:t>P</a:t>
            </a:r>
            <a:r>
              <a:rPr kumimoji="1" lang="en-US" altLang="ja-JP" sz="1400" b="1" dirty="0" smtClean="0"/>
              <a:t>MOS(750mK)</a:t>
            </a:r>
            <a:endParaRPr kumimoji="1" lang="ja-JP" altLang="en-US" sz="1400" b="1" dirty="0"/>
          </a:p>
        </p:txBody>
      </p:sp>
      <p:sp>
        <p:nvSpPr>
          <p:cNvPr id="12" name="テキスト ボックス 11"/>
          <p:cNvSpPr txBox="1"/>
          <p:nvPr/>
        </p:nvSpPr>
        <p:spPr>
          <a:xfrm rot="16200000">
            <a:off x="199818" y="2445887"/>
            <a:ext cx="584302" cy="261610"/>
          </a:xfrm>
          <a:prstGeom prst="rect">
            <a:avLst/>
          </a:prstGeom>
          <a:noFill/>
        </p:spPr>
        <p:txBody>
          <a:bodyPr wrap="none" rtlCol="0">
            <a:spAutoFit/>
          </a:bodyPr>
          <a:lstStyle/>
          <a:p>
            <a:r>
              <a:rPr kumimoji="1" lang="en-US" altLang="ja-JP" sz="1100" b="1" dirty="0" smtClean="0">
                <a:solidFill>
                  <a:srgbClr val="5C697C"/>
                </a:solidFill>
              </a:rPr>
              <a:t>Ids[A]</a:t>
            </a:r>
            <a:endParaRPr kumimoji="1" lang="ja-JP" altLang="en-US" sz="1100" b="1" dirty="0">
              <a:solidFill>
                <a:srgbClr val="5C697C"/>
              </a:solidFill>
            </a:endParaRPr>
          </a:p>
        </p:txBody>
      </p:sp>
      <p:grpSp>
        <p:nvGrpSpPr>
          <p:cNvPr id="17" name="図形グループ 16"/>
          <p:cNvGrpSpPr/>
          <p:nvPr/>
        </p:nvGrpSpPr>
        <p:grpSpPr>
          <a:xfrm rot="10800000">
            <a:off x="4603896" y="2464468"/>
            <a:ext cx="262774" cy="260521"/>
            <a:chOff x="5983387" y="3109964"/>
            <a:chExt cx="262774" cy="260521"/>
          </a:xfrm>
        </p:grpSpPr>
        <p:cxnSp>
          <p:nvCxnSpPr>
            <p:cNvPr id="14" name="直線矢印コネクタ 13"/>
            <p:cNvCxnSpPr/>
            <p:nvPr/>
          </p:nvCxnSpPr>
          <p:spPr>
            <a:xfrm>
              <a:off x="5983387" y="3109964"/>
              <a:ext cx="0" cy="260521"/>
            </a:xfrm>
            <a:prstGeom prst="straightConnector1">
              <a:avLst/>
            </a:prstGeom>
            <a:ln w="28575" cmpd="sng">
              <a:solidFill>
                <a:srgbClr val="57576E"/>
              </a:solidFill>
              <a:tailEnd type="arrow"/>
            </a:ln>
          </p:spPr>
          <p:style>
            <a:lnRef idx="2">
              <a:schemeClr val="accent1"/>
            </a:lnRef>
            <a:fillRef idx="0">
              <a:schemeClr val="accent1"/>
            </a:fillRef>
            <a:effectRef idx="1">
              <a:schemeClr val="accent1"/>
            </a:effectRef>
            <a:fontRef idx="minor">
              <a:schemeClr val="tx1"/>
            </a:fontRef>
          </p:style>
        </p:cxnSp>
        <p:cxnSp>
          <p:nvCxnSpPr>
            <p:cNvPr id="15" name="直線矢印コネクタ 14"/>
            <p:cNvCxnSpPr/>
            <p:nvPr/>
          </p:nvCxnSpPr>
          <p:spPr>
            <a:xfrm rot="10800000" flipH="1">
              <a:off x="5983387" y="3123962"/>
              <a:ext cx="262774" cy="0"/>
            </a:xfrm>
            <a:prstGeom prst="straightConnector1">
              <a:avLst/>
            </a:prstGeom>
            <a:ln w="28575" cmpd="sng">
              <a:solidFill>
                <a:srgbClr val="57576E"/>
              </a:solidFill>
              <a:tailEnd type="arrow"/>
            </a:ln>
          </p:spPr>
          <p:style>
            <a:lnRef idx="2">
              <a:schemeClr val="accent1"/>
            </a:lnRef>
            <a:fillRef idx="0">
              <a:schemeClr val="accent1"/>
            </a:fillRef>
            <a:effectRef idx="1">
              <a:schemeClr val="accent1"/>
            </a:effectRef>
            <a:fontRef idx="minor">
              <a:schemeClr val="tx1"/>
            </a:fontRef>
          </p:style>
        </p:cxnSp>
      </p:grpSp>
      <p:grpSp>
        <p:nvGrpSpPr>
          <p:cNvPr id="19" name="図形グループ 18"/>
          <p:cNvGrpSpPr/>
          <p:nvPr/>
        </p:nvGrpSpPr>
        <p:grpSpPr>
          <a:xfrm rot="10800000">
            <a:off x="663926" y="2486605"/>
            <a:ext cx="225666" cy="260521"/>
            <a:chOff x="5757721" y="3109964"/>
            <a:chExt cx="225666" cy="260521"/>
          </a:xfrm>
        </p:grpSpPr>
        <p:cxnSp>
          <p:nvCxnSpPr>
            <p:cNvPr id="20" name="直線矢印コネクタ 19"/>
            <p:cNvCxnSpPr/>
            <p:nvPr/>
          </p:nvCxnSpPr>
          <p:spPr>
            <a:xfrm>
              <a:off x="5983387" y="3109964"/>
              <a:ext cx="0" cy="260521"/>
            </a:xfrm>
            <a:prstGeom prst="straightConnector1">
              <a:avLst/>
            </a:prstGeom>
            <a:ln>
              <a:solidFill>
                <a:srgbClr val="57576E"/>
              </a:solidFill>
              <a:tailEnd type="arrow"/>
            </a:ln>
          </p:spPr>
          <p:style>
            <a:lnRef idx="2">
              <a:schemeClr val="accent1"/>
            </a:lnRef>
            <a:fillRef idx="0">
              <a:schemeClr val="accent1"/>
            </a:fillRef>
            <a:effectRef idx="1">
              <a:schemeClr val="accent1"/>
            </a:effectRef>
            <a:fontRef idx="minor">
              <a:schemeClr val="tx1"/>
            </a:fontRef>
          </p:style>
        </p:cxnSp>
        <p:cxnSp>
          <p:nvCxnSpPr>
            <p:cNvPr id="21" name="直線矢印コネクタ 20"/>
            <p:cNvCxnSpPr/>
            <p:nvPr/>
          </p:nvCxnSpPr>
          <p:spPr>
            <a:xfrm rot="10800000">
              <a:off x="5757721" y="3123962"/>
              <a:ext cx="225666" cy="0"/>
            </a:xfrm>
            <a:prstGeom prst="straightConnector1">
              <a:avLst/>
            </a:prstGeom>
            <a:ln>
              <a:solidFill>
                <a:srgbClr val="57576E"/>
              </a:solidFill>
              <a:tailEnd type="arrow"/>
            </a:ln>
          </p:spPr>
          <p:style>
            <a:lnRef idx="2">
              <a:schemeClr val="accent1"/>
            </a:lnRef>
            <a:fillRef idx="0">
              <a:schemeClr val="accent1"/>
            </a:fillRef>
            <a:effectRef idx="1">
              <a:schemeClr val="accent1"/>
            </a:effectRef>
            <a:fontRef idx="minor">
              <a:schemeClr val="tx1"/>
            </a:fontRef>
          </p:style>
        </p:cxnSp>
      </p:grpSp>
      <p:sp>
        <p:nvSpPr>
          <p:cNvPr id="23" name="テキスト ボックス 22"/>
          <p:cNvSpPr txBox="1"/>
          <p:nvPr/>
        </p:nvSpPr>
        <p:spPr>
          <a:xfrm>
            <a:off x="578023" y="2747126"/>
            <a:ext cx="631415" cy="261610"/>
          </a:xfrm>
          <a:prstGeom prst="rect">
            <a:avLst/>
          </a:prstGeom>
          <a:noFill/>
        </p:spPr>
        <p:txBody>
          <a:bodyPr wrap="none" rtlCol="0">
            <a:spAutoFit/>
          </a:bodyPr>
          <a:lstStyle/>
          <a:p>
            <a:r>
              <a:rPr kumimoji="1" lang="en-US" altLang="ja-JP" sz="1100" b="1" dirty="0" err="1" smtClean="0">
                <a:solidFill>
                  <a:srgbClr val="5C697C"/>
                </a:solidFill>
              </a:rPr>
              <a:t>Vgs</a:t>
            </a:r>
            <a:r>
              <a:rPr kumimoji="1" lang="en-US" altLang="ja-JP" sz="1100" b="1" dirty="0" smtClean="0">
                <a:solidFill>
                  <a:srgbClr val="5C697C"/>
                </a:solidFill>
              </a:rPr>
              <a:t>[V]</a:t>
            </a:r>
            <a:endParaRPr kumimoji="1" lang="ja-JP" altLang="en-US" sz="1100" b="1" dirty="0">
              <a:solidFill>
                <a:srgbClr val="5C697C"/>
              </a:solidFill>
            </a:endParaRPr>
          </a:p>
        </p:txBody>
      </p:sp>
      <p:sp>
        <p:nvSpPr>
          <p:cNvPr id="25" name="テキスト ボックス 24"/>
          <p:cNvSpPr txBox="1"/>
          <p:nvPr/>
        </p:nvSpPr>
        <p:spPr>
          <a:xfrm rot="16200000">
            <a:off x="4743788" y="2445886"/>
            <a:ext cx="631278" cy="261610"/>
          </a:xfrm>
          <a:prstGeom prst="rect">
            <a:avLst/>
          </a:prstGeom>
          <a:noFill/>
        </p:spPr>
        <p:txBody>
          <a:bodyPr wrap="none" rtlCol="0">
            <a:spAutoFit/>
          </a:bodyPr>
          <a:lstStyle/>
          <a:p>
            <a:r>
              <a:rPr kumimoji="1" lang="en-US" altLang="ja-JP" sz="1100" b="1" dirty="0" smtClean="0">
                <a:solidFill>
                  <a:srgbClr val="5C697C"/>
                </a:solidFill>
              </a:rPr>
              <a:t>-Ids[A]</a:t>
            </a:r>
            <a:endParaRPr kumimoji="1" lang="ja-JP" altLang="en-US" sz="1100" b="1" dirty="0">
              <a:solidFill>
                <a:srgbClr val="5C697C"/>
              </a:solidFill>
            </a:endParaRPr>
          </a:p>
        </p:txBody>
      </p:sp>
      <p:sp>
        <p:nvSpPr>
          <p:cNvPr id="26" name="テキスト ボックス 25"/>
          <p:cNvSpPr txBox="1"/>
          <p:nvPr/>
        </p:nvSpPr>
        <p:spPr>
          <a:xfrm>
            <a:off x="4514282" y="2700227"/>
            <a:ext cx="631415" cy="261610"/>
          </a:xfrm>
          <a:prstGeom prst="rect">
            <a:avLst/>
          </a:prstGeom>
          <a:noFill/>
        </p:spPr>
        <p:txBody>
          <a:bodyPr wrap="none" rtlCol="0">
            <a:spAutoFit/>
          </a:bodyPr>
          <a:lstStyle/>
          <a:p>
            <a:r>
              <a:rPr kumimoji="1" lang="en-US" altLang="ja-JP" sz="1100" b="1" dirty="0" err="1" smtClean="0">
                <a:solidFill>
                  <a:srgbClr val="5C697C"/>
                </a:solidFill>
              </a:rPr>
              <a:t>Vgs</a:t>
            </a:r>
            <a:r>
              <a:rPr kumimoji="1" lang="en-US" altLang="ja-JP" sz="1100" b="1" dirty="0" smtClean="0">
                <a:solidFill>
                  <a:srgbClr val="5C697C"/>
                </a:solidFill>
              </a:rPr>
              <a:t>[V]</a:t>
            </a:r>
            <a:endParaRPr kumimoji="1" lang="ja-JP" altLang="en-US" sz="1100" b="1" dirty="0">
              <a:solidFill>
                <a:srgbClr val="5C697C"/>
              </a:solidFill>
            </a:endParaRPr>
          </a:p>
        </p:txBody>
      </p:sp>
      <p:pic>
        <p:nvPicPr>
          <p:cNvPr id="27" name="図 26" descr="gm_700mK.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3936773"/>
            <a:ext cx="5472560" cy="2195495"/>
          </a:xfrm>
          <a:prstGeom prst="rect">
            <a:avLst/>
          </a:prstGeom>
        </p:spPr>
      </p:pic>
      <p:grpSp>
        <p:nvGrpSpPr>
          <p:cNvPr id="28" name="図形グループ 27"/>
          <p:cNvGrpSpPr/>
          <p:nvPr/>
        </p:nvGrpSpPr>
        <p:grpSpPr>
          <a:xfrm rot="10800000">
            <a:off x="1111727" y="5246481"/>
            <a:ext cx="225666" cy="260521"/>
            <a:chOff x="5757721" y="3109964"/>
            <a:chExt cx="225666" cy="260521"/>
          </a:xfrm>
        </p:grpSpPr>
        <p:cxnSp>
          <p:nvCxnSpPr>
            <p:cNvPr id="29" name="直線矢印コネクタ 28"/>
            <p:cNvCxnSpPr/>
            <p:nvPr/>
          </p:nvCxnSpPr>
          <p:spPr>
            <a:xfrm>
              <a:off x="5983387" y="3109964"/>
              <a:ext cx="0" cy="260521"/>
            </a:xfrm>
            <a:prstGeom prst="straightConnector1">
              <a:avLst/>
            </a:prstGeom>
            <a:ln>
              <a:solidFill>
                <a:srgbClr val="57576E"/>
              </a:solidFill>
              <a:tailEnd type="arrow"/>
            </a:ln>
          </p:spPr>
          <p:style>
            <a:lnRef idx="2">
              <a:schemeClr val="accent1"/>
            </a:lnRef>
            <a:fillRef idx="0">
              <a:schemeClr val="accent1"/>
            </a:fillRef>
            <a:effectRef idx="1">
              <a:schemeClr val="accent1"/>
            </a:effectRef>
            <a:fontRef idx="minor">
              <a:schemeClr val="tx1"/>
            </a:fontRef>
          </p:style>
        </p:cxnSp>
        <p:cxnSp>
          <p:nvCxnSpPr>
            <p:cNvPr id="30" name="直線矢印コネクタ 29"/>
            <p:cNvCxnSpPr/>
            <p:nvPr/>
          </p:nvCxnSpPr>
          <p:spPr>
            <a:xfrm rot="10800000">
              <a:off x="5757721" y="3123962"/>
              <a:ext cx="225666" cy="0"/>
            </a:xfrm>
            <a:prstGeom prst="straightConnector1">
              <a:avLst/>
            </a:prstGeom>
            <a:ln>
              <a:solidFill>
                <a:srgbClr val="57576E"/>
              </a:solidFill>
              <a:tailEnd type="arrow"/>
            </a:ln>
          </p:spPr>
          <p:style>
            <a:lnRef idx="2">
              <a:schemeClr val="accent1"/>
            </a:lnRef>
            <a:fillRef idx="0">
              <a:schemeClr val="accent1"/>
            </a:fillRef>
            <a:effectRef idx="1">
              <a:schemeClr val="accent1"/>
            </a:effectRef>
            <a:fontRef idx="minor">
              <a:schemeClr val="tx1"/>
            </a:fontRef>
          </p:style>
        </p:cxnSp>
      </p:grpSp>
      <p:sp>
        <p:nvSpPr>
          <p:cNvPr id="31" name="テキスト ボックス 30"/>
          <p:cNvSpPr txBox="1"/>
          <p:nvPr/>
        </p:nvSpPr>
        <p:spPr>
          <a:xfrm>
            <a:off x="1025824" y="5507002"/>
            <a:ext cx="631415" cy="261610"/>
          </a:xfrm>
          <a:prstGeom prst="rect">
            <a:avLst/>
          </a:prstGeom>
          <a:noFill/>
        </p:spPr>
        <p:txBody>
          <a:bodyPr wrap="none" rtlCol="0">
            <a:spAutoFit/>
          </a:bodyPr>
          <a:lstStyle/>
          <a:p>
            <a:r>
              <a:rPr kumimoji="1" lang="en-US" altLang="ja-JP" sz="1100" b="1" dirty="0" err="1" smtClean="0">
                <a:solidFill>
                  <a:srgbClr val="5C697C"/>
                </a:solidFill>
              </a:rPr>
              <a:t>Vds</a:t>
            </a:r>
            <a:r>
              <a:rPr kumimoji="1" lang="en-US" altLang="ja-JP" sz="1100" b="1" dirty="0" smtClean="0">
                <a:solidFill>
                  <a:srgbClr val="5C697C"/>
                </a:solidFill>
              </a:rPr>
              <a:t>[V]</a:t>
            </a:r>
            <a:endParaRPr kumimoji="1" lang="ja-JP" altLang="en-US" sz="1100" b="1" dirty="0">
              <a:solidFill>
                <a:srgbClr val="5C697C"/>
              </a:solidFill>
            </a:endParaRPr>
          </a:p>
        </p:txBody>
      </p:sp>
      <p:sp>
        <p:nvSpPr>
          <p:cNvPr id="32" name="テキスト ボックス 31"/>
          <p:cNvSpPr txBox="1"/>
          <p:nvPr/>
        </p:nvSpPr>
        <p:spPr>
          <a:xfrm rot="16200000">
            <a:off x="647099" y="5277052"/>
            <a:ext cx="584302" cy="261610"/>
          </a:xfrm>
          <a:prstGeom prst="rect">
            <a:avLst/>
          </a:prstGeom>
          <a:noFill/>
        </p:spPr>
        <p:txBody>
          <a:bodyPr wrap="none" rtlCol="0">
            <a:spAutoFit/>
          </a:bodyPr>
          <a:lstStyle/>
          <a:p>
            <a:r>
              <a:rPr kumimoji="1" lang="en-US" altLang="ja-JP" sz="1100" b="1" dirty="0" err="1" smtClean="0">
                <a:solidFill>
                  <a:srgbClr val="5C697C"/>
                </a:solidFill>
              </a:rPr>
              <a:t>gm</a:t>
            </a:r>
            <a:r>
              <a:rPr kumimoji="1" lang="en-US" altLang="ja-JP" sz="1100" b="1" dirty="0" smtClean="0">
                <a:solidFill>
                  <a:srgbClr val="5C697C"/>
                </a:solidFill>
              </a:rPr>
              <a:t>[</a:t>
            </a:r>
            <a:r>
              <a:rPr kumimoji="1" lang="en-US" altLang="ja-JP" sz="1100" b="1" dirty="0">
                <a:solidFill>
                  <a:srgbClr val="5C697C"/>
                </a:solidFill>
              </a:rPr>
              <a:t>S</a:t>
            </a:r>
            <a:r>
              <a:rPr kumimoji="1" lang="en-US" altLang="ja-JP" sz="1100" b="1" dirty="0" smtClean="0">
                <a:solidFill>
                  <a:srgbClr val="5C697C"/>
                </a:solidFill>
              </a:rPr>
              <a:t>]</a:t>
            </a:r>
            <a:endParaRPr kumimoji="1" lang="ja-JP" altLang="en-US" sz="1100" b="1" dirty="0">
              <a:solidFill>
                <a:srgbClr val="5C697C"/>
              </a:solidFill>
            </a:endParaRPr>
          </a:p>
        </p:txBody>
      </p:sp>
      <p:grpSp>
        <p:nvGrpSpPr>
          <p:cNvPr id="33" name="図形グループ 32"/>
          <p:cNvGrpSpPr/>
          <p:nvPr/>
        </p:nvGrpSpPr>
        <p:grpSpPr>
          <a:xfrm rot="10800000">
            <a:off x="4031774" y="5246481"/>
            <a:ext cx="225666" cy="260521"/>
            <a:chOff x="5757721" y="3109964"/>
            <a:chExt cx="225666" cy="260521"/>
          </a:xfrm>
        </p:grpSpPr>
        <p:cxnSp>
          <p:nvCxnSpPr>
            <p:cNvPr id="34" name="直線矢印コネクタ 33"/>
            <p:cNvCxnSpPr/>
            <p:nvPr/>
          </p:nvCxnSpPr>
          <p:spPr>
            <a:xfrm>
              <a:off x="5983387" y="3109964"/>
              <a:ext cx="0" cy="260521"/>
            </a:xfrm>
            <a:prstGeom prst="straightConnector1">
              <a:avLst/>
            </a:prstGeom>
            <a:ln>
              <a:solidFill>
                <a:srgbClr val="57576E"/>
              </a:solidFill>
              <a:tailEnd type="arrow"/>
            </a:ln>
          </p:spPr>
          <p:style>
            <a:lnRef idx="2">
              <a:schemeClr val="accent1"/>
            </a:lnRef>
            <a:fillRef idx="0">
              <a:schemeClr val="accent1"/>
            </a:fillRef>
            <a:effectRef idx="1">
              <a:schemeClr val="accent1"/>
            </a:effectRef>
            <a:fontRef idx="minor">
              <a:schemeClr val="tx1"/>
            </a:fontRef>
          </p:style>
        </p:cxnSp>
        <p:cxnSp>
          <p:nvCxnSpPr>
            <p:cNvPr id="35" name="直線矢印コネクタ 34"/>
            <p:cNvCxnSpPr/>
            <p:nvPr/>
          </p:nvCxnSpPr>
          <p:spPr>
            <a:xfrm rot="10800000">
              <a:off x="5757721" y="3123962"/>
              <a:ext cx="225666" cy="0"/>
            </a:xfrm>
            <a:prstGeom prst="straightConnector1">
              <a:avLst/>
            </a:prstGeom>
            <a:ln>
              <a:solidFill>
                <a:srgbClr val="57576E"/>
              </a:solidFill>
              <a:tailEnd type="arrow"/>
            </a:ln>
          </p:spPr>
          <p:style>
            <a:lnRef idx="2">
              <a:schemeClr val="accent1"/>
            </a:lnRef>
            <a:fillRef idx="0">
              <a:schemeClr val="accent1"/>
            </a:fillRef>
            <a:effectRef idx="1">
              <a:schemeClr val="accent1"/>
            </a:effectRef>
            <a:fontRef idx="minor">
              <a:schemeClr val="tx1"/>
            </a:fontRef>
          </p:style>
        </p:cxnSp>
      </p:grpSp>
      <p:sp>
        <p:nvSpPr>
          <p:cNvPr id="36" name="テキスト ボックス 35"/>
          <p:cNvSpPr txBox="1"/>
          <p:nvPr/>
        </p:nvSpPr>
        <p:spPr>
          <a:xfrm>
            <a:off x="3945871" y="5507002"/>
            <a:ext cx="631415" cy="261610"/>
          </a:xfrm>
          <a:prstGeom prst="rect">
            <a:avLst/>
          </a:prstGeom>
          <a:noFill/>
        </p:spPr>
        <p:txBody>
          <a:bodyPr wrap="none" rtlCol="0">
            <a:spAutoFit/>
          </a:bodyPr>
          <a:lstStyle/>
          <a:p>
            <a:r>
              <a:rPr kumimoji="1" lang="en-US" altLang="ja-JP" sz="1100" b="1" dirty="0" err="1" smtClean="0">
                <a:solidFill>
                  <a:srgbClr val="5C697C"/>
                </a:solidFill>
              </a:rPr>
              <a:t>Vds</a:t>
            </a:r>
            <a:r>
              <a:rPr kumimoji="1" lang="en-US" altLang="ja-JP" sz="1100" b="1" dirty="0" smtClean="0">
                <a:solidFill>
                  <a:srgbClr val="5C697C"/>
                </a:solidFill>
              </a:rPr>
              <a:t>[V]</a:t>
            </a:r>
            <a:endParaRPr kumimoji="1" lang="ja-JP" altLang="en-US" sz="1100" b="1" dirty="0">
              <a:solidFill>
                <a:srgbClr val="5C697C"/>
              </a:solidFill>
            </a:endParaRPr>
          </a:p>
        </p:txBody>
      </p:sp>
      <p:sp>
        <p:nvSpPr>
          <p:cNvPr id="37" name="テキスト ボックス 36"/>
          <p:cNvSpPr txBox="1"/>
          <p:nvPr/>
        </p:nvSpPr>
        <p:spPr>
          <a:xfrm rot="16200000">
            <a:off x="3567146" y="5301475"/>
            <a:ext cx="584302" cy="261610"/>
          </a:xfrm>
          <a:prstGeom prst="rect">
            <a:avLst/>
          </a:prstGeom>
          <a:noFill/>
        </p:spPr>
        <p:txBody>
          <a:bodyPr wrap="none" rtlCol="0">
            <a:spAutoFit/>
          </a:bodyPr>
          <a:lstStyle/>
          <a:p>
            <a:r>
              <a:rPr kumimoji="1" lang="en-US" altLang="ja-JP" sz="1100" b="1" dirty="0" err="1" smtClean="0">
                <a:solidFill>
                  <a:srgbClr val="5C697C"/>
                </a:solidFill>
              </a:rPr>
              <a:t>gm</a:t>
            </a:r>
            <a:r>
              <a:rPr kumimoji="1" lang="en-US" altLang="ja-JP" sz="1100" b="1" dirty="0" smtClean="0">
                <a:solidFill>
                  <a:srgbClr val="5C697C"/>
                </a:solidFill>
              </a:rPr>
              <a:t>[</a:t>
            </a:r>
            <a:r>
              <a:rPr kumimoji="1" lang="en-US" altLang="ja-JP" sz="1100" b="1" dirty="0">
                <a:solidFill>
                  <a:srgbClr val="5C697C"/>
                </a:solidFill>
              </a:rPr>
              <a:t>S</a:t>
            </a:r>
            <a:r>
              <a:rPr kumimoji="1" lang="en-US" altLang="ja-JP" sz="1100" b="1" dirty="0" smtClean="0">
                <a:solidFill>
                  <a:srgbClr val="5C697C"/>
                </a:solidFill>
              </a:rPr>
              <a:t>]</a:t>
            </a:r>
            <a:endParaRPr kumimoji="1" lang="ja-JP" altLang="en-US" sz="1100" b="1" dirty="0">
              <a:solidFill>
                <a:srgbClr val="5C697C"/>
              </a:solidFill>
            </a:endParaRPr>
          </a:p>
        </p:txBody>
      </p:sp>
      <p:sp>
        <p:nvSpPr>
          <p:cNvPr id="39" name="正方形/長方形 38"/>
          <p:cNvSpPr/>
          <p:nvPr/>
        </p:nvSpPr>
        <p:spPr>
          <a:xfrm>
            <a:off x="5627233" y="1356453"/>
            <a:ext cx="4572000" cy="646331"/>
          </a:xfrm>
          <a:prstGeom prst="rect">
            <a:avLst/>
          </a:prstGeom>
        </p:spPr>
        <p:txBody>
          <a:bodyPr>
            <a:spAutoFit/>
          </a:bodyPr>
          <a:lstStyle/>
          <a:p>
            <a:r>
              <a:rPr lang="en-US" altLang="ja-JP" b="1" dirty="0" smtClean="0"/>
              <a:t>I-V </a:t>
            </a:r>
            <a:r>
              <a:rPr lang="en-US" altLang="ja-JP" b="1" dirty="0"/>
              <a:t>curve </a:t>
            </a:r>
            <a:r>
              <a:rPr lang="en-US" altLang="ja-JP" b="1" dirty="0" smtClean="0"/>
              <a:t>of SOI-FETs </a:t>
            </a:r>
            <a:r>
              <a:rPr lang="en-US" altLang="ja-JP" b="1" dirty="0"/>
              <a:t>after </a:t>
            </a:r>
            <a:endParaRPr lang="en-US" altLang="ja-JP" b="1" dirty="0" smtClean="0"/>
          </a:p>
          <a:p>
            <a:r>
              <a:rPr lang="en-US" altLang="ja-JP" b="1" dirty="0" smtClean="0"/>
              <a:t>processing </a:t>
            </a:r>
            <a:r>
              <a:rPr lang="en-US" altLang="ja-JP" b="1" dirty="0" err="1" smtClean="0"/>
              <a:t>Nb</a:t>
            </a:r>
            <a:r>
              <a:rPr lang="en-US" altLang="ja-JP" b="1" dirty="0"/>
              <a:t>/Al-STJ.</a:t>
            </a:r>
            <a:endParaRPr lang="ja-JP" altLang="en-US" b="1" dirty="0"/>
          </a:p>
        </p:txBody>
      </p:sp>
      <p:sp>
        <p:nvSpPr>
          <p:cNvPr id="40" name="正方形/長方形 39"/>
          <p:cNvSpPr/>
          <p:nvPr/>
        </p:nvSpPr>
        <p:spPr>
          <a:xfrm>
            <a:off x="5347892" y="2084337"/>
            <a:ext cx="4572000" cy="1754327"/>
          </a:xfrm>
          <a:prstGeom prst="rect">
            <a:avLst/>
          </a:prstGeom>
        </p:spPr>
        <p:txBody>
          <a:bodyPr>
            <a:spAutoFit/>
          </a:bodyPr>
          <a:lstStyle/>
          <a:p>
            <a:pPr marL="285750" indent="-285750">
              <a:buFont typeface="Arial"/>
              <a:buChar char="•"/>
            </a:pPr>
            <a:r>
              <a:rPr lang="en-US" altLang="ja-JP" dirty="0"/>
              <a:t>Both of NMOS and PMOS </a:t>
            </a:r>
            <a:endParaRPr lang="en-US" altLang="ja-JP" dirty="0" smtClean="0"/>
          </a:p>
          <a:p>
            <a:r>
              <a:rPr lang="en-US" altLang="ja-JP" dirty="0"/>
              <a:t> </a:t>
            </a:r>
            <a:r>
              <a:rPr lang="en-US" altLang="ja-JP" dirty="0" smtClean="0"/>
              <a:t>    can </a:t>
            </a:r>
            <a:r>
              <a:rPr lang="en-US" altLang="ja-JP" dirty="0"/>
              <a:t>be </a:t>
            </a:r>
            <a:r>
              <a:rPr lang="en-US" altLang="ja-JP" dirty="0" smtClean="0"/>
              <a:t>operated </a:t>
            </a:r>
            <a:r>
              <a:rPr lang="en-US" altLang="ja-JP" dirty="0"/>
              <a:t>below 8</a:t>
            </a:r>
            <a:r>
              <a:rPr lang="en-US" altLang="ja-JP" dirty="0" smtClean="0"/>
              <a:t>00mK.</a:t>
            </a:r>
            <a:endParaRPr lang="en-US" altLang="ja-JP" dirty="0"/>
          </a:p>
          <a:p>
            <a:pPr marL="285750" indent="-285750">
              <a:buFont typeface="Arial"/>
              <a:buChar char="•"/>
            </a:pPr>
            <a:r>
              <a:rPr lang="en-US" altLang="ja-JP" dirty="0" smtClean="0"/>
              <a:t>Trans</a:t>
            </a:r>
            <a:r>
              <a:rPr lang="en-US" altLang="ja-JP" dirty="0"/>
              <a:t>-conductance “</a:t>
            </a:r>
            <a:r>
              <a:rPr lang="en-US" altLang="ja-JP" dirty="0" err="1"/>
              <a:t>gm</a:t>
            </a:r>
            <a:r>
              <a:rPr lang="en-US" altLang="ja-JP" dirty="0"/>
              <a:t>” </a:t>
            </a:r>
            <a:r>
              <a:rPr lang="en-US" altLang="ja-JP" dirty="0" smtClean="0"/>
              <a:t>is</a:t>
            </a:r>
          </a:p>
          <a:p>
            <a:r>
              <a:rPr lang="en-US" altLang="ja-JP" dirty="0" smtClean="0"/>
              <a:t>     not varied </a:t>
            </a:r>
            <a:r>
              <a:rPr lang="en-US" altLang="ja-JP" dirty="0"/>
              <a:t>drastically for each </a:t>
            </a:r>
          </a:p>
          <a:p>
            <a:r>
              <a:rPr lang="en-US" altLang="ja-JP" dirty="0" smtClean="0"/>
              <a:t>     temperature </a:t>
            </a:r>
            <a:r>
              <a:rPr lang="en-US" altLang="ja-JP" dirty="0"/>
              <a:t>at operation </a:t>
            </a:r>
          </a:p>
          <a:p>
            <a:r>
              <a:rPr lang="en-US" altLang="ja-JP" dirty="0" smtClean="0"/>
              <a:t>     voltage</a:t>
            </a:r>
            <a:r>
              <a:rPr lang="en-US" altLang="ja-JP" dirty="0"/>
              <a:t>(0.2V).</a:t>
            </a:r>
            <a:endParaRPr lang="ja-JP" altLang="en-US" dirty="0"/>
          </a:p>
        </p:txBody>
      </p:sp>
      <p:sp>
        <p:nvSpPr>
          <p:cNvPr id="41" name="正方形/長方形 40"/>
          <p:cNvSpPr/>
          <p:nvPr/>
        </p:nvSpPr>
        <p:spPr>
          <a:xfrm>
            <a:off x="5472560" y="4628021"/>
            <a:ext cx="4572000" cy="923330"/>
          </a:xfrm>
          <a:prstGeom prst="rect">
            <a:avLst/>
          </a:prstGeom>
        </p:spPr>
        <p:txBody>
          <a:bodyPr>
            <a:spAutoFit/>
          </a:bodyPr>
          <a:lstStyle/>
          <a:p>
            <a:r>
              <a:rPr lang="en-US" altLang="ja-JP" b="1" dirty="0" smtClean="0"/>
              <a:t>SOI-FET with STJ processed </a:t>
            </a:r>
          </a:p>
          <a:p>
            <a:r>
              <a:rPr lang="en-US" altLang="ja-JP" b="1" dirty="0" smtClean="0"/>
              <a:t>has excellent performance </a:t>
            </a:r>
          </a:p>
          <a:p>
            <a:r>
              <a:rPr kumimoji="1" lang="en-US" altLang="ja-JP" b="1" dirty="0" smtClean="0"/>
              <a:t>below</a:t>
            </a:r>
            <a:r>
              <a:rPr kumimoji="1" lang="en-US" altLang="ja-JP" b="1" dirty="0"/>
              <a:t> 8</a:t>
            </a:r>
            <a:r>
              <a:rPr kumimoji="1" lang="en-US" altLang="ja-JP" b="1" dirty="0" smtClean="0"/>
              <a:t>00mK.</a:t>
            </a:r>
            <a:endParaRPr kumimoji="1" lang="ja-JP" altLang="en-US" b="1" dirty="0"/>
          </a:p>
        </p:txBody>
      </p:sp>
      <p:sp>
        <p:nvSpPr>
          <p:cNvPr id="43" name="テキスト ボックス 42"/>
          <p:cNvSpPr txBox="1"/>
          <p:nvPr/>
        </p:nvSpPr>
        <p:spPr>
          <a:xfrm>
            <a:off x="5472560" y="5572180"/>
            <a:ext cx="3237447" cy="646331"/>
          </a:xfrm>
          <a:prstGeom prst="rect">
            <a:avLst/>
          </a:prstGeom>
          <a:noFill/>
        </p:spPr>
        <p:txBody>
          <a:bodyPr wrap="none" rtlCol="0">
            <a:spAutoFit/>
          </a:bodyPr>
          <a:lstStyle/>
          <a:p>
            <a:r>
              <a:rPr kumimoji="1" lang="en-US" altLang="ja-JP" b="1" dirty="0" smtClean="0">
                <a:solidFill>
                  <a:srgbClr val="FF0000"/>
                </a:solidFill>
              </a:rPr>
              <a:t>SOI-FET is suitable for cold </a:t>
            </a:r>
          </a:p>
          <a:p>
            <a:r>
              <a:rPr kumimoji="1" lang="en-US" altLang="ja-JP" b="1" dirty="0" smtClean="0">
                <a:solidFill>
                  <a:srgbClr val="FF0000"/>
                </a:solidFill>
              </a:rPr>
              <a:t>preamplifier for STJ signal !</a:t>
            </a:r>
            <a:endParaRPr kumimoji="1" lang="ja-JP" altLang="en-US" b="1" dirty="0">
              <a:solidFill>
                <a:srgbClr val="FF0000"/>
              </a:solidFill>
            </a:endParaRPr>
          </a:p>
        </p:txBody>
      </p:sp>
      <p:sp>
        <p:nvSpPr>
          <p:cNvPr id="44" name="右矢印 43"/>
          <p:cNvSpPr/>
          <p:nvPr/>
        </p:nvSpPr>
        <p:spPr>
          <a:xfrm rot="5400000">
            <a:off x="6652015" y="3936773"/>
            <a:ext cx="584570" cy="54789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 name="スライド番号プレースホルダー 2"/>
          <p:cNvSpPr>
            <a:spLocks noGrp="1"/>
          </p:cNvSpPr>
          <p:nvPr>
            <p:ph type="sldNum" sz="quarter" idx="12"/>
          </p:nvPr>
        </p:nvSpPr>
        <p:spPr/>
        <p:txBody>
          <a:bodyPr/>
          <a:lstStyle/>
          <a:p>
            <a:fld id="{F38DF745-7D3F-47F4-83A3-874385CFAA69}" type="slidenum">
              <a:rPr lang="en-US" smtClean="0"/>
              <a:pPr/>
              <a:t>7</a:t>
            </a:fld>
            <a:endParaRPr lang="en-US"/>
          </a:p>
        </p:txBody>
      </p:sp>
      <p:sp>
        <p:nvSpPr>
          <p:cNvPr id="4" name="テキスト ボックス 3"/>
          <p:cNvSpPr txBox="1"/>
          <p:nvPr/>
        </p:nvSpPr>
        <p:spPr>
          <a:xfrm>
            <a:off x="889592" y="2316239"/>
            <a:ext cx="922786" cy="430887"/>
          </a:xfrm>
          <a:prstGeom prst="rect">
            <a:avLst/>
          </a:prstGeom>
          <a:noFill/>
        </p:spPr>
        <p:txBody>
          <a:bodyPr wrap="none" rtlCol="0">
            <a:spAutoFit/>
          </a:bodyPr>
          <a:lstStyle/>
          <a:p>
            <a:r>
              <a:rPr kumimoji="1" lang="en-US" altLang="ja-JP" sz="1100" dirty="0" smtClean="0"/>
              <a:t>W=1000um</a:t>
            </a:r>
          </a:p>
          <a:p>
            <a:r>
              <a:rPr kumimoji="1" lang="en-US" altLang="ja-JP" sz="1100" dirty="0" smtClean="0"/>
              <a:t>L=1um</a:t>
            </a:r>
            <a:endParaRPr kumimoji="1" lang="ja-JP" altLang="en-US" sz="1100" dirty="0"/>
          </a:p>
        </p:txBody>
      </p:sp>
      <p:sp>
        <p:nvSpPr>
          <p:cNvPr id="38" name="テキスト ボックス 37"/>
          <p:cNvSpPr txBox="1"/>
          <p:nvPr/>
        </p:nvSpPr>
        <p:spPr>
          <a:xfrm>
            <a:off x="3800249" y="2289336"/>
            <a:ext cx="922786" cy="430887"/>
          </a:xfrm>
          <a:prstGeom prst="rect">
            <a:avLst/>
          </a:prstGeom>
          <a:noFill/>
        </p:spPr>
        <p:txBody>
          <a:bodyPr wrap="none" rtlCol="0">
            <a:spAutoFit/>
          </a:bodyPr>
          <a:lstStyle/>
          <a:p>
            <a:r>
              <a:rPr kumimoji="1" lang="en-US" altLang="ja-JP" sz="1100" dirty="0" smtClean="0"/>
              <a:t>W=1000um</a:t>
            </a:r>
          </a:p>
          <a:p>
            <a:r>
              <a:rPr kumimoji="1" lang="en-US" altLang="ja-JP" sz="1100" dirty="0" smtClean="0"/>
              <a:t>L=1um</a:t>
            </a:r>
            <a:endParaRPr kumimoji="1" lang="ja-JP" altLang="en-US" sz="1100" dirty="0"/>
          </a:p>
        </p:txBody>
      </p:sp>
    </p:spTree>
    <p:extLst>
      <p:ext uri="{BB962C8B-B14F-4D97-AF65-F5344CB8AC3E}">
        <p14:creationId xmlns:p14="http://schemas.microsoft.com/office/powerpoint/2010/main" val="251649249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Summary</a:t>
            </a:r>
            <a:endParaRPr kumimoji="1" lang="ja-JP" altLang="en-US" dirty="0"/>
          </a:p>
        </p:txBody>
      </p:sp>
      <p:sp>
        <p:nvSpPr>
          <p:cNvPr id="3" name="コンテンツ プレースホルダー 2"/>
          <p:cNvSpPr>
            <a:spLocks noGrp="1"/>
          </p:cNvSpPr>
          <p:nvPr>
            <p:ph idx="1"/>
          </p:nvPr>
        </p:nvSpPr>
        <p:spPr>
          <a:xfrm>
            <a:off x="457200" y="1600200"/>
            <a:ext cx="8686800" cy="4876800"/>
          </a:xfrm>
        </p:spPr>
        <p:txBody>
          <a:bodyPr/>
          <a:lstStyle/>
          <a:p>
            <a:r>
              <a:rPr kumimoji="1" lang="en-US" altLang="ja-JP" b="1" dirty="0" smtClean="0"/>
              <a:t>We are developing STJ and SOI</a:t>
            </a:r>
            <a:r>
              <a:rPr lang="en-US" altLang="ja-JP" b="1" dirty="0"/>
              <a:t>-STJ </a:t>
            </a:r>
            <a:r>
              <a:rPr lang="en-US" altLang="ja-JP" b="1" dirty="0" smtClean="0"/>
              <a:t>to detect  single </a:t>
            </a:r>
          </a:p>
          <a:p>
            <a:pPr marL="0" indent="0">
              <a:buNone/>
            </a:pPr>
            <a:r>
              <a:rPr lang="en-US" altLang="ja-JP" b="1" dirty="0" smtClean="0"/>
              <a:t>  far infrared photon </a:t>
            </a:r>
            <a:r>
              <a:rPr lang="en-US" altLang="ja-JP" b="1" dirty="0"/>
              <a:t>for </a:t>
            </a:r>
            <a:r>
              <a:rPr lang="en-US" altLang="ja-JP" b="1" dirty="0" smtClean="0"/>
              <a:t>neutrino decay search.</a:t>
            </a:r>
            <a:endParaRPr kumimoji="1" lang="en-US" altLang="ja-JP" b="1" dirty="0" smtClean="0"/>
          </a:p>
          <a:p>
            <a:r>
              <a:rPr lang="en-US" altLang="ja-JP" b="1" dirty="0" smtClean="0"/>
              <a:t>We confirmed </a:t>
            </a:r>
          </a:p>
          <a:p>
            <a:pPr lvl="1">
              <a:buFont typeface="Wingdings" charset="2"/>
              <a:buChar char="ü"/>
            </a:pPr>
            <a:r>
              <a:rPr lang="en-US" altLang="ja-JP" sz="2400" b="1" dirty="0" smtClean="0"/>
              <a:t> STJ processed on SOI board has sufficient quality.</a:t>
            </a:r>
          </a:p>
          <a:p>
            <a:pPr lvl="1">
              <a:buFont typeface="Wingdings" charset="2"/>
              <a:buChar char="ü"/>
            </a:pPr>
            <a:r>
              <a:rPr kumimoji="1" lang="en-US" altLang="ja-JP" sz="2400" b="1" dirty="0" smtClean="0"/>
              <a:t> SOI-FET has no damage by processing STJ</a:t>
            </a:r>
          </a:p>
          <a:p>
            <a:pPr lvl="1">
              <a:buFont typeface="Wingdings" charset="2"/>
              <a:buChar char="ü"/>
            </a:pPr>
            <a:r>
              <a:rPr kumimoji="1" lang="en-US" altLang="ja-JP" sz="2400" b="1" dirty="0" smtClean="0"/>
              <a:t> SOI-FET has excellent  performance below 800mK.</a:t>
            </a:r>
          </a:p>
          <a:p>
            <a:pPr lvl="1"/>
            <a:endParaRPr lang="en-US" altLang="ja-JP" sz="2400" b="1" dirty="0"/>
          </a:p>
        </p:txBody>
      </p:sp>
      <p:sp>
        <p:nvSpPr>
          <p:cNvPr id="4" name="スライド番号プレースホルダー 3"/>
          <p:cNvSpPr>
            <a:spLocks noGrp="1"/>
          </p:cNvSpPr>
          <p:nvPr>
            <p:ph type="sldNum" sz="quarter" idx="12"/>
          </p:nvPr>
        </p:nvSpPr>
        <p:spPr/>
        <p:txBody>
          <a:bodyPr/>
          <a:lstStyle/>
          <a:p>
            <a:fld id="{F38DF745-7D3F-47F4-83A3-874385CFAA69}" type="slidenum">
              <a:rPr lang="en-US" smtClean="0"/>
              <a:pPr/>
              <a:t>8</a:t>
            </a:fld>
            <a:endParaRPr lang="en-US"/>
          </a:p>
        </p:txBody>
      </p:sp>
    </p:spTree>
    <p:extLst>
      <p:ext uri="{BB962C8B-B14F-4D97-AF65-F5344CB8AC3E}">
        <p14:creationId xmlns:p14="http://schemas.microsoft.com/office/powerpoint/2010/main" val="357487744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BUCK UP</a:t>
            </a:r>
            <a:endParaRPr kumimoji="1" lang="ja-JP" altLang="en-US" dirty="0"/>
          </a:p>
        </p:txBody>
      </p:sp>
      <p:sp>
        <p:nvSpPr>
          <p:cNvPr id="3" name="コンテンツ プレースホルダー 2"/>
          <p:cNvSpPr>
            <a:spLocks noGrp="1"/>
          </p:cNvSpPr>
          <p:nvPr>
            <p:ph idx="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38DF745-7D3F-47F4-83A3-874385CFAA69}" type="slidenum">
              <a:rPr lang="en-US" smtClean="0"/>
              <a:pPr/>
              <a:t>9</a:t>
            </a:fld>
            <a:endParaRPr lang="en-US"/>
          </a:p>
        </p:txBody>
      </p:sp>
    </p:spTree>
    <p:extLst>
      <p:ext uri="{BB962C8B-B14F-4D97-AF65-F5344CB8AC3E}">
        <p14:creationId xmlns:p14="http://schemas.microsoft.com/office/powerpoint/2010/main" val="3594259974"/>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クラリティ">
  <a:themeElements>
    <a:clrScheme name="クラリティ">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クラシック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クラリティ">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クラリティ.thmx</Template>
  <TotalTime>8526</TotalTime>
  <Words>1453</Words>
  <Application>Microsoft Macintosh PowerPoint</Application>
  <PresentationFormat>画面に合わせる (4:3)</PresentationFormat>
  <Paragraphs>192</Paragraphs>
  <Slides>14</Slides>
  <Notes>8</Notes>
  <HiddenSlides>0</HiddenSlides>
  <MMClips>0</MMClips>
  <ScaleCrop>false</ScaleCrop>
  <HeadingPairs>
    <vt:vector size="4" baseType="variant">
      <vt:variant>
        <vt:lpstr>テーマ</vt:lpstr>
      </vt:variant>
      <vt:variant>
        <vt:i4>1</vt:i4>
      </vt:variant>
      <vt:variant>
        <vt:lpstr>スライド タイトル</vt:lpstr>
      </vt:variant>
      <vt:variant>
        <vt:i4>14</vt:i4>
      </vt:variant>
    </vt:vector>
  </HeadingPairs>
  <TitlesOfParts>
    <vt:vector size="15" baseType="lpstr">
      <vt:lpstr>クラリティ</vt:lpstr>
      <vt:lpstr>Development of Superconducting Tunnel Junction Photon Detector with SOI Preamplifier board to Search for Radiative decays of Cosmic Background Neutrino</vt:lpstr>
      <vt:lpstr>STJ Detector</vt:lpstr>
      <vt:lpstr>Nb/Al-STJ</vt:lpstr>
      <vt:lpstr>STJ array prototype for Neutrino decay search</vt:lpstr>
      <vt:lpstr>SOI-STJ</vt:lpstr>
      <vt:lpstr>STJ processed on SOI board</vt:lpstr>
      <vt:lpstr>SOI-FET after processing STJ at Low Temperature</vt:lpstr>
      <vt:lpstr>Summary</vt:lpstr>
      <vt:lpstr>BUCK UP</vt:lpstr>
      <vt:lpstr>Temperature dependence of IV curve</vt:lpstr>
      <vt:lpstr>Requirement for leakage current</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Takuya OKudaira</dc:creator>
  <cp:lastModifiedBy>Takuya OKudaira</cp:lastModifiedBy>
  <cp:revision>116</cp:revision>
  <dcterms:created xsi:type="dcterms:W3CDTF">2014-09-21T12:31:40Z</dcterms:created>
  <dcterms:modified xsi:type="dcterms:W3CDTF">2014-09-29T09:13:21Z</dcterms:modified>
</cp:coreProperties>
</file>