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3"/>
  </p:notesMasterIdLst>
  <p:sldIdLst>
    <p:sldId id="257" r:id="rId2"/>
  </p:sldIdLst>
  <p:sldSz cx="30243463" cy="42484675"/>
  <p:notesSz cx="6858000" cy="9144000"/>
  <p:defaultTextStyle>
    <a:defPPr>
      <a:defRPr lang="ja-JP"/>
    </a:defPPr>
    <a:lvl1pPr marL="0" algn="l" defTabSz="4238153" rtl="0" eaLnBrk="1" latinLnBrk="0" hangingPunct="1">
      <a:defRPr kumimoji="1" sz="8300" kern="1200">
        <a:solidFill>
          <a:schemeClr val="tx1"/>
        </a:solidFill>
        <a:latin typeface="+mn-lt"/>
        <a:ea typeface="+mn-ea"/>
        <a:cs typeface="+mn-cs"/>
      </a:defRPr>
    </a:lvl1pPr>
    <a:lvl2pPr marL="2119076" algn="l" defTabSz="4238153" rtl="0" eaLnBrk="1" latinLnBrk="0" hangingPunct="1">
      <a:defRPr kumimoji="1" sz="8300" kern="1200">
        <a:solidFill>
          <a:schemeClr val="tx1"/>
        </a:solidFill>
        <a:latin typeface="+mn-lt"/>
        <a:ea typeface="+mn-ea"/>
        <a:cs typeface="+mn-cs"/>
      </a:defRPr>
    </a:lvl2pPr>
    <a:lvl3pPr marL="4238153" algn="l" defTabSz="4238153" rtl="0" eaLnBrk="1" latinLnBrk="0" hangingPunct="1">
      <a:defRPr kumimoji="1" sz="8300" kern="1200">
        <a:solidFill>
          <a:schemeClr val="tx1"/>
        </a:solidFill>
        <a:latin typeface="+mn-lt"/>
        <a:ea typeface="+mn-ea"/>
        <a:cs typeface="+mn-cs"/>
      </a:defRPr>
    </a:lvl3pPr>
    <a:lvl4pPr marL="6357229" algn="l" defTabSz="4238153" rtl="0" eaLnBrk="1" latinLnBrk="0" hangingPunct="1">
      <a:defRPr kumimoji="1" sz="8300" kern="1200">
        <a:solidFill>
          <a:schemeClr val="tx1"/>
        </a:solidFill>
        <a:latin typeface="+mn-lt"/>
        <a:ea typeface="+mn-ea"/>
        <a:cs typeface="+mn-cs"/>
      </a:defRPr>
    </a:lvl4pPr>
    <a:lvl5pPr marL="8476305" algn="l" defTabSz="4238153" rtl="0" eaLnBrk="1" latinLnBrk="0" hangingPunct="1">
      <a:defRPr kumimoji="1" sz="8300" kern="1200">
        <a:solidFill>
          <a:schemeClr val="tx1"/>
        </a:solidFill>
        <a:latin typeface="+mn-lt"/>
        <a:ea typeface="+mn-ea"/>
        <a:cs typeface="+mn-cs"/>
      </a:defRPr>
    </a:lvl5pPr>
    <a:lvl6pPr marL="10595381" algn="l" defTabSz="4238153" rtl="0" eaLnBrk="1" latinLnBrk="0" hangingPunct="1">
      <a:defRPr kumimoji="1" sz="8300" kern="1200">
        <a:solidFill>
          <a:schemeClr val="tx1"/>
        </a:solidFill>
        <a:latin typeface="+mn-lt"/>
        <a:ea typeface="+mn-ea"/>
        <a:cs typeface="+mn-cs"/>
      </a:defRPr>
    </a:lvl6pPr>
    <a:lvl7pPr marL="12714458" algn="l" defTabSz="4238153" rtl="0" eaLnBrk="1" latinLnBrk="0" hangingPunct="1">
      <a:defRPr kumimoji="1" sz="8300" kern="1200">
        <a:solidFill>
          <a:schemeClr val="tx1"/>
        </a:solidFill>
        <a:latin typeface="+mn-lt"/>
        <a:ea typeface="+mn-ea"/>
        <a:cs typeface="+mn-cs"/>
      </a:defRPr>
    </a:lvl7pPr>
    <a:lvl8pPr marL="14833534" algn="l" defTabSz="4238153" rtl="0" eaLnBrk="1" latinLnBrk="0" hangingPunct="1">
      <a:defRPr kumimoji="1" sz="8300" kern="1200">
        <a:solidFill>
          <a:schemeClr val="tx1"/>
        </a:solidFill>
        <a:latin typeface="+mn-lt"/>
        <a:ea typeface="+mn-ea"/>
        <a:cs typeface="+mn-cs"/>
      </a:defRPr>
    </a:lvl8pPr>
    <a:lvl9pPr marL="16952610" algn="l" defTabSz="4238153" rtl="0" eaLnBrk="1" latinLnBrk="0" hangingPunct="1">
      <a:defRPr kumimoji="1" sz="8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381">
          <p15:clr>
            <a:srgbClr val="A4A3A4"/>
          </p15:clr>
        </p15:guide>
        <p15:guide id="2" pos="952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7" d="100"/>
          <a:sy n="37" d="100"/>
        </p:scale>
        <p:origin x="-1926" y="-7170"/>
      </p:cViewPr>
      <p:guideLst>
        <p:guide orient="horz" pos="13381"/>
        <p:guide pos="952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08D5CB-D252-4F6B-94BA-4EC294955D4B}" type="datetimeFigureOut">
              <a:rPr kumimoji="1" lang="ja-JP" altLang="en-US" smtClean="0"/>
              <a:t>2015/9/8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8213" y="685800"/>
            <a:ext cx="24415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FFEAC9-3C36-4EFC-AB2C-9E6F01DF56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62475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08213" y="685800"/>
            <a:ext cx="2441575" cy="34290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FFEAC9-3C36-4EFC-AB2C-9E6F01DF56D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7497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8260" y="3776423"/>
            <a:ext cx="25706943" cy="26434909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371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36519" y="30683377"/>
            <a:ext cx="21170425" cy="7552831"/>
          </a:xfrm>
        </p:spPr>
        <p:txBody>
          <a:bodyPr>
            <a:normAutofit/>
          </a:bodyPr>
          <a:lstStyle>
            <a:lvl1pPr marL="0" indent="0" algn="ctr">
              <a:buNone/>
              <a:defRPr sz="11100">
                <a:solidFill>
                  <a:schemeClr val="tx1">
                    <a:tint val="75000"/>
                  </a:schemeClr>
                </a:solidFill>
              </a:defRPr>
            </a:lvl1pPr>
            <a:lvl2pPr marL="2119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38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3572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476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595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7144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833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952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2015/9/8</a:t>
            </a:fld>
            <a:endParaRPr kumimoji="1" lang="ja-JP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2015/9/8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926511" y="1701360"/>
            <a:ext cx="6804779" cy="36249656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12173" y="1701360"/>
            <a:ext cx="19910280" cy="3624965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2015/9/8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2015/9/8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26" y="8496938"/>
            <a:ext cx="25706943" cy="15518708"/>
          </a:xfrm>
        </p:spPr>
        <p:txBody>
          <a:bodyPr anchor="b"/>
          <a:lstStyle>
            <a:lvl1pPr algn="ctr" defTabSz="4238153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22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89026" y="25205614"/>
            <a:ext cx="25706943" cy="7011935"/>
          </a:xfrm>
        </p:spPr>
        <p:txBody>
          <a:bodyPr anchor="t"/>
          <a:lstStyle>
            <a:lvl1pPr marL="0" indent="0" algn="ctr">
              <a:buNone/>
              <a:defRPr sz="9300">
                <a:solidFill>
                  <a:schemeClr val="tx1">
                    <a:tint val="75000"/>
                  </a:schemeClr>
                </a:solidFill>
              </a:defRPr>
            </a:lvl1pPr>
            <a:lvl2pPr marL="2119076" indent="0">
              <a:buNone/>
              <a:defRPr sz="8300">
                <a:solidFill>
                  <a:schemeClr val="tx1">
                    <a:tint val="75000"/>
                  </a:schemeClr>
                </a:solidFill>
              </a:defRPr>
            </a:lvl2pPr>
            <a:lvl3pPr marL="4238153" indent="0">
              <a:buNone/>
              <a:defRPr sz="7400">
                <a:solidFill>
                  <a:schemeClr val="tx1">
                    <a:tint val="75000"/>
                  </a:schemeClr>
                </a:solidFill>
              </a:defRPr>
            </a:lvl3pPr>
            <a:lvl4pPr marL="6357229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4pPr>
            <a:lvl5pPr marL="8476305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5pPr>
            <a:lvl6pPr marL="10595381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6pPr>
            <a:lvl7pPr marL="12714458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7pPr>
            <a:lvl8pPr marL="14833534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8pPr>
            <a:lvl9pPr marL="16952610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2015/9/8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Oval 6"/>
          <p:cNvSpPr/>
          <p:nvPr/>
        </p:nvSpPr>
        <p:spPr>
          <a:xfrm>
            <a:off x="14869703" y="24310675"/>
            <a:ext cx="280380" cy="52515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23815" tIns="211908" rIns="423815" bIns="211908"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5531280" y="24310675"/>
            <a:ext cx="280380" cy="52515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23815" tIns="211908" rIns="423815" bIns="211908"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4211279" y="24310675"/>
            <a:ext cx="280380" cy="52515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23815" tIns="211908" rIns="423815" bIns="211908"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73761" y="9913094"/>
            <a:ext cx="13357530" cy="28037922"/>
          </a:xfrm>
        </p:spPr>
        <p:txBody>
          <a:bodyPr/>
          <a:lstStyle>
            <a:lvl1pPr>
              <a:defRPr sz="11100"/>
            </a:lvl1pPr>
            <a:lvl2pPr>
              <a:defRPr sz="7400"/>
            </a:lvl2pPr>
            <a:lvl3pPr>
              <a:defRPr sz="7400"/>
            </a:lvl3pPr>
            <a:lvl4pPr>
              <a:defRPr sz="7400"/>
            </a:lvl4pPr>
            <a:lvl5pPr>
              <a:defRPr sz="7400"/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2015/9/8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09739" y="9913091"/>
            <a:ext cx="13367611" cy="2803988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2173" y="9913091"/>
            <a:ext cx="13362782" cy="3776416"/>
          </a:xfrm>
        </p:spPr>
        <p:txBody>
          <a:bodyPr anchor="b">
            <a:noAutofit/>
          </a:bodyPr>
          <a:lstStyle>
            <a:lvl1pPr marL="0" indent="0" algn="ctr">
              <a:buNone/>
              <a:defRPr sz="11100" b="0"/>
            </a:lvl1pPr>
            <a:lvl2pPr marL="2119076" indent="0">
              <a:buNone/>
              <a:defRPr sz="9300" b="1"/>
            </a:lvl2pPr>
            <a:lvl3pPr marL="4238153" indent="0">
              <a:buNone/>
              <a:defRPr sz="8300" b="1"/>
            </a:lvl3pPr>
            <a:lvl4pPr marL="6357229" indent="0">
              <a:buNone/>
              <a:defRPr sz="7400" b="1"/>
            </a:lvl4pPr>
            <a:lvl5pPr marL="8476305" indent="0">
              <a:buNone/>
              <a:defRPr sz="7400" b="1"/>
            </a:lvl5pPr>
            <a:lvl6pPr marL="10595381" indent="0">
              <a:buNone/>
              <a:defRPr sz="7400" b="1"/>
            </a:lvl6pPr>
            <a:lvl7pPr marL="12714458" indent="0">
              <a:buNone/>
              <a:defRPr sz="7400" b="1"/>
            </a:lvl7pPr>
            <a:lvl8pPr marL="14833534" indent="0">
              <a:buNone/>
              <a:defRPr sz="7400" b="1"/>
            </a:lvl8pPr>
            <a:lvl9pPr marL="16952610" indent="0">
              <a:buNone/>
              <a:defRPr sz="74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73762" y="9913091"/>
            <a:ext cx="13368031" cy="3776416"/>
          </a:xfrm>
        </p:spPr>
        <p:txBody>
          <a:bodyPr anchor="b">
            <a:noAutofit/>
          </a:bodyPr>
          <a:lstStyle>
            <a:lvl1pPr marL="0" indent="0" algn="ctr">
              <a:buNone/>
              <a:defRPr sz="11100" b="0"/>
            </a:lvl1pPr>
            <a:lvl2pPr marL="2119076" indent="0">
              <a:buNone/>
              <a:defRPr sz="9300" b="1"/>
            </a:lvl2pPr>
            <a:lvl3pPr marL="4238153" indent="0">
              <a:buNone/>
              <a:defRPr sz="8300" b="1"/>
            </a:lvl3pPr>
            <a:lvl4pPr marL="6357229" indent="0">
              <a:buNone/>
              <a:defRPr sz="7400" b="1"/>
            </a:lvl4pPr>
            <a:lvl5pPr marL="8476305" indent="0">
              <a:buNone/>
              <a:defRPr sz="7400" b="1"/>
            </a:lvl5pPr>
            <a:lvl6pPr marL="10595381" indent="0">
              <a:buNone/>
              <a:defRPr sz="7400" b="1"/>
            </a:lvl6pPr>
            <a:lvl7pPr marL="12714458" indent="0">
              <a:buNone/>
              <a:defRPr sz="7400" b="1"/>
            </a:lvl7pPr>
            <a:lvl8pPr marL="14833534" indent="0">
              <a:buNone/>
              <a:defRPr sz="7400" b="1"/>
            </a:lvl8pPr>
            <a:lvl9pPr marL="16952610" indent="0">
              <a:buNone/>
              <a:defRPr sz="74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2015/9/8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512173" y="13708388"/>
            <a:ext cx="13367611" cy="2424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15454410" y="13708393"/>
            <a:ext cx="13367611" cy="2424183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2015/9/8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2015/9/8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37487" y="1652182"/>
            <a:ext cx="9949891" cy="12981428"/>
          </a:xfrm>
        </p:spPr>
        <p:txBody>
          <a:bodyPr anchor="b"/>
          <a:lstStyle>
            <a:lvl1pPr algn="ctr">
              <a:lnSpc>
                <a:spcPct val="100000"/>
              </a:lnSpc>
              <a:defRPr sz="130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78523" y="1691524"/>
            <a:ext cx="16523643" cy="36259493"/>
          </a:xfrm>
        </p:spPr>
        <p:txBody>
          <a:bodyPr/>
          <a:lstStyle>
            <a:lvl1pPr>
              <a:defRPr sz="14800"/>
            </a:lvl1pPr>
            <a:lvl2pPr>
              <a:defRPr sz="13000"/>
            </a:lvl2pPr>
            <a:lvl3pPr>
              <a:defRPr sz="11100"/>
            </a:lvl3pPr>
            <a:lvl4pPr>
              <a:defRPr sz="9300"/>
            </a:lvl4pPr>
            <a:lvl5pPr>
              <a:defRPr sz="9300"/>
            </a:lvl5pPr>
            <a:lvl6pPr>
              <a:defRPr sz="9300"/>
            </a:lvl6pPr>
            <a:lvl7pPr>
              <a:defRPr sz="9300"/>
            </a:lvl7pPr>
            <a:lvl8pPr>
              <a:defRPr sz="9300"/>
            </a:lvl8pPr>
            <a:lvl9pPr>
              <a:defRPr sz="9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537487" y="15105665"/>
            <a:ext cx="9949891" cy="22845350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7400"/>
            </a:lvl1pPr>
            <a:lvl2pPr marL="2119076" indent="0">
              <a:buNone/>
              <a:defRPr sz="5600"/>
            </a:lvl2pPr>
            <a:lvl3pPr marL="4238153" indent="0">
              <a:buNone/>
              <a:defRPr sz="4600"/>
            </a:lvl3pPr>
            <a:lvl4pPr marL="6357229" indent="0">
              <a:buNone/>
              <a:defRPr sz="4200"/>
            </a:lvl4pPr>
            <a:lvl5pPr marL="8476305" indent="0">
              <a:buNone/>
              <a:defRPr sz="4200"/>
            </a:lvl5pPr>
            <a:lvl6pPr marL="10595381" indent="0">
              <a:buNone/>
              <a:defRPr sz="4200"/>
            </a:lvl6pPr>
            <a:lvl7pPr marL="12714458" indent="0">
              <a:buNone/>
              <a:defRPr sz="4200"/>
            </a:lvl7pPr>
            <a:lvl8pPr marL="14833534" indent="0">
              <a:buNone/>
              <a:defRPr sz="4200"/>
            </a:lvl8pPr>
            <a:lvl9pPr marL="16952610" indent="0">
              <a:buNone/>
              <a:defRPr sz="4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2015/9/8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5139" y="1416156"/>
            <a:ext cx="18891660" cy="5546610"/>
          </a:xfrm>
        </p:spPr>
        <p:txBody>
          <a:bodyPr anchor="b"/>
          <a:lstStyle>
            <a:lvl1pPr algn="ctr">
              <a:lnSpc>
                <a:spcPct val="100000"/>
              </a:lnSpc>
              <a:defRPr sz="13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988074" y="7080780"/>
            <a:ext cx="20025790" cy="28131347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14800"/>
            </a:lvl1pPr>
            <a:lvl2pPr marL="2119076" indent="0">
              <a:buNone/>
              <a:defRPr sz="13000"/>
            </a:lvl2pPr>
            <a:lvl3pPr marL="4238153" indent="0">
              <a:buNone/>
              <a:defRPr sz="11100"/>
            </a:lvl3pPr>
            <a:lvl4pPr marL="6357229" indent="0">
              <a:buNone/>
              <a:defRPr sz="9300"/>
            </a:lvl4pPr>
            <a:lvl5pPr marL="8476305" indent="0">
              <a:buNone/>
              <a:defRPr sz="9300"/>
            </a:lvl5pPr>
            <a:lvl6pPr marL="10595381" indent="0">
              <a:buNone/>
              <a:defRPr sz="9300"/>
            </a:lvl6pPr>
            <a:lvl7pPr marL="12714458" indent="0">
              <a:buNone/>
              <a:defRPr sz="9300"/>
            </a:lvl7pPr>
            <a:lvl8pPr marL="14833534" indent="0">
              <a:buNone/>
              <a:defRPr sz="9300"/>
            </a:lvl8pPr>
            <a:lvl9pPr marL="16952610" indent="0">
              <a:buNone/>
              <a:defRPr sz="93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5139" y="35993961"/>
            <a:ext cx="18891660" cy="3304364"/>
          </a:xfrm>
        </p:spPr>
        <p:txBody>
          <a:bodyPr>
            <a:normAutofit/>
          </a:bodyPr>
          <a:lstStyle>
            <a:lvl1pPr marL="0" indent="0" algn="ctr">
              <a:buNone/>
              <a:defRPr sz="7400"/>
            </a:lvl1pPr>
            <a:lvl2pPr marL="2119076" indent="0">
              <a:buNone/>
              <a:defRPr sz="5600"/>
            </a:lvl2pPr>
            <a:lvl3pPr marL="4238153" indent="0">
              <a:buNone/>
              <a:defRPr sz="4600"/>
            </a:lvl3pPr>
            <a:lvl4pPr marL="6357229" indent="0">
              <a:buNone/>
              <a:defRPr sz="4200"/>
            </a:lvl4pPr>
            <a:lvl5pPr marL="8476305" indent="0">
              <a:buNone/>
              <a:defRPr sz="4200"/>
            </a:lvl5pPr>
            <a:lvl6pPr marL="10595381" indent="0">
              <a:buNone/>
              <a:defRPr sz="4200"/>
            </a:lvl6pPr>
            <a:lvl7pPr marL="12714458" indent="0">
              <a:buNone/>
              <a:defRPr sz="4200"/>
            </a:lvl7pPr>
            <a:lvl8pPr marL="14833534" indent="0">
              <a:buNone/>
              <a:defRPr sz="4200"/>
            </a:lvl8pPr>
            <a:lvl9pPr marL="16952610" indent="0">
              <a:buNone/>
              <a:defRPr sz="4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2015/9/8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12173" y="1"/>
            <a:ext cx="27219117" cy="9913091"/>
          </a:xfrm>
          <a:prstGeom prst="rect">
            <a:avLst/>
          </a:prstGeom>
        </p:spPr>
        <p:txBody>
          <a:bodyPr vert="horz" lIns="423815" tIns="211908" rIns="423815" bIns="211908" rtlCol="0" anchor="b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2173" y="9913094"/>
            <a:ext cx="27219117" cy="28037922"/>
          </a:xfrm>
          <a:prstGeom prst="rect">
            <a:avLst/>
          </a:prstGeom>
        </p:spPr>
        <p:txBody>
          <a:bodyPr vert="horz" lIns="423815" tIns="211908" rIns="423815" bIns="211908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046552" y="39377003"/>
            <a:ext cx="6899290" cy="2261916"/>
          </a:xfrm>
          <a:prstGeom prst="rect">
            <a:avLst/>
          </a:prstGeom>
        </p:spPr>
        <p:txBody>
          <a:bodyPr vert="horz" lIns="423815" tIns="211908" rIns="211908" bIns="211908" rtlCol="0" anchor="ctr"/>
          <a:lstStyle>
            <a:lvl1pPr algn="r"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2015/9/8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80166" y="39377003"/>
            <a:ext cx="9419579" cy="2261916"/>
          </a:xfrm>
          <a:prstGeom prst="rect">
            <a:avLst/>
          </a:prstGeom>
        </p:spPr>
        <p:txBody>
          <a:bodyPr vert="horz" lIns="211908" tIns="211908" rIns="423815" bIns="211908" rtlCol="0" anchor="ctr"/>
          <a:lstStyle>
            <a:lvl1pPr algn="l"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256598" y="39377003"/>
            <a:ext cx="1858712" cy="2261916"/>
          </a:xfrm>
          <a:prstGeom prst="rect">
            <a:avLst/>
          </a:prstGeom>
        </p:spPr>
        <p:txBody>
          <a:bodyPr vert="horz" lIns="127145" tIns="211908" rIns="211908" bIns="211908" rtlCol="0" anchor="ctr"/>
          <a:lstStyle>
            <a:lvl1pPr algn="l"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Oval 6"/>
          <p:cNvSpPr/>
          <p:nvPr/>
        </p:nvSpPr>
        <p:spPr>
          <a:xfrm>
            <a:off x="27973749" y="40263083"/>
            <a:ext cx="280380" cy="52515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23815" tIns="211908" rIns="423815" bIns="211908" rtlCol="0" anchor="ctr"/>
          <a:lstStyle/>
          <a:p>
            <a:pPr marL="0" algn="ctr" defTabSz="4238153" rtl="0" eaLnBrk="1" latinLnBrk="0" hangingPunct="1"/>
            <a:endParaRPr lang="en-US" sz="83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1882342" y="40263083"/>
            <a:ext cx="280380" cy="52515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23815" tIns="211908" rIns="423815" bIns="211908"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4238153" rtl="0" eaLnBrk="1" latinLnBrk="0" hangingPunct="1">
        <a:lnSpc>
          <a:spcPts val="26882"/>
        </a:lnSpc>
        <a:spcBef>
          <a:spcPct val="0"/>
        </a:spcBef>
        <a:buNone/>
        <a:defRPr kumimoji="1" sz="250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1589307" indent="-1589307" algn="l" defTabSz="4238153" rtl="0" eaLnBrk="1" latinLnBrk="0" hangingPunct="1">
        <a:spcBef>
          <a:spcPct val="20000"/>
        </a:spcBef>
        <a:buFont typeface="Arial" pitchFamily="34" charset="0"/>
        <a:buChar char="•"/>
        <a:defRPr kumimoji="1" sz="111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3443499" indent="-1324423" algn="l" defTabSz="4238153" rtl="0" eaLnBrk="1" latinLnBrk="0" hangingPunct="1">
        <a:spcBef>
          <a:spcPct val="20000"/>
        </a:spcBef>
        <a:buFont typeface="Courier New" pitchFamily="49" charset="0"/>
        <a:buChar char="o"/>
        <a:defRPr kumimoji="1" sz="7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5297691" indent="-1059538" algn="l" defTabSz="4238153" rtl="0" eaLnBrk="1" latinLnBrk="0" hangingPunct="1">
        <a:spcBef>
          <a:spcPct val="20000"/>
        </a:spcBef>
        <a:buFont typeface="Arial" pitchFamily="34" charset="0"/>
        <a:buChar char="•"/>
        <a:defRPr kumimoji="1" sz="7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7416767" indent="-1059538" algn="l" defTabSz="4238153" rtl="0" eaLnBrk="1" latinLnBrk="0" hangingPunct="1">
        <a:spcBef>
          <a:spcPct val="20000"/>
        </a:spcBef>
        <a:buFont typeface="Courier New" pitchFamily="49" charset="0"/>
        <a:buChar char="o"/>
        <a:defRPr kumimoji="1" sz="7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9535843" indent="-1059538" algn="l" defTabSz="4238153" rtl="0" eaLnBrk="1" latinLnBrk="0" hangingPunct="1">
        <a:spcBef>
          <a:spcPct val="20000"/>
        </a:spcBef>
        <a:buFont typeface="Arial" pitchFamily="34" charset="0"/>
        <a:buChar char="•"/>
        <a:defRPr kumimoji="1" sz="7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11654920" indent="-1059538" algn="l" defTabSz="4238153" rtl="0" eaLnBrk="1" latinLnBrk="0" hangingPunct="1">
        <a:spcBef>
          <a:spcPct val="20000"/>
        </a:spcBef>
        <a:buFont typeface="Courier New" pitchFamily="49" charset="0"/>
        <a:buChar char="o"/>
        <a:defRPr kumimoji="1" sz="7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13773996" indent="-1059538" algn="l" defTabSz="4238153" rtl="0" eaLnBrk="1" latinLnBrk="0" hangingPunct="1">
        <a:spcBef>
          <a:spcPct val="20000"/>
        </a:spcBef>
        <a:buFont typeface="Arial" pitchFamily="34" charset="0"/>
        <a:buChar char="•"/>
        <a:defRPr kumimoji="1" sz="7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15893072" indent="-1059538" algn="l" defTabSz="4238153" rtl="0" eaLnBrk="1" latinLnBrk="0" hangingPunct="1">
        <a:spcBef>
          <a:spcPct val="20000"/>
        </a:spcBef>
        <a:buFont typeface="Courier New" pitchFamily="49" charset="0"/>
        <a:buChar char="o"/>
        <a:defRPr kumimoji="1" sz="7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18012148" indent="-1059538" algn="l" defTabSz="4238153" rtl="0" eaLnBrk="1" latinLnBrk="0" hangingPunct="1">
        <a:spcBef>
          <a:spcPct val="20000"/>
        </a:spcBef>
        <a:buFont typeface="Arial" pitchFamily="34" charset="0"/>
        <a:buChar char="•"/>
        <a:defRPr kumimoji="1" sz="7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4238153" rtl="0" eaLnBrk="1" latinLnBrk="0" hangingPunct="1">
        <a:defRPr kumimoji="1" sz="8300" kern="1200">
          <a:solidFill>
            <a:schemeClr val="tx1"/>
          </a:solidFill>
          <a:latin typeface="+mn-lt"/>
          <a:ea typeface="+mn-ea"/>
          <a:cs typeface="+mn-cs"/>
        </a:defRPr>
      </a:lvl1pPr>
      <a:lvl2pPr marL="2119076" algn="l" defTabSz="4238153" rtl="0" eaLnBrk="1" latinLnBrk="0" hangingPunct="1">
        <a:defRPr kumimoji="1" sz="8300" kern="1200">
          <a:solidFill>
            <a:schemeClr val="tx1"/>
          </a:solidFill>
          <a:latin typeface="+mn-lt"/>
          <a:ea typeface="+mn-ea"/>
          <a:cs typeface="+mn-cs"/>
        </a:defRPr>
      </a:lvl2pPr>
      <a:lvl3pPr marL="4238153" algn="l" defTabSz="4238153" rtl="0" eaLnBrk="1" latinLnBrk="0" hangingPunct="1">
        <a:defRPr kumimoji="1" sz="8300" kern="1200">
          <a:solidFill>
            <a:schemeClr val="tx1"/>
          </a:solidFill>
          <a:latin typeface="+mn-lt"/>
          <a:ea typeface="+mn-ea"/>
          <a:cs typeface="+mn-cs"/>
        </a:defRPr>
      </a:lvl3pPr>
      <a:lvl4pPr marL="6357229" algn="l" defTabSz="4238153" rtl="0" eaLnBrk="1" latinLnBrk="0" hangingPunct="1">
        <a:defRPr kumimoji="1" sz="8300" kern="1200">
          <a:solidFill>
            <a:schemeClr val="tx1"/>
          </a:solidFill>
          <a:latin typeface="+mn-lt"/>
          <a:ea typeface="+mn-ea"/>
          <a:cs typeface="+mn-cs"/>
        </a:defRPr>
      </a:lvl4pPr>
      <a:lvl5pPr marL="8476305" algn="l" defTabSz="4238153" rtl="0" eaLnBrk="1" latinLnBrk="0" hangingPunct="1">
        <a:defRPr kumimoji="1" sz="8300" kern="1200">
          <a:solidFill>
            <a:schemeClr val="tx1"/>
          </a:solidFill>
          <a:latin typeface="+mn-lt"/>
          <a:ea typeface="+mn-ea"/>
          <a:cs typeface="+mn-cs"/>
        </a:defRPr>
      </a:lvl5pPr>
      <a:lvl6pPr marL="10595381" algn="l" defTabSz="4238153" rtl="0" eaLnBrk="1" latinLnBrk="0" hangingPunct="1">
        <a:defRPr kumimoji="1" sz="8300" kern="1200">
          <a:solidFill>
            <a:schemeClr val="tx1"/>
          </a:solidFill>
          <a:latin typeface="+mn-lt"/>
          <a:ea typeface="+mn-ea"/>
          <a:cs typeface="+mn-cs"/>
        </a:defRPr>
      </a:lvl6pPr>
      <a:lvl7pPr marL="12714458" algn="l" defTabSz="4238153" rtl="0" eaLnBrk="1" latinLnBrk="0" hangingPunct="1">
        <a:defRPr kumimoji="1" sz="8300" kern="1200">
          <a:solidFill>
            <a:schemeClr val="tx1"/>
          </a:solidFill>
          <a:latin typeface="+mn-lt"/>
          <a:ea typeface="+mn-ea"/>
          <a:cs typeface="+mn-cs"/>
        </a:defRPr>
      </a:lvl7pPr>
      <a:lvl8pPr marL="14833534" algn="l" defTabSz="4238153" rtl="0" eaLnBrk="1" latinLnBrk="0" hangingPunct="1">
        <a:defRPr kumimoji="1" sz="8300" kern="1200">
          <a:solidFill>
            <a:schemeClr val="tx1"/>
          </a:solidFill>
          <a:latin typeface="+mn-lt"/>
          <a:ea typeface="+mn-ea"/>
          <a:cs typeface="+mn-cs"/>
        </a:defRPr>
      </a:lvl8pPr>
      <a:lvl9pPr marL="16952610" algn="l" defTabSz="4238153" rtl="0" eaLnBrk="1" latinLnBrk="0" hangingPunct="1">
        <a:defRPr kumimoji="1" sz="8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5.png"/><Relationship Id="rId26" Type="http://schemas.openxmlformats.org/officeDocument/2006/relationships/image" Target="../media/image28.png"/><Relationship Id="rId3" Type="http://schemas.openxmlformats.org/officeDocument/2006/relationships/image" Target="../media/image2.png"/><Relationship Id="rId63" Type="http://schemas.openxmlformats.org/officeDocument/2006/relationships/image" Target="../media/image17.png"/><Relationship Id="rId68" Type="http://schemas.openxmlformats.org/officeDocument/2006/relationships/image" Target="../media/image22.png"/><Relationship Id="rId7" Type="http://schemas.openxmlformats.org/officeDocument/2006/relationships/image" Target="../media/image5.wmf"/><Relationship Id="rId12" Type="http://schemas.openxmlformats.org/officeDocument/2006/relationships/image" Target="../media/image10.png"/><Relationship Id="rId17" Type="http://schemas.microsoft.com/office/2007/relationships/hdphoto" Target="../media/hdphoto1.wdp"/><Relationship Id="rId67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62" Type="http://schemas.openxmlformats.org/officeDocument/2006/relationships/image" Target="../media/image47.png"/><Relationship Id="rId29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66" Type="http://schemas.openxmlformats.org/officeDocument/2006/relationships/image" Target="../media/image20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61" Type="http://schemas.openxmlformats.org/officeDocument/2006/relationships/image" Target="../media/image46.png"/><Relationship Id="rId28" Type="http://schemas.openxmlformats.org/officeDocument/2006/relationships/image" Target="../media/image30.png"/><Relationship Id="rId10" Type="http://schemas.openxmlformats.org/officeDocument/2006/relationships/image" Target="../media/image8.png"/><Relationship Id="rId19" Type="http://schemas.openxmlformats.org/officeDocument/2006/relationships/image" Target="../media/image16.png"/><Relationship Id="rId60" Type="http://schemas.openxmlformats.org/officeDocument/2006/relationships/image" Target="../media/image45.png"/><Relationship Id="rId65" Type="http://schemas.openxmlformats.org/officeDocument/2006/relationships/image" Target="../media/image19.png"/><Relationship Id="rId4" Type="http://schemas.openxmlformats.org/officeDocument/2006/relationships/image" Target="../media/image2.jpeg"/><Relationship Id="rId9" Type="http://schemas.openxmlformats.org/officeDocument/2006/relationships/image" Target="../media/image7.jpg"/><Relationship Id="rId14" Type="http://schemas.openxmlformats.org/officeDocument/2006/relationships/image" Target="../media/image12.jpeg"/><Relationship Id="rId6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角丸四角形 65"/>
          <p:cNvSpPr/>
          <p:nvPr/>
        </p:nvSpPr>
        <p:spPr>
          <a:xfrm>
            <a:off x="243991" y="22031433"/>
            <a:ext cx="29639379" cy="9076000"/>
          </a:xfrm>
          <a:prstGeom prst="roundRect">
            <a:avLst>
              <a:gd name="adj" fmla="val 4423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altLang="ja-JP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SOI (Silicon-On-Insulator) </a:t>
            </a:r>
            <a:r>
              <a:rPr lang="ja-JP" alt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技術をもちいた極低温アンプの開発</a:t>
            </a:r>
            <a:endParaRPr lang="en-US" altLang="ja-JP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274142" y="143993"/>
            <a:ext cx="29744744" cy="527987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423815" tIns="211908" rIns="423815" bIns="211908" rtlCol="0" anchor="t">
            <a:noAutofit/>
          </a:bodyPr>
          <a:lstStyle>
            <a:lvl1pPr algn="ctr" defTabSz="4238153" rtl="0" eaLnBrk="1" latinLnBrk="0" hangingPunct="1">
              <a:spcBef>
                <a:spcPct val="0"/>
              </a:spcBef>
              <a:buNone/>
              <a:defRPr kumimoji="1" sz="20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ja-JP" sz="5400" b="1" dirty="0" smtClean="0"/>
          </a:p>
          <a:p>
            <a:r>
              <a:rPr lang="ja-JP" altLang="en-US" sz="5400" b="1" dirty="0" smtClean="0"/>
              <a:t>可視</a:t>
            </a:r>
            <a:r>
              <a:rPr lang="ja-JP" altLang="en-US" sz="5400" b="1" dirty="0"/>
              <a:t>～遠赤外域単一光子検出のための半導体・超伝導体複合型検出器</a:t>
            </a:r>
            <a:r>
              <a:rPr lang="en-US" altLang="ja-JP" sz="5400" b="1" dirty="0"/>
              <a:t>(SOI-STJ)</a:t>
            </a:r>
            <a:r>
              <a:rPr lang="ja-JP" altLang="en-US" sz="5400" b="1" dirty="0"/>
              <a:t>の開発</a:t>
            </a:r>
          </a:p>
          <a:p>
            <a:r>
              <a:rPr lang="ja-JP" altLang="en-US" sz="5400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武内 勇司</a:t>
            </a:r>
            <a:r>
              <a:rPr lang="en-US" altLang="ja-JP" sz="5400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(</a:t>
            </a:r>
            <a:r>
              <a:rPr lang="ja-JP" altLang="en-US" sz="5400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筑波大学数理物質系</a:t>
            </a:r>
            <a:r>
              <a:rPr lang="ja-JP" altLang="en-US" sz="5400" dirty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・</a:t>
            </a:r>
            <a:r>
              <a:rPr lang="ja-JP" altLang="en-US" sz="5400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数理</a:t>
            </a:r>
            <a:r>
              <a:rPr lang="ja-JP" altLang="en-US" sz="5400" dirty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物質融合科学センター</a:t>
            </a:r>
            <a:r>
              <a:rPr lang="en-US" altLang="ja-JP" sz="5400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</a:p>
          <a:p>
            <a:r>
              <a:rPr lang="ja-JP" altLang="en-US" sz="36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ニュートリノ崩壊探索実験</a:t>
            </a:r>
            <a:r>
              <a:rPr lang="ja-JP" altLang="ja-JP" sz="36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ja-JP" altLang="ja-JP" sz="36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Collaboration</a:t>
            </a:r>
            <a:endParaRPr lang="ja-JP" altLang="ja-JP" sz="3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2800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17165844" y="5821476"/>
            <a:ext cx="12853042" cy="161096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kumimoji="1" lang="ja-JP" altLang="en-US" sz="5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一光子検出のための</a:t>
            </a:r>
            <a:r>
              <a:rPr kumimoji="1" lang="en-US" altLang="ja-JP" sz="5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Nb/Al-STJ</a:t>
            </a:r>
            <a:r>
              <a:rPr lang="ja-JP" altLang="en-US" sz="5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開発</a:t>
            </a:r>
            <a:endParaRPr kumimoji="1" lang="en-US" altLang="ja-JP" sz="5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2" name="コンテンツ プレースホルダー 1"/>
              <p:cNvSpPr>
                <a:spLocks noGrp="1"/>
              </p:cNvSpPr>
              <p:nvPr>
                <p:ph idx="1"/>
              </p:nvPr>
            </p:nvSpPr>
            <p:spPr>
              <a:xfrm>
                <a:off x="274141" y="5779554"/>
                <a:ext cx="16467441" cy="16141800"/>
              </a:xfr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lIns="288000" tIns="180000" rIns="288000" bIns="180000">
                <a:normAutofit/>
              </a:bodyPr>
              <a:lstStyle/>
              <a:p>
                <a:pPr marL="0" indent="0">
                  <a:buNone/>
                </a:pPr>
                <a:r>
                  <a:rPr lang="en-US" altLang="ja-JP" sz="5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Superconducting Tunnel Junction (STJ) </a:t>
                </a:r>
                <a:r>
                  <a:rPr lang="ja-JP" altLang="en-US" sz="5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原理</a:t>
                </a:r>
                <a:endParaRPr lang="en-US" altLang="ja-JP" sz="5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144000" indent="-720000"/>
                <a:r>
                  <a:rPr lang="ja-JP" altLang="en-US" sz="3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超伝導には，エネルギーギャップが存在</a:t>
                </a:r>
                <a:r>
                  <a:rPr lang="ja-JP" altLang="en-US" sz="36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：</a:t>
                </a:r>
                <a:r>
                  <a:rPr lang="en-US" altLang="ja-JP" sz="36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</a:t>
                </a:r>
                <a:endParaRPr lang="en-US" altLang="ja-JP" sz="3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144000" indent="-720000"/>
                <a:r>
                  <a:rPr lang="ja-JP" altLang="en-US" sz="3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ニオブの場合， </a:t>
                </a:r>
                <a:r>
                  <a:rPr lang="en-US" altLang="ja-JP" sz="3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 </a:t>
                </a:r>
                <a:r>
                  <a:rPr lang="en-US" altLang="ja-JP" sz="36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~1.5meV</a:t>
                </a:r>
                <a:r>
                  <a:rPr lang="ja-JP" altLang="en-US" sz="36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 </a:t>
                </a:r>
                <a:r>
                  <a:rPr lang="en-US" altLang="ja-JP" sz="36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</a:t>
                </a:r>
                <a:r>
                  <a:rPr lang="ja-JP" altLang="en-US" sz="36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 panose="05000000000000000000" pitchFamily="2" charset="2"/>
                  </a:rPr>
                  <a:t> 半導体 </a:t>
                </a:r>
                <a:r>
                  <a:rPr lang="en-US" altLang="ja-JP" sz="36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 panose="05000000000000000000" pitchFamily="2" charset="2"/>
                  </a:rPr>
                  <a:t>~1eV)</a:t>
                </a:r>
                <a:endParaRPr lang="en-US" altLang="ja-JP" sz="3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144000" indent="-720000"/>
                <a:r>
                  <a:rPr lang="ja-JP" altLang="en-US" sz="3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超伝導体</a:t>
                </a:r>
                <a:r>
                  <a:rPr lang="en-US" altLang="ja-JP" sz="3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/</a:t>
                </a:r>
                <a:r>
                  <a:rPr lang="ja-JP" altLang="en-US" sz="3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絶縁体</a:t>
                </a:r>
                <a:r>
                  <a:rPr lang="en-US" altLang="ja-JP" sz="3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/</a:t>
                </a:r>
                <a:r>
                  <a:rPr lang="ja-JP" altLang="en-US" sz="3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超伝導体の構造</a:t>
                </a:r>
              </a:p>
              <a:p>
                <a:pPr marL="144000" indent="-720000"/>
                <a:r>
                  <a:rPr lang="ja-JP" altLang="en-US" sz="36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上部と下部の超伝</a:t>
                </a:r>
                <a:r>
                  <a:rPr lang="ja-JP" altLang="en-US" sz="3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導体の間にバイアス</a:t>
                </a:r>
                <a:r>
                  <a:rPr lang="en-US" altLang="ja-JP" sz="3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: </a:t>
                </a:r>
                <a:r>
                  <a:rPr lang="ja-JP" altLang="en-US" sz="3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𝟎</a:t>
                </a:r>
                <a:r>
                  <a:rPr lang="en-US" altLang="ja-JP" sz="3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&lt;|</a:t>
                </a:r>
                <a:r>
                  <a:rPr lang="ja-JP" altLang="en-US" sz="3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𝑽</a:t>
                </a:r>
                <a:r>
                  <a:rPr lang="en-US" altLang="ja-JP" sz="3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|&lt;</a:t>
                </a:r>
                <a:r>
                  <a:rPr lang="ja-JP" altLang="en-US" sz="3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𝟐𝚫</a:t>
                </a:r>
                <a:r>
                  <a:rPr lang="en-US" altLang="ja-JP" sz="3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/</a:t>
                </a:r>
                <a:r>
                  <a:rPr lang="ja-JP" altLang="en-US" sz="3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𝒆</a:t>
                </a:r>
              </a:p>
              <a:p>
                <a:pPr marL="144000" indent="-720000"/>
                <a:r>
                  <a:rPr lang="ja-JP" altLang="en-US" sz="3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光入射による</a:t>
                </a:r>
                <a:r>
                  <a:rPr lang="ja-JP" altLang="en-US" sz="36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エネルギー</a:t>
                </a:r>
                <a:r>
                  <a:rPr lang="en-US" altLang="ja-JP" sz="36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3600" b="1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3600" b="1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  <m:t>𝑬</m:t>
                        </m:r>
                      </m:e>
                      <m:sub>
                        <m:r>
                          <a:rPr lang="en-US" altLang="ja-JP" sz="3600" b="1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  <m:t>𝜸</m:t>
                        </m:r>
                      </m:sub>
                    </m:sSub>
                  </m:oMath>
                </a14:m>
                <a:r>
                  <a:rPr lang="en-US" altLang="ja-JP" sz="36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  <a:r>
                  <a:rPr lang="ja-JP" altLang="en-US" sz="36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で</a:t>
                </a:r>
                <a:r>
                  <a:rPr lang="ja-JP" altLang="en-US" sz="3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クーパー対電子が励起</a:t>
                </a:r>
                <a:r>
                  <a:rPr lang="en-US" altLang="ja-JP" sz="3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</a:t>
                </a:r>
                <a:r>
                  <a:rPr lang="ja-JP" altLang="en-US" sz="3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準粒子</a:t>
                </a:r>
                <a:r>
                  <a:rPr lang="en-US" altLang="ja-JP" sz="36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</a:p>
              <a:p>
                <a:pPr marL="1998192" lvl="1" indent="-720000"/>
                <a:r>
                  <a:rPr lang="ja-JP" altLang="en-US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入射エネルギーに比例した数の準粒子</a:t>
                </a:r>
                <a:r>
                  <a:rPr lang="ja-JP" altLang="en-US" sz="3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：</a:t>
                </a:r>
                <a:r>
                  <a:rPr lang="en-US" altLang="ja-JP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3200" b="1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3200" b="1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  <m:t>𝑵</m:t>
                        </m:r>
                      </m:e>
                      <m:sub>
                        <m:r>
                          <a:rPr lang="en-US" altLang="ja-JP" sz="3200" b="1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  <m:t>𝒒𝒑</m:t>
                        </m:r>
                      </m:sub>
                    </m:sSub>
                    <m:r>
                      <a:rPr lang="en-US" altLang="ja-JP" sz="3200" b="1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altLang="ja-JP" sz="3200" b="1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ja-JP" sz="3200" b="1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sSubPr>
                          <m:e>
                            <m:r>
                              <a:rPr lang="en-US" altLang="ja-JP" sz="3200" b="1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</a:rPr>
                              <m:t>𝑬</m:t>
                            </m:r>
                          </m:e>
                          <m:sub>
                            <m:r>
                              <a:rPr lang="en-US" altLang="ja-JP" sz="3200" b="1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</a:rPr>
                              <m:t>𝜸</m:t>
                            </m:r>
                          </m:sub>
                        </m:sSub>
                      </m:num>
                      <m:den>
                        <m:r>
                          <a:rPr lang="en-US" altLang="ja-JP" sz="3200" b="1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  <m:t>𝟏</m:t>
                        </m:r>
                        <m:r>
                          <a:rPr lang="en-US" altLang="ja-JP" sz="3200" b="1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  <m:t>.</m:t>
                        </m:r>
                        <m:r>
                          <a:rPr lang="en-US" altLang="ja-JP" sz="3200" b="1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  <m:t>𝟕</m:t>
                        </m:r>
                        <m:r>
                          <a:rPr lang="en-US" altLang="ja-JP" sz="3200" b="1" i="0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  <m:t>𝚫</m:t>
                        </m:r>
                      </m:den>
                    </m:f>
                  </m:oMath>
                </a14:m>
                <a:endParaRPr lang="en-US" altLang="ja-JP" sz="3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1998192" lvl="1" indent="-720000"/>
                <a:r>
                  <a:rPr lang="ja-JP" altLang="en-US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エネルギー分解能</a:t>
                </a:r>
                <a:r>
                  <a:rPr lang="en-US" altLang="ja-JP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</a:t>
                </a:r>
                <a:r>
                  <a:rPr lang="ja-JP" altLang="en-US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発生準粒子数のゆらぎ</a:t>
                </a:r>
                <a:r>
                  <a:rPr lang="en-US" altLang="ja-JP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  <a:r>
                  <a:rPr lang="ja-JP" altLang="en-US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：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3200" b="1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ja-JP" sz="3200" b="1" i="1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sSubPr>
                          <m:e>
                            <m:r>
                              <a:rPr lang="en-US" altLang="ja-JP" sz="3200" b="1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</a:rPr>
                              <m:t>𝜹</m:t>
                            </m:r>
                            <m:r>
                              <a:rPr lang="en-US" altLang="ja-JP" sz="3200" b="1" i="1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</a:rPr>
                              <m:t>𝑵</m:t>
                            </m:r>
                          </m:e>
                          <m:sub>
                            <m:r>
                              <a:rPr lang="en-US" altLang="ja-JP" sz="3200" b="1" i="1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</a:rPr>
                              <m:t>𝒒𝒑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ja-JP" sz="3200" b="1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sSubPr>
                          <m:e>
                            <m:r>
                              <a:rPr lang="en-US" altLang="ja-JP" sz="3200" b="1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</a:rPr>
                              <m:t>𝑵</m:t>
                            </m:r>
                          </m:e>
                          <m:sub>
                            <m:r>
                              <a:rPr lang="en-US" altLang="ja-JP" sz="3200" b="1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</a:rPr>
                              <m:t>𝒒𝒑</m:t>
                            </m:r>
                          </m:sub>
                        </m:sSub>
                      </m:den>
                    </m:f>
                    <m:r>
                      <a:rPr lang="en-US" altLang="ja-JP" sz="3200" b="1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ja-JP" sz="3200" b="1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ja-JP" sz="3200" b="1" i="1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fPr>
                          <m:num>
                            <m:r>
                              <a:rPr lang="en-US" altLang="ja-JP" sz="3200" b="1" i="1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</a:rPr>
                              <m:t>𝑭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ja-JP" sz="3200" b="1" i="1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Arial Unicode MS" pitchFamily="50" charset="-128"/>
                                    <a:cs typeface="Arial Unicode MS" pitchFamily="50" charset="-128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3200" b="1" i="1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Arial Unicode MS" pitchFamily="50" charset="-128"/>
                                    <a:cs typeface="Arial Unicode MS" pitchFamily="50" charset="-128"/>
                                  </a:rPr>
                                  <m:t>𝑵</m:t>
                                </m:r>
                              </m:e>
                              <m:sub>
                                <m:r>
                                  <a:rPr lang="en-US" altLang="ja-JP" sz="3200" b="1" i="1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Arial Unicode MS" pitchFamily="50" charset="-128"/>
                                    <a:cs typeface="Arial Unicode MS" pitchFamily="50" charset="-128"/>
                                  </a:rPr>
                                  <m:t>𝒒</m:t>
                                </m:r>
                                <m:r>
                                  <a:rPr lang="en-US" altLang="ja-JP" sz="3200" b="1" i="1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Arial Unicode MS" pitchFamily="50" charset="-128"/>
                                    <a:cs typeface="Arial Unicode MS" pitchFamily="50" charset="-128"/>
                                  </a:rPr>
                                  <m:t>.</m:t>
                                </m:r>
                                <m:r>
                                  <a:rPr lang="en-US" altLang="ja-JP" sz="3200" b="1" i="1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Arial Unicode MS" pitchFamily="50" charset="-128"/>
                                    <a:cs typeface="Arial Unicode MS" pitchFamily="50" charset="-128"/>
                                  </a:rPr>
                                  <m:t>𝒑</m:t>
                                </m:r>
                                <m:r>
                                  <a:rPr lang="en-US" altLang="ja-JP" sz="3200" b="1" i="1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Arial Unicode MS" pitchFamily="50" charset="-128"/>
                                    <a:cs typeface="Arial Unicode MS" pitchFamily="50" charset="-128"/>
                                  </a:rPr>
                                  <m:t>.</m:t>
                                </m:r>
                              </m:sub>
                            </m:sSub>
                          </m:den>
                        </m:f>
                      </m:e>
                    </m:rad>
                    <m:r>
                      <a:rPr lang="en-US" altLang="ja-JP" sz="3200" b="1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ja-JP" sz="3200" b="1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ja-JP" sz="3200" b="1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fPr>
                          <m:num>
                            <m:r>
                              <a:rPr lang="en-US" altLang="ja-JP" sz="3200" b="1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</a:rPr>
                              <m:t>𝟏</m:t>
                            </m:r>
                            <m:r>
                              <a:rPr lang="en-US" altLang="ja-JP" sz="3200" b="1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</a:rPr>
                              <m:t>.</m:t>
                            </m:r>
                            <m:r>
                              <a:rPr lang="en-US" altLang="ja-JP" sz="3200" b="1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</a:rPr>
                              <m:t>𝟕</m:t>
                            </m:r>
                            <m:r>
                              <a:rPr lang="en-US" altLang="ja-JP" sz="3200" b="1" i="0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</a:rPr>
                              <m:t>𝚫</m:t>
                            </m:r>
                            <m:r>
                              <a:rPr lang="en-US" altLang="ja-JP" sz="3200" b="1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</a:rPr>
                              <m:t>⋅</m:t>
                            </m:r>
                            <m:r>
                              <a:rPr lang="en-US" altLang="ja-JP" sz="3200" b="1" i="1" smtClean="0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</a:rPr>
                              <m:t>𝑭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ja-JP" sz="3200" b="1" i="1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Arial Unicode MS" pitchFamily="50" charset="-128"/>
                                    <a:cs typeface="Arial Unicode MS" pitchFamily="50" charset="-128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3200" b="1" i="1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Arial Unicode MS" pitchFamily="50" charset="-128"/>
                                    <a:cs typeface="Arial Unicode MS" pitchFamily="50" charset="-128"/>
                                  </a:rPr>
                                  <m:t>𝑬</m:t>
                                </m:r>
                              </m:e>
                              <m:sub>
                                <m:r>
                                  <a:rPr lang="en-US" altLang="ja-JP" sz="3200" b="1" i="1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Arial Unicode MS" pitchFamily="50" charset="-128"/>
                                    <a:cs typeface="Arial Unicode MS" pitchFamily="50" charset="-128"/>
                                  </a:rPr>
                                  <m:t>𝜸</m:t>
                                </m:r>
                              </m:sub>
                            </m:sSub>
                          </m:den>
                        </m:f>
                      </m:e>
                    </m:rad>
                  </m:oMath>
                </a14:m>
                <a:endParaRPr lang="en-US" altLang="ja-JP" sz="3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144000" indent="-720000"/>
                <a:r>
                  <a:rPr lang="ja-JP" altLang="en-US" sz="3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励起した準粒子が絶縁体をトンネルし，</a:t>
                </a:r>
                <a:r>
                  <a:rPr lang="ja-JP" altLang="en-US" sz="36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電流として観測</a:t>
                </a:r>
                <a:endParaRPr lang="en-US" altLang="ja-JP" sz="36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144000" indent="-720000"/>
                <a:r>
                  <a:rPr lang="ja-JP" altLang="en-US" sz="36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信号の時定数が短い  </a:t>
                </a:r>
                <a:r>
                  <a:rPr lang="en-US" altLang="ja-JP" sz="36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</a:t>
                </a:r>
                <a:r>
                  <a:rPr lang="ja-JP" altLang="en-US" sz="36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超伝導体が</a:t>
                </a:r>
                <a:r>
                  <a:rPr lang="en-US" altLang="ja-JP" sz="36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Nb</a:t>
                </a:r>
                <a:r>
                  <a:rPr lang="ja-JP" altLang="en-US" sz="36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の場合 </a:t>
                </a:r>
                <a:r>
                  <a:rPr lang="ja-JP" altLang="en-US" sz="36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</a:t>
                </a:r>
                <a:r>
                  <a:rPr lang="en-US" altLang="ja-JP" sz="36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~1s )</a:t>
                </a:r>
                <a:endParaRPr lang="en-US" altLang="ja-JP" sz="3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144000" indent="-360000"/>
                <a:endParaRPr lang="ja-JP" altLang="en-US" sz="4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72" name="コンテンツ プレースホルダー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74141" y="5779554"/>
                <a:ext cx="16467441" cy="16141800"/>
              </a:xfr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7" name="正方形/長方形 126"/>
          <p:cNvSpPr/>
          <p:nvPr/>
        </p:nvSpPr>
        <p:spPr>
          <a:xfrm>
            <a:off x="334113" y="31223603"/>
            <a:ext cx="18491489" cy="1072919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ja-JP" alt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宇宙背景ニュートリノ</a:t>
            </a:r>
            <a:r>
              <a:rPr lang="en-US" altLang="ja-JP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(C</a:t>
            </a:r>
            <a:r>
              <a:rPr lang="en-US" altLang="ja-JP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 panose="05050102010706020507" pitchFamily="18" charset="2"/>
              </a:rPr>
              <a:t>B</a:t>
            </a:r>
            <a:r>
              <a:rPr lang="en-US" altLang="ja-JP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  <a:r>
              <a:rPr lang="ja-JP" alt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の崩壊探索への応用</a:t>
            </a:r>
            <a:endParaRPr lang="en-US" altLang="ja-JP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16" name="正方形/長方形 215"/>
          <p:cNvSpPr/>
          <p:nvPr/>
        </p:nvSpPr>
        <p:spPr>
          <a:xfrm>
            <a:off x="18887996" y="38319201"/>
            <a:ext cx="11073404" cy="366144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ja-JP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謝辞</a:t>
            </a:r>
            <a:endParaRPr lang="en-US" altLang="ja-JP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ja-JP" altLang="en-US" sz="2400" dirty="0" smtClean="0">
                <a:latin typeface="+mj-ea"/>
                <a:ea typeface="+mj-ea"/>
              </a:rPr>
              <a:t>本研究は，科研費新学術領域研究「ニュートリノフロンティアの融合と進化」計画研究</a:t>
            </a:r>
            <a:r>
              <a:rPr lang="en-US" altLang="ja-JP" sz="2400" dirty="0" smtClean="0">
                <a:latin typeface="+mj-ea"/>
                <a:ea typeface="+mj-ea"/>
              </a:rPr>
              <a:t>B02</a:t>
            </a:r>
            <a:r>
              <a:rPr lang="ja-JP" altLang="en-US" sz="2400" dirty="0" smtClean="0">
                <a:latin typeface="+mj-ea"/>
                <a:ea typeface="+mj-ea"/>
              </a:rPr>
              <a:t>班</a:t>
            </a:r>
            <a:r>
              <a:rPr lang="en-US" altLang="ja-JP" sz="2400" dirty="0" smtClean="0">
                <a:latin typeface="+mj-ea"/>
                <a:ea typeface="+mj-ea"/>
              </a:rPr>
              <a:t>(</a:t>
            </a:r>
            <a:r>
              <a:rPr lang="ja-JP" altLang="en-US" sz="2400" dirty="0" smtClean="0">
                <a:latin typeface="+mj-ea"/>
                <a:ea typeface="+mj-ea"/>
              </a:rPr>
              <a:t>科研費番号</a:t>
            </a:r>
            <a:r>
              <a:rPr lang="en-US" altLang="ja-JP" sz="2400" dirty="0" smtClean="0">
                <a:latin typeface="+mj-ea"/>
                <a:ea typeface="+mj-ea"/>
              </a:rPr>
              <a:t>25105007)</a:t>
            </a:r>
            <a:r>
              <a:rPr lang="ja-JP" altLang="en-US" sz="2400" dirty="0" smtClean="0">
                <a:latin typeface="+mj-ea"/>
                <a:ea typeface="+mj-ea"/>
              </a:rPr>
              <a:t>および，</a:t>
            </a:r>
            <a:r>
              <a:rPr lang="en-US" altLang="ja-JP" sz="2400" dirty="0" smtClean="0">
                <a:latin typeface="+mj-ea"/>
                <a:ea typeface="+mj-ea"/>
              </a:rPr>
              <a:t>KEK</a:t>
            </a:r>
            <a:r>
              <a:rPr lang="ja-JP" altLang="en-US" sz="2400" dirty="0" smtClean="0">
                <a:latin typeface="+mj-ea"/>
                <a:ea typeface="+mj-ea"/>
              </a:rPr>
              <a:t>測定器開発室</a:t>
            </a:r>
            <a:r>
              <a:rPr lang="en-US" altLang="ja-JP" sz="2400" dirty="0" smtClean="0">
                <a:latin typeface="+mj-ea"/>
                <a:ea typeface="+mj-ea"/>
              </a:rPr>
              <a:t>SCD</a:t>
            </a:r>
            <a:r>
              <a:rPr lang="ja-JP" altLang="en-US" sz="2400" dirty="0" smtClean="0">
                <a:latin typeface="+mj-ea"/>
                <a:ea typeface="+mj-ea"/>
              </a:rPr>
              <a:t>プロジェクトのサポートを受けています．本研究</a:t>
            </a:r>
            <a:r>
              <a:rPr lang="ja-JP" altLang="en-US" sz="2400" dirty="0">
                <a:latin typeface="+mj-ea"/>
                <a:ea typeface="+mj-ea"/>
              </a:rPr>
              <a:t>に使用</a:t>
            </a:r>
            <a:r>
              <a:rPr lang="ja-JP" altLang="en-US" sz="2400" dirty="0" smtClean="0">
                <a:latin typeface="+mj-ea"/>
                <a:ea typeface="+mj-ea"/>
              </a:rPr>
              <a:t>された</a:t>
            </a:r>
            <a:r>
              <a:rPr lang="en-US" altLang="ja-JP" sz="2400" dirty="0" smtClean="0">
                <a:latin typeface="+mj-ea"/>
                <a:ea typeface="+mj-ea"/>
              </a:rPr>
              <a:t>Nb/Al-STJ</a:t>
            </a:r>
            <a:r>
              <a:rPr lang="ja-JP" altLang="en-US" sz="2400" dirty="0" smtClean="0">
                <a:latin typeface="+mj-ea"/>
                <a:ea typeface="+mj-ea"/>
              </a:rPr>
              <a:t>は</a:t>
            </a:r>
            <a:r>
              <a:rPr lang="ja-JP" altLang="en-US" sz="2400" dirty="0" smtClean="0">
                <a:latin typeface="+mj-ea"/>
                <a:ea typeface="+mj-ea"/>
              </a:rPr>
              <a:t>，</a:t>
            </a:r>
            <a:r>
              <a:rPr lang="en-US" altLang="ja-JP" sz="2400" dirty="0" smtClean="0">
                <a:latin typeface="+mj-ea"/>
                <a:ea typeface="+mj-ea"/>
              </a:rPr>
              <a:t>KEK</a:t>
            </a:r>
            <a:r>
              <a:rPr lang="ja-JP" altLang="en-US" sz="2400" dirty="0">
                <a:latin typeface="+mj-ea"/>
                <a:ea typeface="+mj-ea"/>
              </a:rPr>
              <a:t>先端計測実験棟・大実験室内</a:t>
            </a:r>
            <a:r>
              <a:rPr lang="ja-JP" altLang="en-US" sz="2400" dirty="0" smtClean="0">
                <a:latin typeface="+mj-ea"/>
                <a:ea typeface="+mj-ea"/>
              </a:rPr>
              <a:t>クリーンルーム，および</a:t>
            </a:r>
            <a:r>
              <a:rPr lang="en-US" altLang="ja-JP" sz="2400" dirty="0" smtClean="0">
                <a:latin typeface="+mj-ea"/>
                <a:ea typeface="+mj-ea"/>
              </a:rPr>
              <a:t>(</a:t>
            </a:r>
            <a:r>
              <a:rPr lang="ja-JP" altLang="en-US" sz="2400" dirty="0">
                <a:latin typeface="+mj-ea"/>
                <a:ea typeface="+mj-ea"/>
              </a:rPr>
              <a:t>独</a:t>
            </a:r>
            <a:r>
              <a:rPr lang="en-US" altLang="ja-JP" sz="2400" dirty="0">
                <a:latin typeface="+mj-ea"/>
                <a:ea typeface="+mj-ea"/>
              </a:rPr>
              <a:t>)</a:t>
            </a:r>
            <a:r>
              <a:rPr lang="ja-JP" altLang="en-US" sz="2400" dirty="0">
                <a:latin typeface="+mj-ea"/>
                <a:ea typeface="+mj-ea"/>
              </a:rPr>
              <a:t>産業技術総合研究所（</a:t>
            </a:r>
            <a:r>
              <a:rPr lang="en-US" altLang="ja-JP" sz="2400" dirty="0">
                <a:latin typeface="+mj-ea"/>
                <a:ea typeface="+mj-ea"/>
              </a:rPr>
              <a:t>AIST</a:t>
            </a:r>
            <a:r>
              <a:rPr lang="ja-JP" altLang="en-US" sz="2400" dirty="0">
                <a:latin typeface="+mj-ea"/>
                <a:ea typeface="+mj-ea"/>
              </a:rPr>
              <a:t>）の超伝導クリーンルーム</a:t>
            </a:r>
            <a:r>
              <a:rPr lang="en-US" altLang="ja-JP" sz="2400" dirty="0">
                <a:latin typeface="+mj-ea"/>
                <a:ea typeface="+mj-ea"/>
              </a:rPr>
              <a:t>CRAVITY</a:t>
            </a:r>
            <a:r>
              <a:rPr lang="ja-JP" altLang="en-US" sz="2400" dirty="0">
                <a:latin typeface="+mj-ea"/>
                <a:ea typeface="+mj-ea"/>
              </a:rPr>
              <a:t>において</a:t>
            </a:r>
            <a:r>
              <a:rPr lang="ja-JP" altLang="en-US" sz="2400" dirty="0" smtClean="0">
                <a:latin typeface="+mj-ea"/>
                <a:ea typeface="+mj-ea"/>
              </a:rPr>
              <a:t>作製されました．本研究に使用された</a:t>
            </a:r>
            <a:r>
              <a:rPr lang="en-US" altLang="ja-JP" sz="2400" dirty="0" smtClean="0">
                <a:latin typeface="+mj-ea"/>
                <a:ea typeface="+mj-ea"/>
              </a:rPr>
              <a:t>SOI</a:t>
            </a:r>
            <a:r>
              <a:rPr lang="ja-JP" altLang="en-US" sz="2400" dirty="0" smtClean="0">
                <a:latin typeface="+mj-ea"/>
                <a:ea typeface="+mj-ea"/>
              </a:rPr>
              <a:t>基板は，東京</a:t>
            </a:r>
            <a:r>
              <a:rPr lang="ja-JP" altLang="en-US" sz="2400" dirty="0">
                <a:latin typeface="+mj-ea"/>
                <a:ea typeface="+mj-ea"/>
              </a:rPr>
              <a:t>大学大規模</a:t>
            </a:r>
            <a:r>
              <a:rPr lang="ja-JP" altLang="en-US" sz="2400" dirty="0" smtClean="0">
                <a:latin typeface="+mj-ea"/>
                <a:ea typeface="+mj-ea"/>
              </a:rPr>
              <a:t>集積システム</a:t>
            </a:r>
            <a:r>
              <a:rPr lang="ja-JP" altLang="en-US" sz="2400" dirty="0">
                <a:latin typeface="+mj-ea"/>
                <a:ea typeface="+mj-ea"/>
              </a:rPr>
              <a:t>設計教育研究</a:t>
            </a:r>
            <a:r>
              <a:rPr lang="ja-JP" altLang="en-US" sz="2400" dirty="0" smtClean="0">
                <a:latin typeface="+mj-ea"/>
                <a:ea typeface="+mj-ea"/>
              </a:rPr>
              <a:t>センター</a:t>
            </a:r>
            <a:r>
              <a:rPr lang="en-US" altLang="ja-JP" sz="2400" dirty="0" smtClean="0">
                <a:latin typeface="+mj-ea"/>
                <a:ea typeface="+mj-ea"/>
              </a:rPr>
              <a:t>(</a:t>
            </a:r>
            <a:r>
              <a:rPr lang="en-US" altLang="ja-JP" sz="2400" dirty="0">
                <a:latin typeface="+mj-ea"/>
                <a:ea typeface="+mj-ea"/>
              </a:rPr>
              <a:t>VDEC</a:t>
            </a:r>
            <a:r>
              <a:rPr lang="en-US" altLang="ja-JP" sz="2400" dirty="0" smtClean="0">
                <a:latin typeface="+mj-ea"/>
                <a:ea typeface="+mj-ea"/>
              </a:rPr>
              <a:t>)</a:t>
            </a:r>
            <a:r>
              <a:rPr lang="ja-JP" altLang="en-US" sz="2400" dirty="0" smtClean="0">
                <a:latin typeface="+mj-ea"/>
                <a:ea typeface="+mj-ea"/>
              </a:rPr>
              <a:t>を通し，シノプシス株式会社，日本ケイデンス株式会社およびメンター株式会社の協力で設計されました．</a:t>
            </a:r>
            <a:endParaRPr lang="ja-JP" altLang="en-US" sz="2400" dirty="0">
              <a:latin typeface="+mj-ea"/>
              <a:ea typeface="+mj-ea"/>
            </a:endParaRPr>
          </a:p>
          <a:p>
            <a:endParaRPr lang="en-US" altLang="ja-JP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87" name="正方形/長方形 286"/>
          <p:cNvSpPr/>
          <p:nvPr/>
        </p:nvSpPr>
        <p:spPr>
          <a:xfrm>
            <a:off x="18861123" y="31254860"/>
            <a:ext cx="11165660" cy="69644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まと</a:t>
            </a:r>
            <a:r>
              <a:rPr lang="ja-JP" alt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め</a:t>
            </a:r>
            <a:endParaRPr lang="en-US" altLang="ja-JP" sz="4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468000" indent="-468000">
              <a:buFont typeface="Wingdings" panose="05000000000000000000" pitchFamily="2" charset="2"/>
              <a:buChar char="n"/>
            </a:pPr>
            <a:r>
              <a:rPr lang="ja-JP" altLang="en-US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可視～遠赤外域の一光子分光・一光子計数が可能な光検出器の開発を行っている．</a:t>
            </a:r>
            <a:endParaRPr lang="en-US" altLang="ja-JP" sz="28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1393200" lvl="3" indent="-457200">
              <a:buFont typeface="Wingdings" panose="05000000000000000000" pitchFamily="2" charset="2"/>
              <a:buChar char="p"/>
            </a:pPr>
            <a:r>
              <a:rPr lang="ja-JP" altLang="en-US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半導体と比べてエネルギーバンドギャップが極めて小さい超伝導体を用いた検出器で且つ，パルス応答が高速な</a:t>
            </a:r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Nb/Al-STJ</a:t>
            </a:r>
            <a:r>
              <a:rPr lang="ja-JP" altLang="en-US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の使用を検討</a:t>
            </a:r>
            <a:endParaRPr lang="en-US" altLang="ja-JP" sz="28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1393200" lvl="3" indent="-457200">
              <a:buFont typeface="Wingdings" panose="05000000000000000000" pitchFamily="2" charset="2"/>
              <a:buChar char="p"/>
            </a:pPr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</a:t>
            </a:r>
            <a:r>
              <a:rPr lang="ja-JP" altLang="en-US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信号読出しとして極低温で動作することが確認された</a:t>
            </a:r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SOI</a:t>
            </a:r>
            <a:r>
              <a:rPr lang="ja-JP" altLang="en-US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技術によるアンプ回路が有望．</a:t>
            </a:r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</a:t>
            </a:r>
            <a:r>
              <a:rPr lang="ja-JP" altLang="en-US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と一体型，もしくは</a:t>
            </a:r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</a:t>
            </a:r>
            <a:r>
              <a:rPr lang="ja-JP" altLang="en-US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の至近で極低温アンプとして用いることを検討</a:t>
            </a:r>
            <a:endParaRPr lang="en-US" altLang="ja-JP" sz="28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1393200" lvl="3" indent="-457200">
              <a:buFont typeface="Wingdings" panose="05000000000000000000" pitchFamily="2" charset="2"/>
              <a:buChar char="p"/>
            </a:pPr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</a:t>
            </a:r>
            <a:r>
              <a:rPr lang="ja-JP" altLang="en-US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からの光</a:t>
            </a:r>
            <a:r>
              <a:rPr lang="ja-JP" altLang="en-US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パルス</a:t>
            </a:r>
            <a:r>
              <a:rPr lang="ja-JP" altLang="en-US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応答の電荷</a:t>
            </a:r>
            <a:r>
              <a:rPr lang="ja-JP" altLang="en-US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を積分する</a:t>
            </a:r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SOI</a:t>
            </a:r>
            <a:r>
              <a:rPr lang="ja-JP" altLang="en-US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回路を設計中</a:t>
            </a:r>
            <a:endParaRPr lang="en-US" altLang="ja-JP" sz="28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468000" lvl="2" indent="-468000">
              <a:buFont typeface="Wingdings" panose="05000000000000000000" pitchFamily="2" charset="2"/>
              <a:buChar char="n"/>
            </a:pPr>
            <a:r>
              <a:rPr lang="ja-JP" altLang="en-US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遠赤外域一光子計数検出器の応用として，ロケット実験による宇宙背景ニュートリノ崩壊探索実験を計画中</a:t>
            </a:r>
            <a:endParaRPr lang="en-US" altLang="ja-JP" sz="28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1393200" lvl="3" indent="-468000">
              <a:buFont typeface="Wingdings" panose="05000000000000000000" pitchFamily="2" charset="2"/>
              <a:buChar char="p"/>
            </a:pPr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200</a:t>
            </a:r>
            <a:r>
              <a:rPr lang="ja-JP" altLang="en-US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秒の測定で現在のニュートリノ寿命下限値を</a:t>
            </a:r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100</a:t>
            </a:r>
            <a:r>
              <a:rPr lang="ja-JP" altLang="en-US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倍改善することが可能</a:t>
            </a:r>
            <a:endParaRPr lang="en-US" altLang="ja-JP" sz="28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endParaRPr lang="en-US" altLang="ja-JP" sz="24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1026" name="Picture 2" descr="http://www2.kek.jp/URA/images/daigaku/acc_man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304" b="10285"/>
          <a:stretch/>
        </p:blipFill>
        <p:spPr bwMode="auto">
          <a:xfrm>
            <a:off x="18639244" y="141583"/>
            <a:ext cx="11391206" cy="990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800577" y="3445078"/>
            <a:ext cx="2916261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err="1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S.H.Kim</a:t>
            </a:r>
            <a:r>
              <a:rPr lang="en-US" altLang="ja-JP" sz="3200" dirty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, K. </a:t>
            </a:r>
            <a:r>
              <a:rPr lang="en-US" altLang="ja-JP" sz="3200" dirty="0" err="1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Takemasa</a:t>
            </a:r>
            <a:r>
              <a:rPr lang="en-US" altLang="ja-JP" sz="3200" dirty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3200" dirty="0" err="1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K.Kiuchi</a:t>
            </a:r>
            <a:r>
              <a:rPr lang="en-US" altLang="ja-JP" sz="3200" dirty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, </a:t>
            </a:r>
            <a:r>
              <a:rPr lang="en-US" altLang="ja-JP" sz="3200" dirty="0" err="1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K.Nagata</a:t>
            </a:r>
            <a:r>
              <a:rPr lang="en-US" altLang="ja-JP" sz="3200" dirty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,  </a:t>
            </a:r>
            <a:r>
              <a:rPr lang="en-US" altLang="ja-JP" sz="3200" dirty="0" err="1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K.Kasahara</a:t>
            </a:r>
            <a:r>
              <a:rPr lang="en-US" altLang="ja-JP" sz="3200" dirty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32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3200" dirty="0" err="1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K.Moriuchi</a:t>
            </a:r>
            <a:r>
              <a:rPr lang="en-US" altLang="ja-JP" sz="3200" dirty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3200" dirty="0" err="1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R.Senzaki</a:t>
            </a:r>
            <a:r>
              <a:rPr lang="en-US" altLang="ja-JP" sz="32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S. Yagi (</a:t>
            </a:r>
            <a:r>
              <a:rPr lang="ja-JP" altLang="en-US" sz="32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筑波大</a:t>
            </a:r>
            <a:r>
              <a:rPr lang="en-US" altLang="ja-JP" sz="32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),</a:t>
            </a:r>
            <a:r>
              <a:rPr lang="ja-JP" altLang="en-US" sz="32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3200" dirty="0" err="1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S.Matsuura</a:t>
            </a:r>
            <a:r>
              <a:rPr lang="en-US" altLang="ja-JP" sz="32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</a:t>
            </a:r>
            <a:r>
              <a:rPr lang="ja-JP" altLang="en-US" sz="32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関西学院大</a:t>
            </a:r>
            <a:r>
              <a:rPr lang="en-US" altLang="ja-JP" sz="32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), </a:t>
            </a:r>
            <a:r>
              <a:rPr lang="en-US" altLang="ja-JP" sz="3200" dirty="0" err="1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H.Ikeda</a:t>
            </a:r>
            <a:r>
              <a:rPr lang="en-US" altLang="ja-JP" sz="3200" dirty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3200" dirty="0" err="1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T.Wada</a:t>
            </a:r>
            <a:r>
              <a:rPr lang="en-US" altLang="ja-JP" sz="32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K. Nagase (JAXA/ISAS), </a:t>
            </a:r>
            <a:r>
              <a:rPr lang="en-US" altLang="ja-JP" sz="3200" dirty="0" err="1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H.Ishino</a:t>
            </a:r>
            <a:r>
              <a:rPr lang="en-US" altLang="ja-JP" sz="3200" dirty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3200" dirty="0" err="1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A.Kibayashi</a:t>
            </a:r>
            <a:r>
              <a:rPr lang="en-US" altLang="ja-JP" sz="3200" dirty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32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</a:t>
            </a:r>
            <a:r>
              <a:rPr lang="ja-JP" altLang="en-US" sz="32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岡山大</a:t>
            </a:r>
            <a:r>
              <a:rPr lang="en-US" altLang="ja-JP" sz="32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), </a:t>
            </a:r>
            <a:r>
              <a:rPr lang="en-US" altLang="ja-JP" sz="3200" dirty="0" err="1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S.Mima</a:t>
            </a:r>
            <a:r>
              <a:rPr lang="en-US" altLang="ja-JP" sz="3200" dirty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32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</a:t>
            </a:r>
            <a:r>
              <a:rPr lang="ja-JP" altLang="en-US" sz="3200" dirty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理研</a:t>
            </a:r>
            <a:r>
              <a:rPr lang="en-US" altLang="ja-JP" sz="32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), </a:t>
            </a:r>
            <a:r>
              <a:rPr lang="en-US" altLang="ja-JP" sz="3200" dirty="0" err="1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Y.Kato</a:t>
            </a:r>
            <a:r>
              <a:rPr lang="en-US" altLang="ja-JP" sz="3200" dirty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32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</a:t>
            </a:r>
            <a:r>
              <a:rPr lang="ja-JP" altLang="en-US" sz="32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近畿大</a:t>
            </a:r>
            <a:r>
              <a:rPr lang="en-US" altLang="ja-JP" sz="32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), </a:t>
            </a:r>
            <a:r>
              <a:rPr lang="en-US" altLang="ja-JP" sz="3200" dirty="0" err="1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Y.Arai</a:t>
            </a:r>
            <a:r>
              <a:rPr lang="en-US" altLang="ja-JP" sz="3200" dirty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3200" dirty="0" err="1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M.Hazumi</a:t>
            </a:r>
            <a:r>
              <a:rPr lang="en-US" altLang="ja-JP" sz="3200" dirty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, I. </a:t>
            </a:r>
            <a:r>
              <a:rPr lang="en-US" altLang="ja-JP" sz="3200" dirty="0" err="1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Kurachi</a:t>
            </a:r>
            <a:r>
              <a:rPr lang="en-US" altLang="ja-JP" sz="3200" dirty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(KEK</a:t>
            </a:r>
            <a:r>
              <a:rPr lang="en-US" altLang="ja-JP" sz="32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),</a:t>
            </a:r>
            <a:r>
              <a:rPr lang="ja-JP" altLang="en-US" sz="3200" dirty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3200" dirty="0" err="1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T.Yoshida</a:t>
            </a:r>
            <a:r>
              <a:rPr lang="en-US" altLang="ja-JP" sz="3200" dirty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32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R. Hirose, Y. Kato, C. Asano, T. Nakamura (</a:t>
            </a:r>
            <a:r>
              <a:rPr lang="ja-JP" altLang="en-US" sz="32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福井大</a:t>
            </a:r>
            <a:r>
              <a:rPr lang="en-US" altLang="ja-JP" sz="32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), S</a:t>
            </a:r>
            <a:r>
              <a:rPr lang="en-US" altLang="ja-JP" sz="3200" dirty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 Shiki, M. </a:t>
            </a:r>
            <a:r>
              <a:rPr lang="en-US" altLang="ja-JP" sz="3200" dirty="0" err="1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Ukibe</a:t>
            </a:r>
            <a:r>
              <a:rPr lang="en-US" altLang="ja-JP" sz="3200" dirty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G. </a:t>
            </a:r>
            <a:r>
              <a:rPr lang="en-US" altLang="ja-JP" sz="3200" dirty="0" err="1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Fujii</a:t>
            </a:r>
            <a:r>
              <a:rPr lang="en-US" altLang="ja-JP" sz="3200" dirty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32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</a:t>
            </a:r>
            <a:r>
              <a:rPr lang="en-US" altLang="ja-JP" sz="3200" dirty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 Ohkubo </a:t>
            </a:r>
            <a:r>
              <a:rPr lang="en-US" altLang="ja-JP" sz="32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</a:t>
            </a:r>
            <a:r>
              <a:rPr lang="ja-JP" altLang="en-US" sz="32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産総研</a:t>
            </a:r>
            <a:r>
              <a:rPr lang="en-US" altLang="ja-JP" sz="3200" dirty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), </a:t>
            </a:r>
            <a:r>
              <a:rPr lang="en-US" altLang="ja-JP" sz="32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S. </a:t>
            </a:r>
            <a:r>
              <a:rPr lang="en-US" altLang="ja-JP" sz="3200" dirty="0" err="1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Kawahito</a:t>
            </a:r>
            <a:r>
              <a:rPr lang="en-US" altLang="ja-JP" sz="32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</a:t>
            </a:r>
            <a:r>
              <a:rPr lang="ja-JP" altLang="en-US" sz="32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静岡大</a:t>
            </a:r>
            <a:r>
              <a:rPr lang="en-US" altLang="ja-JP" sz="32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), </a:t>
            </a:r>
            <a:r>
              <a:rPr lang="en-US" altLang="ja-JP" sz="3200" dirty="0" err="1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E.Ramberg</a:t>
            </a:r>
            <a:r>
              <a:rPr lang="en-US" altLang="ja-JP" sz="3200" dirty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3200" dirty="0" err="1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J.H.Yoo</a:t>
            </a:r>
            <a:r>
              <a:rPr lang="en-US" altLang="ja-JP" sz="3200" dirty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3200" dirty="0" err="1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M.Kozlovsky</a:t>
            </a:r>
            <a:r>
              <a:rPr lang="en-US" altLang="ja-JP" sz="3200" dirty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3200" dirty="0" err="1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P.Rubinov</a:t>
            </a:r>
            <a:r>
              <a:rPr lang="en-US" altLang="ja-JP" sz="3200" dirty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3200" dirty="0" err="1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D.Sergatskov</a:t>
            </a:r>
            <a:r>
              <a:rPr lang="en-US" altLang="ja-JP" sz="3200" dirty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</a:t>
            </a:r>
            <a:r>
              <a:rPr lang="en-US" altLang="ja-JP" sz="3200" dirty="0" err="1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Fermilab</a:t>
            </a:r>
            <a:r>
              <a:rPr lang="en-US" altLang="ja-JP" sz="32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), </a:t>
            </a:r>
            <a:r>
              <a:rPr lang="en-US" altLang="ja-JP" sz="3200" dirty="0" err="1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S.B.Kim</a:t>
            </a:r>
            <a:r>
              <a:rPr lang="en-US" altLang="ja-JP" sz="32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</a:t>
            </a:r>
            <a:r>
              <a:rPr lang="ja-JP" altLang="en-US" sz="32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ソウル大</a:t>
            </a:r>
            <a:r>
              <a:rPr lang="en-US" altLang="ja-JP" sz="32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</a:t>
            </a:r>
            <a:endParaRPr lang="en-US" altLang="ja-JP" sz="3200" dirty="0">
              <a:solidFill>
                <a:schemeClr val="bg2">
                  <a:lumMod val="25000"/>
                </a:schemeClr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109" name="グループ化 108"/>
          <p:cNvGrpSpPr/>
          <p:nvPr/>
        </p:nvGrpSpPr>
        <p:grpSpPr>
          <a:xfrm>
            <a:off x="1192106" y="13399682"/>
            <a:ext cx="1937568" cy="4541363"/>
            <a:chOff x="4139952" y="1647467"/>
            <a:chExt cx="1509713" cy="3538537"/>
          </a:xfrm>
        </p:grpSpPr>
        <p:sp>
          <p:nvSpPr>
            <p:cNvPr id="110" name="Rectangle 232"/>
            <p:cNvSpPr>
              <a:spLocks noChangeArrowheads="1"/>
            </p:cNvSpPr>
            <p:nvPr/>
          </p:nvSpPr>
          <p:spPr bwMode="auto">
            <a:xfrm>
              <a:off x="4139952" y="1647467"/>
              <a:ext cx="1509713" cy="3538537"/>
            </a:xfrm>
            <a:prstGeom prst="rect">
              <a:avLst/>
            </a:prstGeom>
            <a:noFill/>
            <a:ln w="2540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" name="Freeform 234"/>
            <p:cNvSpPr>
              <a:spLocks/>
            </p:cNvSpPr>
            <p:nvPr/>
          </p:nvSpPr>
          <p:spPr bwMode="auto">
            <a:xfrm>
              <a:off x="4749552" y="2180867"/>
              <a:ext cx="887413" cy="2992437"/>
            </a:xfrm>
            <a:custGeom>
              <a:avLst/>
              <a:gdLst>
                <a:gd name="T0" fmla="*/ 0 w 559"/>
                <a:gd name="T1" fmla="*/ 1597 h 1885"/>
                <a:gd name="T2" fmla="*/ 0 w 559"/>
                <a:gd name="T3" fmla="*/ 1518 h 1885"/>
                <a:gd name="T4" fmla="*/ 0 w 559"/>
                <a:gd name="T5" fmla="*/ 1446 h 1885"/>
                <a:gd name="T6" fmla="*/ 0 w 559"/>
                <a:gd name="T7" fmla="*/ 1382 h 1885"/>
                <a:gd name="T8" fmla="*/ 0 w 559"/>
                <a:gd name="T9" fmla="*/ 1318 h 1885"/>
                <a:gd name="T10" fmla="*/ 8 w 559"/>
                <a:gd name="T11" fmla="*/ 1246 h 1885"/>
                <a:gd name="T12" fmla="*/ 16 w 559"/>
                <a:gd name="T13" fmla="*/ 1142 h 1885"/>
                <a:gd name="T14" fmla="*/ 32 w 559"/>
                <a:gd name="T15" fmla="*/ 1054 h 1885"/>
                <a:gd name="T16" fmla="*/ 48 w 559"/>
                <a:gd name="T17" fmla="*/ 982 h 1885"/>
                <a:gd name="T18" fmla="*/ 72 w 559"/>
                <a:gd name="T19" fmla="*/ 910 h 1885"/>
                <a:gd name="T20" fmla="*/ 104 w 559"/>
                <a:gd name="T21" fmla="*/ 846 h 1885"/>
                <a:gd name="T22" fmla="*/ 143 w 559"/>
                <a:gd name="T23" fmla="*/ 783 h 1885"/>
                <a:gd name="T24" fmla="*/ 191 w 559"/>
                <a:gd name="T25" fmla="*/ 727 h 1885"/>
                <a:gd name="T26" fmla="*/ 279 w 559"/>
                <a:gd name="T27" fmla="*/ 615 h 1885"/>
                <a:gd name="T28" fmla="*/ 351 w 559"/>
                <a:gd name="T29" fmla="*/ 615 h 1885"/>
                <a:gd name="T30" fmla="*/ 375 w 559"/>
                <a:gd name="T31" fmla="*/ 615 h 1885"/>
                <a:gd name="T32" fmla="*/ 383 w 559"/>
                <a:gd name="T33" fmla="*/ 607 h 1885"/>
                <a:gd name="T34" fmla="*/ 383 w 559"/>
                <a:gd name="T35" fmla="*/ 607 h 1885"/>
                <a:gd name="T36" fmla="*/ 367 w 559"/>
                <a:gd name="T37" fmla="*/ 607 h 1885"/>
                <a:gd name="T38" fmla="*/ 335 w 559"/>
                <a:gd name="T39" fmla="*/ 607 h 1885"/>
                <a:gd name="T40" fmla="*/ 351 w 559"/>
                <a:gd name="T41" fmla="*/ 535 h 1885"/>
                <a:gd name="T42" fmla="*/ 391 w 559"/>
                <a:gd name="T43" fmla="*/ 487 h 1885"/>
                <a:gd name="T44" fmla="*/ 447 w 559"/>
                <a:gd name="T45" fmla="*/ 391 h 1885"/>
                <a:gd name="T46" fmla="*/ 495 w 559"/>
                <a:gd name="T47" fmla="*/ 303 h 1885"/>
                <a:gd name="T48" fmla="*/ 527 w 559"/>
                <a:gd name="T49" fmla="*/ 199 h 1885"/>
                <a:gd name="T50" fmla="*/ 551 w 559"/>
                <a:gd name="T51" fmla="*/ 87 h 1885"/>
                <a:gd name="T52" fmla="*/ 559 w 559"/>
                <a:gd name="T53" fmla="*/ 24 h 1885"/>
                <a:gd name="T54" fmla="*/ 559 w 559"/>
                <a:gd name="T55" fmla="*/ 0 h 1885"/>
                <a:gd name="T56" fmla="*/ 559 w 559"/>
                <a:gd name="T57" fmla="*/ 8 h 1885"/>
                <a:gd name="T58" fmla="*/ 559 w 559"/>
                <a:gd name="T59" fmla="*/ 16 h 1885"/>
                <a:gd name="T60" fmla="*/ 559 w 559"/>
                <a:gd name="T61" fmla="*/ 32 h 1885"/>
                <a:gd name="T62" fmla="*/ 559 w 559"/>
                <a:gd name="T63" fmla="*/ 55 h 1885"/>
                <a:gd name="T64" fmla="*/ 559 w 559"/>
                <a:gd name="T65" fmla="*/ 87 h 1885"/>
                <a:gd name="T66" fmla="*/ 559 w 559"/>
                <a:gd name="T67" fmla="*/ 119 h 1885"/>
                <a:gd name="T68" fmla="*/ 559 w 559"/>
                <a:gd name="T69" fmla="*/ 199 h 1885"/>
                <a:gd name="T70" fmla="*/ 559 w 559"/>
                <a:gd name="T71" fmla="*/ 295 h 1885"/>
                <a:gd name="T72" fmla="*/ 463 w 559"/>
                <a:gd name="T73" fmla="*/ 607 h 1885"/>
                <a:gd name="T74" fmla="*/ 439 w 559"/>
                <a:gd name="T75" fmla="*/ 607 h 1885"/>
                <a:gd name="T76" fmla="*/ 415 w 559"/>
                <a:gd name="T77" fmla="*/ 607 h 1885"/>
                <a:gd name="T78" fmla="*/ 399 w 559"/>
                <a:gd name="T79" fmla="*/ 607 h 1885"/>
                <a:gd name="T80" fmla="*/ 391 w 559"/>
                <a:gd name="T81" fmla="*/ 607 h 1885"/>
                <a:gd name="T82" fmla="*/ 391 w 559"/>
                <a:gd name="T83" fmla="*/ 607 h 1885"/>
                <a:gd name="T84" fmla="*/ 391 w 559"/>
                <a:gd name="T85" fmla="*/ 607 h 1885"/>
                <a:gd name="T86" fmla="*/ 399 w 559"/>
                <a:gd name="T87" fmla="*/ 615 h 1885"/>
                <a:gd name="T88" fmla="*/ 415 w 559"/>
                <a:gd name="T89" fmla="*/ 615 h 1885"/>
                <a:gd name="T90" fmla="*/ 439 w 559"/>
                <a:gd name="T91" fmla="*/ 615 h 1885"/>
                <a:gd name="T92" fmla="*/ 463 w 559"/>
                <a:gd name="T93" fmla="*/ 615 h 1885"/>
                <a:gd name="T94" fmla="*/ 559 w 559"/>
                <a:gd name="T95" fmla="*/ 1254 h 1885"/>
                <a:gd name="T96" fmla="*/ 0 w 559"/>
                <a:gd name="T97" fmla="*/ 1885 h 18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59" h="1885">
                  <a:moveTo>
                    <a:pt x="0" y="1653"/>
                  </a:moveTo>
                  <a:lnTo>
                    <a:pt x="0" y="1629"/>
                  </a:lnTo>
                  <a:lnTo>
                    <a:pt x="0" y="1597"/>
                  </a:lnTo>
                  <a:lnTo>
                    <a:pt x="0" y="1573"/>
                  </a:lnTo>
                  <a:lnTo>
                    <a:pt x="0" y="1549"/>
                  </a:lnTo>
                  <a:lnTo>
                    <a:pt x="0" y="1518"/>
                  </a:lnTo>
                  <a:lnTo>
                    <a:pt x="0" y="1494"/>
                  </a:lnTo>
                  <a:lnTo>
                    <a:pt x="0" y="1470"/>
                  </a:lnTo>
                  <a:lnTo>
                    <a:pt x="0" y="1446"/>
                  </a:lnTo>
                  <a:lnTo>
                    <a:pt x="0" y="1430"/>
                  </a:lnTo>
                  <a:lnTo>
                    <a:pt x="0" y="1406"/>
                  </a:lnTo>
                  <a:lnTo>
                    <a:pt x="0" y="1382"/>
                  </a:lnTo>
                  <a:lnTo>
                    <a:pt x="0" y="1358"/>
                  </a:lnTo>
                  <a:lnTo>
                    <a:pt x="0" y="1342"/>
                  </a:lnTo>
                  <a:lnTo>
                    <a:pt x="0" y="1318"/>
                  </a:lnTo>
                  <a:lnTo>
                    <a:pt x="0" y="1302"/>
                  </a:lnTo>
                  <a:lnTo>
                    <a:pt x="8" y="1278"/>
                  </a:lnTo>
                  <a:lnTo>
                    <a:pt x="8" y="1246"/>
                  </a:lnTo>
                  <a:lnTo>
                    <a:pt x="8" y="1206"/>
                  </a:lnTo>
                  <a:lnTo>
                    <a:pt x="16" y="1174"/>
                  </a:lnTo>
                  <a:lnTo>
                    <a:pt x="16" y="1142"/>
                  </a:lnTo>
                  <a:lnTo>
                    <a:pt x="24" y="1110"/>
                  </a:lnTo>
                  <a:lnTo>
                    <a:pt x="24" y="1086"/>
                  </a:lnTo>
                  <a:lnTo>
                    <a:pt x="32" y="1054"/>
                  </a:lnTo>
                  <a:lnTo>
                    <a:pt x="40" y="1030"/>
                  </a:lnTo>
                  <a:lnTo>
                    <a:pt x="48" y="1006"/>
                  </a:lnTo>
                  <a:lnTo>
                    <a:pt x="48" y="982"/>
                  </a:lnTo>
                  <a:lnTo>
                    <a:pt x="56" y="958"/>
                  </a:lnTo>
                  <a:lnTo>
                    <a:pt x="64" y="934"/>
                  </a:lnTo>
                  <a:lnTo>
                    <a:pt x="72" y="910"/>
                  </a:lnTo>
                  <a:lnTo>
                    <a:pt x="88" y="894"/>
                  </a:lnTo>
                  <a:lnTo>
                    <a:pt x="96" y="870"/>
                  </a:lnTo>
                  <a:lnTo>
                    <a:pt x="104" y="846"/>
                  </a:lnTo>
                  <a:lnTo>
                    <a:pt x="119" y="830"/>
                  </a:lnTo>
                  <a:lnTo>
                    <a:pt x="127" y="806"/>
                  </a:lnTo>
                  <a:lnTo>
                    <a:pt x="143" y="783"/>
                  </a:lnTo>
                  <a:lnTo>
                    <a:pt x="159" y="767"/>
                  </a:lnTo>
                  <a:lnTo>
                    <a:pt x="175" y="743"/>
                  </a:lnTo>
                  <a:lnTo>
                    <a:pt x="191" y="727"/>
                  </a:lnTo>
                  <a:lnTo>
                    <a:pt x="207" y="703"/>
                  </a:lnTo>
                  <a:lnTo>
                    <a:pt x="223" y="679"/>
                  </a:lnTo>
                  <a:lnTo>
                    <a:pt x="279" y="615"/>
                  </a:lnTo>
                  <a:lnTo>
                    <a:pt x="335" y="615"/>
                  </a:lnTo>
                  <a:lnTo>
                    <a:pt x="343" y="615"/>
                  </a:lnTo>
                  <a:lnTo>
                    <a:pt x="351" y="615"/>
                  </a:lnTo>
                  <a:lnTo>
                    <a:pt x="367" y="615"/>
                  </a:lnTo>
                  <a:lnTo>
                    <a:pt x="367" y="615"/>
                  </a:lnTo>
                  <a:lnTo>
                    <a:pt x="375" y="615"/>
                  </a:lnTo>
                  <a:lnTo>
                    <a:pt x="383" y="615"/>
                  </a:lnTo>
                  <a:lnTo>
                    <a:pt x="383" y="607"/>
                  </a:lnTo>
                  <a:lnTo>
                    <a:pt x="383" y="607"/>
                  </a:lnTo>
                  <a:lnTo>
                    <a:pt x="383" y="607"/>
                  </a:lnTo>
                  <a:lnTo>
                    <a:pt x="383" y="607"/>
                  </a:lnTo>
                  <a:lnTo>
                    <a:pt x="383" y="607"/>
                  </a:lnTo>
                  <a:lnTo>
                    <a:pt x="375" y="607"/>
                  </a:lnTo>
                  <a:lnTo>
                    <a:pt x="375" y="607"/>
                  </a:lnTo>
                  <a:lnTo>
                    <a:pt x="367" y="607"/>
                  </a:lnTo>
                  <a:lnTo>
                    <a:pt x="359" y="607"/>
                  </a:lnTo>
                  <a:lnTo>
                    <a:pt x="351" y="607"/>
                  </a:lnTo>
                  <a:lnTo>
                    <a:pt x="335" y="607"/>
                  </a:lnTo>
                  <a:lnTo>
                    <a:pt x="295" y="607"/>
                  </a:lnTo>
                  <a:lnTo>
                    <a:pt x="335" y="551"/>
                  </a:lnTo>
                  <a:lnTo>
                    <a:pt x="351" y="535"/>
                  </a:lnTo>
                  <a:lnTo>
                    <a:pt x="367" y="519"/>
                  </a:lnTo>
                  <a:lnTo>
                    <a:pt x="375" y="503"/>
                  </a:lnTo>
                  <a:lnTo>
                    <a:pt x="391" y="487"/>
                  </a:lnTo>
                  <a:lnTo>
                    <a:pt x="407" y="455"/>
                  </a:lnTo>
                  <a:lnTo>
                    <a:pt x="431" y="423"/>
                  </a:lnTo>
                  <a:lnTo>
                    <a:pt x="447" y="391"/>
                  </a:lnTo>
                  <a:lnTo>
                    <a:pt x="463" y="367"/>
                  </a:lnTo>
                  <a:lnTo>
                    <a:pt x="479" y="335"/>
                  </a:lnTo>
                  <a:lnTo>
                    <a:pt x="495" y="303"/>
                  </a:lnTo>
                  <a:lnTo>
                    <a:pt x="503" y="271"/>
                  </a:lnTo>
                  <a:lnTo>
                    <a:pt x="519" y="231"/>
                  </a:lnTo>
                  <a:lnTo>
                    <a:pt x="527" y="199"/>
                  </a:lnTo>
                  <a:lnTo>
                    <a:pt x="535" y="159"/>
                  </a:lnTo>
                  <a:lnTo>
                    <a:pt x="543" y="127"/>
                  </a:lnTo>
                  <a:lnTo>
                    <a:pt x="551" y="87"/>
                  </a:lnTo>
                  <a:lnTo>
                    <a:pt x="551" y="63"/>
                  </a:lnTo>
                  <a:lnTo>
                    <a:pt x="551" y="47"/>
                  </a:lnTo>
                  <a:lnTo>
                    <a:pt x="559" y="24"/>
                  </a:lnTo>
                  <a:lnTo>
                    <a:pt x="559" y="0"/>
                  </a:lnTo>
                  <a:lnTo>
                    <a:pt x="559" y="0"/>
                  </a:lnTo>
                  <a:lnTo>
                    <a:pt x="559" y="0"/>
                  </a:lnTo>
                  <a:lnTo>
                    <a:pt x="559" y="0"/>
                  </a:lnTo>
                  <a:lnTo>
                    <a:pt x="559" y="0"/>
                  </a:lnTo>
                  <a:lnTo>
                    <a:pt x="559" y="8"/>
                  </a:lnTo>
                  <a:lnTo>
                    <a:pt x="559" y="8"/>
                  </a:lnTo>
                  <a:lnTo>
                    <a:pt x="559" y="16"/>
                  </a:lnTo>
                  <a:lnTo>
                    <a:pt x="559" y="16"/>
                  </a:lnTo>
                  <a:lnTo>
                    <a:pt x="559" y="24"/>
                  </a:lnTo>
                  <a:lnTo>
                    <a:pt x="559" y="32"/>
                  </a:lnTo>
                  <a:lnTo>
                    <a:pt x="559" y="32"/>
                  </a:lnTo>
                  <a:lnTo>
                    <a:pt x="559" y="39"/>
                  </a:lnTo>
                  <a:lnTo>
                    <a:pt x="559" y="47"/>
                  </a:lnTo>
                  <a:lnTo>
                    <a:pt x="559" y="55"/>
                  </a:lnTo>
                  <a:lnTo>
                    <a:pt x="559" y="71"/>
                  </a:lnTo>
                  <a:lnTo>
                    <a:pt x="559" y="79"/>
                  </a:lnTo>
                  <a:lnTo>
                    <a:pt x="559" y="87"/>
                  </a:lnTo>
                  <a:lnTo>
                    <a:pt x="559" y="95"/>
                  </a:lnTo>
                  <a:lnTo>
                    <a:pt x="559" y="111"/>
                  </a:lnTo>
                  <a:lnTo>
                    <a:pt x="559" y="119"/>
                  </a:lnTo>
                  <a:lnTo>
                    <a:pt x="559" y="143"/>
                  </a:lnTo>
                  <a:lnTo>
                    <a:pt x="559" y="175"/>
                  </a:lnTo>
                  <a:lnTo>
                    <a:pt x="559" y="199"/>
                  </a:lnTo>
                  <a:lnTo>
                    <a:pt x="559" y="231"/>
                  </a:lnTo>
                  <a:lnTo>
                    <a:pt x="559" y="263"/>
                  </a:lnTo>
                  <a:lnTo>
                    <a:pt x="559" y="295"/>
                  </a:lnTo>
                  <a:lnTo>
                    <a:pt x="559" y="607"/>
                  </a:lnTo>
                  <a:lnTo>
                    <a:pt x="479" y="607"/>
                  </a:lnTo>
                  <a:lnTo>
                    <a:pt x="463" y="607"/>
                  </a:lnTo>
                  <a:lnTo>
                    <a:pt x="455" y="607"/>
                  </a:lnTo>
                  <a:lnTo>
                    <a:pt x="447" y="607"/>
                  </a:lnTo>
                  <a:lnTo>
                    <a:pt x="439" y="607"/>
                  </a:lnTo>
                  <a:lnTo>
                    <a:pt x="431" y="607"/>
                  </a:lnTo>
                  <a:lnTo>
                    <a:pt x="423" y="607"/>
                  </a:lnTo>
                  <a:lnTo>
                    <a:pt x="415" y="607"/>
                  </a:lnTo>
                  <a:lnTo>
                    <a:pt x="415" y="607"/>
                  </a:lnTo>
                  <a:lnTo>
                    <a:pt x="407" y="607"/>
                  </a:lnTo>
                  <a:lnTo>
                    <a:pt x="399" y="607"/>
                  </a:lnTo>
                  <a:lnTo>
                    <a:pt x="399" y="607"/>
                  </a:lnTo>
                  <a:lnTo>
                    <a:pt x="399" y="607"/>
                  </a:lnTo>
                  <a:lnTo>
                    <a:pt x="391" y="607"/>
                  </a:lnTo>
                  <a:lnTo>
                    <a:pt x="391" y="607"/>
                  </a:lnTo>
                  <a:lnTo>
                    <a:pt x="391" y="607"/>
                  </a:lnTo>
                  <a:lnTo>
                    <a:pt x="391" y="607"/>
                  </a:lnTo>
                  <a:lnTo>
                    <a:pt x="391" y="607"/>
                  </a:lnTo>
                  <a:lnTo>
                    <a:pt x="391" y="607"/>
                  </a:lnTo>
                  <a:lnTo>
                    <a:pt x="391" y="607"/>
                  </a:lnTo>
                  <a:lnTo>
                    <a:pt x="399" y="615"/>
                  </a:lnTo>
                  <a:lnTo>
                    <a:pt x="399" y="615"/>
                  </a:lnTo>
                  <a:lnTo>
                    <a:pt x="399" y="615"/>
                  </a:lnTo>
                  <a:lnTo>
                    <a:pt x="407" y="615"/>
                  </a:lnTo>
                  <a:lnTo>
                    <a:pt x="415" y="615"/>
                  </a:lnTo>
                  <a:lnTo>
                    <a:pt x="415" y="615"/>
                  </a:lnTo>
                  <a:lnTo>
                    <a:pt x="423" y="615"/>
                  </a:lnTo>
                  <a:lnTo>
                    <a:pt x="431" y="615"/>
                  </a:lnTo>
                  <a:lnTo>
                    <a:pt x="439" y="615"/>
                  </a:lnTo>
                  <a:lnTo>
                    <a:pt x="447" y="615"/>
                  </a:lnTo>
                  <a:lnTo>
                    <a:pt x="455" y="615"/>
                  </a:lnTo>
                  <a:lnTo>
                    <a:pt x="463" y="615"/>
                  </a:lnTo>
                  <a:lnTo>
                    <a:pt x="479" y="615"/>
                  </a:lnTo>
                  <a:lnTo>
                    <a:pt x="559" y="615"/>
                  </a:lnTo>
                  <a:lnTo>
                    <a:pt x="559" y="1254"/>
                  </a:lnTo>
                  <a:lnTo>
                    <a:pt x="559" y="1885"/>
                  </a:lnTo>
                  <a:lnTo>
                    <a:pt x="279" y="1885"/>
                  </a:lnTo>
                  <a:lnTo>
                    <a:pt x="0" y="1885"/>
                  </a:lnTo>
                  <a:lnTo>
                    <a:pt x="0" y="1653"/>
                  </a:lnTo>
                  <a:lnTo>
                    <a:pt x="0" y="1653"/>
                  </a:lnTo>
                  <a:close/>
                </a:path>
              </a:pathLst>
            </a:custGeom>
            <a:solidFill>
              <a:srgbClr val="00FFFF"/>
            </a:solidFill>
            <a:ln w="254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" name="Freeform 233"/>
            <p:cNvSpPr>
              <a:spLocks/>
            </p:cNvSpPr>
            <p:nvPr/>
          </p:nvSpPr>
          <p:spPr bwMode="auto">
            <a:xfrm>
              <a:off x="4724152" y="1710967"/>
              <a:ext cx="912813" cy="3475037"/>
            </a:xfrm>
            <a:custGeom>
              <a:avLst/>
              <a:gdLst>
                <a:gd name="T0" fmla="*/ 0 w 575"/>
                <a:gd name="T1" fmla="*/ 2189 h 2189"/>
                <a:gd name="T2" fmla="*/ 0 w 575"/>
                <a:gd name="T3" fmla="*/ 2053 h 2189"/>
                <a:gd name="T4" fmla="*/ 0 w 575"/>
                <a:gd name="T5" fmla="*/ 1917 h 2189"/>
                <a:gd name="T6" fmla="*/ 8 w 575"/>
                <a:gd name="T7" fmla="*/ 1782 h 2189"/>
                <a:gd name="T8" fmla="*/ 8 w 575"/>
                <a:gd name="T9" fmla="*/ 1638 h 2189"/>
                <a:gd name="T10" fmla="*/ 16 w 575"/>
                <a:gd name="T11" fmla="*/ 1574 h 2189"/>
                <a:gd name="T12" fmla="*/ 16 w 575"/>
                <a:gd name="T13" fmla="*/ 1534 h 2189"/>
                <a:gd name="T14" fmla="*/ 16 w 575"/>
                <a:gd name="T15" fmla="*/ 1502 h 2189"/>
                <a:gd name="T16" fmla="*/ 24 w 575"/>
                <a:gd name="T17" fmla="*/ 1470 h 2189"/>
                <a:gd name="T18" fmla="*/ 24 w 575"/>
                <a:gd name="T19" fmla="*/ 1438 h 2189"/>
                <a:gd name="T20" fmla="*/ 32 w 575"/>
                <a:gd name="T21" fmla="*/ 1398 h 2189"/>
                <a:gd name="T22" fmla="*/ 40 w 575"/>
                <a:gd name="T23" fmla="*/ 1366 h 2189"/>
                <a:gd name="T24" fmla="*/ 40 w 575"/>
                <a:gd name="T25" fmla="*/ 1350 h 2189"/>
                <a:gd name="T26" fmla="*/ 48 w 575"/>
                <a:gd name="T27" fmla="*/ 1334 h 2189"/>
                <a:gd name="T28" fmla="*/ 56 w 575"/>
                <a:gd name="T29" fmla="*/ 1294 h 2189"/>
                <a:gd name="T30" fmla="*/ 64 w 575"/>
                <a:gd name="T31" fmla="*/ 1262 h 2189"/>
                <a:gd name="T32" fmla="*/ 80 w 575"/>
                <a:gd name="T33" fmla="*/ 1222 h 2189"/>
                <a:gd name="T34" fmla="*/ 88 w 575"/>
                <a:gd name="T35" fmla="*/ 1190 h 2189"/>
                <a:gd name="T36" fmla="*/ 104 w 575"/>
                <a:gd name="T37" fmla="*/ 1158 h 2189"/>
                <a:gd name="T38" fmla="*/ 127 w 575"/>
                <a:gd name="T39" fmla="*/ 1126 h 2189"/>
                <a:gd name="T40" fmla="*/ 143 w 575"/>
                <a:gd name="T41" fmla="*/ 1086 h 2189"/>
                <a:gd name="T42" fmla="*/ 167 w 575"/>
                <a:gd name="T43" fmla="*/ 1055 h 2189"/>
                <a:gd name="T44" fmla="*/ 199 w 575"/>
                <a:gd name="T45" fmla="*/ 1023 h 2189"/>
                <a:gd name="T46" fmla="*/ 223 w 575"/>
                <a:gd name="T47" fmla="*/ 983 h 2189"/>
                <a:gd name="T48" fmla="*/ 255 w 575"/>
                <a:gd name="T49" fmla="*/ 951 h 2189"/>
                <a:gd name="T50" fmla="*/ 311 w 575"/>
                <a:gd name="T51" fmla="*/ 887 h 2189"/>
                <a:gd name="T52" fmla="*/ 335 w 575"/>
                <a:gd name="T53" fmla="*/ 855 h 2189"/>
                <a:gd name="T54" fmla="*/ 367 w 575"/>
                <a:gd name="T55" fmla="*/ 815 h 2189"/>
                <a:gd name="T56" fmla="*/ 391 w 575"/>
                <a:gd name="T57" fmla="*/ 791 h 2189"/>
                <a:gd name="T58" fmla="*/ 407 w 575"/>
                <a:gd name="T59" fmla="*/ 759 h 2189"/>
                <a:gd name="T60" fmla="*/ 431 w 575"/>
                <a:gd name="T61" fmla="*/ 735 h 2189"/>
                <a:gd name="T62" fmla="*/ 447 w 575"/>
                <a:gd name="T63" fmla="*/ 703 h 2189"/>
                <a:gd name="T64" fmla="*/ 471 w 575"/>
                <a:gd name="T65" fmla="*/ 671 h 2189"/>
                <a:gd name="T66" fmla="*/ 487 w 575"/>
                <a:gd name="T67" fmla="*/ 639 h 2189"/>
                <a:gd name="T68" fmla="*/ 495 w 575"/>
                <a:gd name="T69" fmla="*/ 607 h 2189"/>
                <a:gd name="T70" fmla="*/ 503 w 575"/>
                <a:gd name="T71" fmla="*/ 591 h 2189"/>
                <a:gd name="T72" fmla="*/ 511 w 575"/>
                <a:gd name="T73" fmla="*/ 575 h 2189"/>
                <a:gd name="T74" fmla="*/ 527 w 575"/>
                <a:gd name="T75" fmla="*/ 543 h 2189"/>
                <a:gd name="T76" fmla="*/ 535 w 575"/>
                <a:gd name="T77" fmla="*/ 503 h 2189"/>
                <a:gd name="T78" fmla="*/ 543 w 575"/>
                <a:gd name="T79" fmla="*/ 471 h 2189"/>
                <a:gd name="T80" fmla="*/ 551 w 575"/>
                <a:gd name="T81" fmla="*/ 439 h 2189"/>
                <a:gd name="T82" fmla="*/ 551 w 575"/>
                <a:gd name="T83" fmla="*/ 399 h 2189"/>
                <a:gd name="T84" fmla="*/ 559 w 575"/>
                <a:gd name="T85" fmla="*/ 367 h 2189"/>
                <a:gd name="T86" fmla="*/ 559 w 575"/>
                <a:gd name="T87" fmla="*/ 328 h 2189"/>
                <a:gd name="T88" fmla="*/ 567 w 575"/>
                <a:gd name="T89" fmla="*/ 296 h 2189"/>
                <a:gd name="T90" fmla="*/ 567 w 575"/>
                <a:gd name="T91" fmla="*/ 256 h 2189"/>
                <a:gd name="T92" fmla="*/ 575 w 575"/>
                <a:gd name="T93" fmla="*/ 224 h 2189"/>
                <a:gd name="T94" fmla="*/ 575 w 575"/>
                <a:gd name="T95" fmla="*/ 144 h 2189"/>
                <a:gd name="T96" fmla="*/ 575 w 575"/>
                <a:gd name="T97" fmla="*/ 72 h 2189"/>
                <a:gd name="T98" fmla="*/ 575 w 575"/>
                <a:gd name="T99" fmla="*/ 0 h 2189"/>
                <a:gd name="T100" fmla="*/ 575 w 575"/>
                <a:gd name="T101" fmla="*/ 0 h 2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75" h="2189">
                  <a:moveTo>
                    <a:pt x="0" y="2189"/>
                  </a:moveTo>
                  <a:lnTo>
                    <a:pt x="0" y="2053"/>
                  </a:lnTo>
                  <a:lnTo>
                    <a:pt x="0" y="1917"/>
                  </a:lnTo>
                  <a:lnTo>
                    <a:pt x="8" y="1782"/>
                  </a:lnTo>
                  <a:lnTo>
                    <a:pt x="8" y="1638"/>
                  </a:lnTo>
                  <a:lnTo>
                    <a:pt x="16" y="1574"/>
                  </a:lnTo>
                  <a:lnTo>
                    <a:pt x="16" y="1534"/>
                  </a:lnTo>
                  <a:lnTo>
                    <a:pt x="16" y="1502"/>
                  </a:lnTo>
                  <a:lnTo>
                    <a:pt x="24" y="1470"/>
                  </a:lnTo>
                  <a:lnTo>
                    <a:pt x="24" y="1438"/>
                  </a:lnTo>
                  <a:lnTo>
                    <a:pt x="32" y="1398"/>
                  </a:lnTo>
                  <a:lnTo>
                    <a:pt x="40" y="1366"/>
                  </a:lnTo>
                  <a:lnTo>
                    <a:pt x="40" y="1350"/>
                  </a:lnTo>
                  <a:lnTo>
                    <a:pt x="48" y="1334"/>
                  </a:lnTo>
                  <a:lnTo>
                    <a:pt x="56" y="1294"/>
                  </a:lnTo>
                  <a:lnTo>
                    <a:pt x="64" y="1262"/>
                  </a:lnTo>
                  <a:lnTo>
                    <a:pt x="80" y="1222"/>
                  </a:lnTo>
                  <a:lnTo>
                    <a:pt x="88" y="1190"/>
                  </a:lnTo>
                  <a:lnTo>
                    <a:pt x="104" y="1158"/>
                  </a:lnTo>
                  <a:lnTo>
                    <a:pt x="127" y="1126"/>
                  </a:lnTo>
                  <a:lnTo>
                    <a:pt x="143" y="1086"/>
                  </a:lnTo>
                  <a:lnTo>
                    <a:pt x="167" y="1055"/>
                  </a:lnTo>
                  <a:lnTo>
                    <a:pt x="199" y="1023"/>
                  </a:lnTo>
                  <a:lnTo>
                    <a:pt x="223" y="983"/>
                  </a:lnTo>
                  <a:lnTo>
                    <a:pt x="255" y="951"/>
                  </a:lnTo>
                  <a:lnTo>
                    <a:pt x="311" y="887"/>
                  </a:lnTo>
                  <a:lnTo>
                    <a:pt x="335" y="855"/>
                  </a:lnTo>
                  <a:lnTo>
                    <a:pt x="367" y="815"/>
                  </a:lnTo>
                  <a:lnTo>
                    <a:pt x="391" y="791"/>
                  </a:lnTo>
                  <a:lnTo>
                    <a:pt x="407" y="759"/>
                  </a:lnTo>
                  <a:lnTo>
                    <a:pt x="431" y="735"/>
                  </a:lnTo>
                  <a:lnTo>
                    <a:pt x="447" y="703"/>
                  </a:lnTo>
                  <a:lnTo>
                    <a:pt x="471" y="671"/>
                  </a:lnTo>
                  <a:lnTo>
                    <a:pt x="487" y="639"/>
                  </a:lnTo>
                  <a:lnTo>
                    <a:pt x="495" y="607"/>
                  </a:lnTo>
                  <a:lnTo>
                    <a:pt x="503" y="591"/>
                  </a:lnTo>
                  <a:lnTo>
                    <a:pt x="511" y="575"/>
                  </a:lnTo>
                  <a:lnTo>
                    <a:pt x="527" y="543"/>
                  </a:lnTo>
                  <a:lnTo>
                    <a:pt x="535" y="503"/>
                  </a:lnTo>
                  <a:lnTo>
                    <a:pt x="543" y="471"/>
                  </a:lnTo>
                  <a:lnTo>
                    <a:pt x="551" y="439"/>
                  </a:lnTo>
                  <a:lnTo>
                    <a:pt x="551" y="399"/>
                  </a:lnTo>
                  <a:lnTo>
                    <a:pt x="559" y="367"/>
                  </a:lnTo>
                  <a:lnTo>
                    <a:pt x="559" y="328"/>
                  </a:lnTo>
                  <a:lnTo>
                    <a:pt x="567" y="296"/>
                  </a:lnTo>
                  <a:lnTo>
                    <a:pt x="567" y="256"/>
                  </a:lnTo>
                  <a:lnTo>
                    <a:pt x="575" y="224"/>
                  </a:lnTo>
                  <a:lnTo>
                    <a:pt x="575" y="144"/>
                  </a:lnTo>
                  <a:lnTo>
                    <a:pt x="575" y="72"/>
                  </a:lnTo>
                  <a:lnTo>
                    <a:pt x="575" y="0"/>
                  </a:lnTo>
                  <a:lnTo>
                    <a:pt x="575" y="0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" name="Line 235"/>
            <p:cNvSpPr>
              <a:spLocks noChangeShapeType="1"/>
            </p:cNvSpPr>
            <p:nvPr/>
          </p:nvSpPr>
          <p:spPr bwMode="auto">
            <a:xfrm>
              <a:off x="4152652" y="3144479"/>
              <a:ext cx="1497013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15" name="テキスト ボックス 114"/>
          <p:cNvSpPr txBox="1"/>
          <p:nvPr/>
        </p:nvSpPr>
        <p:spPr>
          <a:xfrm>
            <a:off x="1570674" y="18001977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600" b="1" dirty="0" smtClean="0">
                <a:latin typeface="+mj-ea"/>
                <a:ea typeface="+mj-ea"/>
              </a:rPr>
              <a:t>常伝導</a:t>
            </a:r>
            <a:endParaRPr kumimoji="1" lang="ja-JP" altLang="en-US" sz="3600" b="1" dirty="0">
              <a:latin typeface="+mj-ea"/>
              <a:ea typeface="+mj-ea"/>
            </a:endParaRPr>
          </a:p>
        </p:txBody>
      </p:sp>
      <p:sp>
        <p:nvSpPr>
          <p:cNvPr id="118" name="テキスト ボックス 117"/>
          <p:cNvSpPr txBox="1"/>
          <p:nvPr/>
        </p:nvSpPr>
        <p:spPr>
          <a:xfrm>
            <a:off x="5456914" y="18001977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600" b="1" dirty="0" smtClean="0">
                <a:latin typeface="+mj-ea"/>
                <a:ea typeface="+mj-ea"/>
              </a:rPr>
              <a:t>超伝導体</a:t>
            </a:r>
            <a:endParaRPr kumimoji="1" lang="ja-JP" altLang="en-US" sz="3600" b="1" dirty="0">
              <a:latin typeface="+mj-ea"/>
              <a:ea typeface="+mj-ea"/>
            </a:endParaRPr>
          </a:p>
        </p:txBody>
      </p:sp>
      <p:sp>
        <p:nvSpPr>
          <p:cNvPr id="119" name="テキスト ボックス 118"/>
          <p:cNvSpPr txBox="1"/>
          <p:nvPr/>
        </p:nvSpPr>
        <p:spPr>
          <a:xfrm>
            <a:off x="9548234" y="18001977"/>
            <a:ext cx="243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b="1" dirty="0" smtClean="0">
                <a:latin typeface="+mj-ea"/>
                <a:ea typeface="+mj-ea"/>
              </a:rPr>
              <a:t>超伝導体</a:t>
            </a:r>
            <a:endParaRPr kumimoji="1" lang="ja-JP" altLang="en-US" sz="3600" b="1" dirty="0">
              <a:latin typeface="+mj-ea"/>
              <a:ea typeface="+mj-ea"/>
            </a:endParaRPr>
          </a:p>
        </p:txBody>
      </p:sp>
      <p:sp>
        <p:nvSpPr>
          <p:cNvPr id="120" name="テキスト ボックス 119"/>
          <p:cNvSpPr txBox="1"/>
          <p:nvPr/>
        </p:nvSpPr>
        <p:spPr>
          <a:xfrm>
            <a:off x="7711498" y="18001977"/>
            <a:ext cx="23517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b="1" dirty="0" smtClean="0">
                <a:latin typeface="+mj-ea"/>
                <a:ea typeface="+mj-ea"/>
              </a:rPr>
              <a:t>絶縁体</a:t>
            </a:r>
            <a:endParaRPr kumimoji="1" lang="ja-JP" altLang="en-US" sz="3600" b="1" dirty="0">
              <a:latin typeface="+mj-ea"/>
              <a:ea typeface="+mj-ea"/>
            </a:endParaRPr>
          </a:p>
        </p:txBody>
      </p:sp>
      <p:grpSp>
        <p:nvGrpSpPr>
          <p:cNvPr id="7" name="グループ化 6"/>
          <p:cNvGrpSpPr/>
          <p:nvPr/>
        </p:nvGrpSpPr>
        <p:grpSpPr>
          <a:xfrm>
            <a:off x="4864480" y="13465473"/>
            <a:ext cx="6603340" cy="4530555"/>
            <a:chOff x="7033662" y="14542850"/>
            <a:chExt cx="6603340" cy="4530555"/>
          </a:xfrm>
        </p:grpSpPr>
        <p:grpSp>
          <p:nvGrpSpPr>
            <p:cNvPr id="117" name="グループ化 116"/>
            <p:cNvGrpSpPr/>
            <p:nvPr/>
          </p:nvGrpSpPr>
          <p:grpSpPr>
            <a:xfrm>
              <a:off x="7703012" y="14542850"/>
              <a:ext cx="5933990" cy="4530555"/>
              <a:chOff x="1165225" y="2072936"/>
              <a:chExt cx="4618037" cy="3525837"/>
            </a:xfrm>
          </p:grpSpPr>
          <p:sp>
            <p:nvSpPr>
              <p:cNvPr id="156" name="Freeform 113"/>
              <p:cNvSpPr>
                <a:spLocks/>
              </p:cNvSpPr>
              <p:nvPr/>
            </p:nvSpPr>
            <p:spPr bwMode="auto">
              <a:xfrm>
                <a:off x="3224940" y="2085636"/>
                <a:ext cx="379412" cy="3500437"/>
              </a:xfrm>
              <a:custGeom>
                <a:avLst/>
                <a:gdLst>
                  <a:gd name="T0" fmla="*/ 0 w 239"/>
                  <a:gd name="T1" fmla="*/ 1158 h 2205"/>
                  <a:gd name="T2" fmla="*/ 0 w 239"/>
                  <a:gd name="T3" fmla="*/ 1103 h 2205"/>
                  <a:gd name="T4" fmla="*/ 0 w 239"/>
                  <a:gd name="T5" fmla="*/ 1055 h 2205"/>
                  <a:gd name="T6" fmla="*/ 0 w 239"/>
                  <a:gd name="T7" fmla="*/ 999 h 2205"/>
                  <a:gd name="T8" fmla="*/ 0 w 239"/>
                  <a:gd name="T9" fmla="*/ 951 h 2205"/>
                  <a:gd name="T10" fmla="*/ 0 w 239"/>
                  <a:gd name="T11" fmla="*/ 895 h 2205"/>
                  <a:gd name="T12" fmla="*/ 0 w 239"/>
                  <a:gd name="T13" fmla="*/ 847 h 2205"/>
                  <a:gd name="T14" fmla="*/ 0 w 239"/>
                  <a:gd name="T15" fmla="*/ 799 h 2205"/>
                  <a:gd name="T16" fmla="*/ 0 w 239"/>
                  <a:gd name="T17" fmla="*/ 751 h 2205"/>
                  <a:gd name="T18" fmla="*/ 0 w 239"/>
                  <a:gd name="T19" fmla="*/ 703 h 2205"/>
                  <a:gd name="T20" fmla="*/ 0 w 239"/>
                  <a:gd name="T21" fmla="*/ 655 h 2205"/>
                  <a:gd name="T22" fmla="*/ 0 w 239"/>
                  <a:gd name="T23" fmla="*/ 607 h 2205"/>
                  <a:gd name="T24" fmla="*/ 0 w 239"/>
                  <a:gd name="T25" fmla="*/ 567 h 2205"/>
                  <a:gd name="T26" fmla="*/ 0 w 239"/>
                  <a:gd name="T27" fmla="*/ 519 h 2205"/>
                  <a:gd name="T28" fmla="*/ 0 w 239"/>
                  <a:gd name="T29" fmla="*/ 479 h 2205"/>
                  <a:gd name="T30" fmla="*/ 0 w 239"/>
                  <a:gd name="T31" fmla="*/ 439 h 2205"/>
                  <a:gd name="T32" fmla="*/ 0 w 239"/>
                  <a:gd name="T33" fmla="*/ 407 h 2205"/>
                  <a:gd name="T34" fmla="*/ 0 w 239"/>
                  <a:gd name="T35" fmla="*/ 367 h 2205"/>
                  <a:gd name="T36" fmla="*/ 0 w 239"/>
                  <a:gd name="T37" fmla="*/ 336 h 2205"/>
                  <a:gd name="T38" fmla="*/ 0 w 239"/>
                  <a:gd name="T39" fmla="*/ 296 h 2205"/>
                  <a:gd name="T40" fmla="*/ 0 w 239"/>
                  <a:gd name="T41" fmla="*/ 264 h 2205"/>
                  <a:gd name="T42" fmla="*/ 0 w 239"/>
                  <a:gd name="T43" fmla="*/ 256 h 2205"/>
                  <a:gd name="T44" fmla="*/ 0 w 239"/>
                  <a:gd name="T45" fmla="*/ 240 h 2205"/>
                  <a:gd name="T46" fmla="*/ 0 w 239"/>
                  <a:gd name="T47" fmla="*/ 224 h 2205"/>
                  <a:gd name="T48" fmla="*/ 0 w 239"/>
                  <a:gd name="T49" fmla="*/ 208 h 2205"/>
                  <a:gd name="T50" fmla="*/ 0 w 239"/>
                  <a:gd name="T51" fmla="*/ 200 h 2205"/>
                  <a:gd name="T52" fmla="*/ 0 w 239"/>
                  <a:gd name="T53" fmla="*/ 184 h 2205"/>
                  <a:gd name="T54" fmla="*/ 0 w 239"/>
                  <a:gd name="T55" fmla="*/ 176 h 2205"/>
                  <a:gd name="T56" fmla="*/ 0 w 239"/>
                  <a:gd name="T57" fmla="*/ 160 h 2205"/>
                  <a:gd name="T58" fmla="*/ 0 w 239"/>
                  <a:gd name="T59" fmla="*/ 152 h 2205"/>
                  <a:gd name="T60" fmla="*/ 0 w 239"/>
                  <a:gd name="T61" fmla="*/ 144 h 2205"/>
                  <a:gd name="T62" fmla="*/ 0 w 239"/>
                  <a:gd name="T63" fmla="*/ 128 h 2205"/>
                  <a:gd name="T64" fmla="*/ 0 w 239"/>
                  <a:gd name="T65" fmla="*/ 120 h 2205"/>
                  <a:gd name="T66" fmla="*/ 0 w 239"/>
                  <a:gd name="T67" fmla="*/ 112 h 2205"/>
                  <a:gd name="T68" fmla="*/ 0 w 239"/>
                  <a:gd name="T69" fmla="*/ 104 h 2205"/>
                  <a:gd name="T70" fmla="*/ 0 w 239"/>
                  <a:gd name="T71" fmla="*/ 96 h 2205"/>
                  <a:gd name="T72" fmla="*/ 0 w 239"/>
                  <a:gd name="T73" fmla="*/ 88 h 2205"/>
                  <a:gd name="T74" fmla="*/ 0 w 239"/>
                  <a:gd name="T75" fmla="*/ 80 h 2205"/>
                  <a:gd name="T76" fmla="*/ 0 w 239"/>
                  <a:gd name="T77" fmla="*/ 80 h 2205"/>
                  <a:gd name="T78" fmla="*/ 0 w 239"/>
                  <a:gd name="T79" fmla="*/ 72 h 2205"/>
                  <a:gd name="T80" fmla="*/ 0 w 239"/>
                  <a:gd name="T81" fmla="*/ 64 h 2205"/>
                  <a:gd name="T82" fmla="*/ 0 w 239"/>
                  <a:gd name="T83" fmla="*/ 64 h 2205"/>
                  <a:gd name="T84" fmla="*/ 0 w 239"/>
                  <a:gd name="T85" fmla="*/ 64 h 2205"/>
                  <a:gd name="T86" fmla="*/ 0 w 239"/>
                  <a:gd name="T87" fmla="*/ 56 h 2205"/>
                  <a:gd name="T88" fmla="*/ 0 w 239"/>
                  <a:gd name="T89" fmla="*/ 56 h 2205"/>
                  <a:gd name="T90" fmla="*/ 0 w 239"/>
                  <a:gd name="T91" fmla="*/ 0 h 2205"/>
                  <a:gd name="T92" fmla="*/ 120 w 239"/>
                  <a:gd name="T93" fmla="*/ 0 h 2205"/>
                  <a:gd name="T94" fmla="*/ 239 w 239"/>
                  <a:gd name="T95" fmla="*/ 0 h 2205"/>
                  <a:gd name="T96" fmla="*/ 239 w 239"/>
                  <a:gd name="T97" fmla="*/ 1103 h 2205"/>
                  <a:gd name="T98" fmla="*/ 239 w 239"/>
                  <a:gd name="T99" fmla="*/ 2205 h 2205"/>
                  <a:gd name="T100" fmla="*/ 120 w 239"/>
                  <a:gd name="T101" fmla="*/ 2205 h 2205"/>
                  <a:gd name="T102" fmla="*/ 0 w 239"/>
                  <a:gd name="T103" fmla="*/ 2205 h 2205"/>
                  <a:gd name="T104" fmla="*/ 0 w 239"/>
                  <a:gd name="T105" fmla="*/ 1158 h 2205"/>
                  <a:gd name="T106" fmla="*/ 0 w 239"/>
                  <a:gd name="T107" fmla="*/ 1158 h 2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39" h="2205">
                    <a:moveTo>
                      <a:pt x="0" y="1158"/>
                    </a:moveTo>
                    <a:lnTo>
                      <a:pt x="0" y="1103"/>
                    </a:lnTo>
                    <a:lnTo>
                      <a:pt x="0" y="1055"/>
                    </a:lnTo>
                    <a:lnTo>
                      <a:pt x="0" y="999"/>
                    </a:lnTo>
                    <a:lnTo>
                      <a:pt x="0" y="951"/>
                    </a:lnTo>
                    <a:lnTo>
                      <a:pt x="0" y="895"/>
                    </a:lnTo>
                    <a:lnTo>
                      <a:pt x="0" y="847"/>
                    </a:lnTo>
                    <a:lnTo>
                      <a:pt x="0" y="799"/>
                    </a:lnTo>
                    <a:lnTo>
                      <a:pt x="0" y="751"/>
                    </a:lnTo>
                    <a:lnTo>
                      <a:pt x="0" y="703"/>
                    </a:lnTo>
                    <a:lnTo>
                      <a:pt x="0" y="655"/>
                    </a:lnTo>
                    <a:lnTo>
                      <a:pt x="0" y="607"/>
                    </a:lnTo>
                    <a:lnTo>
                      <a:pt x="0" y="567"/>
                    </a:lnTo>
                    <a:lnTo>
                      <a:pt x="0" y="519"/>
                    </a:lnTo>
                    <a:lnTo>
                      <a:pt x="0" y="479"/>
                    </a:lnTo>
                    <a:lnTo>
                      <a:pt x="0" y="439"/>
                    </a:lnTo>
                    <a:lnTo>
                      <a:pt x="0" y="407"/>
                    </a:lnTo>
                    <a:lnTo>
                      <a:pt x="0" y="367"/>
                    </a:lnTo>
                    <a:lnTo>
                      <a:pt x="0" y="336"/>
                    </a:lnTo>
                    <a:lnTo>
                      <a:pt x="0" y="296"/>
                    </a:lnTo>
                    <a:lnTo>
                      <a:pt x="0" y="264"/>
                    </a:lnTo>
                    <a:lnTo>
                      <a:pt x="0" y="256"/>
                    </a:lnTo>
                    <a:lnTo>
                      <a:pt x="0" y="240"/>
                    </a:lnTo>
                    <a:lnTo>
                      <a:pt x="0" y="224"/>
                    </a:lnTo>
                    <a:lnTo>
                      <a:pt x="0" y="208"/>
                    </a:lnTo>
                    <a:lnTo>
                      <a:pt x="0" y="200"/>
                    </a:lnTo>
                    <a:lnTo>
                      <a:pt x="0" y="184"/>
                    </a:lnTo>
                    <a:lnTo>
                      <a:pt x="0" y="176"/>
                    </a:lnTo>
                    <a:lnTo>
                      <a:pt x="0" y="160"/>
                    </a:lnTo>
                    <a:lnTo>
                      <a:pt x="0" y="152"/>
                    </a:lnTo>
                    <a:lnTo>
                      <a:pt x="0" y="144"/>
                    </a:lnTo>
                    <a:lnTo>
                      <a:pt x="0" y="128"/>
                    </a:lnTo>
                    <a:lnTo>
                      <a:pt x="0" y="120"/>
                    </a:lnTo>
                    <a:lnTo>
                      <a:pt x="0" y="112"/>
                    </a:lnTo>
                    <a:lnTo>
                      <a:pt x="0" y="104"/>
                    </a:lnTo>
                    <a:lnTo>
                      <a:pt x="0" y="96"/>
                    </a:lnTo>
                    <a:lnTo>
                      <a:pt x="0" y="88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0" y="72"/>
                    </a:lnTo>
                    <a:lnTo>
                      <a:pt x="0" y="64"/>
                    </a:lnTo>
                    <a:lnTo>
                      <a:pt x="0" y="64"/>
                    </a:lnTo>
                    <a:lnTo>
                      <a:pt x="0" y="64"/>
                    </a:lnTo>
                    <a:lnTo>
                      <a:pt x="0" y="56"/>
                    </a:lnTo>
                    <a:lnTo>
                      <a:pt x="0" y="56"/>
                    </a:lnTo>
                    <a:lnTo>
                      <a:pt x="0" y="0"/>
                    </a:lnTo>
                    <a:lnTo>
                      <a:pt x="120" y="0"/>
                    </a:lnTo>
                    <a:lnTo>
                      <a:pt x="239" y="0"/>
                    </a:lnTo>
                    <a:lnTo>
                      <a:pt x="239" y="1103"/>
                    </a:lnTo>
                    <a:lnTo>
                      <a:pt x="239" y="2205"/>
                    </a:lnTo>
                    <a:lnTo>
                      <a:pt x="120" y="2205"/>
                    </a:lnTo>
                    <a:lnTo>
                      <a:pt x="0" y="2205"/>
                    </a:lnTo>
                    <a:lnTo>
                      <a:pt x="0" y="1158"/>
                    </a:lnTo>
                    <a:lnTo>
                      <a:pt x="0" y="1158"/>
                    </a:lnTo>
                    <a:close/>
                  </a:path>
                </a:pathLst>
              </a:custGeom>
              <a:solidFill>
                <a:srgbClr val="CCCCCC"/>
              </a:solidFill>
              <a:ln w="25400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7" name="Rectangle 106"/>
              <p:cNvSpPr>
                <a:spLocks noChangeArrowheads="1"/>
              </p:cNvSpPr>
              <p:nvPr/>
            </p:nvSpPr>
            <p:spPr bwMode="auto">
              <a:xfrm>
                <a:off x="1165225" y="2072936"/>
                <a:ext cx="4618037" cy="3525837"/>
              </a:xfrm>
              <a:prstGeom prst="rect">
                <a:avLst/>
              </a:prstGeom>
              <a:solidFill>
                <a:schemeClr val="bg2">
                  <a:alpha val="0"/>
                </a:schemeClr>
              </a:solidFill>
              <a:ln w="2540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8" name="Freeform 112"/>
              <p:cNvSpPr>
                <a:spLocks/>
              </p:cNvSpPr>
              <p:nvPr/>
            </p:nvSpPr>
            <p:spPr bwMode="auto">
              <a:xfrm>
                <a:off x="3625850" y="3227048"/>
                <a:ext cx="355600" cy="457200"/>
              </a:xfrm>
              <a:custGeom>
                <a:avLst/>
                <a:gdLst>
                  <a:gd name="T0" fmla="*/ 0 w 224"/>
                  <a:gd name="T1" fmla="*/ 120 h 288"/>
                  <a:gd name="T2" fmla="*/ 0 w 224"/>
                  <a:gd name="T3" fmla="*/ 88 h 288"/>
                  <a:gd name="T4" fmla="*/ 8 w 224"/>
                  <a:gd name="T5" fmla="*/ 64 h 288"/>
                  <a:gd name="T6" fmla="*/ 8 w 224"/>
                  <a:gd name="T7" fmla="*/ 40 h 288"/>
                  <a:gd name="T8" fmla="*/ 8 w 224"/>
                  <a:gd name="T9" fmla="*/ 24 h 288"/>
                  <a:gd name="T10" fmla="*/ 8 w 224"/>
                  <a:gd name="T11" fmla="*/ 8 h 288"/>
                  <a:gd name="T12" fmla="*/ 8 w 224"/>
                  <a:gd name="T13" fmla="*/ 0 h 288"/>
                  <a:gd name="T14" fmla="*/ 8 w 224"/>
                  <a:gd name="T15" fmla="*/ 0 h 288"/>
                  <a:gd name="T16" fmla="*/ 8 w 224"/>
                  <a:gd name="T17" fmla="*/ 16 h 288"/>
                  <a:gd name="T18" fmla="*/ 16 w 224"/>
                  <a:gd name="T19" fmla="*/ 48 h 288"/>
                  <a:gd name="T20" fmla="*/ 24 w 224"/>
                  <a:gd name="T21" fmla="*/ 80 h 288"/>
                  <a:gd name="T22" fmla="*/ 32 w 224"/>
                  <a:gd name="T23" fmla="*/ 112 h 288"/>
                  <a:gd name="T24" fmla="*/ 48 w 224"/>
                  <a:gd name="T25" fmla="*/ 144 h 288"/>
                  <a:gd name="T26" fmla="*/ 56 w 224"/>
                  <a:gd name="T27" fmla="*/ 168 h 288"/>
                  <a:gd name="T28" fmla="*/ 72 w 224"/>
                  <a:gd name="T29" fmla="*/ 184 h 288"/>
                  <a:gd name="T30" fmla="*/ 80 w 224"/>
                  <a:gd name="T31" fmla="*/ 208 h 288"/>
                  <a:gd name="T32" fmla="*/ 96 w 224"/>
                  <a:gd name="T33" fmla="*/ 216 h 288"/>
                  <a:gd name="T34" fmla="*/ 112 w 224"/>
                  <a:gd name="T35" fmla="*/ 232 h 288"/>
                  <a:gd name="T36" fmla="*/ 136 w 224"/>
                  <a:gd name="T37" fmla="*/ 248 h 288"/>
                  <a:gd name="T38" fmla="*/ 152 w 224"/>
                  <a:gd name="T39" fmla="*/ 264 h 288"/>
                  <a:gd name="T40" fmla="*/ 168 w 224"/>
                  <a:gd name="T41" fmla="*/ 264 h 288"/>
                  <a:gd name="T42" fmla="*/ 192 w 224"/>
                  <a:gd name="T43" fmla="*/ 272 h 288"/>
                  <a:gd name="T44" fmla="*/ 208 w 224"/>
                  <a:gd name="T45" fmla="*/ 272 h 288"/>
                  <a:gd name="T46" fmla="*/ 216 w 224"/>
                  <a:gd name="T47" fmla="*/ 280 h 288"/>
                  <a:gd name="T48" fmla="*/ 224 w 224"/>
                  <a:gd name="T49" fmla="*/ 280 h 288"/>
                  <a:gd name="T50" fmla="*/ 224 w 224"/>
                  <a:gd name="T51" fmla="*/ 280 h 288"/>
                  <a:gd name="T52" fmla="*/ 216 w 224"/>
                  <a:gd name="T53" fmla="*/ 280 h 288"/>
                  <a:gd name="T54" fmla="*/ 216 w 224"/>
                  <a:gd name="T55" fmla="*/ 280 h 288"/>
                  <a:gd name="T56" fmla="*/ 208 w 224"/>
                  <a:gd name="T57" fmla="*/ 280 h 288"/>
                  <a:gd name="T58" fmla="*/ 192 w 224"/>
                  <a:gd name="T59" fmla="*/ 280 h 288"/>
                  <a:gd name="T60" fmla="*/ 184 w 224"/>
                  <a:gd name="T61" fmla="*/ 280 h 288"/>
                  <a:gd name="T62" fmla="*/ 168 w 224"/>
                  <a:gd name="T63" fmla="*/ 280 h 288"/>
                  <a:gd name="T64" fmla="*/ 152 w 224"/>
                  <a:gd name="T65" fmla="*/ 288 h 288"/>
                  <a:gd name="T66" fmla="*/ 128 w 224"/>
                  <a:gd name="T67" fmla="*/ 288 h 288"/>
                  <a:gd name="T68" fmla="*/ 0 w 224"/>
                  <a:gd name="T69" fmla="*/ 288 h 288"/>
                  <a:gd name="T70" fmla="*/ 0 w 224"/>
                  <a:gd name="T71" fmla="*/ 136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24" h="288">
                    <a:moveTo>
                      <a:pt x="0" y="136"/>
                    </a:moveTo>
                    <a:lnTo>
                      <a:pt x="0" y="120"/>
                    </a:lnTo>
                    <a:lnTo>
                      <a:pt x="0" y="104"/>
                    </a:lnTo>
                    <a:lnTo>
                      <a:pt x="0" y="88"/>
                    </a:lnTo>
                    <a:lnTo>
                      <a:pt x="0" y="72"/>
                    </a:lnTo>
                    <a:lnTo>
                      <a:pt x="8" y="64"/>
                    </a:lnTo>
                    <a:lnTo>
                      <a:pt x="8" y="48"/>
                    </a:lnTo>
                    <a:lnTo>
                      <a:pt x="8" y="40"/>
                    </a:lnTo>
                    <a:lnTo>
                      <a:pt x="8" y="32"/>
                    </a:lnTo>
                    <a:lnTo>
                      <a:pt x="8" y="24"/>
                    </a:lnTo>
                    <a:lnTo>
                      <a:pt x="8" y="16"/>
                    </a:lnTo>
                    <a:lnTo>
                      <a:pt x="8" y="8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16"/>
                    </a:lnTo>
                    <a:lnTo>
                      <a:pt x="16" y="32"/>
                    </a:lnTo>
                    <a:lnTo>
                      <a:pt x="16" y="48"/>
                    </a:lnTo>
                    <a:lnTo>
                      <a:pt x="24" y="64"/>
                    </a:lnTo>
                    <a:lnTo>
                      <a:pt x="24" y="80"/>
                    </a:lnTo>
                    <a:lnTo>
                      <a:pt x="32" y="96"/>
                    </a:lnTo>
                    <a:lnTo>
                      <a:pt x="32" y="112"/>
                    </a:lnTo>
                    <a:lnTo>
                      <a:pt x="40" y="128"/>
                    </a:lnTo>
                    <a:lnTo>
                      <a:pt x="48" y="144"/>
                    </a:lnTo>
                    <a:lnTo>
                      <a:pt x="48" y="152"/>
                    </a:lnTo>
                    <a:lnTo>
                      <a:pt x="56" y="168"/>
                    </a:lnTo>
                    <a:lnTo>
                      <a:pt x="64" y="176"/>
                    </a:lnTo>
                    <a:lnTo>
                      <a:pt x="72" y="184"/>
                    </a:lnTo>
                    <a:lnTo>
                      <a:pt x="72" y="192"/>
                    </a:lnTo>
                    <a:lnTo>
                      <a:pt x="80" y="208"/>
                    </a:lnTo>
                    <a:lnTo>
                      <a:pt x="88" y="216"/>
                    </a:lnTo>
                    <a:lnTo>
                      <a:pt x="96" y="216"/>
                    </a:lnTo>
                    <a:lnTo>
                      <a:pt x="104" y="224"/>
                    </a:lnTo>
                    <a:lnTo>
                      <a:pt x="112" y="232"/>
                    </a:lnTo>
                    <a:lnTo>
                      <a:pt x="120" y="240"/>
                    </a:lnTo>
                    <a:lnTo>
                      <a:pt x="136" y="248"/>
                    </a:lnTo>
                    <a:lnTo>
                      <a:pt x="144" y="256"/>
                    </a:lnTo>
                    <a:lnTo>
                      <a:pt x="152" y="264"/>
                    </a:lnTo>
                    <a:lnTo>
                      <a:pt x="160" y="264"/>
                    </a:lnTo>
                    <a:lnTo>
                      <a:pt x="168" y="264"/>
                    </a:lnTo>
                    <a:lnTo>
                      <a:pt x="176" y="272"/>
                    </a:lnTo>
                    <a:lnTo>
                      <a:pt x="192" y="272"/>
                    </a:lnTo>
                    <a:lnTo>
                      <a:pt x="200" y="272"/>
                    </a:lnTo>
                    <a:lnTo>
                      <a:pt x="208" y="272"/>
                    </a:lnTo>
                    <a:lnTo>
                      <a:pt x="216" y="280"/>
                    </a:lnTo>
                    <a:lnTo>
                      <a:pt x="216" y="280"/>
                    </a:lnTo>
                    <a:lnTo>
                      <a:pt x="224" y="280"/>
                    </a:lnTo>
                    <a:lnTo>
                      <a:pt x="224" y="280"/>
                    </a:lnTo>
                    <a:lnTo>
                      <a:pt x="224" y="280"/>
                    </a:lnTo>
                    <a:lnTo>
                      <a:pt x="224" y="280"/>
                    </a:lnTo>
                    <a:lnTo>
                      <a:pt x="216" y="280"/>
                    </a:lnTo>
                    <a:lnTo>
                      <a:pt x="216" y="280"/>
                    </a:lnTo>
                    <a:lnTo>
                      <a:pt x="216" y="280"/>
                    </a:lnTo>
                    <a:lnTo>
                      <a:pt x="216" y="280"/>
                    </a:lnTo>
                    <a:lnTo>
                      <a:pt x="208" y="280"/>
                    </a:lnTo>
                    <a:lnTo>
                      <a:pt x="208" y="280"/>
                    </a:lnTo>
                    <a:lnTo>
                      <a:pt x="200" y="280"/>
                    </a:lnTo>
                    <a:lnTo>
                      <a:pt x="192" y="280"/>
                    </a:lnTo>
                    <a:lnTo>
                      <a:pt x="192" y="280"/>
                    </a:lnTo>
                    <a:lnTo>
                      <a:pt x="184" y="280"/>
                    </a:lnTo>
                    <a:lnTo>
                      <a:pt x="176" y="280"/>
                    </a:lnTo>
                    <a:lnTo>
                      <a:pt x="168" y="280"/>
                    </a:lnTo>
                    <a:lnTo>
                      <a:pt x="160" y="280"/>
                    </a:lnTo>
                    <a:lnTo>
                      <a:pt x="152" y="288"/>
                    </a:lnTo>
                    <a:lnTo>
                      <a:pt x="144" y="288"/>
                    </a:lnTo>
                    <a:lnTo>
                      <a:pt x="128" y="288"/>
                    </a:lnTo>
                    <a:lnTo>
                      <a:pt x="120" y="288"/>
                    </a:lnTo>
                    <a:lnTo>
                      <a:pt x="0" y="288"/>
                    </a:lnTo>
                    <a:lnTo>
                      <a:pt x="0" y="136"/>
                    </a:lnTo>
                    <a:lnTo>
                      <a:pt x="0" y="136"/>
                    </a:lnTo>
                    <a:close/>
                  </a:path>
                </a:pathLst>
              </a:custGeom>
              <a:solidFill>
                <a:srgbClr val="00FFFF"/>
              </a:solidFill>
              <a:ln w="25400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9" name="Freeform 111"/>
              <p:cNvSpPr>
                <a:spLocks/>
              </p:cNvSpPr>
              <p:nvPr/>
            </p:nvSpPr>
            <p:spPr bwMode="auto">
              <a:xfrm>
                <a:off x="3625850" y="4520861"/>
                <a:ext cx="2144712" cy="1065212"/>
              </a:xfrm>
              <a:custGeom>
                <a:avLst/>
                <a:gdLst>
                  <a:gd name="T0" fmla="*/ 8 w 1351"/>
                  <a:gd name="T1" fmla="*/ 487 h 671"/>
                  <a:gd name="T2" fmla="*/ 16 w 1351"/>
                  <a:gd name="T3" fmla="*/ 383 h 671"/>
                  <a:gd name="T4" fmla="*/ 24 w 1351"/>
                  <a:gd name="T5" fmla="*/ 304 h 671"/>
                  <a:gd name="T6" fmla="*/ 32 w 1351"/>
                  <a:gd name="T7" fmla="*/ 232 h 671"/>
                  <a:gd name="T8" fmla="*/ 48 w 1351"/>
                  <a:gd name="T9" fmla="*/ 176 h 671"/>
                  <a:gd name="T10" fmla="*/ 72 w 1351"/>
                  <a:gd name="T11" fmla="*/ 128 h 671"/>
                  <a:gd name="T12" fmla="*/ 88 w 1351"/>
                  <a:gd name="T13" fmla="*/ 96 h 671"/>
                  <a:gd name="T14" fmla="*/ 120 w 1351"/>
                  <a:gd name="T15" fmla="*/ 64 h 671"/>
                  <a:gd name="T16" fmla="*/ 152 w 1351"/>
                  <a:gd name="T17" fmla="*/ 48 h 671"/>
                  <a:gd name="T18" fmla="*/ 192 w 1351"/>
                  <a:gd name="T19" fmla="*/ 32 h 671"/>
                  <a:gd name="T20" fmla="*/ 240 w 1351"/>
                  <a:gd name="T21" fmla="*/ 16 h 671"/>
                  <a:gd name="T22" fmla="*/ 256 w 1351"/>
                  <a:gd name="T23" fmla="*/ 16 h 671"/>
                  <a:gd name="T24" fmla="*/ 288 w 1351"/>
                  <a:gd name="T25" fmla="*/ 16 h 671"/>
                  <a:gd name="T26" fmla="*/ 320 w 1351"/>
                  <a:gd name="T27" fmla="*/ 16 h 671"/>
                  <a:gd name="T28" fmla="*/ 368 w 1351"/>
                  <a:gd name="T29" fmla="*/ 8 h 671"/>
                  <a:gd name="T30" fmla="*/ 424 w 1351"/>
                  <a:gd name="T31" fmla="*/ 8 h 671"/>
                  <a:gd name="T32" fmla="*/ 488 w 1351"/>
                  <a:gd name="T33" fmla="*/ 8 h 671"/>
                  <a:gd name="T34" fmla="*/ 552 w 1351"/>
                  <a:gd name="T35" fmla="*/ 8 h 671"/>
                  <a:gd name="T36" fmla="*/ 672 w 1351"/>
                  <a:gd name="T37" fmla="*/ 0 h 671"/>
                  <a:gd name="T38" fmla="*/ 880 w 1351"/>
                  <a:gd name="T39" fmla="*/ 0 h 671"/>
                  <a:gd name="T40" fmla="*/ 1023 w 1351"/>
                  <a:gd name="T41" fmla="*/ 0 h 671"/>
                  <a:gd name="T42" fmla="*/ 1087 w 1351"/>
                  <a:gd name="T43" fmla="*/ 0 h 671"/>
                  <a:gd name="T44" fmla="*/ 1151 w 1351"/>
                  <a:gd name="T45" fmla="*/ 0 h 671"/>
                  <a:gd name="T46" fmla="*/ 1207 w 1351"/>
                  <a:gd name="T47" fmla="*/ 0 h 671"/>
                  <a:gd name="T48" fmla="*/ 1255 w 1351"/>
                  <a:gd name="T49" fmla="*/ 0 h 671"/>
                  <a:gd name="T50" fmla="*/ 1295 w 1351"/>
                  <a:gd name="T51" fmla="*/ 0 h 671"/>
                  <a:gd name="T52" fmla="*/ 1327 w 1351"/>
                  <a:gd name="T53" fmla="*/ 0 h 671"/>
                  <a:gd name="T54" fmla="*/ 1343 w 1351"/>
                  <a:gd name="T55" fmla="*/ 0 h 671"/>
                  <a:gd name="T56" fmla="*/ 1351 w 1351"/>
                  <a:gd name="T57" fmla="*/ 0 h 671"/>
                  <a:gd name="T58" fmla="*/ 1343 w 1351"/>
                  <a:gd name="T59" fmla="*/ 8 h 671"/>
                  <a:gd name="T60" fmla="*/ 1327 w 1351"/>
                  <a:gd name="T61" fmla="*/ 8 h 671"/>
                  <a:gd name="T62" fmla="*/ 1303 w 1351"/>
                  <a:gd name="T63" fmla="*/ 8 h 671"/>
                  <a:gd name="T64" fmla="*/ 1287 w 1351"/>
                  <a:gd name="T65" fmla="*/ 16 h 671"/>
                  <a:gd name="T66" fmla="*/ 1255 w 1351"/>
                  <a:gd name="T67" fmla="*/ 16 h 671"/>
                  <a:gd name="T68" fmla="*/ 1199 w 1351"/>
                  <a:gd name="T69" fmla="*/ 16 h 671"/>
                  <a:gd name="T70" fmla="*/ 1119 w 1351"/>
                  <a:gd name="T71" fmla="*/ 24 h 671"/>
                  <a:gd name="T72" fmla="*/ 1047 w 1351"/>
                  <a:gd name="T73" fmla="*/ 32 h 671"/>
                  <a:gd name="T74" fmla="*/ 1007 w 1351"/>
                  <a:gd name="T75" fmla="*/ 40 h 671"/>
                  <a:gd name="T76" fmla="*/ 983 w 1351"/>
                  <a:gd name="T77" fmla="*/ 40 h 671"/>
                  <a:gd name="T78" fmla="*/ 919 w 1351"/>
                  <a:gd name="T79" fmla="*/ 56 h 671"/>
                  <a:gd name="T80" fmla="*/ 856 w 1351"/>
                  <a:gd name="T81" fmla="*/ 72 h 671"/>
                  <a:gd name="T82" fmla="*/ 800 w 1351"/>
                  <a:gd name="T83" fmla="*/ 96 h 671"/>
                  <a:gd name="T84" fmla="*/ 752 w 1351"/>
                  <a:gd name="T85" fmla="*/ 128 h 671"/>
                  <a:gd name="T86" fmla="*/ 712 w 1351"/>
                  <a:gd name="T87" fmla="*/ 160 h 671"/>
                  <a:gd name="T88" fmla="*/ 672 w 1351"/>
                  <a:gd name="T89" fmla="*/ 208 h 671"/>
                  <a:gd name="T90" fmla="*/ 648 w 1351"/>
                  <a:gd name="T91" fmla="*/ 256 h 671"/>
                  <a:gd name="T92" fmla="*/ 632 w 1351"/>
                  <a:gd name="T93" fmla="*/ 320 h 671"/>
                  <a:gd name="T94" fmla="*/ 616 w 1351"/>
                  <a:gd name="T95" fmla="*/ 399 h 671"/>
                  <a:gd name="T96" fmla="*/ 600 w 1351"/>
                  <a:gd name="T97" fmla="*/ 487 h 671"/>
                  <a:gd name="T98" fmla="*/ 592 w 1351"/>
                  <a:gd name="T99" fmla="*/ 591 h 671"/>
                  <a:gd name="T100" fmla="*/ 0 w 1351"/>
                  <a:gd name="T101" fmla="*/ 671 h 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351" h="671">
                    <a:moveTo>
                      <a:pt x="8" y="559"/>
                    </a:moveTo>
                    <a:lnTo>
                      <a:pt x="8" y="519"/>
                    </a:lnTo>
                    <a:lnTo>
                      <a:pt x="8" y="487"/>
                    </a:lnTo>
                    <a:lnTo>
                      <a:pt x="8" y="447"/>
                    </a:lnTo>
                    <a:lnTo>
                      <a:pt x="16" y="415"/>
                    </a:lnTo>
                    <a:lnTo>
                      <a:pt x="16" y="383"/>
                    </a:lnTo>
                    <a:lnTo>
                      <a:pt x="16" y="359"/>
                    </a:lnTo>
                    <a:lnTo>
                      <a:pt x="24" y="328"/>
                    </a:lnTo>
                    <a:lnTo>
                      <a:pt x="24" y="304"/>
                    </a:lnTo>
                    <a:lnTo>
                      <a:pt x="24" y="280"/>
                    </a:lnTo>
                    <a:lnTo>
                      <a:pt x="32" y="256"/>
                    </a:lnTo>
                    <a:lnTo>
                      <a:pt x="32" y="232"/>
                    </a:lnTo>
                    <a:lnTo>
                      <a:pt x="40" y="216"/>
                    </a:lnTo>
                    <a:lnTo>
                      <a:pt x="48" y="192"/>
                    </a:lnTo>
                    <a:lnTo>
                      <a:pt x="48" y="176"/>
                    </a:lnTo>
                    <a:lnTo>
                      <a:pt x="56" y="160"/>
                    </a:lnTo>
                    <a:lnTo>
                      <a:pt x="64" y="144"/>
                    </a:lnTo>
                    <a:lnTo>
                      <a:pt x="72" y="128"/>
                    </a:lnTo>
                    <a:lnTo>
                      <a:pt x="72" y="120"/>
                    </a:lnTo>
                    <a:lnTo>
                      <a:pt x="80" y="104"/>
                    </a:lnTo>
                    <a:lnTo>
                      <a:pt x="88" y="96"/>
                    </a:lnTo>
                    <a:lnTo>
                      <a:pt x="104" y="80"/>
                    </a:lnTo>
                    <a:lnTo>
                      <a:pt x="112" y="72"/>
                    </a:lnTo>
                    <a:lnTo>
                      <a:pt x="120" y="64"/>
                    </a:lnTo>
                    <a:lnTo>
                      <a:pt x="128" y="56"/>
                    </a:lnTo>
                    <a:lnTo>
                      <a:pt x="144" y="48"/>
                    </a:lnTo>
                    <a:lnTo>
                      <a:pt x="152" y="48"/>
                    </a:lnTo>
                    <a:lnTo>
                      <a:pt x="168" y="40"/>
                    </a:lnTo>
                    <a:lnTo>
                      <a:pt x="176" y="32"/>
                    </a:lnTo>
                    <a:lnTo>
                      <a:pt x="192" y="32"/>
                    </a:lnTo>
                    <a:lnTo>
                      <a:pt x="208" y="24"/>
                    </a:lnTo>
                    <a:lnTo>
                      <a:pt x="224" y="24"/>
                    </a:lnTo>
                    <a:lnTo>
                      <a:pt x="240" y="16"/>
                    </a:lnTo>
                    <a:lnTo>
                      <a:pt x="240" y="16"/>
                    </a:lnTo>
                    <a:lnTo>
                      <a:pt x="248" y="16"/>
                    </a:lnTo>
                    <a:lnTo>
                      <a:pt x="256" y="16"/>
                    </a:lnTo>
                    <a:lnTo>
                      <a:pt x="264" y="16"/>
                    </a:lnTo>
                    <a:lnTo>
                      <a:pt x="272" y="16"/>
                    </a:lnTo>
                    <a:lnTo>
                      <a:pt x="288" y="16"/>
                    </a:lnTo>
                    <a:lnTo>
                      <a:pt x="296" y="16"/>
                    </a:lnTo>
                    <a:lnTo>
                      <a:pt x="312" y="16"/>
                    </a:lnTo>
                    <a:lnTo>
                      <a:pt x="320" y="16"/>
                    </a:lnTo>
                    <a:lnTo>
                      <a:pt x="336" y="8"/>
                    </a:lnTo>
                    <a:lnTo>
                      <a:pt x="352" y="8"/>
                    </a:lnTo>
                    <a:lnTo>
                      <a:pt x="368" y="8"/>
                    </a:lnTo>
                    <a:lnTo>
                      <a:pt x="392" y="8"/>
                    </a:lnTo>
                    <a:lnTo>
                      <a:pt x="408" y="8"/>
                    </a:lnTo>
                    <a:lnTo>
                      <a:pt x="424" y="8"/>
                    </a:lnTo>
                    <a:lnTo>
                      <a:pt x="448" y="8"/>
                    </a:lnTo>
                    <a:lnTo>
                      <a:pt x="464" y="8"/>
                    </a:lnTo>
                    <a:lnTo>
                      <a:pt x="488" y="8"/>
                    </a:lnTo>
                    <a:lnTo>
                      <a:pt x="512" y="8"/>
                    </a:lnTo>
                    <a:lnTo>
                      <a:pt x="536" y="8"/>
                    </a:lnTo>
                    <a:lnTo>
                      <a:pt x="552" y="8"/>
                    </a:lnTo>
                    <a:lnTo>
                      <a:pt x="576" y="8"/>
                    </a:lnTo>
                    <a:lnTo>
                      <a:pt x="624" y="0"/>
                    </a:lnTo>
                    <a:lnTo>
                      <a:pt x="672" y="0"/>
                    </a:lnTo>
                    <a:lnTo>
                      <a:pt x="728" y="0"/>
                    </a:lnTo>
                    <a:lnTo>
                      <a:pt x="824" y="0"/>
                    </a:lnTo>
                    <a:lnTo>
                      <a:pt x="880" y="0"/>
                    </a:lnTo>
                    <a:lnTo>
                      <a:pt x="927" y="0"/>
                    </a:lnTo>
                    <a:lnTo>
                      <a:pt x="975" y="0"/>
                    </a:lnTo>
                    <a:lnTo>
                      <a:pt x="1023" y="0"/>
                    </a:lnTo>
                    <a:lnTo>
                      <a:pt x="1047" y="0"/>
                    </a:lnTo>
                    <a:lnTo>
                      <a:pt x="1063" y="0"/>
                    </a:lnTo>
                    <a:lnTo>
                      <a:pt x="1087" y="0"/>
                    </a:lnTo>
                    <a:lnTo>
                      <a:pt x="1111" y="0"/>
                    </a:lnTo>
                    <a:lnTo>
                      <a:pt x="1127" y="0"/>
                    </a:lnTo>
                    <a:lnTo>
                      <a:pt x="1151" y="0"/>
                    </a:lnTo>
                    <a:lnTo>
                      <a:pt x="1167" y="0"/>
                    </a:lnTo>
                    <a:lnTo>
                      <a:pt x="1191" y="0"/>
                    </a:lnTo>
                    <a:lnTo>
                      <a:pt x="1207" y="0"/>
                    </a:lnTo>
                    <a:lnTo>
                      <a:pt x="1223" y="0"/>
                    </a:lnTo>
                    <a:lnTo>
                      <a:pt x="1239" y="0"/>
                    </a:lnTo>
                    <a:lnTo>
                      <a:pt x="1255" y="0"/>
                    </a:lnTo>
                    <a:lnTo>
                      <a:pt x="1271" y="0"/>
                    </a:lnTo>
                    <a:lnTo>
                      <a:pt x="1279" y="0"/>
                    </a:lnTo>
                    <a:lnTo>
                      <a:pt x="1295" y="0"/>
                    </a:lnTo>
                    <a:lnTo>
                      <a:pt x="1303" y="0"/>
                    </a:lnTo>
                    <a:lnTo>
                      <a:pt x="1319" y="0"/>
                    </a:lnTo>
                    <a:lnTo>
                      <a:pt x="1327" y="0"/>
                    </a:lnTo>
                    <a:lnTo>
                      <a:pt x="1335" y="0"/>
                    </a:lnTo>
                    <a:lnTo>
                      <a:pt x="1343" y="0"/>
                    </a:lnTo>
                    <a:lnTo>
                      <a:pt x="1343" y="0"/>
                    </a:lnTo>
                    <a:lnTo>
                      <a:pt x="1351" y="0"/>
                    </a:lnTo>
                    <a:lnTo>
                      <a:pt x="1351" y="0"/>
                    </a:lnTo>
                    <a:lnTo>
                      <a:pt x="1351" y="0"/>
                    </a:lnTo>
                    <a:lnTo>
                      <a:pt x="1351" y="8"/>
                    </a:lnTo>
                    <a:lnTo>
                      <a:pt x="1351" y="8"/>
                    </a:lnTo>
                    <a:lnTo>
                      <a:pt x="1343" y="8"/>
                    </a:lnTo>
                    <a:lnTo>
                      <a:pt x="1343" y="8"/>
                    </a:lnTo>
                    <a:lnTo>
                      <a:pt x="1335" y="8"/>
                    </a:lnTo>
                    <a:lnTo>
                      <a:pt x="1327" y="8"/>
                    </a:lnTo>
                    <a:lnTo>
                      <a:pt x="1319" y="8"/>
                    </a:lnTo>
                    <a:lnTo>
                      <a:pt x="1311" y="8"/>
                    </a:lnTo>
                    <a:lnTo>
                      <a:pt x="1303" y="8"/>
                    </a:lnTo>
                    <a:lnTo>
                      <a:pt x="1303" y="8"/>
                    </a:lnTo>
                    <a:lnTo>
                      <a:pt x="1295" y="8"/>
                    </a:lnTo>
                    <a:lnTo>
                      <a:pt x="1287" y="16"/>
                    </a:lnTo>
                    <a:lnTo>
                      <a:pt x="1271" y="16"/>
                    </a:lnTo>
                    <a:lnTo>
                      <a:pt x="1263" y="16"/>
                    </a:lnTo>
                    <a:lnTo>
                      <a:pt x="1255" y="16"/>
                    </a:lnTo>
                    <a:lnTo>
                      <a:pt x="1247" y="16"/>
                    </a:lnTo>
                    <a:lnTo>
                      <a:pt x="1223" y="16"/>
                    </a:lnTo>
                    <a:lnTo>
                      <a:pt x="1199" y="16"/>
                    </a:lnTo>
                    <a:lnTo>
                      <a:pt x="1175" y="24"/>
                    </a:lnTo>
                    <a:lnTo>
                      <a:pt x="1151" y="24"/>
                    </a:lnTo>
                    <a:lnTo>
                      <a:pt x="1119" y="24"/>
                    </a:lnTo>
                    <a:lnTo>
                      <a:pt x="1095" y="32"/>
                    </a:lnTo>
                    <a:lnTo>
                      <a:pt x="1071" y="32"/>
                    </a:lnTo>
                    <a:lnTo>
                      <a:pt x="1047" y="32"/>
                    </a:lnTo>
                    <a:lnTo>
                      <a:pt x="1023" y="40"/>
                    </a:lnTo>
                    <a:lnTo>
                      <a:pt x="1015" y="40"/>
                    </a:lnTo>
                    <a:lnTo>
                      <a:pt x="1007" y="40"/>
                    </a:lnTo>
                    <a:lnTo>
                      <a:pt x="999" y="40"/>
                    </a:lnTo>
                    <a:lnTo>
                      <a:pt x="991" y="40"/>
                    </a:lnTo>
                    <a:lnTo>
                      <a:pt x="983" y="40"/>
                    </a:lnTo>
                    <a:lnTo>
                      <a:pt x="975" y="48"/>
                    </a:lnTo>
                    <a:lnTo>
                      <a:pt x="951" y="48"/>
                    </a:lnTo>
                    <a:lnTo>
                      <a:pt x="919" y="56"/>
                    </a:lnTo>
                    <a:lnTo>
                      <a:pt x="895" y="56"/>
                    </a:lnTo>
                    <a:lnTo>
                      <a:pt x="880" y="64"/>
                    </a:lnTo>
                    <a:lnTo>
                      <a:pt x="856" y="72"/>
                    </a:lnTo>
                    <a:lnTo>
                      <a:pt x="832" y="80"/>
                    </a:lnTo>
                    <a:lnTo>
                      <a:pt x="816" y="88"/>
                    </a:lnTo>
                    <a:lnTo>
                      <a:pt x="800" y="96"/>
                    </a:lnTo>
                    <a:lnTo>
                      <a:pt x="784" y="104"/>
                    </a:lnTo>
                    <a:lnTo>
                      <a:pt x="768" y="112"/>
                    </a:lnTo>
                    <a:lnTo>
                      <a:pt x="752" y="128"/>
                    </a:lnTo>
                    <a:lnTo>
                      <a:pt x="736" y="136"/>
                    </a:lnTo>
                    <a:lnTo>
                      <a:pt x="720" y="144"/>
                    </a:lnTo>
                    <a:lnTo>
                      <a:pt x="712" y="160"/>
                    </a:lnTo>
                    <a:lnTo>
                      <a:pt x="696" y="176"/>
                    </a:lnTo>
                    <a:lnTo>
                      <a:pt x="688" y="192"/>
                    </a:lnTo>
                    <a:lnTo>
                      <a:pt x="672" y="208"/>
                    </a:lnTo>
                    <a:lnTo>
                      <a:pt x="664" y="224"/>
                    </a:lnTo>
                    <a:lnTo>
                      <a:pt x="656" y="240"/>
                    </a:lnTo>
                    <a:lnTo>
                      <a:pt x="648" y="256"/>
                    </a:lnTo>
                    <a:lnTo>
                      <a:pt x="640" y="280"/>
                    </a:lnTo>
                    <a:lnTo>
                      <a:pt x="632" y="304"/>
                    </a:lnTo>
                    <a:lnTo>
                      <a:pt x="632" y="320"/>
                    </a:lnTo>
                    <a:lnTo>
                      <a:pt x="624" y="343"/>
                    </a:lnTo>
                    <a:lnTo>
                      <a:pt x="616" y="375"/>
                    </a:lnTo>
                    <a:lnTo>
                      <a:pt x="616" y="399"/>
                    </a:lnTo>
                    <a:lnTo>
                      <a:pt x="608" y="423"/>
                    </a:lnTo>
                    <a:lnTo>
                      <a:pt x="608" y="455"/>
                    </a:lnTo>
                    <a:lnTo>
                      <a:pt x="600" y="487"/>
                    </a:lnTo>
                    <a:lnTo>
                      <a:pt x="600" y="519"/>
                    </a:lnTo>
                    <a:lnTo>
                      <a:pt x="592" y="559"/>
                    </a:lnTo>
                    <a:lnTo>
                      <a:pt x="592" y="591"/>
                    </a:lnTo>
                    <a:lnTo>
                      <a:pt x="584" y="671"/>
                    </a:lnTo>
                    <a:lnTo>
                      <a:pt x="296" y="671"/>
                    </a:lnTo>
                    <a:lnTo>
                      <a:pt x="0" y="671"/>
                    </a:lnTo>
                    <a:lnTo>
                      <a:pt x="8" y="559"/>
                    </a:lnTo>
                    <a:lnTo>
                      <a:pt x="8" y="559"/>
                    </a:lnTo>
                    <a:close/>
                  </a:path>
                </a:pathLst>
              </a:custGeom>
              <a:solidFill>
                <a:srgbClr val="00FFFF"/>
              </a:solidFill>
              <a:ln w="25400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0" name="Freeform 107"/>
              <p:cNvSpPr>
                <a:spLocks/>
              </p:cNvSpPr>
              <p:nvPr/>
            </p:nvSpPr>
            <p:spPr bwMode="auto">
              <a:xfrm>
                <a:off x="1177925" y="3987461"/>
                <a:ext cx="2017712" cy="1598612"/>
              </a:xfrm>
              <a:custGeom>
                <a:avLst/>
                <a:gdLst>
                  <a:gd name="T0" fmla="*/ 695 w 1271"/>
                  <a:gd name="T1" fmla="*/ 935 h 1007"/>
                  <a:gd name="T2" fmla="*/ 695 w 1271"/>
                  <a:gd name="T3" fmla="*/ 911 h 1007"/>
                  <a:gd name="T4" fmla="*/ 695 w 1271"/>
                  <a:gd name="T5" fmla="*/ 879 h 1007"/>
                  <a:gd name="T6" fmla="*/ 687 w 1271"/>
                  <a:gd name="T7" fmla="*/ 807 h 1007"/>
                  <a:gd name="T8" fmla="*/ 687 w 1271"/>
                  <a:gd name="T9" fmla="*/ 703 h 1007"/>
                  <a:gd name="T10" fmla="*/ 679 w 1271"/>
                  <a:gd name="T11" fmla="*/ 640 h 1007"/>
                  <a:gd name="T12" fmla="*/ 679 w 1271"/>
                  <a:gd name="T13" fmla="*/ 616 h 1007"/>
                  <a:gd name="T14" fmla="*/ 679 w 1271"/>
                  <a:gd name="T15" fmla="*/ 568 h 1007"/>
                  <a:gd name="T16" fmla="*/ 671 w 1271"/>
                  <a:gd name="T17" fmla="*/ 488 h 1007"/>
                  <a:gd name="T18" fmla="*/ 663 w 1271"/>
                  <a:gd name="T19" fmla="*/ 416 h 1007"/>
                  <a:gd name="T20" fmla="*/ 647 w 1271"/>
                  <a:gd name="T21" fmla="*/ 352 h 1007"/>
                  <a:gd name="T22" fmla="*/ 639 w 1271"/>
                  <a:gd name="T23" fmla="*/ 296 h 1007"/>
                  <a:gd name="T24" fmla="*/ 623 w 1271"/>
                  <a:gd name="T25" fmla="*/ 256 h 1007"/>
                  <a:gd name="T26" fmla="*/ 583 w 1271"/>
                  <a:gd name="T27" fmla="*/ 192 h 1007"/>
                  <a:gd name="T28" fmla="*/ 535 w 1271"/>
                  <a:gd name="T29" fmla="*/ 136 h 1007"/>
                  <a:gd name="T30" fmla="*/ 503 w 1271"/>
                  <a:gd name="T31" fmla="*/ 112 h 1007"/>
                  <a:gd name="T32" fmla="*/ 472 w 1271"/>
                  <a:gd name="T33" fmla="*/ 96 h 1007"/>
                  <a:gd name="T34" fmla="*/ 424 w 1271"/>
                  <a:gd name="T35" fmla="*/ 80 h 1007"/>
                  <a:gd name="T36" fmla="*/ 384 w 1271"/>
                  <a:gd name="T37" fmla="*/ 64 h 1007"/>
                  <a:gd name="T38" fmla="*/ 328 w 1271"/>
                  <a:gd name="T39" fmla="*/ 56 h 1007"/>
                  <a:gd name="T40" fmla="*/ 272 w 1271"/>
                  <a:gd name="T41" fmla="*/ 48 h 1007"/>
                  <a:gd name="T42" fmla="*/ 216 w 1271"/>
                  <a:gd name="T43" fmla="*/ 40 h 1007"/>
                  <a:gd name="T44" fmla="*/ 176 w 1271"/>
                  <a:gd name="T45" fmla="*/ 32 h 1007"/>
                  <a:gd name="T46" fmla="*/ 120 w 1271"/>
                  <a:gd name="T47" fmla="*/ 24 h 1007"/>
                  <a:gd name="T48" fmla="*/ 80 w 1271"/>
                  <a:gd name="T49" fmla="*/ 24 h 1007"/>
                  <a:gd name="T50" fmla="*/ 48 w 1271"/>
                  <a:gd name="T51" fmla="*/ 24 h 1007"/>
                  <a:gd name="T52" fmla="*/ 32 w 1271"/>
                  <a:gd name="T53" fmla="*/ 24 h 1007"/>
                  <a:gd name="T54" fmla="*/ 8 w 1271"/>
                  <a:gd name="T55" fmla="*/ 24 h 1007"/>
                  <a:gd name="T56" fmla="*/ 0 w 1271"/>
                  <a:gd name="T57" fmla="*/ 16 h 1007"/>
                  <a:gd name="T58" fmla="*/ 0 w 1271"/>
                  <a:gd name="T59" fmla="*/ 0 h 1007"/>
                  <a:gd name="T60" fmla="*/ 360 w 1271"/>
                  <a:gd name="T61" fmla="*/ 0 h 1007"/>
                  <a:gd name="T62" fmla="*/ 480 w 1271"/>
                  <a:gd name="T63" fmla="*/ 0 h 1007"/>
                  <a:gd name="T64" fmla="*/ 591 w 1271"/>
                  <a:gd name="T65" fmla="*/ 8 h 1007"/>
                  <a:gd name="T66" fmla="*/ 687 w 1271"/>
                  <a:gd name="T67" fmla="*/ 8 h 1007"/>
                  <a:gd name="T68" fmla="*/ 767 w 1271"/>
                  <a:gd name="T69" fmla="*/ 8 h 1007"/>
                  <a:gd name="T70" fmla="*/ 839 w 1271"/>
                  <a:gd name="T71" fmla="*/ 8 h 1007"/>
                  <a:gd name="T72" fmla="*/ 903 w 1271"/>
                  <a:gd name="T73" fmla="*/ 16 h 1007"/>
                  <a:gd name="T74" fmla="*/ 959 w 1271"/>
                  <a:gd name="T75" fmla="*/ 16 h 1007"/>
                  <a:gd name="T76" fmla="*/ 999 w 1271"/>
                  <a:gd name="T77" fmla="*/ 16 h 1007"/>
                  <a:gd name="T78" fmla="*/ 1031 w 1271"/>
                  <a:gd name="T79" fmla="*/ 24 h 1007"/>
                  <a:gd name="T80" fmla="*/ 1055 w 1271"/>
                  <a:gd name="T81" fmla="*/ 24 h 1007"/>
                  <a:gd name="T82" fmla="*/ 1087 w 1271"/>
                  <a:gd name="T83" fmla="*/ 32 h 1007"/>
                  <a:gd name="T84" fmla="*/ 1119 w 1271"/>
                  <a:gd name="T85" fmla="*/ 48 h 1007"/>
                  <a:gd name="T86" fmla="*/ 1159 w 1271"/>
                  <a:gd name="T87" fmla="*/ 72 h 1007"/>
                  <a:gd name="T88" fmla="*/ 1183 w 1271"/>
                  <a:gd name="T89" fmla="*/ 88 h 1007"/>
                  <a:gd name="T90" fmla="*/ 1199 w 1271"/>
                  <a:gd name="T91" fmla="*/ 120 h 1007"/>
                  <a:gd name="T92" fmla="*/ 1215 w 1271"/>
                  <a:gd name="T93" fmla="*/ 152 h 1007"/>
                  <a:gd name="T94" fmla="*/ 1231 w 1271"/>
                  <a:gd name="T95" fmla="*/ 192 h 1007"/>
                  <a:gd name="T96" fmla="*/ 1239 w 1271"/>
                  <a:gd name="T97" fmla="*/ 232 h 1007"/>
                  <a:gd name="T98" fmla="*/ 1247 w 1271"/>
                  <a:gd name="T99" fmla="*/ 288 h 1007"/>
                  <a:gd name="T100" fmla="*/ 1255 w 1271"/>
                  <a:gd name="T101" fmla="*/ 352 h 1007"/>
                  <a:gd name="T102" fmla="*/ 1263 w 1271"/>
                  <a:gd name="T103" fmla="*/ 400 h 1007"/>
                  <a:gd name="T104" fmla="*/ 1263 w 1271"/>
                  <a:gd name="T105" fmla="*/ 456 h 1007"/>
                  <a:gd name="T106" fmla="*/ 1271 w 1271"/>
                  <a:gd name="T107" fmla="*/ 528 h 1007"/>
                  <a:gd name="T108" fmla="*/ 1271 w 1271"/>
                  <a:gd name="T109" fmla="*/ 616 h 1007"/>
                  <a:gd name="T110" fmla="*/ 1271 w 1271"/>
                  <a:gd name="T111" fmla="*/ 679 h 1007"/>
                  <a:gd name="T112" fmla="*/ 1271 w 1271"/>
                  <a:gd name="T113" fmla="*/ 727 h 1007"/>
                  <a:gd name="T114" fmla="*/ 1271 w 1271"/>
                  <a:gd name="T115" fmla="*/ 791 h 1007"/>
                  <a:gd name="T116" fmla="*/ 695 w 1271"/>
                  <a:gd name="T117" fmla="*/ 1007 h 1007"/>
                  <a:gd name="T118" fmla="*/ 695 w 1271"/>
                  <a:gd name="T119" fmla="*/ 951 h 10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271" h="1007">
                    <a:moveTo>
                      <a:pt x="695" y="951"/>
                    </a:moveTo>
                    <a:lnTo>
                      <a:pt x="695" y="943"/>
                    </a:lnTo>
                    <a:lnTo>
                      <a:pt x="695" y="935"/>
                    </a:lnTo>
                    <a:lnTo>
                      <a:pt x="695" y="927"/>
                    </a:lnTo>
                    <a:lnTo>
                      <a:pt x="695" y="919"/>
                    </a:lnTo>
                    <a:lnTo>
                      <a:pt x="695" y="911"/>
                    </a:lnTo>
                    <a:lnTo>
                      <a:pt x="695" y="903"/>
                    </a:lnTo>
                    <a:lnTo>
                      <a:pt x="695" y="895"/>
                    </a:lnTo>
                    <a:lnTo>
                      <a:pt x="695" y="879"/>
                    </a:lnTo>
                    <a:lnTo>
                      <a:pt x="695" y="863"/>
                    </a:lnTo>
                    <a:lnTo>
                      <a:pt x="695" y="839"/>
                    </a:lnTo>
                    <a:lnTo>
                      <a:pt x="687" y="807"/>
                    </a:lnTo>
                    <a:lnTo>
                      <a:pt x="687" y="783"/>
                    </a:lnTo>
                    <a:lnTo>
                      <a:pt x="687" y="727"/>
                    </a:lnTo>
                    <a:lnTo>
                      <a:pt x="687" y="703"/>
                    </a:lnTo>
                    <a:lnTo>
                      <a:pt x="687" y="679"/>
                    </a:lnTo>
                    <a:lnTo>
                      <a:pt x="687" y="656"/>
                    </a:lnTo>
                    <a:lnTo>
                      <a:pt x="679" y="640"/>
                    </a:lnTo>
                    <a:lnTo>
                      <a:pt x="679" y="632"/>
                    </a:lnTo>
                    <a:lnTo>
                      <a:pt x="679" y="624"/>
                    </a:lnTo>
                    <a:lnTo>
                      <a:pt x="679" y="616"/>
                    </a:lnTo>
                    <a:lnTo>
                      <a:pt x="679" y="600"/>
                    </a:lnTo>
                    <a:lnTo>
                      <a:pt x="679" y="592"/>
                    </a:lnTo>
                    <a:lnTo>
                      <a:pt x="679" y="568"/>
                    </a:lnTo>
                    <a:lnTo>
                      <a:pt x="679" y="536"/>
                    </a:lnTo>
                    <a:lnTo>
                      <a:pt x="671" y="512"/>
                    </a:lnTo>
                    <a:lnTo>
                      <a:pt x="671" y="488"/>
                    </a:lnTo>
                    <a:lnTo>
                      <a:pt x="671" y="456"/>
                    </a:lnTo>
                    <a:lnTo>
                      <a:pt x="663" y="432"/>
                    </a:lnTo>
                    <a:lnTo>
                      <a:pt x="663" y="416"/>
                    </a:lnTo>
                    <a:lnTo>
                      <a:pt x="655" y="392"/>
                    </a:lnTo>
                    <a:lnTo>
                      <a:pt x="655" y="368"/>
                    </a:lnTo>
                    <a:lnTo>
                      <a:pt x="647" y="352"/>
                    </a:lnTo>
                    <a:lnTo>
                      <a:pt x="647" y="328"/>
                    </a:lnTo>
                    <a:lnTo>
                      <a:pt x="639" y="312"/>
                    </a:lnTo>
                    <a:lnTo>
                      <a:pt x="639" y="296"/>
                    </a:lnTo>
                    <a:lnTo>
                      <a:pt x="631" y="280"/>
                    </a:lnTo>
                    <a:lnTo>
                      <a:pt x="623" y="272"/>
                    </a:lnTo>
                    <a:lnTo>
                      <a:pt x="623" y="256"/>
                    </a:lnTo>
                    <a:lnTo>
                      <a:pt x="607" y="232"/>
                    </a:lnTo>
                    <a:lnTo>
                      <a:pt x="599" y="208"/>
                    </a:lnTo>
                    <a:lnTo>
                      <a:pt x="583" y="192"/>
                    </a:lnTo>
                    <a:lnTo>
                      <a:pt x="567" y="168"/>
                    </a:lnTo>
                    <a:lnTo>
                      <a:pt x="551" y="152"/>
                    </a:lnTo>
                    <a:lnTo>
                      <a:pt x="535" y="136"/>
                    </a:lnTo>
                    <a:lnTo>
                      <a:pt x="527" y="128"/>
                    </a:lnTo>
                    <a:lnTo>
                      <a:pt x="511" y="120"/>
                    </a:lnTo>
                    <a:lnTo>
                      <a:pt x="503" y="112"/>
                    </a:lnTo>
                    <a:lnTo>
                      <a:pt x="495" y="112"/>
                    </a:lnTo>
                    <a:lnTo>
                      <a:pt x="480" y="104"/>
                    </a:lnTo>
                    <a:lnTo>
                      <a:pt x="472" y="96"/>
                    </a:lnTo>
                    <a:lnTo>
                      <a:pt x="456" y="88"/>
                    </a:lnTo>
                    <a:lnTo>
                      <a:pt x="440" y="88"/>
                    </a:lnTo>
                    <a:lnTo>
                      <a:pt x="424" y="80"/>
                    </a:lnTo>
                    <a:lnTo>
                      <a:pt x="416" y="80"/>
                    </a:lnTo>
                    <a:lnTo>
                      <a:pt x="400" y="72"/>
                    </a:lnTo>
                    <a:lnTo>
                      <a:pt x="384" y="64"/>
                    </a:lnTo>
                    <a:lnTo>
                      <a:pt x="360" y="64"/>
                    </a:lnTo>
                    <a:lnTo>
                      <a:pt x="344" y="56"/>
                    </a:lnTo>
                    <a:lnTo>
                      <a:pt x="328" y="56"/>
                    </a:lnTo>
                    <a:lnTo>
                      <a:pt x="312" y="48"/>
                    </a:lnTo>
                    <a:lnTo>
                      <a:pt x="288" y="48"/>
                    </a:lnTo>
                    <a:lnTo>
                      <a:pt x="272" y="48"/>
                    </a:lnTo>
                    <a:lnTo>
                      <a:pt x="248" y="40"/>
                    </a:lnTo>
                    <a:lnTo>
                      <a:pt x="224" y="40"/>
                    </a:lnTo>
                    <a:lnTo>
                      <a:pt x="216" y="40"/>
                    </a:lnTo>
                    <a:lnTo>
                      <a:pt x="200" y="32"/>
                    </a:lnTo>
                    <a:lnTo>
                      <a:pt x="192" y="32"/>
                    </a:lnTo>
                    <a:lnTo>
                      <a:pt x="176" y="32"/>
                    </a:lnTo>
                    <a:lnTo>
                      <a:pt x="160" y="32"/>
                    </a:lnTo>
                    <a:lnTo>
                      <a:pt x="144" y="32"/>
                    </a:lnTo>
                    <a:lnTo>
                      <a:pt x="120" y="24"/>
                    </a:lnTo>
                    <a:lnTo>
                      <a:pt x="104" y="24"/>
                    </a:lnTo>
                    <a:lnTo>
                      <a:pt x="88" y="24"/>
                    </a:lnTo>
                    <a:lnTo>
                      <a:pt x="80" y="24"/>
                    </a:lnTo>
                    <a:lnTo>
                      <a:pt x="64" y="24"/>
                    </a:lnTo>
                    <a:lnTo>
                      <a:pt x="56" y="24"/>
                    </a:lnTo>
                    <a:lnTo>
                      <a:pt x="48" y="24"/>
                    </a:lnTo>
                    <a:lnTo>
                      <a:pt x="40" y="24"/>
                    </a:lnTo>
                    <a:lnTo>
                      <a:pt x="32" y="24"/>
                    </a:lnTo>
                    <a:lnTo>
                      <a:pt x="32" y="24"/>
                    </a:lnTo>
                    <a:lnTo>
                      <a:pt x="24" y="24"/>
                    </a:lnTo>
                    <a:lnTo>
                      <a:pt x="16" y="24"/>
                    </a:lnTo>
                    <a:lnTo>
                      <a:pt x="8" y="24"/>
                    </a:lnTo>
                    <a:lnTo>
                      <a:pt x="8" y="16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272" y="0"/>
                    </a:lnTo>
                    <a:lnTo>
                      <a:pt x="320" y="0"/>
                    </a:lnTo>
                    <a:lnTo>
                      <a:pt x="360" y="0"/>
                    </a:lnTo>
                    <a:lnTo>
                      <a:pt x="400" y="0"/>
                    </a:lnTo>
                    <a:lnTo>
                      <a:pt x="448" y="0"/>
                    </a:lnTo>
                    <a:lnTo>
                      <a:pt x="480" y="0"/>
                    </a:lnTo>
                    <a:lnTo>
                      <a:pt x="519" y="0"/>
                    </a:lnTo>
                    <a:lnTo>
                      <a:pt x="559" y="8"/>
                    </a:lnTo>
                    <a:lnTo>
                      <a:pt x="591" y="8"/>
                    </a:lnTo>
                    <a:lnTo>
                      <a:pt x="623" y="8"/>
                    </a:lnTo>
                    <a:lnTo>
                      <a:pt x="655" y="8"/>
                    </a:lnTo>
                    <a:lnTo>
                      <a:pt x="687" y="8"/>
                    </a:lnTo>
                    <a:lnTo>
                      <a:pt x="719" y="8"/>
                    </a:lnTo>
                    <a:lnTo>
                      <a:pt x="743" y="8"/>
                    </a:lnTo>
                    <a:lnTo>
                      <a:pt x="767" y="8"/>
                    </a:lnTo>
                    <a:lnTo>
                      <a:pt x="799" y="8"/>
                    </a:lnTo>
                    <a:lnTo>
                      <a:pt x="823" y="8"/>
                    </a:lnTo>
                    <a:lnTo>
                      <a:pt x="839" y="8"/>
                    </a:lnTo>
                    <a:lnTo>
                      <a:pt x="863" y="8"/>
                    </a:lnTo>
                    <a:lnTo>
                      <a:pt x="887" y="8"/>
                    </a:lnTo>
                    <a:lnTo>
                      <a:pt x="903" y="16"/>
                    </a:lnTo>
                    <a:lnTo>
                      <a:pt x="927" y="16"/>
                    </a:lnTo>
                    <a:lnTo>
                      <a:pt x="943" y="16"/>
                    </a:lnTo>
                    <a:lnTo>
                      <a:pt x="959" y="16"/>
                    </a:lnTo>
                    <a:lnTo>
                      <a:pt x="975" y="16"/>
                    </a:lnTo>
                    <a:lnTo>
                      <a:pt x="983" y="16"/>
                    </a:lnTo>
                    <a:lnTo>
                      <a:pt x="999" y="16"/>
                    </a:lnTo>
                    <a:lnTo>
                      <a:pt x="1007" y="16"/>
                    </a:lnTo>
                    <a:lnTo>
                      <a:pt x="1023" y="24"/>
                    </a:lnTo>
                    <a:lnTo>
                      <a:pt x="1031" y="24"/>
                    </a:lnTo>
                    <a:lnTo>
                      <a:pt x="1039" y="24"/>
                    </a:lnTo>
                    <a:lnTo>
                      <a:pt x="1047" y="24"/>
                    </a:lnTo>
                    <a:lnTo>
                      <a:pt x="1055" y="24"/>
                    </a:lnTo>
                    <a:lnTo>
                      <a:pt x="1063" y="32"/>
                    </a:lnTo>
                    <a:lnTo>
                      <a:pt x="1079" y="32"/>
                    </a:lnTo>
                    <a:lnTo>
                      <a:pt x="1087" y="32"/>
                    </a:lnTo>
                    <a:lnTo>
                      <a:pt x="1103" y="40"/>
                    </a:lnTo>
                    <a:lnTo>
                      <a:pt x="1111" y="40"/>
                    </a:lnTo>
                    <a:lnTo>
                      <a:pt x="1119" y="48"/>
                    </a:lnTo>
                    <a:lnTo>
                      <a:pt x="1143" y="56"/>
                    </a:lnTo>
                    <a:lnTo>
                      <a:pt x="1151" y="64"/>
                    </a:lnTo>
                    <a:lnTo>
                      <a:pt x="1159" y="72"/>
                    </a:lnTo>
                    <a:lnTo>
                      <a:pt x="1167" y="80"/>
                    </a:lnTo>
                    <a:lnTo>
                      <a:pt x="1175" y="80"/>
                    </a:lnTo>
                    <a:lnTo>
                      <a:pt x="1183" y="88"/>
                    </a:lnTo>
                    <a:lnTo>
                      <a:pt x="1183" y="104"/>
                    </a:lnTo>
                    <a:lnTo>
                      <a:pt x="1191" y="112"/>
                    </a:lnTo>
                    <a:lnTo>
                      <a:pt x="1199" y="120"/>
                    </a:lnTo>
                    <a:lnTo>
                      <a:pt x="1207" y="128"/>
                    </a:lnTo>
                    <a:lnTo>
                      <a:pt x="1207" y="136"/>
                    </a:lnTo>
                    <a:lnTo>
                      <a:pt x="1215" y="152"/>
                    </a:lnTo>
                    <a:lnTo>
                      <a:pt x="1223" y="160"/>
                    </a:lnTo>
                    <a:lnTo>
                      <a:pt x="1223" y="176"/>
                    </a:lnTo>
                    <a:lnTo>
                      <a:pt x="1231" y="192"/>
                    </a:lnTo>
                    <a:lnTo>
                      <a:pt x="1231" y="208"/>
                    </a:lnTo>
                    <a:lnTo>
                      <a:pt x="1239" y="224"/>
                    </a:lnTo>
                    <a:lnTo>
                      <a:pt x="1239" y="232"/>
                    </a:lnTo>
                    <a:lnTo>
                      <a:pt x="1247" y="256"/>
                    </a:lnTo>
                    <a:lnTo>
                      <a:pt x="1247" y="272"/>
                    </a:lnTo>
                    <a:lnTo>
                      <a:pt x="1247" y="288"/>
                    </a:lnTo>
                    <a:lnTo>
                      <a:pt x="1255" y="312"/>
                    </a:lnTo>
                    <a:lnTo>
                      <a:pt x="1255" y="328"/>
                    </a:lnTo>
                    <a:lnTo>
                      <a:pt x="1255" y="352"/>
                    </a:lnTo>
                    <a:lnTo>
                      <a:pt x="1255" y="368"/>
                    </a:lnTo>
                    <a:lnTo>
                      <a:pt x="1263" y="384"/>
                    </a:lnTo>
                    <a:lnTo>
                      <a:pt x="1263" y="400"/>
                    </a:lnTo>
                    <a:lnTo>
                      <a:pt x="1263" y="416"/>
                    </a:lnTo>
                    <a:lnTo>
                      <a:pt x="1263" y="440"/>
                    </a:lnTo>
                    <a:lnTo>
                      <a:pt x="1263" y="456"/>
                    </a:lnTo>
                    <a:lnTo>
                      <a:pt x="1263" y="480"/>
                    </a:lnTo>
                    <a:lnTo>
                      <a:pt x="1263" y="504"/>
                    </a:lnTo>
                    <a:lnTo>
                      <a:pt x="1271" y="528"/>
                    </a:lnTo>
                    <a:lnTo>
                      <a:pt x="1271" y="552"/>
                    </a:lnTo>
                    <a:lnTo>
                      <a:pt x="1271" y="584"/>
                    </a:lnTo>
                    <a:lnTo>
                      <a:pt x="1271" y="616"/>
                    </a:lnTo>
                    <a:lnTo>
                      <a:pt x="1271" y="640"/>
                    </a:lnTo>
                    <a:lnTo>
                      <a:pt x="1271" y="664"/>
                    </a:lnTo>
                    <a:lnTo>
                      <a:pt x="1271" y="679"/>
                    </a:lnTo>
                    <a:lnTo>
                      <a:pt x="1271" y="695"/>
                    </a:lnTo>
                    <a:lnTo>
                      <a:pt x="1271" y="711"/>
                    </a:lnTo>
                    <a:lnTo>
                      <a:pt x="1271" y="727"/>
                    </a:lnTo>
                    <a:lnTo>
                      <a:pt x="1271" y="751"/>
                    </a:lnTo>
                    <a:lnTo>
                      <a:pt x="1271" y="767"/>
                    </a:lnTo>
                    <a:lnTo>
                      <a:pt x="1271" y="791"/>
                    </a:lnTo>
                    <a:lnTo>
                      <a:pt x="1271" y="1007"/>
                    </a:lnTo>
                    <a:lnTo>
                      <a:pt x="983" y="1007"/>
                    </a:lnTo>
                    <a:lnTo>
                      <a:pt x="695" y="1007"/>
                    </a:lnTo>
                    <a:lnTo>
                      <a:pt x="695" y="951"/>
                    </a:lnTo>
                    <a:lnTo>
                      <a:pt x="695" y="951"/>
                    </a:lnTo>
                    <a:lnTo>
                      <a:pt x="695" y="951"/>
                    </a:lnTo>
                    <a:close/>
                  </a:path>
                </a:pathLst>
              </a:custGeom>
              <a:solidFill>
                <a:srgbClr val="00FFFF"/>
              </a:solidFill>
              <a:ln w="25400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1" name="Freeform 109"/>
              <p:cNvSpPr>
                <a:spLocks/>
              </p:cNvSpPr>
              <p:nvPr/>
            </p:nvSpPr>
            <p:spPr bwMode="auto">
              <a:xfrm>
                <a:off x="2700337" y="2555536"/>
                <a:ext cx="508000" cy="608012"/>
              </a:xfrm>
              <a:custGeom>
                <a:avLst/>
                <a:gdLst>
                  <a:gd name="T0" fmla="*/ 24 w 320"/>
                  <a:gd name="T1" fmla="*/ 375 h 383"/>
                  <a:gd name="T2" fmla="*/ 72 w 320"/>
                  <a:gd name="T3" fmla="*/ 367 h 383"/>
                  <a:gd name="T4" fmla="*/ 120 w 320"/>
                  <a:gd name="T5" fmla="*/ 359 h 383"/>
                  <a:gd name="T6" fmla="*/ 144 w 320"/>
                  <a:gd name="T7" fmla="*/ 351 h 383"/>
                  <a:gd name="T8" fmla="*/ 152 w 320"/>
                  <a:gd name="T9" fmla="*/ 351 h 383"/>
                  <a:gd name="T10" fmla="*/ 160 w 320"/>
                  <a:gd name="T11" fmla="*/ 351 h 383"/>
                  <a:gd name="T12" fmla="*/ 168 w 320"/>
                  <a:gd name="T13" fmla="*/ 343 h 383"/>
                  <a:gd name="T14" fmla="*/ 184 w 320"/>
                  <a:gd name="T15" fmla="*/ 335 h 383"/>
                  <a:gd name="T16" fmla="*/ 200 w 320"/>
                  <a:gd name="T17" fmla="*/ 327 h 383"/>
                  <a:gd name="T18" fmla="*/ 208 w 320"/>
                  <a:gd name="T19" fmla="*/ 319 h 383"/>
                  <a:gd name="T20" fmla="*/ 208 w 320"/>
                  <a:gd name="T21" fmla="*/ 319 h 383"/>
                  <a:gd name="T22" fmla="*/ 224 w 320"/>
                  <a:gd name="T23" fmla="*/ 303 h 383"/>
                  <a:gd name="T24" fmla="*/ 232 w 320"/>
                  <a:gd name="T25" fmla="*/ 295 h 383"/>
                  <a:gd name="T26" fmla="*/ 248 w 320"/>
                  <a:gd name="T27" fmla="*/ 279 h 383"/>
                  <a:gd name="T28" fmla="*/ 256 w 320"/>
                  <a:gd name="T29" fmla="*/ 263 h 383"/>
                  <a:gd name="T30" fmla="*/ 264 w 320"/>
                  <a:gd name="T31" fmla="*/ 239 h 383"/>
                  <a:gd name="T32" fmla="*/ 272 w 320"/>
                  <a:gd name="T33" fmla="*/ 223 h 383"/>
                  <a:gd name="T34" fmla="*/ 272 w 320"/>
                  <a:gd name="T35" fmla="*/ 223 h 383"/>
                  <a:gd name="T36" fmla="*/ 272 w 320"/>
                  <a:gd name="T37" fmla="*/ 215 h 383"/>
                  <a:gd name="T38" fmla="*/ 280 w 320"/>
                  <a:gd name="T39" fmla="*/ 207 h 383"/>
                  <a:gd name="T40" fmla="*/ 280 w 320"/>
                  <a:gd name="T41" fmla="*/ 191 h 383"/>
                  <a:gd name="T42" fmla="*/ 288 w 320"/>
                  <a:gd name="T43" fmla="*/ 175 h 383"/>
                  <a:gd name="T44" fmla="*/ 288 w 320"/>
                  <a:gd name="T45" fmla="*/ 159 h 383"/>
                  <a:gd name="T46" fmla="*/ 296 w 320"/>
                  <a:gd name="T47" fmla="*/ 135 h 383"/>
                  <a:gd name="T48" fmla="*/ 296 w 320"/>
                  <a:gd name="T49" fmla="*/ 119 h 383"/>
                  <a:gd name="T50" fmla="*/ 304 w 320"/>
                  <a:gd name="T51" fmla="*/ 103 h 383"/>
                  <a:gd name="T52" fmla="*/ 304 w 320"/>
                  <a:gd name="T53" fmla="*/ 95 h 383"/>
                  <a:gd name="T54" fmla="*/ 304 w 320"/>
                  <a:gd name="T55" fmla="*/ 87 h 383"/>
                  <a:gd name="T56" fmla="*/ 304 w 320"/>
                  <a:gd name="T57" fmla="*/ 64 h 383"/>
                  <a:gd name="T58" fmla="*/ 312 w 320"/>
                  <a:gd name="T59" fmla="*/ 56 h 383"/>
                  <a:gd name="T60" fmla="*/ 312 w 320"/>
                  <a:gd name="T61" fmla="*/ 48 h 383"/>
                  <a:gd name="T62" fmla="*/ 312 w 320"/>
                  <a:gd name="T63" fmla="*/ 24 h 383"/>
                  <a:gd name="T64" fmla="*/ 312 w 320"/>
                  <a:gd name="T65" fmla="*/ 0 h 383"/>
                  <a:gd name="T66" fmla="*/ 312 w 320"/>
                  <a:gd name="T67" fmla="*/ 0 h 383"/>
                  <a:gd name="T68" fmla="*/ 312 w 320"/>
                  <a:gd name="T69" fmla="*/ 0 h 383"/>
                  <a:gd name="T70" fmla="*/ 312 w 320"/>
                  <a:gd name="T71" fmla="*/ 8 h 383"/>
                  <a:gd name="T72" fmla="*/ 312 w 320"/>
                  <a:gd name="T73" fmla="*/ 24 h 383"/>
                  <a:gd name="T74" fmla="*/ 312 w 320"/>
                  <a:gd name="T75" fmla="*/ 64 h 383"/>
                  <a:gd name="T76" fmla="*/ 312 w 320"/>
                  <a:gd name="T77" fmla="*/ 87 h 383"/>
                  <a:gd name="T78" fmla="*/ 312 w 320"/>
                  <a:gd name="T79" fmla="*/ 127 h 383"/>
                  <a:gd name="T80" fmla="*/ 312 w 320"/>
                  <a:gd name="T81" fmla="*/ 175 h 383"/>
                  <a:gd name="T82" fmla="*/ 320 w 320"/>
                  <a:gd name="T83" fmla="*/ 255 h 383"/>
                  <a:gd name="T84" fmla="*/ 144 w 320"/>
                  <a:gd name="T85" fmla="*/ 383 h 383"/>
                  <a:gd name="T86" fmla="*/ 104 w 320"/>
                  <a:gd name="T87" fmla="*/ 383 h 383"/>
                  <a:gd name="T88" fmla="*/ 72 w 320"/>
                  <a:gd name="T89" fmla="*/ 383 h 383"/>
                  <a:gd name="T90" fmla="*/ 40 w 320"/>
                  <a:gd name="T91" fmla="*/ 383 h 383"/>
                  <a:gd name="T92" fmla="*/ 24 w 320"/>
                  <a:gd name="T93" fmla="*/ 375 h 383"/>
                  <a:gd name="T94" fmla="*/ 16 w 320"/>
                  <a:gd name="T95" fmla="*/ 375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20" h="383">
                    <a:moveTo>
                      <a:pt x="16" y="375"/>
                    </a:moveTo>
                    <a:lnTo>
                      <a:pt x="0" y="375"/>
                    </a:lnTo>
                    <a:lnTo>
                      <a:pt x="24" y="375"/>
                    </a:lnTo>
                    <a:lnTo>
                      <a:pt x="40" y="375"/>
                    </a:lnTo>
                    <a:lnTo>
                      <a:pt x="56" y="375"/>
                    </a:lnTo>
                    <a:lnTo>
                      <a:pt x="72" y="367"/>
                    </a:lnTo>
                    <a:lnTo>
                      <a:pt x="88" y="367"/>
                    </a:lnTo>
                    <a:lnTo>
                      <a:pt x="104" y="367"/>
                    </a:lnTo>
                    <a:lnTo>
                      <a:pt x="120" y="359"/>
                    </a:lnTo>
                    <a:lnTo>
                      <a:pt x="128" y="359"/>
                    </a:lnTo>
                    <a:lnTo>
                      <a:pt x="136" y="359"/>
                    </a:lnTo>
                    <a:lnTo>
                      <a:pt x="144" y="351"/>
                    </a:lnTo>
                    <a:lnTo>
                      <a:pt x="152" y="351"/>
                    </a:lnTo>
                    <a:lnTo>
                      <a:pt x="152" y="351"/>
                    </a:lnTo>
                    <a:lnTo>
                      <a:pt x="152" y="351"/>
                    </a:lnTo>
                    <a:lnTo>
                      <a:pt x="152" y="351"/>
                    </a:lnTo>
                    <a:lnTo>
                      <a:pt x="152" y="351"/>
                    </a:lnTo>
                    <a:lnTo>
                      <a:pt x="160" y="351"/>
                    </a:lnTo>
                    <a:lnTo>
                      <a:pt x="160" y="351"/>
                    </a:lnTo>
                    <a:lnTo>
                      <a:pt x="160" y="351"/>
                    </a:lnTo>
                    <a:lnTo>
                      <a:pt x="168" y="343"/>
                    </a:lnTo>
                    <a:lnTo>
                      <a:pt x="176" y="343"/>
                    </a:lnTo>
                    <a:lnTo>
                      <a:pt x="184" y="335"/>
                    </a:lnTo>
                    <a:lnTo>
                      <a:pt x="184" y="335"/>
                    </a:lnTo>
                    <a:lnTo>
                      <a:pt x="192" y="335"/>
                    </a:lnTo>
                    <a:lnTo>
                      <a:pt x="192" y="327"/>
                    </a:lnTo>
                    <a:lnTo>
                      <a:pt x="200" y="327"/>
                    </a:lnTo>
                    <a:lnTo>
                      <a:pt x="200" y="327"/>
                    </a:lnTo>
                    <a:lnTo>
                      <a:pt x="200" y="327"/>
                    </a:lnTo>
                    <a:lnTo>
                      <a:pt x="208" y="319"/>
                    </a:lnTo>
                    <a:lnTo>
                      <a:pt x="208" y="319"/>
                    </a:lnTo>
                    <a:lnTo>
                      <a:pt x="208" y="319"/>
                    </a:lnTo>
                    <a:lnTo>
                      <a:pt x="208" y="319"/>
                    </a:lnTo>
                    <a:lnTo>
                      <a:pt x="216" y="319"/>
                    </a:lnTo>
                    <a:lnTo>
                      <a:pt x="216" y="311"/>
                    </a:lnTo>
                    <a:lnTo>
                      <a:pt x="224" y="303"/>
                    </a:lnTo>
                    <a:lnTo>
                      <a:pt x="232" y="303"/>
                    </a:lnTo>
                    <a:lnTo>
                      <a:pt x="232" y="295"/>
                    </a:lnTo>
                    <a:lnTo>
                      <a:pt x="232" y="295"/>
                    </a:lnTo>
                    <a:lnTo>
                      <a:pt x="240" y="287"/>
                    </a:lnTo>
                    <a:lnTo>
                      <a:pt x="240" y="279"/>
                    </a:lnTo>
                    <a:lnTo>
                      <a:pt x="248" y="279"/>
                    </a:lnTo>
                    <a:lnTo>
                      <a:pt x="248" y="271"/>
                    </a:lnTo>
                    <a:lnTo>
                      <a:pt x="256" y="263"/>
                    </a:lnTo>
                    <a:lnTo>
                      <a:pt x="256" y="263"/>
                    </a:lnTo>
                    <a:lnTo>
                      <a:pt x="256" y="255"/>
                    </a:lnTo>
                    <a:lnTo>
                      <a:pt x="264" y="247"/>
                    </a:lnTo>
                    <a:lnTo>
                      <a:pt x="264" y="239"/>
                    </a:lnTo>
                    <a:lnTo>
                      <a:pt x="264" y="239"/>
                    </a:lnTo>
                    <a:lnTo>
                      <a:pt x="272" y="231"/>
                    </a:lnTo>
                    <a:lnTo>
                      <a:pt x="272" y="223"/>
                    </a:lnTo>
                    <a:lnTo>
                      <a:pt x="272" y="223"/>
                    </a:lnTo>
                    <a:lnTo>
                      <a:pt x="272" y="223"/>
                    </a:lnTo>
                    <a:lnTo>
                      <a:pt x="272" y="223"/>
                    </a:lnTo>
                    <a:lnTo>
                      <a:pt x="272" y="223"/>
                    </a:lnTo>
                    <a:lnTo>
                      <a:pt x="272" y="215"/>
                    </a:lnTo>
                    <a:lnTo>
                      <a:pt x="272" y="215"/>
                    </a:lnTo>
                    <a:lnTo>
                      <a:pt x="280" y="215"/>
                    </a:lnTo>
                    <a:lnTo>
                      <a:pt x="280" y="207"/>
                    </a:lnTo>
                    <a:lnTo>
                      <a:pt x="280" y="207"/>
                    </a:lnTo>
                    <a:lnTo>
                      <a:pt x="280" y="199"/>
                    </a:lnTo>
                    <a:lnTo>
                      <a:pt x="280" y="199"/>
                    </a:lnTo>
                    <a:lnTo>
                      <a:pt x="280" y="191"/>
                    </a:lnTo>
                    <a:lnTo>
                      <a:pt x="288" y="183"/>
                    </a:lnTo>
                    <a:lnTo>
                      <a:pt x="288" y="175"/>
                    </a:lnTo>
                    <a:lnTo>
                      <a:pt x="288" y="175"/>
                    </a:lnTo>
                    <a:lnTo>
                      <a:pt x="288" y="167"/>
                    </a:lnTo>
                    <a:lnTo>
                      <a:pt x="288" y="159"/>
                    </a:lnTo>
                    <a:lnTo>
                      <a:pt x="288" y="159"/>
                    </a:lnTo>
                    <a:lnTo>
                      <a:pt x="296" y="151"/>
                    </a:lnTo>
                    <a:lnTo>
                      <a:pt x="296" y="143"/>
                    </a:lnTo>
                    <a:lnTo>
                      <a:pt x="296" y="135"/>
                    </a:lnTo>
                    <a:lnTo>
                      <a:pt x="296" y="135"/>
                    </a:lnTo>
                    <a:lnTo>
                      <a:pt x="296" y="127"/>
                    </a:lnTo>
                    <a:lnTo>
                      <a:pt x="296" y="119"/>
                    </a:lnTo>
                    <a:lnTo>
                      <a:pt x="296" y="119"/>
                    </a:lnTo>
                    <a:lnTo>
                      <a:pt x="304" y="111"/>
                    </a:lnTo>
                    <a:lnTo>
                      <a:pt x="304" y="103"/>
                    </a:lnTo>
                    <a:lnTo>
                      <a:pt x="304" y="103"/>
                    </a:lnTo>
                    <a:lnTo>
                      <a:pt x="304" y="103"/>
                    </a:lnTo>
                    <a:lnTo>
                      <a:pt x="304" y="95"/>
                    </a:lnTo>
                    <a:lnTo>
                      <a:pt x="304" y="95"/>
                    </a:lnTo>
                    <a:lnTo>
                      <a:pt x="304" y="95"/>
                    </a:lnTo>
                    <a:lnTo>
                      <a:pt x="304" y="87"/>
                    </a:lnTo>
                    <a:lnTo>
                      <a:pt x="304" y="79"/>
                    </a:lnTo>
                    <a:lnTo>
                      <a:pt x="304" y="71"/>
                    </a:lnTo>
                    <a:lnTo>
                      <a:pt x="304" y="64"/>
                    </a:lnTo>
                    <a:lnTo>
                      <a:pt x="304" y="56"/>
                    </a:lnTo>
                    <a:lnTo>
                      <a:pt x="312" y="56"/>
                    </a:lnTo>
                    <a:lnTo>
                      <a:pt x="312" y="56"/>
                    </a:lnTo>
                    <a:lnTo>
                      <a:pt x="312" y="48"/>
                    </a:lnTo>
                    <a:lnTo>
                      <a:pt x="312" y="48"/>
                    </a:lnTo>
                    <a:lnTo>
                      <a:pt x="312" y="48"/>
                    </a:lnTo>
                    <a:lnTo>
                      <a:pt x="312" y="40"/>
                    </a:lnTo>
                    <a:lnTo>
                      <a:pt x="312" y="32"/>
                    </a:lnTo>
                    <a:lnTo>
                      <a:pt x="312" y="24"/>
                    </a:lnTo>
                    <a:lnTo>
                      <a:pt x="312" y="16"/>
                    </a:lnTo>
                    <a:lnTo>
                      <a:pt x="312" y="8"/>
                    </a:lnTo>
                    <a:lnTo>
                      <a:pt x="312" y="0"/>
                    </a:lnTo>
                    <a:lnTo>
                      <a:pt x="312" y="0"/>
                    </a:lnTo>
                    <a:lnTo>
                      <a:pt x="312" y="0"/>
                    </a:lnTo>
                    <a:lnTo>
                      <a:pt x="312" y="0"/>
                    </a:lnTo>
                    <a:lnTo>
                      <a:pt x="312" y="0"/>
                    </a:lnTo>
                    <a:lnTo>
                      <a:pt x="312" y="0"/>
                    </a:lnTo>
                    <a:lnTo>
                      <a:pt x="312" y="0"/>
                    </a:lnTo>
                    <a:lnTo>
                      <a:pt x="312" y="8"/>
                    </a:lnTo>
                    <a:lnTo>
                      <a:pt x="312" y="8"/>
                    </a:lnTo>
                    <a:lnTo>
                      <a:pt x="312" y="8"/>
                    </a:lnTo>
                    <a:lnTo>
                      <a:pt x="312" y="16"/>
                    </a:lnTo>
                    <a:lnTo>
                      <a:pt x="312" y="16"/>
                    </a:lnTo>
                    <a:lnTo>
                      <a:pt x="312" y="24"/>
                    </a:lnTo>
                    <a:lnTo>
                      <a:pt x="312" y="40"/>
                    </a:lnTo>
                    <a:lnTo>
                      <a:pt x="312" y="48"/>
                    </a:lnTo>
                    <a:lnTo>
                      <a:pt x="312" y="64"/>
                    </a:lnTo>
                    <a:lnTo>
                      <a:pt x="312" y="71"/>
                    </a:lnTo>
                    <a:lnTo>
                      <a:pt x="312" y="79"/>
                    </a:lnTo>
                    <a:lnTo>
                      <a:pt x="312" y="87"/>
                    </a:lnTo>
                    <a:lnTo>
                      <a:pt x="312" y="103"/>
                    </a:lnTo>
                    <a:lnTo>
                      <a:pt x="312" y="111"/>
                    </a:lnTo>
                    <a:lnTo>
                      <a:pt x="312" y="127"/>
                    </a:lnTo>
                    <a:lnTo>
                      <a:pt x="312" y="135"/>
                    </a:lnTo>
                    <a:lnTo>
                      <a:pt x="312" y="151"/>
                    </a:lnTo>
                    <a:lnTo>
                      <a:pt x="312" y="175"/>
                    </a:lnTo>
                    <a:lnTo>
                      <a:pt x="312" y="207"/>
                    </a:lnTo>
                    <a:lnTo>
                      <a:pt x="320" y="231"/>
                    </a:lnTo>
                    <a:lnTo>
                      <a:pt x="320" y="255"/>
                    </a:lnTo>
                    <a:lnTo>
                      <a:pt x="320" y="383"/>
                    </a:lnTo>
                    <a:lnTo>
                      <a:pt x="176" y="383"/>
                    </a:lnTo>
                    <a:lnTo>
                      <a:pt x="144" y="383"/>
                    </a:lnTo>
                    <a:lnTo>
                      <a:pt x="128" y="383"/>
                    </a:lnTo>
                    <a:lnTo>
                      <a:pt x="120" y="383"/>
                    </a:lnTo>
                    <a:lnTo>
                      <a:pt x="104" y="383"/>
                    </a:lnTo>
                    <a:lnTo>
                      <a:pt x="96" y="383"/>
                    </a:lnTo>
                    <a:lnTo>
                      <a:pt x="80" y="383"/>
                    </a:lnTo>
                    <a:lnTo>
                      <a:pt x="72" y="383"/>
                    </a:lnTo>
                    <a:lnTo>
                      <a:pt x="56" y="383"/>
                    </a:lnTo>
                    <a:lnTo>
                      <a:pt x="48" y="383"/>
                    </a:lnTo>
                    <a:lnTo>
                      <a:pt x="40" y="383"/>
                    </a:lnTo>
                    <a:lnTo>
                      <a:pt x="32" y="383"/>
                    </a:lnTo>
                    <a:lnTo>
                      <a:pt x="24" y="383"/>
                    </a:lnTo>
                    <a:lnTo>
                      <a:pt x="24" y="375"/>
                    </a:lnTo>
                    <a:lnTo>
                      <a:pt x="16" y="375"/>
                    </a:lnTo>
                    <a:lnTo>
                      <a:pt x="16" y="375"/>
                    </a:lnTo>
                    <a:lnTo>
                      <a:pt x="16" y="375"/>
                    </a:lnTo>
                    <a:close/>
                  </a:path>
                </a:pathLst>
              </a:custGeom>
              <a:solidFill>
                <a:srgbClr val="00FFFF"/>
              </a:solidFill>
              <a:ln w="25400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2" name="Freeform 94"/>
              <p:cNvSpPr>
                <a:spLocks/>
              </p:cNvSpPr>
              <p:nvPr/>
            </p:nvSpPr>
            <p:spPr bwMode="auto">
              <a:xfrm>
                <a:off x="4565650" y="4546261"/>
                <a:ext cx="1204912" cy="1039812"/>
              </a:xfrm>
              <a:custGeom>
                <a:avLst/>
                <a:gdLst>
                  <a:gd name="T0" fmla="*/ 0 w 759"/>
                  <a:gd name="T1" fmla="*/ 655 h 655"/>
                  <a:gd name="T2" fmla="*/ 8 w 759"/>
                  <a:gd name="T3" fmla="*/ 639 h 655"/>
                  <a:gd name="T4" fmla="*/ 8 w 759"/>
                  <a:gd name="T5" fmla="*/ 631 h 655"/>
                  <a:gd name="T6" fmla="*/ 8 w 759"/>
                  <a:gd name="T7" fmla="*/ 607 h 655"/>
                  <a:gd name="T8" fmla="*/ 8 w 759"/>
                  <a:gd name="T9" fmla="*/ 583 h 655"/>
                  <a:gd name="T10" fmla="*/ 8 w 759"/>
                  <a:gd name="T11" fmla="*/ 559 h 655"/>
                  <a:gd name="T12" fmla="*/ 8 w 759"/>
                  <a:gd name="T13" fmla="*/ 527 h 655"/>
                  <a:gd name="T14" fmla="*/ 16 w 759"/>
                  <a:gd name="T15" fmla="*/ 511 h 655"/>
                  <a:gd name="T16" fmla="*/ 16 w 759"/>
                  <a:gd name="T17" fmla="*/ 495 h 655"/>
                  <a:gd name="T18" fmla="*/ 16 w 759"/>
                  <a:gd name="T19" fmla="*/ 455 h 655"/>
                  <a:gd name="T20" fmla="*/ 24 w 759"/>
                  <a:gd name="T21" fmla="*/ 431 h 655"/>
                  <a:gd name="T22" fmla="*/ 24 w 759"/>
                  <a:gd name="T23" fmla="*/ 407 h 655"/>
                  <a:gd name="T24" fmla="*/ 24 w 759"/>
                  <a:gd name="T25" fmla="*/ 391 h 655"/>
                  <a:gd name="T26" fmla="*/ 32 w 759"/>
                  <a:gd name="T27" fmla="*/ 375 h 655"/>
                  <a:gd name="T28" fmla="*/ 32 w 759"/>
                  <a:gd name="T29" fmla="*/ 359 h 655"/>
                  <a:gd name="T30" fmla="*/ 40 w 759"/>
                  <a:gd name="T31" fmla="*/ 343 h 655"/>
                  <a:gd name="T32" fmla="*/ 40 w 759"/>
                  <a:gd name="T33" fmla="*/ 312 h 655"/>
                  <a:gd name="T34" fmla="*/ 56 w 759"/>
                  <a:gd name="T35" fmla="*/ 280 h 655"/>
                  <a:gd name="T36" fmla="*/ 64 w 759"/>
                  <a:gd name="T37" fmla="*/ 240 h 655"/>
                  <a:gd name="T38" fmla="*/ 80 w 759"/>
                  <a:gd name="T39" fmla="*/ 216 h 655"/>
                  <a:gd name="T40" fmla="*/ 96 w 759"/>
                  <a:gd name="T41" fmla="*/ 184 h 655"/>
                  <a:gd name="T42" fmla="*/ 104 w 759"/>
                  <a:gd name="T43" fmla="*/ 168 h 655"/>
                  <a:gd name="T44" fmla="*/ 120 w 759"/>
                  <a:gd name="T45" fmla="*/ 152 h 655"/>
                  <a:gd name="T46" fmla="*/ 144 w 759"/>
                  <a:gd name="T47" fmla="*/ 128 h 655"/>
                  <a:gd name="T48" fmla="*/ 176 w 759"/>
                  <a:gd name="T49" fmla="*/ 104 h 655"/>
                  <a:gd name="T50" fmla="*/ 200 w 759"/>
                  <a:gd name="T51" fmla="*/ 88 h 655"/>
                  <a:gd name="T52" fmla="*/ 224 w 759"/>
                  <a:gd name="T53" fmla="*/ 80 h 655"/>
                  <a:gd name="T54" fmla="*/ 248 w 759"/>
                  <a:gd name="T55" fmla="*/ 72 h 655"/>
                  <a:gd name="T56" fmla="*/ 296 w 759"/>
                  <a:gd name="T57" fmla="*/ 56 h 655"/>
                  <a:gd name="T58" fmla="*/ 335 w 759"/>
                  <a:gd name="T59" fmla="*/ 48 h 655"/>
                  <a:gd name="T60" fmla="*/ 359 w 759"/>
                  <a:gd name="T61" fmla="*/ 40 h 655"/>
                  <a:gd name="T62" fmla="*/ 383 w 759"/>
                  <a:gd name="T63" fmla="*/ 32 h 655"/>
                  <a:gd name="T64" fmla="*/ 447 w 759"/>
                  <a:gd name="T65" fmla="*/ 24 h 655"/>
                  <a:gd name="T66" fmla="*/ 495 w 759"/>
                  <a:gd name="T67" fmla="*/ 16 h 655"/>
                  <a:gd name="T68" fmla="*/ 559 w 759"/>
                  <a:gd name="T69" fmla="*/ 16 h 655"/>
                  <a:gd name="T70" fmla="*/ 639 w 759"/>
                  <a:gd name="T71" fmla="*/ 8 h 655"/>
                  <a:gd name="T72" fmla="*/ 727 w 759"/>
                  <a:gd name="T73" fmla="*/ 0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59" h="655">
                    <a:moveTo>
                      <a:pt x="0" y="655"/>
                    </a:moveTo>
                    <a:lnTo>
                      <a:pt x="0" y="655"/>
                    </a:lnTo>
                    <a:lnTo>
                      <a:pt x="0" y="647"/>
                    </a:lnTo>
                    <a:lnTo>
                      <a:pt x="8" y="639"/>
                    </a:lnTo>
                    <a:lnTo>
                      <a:pt x="8" y="631"/>
                    </a:lnTo>
                    <a:lnTo>
                      <a:pt x="8" y="631"/>
                    </a:lnTo>
                    <a:lnTo>
                      <a:pt x="8" y="623"/>
                    </a:lnTo>
                    <a:lnTo>
                      <a:pt x="8" y="607"/>
                    </a:lnTo>
                    <a:lnTo>
                      <a:pt x="8" y="599"/>
                    </a:lnTo>
                    <a:lnTo>
                      <a:pt x="8" y="583"/>
                    </a:lnTo>
                    <a:lnTo>
                      <a:pt x="8" y="567"/>
                    </a:lnTo>
                    <a:lnTo>
                      <a:pt x="8" y="559"/>
                    </a:lnTo>
                    <a:lnTo>
                      <a:pt x="8" y="551"/>
                    </a:lnTo>
                    <a:lnTo>
                      <a:pt x="8" y="527"/>
                    </a:lnTo>
                    <a:lnTo>
                      <a:pt x="16" y="519"/>
                    </a:lnTo>
                    <a:lnTo>
                      <a:pt x="16" y="511"/>
                    </a:lnTo>
                    <a:lnTo>
                      <a:pt x="16" y="503"/>
                    </a:lnTo>
                    <a:lnTo>
                      <a:pt x="16" y="495"/>
                    </a:lnTo>
                    <a:lnTo>
                      <a:pt x="16" y="479"/>
                    </a:lnTo>
                    <a:lnTo>
                      <a:pt x="16" y="455"/>
                    </a:lnTo>
                    <a:lnTo>
                      <a:pt x="24" y="447"/>
                    </a:lnTo>
                    <a:lnTo>
                      <a:pt x="24" y="431"/>
                    </a:lnTo>
                    <a:lnTo>
                      <a:pt x="24" y="415"/>
                    </a:lnTo>
                    <a:lnTo>
                      <a:pt x="24" y="407"/>
                    </a:lnTo>
                    <a:lnTo>
                      <a:pt x="24" y="399"/>
                    </a:lnTo>
                    <a:lnTo>
                      <a:pt x="24" y="391"/>
                    </a:lnTo>
                    <a:lnTo>
                      <a:pt x="32" y="383"/>
                    </a:lnTo>
                    <a:lnTo>
                      <a:pt x="32" y="375"/>
                    </a:lnTo>
                    <a:lnTo>
                      <a:pt x="32" y="367"/>
                    </a:lnTo>
                    <a:lnTo>
                      <a:pt x="32" y="359"/>
                    </a:lnTo>
                    <a:lnTo>
                      <a:pt x="32" y="351"/>
                    </a:lnTo>
                    <a:lnTo>
                      <a:pt x="40" y="343"/>
                    </a:lnTo>
                    <a:lnTo>
                      <a:pt x="40" y="327"/>
                    </a:lnTo>
                    <a:lnTo>
                      <a:pt x="40" y="312"/>
                    </a:lnTo>
                    <a:lnTo>
                      <a:pt x="48" y="288"/>
                    </a:lnTo>
                    <a:lnTo>
                      <a:pt x="56" y="280"/>
                    </a:lnTo>
                    <a:lnTo>
                      <a:pt x="56" y="264"/>
                    </a:lnTo>
                    <a:lnTo>
                      <a:pt x="64" y="240"/>
                    </a:lnTo>
                    <a:lnTo>
                      <a:pt x="72" y="224"/>
                    </a:lnTo>
                    <a:lnTo>
                      <a:pt x="80" y="216"/>
                    </a:lnTo>
                    <a:lnTo>
                      <a:pt x="88" y="200"/>
                    </a:lnTo>
                    <a:lnTo>
                      <a:pt x="96" y="184"/>
                    </a:lnTo>
                    <a:lnTo>
                      <a:pt x="104" y="176"/>
                    </a:lnTo>
                    <a:lnTo>
                      <a:pt x="104" y="168"/>
                    </a:lnTo>
                    <a:lnTo>
                      <a:pt x="112" y="160"/>
                    </a:lnTo>
                    <a:lnTo>
                      <a:pt x="120" y="152"/>
                    </a:lnTo>
                    <a:lnTo>
                      <a:pt x="128" y="144"/>
                    </a:lnTo>
                    <a:lnTo>
                      <a:pt x="144" y="128"/>
                    </a:lnTo>
                    <a:lnTo>
                      <a:pt x="160" y="112"/>
                    </a:lnTo>
                    <a:lnTo>
                      <a:pt x="176" y="104"/>
                    </a:lnTo>
                    <a:lnTo>
                      <a:pt x="184" y="96"/>
                    </a:lnTo>
                    <a:lnTo>
                      <a:pt x="200" y="88"/>
                    </a:lnTo>
                    <a:lnTo>
                      <a:pt x="208" y="88"/>
                    </a:lnTo>
                    <a:lnTo>
                      <a:pt x="224" y="80"/>
                    </a:lnTo>
                    <a:lnTo>
                      <a:pt x="232" y="72"/>
                    </a:lnTo>
                    <a:lnTo>
                      <a:pt x="248" y="72"/>
                    </a:lnTo>
                    <a:lnTo>
                      <a:pt x="280" y="56"/>
                    </a:lnTo>
                    <a:lnTo>
                      <a:pt x="296" y="56"/>
                    </a:lnTo>
                    <a:lnTo>
                      <a:pt x="319" y="48"/>
                    </a:lnTo>
                    <a:lnTo>
                      <a:pt x="335" y="48"/>
                    </a:lnTo>
                    <a:lnTo>
                      <a:pt x="343" y="40"/>
                    </a:lnTo>
                    <a:lnTo>
                      <a:pt x="359" y="40"/>
                    </a:lnTo>
                    <a:lnTo>
                      <a:pt x="375" y="40"/>
                    </a:lnTo>
                    <a:lnTo>
                      <a:pt x="383" y="32"/>
                    </a:lnTo>
                    <a:lnTo>
                      <a:pt x="415" y="32"/>
                    </a:lnTo>
                    <a:lnTo>
                      <a:pt x="447" y="24"/>
                    </a:lnTo>
                    <a:lnTo>
                      <a:pt x="479" y="24"/>
                    </a:lnTo>
                    <a:lnTo>
                      <a:pt x="495" y="16"/>
                    </a:lnTo>
                    <a:lnTo>
                      <a:pt x="519" y="16"/>
                    </a:lnTo>
                    <a:lnTo>
                      <a:pt x="559" y="16"/>
                    </a:lnTo>
                    <a:lnTo>
                      <a:pt x="599" y="8"/>
                    </a:lnTo>
                    <a:lnTo>
                      <a:pt x="639" y="8"/>
                    </a:lnTo>
                    <a:lnTo>
                      <a:pt x="703" y="0"/>
                    </a:lnTo>
                    <a:lnTo>
                      <a:pt x="727" y="0"/>
                    </a:lnTo>
                    <a:lnTo>
                      <a:pt x="759" y="0"/>
                    </a:lnTo>
                  </a:path>
                </a:pathLst>
              </a:custGeom>
              <a:noFill/>
              <a:ln w="254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3" name="Line 95"/>
              <p:cNvSpPr>
                <a:spLocks noChangeShapeType="1"/>
              </p:cNvSpPr>
              <p:nvPr/>
            </p:nvSpPr>
            <p:spPr bwMode="auto">
              <a:xfrm flipH="1">
                <a:off x="3613150" y="4508161"/>
                <a:ext cx="2170112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4" name="Line 96"/>
              <p:cNvSpPr>
                <a:spLocks noChangeShapeType="1"/>
              </p:cNvSpPr>
              <p:nvPr/>
            </p:nvSpPr>
            <p:spPr bwMode="auto">
              <a:xfrm>
                <a:off x="1165225" y="3974761"/>
                <a:ext cx="2043112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5" name="Line 97"/>
              <p:cNvSpPr>
                <a:spLocks noChangeShapeType="1"/>
              </p:cNvSpPr>
              <p:nvPr/>
            </p:nvSpPr>
            <p:spPr bwMode="auto">
              <a:xfrm>
                <a:off x="3613150" y="3696948"/>
                <a:ext cx="2170112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6" name="Line 98"/>
              <p:cNvSpPr>
                <a:spLocks noChangeShapeType="1"/>
              </p:cNvSpPr>
              <p:nvPr/>
            </p:nvSpPr>
            <p:spPr bwMode="auto">
              <a:xfrm flipH="1">
                <a:off x="1165225" y="3163548"/>
                <a:ext cx="2043112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7" name="Freeform 99"/>
              <p:cNvSpPr>
                <a:spLocks/>
              </p:cNvSpPr>
              <p:nvPr/>
            </p:nvSpPr>
            <p:spPr bwMode="auto">
              <a:xfrm>
                <a:off x="4552950" y="2072936"/>
                <a:ext cx="1217612" cy="1573212"/>
              </a:xfrm>
              <a:custGeom>
                <a:avLst/>
                <a:gdLst>
                  <a:gd name="T0" fmla="*/ 703 w 767"/>
                  <a:gd name="T1" fmla="*/ 991 h 991"/>
                  <a:gd name="T2" fmla="*/ 575 w 767"/>
                  <a:gd name="T3" fmla="*/ 983 h 991"/>
                  <a:gd name="T4" fmla="*/ 471 w 767"/>
                  <a:gd name="T5" fmla="*/ 967 h 991"/>
                  <a:gd name="T6" fmla="*/ 399 w 767"/>
                  <a:gd name="T7" fmla="*/ 959 h 991"/>
                  <a:gd name="T8" fmla="*/ 367 w 767"/>
                  <a:gd name="T9" fmla="*/ 951 h 991"/>
                  <a:gd name="T10" fmla="*/ 319 w 767"/>
                  <a:gd name="T11" fmla="*/ 943 h 991"/>
                  <a:gd name="T12" fmla="*/ 280 w 767"/>
                  <a:gd name="T13" fmla="*/ 935 h 991"/>
                  <a:gd name="T14" fmla="*/ 232 w 767"/>
                  <a:gd name="T15" fmla="*/ 911 h 991"/>
                  <a:gd name="T16" fmla="*/ 184 w 767"/>
                  <a:gd name="T17" fmla="*/ 887 h 991"/>
                  <a:gd name="T18" fmla="*/ 152 w 767"/>
                  <a:gd name="T19" fmla="*/ 863 h 991"/>
                  <a:gd name="T20" fmla="*/ 128 w 767"/>
                  <a:gd name="T21" fmla="*/ 839 h 991"/>
                  <a:gd name="T22" fmla="*/ 104 w 767"/>
                  <a:gd name="T23" fmla="*/ 807 h 991"/>
                  <a:gd name="T24" fmla="*/ 88 w 767"/>
                  <a:gd name="T25" fmla="*/ 791 h 991"/>
                  <a:gd name="T26" fmla="*/ 80 w 767"/>
                  <a:gd name="T27" fmla="*/ 759 h 991"/>
                  <a:gd name="T28" fmla="*/ 64 w 767"/>
                  <a:gd name="T29" fmla="*/ 727 h 991"/>
                  <a:gd name="T30" fmla="*/ 56 w 767"/>
                  <a:gd name="T31" fmla="*/ 703 h 991"/>
                  <a:gd name="T32" fmla="*/ 48 w 767"/>
                  <a:gd name="T33" fmla="*/ 671 h 991"/>
                  <a:gd name="T34" fmla="*/ 40 w 767"/>
                  <a:gd name="T35" fmla="*/ 639 h 991"/>
                  <a:gd name="T36" fmla="*/ 40 w 767"/>
                  <a:gd name="T37" fmla="*/ 607 h 991"/>
                  <a:gd name="T38" fmla="*/ 32 w 767"/>
                  <a:gd name="T39" fmla="*/ 575 h 991"/>
                  <a:gd name="T40" fmla="*/ 24 w 767"/>
                  <a:gd name="T41" fmla="*/ 543 h 991"/>
                  <a:gd name="T42" fmla="*/ 24 w 767"/>
                  <a:gd name="T43" fmla="*/ 471 h 991"/>
                  <a:gd name="T44" fmla="*/ 16 w 767"/>
                  <a:gd name="T45" fmla="*/ 391 h 991"/>
                  <a:gd name="T46" fmla="*/ 8 w 767"/>
                  <a:gd name="T47" fmla="*/ 328 h 991"/>
                  <a:gd name="T48" fmla="*/ 8 w 767"/>
                  <a:gd name="T49" fmla="*/ 296 h 991"/>
                  <a:gd name="T50" fmla="*/ 8 w 767"/>
                  <a:gd name="T51" fmla="*/ 240 h 991"/>
                  <a:gd name="T52" fmla="*/ 8 w 767"/>
                  <a:gd name="T53" fmla="*/ 208 h 991"/>
                  <a:gd name="T54" fmla="*/ 8 w 767"/>
                  <a:gd name="T55" fmla="*/ 184 h 991"/>
                  <a:gd name="T56" fmla="*/ 0 w 767"/>
                  <a:gd name="T57" fmla="*/ 144 h 991"/>
                  <a:gd name="T58" fmla="*/ 0 w 767"/>
                  <a:gd name="T59" fmla="*/ 104 h 991"/>
                  <a:gd name="T60" fmla="*/ 0 w 767"/>
                  <a:gd name="T61" fmla="*/ 88 h 991"/>
                  <a:gd name="T62" fmla="*/ 0 w 767"/>
                  <a:gd name="T63" fmla="*/ 48 h 991"/>
                  <a:gd name="T64" fmla="*/ 0 w 767"/>
                  <a:gd name="T65" fmla="*/ 32 h 9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67" h="991">
                    <a:moveTo>
                      <a:pt x="767" y="991"/>
                    </a:moveTo>
                    <a:lnTo>
                      <a:pt x="703" y="991"/>
                    </a:lnTo>
                    <a:lnTo>
                      <a:pt x="639" y="983"/>
                    </a:lnTo>
                    <a:lnTo>
                      <a:pt x="575" y="983"/>
                    </a:lnTo>
                    <a:lnTo>
                      <a:pt x="511" y="975"/>
                    </a:lnTo>
                    <a:lnTo>
                      <a:pt x="471" y="967"/>
                    </a:lnTo>
                    <a:lnTo>
                      <a:pt x="439" y="967"/>
                    </a:lnTo>
                    <a:lnTo>
                      <a:pt x="399" y="959"/>
                    </a:lnTo>
                    <a:lnTo>
                      <a:pt x="383" y="959"/>
                    </a:lnTo>
                    <a:lnTo>
                      <a:pt x="367" y="951"/>
                    </a:lnTo>
                    <a:lnTo>
                      <a:pt x="343" y="951"/>
                    </a:lnTo>
                    <a:lnTo>
                      <a:pt x="319" y="943"/>
                    </a:lnTo>
                    <a:lnTo>
                      <a:pt x="296" y="935"/>
                    </a:lnTo>
                    <a:lnTo>
                      <a:pt x="280" y="935"/>
                    </a:lnTo>
                    <a:lnTo>
                      <a:pt x="256" y="927"/>
                    </a:lnTo>
                    <a:lnTo>
                      <a:pt x="232" y="911"/>
                    </a:lnTo>
                    <a:lnTo>
                      <a:pt x="208" y="903"/>
                    </a:lnTo>
                    <a:lnTo>
                      <a:pt x="184" y="887"/>
                    </a:lnTo>
                    <a:lnTo>
                      <a:pt x="160" y="871"/>
                    </a:lnTo>
                    <a:lnTo>
                      <a:pt x="152" y="863"/>
                    </a:lnTo>
                    <a:lnTo>
                      <a:pt x="136" y="855"/>
                    </a:lnTo>
                    <a:lnTo>
                      <a:pt x="128" y="839"/>
                    </a:lnTo>
                    <a:lnTo>
                      <a:pt x="112" y="823"/>
                    </a:lnTo>
                    <a:lnTo>
                      <a:pt x="104" y="807"/>
                    </a:lnTo>
                    <a:lnTo>
                      <a:pt x="96" y="799"/>
                    </a:lnTo>
                    <a:lnTo>
                      <a:pt x="88" y="791"/>
                    </a:lnTo>
                    <a:lnTo>
                      <a:pt x="80" y="775"/>
                    </a:lnTo>
                    <a:lnTo>
                      <a:pt x="80" y="759"/>
                    </a:lnTo>
                    <a:lnTo>
                      <a:pt x="72" y="743"/>
                    </a:lnTo>
                    <a:lnTo>
                      <a:pt x="64" y="727"/>
                    </a:lnTo>
                    <a:lnTo>
                      <a:pt x="56" y="711"/>
                    </a:lnTo>
                    <a:lnTo>
                      <a:pt x="56" y="703"/>
                    </a:lnTo>
                    <a:lnTo>
                      <a:pt x="56" y="687"/>
                    </a:lnTo>
                    <a:lnTo>
                      <a:pt x="48" y="671"/>
                    </a:lnTo>
                    <a:lnTo>
                      <a:pt x="48" y="655"/>
                    </a:lnTo>
                    <a:lnTo>
                      <a:pt x="40" y="639"/>
                    </a:lnTo>
                    <a:lnTo>
                      <a:pt x="40" y="623"/>
                    </a:lnTo>
                    <a:lnTo>
                      <a:pt x="40" y="607"/>
                    </a:lnTo>
                    <a:lnTo>
                      <a:pt x="32" y="591"/>
                    </a:lnTo>
                    <a:lnTo>
                      <a:pt x="32" y="575"/>
                    </a:lnTo>
                    <a:lnTo>
                      <a:pt x="32" y="559"/>
                    </a:lnTo>
                    <a:lnTo>
                      <a:pt x="24" y="543"/>
                    </a:lnTo>
                    <a:lnTo>
                      <a:pt x="24" y="511"/>
                    </a:lnTo>
                    <a:lnTo>
                      <a:pt x="24" y="471"/>
                    </a:lnTo>
                    <a:lnTo>
                      <a:pt x="16" y="431"/>
                    </a:lnTo>
                    <a:lnTo>
                      <a:pt x="16" y="391"/>
                    </a:lnTo>
                    <a:lnTo>
                      <a:pt x="16" y="352"/>
                    </a:lnTo>
                    <a:lnTo>
                      <a:pt x="8" y="328"/>
                    </a:lnTo>
                    <a:lnTo>
                      <a:pt x="8" y="312"/>
                    </a:lnTo>
                    <a:lnTo>
                      <a:pt x="8" y="296"/>
                    </a:lnTo>
                    <a:lnTo>
                      <a:pt x="8" y="272"/>
                    </a:lnTo>
                    <a:lnTo>
                      <a:pt x="8" y="240"/>
                    </a:lnTo>
                    <a:lnTo>
                      <a:pt x="8" y="224"/>
                    </a:lnTo>
                    <a:lnTo>
                      <a:pt x="8" y="208"/>
                    </a:lnTo>
                    <a:lnTo>
                      <a:pt x="8" y="200"/>
                    </a:lnTo>
                    <a:lnTo>
                      <a:pt x="8" y="184"/>
                    </a:lnTo>
                    <a:lnTo>
                      <a:pt x="8" y="160"/>
                    </a:lnTo>
                    <a:lnTo>
                      <a:pt x="0" y="144"/>
                    </a:lnTo>
                    <a:lnTo>
                      <a:pt x="0" y="120"/>
                    </a:lnTo>
                    <a:lnTo>
                      <a:pt x="0" y="104"/>
                    </a:lnTo>
                    <a:lnTo>
                      <a:pt x="0" y="96"/>
                    </a:lnTo>
                    <a:lnTo>
                      <a:pt x="0" y="88"/>
                    </a:lnTo>
                    <a:lnTo>
                      <a:pt x="0" y="64"/>
                    </a:lnTo>
                    <a:lnTo>
                      <a:pt x="0" y="48"/>
                    </a:lnTo>
                    <a:lnTo>
                      <a:pt x="0" y="40"/>
                    </a:lnTo>
                    <a:lnTo>
                      <a:pt x="0" y="32"/>
                    </a:lnTo>
                    <a:lnTo>
                      <a:pt x="0" y="0"/>
                    </a:lnTo>
                  </a:path>
                </a:pathLst>
              </a:custGeom>
              <a:noFill/>
              <a:ln w="254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8" name="Freeform 100"/>
              <p:cNvSpPr>
                <a:spLocks/>
              </p:cNvSpPr>
              <p:nvPr/>
            </p:nvSpPr>
            <p:spPr bwMode="auto">
              <a:xfrm>
                <a:off x="1165225" y="2072936"/>
                <a:ext cx="1090612" cy="1039812"/>
              </a:xfrm>
              <a:custGeom>
                <a:avLst/>
                <a:gdLst>
                  <a:gd name="T0" fmla="*/ 40 w 687"/>
                  <a:gd name="T1" fmla="*/ 655 h 655"/>
                  <a:gd name="T2" fmla="*/ 152 w 687"/>
                  <a:gd name="T3" fmla="*/ 647 h 655"/>
                  <a:gd name="T4" fmla="*/ 264 w 687"/>
                  <a:gd name="T5" fmla="*/ 631 h 655"/>
                  <a:gd name="T6" fmla="*/ 360 w 687"/>
                  <a:gd name="T7" fmla="*/ 615 h 655"/>
                  <a:gd name="T8" fmla="*/ 400 w 687"/>
                  <a:gd name="T9" fmla="*/ 607 h 655"/>
                  <a:gd name="T10" fmla="*/ 432 w 687"/>
                  <a:gd name="T11" fmla="*/ 599 h 655"/>
                  <a:gd name="T12" fmla="*/ 456 w 687"/>
                  <a:gd name="T13" fmla="*/ 583 h 655"/>
                  <a:gd name="T14" fmla="*/ 488 w 687"/>
                  <a:gd name="T15" fmla="*/ 575 h 655"/>
                  <a:gd name="T16" fmla="*/ 503 w 687"/>
                  <a:gd name="T17" fmla="*/ 567 h 655"/>
                  <a:gd name="T18" fmla="*/ 519 w 687"/>
                  <a:gd name="T19" fmla="*/ 559 h 655"/>
                  <a:gd name="T20" fmla="*/ 527 w 687"/>
                  <a:gd name="T21" fmla="*/ 551 h 655"/>
                  <a:gd name="T22" fmla="*/ 535 w 687"/>
                  <a:gd name="T23" fmla="*/ 543 h 655"/>
                  <a:gd name="T24" fmla="*/ 543 w 687"/>
                  <a:gd name="T25" fmla="*/ 535 h 655"/>
                  <a:gd name="T26" fmla="*/ 567 w 687"/>
                  <a:gd name="T27" fmla="*/ 519 h 655"/>
                  <a:gd name="T28" fmla="*/ 599 w 687"/>
                  <a:gd name="T29" fmla="*/ 479 h 655"/>
                  <a:gd name="T30" fmla="*/ 615 w 687"/>
                  <a:gd name="T31" fmla="*/ 439 h 655"/>
                  <a:gd name="T32" fmla="*/ 631 w 687"/>
                  <a:gd name="T33" fmla="*/ 415 h 655"/>
                  <a:gd name="T34" fmla="*/ 639 w 687"/>
                  <a:gd name="T35" fmla="*/ 383 h 655"/>
                  <a:gd name="T36" fmla="*/ 639 w 687"/>
                  <a:gd name="T37" fmla="*/ 368 h 655"/>
                  <a:gd name="T38" fmla="*/ 647 w 687"/>
                  <a:gd name="T39" fmla="*/ 344 h 655"/>
                  <a:gd name="T40" fmla="*/ 647 w 687"/>
                  <a:gd name="T41" fmla="*/ 336 h 655"/>
                  <a:gd name="T42" fmla="*/ 655 w 687"/>
                  <a:gd name="T43" fmla="*/ 304 h 655"/>
                  <a:gd name="T44" fmla="*/ 663 w 687"/>
                  <a:gd name="T45" fmla="*/ 264 h 655"/>
                  <a:gd name="T46" fmla="*/ 663 w 687"/>
                  <a:gd name="T47" fmla="*/ 240 h 655"/>
                  <a:gd name="T48" fmla="*/ 671 w 687"/>
                  <a:gd name="T49" fmla="*/ 216 h 655"/>
                  <a:gd name="T50" fmla="*/ 671 w 687"/>
                  <a:gd name="T51" fmla="*/ 192 h 655"/>
                  <a:gd name="T52" fmla="*/ 679 w 687"/>
                  <a:gd name="T53" fmla="*/ 168 h 655"/>
                  <a:gd name="T54" fmla="*/ 679 w 687"/>
                  <a:gd name="T55" fmla="*/ 144 h 655"/>
                  <a:gd name="T56" fmla="*/ 679 w 687"/>
                  <a:gd name="T57" fmla="*/ 120 h 655"/>
                  <a:gd name="T58" fmla="*/ 679 w 687"/>
                  <a:gd name="T59" fmla="*/ 104 h 655"/>
                  <a:gd name="T60" fmla="*/ 679 w 687"/>
                  <a:gd name="T61" fmla="*/ 64 h 655"/>
                  <a:gd name="T62" fmla="*/ 687 w 687"/>
                  <a:gd name="T63" fmla="*/ 32 h 655"/>
                  <a:gd name="T64" fmla="*/ 687 w 687"/>
                  <a:gd name="T65" fmla="*/ 16 h 655"/>
                  <a:gd name="T66" fmla="*/ 687 w 687"/>
                  <a:gd name="T67" fmla="*/ 0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87" h="655">
                    <a:moveTo>
                      <a:pt x="0" y="655"/>
                    </a:moveTo>
                    <a:lnTo>
                      <a:pt x="40" y="655"/>
                    </a:lnTo>
                    <a:lnTo>
                      <a:pt x="80" y="655"/>
                    </a:lnTo>
                    <a:lnTo>
                      <a:pt x="152" y="647"/>
                    </a:lnTo>
                    <a:lnTo>
                      <a:pt x="208" y="639"/>
                    </a:lnTo>
                    <a:lnTo>
                      <a:pt x="264" y="631"/>
                    </a:lnTo>
                    <a:lnTo>
                      <a:pt x="312" y="623"/>
                    </a:lnTo>
                    <a:lnTo>
                      <a:pt x="360" y="615"/>
                    </a:lnTo>
                    <a:lnTo>
                      <a:pt x="376" y="615"/>
                    </a:lnTo>
                    <a:lnTo>
                      <a:pt x="400" y="607"/>
                    </a:lnTo>
                    <a:lnTo>
                      <a:pt x="416" y="599"/>
                    </a:lnTo>
                    <a:lnTo>
                      <a:pt x="432" y="599"/>
                    </a:lnTo>
                    <a:lnTo>
                      <a:pt x="448" y="591"/>
                    </a:lnTo>
                    <a:lnTo>
                      <a:pt x="456" y="583"/>
                    </a:lnTo>
                    <a:lnTo>
                      <a:pt x="472" y="583"/>
                    </a:lnTo>
                    <a:lnTo>
                      <a:pt x="488" y="575"/>
                    </a:lnTo>
                    <a:lnTo>
                      <a:pt x="495" y="567"/>
                    </a:lnTo>
                    <a:lnTo>
                      <a:pt x="503" y="567"/>
                    </a:lnTo>
                    <a:lnTo>
                      <a:pt x="511" y="559"/>
                    </a:lnTo>
                    <a:lnTo>
                      <a:pt x="519" y="559"/>
                    </a:lnTo>
                    <a:lnTo>
                      <a:pt x="519" y="551"/>
                    </a:lnTo>
                    <a:lnTo>
                      <a:pt x="527" y="551"/>
                    </a:lnTo>
                    <a:lnTo>
                      <a:pt x="527" y="551"/>
                    </a:lnTo>
                    <a:lnTo>
                      <a:pt x="535" y="543"/>
                    </a:lnTo>
                    <a:lnTo>
                      <a:pt x="543" y="543"/>
                    </a:lnTo>
                    <a:lnTo>
                      <a:pt x="543" y="535"/>
                    </a:lnTo>
                    <a:lnTo>
                      <a:pt x="559" y="527"/>
                    </a:lnTo>
                    <a:lnTo>
                      <a:pt x="567" y="519"/>
                    </a:lnTo>
                    <a:lnTo>
                      <a:pt x="583" y="495"/>
                    </a:lnTo>
                    <a:lnTo>
                      <a:pt x="599" y="479"/>
                    </a:lnTo>
                    <a:lnTo>
                      <a:pt x="607" y="455"/>
                    </a:lnTo>
                    <a:lnTo>
                      <a:pt x="615" y="439"/>
                    </a:lnTo>
                    <a:lnTo>
                      <a:pt x="623" y="431"/>
                    </a:lnTo>
                    <a:lnTo>
                      <a:pt x="631" y="415"/>
                    </a:lnTo>
                    <a:lnTo>
                      <a:pt x="631" y="399"/>
                    </a:lnTo>
                    <a:lnTo>
                      <a:pt x="639" y="383"/>
                    </a:lnTo>
                    <a:lnTo>
                      <a:pt x="639" y="375"/>
                    </a:lnTo>
                    <a:lnTo>
                      <a:pt x="639" y="368"/>
                    </a:lnTo>
                    <a:lnTo>
                      <a:pt x="647" y="352"/>
                    </a:lnTo>
                    <a:lnTo>
                      <a:pt x="647" y="344"/>
                    </a:lnTo>
                    <a:lnTo>
                      <a:pt x="647" y="336"/>
                    </a:lnTo>
                    <a:lnTo>
                      <a:pt x="647" y="336"/>
                    </a:lnTo>
                    <a:lnTo>
                      <a:pt x="655" y="328"/>
                    </a:lnTo>
                    <a:lnTo>
                      <a:pt x="655" y="304"/>
                    </a:lnTo>
                    <a:lnTo>
                      <a:pt x="663" y="280"/>
                    </a:lnTo>
                    <a:lnTo>
                      <a:pt x="663" y="264"/>
                    </a:lnTo>
                    <a:lnTo>
                      <a:pt x="663" y="248"/>
                    </a:lnTo>
                    <a:lnTo>
                      <a:pt x="663" y="240"/>
                    </a:lnTo>
                    <a:lnTo>
                      <a:pt x="671" y="232"/>
                    </a:lnTo>
                    <a:lnTo>
                      <a:pt x="671" y="216"/>
                    </a:lnTo>
                    <a:lnTo>
                      <a:pt x="671" y="200"/>
                    </a:lnTo>
                    <a:lnTo>
                      <a:pt x="671" y="192"/>
                    </a:lnTo>
                    <a:lnTo>
                      <a:pt x="671" y="184"/>
                    </a:lnTo>
                    <a:lnTo>
                      <a:pt x="679" y="168"/>
                    </a:lnTo>
                    <a:lnTo>
                      <a:pt x="679" y="152"/>
                    </a:lnTo>
                    <a:lnTo>
                      <a:pt x="679" y="144"/>
                    </a:lnTo>
                    <a:lnTo>
                      <a:pt x="679" y="128"/>
                    </a:lnTo>
                    <a:lnTo>
                      <a:pt x="679" y="120"/>
                    </a:lnTo>
                    <a:lnTo>
                      <a:pt x="679" y="112"/>
                    </a:lnTo>
                    <a:lnTo>
                      <a:pt x="679" y="104"/>
                    </a:lnTo>
                    <a:lnTo>
                      <a:pt x="679" y="80"/>
                    </a:lnTo>
                    <a:lnTo>
                      <a:pt x="679" y="64"/>
                    </a:lnTo>
                    <a:lnTo>
                      <a:pt x="687" y="40"/>
                    </a:lnTo>
                    <a:lnTo>
                      <a:pt x="687" y="32"/>
                    </a:lnTo>
                    <a:lnTo>
                      <a:pt x="687" y="24"/>
                    </a:lnTo>
                    <a:lnTo>
                      <a:pt x="687" y="16"/>
                    </a:lnTo>
                    <a:lnTo>
                      <a:pt x="687" y="8"/>
                    </a:lnTo>
                    <a:lnTo>
                      <a:pt x="687" y="0"/>
                    </a:lnTo>
                  </a:path>
                </a:pathLst>
              </a:custGeom>
              <a:noFill/>
              <a:ln w="254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9" name="Freeform 101"/>
              <p:cNvSpPr>
                <a:spLocks/>
              </p:cNvSpPr>
              <p:nvPr/>
            </p:nvSpPr>
            <p:spPr bwMode="auto">
              <a:xfrm>
                <a:off x="3613150" y="2072936"/>
                <a:ext cx="1611312" cy="1624012"/>
              </a:xfrm>
              <a:custGeom>
                <a:avLst/>
                <a:gdLst>
                  <a:gd name="T0" fmla="*/ 0 w 1015"/>
                  <a:gd name="T1" fmla="*/ 1023 h 1023"/>
                  <a:gd name="T2" fmla="*/ 1015 w 1015"/>
                  <a:gd name="T3" fmla="*/ 1015 h 1023"/>
                  <a:gd name="T4" fmla="*/ 927 w 1015"/>
                  <a:gd name="T5" fmla="*/ 1015 h 1023"/>
                  <a:gd name="T6" fmla="*/ 832 w 1015"/>
                  <a:gd name="T7" fmla="*/ 1015 h 1023"/>
                  <a:gd name="T8" fmla="*/ 744 w 1015"/>
                  <a:gd name="T9" fmla="*/ 1015 h 1023"/>
                  <a:gd name="T10" fmla="*/ 648 w 1015"/>
                  <a:gd name="T11" fmla="*/ 1015 h 1023"/>
                  <a:gd name="T12" fmla="*/ 560 w 1015"/>
                  <a:gd name="T13" fmla="*/ 1015 h 1023"/>
                  <a:gd name="T14" fmla="*/ 472 w 1015"/>
                  <a:gd name="T15" fmla="*/ 1015 h 1023"/>
                  <a:gd name="T16" fmla="*/ 376 w 1015"/>
                  <a:gd name="T17" fmla="*/ 1007 h 1023"/>
                  <a:gd name="T18" fmla="*/ 336 w 1015"/>
                  <a:gd name="T19" fmla="*/ 1007 h 1023"/>
                  <a:gd name="T20" fmla="*/ 288 w 1015"/>
                  <a:gd name="T21" fmla="*/ 1007 h 1023"/>
                  <a:gd name="T22" fmla="*/ 256 w 1015"/>
                  <a:gd name="T23" fmla="*/ 999 h 1023"/>
                  <a:gd name="T24" fmla="*/ 248 w 1015"/>
                  <a:gd name="T25" fmla="*/ 999 h 1023"/>
                  <a:gd name="T26" fmla="*/ 232 w 1015"/>
                  <a:gd name="T27" fmla="*/ 999 h 1023"/>
                  <a:gd name="T28" fmla="*/ 216 w 1015"/>
                  <a:gd name="T29" fmla="*/ 991 h 1023"/>
                  <a:gd name="T30" fmla="*/ 200 w 1015"/>
                  <a:gd name="T31" fmla="*/ 991 h 1023"/>
                  <a:gd name="T32" fmla="*/ 184 w 1015"/>
                  <a:gd name="T33" fmla="*/ 983 h 1023"/>
                  <a:gd name="T34" fmla="*/ 168 w 1015"/>
                  <a:gd name="T35" fmla="*/ 983 h 1023"/>
                  <a:gd name="T36" fmla="*/ 160 w 1015"/>
                  <a:gd name="T37" fmla="*/ 975 h 1023"/>
                  <a:gd name="T38" fmla="*/ 144 w 1015"/>
                  <a:gd name="T39" fmla="*/ 967 h 1023"/>
                  <a:gd name="T40" fmla="*/ 136 w 1015"/>
                  <a:gd name="T41" fmla="*/ 959 h 1023"/>
                  <a:gd name="T42" fmla="*/ 120 w 1015"/>
                  <a:gd name="T43" fmla="*/ 951 h 1023"/>
                  <a:gd name="T44" fmla="*/ 112 w 1015"/>
                  <a:gd name="T45" fmla="*/ 943 h 1023"/>
                  <a:gd name="T46" fmla="*/ 96 w 1015"/>
                  <a:gd name="T47" fmla="*/ 935 h 1023"/>
                  <a:gd name="T48" fmla="*/ 88 w 1015"/>
                  <a:gd name="T49" fmla="*/ 919 h 1023"/>
                  <a:gd name="T50" fmla="*/ 80 w 1015"/>
                  <a:gd name="T51" fmla="*/ 911 h 1023"/>
                  <a:gd name="T52" fmla="*/ 72 w 1015"/>
                  <a:gd name="T53" fmla="*/ 895 h 1023"/>
                  <a:gd name="T54" fmla="*/ 64 w 1015"/>
                  <a:gd name="T55" fmla="*/ 879 h 1023"/>
                  <a:gd name="T56" fmla="*/ 64 w 1015"/>
                  <a:gd name="T57" fmla="*/ 863 h 1023"/>
                  <a:gd name="T58" fmla="*/ 56 w 1015"/>
                  <a:gd name="T59" fmla="*/ 855 h 1023"/>
                  <a:gd name="T60" fmla="*/ 48 w 1015"/>
                  <a:gd name="T61" fmla="*/ 839 h 1023"/>
                  <a:gd name="T62" fmla="*/ 48 w 1015"/>
                  <a:gd name="T63" fmla="*/ 823 h 1023"/>
                  <a:gd name="T64" fmla="*/ 40 w 1015"/>
                  <a:gd name="T65" fmla="*/ 807 h 1023"/>
                  <a:gd name="T66" fmla="*/ 40 w 1015"/>
                  <a:gd name="T67" fmla="*/ 791 h 1023"/>
                  <a:gd name="T68" fmla="*/ 32 w 1015"/>
                  <a:gd name="T69" fmla="*/ 759 h 1023"/>
                  <a:gd name="T70" fmla="*/ 24 w 1015"/>
                  <a:gd name="T71" fmla="*/ 735 h 1023"/>
                  <a:gd name="T72" fmla="*/ 24 w 1015"/>
                  <a:gd name="T73" fmla="*/ 703 h 1023"/>
                  <a:gd name="T74" fmla="*/ 16 w 1015"/>
                  <a:gd name="T75" fmla="*/ 671 h 1023"/>
                  <a:gd name="T76" fmla="*/ 16 w 1015"/>
                  <a:gd name="T77" fmla="*/ 599 h 1023"/>
                  <a:gd name="T78" fmla="*/ 8 w 1015"/>
                  <a:gd name="T79" fmla="*/ 535 h 1023"/>
                  <a:gd name="T80" fmla="*/ 8 w 1015"/>
                  <a:gd name="T81" fmla="*/ 463 h 1023"/>
                  <a:gd name="T82" fmla="*/ 8 w 1015"/>
                  <a:gd name="T83" fmla="*/ 391 h 1023"/>
                  <a:gd name="T84" fmla="*/ 8 w 1015"/>
                  <a:gd name="T85" fmla="*/ 320 h 1023"/>
                  <a:gd name="T86" fmla="*/ 0 w 1015"/>
                  <a:gd name="T87" fmla="*/ 256 h 1023"/>
                  <a:gd name="T88" fmla="*/ 0 w 1015"/>
                  <a:gd name="T89" fmla="*/ 112 h 1023"/>
                  <a:gd name="T90" fmla="*/ 0 w 1015"/>
                  <a:gd name="T91" fmla="*/ 0 h 10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015" h="1023">
                    <a:moveTo>
                      <a:pt x="0" y="1023"/>
                    </a:moveTo>
                    <a:lnTo>
                      <a:pt x="1015" y="1015"/>
                    </a:lnTo>
                    <a:lnTo>
                      <a:pt x="927" y="1015"/>
                    </a:lnTo>
                    <a:lnTo>
                      <a:pt x="832" y="1015"/>
                    </a:lnTo>
                    <a:lnTo>
                      <a:pt x="744" y="1015"/>
                    </a:lnTo>
                    <a:lnTo>
                      <a:pt x="648" y="1015"/>
                    </a:lnTo>
                    <a:lnTo>
                      <a:pt x="560" y="1015"/>
                    </a:lnTo>
                    <a:lnTo>
                      <a:pt x="472" y="1015"/>
                    </a:lnTo>
                    <a:lnTo>
                      <a:pt x="376" y="1007"/>
                    </a:lnTo>
                    <a:lnTo>
                      <a:pt x="336" y="1007"/>
                    </a:lnTo>
                    <a:lnTo>
                      <a:pt x="288" y="1007"/>
                    </a:lnTo>
                    <a:lnTo>
                      <a:pt x="256" y="999"/>
                    </a:lnTo>
                    <a:lnTo>
                      <a:pt x="248" y="999"/>
                    </a:lnTo>
                    <a:lnTo>
                      <a:pt x="232" y="999"/>
                    </a:lnTo>
                    <a:lnTo>
                      <a:pt x="216" y="991"/>
                    </a:lnTo>
                    <a:lnTo>
                      <a:pt x="200" y="991"/>
                    </a:lnTo>
                    <a:lnTo>
                      <a:pt x="184" y="983"/>
                    </a:lnTo>
                    <a:lnTo>
                      <a:pt x="168" y="983"/>
                    </a:lnTo>
                    <a:lnTo>
                      <a:pt x="160" y="975"/>
                    </a:lnTo>
                    <a:lnTo>
                      <a:pt x="144" y="967"/>
                    </a:lnTo>
                    <a:lnTo>
                      <a:pt x="136" y="959"/>
                    </a:lnTo>
                    <a:lnTo>
                      <a:pt x="120" y="951"/>
                    </a:lnTo>
                    <a:lnTo>
                      <a:pt x="112" y="943"/>
                    </a:lnTo>
                    <a:lnTo>
                      <a:pt x="96" y="935"/>
                    </a:lnTo>
                    <a:lnTo>
                      <a:pt x="88" y="919"/>
                    </a:lnTo>
                    <a:lnTo>
                      <a:pt x="80" y="911"/>
                    </a:lnTo>
                    <a:lnTo>
                      <a:pt x="72" y="895"/>
                    </a:lnTo>
                    <a:lnTo>
                      <a:pt x="64" y="879"/>
                    </a:lnTo>
                    <a:lnTo>
                      <a:pt x="64" y="863"/>
                    </a:lnTo>
                    <a:lnTo>
                      <a:pt x="56" y="855"/>
                    </a:lnTo>
                    <a:lnTo>
                      <a:pt x="48" y="839"/>
                    </a:lnTo>
                    <a:lnTo>
                      <a:pt x="48" y="823"/>
                    </a:lnTo>
                    <a:lnTo>
                      <a:pt x="40" y="807"/>
                    </a:lnTo>
                    <a:lnTo>
                      <a:pt x="40" y="791"/>
                    </a:lnTo>
                    <a:lnTo>
                      <a:pt x="32" y="759"/>
                    </a:lnTo>
                    <a:lnTo>
                      <a:pt x="24" y="735"/>
                    </a:lnTo>
                    <a:lnTo>
                      <a:pt x="24" y="703"/>
                    </a:lnTo>
                    <a:lnTo>
                      <a:pt x="16" y="671"/>
                    </a:lnTo>
                    <a:lnTo>
                      <a:pt x="16" y="599"/>
                    </a:lnTo>
                    <a:lnTo>
                      <a:pt x="8" y="535"/>
                    </a:lnTo>
                    <a:lnTo>
                      <a:pt x="8" y="463"/>
                    </a:lnTo>
                    <a:lnTo>
                      <a:pt x="8" y="391"/>
                    </a:lnTo>
                    <a:lnTo>
                      <a:pt x="8" y="320"/>
                    </a:lnTo>
                    <a:lnTo>
                      <a:pt x="0" y="256"/>
                    </a:lnTo>
                    <a:lnTo>
                      <a:pt x="0" y="112"/>
                    </a:lnTo>
                    <a:lnTo>
                      <a:pt x="0" y="0"/>
                    </a:lnTo>
                  </a:path>
                </a:pathLst>
              </a:custGeom>
              <a:noFill/>
              <a:ln w="254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0" name="Freeform 102"/>
              <p:cNvSpPr>
                <a:spLocks/>
              </p:cNvSpPr>
              <p:nvPr/>
            </p:nvSpPr>
            <p:spPr bwMode="auto">
              <a:xfrm>
                <a:off x="3613150" y="4508161"/>
                <a:ext cx="1611312" cy="1065212"/>
              </a:xfrm>
              <a:custGeom>
                <a:avLst/>
                <a:gdLst>
                  <a:gd name="T0" fmla="*/ 0 w 1015"/>
                  <a:gd name="T1" fmla="*/ 655 h 671"/>
                  <a:gd name="T2" fmla="*/ 0 w 1015"/>
                  <a:gd name="T3" fmla="*/ 663 h 671"/>
                  <a:gd name="T4" fmla="*/ 0 w 1015"/>
                  <a:gd name="T5" fmla="*/ 663 h 671"/>
                  <a:gd name="T6" fmla="*/ 0 w 1015"/>
                  <a:gd name="T7" fmla="*/ 671 h 671"/>
                  <a:gd name="T8" fmla="*/ 0 w 1015"/>
                  <a:gd name="T9" fmla="*/ 671 h 671"/>
                  <a:gd name="T10" fmla="*/ 0 w 1015"/>
                  <a:gd name="T11" fmla="*/ 671 h 671"/>
                  <a:gd name="T12" fmla="*/ 0 w 1015"/>
                  <a:gd name="T13" fmla="*/ 671 h 671"/>
                  <a:gd name="T14" fmla="*/ 0 w 1015"/>
                  <a:gd name="T15" fmla="*/ 671 h 671"/>
                  <a:gd name="T16" fmla="*/ 0 w 1015"/>
                  <a:gd name="T17" fmla="*/ 671 h 671"/>
                  <a:gd name="T18" fmla="*/ 8 w 1015"/>
                  <a:gd name="T19" fmla="*/ 671 h 671"/>
                  <a:gd name="T20" fmla="*/ 8 w 1015"/>
                  <a:gd name="T21" fmla="*/ 671 h 671"/>
                  <a:gd name="T22" fmla="*/ 8 w 1015"/>
                  <a:gd name="T23" fmla="*/ 663 h 671"/>
                  <a:gd name="T24" fmla="*/ 8 w 1015"/>
                  <a:gd name="T25" fmla="*/ 655 h 671"/>
                  <a:gd name="T26" fmla="*/ 8 w 1015"/>
                  <a:gd name="T27" fmla="*/ 655 h 671"/>
                  <a:gd name="T28" fmla="*/ 8 w 1015"/>
                  <a:gd name="T29" fmla="*/ 639 h 671"/>
                  <a:gd name="T30" fmla="*/ 8 w 1015"/>
                  <a:gd name="T31" fmla="*/ 631 h 671"/>
                  <a:gd name="T32" fmla="*/ 8 w 1015"/>
                  <a:gd name="T33" fmla="*/ 623 h 671"/>
                  <a:gd name="T34" fmla="*/ 8 w 1015"/>
                  <a:gd name="T35" fmla="*/ 623 h 671"/>
                  <a:gd name="T36" fmla="*/ 8 w 1015"/>
                  <a:gd name="T37" fmla="*/ 615 h 671"/>
                  <a:gd name="T38" fmla="*/ 8 w 1015"/>
                  <a:gd name="T39" fmla="*/ 615 h 671"/>
                  <a:gd name="T40" fmla="*/ 8 w 1015"/>
                  <a:gd name="T41" fmla="*/ 615 h 671"/>
                  <a:gd name="T42" fmla="*/ 8 w 1015"/>
                  <a:gd name="T43" fmla="*/ 615 h 671"/>
                  <a:gd name="T44" fmla="*/ 8 w 1015"/>
                  <a:gd name="T45" fmla="*/ 615 h 671"/>
                  <a:gd name="T46" fmla="*/ 8 w 1015"/>
                  <a:gd name="T47" fmla="*/ 615 h 671"/>
                  <a:gd name="T48" fmla="*/ 8 w 1015"/>
                  <a:gd name="T49" fmla="*/ 519 h 671"/>
                  <a:gd name="T50" fmla="*/ 8 w 1015"/>
                  <a:gd name="T51" fmla="*/ 471 h 671"/>
                  <a:gd name="T52" fmla="*/ 8 w 1015"/>
                  <a:gd name="T53" fmla="*/ 423 h 671"/>
                  <a:gd name="T54" fmla="*/ 16 w 1015"/>
                  <a:gd name="T55" fmla="*/ 375 h 671"/>
                  <a:gd name="T56" fmla="*/ 24 w 1015"/>
                  <a:gd name="T57" fmla="*/ 328 h 671"/>
                  <a:gd name="T58" fmla="*/ 24 w 1015"/>
                  <a:gd name="T59" fmla="*/ 304 h 671"/>
                  <a:gd name="T60" fmla="*/ 24 w 1015"/>
                  <a:gd name="T61" fmla="*/ 280 h 671"/>
                  <a:gd name="T62" fmla="*/ 32 w 1015"/>
                  <a:gd name="T63" fmla="*/ 256 h 671"/>
                  <a:gd name="T64" fmla="*/ 40 w 1015"/>
                  <a:gd name="T65" fmla="*/ 232 h 671"/>
                  <a:gd name="T66" fmla="*/ 40 w 1015"/>
                  <a:gd name="T67" fmla="*/ 200 h 671"/>
                  <a:gd name="T68" fmla="*/ 48 w 1015"/>
                  <a:gd name="T69" fmla="*/ 176 h 671"/>
                  <a:gd name="T70" fmla="*/ 56 w 1015"/>
                  <a:gd name="T71" fmla="*/ 160 h 671"/>
                  <a:gd name="T72" fmla="*/ 64 w 1015"/>
                  <a:gd name="T73" fmla="*/ 152 h 671"/>
                  <a:gd name="T74" fmla="*/ 64 w 1015"/>
                  <a:gd name="T75" fmla="*/ 136 h 671"/>
                  <a:gd name="T76" fmla="*/ 72 w 1015"/>
                  <a:gd name="T77" fmla="*/ 120 h 671"/>
                  <a:gd name="T78" fmla="*/ 80 w 1015"/>
                  <a:gd name="T79" fmla="*/ 112 h 671"/>
                  <a:gd name="T80" fmla="*/ 88 w 1015"/>
                  <a:gd name="T81" fmla="*/ 104 h 671"/>
                  <a:gd name="T82" fmla="*/ 96 w 1015"/>
                  <a:gd name="T83" fmla="*/ 88 h 671"/>
                  <a:gd name="T84" fmla="*/ 104 w 1015"/>
                  <a:gd name="T85" fmla="*/ 80 h 671"/>
                  <a:gd name="T86" fmla="*/ 112 w 1015"/>
                  <a:gd name="T87" fmla="*/ 72 h 671"/>
                  <a:gd name="T88" fmla="*/ 128 w 1015"/>
                  <a:gd name="T89" fmla="*/ 64 h 671"/>
                  <a:gd name="T90" fmla="*/ 136 w 1015"/>
                  <a:gd name="T91" fmla="*/ 56 h 671"/>
                  <a:gd name="T92" fmla="*/ 152 w 1015"/>
                  <a:gd name="T93" fmla="*/ 48 h 671"/>
                  <a:gd name="T94" fmla="*/ 168 w 1015"/>
                  <a:gd name="T95" fmla="*/ 40 h 671"/>
                  <a:gd name="T96" fmla="*/ 184 w 1015"/>
                  <a:gd name="T97" fmla="*/ 32 h 671"/>
                  <a:gd name="T98" fmla="*/ 208 w 1015"/>
                  <a:gd name="T99" fmla="*/ 24 h 671"/>
                  <a:gd name="T100" fmla="*/ 224 w 1015"/>
                  <a:gd name="T101" fmla="*/ 24 h 671"/>
                  <a:gd name="T102" fmla="*/ 240 w 1015"/>
                  <a:gd name="T103" fmla="*/ 16 h 671"/>
                  <a:gd name="T104" fmla="*/ 264 w 1015"/>
                  <a:gd name="T105" fmla="*/ 16 h 671"/>
                  <a:gd name="T106" fmla="*/ 280 w 1015"/>
                  <a:gd name="T107" fmla="*/ 16 h 671"/>
                  <a:gd name="T108" fmla="*/ 304 w 1015"/>
                  <a:gd name="T109" fmla="*/ 16 h 671"/>
                  <a:gd name="T110" fmla="*/ 336 w 1015"/>
                  <a:gd name="T111" fmla="*/ 8 h 671"/>
                  <a:gd name="T112" fmla="*/ 376 w 1015"/>
                  <a:gd name="T113" fmla="*/ 8 h 671"/>
                  <a:gd name="T114" fmla="*/ 416 w 1015"/>
                  <a:gd name="T115" fmla="*/ 8 h 671"/>
                  <a:gd name="T116" fmla="*/ 456 w 1015"/>
                  <a:gd name="T117" fmla="*/ 8 h 671"/>
                  <a:gd name="T118" fmla="*/ 592 w 1015"/>
                  <a:gd name="T119" fmla="*/ 0 h 671"/>
                  <a:gd name="T120" fmla="*/ 736 w 1015"/>
                  <a:gd name="T121" fmla="*/ 0 h 671"/>
                  <a:gd name="T122" fmla="*/ 872 w 1015"/>
                  <a:gd name="T123" fmla="*/ 0 h 671"/>
                  <a:gd name="T124" fmla="*/ 1015 w 1015"/>
                  <a:gd name="T125" fmla="*/ 0 h 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015" h="671">
                    <a:moveTo>
                      <a:pt x="0" y="655"/>
                    </a:moveTo>
                    <a:lnTo>
                      <a:pt x="0" y="663"/>
                    </a:lnTo>
                    <a:lnTo>
                      <a:pt x="0" y="663"/>
                    </a:lnTo>
                    <a:lnTo>
                      <a:pt x="0" y="671"/>
                    </a:lnTo>
                    <a:lnTo>
                      <a:pt x="0" y="671"/>
                    </a:lnTo>
                    <a:lnTo>
                      <a:pt x="0" y="671"/>
                    </a:lnTo>
                    <a:lnTo>
                      <a:pt x="0" y="671"/>
                    </a:lnTo>
                    <a:lnTo>
                      <a:pt x="0" y="671"/>
                    </a:lnTo>
                    <a:lnTo>
                      <a:pt x="0" y="671"/>
                    </a:lnTo>
                    <a:lnTo>
                      <a:pt x="8" y="671"/>
                    </a:lnTo>
                    <a:lnTo>
                      <a:pt x="8" y="671"/>
                    </a:lnTo>
                    <a:lnTo>
                      <a:pt x="8" y="663"/>
                    </a:lnTo>
                    <a:lnTo>
                      <a:pt x="8" y="655"/>
                    </a:lnTo>
                    <a:lnTo>
                      <a:pt x="8" y="655"/>
                    </a:lnTo>
                    <a:lnTo>
                      <a:pt x="8" y="639"/>
                    </a:lnTo>
                    <a:lnTo>
                      <a:pt x="8" y="631"/>
                    </a:lnTo>
                    <a:lnTo>
                      <a:pt x="8" y="623"/>
                    </a:lnTo>
                    <a:lnTo>
                      <a:pt x="8" y="623"/>
                    </a:lnTo>
                    <a:lnTo>
                      <a:pt x="8" y="615"/>
                    </a:lnTo>
                    <a:lnTo>
                      <a:pt x="8" y="615"/>
                    </a:lnTo>
                    <a:lnTo>
                      <a:pt x="8" y="615"/>
                    </a:lnTo>
                    <a:lnTo>
                      <a:pt x="8" y="615"/>
                    </a:lnTo>
                    <a:lnTo>
                      <a:pt x="8" y="615"/>
                    </a:lnTo>
                    <a:lnTo>
                      <a:pt x="8" y="615"/>
                    </a:lnTo>
                    <a:lnTo>
                      <a:pt x="8" y="519"/>
                    </a:lnTo>
                    <a:lnTo>
                      <a:pt x="8" y="471"/>
                    </a:lnTo>
                    <a:lnTo>
                      <a:pt x="8" y="423"/>
                    </a:lnTo>
                    <a:lnTo>
                      <a:pt x="16" y="375"/>
                    </a:lnTo>
                    <a:lnTo>
                      <a:pt x="24" y="328"/>
                    </a:lnTo>
                    <a:lnTo>
                      <a:pt x="24" y="304"/>
                    </a:lnTo>
                    <a:lnTo>
                      <a:pt x="24" y="280"/>
                    </a:lnTo>
                    <a:lnTo>
                      <a:pt x="32" y="256"/>
                    </a:lnTo>
                    <a:lnTo>
                      <a:pt x="40" y="232"/>
                    </a:lnTo>
                    <a:lnTo>
                      <a:pt x="40" y="200"/>
                    </a:lnTo>
                    <a:lnTo>
                      <a:pt x="48" y="176"/>
                    </a:lnTo>
                    <a:lnTo>
                      <a:pt x="56" y="160"/>
                    </a:lnTo>
                    <a:lnTo>
                      <a:pt x="64" y="152"/>
                    </a:lnTo>
                    <a:lnTo>
                      <a:pt x="64" y="136"/>
                    </a:lnTo>
                    <a:lnTo>
                      <a:pt x="72" y="120"/>
                    </a:lnTo>
                    <a:lnTo>
                      <a:pt x="80" y="112"/>
                    </a:lnTo>
                    <a:lnTo>
                      <a:pt x="88" y="104"/>
                    </a:lnTo>
                    <a:lnTo>
                      <a:pt x="96" y="88"/>
                    </a:lnTo>
                    <a:lnTo>
                      <a:pt x="104" y="80"/>
                    </a:lnTo>
                    <a:lnTo>
                      <a:pt x="112" y="72"/>
                    </a:lnTo>
                    <a:lnTo>
                      <a:pt x="128" y="64"/>
                    </a:lnTo>
                    <a:lnTo>
                      <a:pt x="136" y="56"/>
                    </a:lnTo>
                    <a:lnTo>
                      <a:pt x="152" y="48"/>
                    </a:lnTo>
                    <a:lnTo>
                      <a:pt x="168" y="40"/>
                    </a:lnTo>
                    <a:lnTo>
                      <a:pt x="184" y="32"/>
                    </a:lnTo>
                    <a:lnTo>
                      <a:pt x="208" y="24"/>
                    </a:lnTo>
                    <a:lnTo>
                      <a:pt x="224" y="24"/>
                    </a:lnTo>
                    <a:lnTo>
                      <a:pt x="240" y="16"/>
                    </a:lnTo>
                    <a:lnTo>
                      <a:pt x="264" y="16"/>
                    </a:lnTo>
                    <a:lnTo>
                      <a:pt x="280" y="16"/>
                    </a:lnTo>
                    <a:lnTo>
                      <a:pt x="304" y="16"/>
                    </a:lnTo>
                    <a:lnTo>
                      <a:pt x="336" y="8"/>
                    </a:lnTo>
                    <a:lnTo>
                      <a:pt x="376" y="8"/>
                    </a:lnTo>
                    <a:lnTo>
                      <a:pt x="416" y="8"/>
                    </a:lnTo>
                    <a:lnTo>
                      <a:pt x="456" y="8"/>
                    </a:lnTo>
                    <a:lnTo>
                      <a:pt x="592" y="0"/>
                    </a:lnTo>
                    <a:lnTo>
                      <a:pt x="736" y="0"/>
                    </a:lnTo>
                    <a:lnTo>
                      <a:pt x="872" y="0"/>
                    </a:lnTo>
                    <a:lnTo>
                      <a:pt x="1015" y="0"/>
                    </a:lnTo>
                  </a:path>
                </a:pathLst>
              </a:custGeom>
              <a:noFill/>
              <a:ln w="254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1" name="Freeform 103"/>
              <p:cNvSpPr>
                <a:spLocks/>
              </p:cNvSpPr>
              <p:nvPr/>
            </p:nvSpPr>
            <p:spPr bwMode="auto">
              <a:xfrm>
                <a:off x="1597025" y="2072936"/>
                <a:ext cx="1611312" cy="1090612"/>
              </a:xfrm>
              <a:custGeom>
                <a:avLst/>
                <a:gdLst>
                  <a:gd name="T0" fmla="*/ 1015 w 1015"/>
                  <a:gd name="T1" fmla="*/ 687 h 687"/>
                  <a:gd name="T2" fmla="*/ 0 w 1015"/>
                  <a:gd name="T3" fmla="*/ 687 h 687"/>
                  <a:gd name="T4" fmla="*/ 88 w 1015"/>
                  <a:gd name="T5" fmla="*/ 687 h 687"/>
                  <a:gd name="T6" fmla="*/ 176 w 1015"/>
                  <a:gd name="T7" fmla="*/ 687 h 687"/>
                  <a:gd name="T8" fmla="*/ 351 w 1015"/>
                  <a:gd name="T9" fmla="*/ 687 h 687"/>
                  <a:gd name="T10" fmla="*/ 439 w 1015"/>
                  <a:gd name="T11" fmla="*/ 687 h 687"/>
                  <a:gd name="T12" fmla="*/ 527 w 1015"/>
                  <a:gd name="T13" fmla="*/ 679 h 687"/>
                  <a:gd name="T14" fmla="*/ 615 w 1015"/>
                  <a:gd name="T15" fmla="*/ 679 h 687"/>
                  <a:gd name="T16" fmla="*/ 695 w 1015"/>
                  <a:gd name="T17" fmla="*/ 679 h 687"/>
                  <a:gd name="T18" fmla="*/ 743 w 1015"/>
                  <a:gd name="T19" fmla="*/ 671 h 687"/>
                  <a:gd name="T20" fmla="*/ 759 w 1015"/>
                  <a:gd name="T21" fmla="*/ 671 h 687"/>
                  <a:gd name="T22" fmla="*/ 783 w 1015"/>
                  <a:gd name="T23" fmla="*/ 663 h 687"/>
                  <a:gd name="T24" fmla="*/ 799 w 1015"/>
                  <a:gd name="T25" fmla="*/ 663 h 687"/>
                  <a:gd name="T26" fmla="*/ 823 w 1015"/>
                  <a:gd name="T27" fmla="*/ 655 h 687"/>
                  <a:gd name="T28" fmla="*/ 839 w 1015"/>
                  <a:gd name="T29" fmla="*/ 655 h 687"/>
                  <a:gd name="T30" fmla="*/ 863 w 1015"/>
                  <a:gd name="T31" fmla="*/ 647 h 687"/>
                  <a:gd name="T32" fmla="*/ 879 w 1015"/>
                  <a:gd name="T33" fmla="*/ 631 h 687"/>
                  <a:gd name="T34" fmla="*/ 895 w 1015"/>
                  <a:gd name="T35" fmla="*/ 623 h 687"/>
                  <a:gd name="T36" fmla="*/ 903 w 1015"/>
                  <a:gd name="T37" fmla="*/ 615 h 687"/>
                  <a:gd name="T38" fmla="*/ 919 w 1015"/>
                  <a:gd name="T39" fmla="*/ 599 h 687"/>
                  <a:gd name="T40" fmla="*/ 927 w 1015"/>
                  <a:gd name="T41" fmla="*/ 583 h 687"/>
                  <a:gd name="T42" fmla="*/ 943 w 1015"/>
                  <a:gd name="T43" fmla="*/ 567 h 687"/>
                  <a:gd name="T44" fmla="*/ 951 w 1015"/>
                  <a:gd name="T45" fmla="*/ 551 h 687"/>
                  <a:gd name="T46" fmla="*/ 959 w 1015"/>
                  <a:gd name="T47" fmla="*/ 535 h 687"/>
                  <a:gd name="T48" fmla="*/ 959 w 1015"/>
                  <a:gd name="T49" fmla="*/ 519 h 687"/>
                  <a:gd name="T50" fmla="*/ 967 w 1015"/>
                  <a:gd name="T51" fmla="*/ 511 h 687"/>
                  <a:gd name="T52" fmla="*/ 975 w 1015"/>
                  <a:gd name="T53" fmla="*/ 495 h 687"/>
                  <a:gd name="T54" fmla="*/ 975 w 1015"/>
                  <a:gd name="T55" fmla="*/ 487 h 687"/>
                  <a:gd name="T56" fmla="*/ 983 w 1015"/>
                  <a:gd name="T57" fmla="*/ 471 h 687"/>
                  <a:gd name="T58" fmla="*/ 983 w 1015"/>
                  <a:gd name="T59" fmla="*/ 455 h 687"/>
                  <a:gd name="T60" fmla="*/ 991 w 1015"/>
                  <a:gd name="T61" fmla="*/ 423 h 687"/>
                  <a:gd name="T62" fmla="*/ 991 w 1015"/>
                  <a:gd name="T63" fmla="*/ 383 h 687"/>
                  <a:gd name="T64" fmla="*/ 999 w 1015"/>
                  <a:gd name="T65" fmla="*/ 368 h 687"/>
                  <a:gd name="T66" fmla="*/ 999 w 1015"/>
                  <a:gd name="T67" fmla="*/ 352 h 687"/>
                  <a:gd name="T68" fmla="*/ 999 w 1015"/>
                  <a:gd name="T69" fmla="*/ 336 h 687"/>
                  <a:gd name="T70" fmla="*/ 999 w 1015"/>
                  <a:gd name="T71" fmla="*/ 312 h 687"/>
                  <a:gd name="T72" fmla="*/ 1007 w 1015"/>
                  <a:gd name="T73" fmla="*/ 280 h 687"/>
                  <a:gd name="T74" fmla="*/ 1007 w 1015"/>
                  <a:gd name="T75" fmla="*/ 264 h 687"/>
                  <a:gd name="T76" fmla="*/ 1007 w 1015"/>
                  <a:gd name="T77" fmla="*/ 248 h 687"/>
                  <a:gd name="T78" fmla="*/ 1007 w 1015"/>
                  <a:gd name="T79" fmla="*/ 232 h 687"/>
                  <a:gd name="T80" fmla="*/ 1007 w 1015"/>
                  <a:gd name="T81" fmla="*/ 216 h 687"/>
                  <a:gd name="T82" fmla="*/ 1007 w 1015"/>
                  <a:gd name="T83" fmla="*/ 192 h 687"/>
                  <a:gd name="T84" fmla="*/ 1007 w 1015"/>
                  <a:gd name="T85" fmla="*/ 160 h 687"/>
                  <a:gd name="T86" fmla="*/ 1015 w 1015"/>
                  <a:gd name="T87" fmla="*/ 136 h 687"/>
                  <a:gd name="T88" fmla="*/ 1015 w 1015"/>
                  <a:gd name="T89" fmla="*/ 104 h 687"/>
                  <a:gd name="T90" fmla="*/ 1015 w 1015"/>
                  <a:gd name="T91" fmla="*/ 96 h 687"/>
                  <a:gd name="T92" fmla="*/ 1015 w 1015"/>
                  <a:gd name="T93" fmla="*/ 80 h 687"/>
                  <a:gd name="T94" fmla="*/ 1015 w 1015"/>
                  <a:gd name="T95" fmla="*/ 56 h 687"/>
                  <a:gd name="T96" fmla="*/ 1015 w 1015"/>
                  <a:gd name="T97" fmla="*/ 32 h 687"/>
                  <a:gd name="T98" fmla="*/ 1015 w 1015"/>
                  <a:gd name="T99" fmla="*/ 0 h 6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15" h="687">
                    <a:moveTo>
                      <a:pt x="1015" y="687"/>
                    </a:moveTo>
                    <a:lnTo>
                      <a:pt x="0" y="687"/>
                    </a:lnTo>
                    <a:lnTo>
                      <a:pt x="88" y="687"/>
                    </a:lnTo>
                    <a:lnTo>
                      <a:pt x="176" y="687"/>
                    </a:lnTo>
                    <a:lnTo>
                      <a:pt x="351" y="687"/>
                    </a:lnTo>
                    <a:lnTo>
                      <a:pt x="439" y="687"/>
                    </a:lnTo>
                    <a:lnTo>
                      <a:pt x="527" y="679"/>
                    </a:lnTo>
                    <a:lnTo>
                      <a:pt x="615" y="679"/>
                    </a:lnTo>
                    <a:lnTo>
                      <a:pt x="695" y="679"/>
                    </a:lnTo>
                    <a:lnTo>
                      <a:pt x="743" y="671"/>
                    </a:lnTo>
                    <a:lnTo>
                      <a:pt x="759" y="671"/>
                    </a:lnTo>
                    <a:lnTo>
                      <a:pt x="783" y="663"/>
                    </a:lnTo>
                    <a:lnTo>
                      <a:pt x="799" y="663"/>
                    </a:lnTo>
                    <a:lnTo>
                      <a:pt x="823" y="655"/>
                    </a:lnTo>
                    <a:lnTo>
                      <a:pt x="839" y="655"/>
                    </a:lnTo>
                    <a:lnTo>
                      <a:pt x="863" y="647"/>
                    </a:lnTo>
                    <a:lnTo>
                      <a:pt x="879" y="631"/>
                    </a:lnTo>
                    <a:lnTo>
                      <a:pt x="895" y="623"/>
                    </a:lnTo>
                    <a:lnTo>
                      <a:pt x="903" y="615"/>
                    </a:lnTo>
                    <a:lnTo>
                      <a:pt x="919" y="599"/>
                    </a:lnTo>
                    <a:lnTo>
                      <a:pt x="927" y="583"/>
                    </a:lnTo>
                    <a:lnTo>
                      <a:pt x="943" y="567"/>
                    </a:lnTo>
                    <a:lnTo>
                      <a:pt x="951" y="551"/>
                    </a:lnTo>
                    <a:lnTo>
                      <a:pt x="959" y="535"/>
                    </a:lnTo>
                    <a:lnTo>
                      <a:pt x="959" y="519"/>
                    </a:lnTo>
                    <a:lnTo>
                      <a:pt x="967" y="511"/>
                    </a:lnTo>
                    <a:lnTo>
                      <a:pt x="975" y="495"/>
                    </a:lnTo>
                    <a:lnTo>
                      <a:pt x="975" y="487"/>
                    </a:lnTo>
                    <a:lnTo>
                      <a:pt x="983" y="471"/>
                    </a:lnTo>
                    <a:lnTo>
                      <a:pt x="983" y="455"/>
                    </a:lnTo>
                    <a:lnTo>
                      <a:pt x="991" y="423"/>
                    </a:lnTo>
                    <a:lnTo>
                      <a:pt x="991" y="383"/>
                    </a:lnTo>
                    <a:lnTo>
                      <a:pt x="999" y="368"/>
                    </a:lnTo>
                    <a:lnTo>
                      <a:pt x="999" y="352"/>
                    </a:lnTo>
                    <a:lnTo>
                      <a:pt x="999" y="336"/>
                    </a:lnTo>
                    <a:lnTo>
                      <a:pt x="999" y="312"/>
                    </a:lnTo>
                    <a:lnTo>
                      <a:pt x="1007" y="280"/>
                    </a:lnTo>
                    <a:lnTo>
                      <a:pt x="1007" y="264"/>
                    </a:lnTo>
                    <a:lnTo>
                      <a:pt x="1007" y="248"/>
                    </a:lnTo>
                    <a:lnTo>
                      <a:pt x="1007" y="232"/>
                    </a:lnTo>
                    <a:lnTo>
                      <a:pt x="1007" y="216"/>
                    </a:lnTo>
                    <a:lnTo>
                      <a:pt x="1007" y="192"/>
                    </a:lnTo>
                    <a:lnTo>
                      <a:pt x="1007" y="160"/>
                    </a:lnTo>
                    <a:lnTo>
                      <a:pt x="1015" y="136"/>
                    </a:lnTo>
                    <a:lnTo>
                      <a:pt x="1015" y="104"/>
                    </a:lnTo>
                    <a:lnTo>
                      <a:pt x="1015" y="96"/>
                    </a:lnTo>
                    <a:lnTo>
                      <a:pt x="1015" y="80"/>
                    </a:lnTo>
                    <a:lnTo>
                      <a:pt x="1015" y="56"/>
                    </a:lnTo>
                    <a:lnTo>
                      <a:pt x="1015" y="32"/>
                    </a:lnTo>
                    <a:lnTo>
                      <a:pt x="1015" y="0"/>
                    </a:lnTo>
                  </a:path>
                </a:pathLst>
              </a:custGeom>
              <a:noFill/>
              <a:ln w="254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2" name="Freeform 104"/>
              <p:cNvSpPr>
                <a:spLocks/>
              </p:cNvSpPr>
              <p:nvPr/>
            </p:nvSpPr>
            <p:spPr bwMode="auto">
              <a:xfrm>
                <a:off x="1165225" y="3974761"/>
                <a:ext cx="2043112" cy="1611312"/>
              </a:xfrm>
              <a:custGeom>
                <a:avLst/>
                <a:gdLst>
                  <a:gd name="T0" fmla="*/ 1287 w 1287"/>
                  <a:gd name="T1" fmla="*/ 1015 h 1015"/>
                  <a:gd name="T2" fmla="*/ 1287 w 1287"/>
                  <a:gd name="T3" fmla="*/ 983 h 1015"/>
                  <a:gd name="T4" fmla="*/ 1287 w 1287"/>
                  <a:gd name="T5" fmla="*/ 943 h 1015"/>
                  <a:gd name="T6" fmla="*/ 1287 w 1287"/>
                  <a:gd name="T7" fmla="*/ 903 h 1015"/>
                  <a:gd name="T8" fmla="*/ 1287 w 1287"/>
                  <a:gd name="T9" fmla="*/ 863 h 1015"/>
                  <a:gd name="T10" fmla="*/ 1287 w 1287"/>
                  <a:gd name="T11" fmla="*/ 791 h 1015"/>
                  <a:gd name="T12" fmla="*/ 1287 w 1287"/>
                  <a:gd name="T13" fmla="*/ 751 h 1015"/>
                  <a:gd name="T14" fmla="*/ 1287 w 1287"/>
                  <a:gd name="T15" fmla="*/ 711 h 1015"/>
                  <a:gd name="T16" fmla="*/ 1287 w 1287"/>
                  <a:gd name="T17" fmla="*/ 656 h 1015"/>
                  <a:gd name="T18" fmla="*/ 1287 w 1287"/>
                  <a:gd name="T19" fmla="*/ 608 h 1015"/>
                  <a:gd name="T20" fmla="*/ 1279 w 1287"/>
                  <a:gd name="T21" fmla="*/ 496 h 1015"/>
                  <a:gd name="T22" fmla="*/ 1279 w 1287"/>
                  <a:gd name="T23" fmla="*/ 472 h 1015"/>
                  <a:gd name="T24" fmla="*/ 1279 w 1287"/>
                  <a:gd name="T25" fmla="*/ 440 h 1015"/>
                  <a:gd name="T26" fmla="*/ 1279 w 1287"/>
                  <a:gd name="T27" fmla="*/ 416 h 1015"/>
                  <a:gd name="T28" fmla="*/ 1271 w 1287"/>
                  <a:gd name="T29" fmla="*/ 384 h 1015"/>
                  <a:gd name="T30" fmla="*/ 1271 w 1287"/>
                  <a:gd name="T31" fmla="*/ 352 h 1015"/>
                  <a:gd name="T32" fmla="*/ 1271 w 1287"/>
                  <a:gd name="T33" fmla="*/ 320 h 1015"/>
                  <a:gd name="T34" fmla="*/ 1263 w 1287"/>
                  <a:gd name="T35" fmla="*/ 288 h 1015"/>
                  <a:gd name="T36" fmla="*/ 1255 w 1287"/>
                  <a:gd name="T37" fmla="*/ 248 h 1015"/>
                  <a:gd name="T38" fmla="*/ 1255 w 1287"/>
                  <a:gd name="T39" fmla="*/ 224 h 1015"/>
                  <a:gd name="T40" fmla="*/ 1247 w 1287"/>
                  <a:gd name="T41" fmla="*/ 192 h 1015"/>
                  <a:gd name="T42" fmla="*/ 1239 w 1287"/>
                  <a:gd name="T43" fmla="*/ 184 h 1015"/>
                  <a:gd name="T44" fmla="*/ 1231 w 1287"/>
                  <a:gd name="T45" fmla="*/ 168 h 1015"/>
                  <a:gd name="T46" fmla="*/ 1231 w 1287"/>
                  <a:gd name="T47" fmla="*/ 152 h 1015"/>
                  <a:gd name="T48" fmla="*/ 1223 w 1287"/>
                  <a:gd name="T49" fmla="*/ 144 h 1015"/>
                  <a:gd name="T50" fmla="*/ 1215 w 1287"/>
                  <a:gd name="T51" fmla="*/ 128 h 1015"/>
                  <a:gd name="T52" fmla="*/ 1215 w 1287"/>
                  <a:gd name="T53" fmla="*/ 120 h 1015"/>
                  <a:gd name="T54" fmla="*/ 1207 w 1287"/>
                  <a:gd name="T55" fmla="*/ 112 h 1015"/>
                  <a:gd name="T56" fmla="*/ 1199 w 1287"/>
                  <a:gd name="T57" fmla="*/ 104 h 1015"/>
                  <a:gd name="T58" fmla="*/ 1191 w 1287"/>
                  <a:gd name="T59" fmla="*/ 96 h 1015"/>
                  <a:gd name="T60" fmla="*/ 1183 w 1287"/>
                  <a:gd name="T61" fmla="*/ 88 h 1015"/>
                  <a:gd name="T62" fmla="*/ 1175 w 1287"/>
                  <a:gd name="T63" fmla="*/ 72 h 1015"/>
                  <a:gd name="T64" fmla="*/ 1159 w 1287"/>
                  <a:gd name="T65" fmla="*/ 64 h 1015"/>
                  <a:gd name="T66" fmla="*/ 1151 w 1287"/>
                  <a:gd name="T67" fmla="*/ 56 h 1015"/>
                  <a:gd name="T68" fmla="*/ 1143 w 1287"/>
                  <a:gd name="T69" fmla="*/ 56 h 1015"/>
                  <a:gd name="T70" fmla="*/ 1135 w 1287"/>
                  <a:gd name="T71" fmla="*/ 48 h 1015"/>
                  <a:gd name="T72" fmla="*/ 1119 w 1287"/>
                  <a:gd name="T73" fmla="*/ 40 h 1015"/>
                  <a:gd name="T74" fmla="*/ 1111 w 1287"/>
                  <a:gd name="T75" fmla="*/ 40 h 1015"/>
                  <a:gd name="T76" fmla="*/ 1087 w 1287"/>
                  <a:gd name="T77" fmla="*/ 32 h 1015"/>
                  <a:gd name="T78" fmla="*/ 1071 w 1287"/>
                  <a:gd name="T79" fmla="*/ 24 h 1015"/>
                  <a:gd name="T80" fmla="*/ 1047 w 1287"/>
                  <a:gd name="T81" fmla="*/ 24 h 1015"/>
                  <a:gd name="T82" fmla="*/ 1023 w 1287"/>
                  <a:gd name="T83" fmla="*/ 24 h 1015"/>
                  <a:gd name="T84" fmla="*/ 999 w 1287"/>
                  <a:gd name="T85" fmla="*/ 16 h 1015"/>
                  <a:gd name="T86" fmla="*/ 959 w 1287"/>
                  <a:gd name="T87" fmla="*/ 16 h 1015"/>
                  <a:gd name="T88" fmla="*/ 919 w 1287"/>
                  <a:gd name="T89" fmla="*/ 16 h 1015"/>
                  <a:gd name="T90" fmla="*/ 839 w 1287"/>
                  <a:gd name="T91" fmla="*/ 8 h 1015"/>
                  <a:gd name="T92" fmla="*/ 751 w 1287"/>
                  <a:gd name="T93" fmla="*/ 8 h 1015"/>
                  <a:gd name="T94" fmla="*/ 671 w 1287"/>
                  <a:gd name="T95" fmla="*/ 8 h 1015"/>
                  <a:gd name="T96" fmla="*/ 591 w 1287"/>
                  <a:gd name="T97" fmla="*/ 8 h 1015"/>
                  <a:gd name="T98" fmla="*/ 503 w 1287"/>
                  <a:gd name="T99" fmla="*/ 8 h 1015"/>
                  <a:gd name="T100" fmla="*/ 424 w 1287"/>
                  <a:gd name="T101" fmla="*/ 8 h 1015"/>
                  <a:gd name="T102" fmla="*/ 344 w 1287"/>
                  <a:gd name="T103" fmla="*/ 8 h 1015"/>
                  <a:gd name="T104" fmla="*/ 0 w 1287"/>
                  <a:gd name="T105" fmla="*/ 0 h 1015"/>
                  <a:gd name="T106" fmla="*/ 647 w 1287"/>
                  <a:gd name="T107" fmla="*/ 0 h 1015"/>
                  <a:gd name="T108" fmla="*/ 1287 w 1287"/>
                  <a:gd name="T109" fmla="*/ 0 h 10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287" h="1015">
                    <a:moveTo>
                      <a:pt x="1287" y="1015"/>
                    </a:moveTo>
                    <a:lnTo>
                      <a:pt x="1287" y="983"/>
                    </a:lnTo>
                    <a:lnTo>
                      <a:pt x="1287" y="943"/>
                    </a:lnTo>
                    <a:lnTo>
                      <a:pt x="1287" y="903"/>
                    </a:lnTo>
                    <a:lnTo>
                      <a:pt x="1287" y="863"/>
                    </a:lnTo>
                    <a:lnTo>
                      <a:pt x="1287" y="791"/>
                    </a:lnTo>
                    <a:lnTo>
                      <a:pt x="1287" y="751"/>
                    </a:lnTo>
                    <a:lnTo>
                      <a:pt x="1287" y="711"/>
                    </a:lnTo>
                    <a:lnTo>
                      <a:pt x="1287" y="656"/>
                    </a:lnTo>
                    <a:lnTo>
                      <a:pt x="1287" y="608"/>
                    </a:lnTo>
                    <a:lnTo>
                      <a:pt x="1279" y="496"/>
                    </a:lnTo>
                    <a:lnTo>
                      <a:pt x="1279" y="472"/>
                    </a:lnTo>
                    <a:lnTo>
                      <a:pt x="1279" y="440"/>
                    </a:lnTo>
                    <a:lnTo>
                      <a:pt x="1279" y="416"/>
                    </a:lnTo>
                    <a:lnTo>
                      <a:pt x="1271" y="384"/>
                    </a:lnTo>
                    <a:lnTo>
                      <a:pt x="1271" y="352"/>
                    </a:lnTo>
                    <a:lnTo>
                      <a:pt x="1271" y="320"/>
                    </a:lnTo>
                    <a:lnTo>
                      <a:pt x="1263" y="288"/>
                    </a:lnTo>
                    <a:lnTo>
                      <a:pt x="1255" y="248"/>
                    </a:lnTo>
                    <a:lnTo>
                      <a:pt x="1255" y="224"/>
                    </a:lnTo>
                    <a:lnTo>
                      <a:pt x="1247" y="192"/>
                    </a:lnTo>
                    <a:lnTo>
                      <a:pt x="1239" y="184"/>
                    </a:lnTo>
                    <a:lnTo>
                      <a:pt x="1231" y="168"/>
                    </a:lnTo>
                    <a:lnTo>
                      <a:pt x="1231" y="152"/>
                    </a:lnTo>
                    <a:lnTo>
                      <a:pt x="1223" y="144"/>
                    </a:lnTo>
                    <a:lnTo>
                      <a:pt x="1215" y="128"/>
                    </a:lnTo>
                    <a:lnTo>
                      <a:pt x="1215" y="120"/>
                    </a:lnTo>
                    <a:lnTo>
                      <a:pt x="1207" y="112"/>
                    </a:lnTo>
                    <a:lnTo>
                      <a:pt x="1199" y="104"/>
                    </a:lnTo>
                    <a:lnTo>
                      <a:pt x="1191" y="96"/>
                    </a:lnTo>
                    <a:lnTo>
                      <a:pt x="1183" y="88"/>
                    </a:lnTo>
                    <a:lnTo>
                      <a:pt x="1175" y="72"/>
                    </a:lnTo>
                    <a:lnTo>
                      <a:pt x="1159" y="64"/>
                    </a:lnTo>
                    <a:lnTo>
                      <a:pt x="1151" y="56"/>
                    </a:lnTo>
                    <a:lnTo>
                      <a:pt x="1143" y="56"/>
                    </a:lnTo>
                    <a:lnTo>
                      <a:pt x="1135" y="48"/>
                    </a:lnTo>
                    <a:lnTo>
                      <a:pt x="1119" y="40"/>
                    </a:lnTo>
                    <a:lnTo>
                      <a:pt x="1111" y="40"/>
                    </a:lnTo>
                    <a:lnTo>
                      <a:pt x="1087" y="32"/>
                    </a:lnTo>
                    <a:lnTo>
                      <a:pt x="1071" y="24"/>
                    </a:lnTo>
                    <a:lnTo>
                      <a:pt x="1047" y="24"/>
                    </a:lnTo>
                    <a:lnTo>
                      <a:pt x="1023" y="24"/>
                    </a:lnTo>
                    <a:lnTo>
                      <a:pt x="999" y="16"/>
                    </a:lnTo>
                    <a:lnTo>
                      <a:pt x="959" y="16"/>
                    </a:lnTo>
                    <a:lnTo>
                      <a:pt x="919" y="16"/>
                    </a:lnTo>
                    <a:lnTo>
                      <a:pt x="839" y="8"/>
                    </a:lnTo>
                    <a:lnTo>
                      <a:pt x="751" y="8"/>
                    </a:lnTo>
                    <a:lnTo>
                      <a:pt x="671" y="8"/>
                    </a:lnTo>
                    <a:lnTo>
                      <a:pt x="591" y="8"/>
                    </a:lnTo>
                    <a:lnTo>
                      <a:pt x="503" y="8"/>
                    </a:lnTo>
                    <a:lnTo>
                      <a:pt x="424" y="8"/>
                    </a:lnTo>
                    <a:lnTo>
                      <a:pt x="344" y="8"/>
                    </a:lnTo>
                    <a:lnTo>
                      <a:pt x="0" y="0"/>
                    </a:lnTo>
                    <a:lnTo>
                      <a:pt x="647" y="0"/>
                    </a:lnTo>
                    <a:lnTo>
                      <a:pt x="1287" y="0"/>
                    </a:lnTo>
                  </a:path>
                </a:pathLst>
              </a:custGeom>
              <a:noFill/>
              <a:ln w="254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3" name="Freeform 105"/>
              <p:cNvSpPr>
                <a:spLocks/>
              </p:cNvSpPr>
              <p:nvPr/>
            </p:nvSpPr>
            <p:spPr bwMode="auto">
              <a:xfrm>
                <a:off x="1165225" y="4025561"/>
                <a:ext cx="1103312" cy="1560512"/>
              </a:xfrm>
              <a:custGeom>
                <a:avLst/>
                <a:gdLst>
                  <a:gd name="T0" fmla="*/ 695 w 695"/>
                  <a:gd name="T1" fmla="*/ 983 h 983"/>
                  <a:gd name="T2" fmla="*/ 695 w 695"/>
                  <a:gd name="T3" fmla="*/ 967 h 983"/>
                  <a:gd name="T4" fmla="*/ 695 w 695"/>
                  <a:gd name="T5" fmla="*/ 951 h 983"/>
                  <a:gd name="T6" fmla="*/ 695 w 695"/>
                  <a:gd name="T7" fmla="*/ 911 h 983"/>
                  <a:gd name="T8" fmla="*/ 695 w 695"/>
                  <a:gd name="T9" fmla="*/ 879 h 983"/>
                  <a:gd name="T10" fmla="*/ 695 w 695"/>
                  <a:gd name="T11" fmla="*/ 855 h 983"/>
                  <a:gd name="T12" fmla="*/ 695 w 695"/>
                  <a:gd name="T13" fmla="*/ 839 h 983"/>
                  <a:gd name="T14" fmla="*/ 695 w 695"/>
                  <a:gd name="T15" fmla="*/ 815 h 983"/>
                  <a:gd name="T16" fmla="*/ 695 w 695"/>
                  <a:gd name="T17" fmla="*/ 783 h 983"/>
                  <a:gd name="T18" fmla="*/ 687 w 695"/>
                  <a:gd name="T19" fmla="*/ 759 h 983"/>
                  <a:gd name="T20" fmla="*/ 687 w 695"/>
                  <a:gd name="T21" fmla="*/ 735 h 983"/>
                  <a:gd name="T22" fmla="*/ 687 w 695"/>
                  <a:gd name="T23" fmla="*/ 687 h 983"/>
                  <a:gd name="T24" fmla="*/ 687 w 695"/>
                  <a:gd name="T25" fmla="*/ 647 h 983"/>
                  <a:gd name="T26" fmla="*/ 687 w 695"/>
                  <a:gd name="T27" fmla="*/ 608 h 983"/>
                  <a:gd name="T28" fmla="*/ 679 w 695"/>
                  <a:gd name="T29" fmla="*/ 560 h 983"/>
                  <a:gd name="T30" fmla="*/ 679 w 695"/>
                  <a:gd name="T31" fmla="*/ 536 h 983"/>
                  <a:gd name="T32" fmla="*/ 679 w 695"/>
                  <a:gd name="T33" fmla="*/ 504 h 983"/>
                  <a:gd name="T34" fmla="*/ 671 w 695"/>
                  <a:gd name="T35" fmla="*/ 472 h 983"/>
                  <a:gd name="T36" fmla="*/ 671 w 695"/>
                  <a:gd name="T37" fmla="*/ 440 h 983"/>
                  <a:gd name="T38" fmla="*/ 663 w 695"/>
                  <a:gd name="T39" fmla="*/ 416 h 983"/>
                  <a:gd name="T40" fmla="*/ 663 w 695"/>
                  <a:gd name="T41" fmla="*/ 392 h 983"/>
                  <a:gd name="T42" fmla="*/ 655 w 695"/>
                  <a:gd name="T43" fmla="*/ 360 h 983"/>
                  <a:gd name="T44" fmla="*/ 655 w 695"/>
                  <a:gd name="T45" fmla="*/ 344 h 983"/>
                  <a:gd name="T46" fmla="*/ 655 w 695"/>
                  <a:gd name="T47" fmla="*/ 336 h 983"/>
                  <a:gd name="T48" fmla="*/ 647 w 695"/>
                  <a:gd name="T49" fmla="*/ 312 h 983"/>
                  <a:gd name="T50" fmla="*/ 639 w 695"/>
                  <a:gd name="T51" fmla="*/ 296 h 983"/>
                  <a:gd name="T52" fmla="*/ 639 w 695"/>
                  <a:gd name="T53" fmla="*/ 272 h 983"/>
                  <a:gd name="T54" fmla="*/ 631 w 695"/>
                  <a:gd name="T55" fmla="*/ 256 h 983"/>
                  <a:gd name="T56" fmla="*/ 623 w 695"/>
                  <a:gd name="T57" fmla="*/ 240 h 983"/>
                  <a:gd name="T58" fmla="*/ 615 w 695"/>
                  <a:gd name="T59" fmla="*/ 216 h 983"/>
                  <a:gd name="T60" fmla="*/ 607 w 695"/>
                  <a:gd name="T61" fmla="*/ 200 h 983"/>
                  <a:gd name="T62" fmla="*/ 599 w 695"/>
                  <a:gd name="T63" fmla="*/ 184 h 983"/>
                  <a:gd name="T64" fmla="*/ 583 w 695"/>
                  <a:gd name="T65" fmla="*/ 168 h 983"/>
                  <a:gd name="T66" fmla="*/ 575 w 695"/>
                  <a:gd name="T67" fmla="*/ 152 h 983"/>
                  <a:gd name="T68" fmla="*/ 559 w 695"/>
                  <a:gd name="T69" fmla="*/ 136 h 983"/>
                  <a:gd name="T70" fmla="*/ 551 w 695"/>
                  <a:gd name="T71" fmla="*/ 128 h 983"/>
                  <a:gd name="T72" fmla="*/ 535 w 695"/>
                  <a:gd name="T73" fmla="*/ 112 h 983"/>
                  <a:gd name="T74" fmla="*/ 519 w 695"/>
                  <a:gd name="T75" fmla="*/ 104 h 983"/>
                  <a:gd name="T76" fmla="*/ 503 w 695"/>
                  <a:gd name="T77" fmla="*/ 96 h 983"/>
                  <a:gd name="T78" fmla="*/ 488 w 695"/>
                  <a:gd name="T79" fmla="*/ 88 h 983"/>
                  <a:gd name="T80" fmla="*/ 464 w 695"/>
                  <a:gd name="T81" fmla="*/ 72 h 983"/>
                  <a:gd name="T82" fmla="*/ 440 w 695"/>
                  <a:gd name="T83" fmla="*/ 64 h 983"/>
                  <a:gd name="T84" fmla="*/ 416 w 695"/>
                  <a:gd name="T85" fmla="*/ 56 h 983"/>
                  <a:gd name="T86" fmla="*/ 384 w 695"/>
                  <a:gd name="T87" fmla="*/ 48 h 983"/>
                  <a:gd name="T88" fmla="*/ 360 w 695"/>
                  <a:gd name="T89" fmla="*/ 40 h 983"/>
                  <a:gd name="T90" fmla="*/ 336 w 695"/>
                  <a:gd name="T91" fmla="*/ 40 h 983"/>
                  <a:gd name="T92" fmla="*/ 312 w 695"/>
                  <a:gd name="T93" fmla="*/ 32 h 983"/>
                  <a:gd name="T94" fmla="*/ 288 w 695"/>
                  <a:gd name="T95" fmla="*/ 32 h 983"/>
                  <a:gd name="T96" fmla="*/ 216 w 695"/>
                  <a:gd name="T97" fmla="*/ 16 h 983"/>
                  <a:gd name="T98" fmla="*/ 144 w 695"/>
                  <a:gd name="T99" fmla="*/ 8 h 983"/>
                  <a:gd name="T100" fmla="*/ 72 w 695"/>
                  <a:gd name="T101" fmla="*/ 8 h 983"/>
                  <a:gd name="T102" fmla="*/ 0 w 695"/>
                  <a:gd name="T103" fmla="*/ 0 h 9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95" h="983">
                    <a:moveTo>
                      <a:pt x="695" y="983"/>
                    </a:moveTo>
                    <a:lnTo>
                      <a:pt x="695" y="967"/>
                    </a:lnTo>
                    <a:lnTo>
                      <a:pt x="695" y="951"/>
                    </a:lnTo>
                    <a:lnTo>
                      <a:pt x="695" y="911"/>
                    </a:lnTo>
                    <a:lnTo>
                      <a:pt x="695" y="879"/>
                    </a:lnTo>
                    <a:lnTo>
                      <a:pt x="695" y="855"/>
                    </a:lnTo>
                    <a:lnTo>
                      <a:pt x="695" y="839"/>
                    </a:lnTo>
                    <a:lnTo>
                      <a:pt x="695" y="815"/>
                    </a:lnTo>
                    <a:lnTo>
                      <a:pt x="695" y="783"/>
                    </a:lnTo>
                    <a:lnTo>
                      <a:pt x="687" y="759"/>
                    </a:lnTo>
                    <a:lnTo>
                      <a:pt x="687" y="735"/>
                    </a:lnTo>
                    <a:lnTo>
                      <a:pt x="687" y="687"/>
                    </a:lnTo>
                    <a:lnTo>
                      <a:pt x="687" y="647"/>
                    </a:lnTo>
                    <a:lnTo>
                      <a:pt x="687" y="608"/>
                    </a:lnTo>
                    <a:lnTo>
                      <a:pt x="679" y="560"/>
                    </a:lnTo>
                    <a:lnTo>
                      <a:pt x="679" y="536"/>
                    </a:lnTo>
                    <a:lnTo>
                      <a:pt x="679" y="504"/>
                    </a:lnTo>
                    <a:lnTo>
                      <a:pt x="671" y="472"/>
                    </a:lnTo>
                    <a:lnTo>
                      <a:pt x="671" y="440"/>
                    </a:lnTo>
                    <a:lnTo>
                      <a:pt x="663" y="416"/>
                    </a:lnTo>
                    <a:lnTo>
                      <a:pt x="663" y="392"/>
                    </a:lnTo>
                    <a:lnTo>
                      <a:pt x="655" y="360"/>
                    </a:lnTo>
                    <a:lnTo>
                      <a:pt x="655" y="344"/>
                    </a:lnTo>
                    <a:lnTo>
                      <a:pt x="655" y="336"/>
                    </a:lnTo>
                    <a:lnTo>
                      <a:pt x="647" y="312"/>
                    </a:lnTo>
                    <a:lnTo>
                      <a:pt x="639" y="296"/>
                    </a:lnTo>
                    <a:lnTo>
                      <a:pt x="639" y="272"/>
                    </a:lnTo>
                    <a:lnTo>
                      <a:pt x="631" y="256"/>
                    </a:lnTo>
                    <a:lnTo>
                      <a:pt x="623" y="240"/>
                    </a:lnTo>
                    <a:lnTo>
                      <a:pt x="615" y="216"/>
                    </a:lnTo>
                    <a:lnTo>
                      <a:pt x="607" y="200"/>
                    </a:lnTo>
                    <a:lnTo>
                      <a:pt x="599" y="184"/>
                    </a:lnTo>
                    <a:lnTo>
                      <a:pt x="583" y="168"/>
                    </a:lnTo>
                    <a:lnTo>
                      <a:pt x="575" y="152"/>
                    </a:lnTo>
                    <a:lnTo>
                      <a:pt x="559" y="136"/>
                    </a:lnTo>
                    <a:lnTo>
                      <a:pt x="551" y="128"/>
                    </a:lnTo>
                    <a:lnTo>
                      <a:pt x="535" y="112"/>
                    </a:lnTo>
                    <a:lnTo>
                      <a:pt x="519" y="104"/>
                    </a:lnTo>
                    <a:lnTo>
                      <a:pt x="503" y="96"/>
                    </a:lnTo>
                    <a:lnTo>
                      <a:pt x="488" y="88"/>
                    </a:lnTo>
                    <a:lnTo>
                      <a:pt x="464" y="72"/>
                    </a:lnTo>
                    <a:lnTo>
                      <a:pt x="440" y="64"/>
                    </a:lnTo>
                    <a:lnTo>
                      <a:pt x="416" y="56"/>
                    </a:lnTo>
                    <a:lnTo>
                      <a:pt x="384" y="48"/>
                    </a:lnTo>
                    <a:lnTo>
                      <a:pt x="360" y="40"/>
                    </a:lnTo>
                    <a:lnTo>
                      <a:pt x="336" y="40"/>
                    </a:lnTo>
                    <a:lnTo>
                      <a:pt x="312" y="32"/>
                    </a:lnTo>
                    <a:lnTo>
                      <a:pt x="288" y="32"/>
                    </a:lnTo>
                    <a:lnTo>
                      <a:pt x="216" y="16"/>
                    </a:lnTo>
                    <a:lnTo>
                      <a:pt x="144" y="8"/>
                    </a:lnTo>
                    <a:lnTo>
                      <a:pt x="72" y="8"/>
                    </a:lnTo>
                    <a:lnTo>
                      <a:pt x="0" y="0"/>
                    </a:lnTo>
                  </a:path>
                </a:pathLst>
              </a:custGeom>
              <a:noFill/>
              <a:ln w="254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4" name="Line 108"/>
              <p:cNvSpPr>
                <a:spLocks noChangeShapeType="1"/>
              </p:cNvSpPr>
              <p:nvPr/>
            </p:nvSpPr>
            <p:spPr bwMode="auto">
              <a:xfrm>
                <a:off x="3208337" y="2072936"/>
                <a:ext cx="0" cy="3525837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5" name="Line 110"/>
              <p:cNvSpPr>
                <a:spLocks noChangeShapeType="1"/>
              </p:cNvSpPr>
              <p:nvPr/>
            </p:nvSpPr>
            <p:spPr bwMode="auto">
              <a:xfrm>
                <a:off x="3613150" y="2072936"/>
                <a:ext cx="0" cy="3513137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6" name="Line 114"/>
              <p:cNvSpPr>
                <a:spLocks noChangeShapeType="1"/>
              </p:cNvSpPr>
              <p:nvPr/>
            </p:nvSpPr>
            <p:spPr bwMode="auto">
              <a:xfrm flipV="1">
                <a:off x="1332477" y="3569948"/>
                <a:ext cx="1875860" cy="5556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7" name="Line 115"/>
              <p:cNvSpPr>
                <a:spLocks noChangeShapeType="1"/>
              </p:cNvSpPr>
              <p:nvPr/>
            </p:nvSpPr>
            <p:spPr bwMode="auto">
              <a:xfrm>
                <a:off x="3613150" y="4089061"/>
                <a:ext cx="2170112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21" name="グループ化 120"/>
            <p:cNvGrpSpPr/>
            <p:nvPr/>
          </p:nvGrpSpPr>
          <p:grpSpPr>
            <a:xfrm>
              <a:off x="8183912" y="16277822"/>
              <a:ext cx="576710" cy="370109"/>
              <a:chOff x="2483768" y="4725144"/>
              <a:chExt cx="448816" cy="288032"/>
            </a:xfrm>
          </p:grpSpPr>
          <p:sp>
            <p:nvSpPr>
              <p:cNvPr id="153" name="円/楕円 152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54" name="円/楕円 153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55" name="円/楕円 154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  <p:grpSp>
          <p:nvGrpSpPr>
            <p:cNvPr id="122" name="グループ化 121"/>
            <p:cNvGrpSpPr/>
            <p:nvPr/>
          </p:nvGrpSpPr>
          <p:grpSpPr>
            <a:xfrm>
              <a:off x="8999806" y="16282927"/>
              <a:ext cx="576710" cy="370109"/>
              <a:chOff x="2483768" y="4725144"/>
              <a:chExt cx="448816" cy="288032"/>
            </a:xfrm>
          </p:grpSpPr>
          <p:sp>
            <p:nvSpPr>
              <p:cNvPr id="150" name="円/楕円 149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51" name="円/楕円 150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52" name="円/楕円 151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  <p:grpSp>
          <p:nvGrpSpPr>
            <p:cNvPr id="123" name="グループ化 122"/>
            <p:cNvGrpSpPr/>
            <p:nvPr/>
          </p:nvGrpSpPr>
          <p:grpSpPr>
            <a:xfrm>
              <a:off x="11552141" y="16955563"/>
              <a:ext cx="576710" cy="370109"/>
              <a:chOff x="2483768" y="4725144"/>
              <a:chExt cx="448816" cy="288032"/>
            </a:xfrm>
          </p:grpSpPr>
          <p:sp>
            <p:nvSpPr>
              <p:cNvPr id="147" name="円/楕円 146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48" name="円/楕円 147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49" name="円/楕円 148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  <p:grpSp>
          <p:nvGrpSpPr>
            <p:cNvPr id="124" name="グループ化 123"/>
            <p:cNvGrpSpPr/>
            <p:nvPr/>
          </p:nvGrpSpPr>
          <p:grpSpPr>
            <a:xfrm>
              <a:off x="12367932" y="16953905"/>
              <a:ext cx="576710" cy="370109"/>
              <a:chOff x="2483768" y="4725144"/>
              <a:chExt cx="448816" cy="288032"/>
            </a:xfrm>
          </p:grpSpPr>
          <p:sp>
            <p:nvSpPr>
              <p:cNvPr id="144" name="円/楕円 143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45" name="円/楕円 144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46" name="円/楕円 145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  <p:grpSp>
          <p:nvGrpSpPr>
            <p:cNvPr id="125" name="グループ化 124"/>
            <p:cNvGrpSpPr/>
            <p:nvPr/>
          </p:nvGrpSpPr>
          <p:grpSpPr>
            <a:xfrm>
              <a:off x="8117903" y="15851714"/>
              <a:ext cx="523856" cy="185055"/>
              <a:chOff x="2555776" y="4797152"/>
              <a:chExt cx="407683" cy="144016"/>
            </a:xfrm>
          </p:grpSpPr>
          <p:sp>
            <p:nvSpPr>
              <p:cNvPr id="142" name="円/楕円 141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43" name="円/楕円 142"/>
              <p:cNvSpPr/>
              <p:nvPr/>
            </p:nvSpPr>
            <p:spPr bwMode="auto">
              <a:xfrm>
                <a:off x="2819443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  <p:grpSp>
          <p:nvGrpSpPr>
            <p:cNvPr id="126" name="グループ化 125"/>
            <p:cNvGrpSpPr/>
            <p:nvPr/>
          </p:nvGrpSpPr>
          <p:grpSpPr>
            <a:xfrm>
              <a:off x="9788153" y="15831900"/>
              <a:ext cx="523856" cy="185055"/>
              <a:chOff x="2555776" y="4797152"/>
              <a:chExt cx="407683" cy="144016"/>
            </a:xfrm>
          </p:grpSpPr>
          <p:sp>
            <p:nvSpPr>
              <p:cNvPr id="140" name="円/楕円 139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41" name="円/楕円 140"/>
              <p:cNvSpPr/>
              <p:nvPr/>
            </p:nvSpPr>
            <p:spPr bwMode="auto">
              <a:xfrm>
                <a:off x="2819443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  <p:sp>
          <p:nvSpPr>
            <p:cNvPr id="128" name="正方形/長方形 127"/>
            <p:cNvSpPr/>
            <p:nvPr/>
          </p:nvSpPr>
          <p:spPr>
            <a:xfrm>
              <a:off x="7033662" y="16134253"/>
              <a:ext cx="697628" cy="646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3600" b="1" dirty="0" smtClean="0">
                  <a:sym typeface="Symbol"/>
                </a:rPr>
                <a:t>2</a:t>
              </a:r>
              <a:endParaRPr lang="ja-JP" altLang="en-US" sz="3600" b="1" dirty="0"/>
            </a:p>
          </p:txBody>
        </p:sp>
        <p:grpSp>
          <p:nvGrpSpPr>
            <p:cNvPr id="129" name="グループ化 128"/>
            <p:cNvGrpSpPr/>
            <p:nvPr/>
          </p:nvGrpSpPr>
          <p:grpSpPr>
            <a:xfrm>
              <a:off x="8987762" y="15840782"/>
              <a:ext cx="523856" cy="185055"/>
              <a:chOff x="2555776" y="4797152"/>
              <a:chExt cx="407683" cy="144016"/>
            </a:xfrm>
          </p:grpSpPr>
          <p:sp>
            <p:nvSpPr>
              <p:cNvPr id="138" name="円/楕円 137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39" name="円/楕円 138"/>
              <p:cNvSpPr/>
              <p:nvPr/>
            </p:nvSpPr>
            <p:spPr bwMode="auto">
              <a:xfrm>
                <a:off x="2819443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  <p:cxnSp>
          <p:nvCxnSpPr>
            <p:cNvPr id="130" name="直線矢印コネクタ 129"/>
            <p:cNvCxnSpPr>
              <a:stCxn id="153" idx="0"/>
              <a:endCxn id="142" idx="4"/>
            </p:cNvCxnSpPr>
            <p:nvPr/>
          </p:nvCxnSpPr>
          <p:spPr bwMode="auto">
            <a:xfrm flipH="1" flipV="1">
              <a:off x="8210431" y="16036769"/>
              <a:ext cx="158536" cy="333580"/>
            </a:xfrm>
            <a:prstGeom prst="straightConnector1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1" name="直線矢印コネクタ 130"/>
            <p:cNvCxnSpPr>
              <a:stCxn id="154" idx="0"/>
              <a:endCxn id="143" idx="4"/>
            </p:cNvCxnSpPr>
            <p:nvPr/>
          </p:nvCxnSpPr>
          <p:spPr bwMode="auto">
            <a:xfrm flipH="1" flipV="1">
              <a:off x="8549232" y="16036769"/>
              <a:ext cx="15563" cy="333580"/>
            </a:xfrm>
            <a:prstGeom prst="straightConnector1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2" name="直線矢印コネクタ 131"/>
            <p:cNvCxnSpPr>
              <a:stCxn id="150" idx="0"/>
              <a:endCxn id="138" idx="4"/>
            </p:cNvCxnSpPr>
            <p:nvPr/>
          </p:nvCxnSpPr>
          <p:spPr bwMode="auto">
            <a:xfrm flipH="1" flipV="1">
              <a:off x="9080290" y="16025837"/>
              <a:ext cx="104571" cy="349617"/>
            </a:xfrm>
            <a:prstGeom prst="straightConnector1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3" name="直線矢印コネクタ 132"/>
            <p:cNvCxnSpPr>
              <a:stCxn id="151" idx="0"/>
              <a:endCxn id="139" idx="4"/>
            </p:cNvCxnSpPr>
            <p:nvPr/>
          </p:nvCxnSpPr>
          <p:spPr bwMode="auto">
            <a:xfrm flipV="1">
              <a:off x="9380689" y="16025837"/>
              <a:ext cx="38402" cy="349617"/>
            </a:xfrm>
            <a:prstGeom prst="straightConnector1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34" name="Freeform 82"/>
            <p:cNvSpPr>
              <a:spLocks/>
            </p:cNvSpPr>
            <p:nvPr/>
          </p:nvSpPr>
          <p:spPr bwMode="auto">
            <a:xfrm rot="18824774">
              <a:off x="7003363" y="17325347"/>
              <a:ext cx="2241757" cy="281724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50800" cmpd="sng">
              <a:solidFill>
                <a:schemeClr val="accent6">
                  <a:lumMod val="75000"/>
                </a:schemeClr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5" name="円弧 134"/>
            <p:cNvSpPr/>
            <p:nvPr/>
          </p:nvSpPr>
          <p:spPr>
            <a:xfrm>
              <a:off x="9213306" y="15608958"/>
              <a:ext cx="2638644" cy="1185738"/>
            </a:xfrm>
            <a:prstGeom prst="arc">
              <a:avLst>
                <a:gd name="adj1" fmla="val 11786342"/>
                <a:gd name="adj2" fmla="val 20847495"/>
              </a:avLst>
            </a:prstGeom>
            <a:ln w="4445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円弧 135"/>
            <p:cNvSpPr/>
            <p:nvPr/>
          </p:nvSpPr>
          <p:spPr>
            <a:xfrm>
              <a:off x="9001087" y="15416691"/>
              <a:ext cx="2987405" cy="1370455"/>
            </a:xfrm>
            <a:prstGeom prst="arc">
              <a:avLst>
                <a:gd name="adj1" fmla="val 11345035"/>
                <a:gd name="adj2" fmla="val 21247380"/>
              </a:avLst>
            </a:prstGeom>
            <a:ln w="4445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37" name="直線矢印コネクタ 136"/>
            <p:cNvCxnSpPr>
              <a:stCxn id="164" idx="0"/>
              <a:endCxn id="166" idx="1"/>
            </p:cNvCxnSpPr>
            <p:nvPr/>
          </p:nvCxnSpPr>
          <p:spPr bwMode="auto">
            <a:xfrm flipV="1">
              <a:off x="7703012" y="15944243"/>
              <a:ext cx="0" cy="1042374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78" name="正方形/長方形 177"/>
              <p:cNvSpPr/>
              <p:nvPr/>
            </p:nvSpPr>
            <p:spPr>
              <a:xfrm>
                <a:off x="3136156" y="14874053"/>
                <a:ext cx="957185" cy="8309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48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4800" b="1" i="1" smtClean="0">
                              <a:latin typeface="Cambria Math"/>
                            </a:rPr>
                            <m:t>𝝐</m:t>
                          </m:r>
                        </m:e>
                        <m:sub>
                          <m:r>
                            <a:rPr lang="en-US" altLang="ja-JP" sz="4800" b="1" i="1" smtClean="0">
                              <a:latin typeface="Cambria Math"/>
                            </a:rPr>
                            <m:t>𝑭</m:t>
                          </m:r>
                        </m:sub>
                      </m:sSub>
                    </m:oMath>
                  </m:oMathPara>
                </a14:m>
                <a:endParaRPr lang="ja-JP" altLang="en-US" sz="4800" b="1" dirty="0"/>
              </a:p>
            </p:txBody>
          </p:sp>
        </mc:Choice>
        <mc:Fallback>
          <p:sp>
            <p:nvSpPr>
              <p:cNvPr id="178" name="正方形/長方形 17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6156" y="14874053"/>
                <a:ext cx="957185" cy="83099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13" name="Group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2137311"/>
              </p:ext>
            </p:extLst>
          </p:nvPr>
        </p:nvGraphicFramePr>
        <p:xfrm>
          <a:off x="516264" y="18957527"/>
          <a:ext cx="8023250" cy="1919568"/>
        </p:xfrm>
        <a:graphic>
          <a:graphicData uri="http://schemas.openxmlformats.org/drawingml/2006/table">
            <a:tbl>
              <a:tblPr/>
              <a:tblGrid>
                <a:gridCol w="2046586"/>
                <a:gridCol w="1368152"/>
                <a:gridCol w="1512168"/>
                <a:gridCol w="1440160"/>
                <a:gridCol w="1656184"/>
              </a:tblGrid>
              <a:tr h="441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ja-JP" altLang="ja-JP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ＭＳ Ｐゴシック" pitchFamily="50" charset="-128"/>
                      </a:endParaRP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lt"/>
                          <a:ea typeface="ＭＳ Ｐゴシック" pitchFamily="50" charset="-128"/>
                        </a:rPr>
                        <a:t>Si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lt"/>
                          <a:ea typeface="ＭＳ Ｐゴシック" pitchFamily="50" charset="-128"/>
                        </a:rPr>
                        <a:t>Nb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lt"/>
                          <a:ea typeface="ＭＳ Ｐゴシック" pitchFamily="50" charset="-128"/>
                        </a:rPr>
                        <a:t>Al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3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lt"/>
                          <a:ea typeface="ＭＳ Ｐゴシック" pitchFamily="50" charset="-128"/>
                        </a:rPr>
                        <a:t>Hf</a:t>
                      </a:r>
                      <a:endParaRPr kumimoji="1" lang="en-US" altLang="ja-JP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ＭＳ Ｐゴシック" pitchFamily="50" charset="-128"/>
                      </a:endParaRP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41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50" charset="-128"/>
                        </a:rPr>
                        <a:t>Tc[K]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ja-JP" altLang="ja-JP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ＭＳ Ｐゴシック" pitchFamily="50" charset="-128"/>
                      </a:endParaRP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50" charset="-128"/>
                        </a:rPr>
                        <a:t>9.23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50" charset="-128"/>
                        </a:rPr>
                        <a:t>1.20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50" charset="-128"/>
                        </a:rPr>
                        <a:t>0.165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441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50" charset="-128"/>
                        </a:rPr>
                        <a:t>Δ[meV]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50" charset="-128"/>
                        </a:rPr>
                        <a:t>1100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50" charset="-128"/>
                        </a:rPr>
                        <a:t>1.550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50" charset="-128"/>
                        </a:rPr>
                        <a:t>0.172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ＭＳ Ｐゴシック" pitchFamily="50" charset="-128"/>
                        </a:rPr>
                        <a:t>0.020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</a:tbl>
          </a:graphicData>
        </a:graphic>
      </p:graphicFrame>
      <p:sp>
        <p:nvSpPr>
          <p:cNvPr id="215" name="テキスト ボックス 214"/>
          <p:cNvSpPr txBox="1"/>
          <p:nvPr/>
        </p:nvSpPr>
        <p:spPr>
          <a:xfrm>
            <a:off x="8763055" y="18613953"/>
            <a:ext cx="57474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b="1" dirty="0" smtClean="0">
                <a:latin typeface="+mj-ea"/>
                <a:ea typeface="+mj-ea"/>
              </a:rPr>
              <a:t>例えば超伝導体が</a:t>
            </a:r>
            <a:r>
              <a:rPr lang="en-US" altLang="ja-JP" sz="3200" b="1" dirty="0" smtClean="0">
                <a:latin typeface="+mj-ea"/>
                <a:ea typeface="+mj-ea"/>
              </a:rPr>
              <a:t>Nb</a:t>
            </a:r>
            <a:r>
              <a:rPr lang="ja-JP" altLang="en-US" sz="3200" b="1" dirty="0" smtClean="0">
                <a:latin typeface="+mj-ea"/>
                <a:ea typeface="+mj-ea"/>
              </a:rPr>
              <a:t>の場合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7" name="テキスト ボックス 216"/>
              <p:cNvSpPr txBox="1"/>
              <p:nvPr/>
            </p:nvSpPr>
            <p:spPr>
              <a:xfrm>
                <a:off x="8984193" y="19141308"/>
                <a:ext cx="7725849" cy="1740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8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+mj-ea"/>
                          </a:rPr>
                        </m:ctrlPr>
                      </m:sSubPr>
                      <m:e>
                        <m:r>
                          <a:rPr lang="en-US" altLang="ja-JP" sz="28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+mj-ea"/>
                          </a:rPr>
                          <m:t>𝑬</m:t>
                        </m:r>
                      </m:e>
                      <m:sub>
                        <m:r>
                          <a:rPr lang="en-US" altLang="ja-JP" sz="28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+mj-ea"/>
                          </a:rPr>
                          <m:t>𝜸</m:t>
                        </m:r>
                      </m:sub>
                    </m:sSub>
                    <m:r>
                      <a:rPr lang="en-US" altLang="ja-JP" sz="2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+mj-ea"/>
                      </a:rPr>
                      <m:t>=</m:t>
                    </m:r>
                    <m:r>
                      <a:rPr lang="en-US" altLang="ja-JP" sz="2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+mj-ea"/>
                      </a:rPr>
                      <m:t>𝟏</m:t>
                    </m:r>
                    <m:r>
                      <a:rPr lang="en-US" altLang="ja-JP" sz="2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+mj-ea"/>
                      </a:rPr>
                      <m:t>𝒆𝑽</m:t>
                    </m:r>
                    <m:r>
                      <a:rPr lang="en-US" altLang="ja-JP" sz="2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+mj-ea"/>
                      </a:rPr>
                      <m:t> </m:t>
                    </m:r>
                  </m:oMath>
                </a14:m>
                <a:r>
                  <a:rPr lang="en-US" altLang="ja-JP" sz="2800" b="1" dirty="0" smtClean="0">
                    <a:solidFill>
                      <a:srgbClr val="0070C0"/>
                    </a:solidFill>
                    <a:latin typeface="+mj-ea"/>
                    <a:ea typeface="+mj-ea"/>
                  </a:rPr>
                  <a:t>(</a:t>
                </a:r>
                <a:r>
                  <a:rPr lang="ja-JP" altLang="en-US" sz="2800" b="1" dirty="0" smtClean="0">
                    <a:solidFill>
                      <a:srgbClr val="0070C0"/>
                    </a:solidFill>
                    <a:latin typeface="+mj-ea"/>
                    <a:ea typeface="+mj-ea"/>
                  </a:rPr>
                  <a:t>波長</a:t>
                </a:r>
                <a:r>
                  <a:rPr lang="en-US" altLang="ja-JP" sz="2800" b="1" dirty="0" smtClean="0">
                    <a:solidFill>
                      <a:srgbClr val="0070C0"/>
                    </a:solidFill>
                    <a:latin typeface="+mj-ea"/>
                    <a:ea typeface="+mj-ea"/>
                  </a:rPr>
                  <a:t>1.24</a:t>
                </a:r>
                <a:r>
                  <a:rPr lang="en-US" altLang="ja-JP" sz="2800" b="1" dirty="0" smtClean="0">
                    <a:solidFill>
                      <a:srgbClr val="0070C0"/>
                    </a:solidFill>
                    <a:latin typeface="+mj-ea"/>
                    <a:ea typeface="+mj-ea"/>
                    <a:sym typeface="Symbol" panose="05050102010706020507" pitchFamily="18" charset="2"/>
                  </a:rPr>
                  <a:t>m</a:t>
                </a:r>
                <a:r>
                  <a:rPr lang="en-US" altLang="ja-JP" sz="2800" b="1" dirty="0" smtClean="0">
                    <a:solidFill>
                      <a:srgbClr val="0070C0"/>
                    </a:solidFill>
                    <a:latin typeface="+mj-ea"/>
                    <a:ea typeface="+mj-ea"/>
                  </a:rPr>
                  <a:t>)</a:t>
                </a:r>
                <a:r>
                  <a:rPr lang="ja-JP" altLang="en-US" sz="2800" b="1" dirty="0" smtClean="0">
                    <a:solidFill>
                      <a:srgbClr val="0070C0"/>
                    </a:solidFill>
                    <a:latin typeface="+mj-ea"/>
                    <a:ea typeface="+mj-ea"/>
                  </a:rPr>
                  <a:t>なら</a:t>
                </a:r>
                <a:endParaRPr lang="en-US" altLang="ja-JP" sz="2800" b="1" dirty="0" smtClean="0">
                  <a:solidFill>
                    <a:srgbClr val="0070C0"/>
                  </a:solidFill>
                  <a:latin typeface="+mj-ea"/>
                  <a:ea typeface="+mj-ea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US" altLang="ja-JP" sz="2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𝒒𝒑</m:t>
                        </m:r>
                      </m:sub>
                    </m:sSub>
                    <m:r>
                      <a:rPr lang="en-US" altLang="ja-JP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altLang="ja-JP" sz="28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𝟑𝟖𝟎</m:t>
                    </m:r>
                  </m:oMath>
                </a14:m>
                <a:r>
                  <a:rPr lang="en-US" altLang="ja-JP" sz="2800" b="1" dirty="0">
                    <a:solidFill>
                      <a:srgbClr val="0070C0"/>
                    </a:solidFill>
                    <a:latin typeface="+mj-ea"/>
                  </a:rPr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28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ja-JP" sz="28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𝜹</m:t>
                        </m:r>
                        <m:sSub>
                          <m:sSubPr>
                            <m:ctrlPr>
                              <a:rPr lang="en-US" altLang="ja-JP" sz="2800" b="1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800" b="1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en-US" altLang="ja-JP" sz="2800" b="1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𝒒𝒑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ja-JP" sz="2800" b="1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800" b="1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en-US" altLang="ja-JP" sz="2800" b="1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𝒒𝒑</m:t>
                            </m:r>
                          </m:sub>
                        </m:sSub>
                      </m:den>
                    </m:f>
                    <m:r>
                      <a:rPr lang="en-US" altLang="ja-JP" sz="2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altLang="ja-JP" sz="2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altLang="ja-JP" sz="28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kumimoji="1" lang="ja-JP" altLang="en-US" sz="2800" b="1" dirty="0" smtClean="0">
                    <a:solidFill>
                      <a:srgbClr val="0070C0"/>
                    </a:solidFill>
                    <a:latin typeface="+mj-ea"/>
                    <a:ea typeface="+mj-ea"/>
                  </a:rPr>
                  <a:t> </a:t>
                </a:r>
                <a:r>
                  <a:rPr kumimoji="1" lang="en-US" altLang="ja-JP" sz="2800" b="1" dirty="0" smtClean="0">
                    <a:solidFill>
                      <a:srgbClr val="0070C0"/>
                    </a:solidFill>
                    <a:latin typeface="+mj-ea"/>
                    <a:ea typeface="+mj-ea"/>
                  </a:rPr>
                  <a:t>(F=0.2</a:t>
                </a:r>
                <a:r>
                  <a:rPr kumimoji="1" lang="ja-JP" altLang="en-US" sz="2800" b="1" dirty="0" smtClean="0">
                    <a:solidFill>
                      <a:srgbClr val="0070C0"/>
                    </a:solidFill>
                    <a:latin typeface="+mj-ea"/>
                    <a:ea typeface="+mj-ea"/>
                  </a:rPr>
                  <a:t>を仮定</a:t>
                </a:r>
                <a:r>
                  <a:rPr kumimoji="1" lang="en-US" altLang="ja-JP" sz="2800" b="1" dirty="0" smtClean="0">
                    <a:solidFill>
                      <a:srgbClr val="0070C0"/>
                    </a:solidFill>
                    <a:latin typeface="+mj-ea"/>
                    <a:ea typeface="+mj-ea"/>
                  </a:rPr>
                  <a:t>)</a:t>
                </a:r>
              </a:p>
              <a:p>
                <a:r>
                  <a:rPr lang="en-US" altLang="ja-JP" sz="2800" b="1" dirty="0" smtClean="0">
                    <a:solidFill>
                      <a:srgbClr val="0070C0"/>
                    </a:solidFill>
                    <a:latin typeface="+mj-ea"/>
                    <a:ea typeface="+mj-ea"/>
                    <a:sym typeface="Wingdings" panose="05000000000000000000" pitchFamily="2" charset="2"/>
                  </a:rPr>
                  <a:t></a:t>
                </a:r>
                <a:r>
                  <a:rPr lang="ja-JP" altLang="en-US" sz="2800" b="1" dirty="0" smtClean="0">
                    <a:solidFill>
                      <a:srgbClr val="0070C0"/>
                    </a:solidFill>
                    <a:latin typeface="+mj-ea"/>
                    <a:ea typeface="+mj-ea"/>
                    <a:sym typeface="Wingdings" panose="05000000000000000000" pitchFamily="2" charset="2"/>
                  </a:rPr>
                  <a:t>可視光～近赤外領域ならば一光子分光も可能</a:t>
                </a:r>
                <a:endParaRPr kumimoji="1" lang="ja-JP" altLang="en-US" sz="2800" b="1" dirty="0">
                  <a:solidFill>
                    <a:srgbClr val="0070C0"/>
                  </a:solidFill>
                  <a:latin typeface="+mj-ea"/>
                  <a:ea typeface="+mj-ea"/>
                </a:endParaRPr>
              </a:p>
            </p:txBody>
          </p:sp>
        </mc:Choice>
        <mc:Fallback>
          <p:sp>
            <p:nvSpPr>
              <p:cNvPr id="217" name="テキスト ボックス 2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84193" y="19141308"/>
                <a:ext cx="7725849" cy="1740989"/>
              </a:xfrm>
              <a:prstGeom prst="rect">
                <a:avLst/>
              </a:prstGeom>
              <a:blipFill rotWithShape="0">
                <a:blip r:embed="rId6"/>
                <a:stretch>
                  <a:fillRect l="-1657" t="-4895" r="-1579" b="-874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グループ化 9"/>
          <p:cNvGrpSpPr/>
          <p:nvPr/>
        </p:nvGrpSpPr>
        <p:grpSpPr>
          <a:xfrm>
            <a:off x="11436562" y="13508155"/>
            <a:ext cx="5318269" cy="3962355"/>
            <a:chOff x="11508309" y="14086405"/>
            <a:chExt cx="5318269" cy="3962355"/>
          </a:xfrm>
        </p:grpSpPr>
        <p:pic>
          <p:nvPicPr>
            <p:cNvPr id="179" name="Picture 5"/>
            <p:cNvPicPr>
              <a:picLocks noChangeAspect="1" noChangeArrowheads="1"/>
            </p:cNvPicPr>
            <p:nvPr/>
          </p:nvPicPr>
          <p:blipFill rotWithShape="1"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4" t="1842" r="2374" b="1145"/>
            <a:stretch/>
          </p:blipFill>
          <p:spPr bwMode="auto">
            <a:xfrm>
              <a:off x="11656764" y="14086405"/>
              <a:ext cx="4800983" cy="39519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テキスト ボックス 8"/>
            <p:cNvSpPr txBox="1"/>
            <p:nvPr/>
          </p:nvSpPr>
          <p:spPr>
            <a:xfrm>
              <a:off x="15324870" y="16904019"/>
              <a:ext cx="111601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b="1" dirty="0" smtClean="0">
                  <a:latin typeface="+mj-ea"/>
                  <a:ea typeface="+mj-ea"/>
                </a:rPr>
                <a:t>100</a:t>
              </a:r>
              <a:r>
                <a:rPr kumimoji="1" lang="en-US" altLang="ja-JP" sz="2800" b="1" dirty="0" smtClean="0">
                  <a:latin typeface="+mj-ea"/>
                  <a:ea typeface="+mj-ea"/>
                  <a:sym typeface="Symbol" panose="05050102010706020507" pitchFamily="18" charset="2"/>
                </a:rPr>
                <a:t>m</a:t>
              </a:r>
              <a:endParaRPr kumimoji="1" lang="ja-JP" altLang="en-US" sz="2800" b="1" dirty="0">
                <a:latin typeface="+mj-ea"/>
                <a:ea typeface="+mj-ea"/>
              </a:endParaRPr>
            </a:p>
          </p:txBody>
        </p:sp>
        <p:sp>
          <p:nvSpPr>
            <p:cNvPr id="219" name="テキスト ボックス 218"/>
            <p:cNvSpPr txBox="1"/>
            <p:nvPr/>
          </p:nvSpPr>
          <p:spPr>
            <a:xfrm>
              <a:off x="12033827" y="17525540"/>
              <a:ext cx="10903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800" b="1" dirty="0" smtClean="0">
                  <a:latin typeface="+mj-ea"/>
                  <a:ea typeface="+mj-ea"/>
                </a:rPr>
                <a:t>3</a:t>
              </a:r>
              <a:r>
                <a:rPr kumimoji="1" lang="en-US" altLang="ja-JP" sz="2800" b="1" dirty="0" smtClean="0">
                  <a:latin typeface="+mj-ea"/>
                  <a:ea typeface="+mj-ea"/>
                </a:rPr>
                <a:t>00</a:t>
              </a:r>
              <a:r>
                <a:rPr lang="en-US" altLang="ja-JP" sz="2800" b="1" dirty="0">
                  <a:latin typeface="+mj-ea"/>
                  <a:ea typeface="+mj-ea"/>
                  <a:sym typeface="Symbol" panose="05050102010706020507" pitchFamily="18" charset="2"/>
                </a:rPr>
                <a:t>n</a:t>
              </a:r>
              <a:r>
                <a:rPr kumimoji="1" lang="en-US" altLang="ja-JP" sz="2800" b="1" dirty="0" smtClean="0">
                  <a:latin typeface="+mj-ea"/>
                  <a:ea typeface="+mj-ea"/>
                  <a:sym typeface="Symbol" panose="05050102010706020507" pitchFamily="18" charset="2"/>
                </a:rPr>
                <a:t>m</a:t>
              </a:r>
              <a:endParaRPr kumimoji="1" lang="ja-JP" altLang="en-US" sz="2800" b="1" dirty="0">
                <a:latin typeface="+mj-ea"/>
                <a:ea typeface="+mj-ea"/>
              </a:endParaRPr>
            </a:p>
          </p:txBody>
        </p:sp>
        <p:sp>
          <p:nvSpPr>
            <p:cNvPr id="220" name="テキスト ボックス 219"/>
            <p:cNvSpPr txBox="1"/>
            <p:nvPr/>
          </p:nvSpPr>
          <p:spPr>
            <a:xfrm>
              <a:off x="11508309" y="14490739"/>
              <a:ext cx="162736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2800" b="1" dirty="0" smtClean="0">
                  <a:latin typeface="+mj-ea"/>
                  <a:ea typeface="+mj-ea"/>
                </a:rPr>
                <a:t>超伝導体</a:t>
              </a:r>
              <a:endParaRPr kumimoji="1" lang="ja-JP" altLang="en-US" sz="2800" b="1" dirty="0">
                <a:latin typeface="+mj-ea"/>
                <a:ea typeface="+mj-ea"/>
              </a:endParaRPr>
            </a:p>
          </p:txBody>
        </p:sp>
        <p:sp>
          <p:nvSpPr>
            <p:cNvPr id="221" name="テキスト ボックス 220"/>
            <p:cNvSpPr txBox="1"/>
            <p:nvPr/>
          </p:nvSpPr>
          <p:spPr>
            <a:xfrm>
              <a:off x="15559885" y="14353925"/>
              <a:ext cx="126669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2800" b="1" dirty="0" smtClean="0">
                  <a:latin typeface="+mj-ea"/>
                  <a:ea typeface="+mj-ea"/>
                </a:rPr>
                <a:t>絶縁体</a:t>
              </a:r>
              <a:endParaRPr kumimoji="1" lang="ja-JP" altLang="en-US" sz="2800" b="1" dirty="0">
                <a:latin typeface="+mj-ea"/>
                <a:ea typeface="+mj-ea"/>
              </a:endParaRPr>
            </a:p>
          </p:txBody>
        </p:sp>
      </p:grpSp>
      <p:grpSp>
        <p:nvGrpSpPr>
          <p:cNvPr id="223" name="グループ化 222"/>
          <p:cNvGrpSpPr/>
          <p:nvPr/>
        </p:nvGrpSpPr>
        <p:grpSpPr>
          <a:xfrm>
            <a:off x="22595589" y="6870652"/>
            <a:ext cx="7051973" cy="4879896"/>
            <a:chOff x="14982529" y="5935502"/>
            <a:chExt cx="8899961" cy="6120847"/>
          </a:xfrm>
        </p:grpSpPr>
        <p:sp>
          <p:nvSpPr>
            <p:cNvPr id="235" name="テキスト ボックス 234"/>
            <p:cNvSpPr txBox="1"/>
            <p:nvPr/>
          </p:nvSpPr>
          <p:spPr>
            <a:xfrm>
              <a:off x="14982529" y="5935502"/>
              <a:ext cx="8823508" cy="1196735"/>
            </a:xfrm>
            <a:prstGeom prst="rect">
              <a:avLst/>
            </a:prstGeom>
            <a:noFill/>
            <a:ln w="317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ja-JP" altLang="en-US" sz="2800" b="1" dirty="0" smtClean="0">
                  <a:latin typeface="+mj-ea"/>
                  <a:ea typeface="+mj-ea"/>
                  <a:cs typeface="Arial Unicode MS" panose="020B0604020202020204" pitchFamily="50" charset="-128"/>
                </a:rPr>
                <a:t>一般的な </a:t>
              </a:r>
              <a:r>
                <a:rPr kumimoji="1" lang="en-US" altLang="ja-JP" sz="2800" b="1" dirty="0" smtClean="0">
                  <a:latin typeface="+mj-ea"/>
                  <a:ea typeface="+mj-ea"/>
                  <a:cs typeface="Arial Unicode MS" panose="020B0604020202020204" pitchFamily="50" charset="-128"/>
                </a:rPr>
                <a:t>STJ </a:t>
              </a:r>
              <a:r>
                <a:rPr kumimoji="1" lang="ja-JP" altLang="en-US" sz="2800" b="1" dirty="0" smtClean="0">
                  <a:latin typeface="+mj-ea"/>
                  <a:ea typeface="+mj-ea"/>
                  <a:cs typeface="Arial Unicode MS" panose="020B0604020202020204" pitchFamily="50" charset="-128"/>
                </a:rPr>
                <a:t>の</a:t>
              </a:r>
              <a:r>
                <a:rPr kumimoji="1" lang="en-US" altLang="ja-JP" sz="2800" b="1" dirty="0" smtClean="0">
                  <a:latin typeface="+mj-ea"/>
                  <a:ea typeface="+mj-ea"/>
                  <a:cs typeface="Arial Unicode MS" panose="020B0604020202020204" pitchFamily="50" charset="-128"/>
                </a:rPr>
                <a:t> </a:t>
              </a:r>
              <a:r>
                <a:rPr kumimoji="1" lang="ja-JP" altLang="en-US" sz="2800" b="1" dirty="0" smtClean="0">
                  <a:latin typeface="+mj-ea"/>
                  <a:ea typeface="+mj-ea"/>
                  <a:cs typeface="Arial Unicode MS" panose="020B0604020202020204" pitchFamily="50" charset="-128"/>
                </a:rPr>
                <a:t>電流</a:t>
              </a:r>
              <a:r>
                <a:rPr kumimoji="1" lang="en-US" altLang="ja-JP" sz="2800" b="1" dirty="0" smtClean="0">
                  <a:latin typeface="+mj-ea"/>
                  <a:ea typeface="+mj-ea"/>
                  <a:cs typeface="Arial Unicode MS" panose="020B0604020202020204" pitchFamily="50" charset="-128"/>
                </a:rPr>
                <a:t>(I)-</a:t>
              </a:r>
              <a:r>
                <a:rPr kumimoji="1" lang="ja-JP" altLang="en-US" sz="2800" b="1" dirty="0" smtClean="0">
                  <a:latin typeface="+mj-ea"/>
                  <a:ea typeface="+mj-ea"/>
                  <a:cs typeface="Arial Unicode MS" panose="020B0604020202020204" pitchFamily="50" charset="-128"/>
                </a:rPr>
                <a:t>電圧</a:t>
              </a:r>
              <a:r>
                <a:rPr kumimoji="1" lang="en-US" altLang="ja-JP" sz="2800" b="1" dirty="0" smtClean="0">
                  <a:latin typeface="+mj-ea"/>
                  <a:ea typeface="+mj-ea"/>
                  <a:cs typeface="Arial Unicode MS" panose="020B0604020202020204" pitchFamily="50" charset="-128"/>
                </a:rPr>
                <a:t>(V) </a:t>
              </a:r>
              <a:r>
                <a:rPr lang="ja-JP" altLang="en-US" sz="2800" b="1" dirty="0">
                  <a:latin typeface="+mj-ea"/>
                  <a:ea typeface="+mj-ea"/>
                  <a:cs typeface="Arial Unicode MS" panose="020B0604020202020204" pitchFamily="50" charset="-128"/>
                </a:rPr>
                <a:t>特性</a:t>
              </a:r>
              <a:r>
                <a:rPr kumimoji="1" lang="en-US" altLang="ja-JP" sz="2800" b="1" dirty="0" smtClean="0">
                  <a:latin typeface="+mj-ea"/>
                  <a:ea typeface="+mj-ea"/>
                  <a:cs typeface="Arial Unicode MS" panose="020B0604020202020204" pitchFamily="50" charset="-128"/>
                </a:rPr>
                <a:t> (</a:t>
              </a:r>
              <a:r>
                <a:rPr lang="ja-JP" altLang="en-US" sz="2800" b="1" dirty="0" smtClean="0">
                  <a:solidFill>
                    <a:srgbClr val="FF0000"/>
                  </a:solidFill>
                  <a:latin typeface="+mj-ea"/>
                  <a:ea typeface="+mj-ea"/>
                  <a:cs typeface="Arial Unicode MS" panose="020B0604020202020204" pitchFamily="50" charset="-128"/>
                </a:rPr>
                <a:t>光照射あり</a:t>
              </a:r>
              <a:r>
                <a:rPr lang="en-US" altLang="ja-JP" sz="2800" b="1" dirty="0" smtClean="0">
                  <a:latin typeface="+mj-ea"/>
                  <a:ea typeface="+mj-ea"/>
                  <a:cs typeface="Arial Unicode MS" panose="020B0604020202020204" pitchFamily="50" charset="-128"/>
                </a:rPr>
                <a:t>/</a:t>
              </a:r>
              <a:r>
                <a:rPr kumimoji="1" lang="ja-JP" altLang="en-US" sz="2800" b="1" dirty="0" smtClean="0">
                  <a:solidFill>
                    <a:srgbClr val="0070C0"/>
                  </a:solidFill>
                  <a:latin typeface="+mj-ea"/>
                  <a:ea typeface="+mj-ea"/>
                  <a:cs typeface="Arial Unicode MS" panose="020B0604020202020204" pitchFamily="50" charset="-128"/>
                </a:rPr>
                <a:t>なし</a:t>
              </a:r>
              <a:r>
                <a:rPr kumimoji="1" lang="en-US" altLang="ja-JP" sz="2800" b="1" dirty="0" smtClean="0">
                  <a:latin typeface="+mj-ea"/>
                  <a:ea typeface="+mj-ea"/>
                  <a:cs typeface="Arial Unicode MS" panose="020B0604020202020204" pitchFamily="50" charset="-128"/>
                </a:rPr>
                <a:t>)</a:t>
              </a:r>
              <a:endParaRPr kumimoji="1" lang="ja-JP" altLang="en-US" sz="2800" b="1" dirty="0">
                <a:latin typeface="+mj-ea"/>
                <a:ea typeface="+mj-ea"/>
                <a:cs typeface="Arial Unicode MS" panose="020B0604020202020204" pitchFamily="50" charset="-128"/>
              </a:endParaRPr>
            </a:p>
          </p:txBody>
        </p:sp>
        <p:cxnSp>
          <p:nvCxnSpPr>
            <p:cNvPr id="236" name="直線コネクタ 235"/>
            <p:cNvCxnSpPr/>
            <p:nvPr/>
          </p:nvCxnSpPr>
          <p:spPr>
            <a:xfrm flipV="1">
              <a:off x="15626439" y="7128527"/>
              <a:ext cx="6716254" cy="468104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7" name="グループ化 236"/>
            <p:cNvGrpSpPr/>
            <p:nvPr/>
          </p:nvGrpSpPr>
          <p:grpSpPr>
            <a:xfrm>
              <a:off x="15651001" y="7003205"/>
              <a:ext cx="6486328" cy="4806362"/>
              <a:chOff x="1408700" y="1418071"/>
              <a:chExt cx="6486328" cy="4806362"/>
            </a:xfrm>
          </p:grpSpPr>
          <p:cxnSp>
            <p:nvCxnSpPr>
              <p:cNvPr id="245" name="直線コネクタ 244"/>
              <p:cNvCxnSpPr/>
              <p:nvPr/>
            </p:nvCxnSpPr>
            <p:spPr>
              <a:xfrm>
                <a:off x="6632060" y="2544260"/>
                <a:ext cx="5665" cy="155628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6" name="直線矢印コネクタ 245"/>
              <p:cNvCxnSpPr/>
              <p:nvPr/>
            </p:nvCxnSpPr>
            <p:spPr>
              <a:xfrm flipV="1">
                <a:off x="4468409" y="1543393"/>
                <a:ext cx="0" cy="4293183"/>
              </a:xfrm>
              <a:prstGeom prst="straightConnector1">
                <a:avLst/>
              </a:prstGeom>
              <a:ln w="31750">
                <a:tailEnd type="arrow" w="lg" len="lg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9" name="直線矢印コネクタ 258"/>
              <p:cNvCxnSpPr/>
              <p:nvPr/>
            </p:nvCxnSpPr>
            <p:spPr>
              <a:xfrm>
                <a:off x="1433260" y="4085681"/>
                <a:ext cx="6281892" cy="0"/>
              </a:xfrm>
              <a:prstGeom prst="straightConnector1">
                <a:avLst/>
              </a:prstGeom>
              <a:ln w="31750">
                <a:tailEnd type="arrow" w="lg" len="lg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60" name="フリーフォーム 259"/>
              <p:cNvSpPr/>
              <p:nvPr/>
            </p:nvSpPr>
            <p:spPr>
              <a:xfrm>
                <a:off x="4482876" y="1987875"/>
                <a:ext cx="3055326" cy="2120685"/>
              </a:xfrm>
              <a:custGeom>
                <a:avLst/>
                <a:gdLst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898902 w 1534332"/>
                  <a:gd name="connsiteY2" fmla="*/ 805912 h 1596325"/>
                  <a:gd name="connsiteX3" fmla="*/ 1332854 w 1534332"/>
                  <a:gd name="connsiteY3" fmla="*/ 604434 h 1596325"/>
                  <a:gd name="connsiteX4" fmla="*/ 1534332 w 1534332"/>
                  <a:gd name="connsiteY4" fmla="*/ 0 h 1596325"/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821410 w 1534332"/>
                  <a:gd name="connsiteY2" fmla="*/ 929899 h 1596325"/>
                  <a:gd name="connsiteX3" fmla="*/ 1332854 w 1534332"/>
                  <a:gd name="connsiteY3" fmla="*/ 604434 h 1596325"/>
                  <a:gd name="connsiteX4" fmla="*/ 1534332 w 1534332"/>
                  <a:gd name="connsiteY4" fmla="*/ 0 h 1596325"/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821410 w 1534332"/>
                  <a:gd name="connsiteY2" fmla="*/ 929899 h 1596325"/>
                  <a:gd name="connsiteX3" fmla="*/ 1115878 w 1534332"/>
                  <a:gd name="connsiteY3" fmla="*/ 821410 h 1596325"/>
                  <a:gd name="connsiteX4" fmla="*/ 1332854 w 1534332"/>
                  <a:gd name="connsiteY4" fmla="*/ 604434 h 1596325"/>
                  <a:gd name="connsiteX5" fmla="*/ 1534332 w 1534332"/>
                  <a:gd name="connsiteY5" fmla="*/ 0 h 1596325"/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619932 w 1534332"/>
                  <a:gd name="connsiteY2" fmla="*/ 1022888 h 1596325"/>
                  <a:gd name="connsiteX3" fmla="*/ 821410 w 1534332"/>
                  <a:gd name="connsiteY3" fmla="*/ 929899 h 1596325"/>
                  <a:gd name="connsiteX4" fmla="*/ 1115878 w 1534332"/>
                  <a:gd name="connsiteY4" fmla="*/ 821410 h 1596325"/>
                  <a:gd name="connsiteX5" fmla="*/ 1332854 w 1534332"/>
                  <a:gd name="connsiteY5" fmla="*/ 604434 h 1596325"/>
                  <a:gd name="connsiteX6" fmla="*/ 1534332 w 1534332"/>
                  <a:gd name="connsiteY6" fmla="*/ 0 h 1596325"/>
                  <a:gd name="connsiteX0" fmla="*/ 0 w 1534332"/>
                  <a:gd name="connsiteY0" fmla="*/ 1716006 h 1716006"/>
                  <a:gd name="connsiteX1" fmla="*/ 263471 w 1534332"/>
                  <a:gd name="connsiteY1" fmla="*/ 1193369 h 1716006"/>
                  <a:gd name="connsiteX2" fmla="*/ 619932 w 1534332"/>
                  <a:gd name="connsiteY2" fmla="*/ 1022888 h 1716006"/>
                  <a:gd name="connsiteX3" fmla="*/ 821410 w 1534332"/>
                  <a:gd name="connsiteY3" fmla="*/ 929899 h 1716006"/>
                  <a:gd name="connsiteX4" fmla="*/ 1115878 w 1534332"/>
                  <a:gd name="connsiteY4" fmla="*/ 821410 h 1716006"/>
                  <a:gd name="connsiteX5" fmla="*/ 1332854 w 1534332"/>
                  <a:gd name="connsiteY5" fmla="*/ 604434 h 1716006"/>
                  <a:gd name="connsiteX6" fmla="*/ 1534332 w 1534332"/>
                  <a:gd name="connsiteY6" fmla="*/ 0 h 1716006"/>
                  <a:gd name="connsiteX0" fmla="*/ 0 w 1534332"/>
                  <a:gd name="connsiteY0" fmla="*/ 1716006 h 1716006"/>
                  <a:gd name="connsiteX1" fmla="*/ 263471 w 1534332"/>
                  <a:gd name="connsiteY1" fmla="*/ 1233262 h 1716006"/>
                  <a:gd name="connsiteX2" fmla="*/ 619932 w 1534332"/>
                  <a:gd name="connsiteY2" fmla="*/ 1022888 h 1716006"/>
                  <a:gd name="connsiteX3" fmla="*/ 821410 w 1534332"/>
                  <a:gd name="connsiteY3" fmla="*/ 929899 h 1716006"/>
                  <a:gd name="connsiteX4" fmla="*/ 1115878 w 1534332"/>
                  <a:gd name="connsiteY4" fmla="*/ 821410 h 1716006"/>
                  <a:gd name="connsiteX5" fmla="*/ 1332854 w 1534332"/>
                  <a:gd name="connsiteY5" fmla="*/ 604434 h 1716006"/>
                  <a:gd name="connsiteX6" fmla="*/ 1534332 w 1534332"/>
                  <a:gd name="connsiteY6" fmla="*/ 0 h 1716006"/>
                  <a:gd name="connsiteX0" fmla="*/ 0 w 1534332"/>
                  <a:gd name="connsiteY0" fmla="*/ 1716006 h 1716006"/>
                  <a:gd name="connsiteX1" fmla="*/ 263471 w 1534332"/>
                  <a:gd name="connsiteY1" fmla="*/ 1286454 h 1716006"/>
                  <a:gd name="connsiteX2" fmla="*/ 619932 w 1534332"/>
                  <a:gd name="connsiteY2" fmla="*/ 1022888 h 1716006"/>
                  <a:gd name="connsiteX3" fmla="*/ 821410 w 1534332"/>
                  <a:gd name="connsiteY3" fmla="*/ 929899 h 1716006"/>
                  <a:gd name="connsiteX4" fmla="*/ 1115878 w 1534332"/>
                  <a:gd name="connsiteY4" fmla="*/ 821410 h 1716006"/>
                  <a:gd name="connsiteX5" fmla="*/ 1332854 w 1534332"/>
                  <a:gd name="connsiteY5" fmla="*/ 604434 h 1716006"/>
                  <a:gd name="connsiteX6" fmla="*/ 1534332 w 1534332"/>
                  <a:gd name="connsiteY6" fmla="*/ 0 h 1716006"/>
                  <a:gd name="connsiteX0" fmla="*/ 0 w 1551674"/>
                  <a:gd name="connsiteY0" fmla="*/ 1331016 h 1331016"/>
                  <a:gd name="connsiteX1" fmla="*/ 280813 w 1551674"/>
                  <a:gd name="connsiteY1" fmla="*/ 1286454 h 1331016"/>
                  <a:gd name="connsiteX2" fmla="*/ 637274 w 1551674"/>
                  <a:gd name="connsiteY2" fmla="*/ 1022888 h 1331016"/>
                  <a:gd name="connsiteX3" fmla="*/ 838752 w 1551674"/>
                  <a:gd name="connsiteY3" fmla="*/ 929899 h 1331016"/>
                  <a:gd name="connsiteX4" fmla="*/ 1133220 w 1551674"/>
                  <a:gd name="connsiteY4" fmla="*/ 821410 h 1331016"/>
                  <a:gd name="connsiteX5" fmla="*/ 1350196 w 1551674"/>
                  <a:gd name="connsiteY5" fmla="*/ 604434 h 1331016"/>
                  <a:gd name="connsiteX6" fmla="*/ 1551674 w 1551674"/>
                  <a:gd name="connsiteY6" fmla="*/ 0 h 1331016"/>
                  <a:gd name="connsiteX0" fmla="*/ 0 w 1534603"/>
                  <a:gd name="connsiteY0" fmla="*/ 1303702 h 1303702"/>
                  <a:gd name="connsiteX1" fmla="*/ 263742 w 1534603"/>
                  <a:gd name="connsiteY1" fmla="*/ 1286454 h 1303702"/>
                  <a:gd name="connsiteX2" fmla="*/ 620203 w 1534603"/>
                  <a:gd name="connsiteY2" fmla="*/ 1022888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63742 w 1534603"/>
                  <a:gd name="connsiteY1" fmla="*/ 1286454 h 1303702"/>
                  <a:gd name="connsiteX2" fmla="*/ 620203 w 1534603"/>
                  <a:gd name="connsiteY2" fmla="*/ 1022888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86504 w 1534603"/>
                  <a:gd name="connsiteY1" fmla="*/ 1061118 h 1303702"/>
                  <a:gd name="connsiteX2" fmla="*/ 620203 w 1534603"/>
                  <a:gd name="connsiteY2" fmla="*/ 1022888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86504 w 1534603"/>
                  <a:gd name="connsiteY1" fmla="*/ 1061118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86504 w 1534603"/>
                  <a:gd name="connsiteY1" fmla="*/ 1061118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55824 w 1534603"/>
                  <a:gd name="connsiteY3" fmla="*/ 950384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55824 w 1534603"/>
                  <a:gd name="connsiteY3" fmla="*/ 950384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55824 w 1534603"/>
                  <a:gd name="connsiteY3" fmla="*/ 950384 h 1303702"/>
                  <a:gd name="connsiteX4" fmla="*/ 1144601 w 1534603"/>
                  <a:gd name="connsiteY4" fmla="*/ 807754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55824 w 1534603"/>
                  <a:gd name="connsiteY3" fmla="*/ 950384 h 1303702"/>
                  <a:gd name="connsiteX4" fmla="*/ 1144601 w 1534603"/>
                  <a:gd name="connsiteY4" fmla="*/ 807754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01439 w 1534603"/>
                  <a:gd name="connsiteY1" fmla="*/ 1178797 h 1303702"/>
                  <a:gd name="connsiteX2" fmla="*/ 557609 w 1534603"/>
                  <a:gd name="connsiteY2" fmla="*/ 1029716 h 1303702"/>
                  <a:gd name="connsiteX3" fmla="*/ 855824 w 1534603"/>
                  <a:gd name="connsiteY3" fmla="*/ 950384 h 1303702"/>
                  <a:gd name="connsiteX4" fmla="*/ 1144601 w 1534603"/>
                  <a:gd name="connsiteY4" fmla="*/ 807754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01439 w 1534603"/>
                  <a:gd name="connsiteY1" fmla="*/ 1178797 h 1303702"/>
                  <a:gd name="connsiteX2" fmla="*/ 557609 w 1534603"/>
                  <a:gd name="connsiteY2" fmla="*/ 1029716 h 1303702"/>
                  <a:gd name="connsiteX3" fmla="*/ 855824 w 1534603"/>
                  <a:gd name="connsiteY3" fmla="*/ 950384 h 1303702"/>
                  <a:gd name="connsiteX4" fmla="*/ 1144601 w 1534603"/>
                  <a:gd name="connsiteY4" fmla="*/ 807754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01439 w 1534603"/>
                  <a:gd name="connsiteY1" fmla="*/ 1178797 h 1303702"/>
                  <a:gd name="connsiteX2" fmla="*/ 639760 w 1534603"/>
                  <a:gd name="connsiteY2" fmla="*/ 1062576 h 1303702"/>
                  <a:gd name="connsiteX3" fmla="*/ 855824 w 1534603"/>
                  <a:gd name="connsiteY3" fmla="*/ 950384 h 1303702"/>
                  <a:gd name="connsiteX4" fmla="*/ 1144601 w 1534603"/>
                  <a:gd name="connsiteY4" fmla="*/ 807754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01439 w 1534603"/>
                  <a:gd name="connsiteY1" fmla="*/ 1178797 h 1303702"/>
                  <a:gd name="connsiteX2" fmla="*/ 639760 w 1534603"/>
                  <a:gd name="connsiteY2" fmla="*/ 1062576 h 1303702"/>
                  <a:gd name="connsiteX3" fmla="*/ 1033820 w 1534603"/>
                  <a:gd name="connsiteY3" fmla="*/ 1007889 h 1303702"/>
                  <a:gd name="connsiteX4" fmla="*/ 1144601 w 1534603"/>
                  <a:gd name="connsiteY4" fmla="*/ 807754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01439 w 1534603"/>
                  <a:gd name="connsiteY1" fmla="*/ 1178797 h 1303702"/>
                  <a:gd name="connsiteX2" fmla="*/ 653452 w 1534603"/>
                  <a:gd name="connsiteY2" fmla="*/ 1120081 h 1303702"/>
                  <a:gd name="connsiteX3" fmla="*/ 1033820 w 1534603"/>
                  <a:gd name="connsiteY3" fmla="*/ 1007889 h 1303702"/>
                  <a:gd name="connsiteX4" fmla="*/ 1144601 w 1534603"/>
                  <a:gd name="connsiteY4" fmla="*/ 807754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01439 w 1534603"/>
                  <a:gd name="connsiteY1" fmla="*/ 1178797 h 1303702"/>
                  <a:gd name="connsiteX2" fmla="*/ 653452 w 1534603"/>
                  <a:gd name="connsiteY2" fmla="*/ 1120081 h 1303702"/>
                  <a:gd name="connsiteX3" fmla="*/ 1033820 w 1534603"/>
                  <a:gd name="connsiteY3" fmla="*/ 1007889 h 1303702"/>
                  <a:gd name="connsiteX4" fmla="*/ 1274675 w 1534603"/>
                  <a:gd name="connsiteY4" fmla="*/ 865259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01439 w 1534603"/>
                  <a:gd name="connsiteY1" fmla="*/ 1178797 h 1303702"/>
                  <a:gd name="connsiteX2" fmla="*/ 653452 w 1534603"/>
                  <a:gd name="connsiteY2" fmla="*/ 1120081 h 1303702"/>
                  <a:gd name="connsiteX3" fmla="*/ 1033820 w 1534603"/>
                  <a:gd name="connsiteY3" fmla="*/ 1007889 h 1303702"/>
                  <a:gd name="connsiteX4" fmla="*/ 1274675 w 1534603"/>
                  <a:gd name="connsiteY4" fmla="*/ 865259 h 1303702"/>
                  <a:gd name="connsiteX5" fmla="*/ 1456352 w 1534603"/>
                  <a:gd name="connsiteY5" fmla="*/ 629079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01439 w 1534603"/>
                  <a:gd name="connsiteY1" fmla="*/ 1178797 h 1303702"/>
                  <a:gd name="connsiteX2" fmla="*/ 653452 w 1534603"/>
                  <a:gd name="connsiteY2" fmla="*/ 1120081 h 1303702"/>
                  <a:gd name="connsiteX3" fmla="*/ 1033820 w 1534603"/>
                  <a:gd name="connsiteY3" fmla="*/ 1007889 h 1303702"/>
                  <a:gd name="connsiteX4" fmla="*/ 1274675 w 1534603"/>
                  <a:gd name="connsiteY4" fmla="*/ 865259 h 1303702"/>
                  <a:gd name="connsiteX5" fmla="*/ 1456352 w 1534603"/>
                  <a:gd name="connsiteY5" fmla="*/ 629079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01439 w 1534603"/>
                  <a:gd name="connsiteY1" fmla="*/ 1178797 h 1303702"/>
                  <a:gd name="connsiteX2" fmla="*/ 653452 w 1534603"/>
                  <a:gd name="connsiteY2" fmla="*/ 1120081 h 1303702"/>
                  <a:gd name="connsiteX3" fmla="*/ 1033820 w 1534603"/>
                  <a:gd name="connsiteY3" fmla="*/ 1007889 h 1303702"/>
                  <a:gd name="connsiteX4" fmla="*/ 1274675 w 1534603"/>
                  <a:gd name="connsiteY4" fmla="*/ 865259 h 1303702"/>
                  <a:gd name="connsiteX5" fmla="*/ 1456352 w 1534603"/>
                  <a:gd name="connsiteY5" fmla="*/ 629079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56207 w 1534603"/>
                  <a:gd name="connsiteY1" fmla="*/ 1187012 h 1303702"/>
                  <a:gd name="connsiteX2" fmla="*/ 653452 w 1534603"/>
                  <a:gd name="connsiteY2" fmla="*/ 1120081 h 1303702"/>
                  <a:gd name="connsiteX3" fmla="*/ 1033820 w 1534603"/>
                  <a:gd name="connsiteY3" fmla="*/ 1007889 h 1303702"/>
                  <a:gd name="connsiteX4" fmla="*/ 1274675 w 1534603"/>
                  <a:gd name="connsiteY4" fmla="*/ 865259 h 1303702"/>
                  <a:gd name="connsiteX5" fmla="*/ 1456352 w 1534603"/>
                  <a:gd name="connsiteY5" fmla="*/ 629079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56207 w 1534603"/>
                  <a:gd name="connsiteY1" fmla="*/ 1187012 h 1303702"/>
                  <a:gd name="connsiteX2" fmla="*/ 742449 w 1534603"/>
                  <a:gd name="connsiteY2" fmla="*/ 1128296 h 1303702"/>
                  <a:gd name="connsiteX3" fmla="*/ 1033820 w 1534603"/>
                  <a:gd name="connsiteY3" fmla="*/ 1007889 h 1303702"/>
                  <a:gd name="connsiteX4" fmla="*/ 1274675 w 1534603"/>
                  <a:gd name="connsiteY4" fmla="*/ 865259 h 1303702"/>
                  <a:gd name="connsiteX5" fmla="*/ 1456352 w 1534603"/>
                  <a:gd name="connsiteY5" fmla="*/ 629079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56207 w 1534603"/>
                  <a:gd name="connsiteY1" fmla="*/ 1187012 h 1303702"/>
                  <a:gd name="connsiteX2" fmla="*/ 742449 w 1534603"/>
                  <a:gd name="connsiteY2" fmla="*/ 1128296 h 1303702"/>
                  <a:gd name="connsiteX3" fmla="*/ 1088588 w 1534603"/>
                  <a:gd name="connsiteY3" fmla="*/ 1016104 h 1303702"/>
                  <a:gd name="connsiteX4" fmla="*/ 1274675 w 1534603"/>
                  <a:gd name="connsiteY4" fmla="*/ 865259 h 1303702"/>
                  <a:gd name="connsiteX5" fmla="*/ 1456352 w 1534603"/>
                  <a:gd name="connsiteY5" fmla="*/ 629079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56207 w 1534603"/>
                  <a:gd name="connsiteY1" fmla="*/ 1187012 h 1303702"/>
                  <a:gd name="connsiteX2" fmla="*/ 742449 w 1534603"/>
                  <a:gd name="connsiteY2" fmla="*/ 1128296 h 1303702"/>
                  <a:gd name="connsiteX3" fmla="*/ 1088588 w 1534603"/>
                  <a:gd name="connsiteY3" fmla="*/ 1016104 h 1303702"/>
                  <a:gd name="connsiteX4" fmla="*/ 1329443 w 1534603"/>
                  <a:gd name="connsiteY4" fmla="*/ 881689 h 1303702"/>
                  <a:gd name="connsiteX5" fmla="*/ 1456352 w 1534603"/>
                  <a:gd name="connsiteY5" fmla="*/ 629079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56207 w 1534603"/>
                  <a:gd name="connsiteY1" fmla="*/ 1187012 h 1303702"/>
                  <a:gd name="connsiteX2" fmla="*/ 742449 w 1534603"/>
                  <a:gd name="connsiteY2" fmla="*/ 1128296 h 1303702"/>
                  <a:gd name="connsiteX3" fmla="*/ 1088588 w 1534603"/>
                  <a:gd name="connsiteY3" fmla="*/ 1016104 h 1303702"/>
                  <a:gd name="connsiteX4" fmla="*/ 1329443 w 1534603"/>
                  <a:gd name="connsiteY4" fmla="*/ 881689 h 1303702"/>
                  <a:gd name="connsiteX5" fmla="*/ 1497428 w 1534603"/>
                  <a:gd name="connsiteY5" fmla="*/ 629079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56207 w 1534603"/>
                  <a:gd name="connsiteY1" fmla="*/ 1187012 h 1303702"/>
                  <a:gd name="connsiteX2" fmla="*/ 742449 w 1534603"/>
                  <a:gd name="connsiteY2" fmla="*/ 1128296 h 1303702"/>
                  <a:gd name="connsiteX3" fmla="*/ 1088588 w 1534603"/>
                  <a:gd name="connsiteY3" fmla="*/ 1016104 h 1303702"/>
                  <a:gd name="connsiteX4" fmla="*/ 1329443 w 1534603"/>
                  <a:gd name="connsiteY4" fmla="*/ 881689 h 1303702"/>
                  <a:gd name="connsiteX5" fmla="*/ 1497428 w 1534603"/>
                  <a:gd name="connsiteY5" fmla="*/ 629079 h 1303702"/>
                  <a:gd name="connsiteX6" fmla="*/ 1534603 w 1534603"/>
                  <a:gd name="connsiteY6" fmla="*/ 0 h 1303702"/>
                  <a:gd name="connsiteX0" fmla="*/ 0 w 1876901"/>
                  <a:gd name="connsiteY0" fmla="*/ 1656948 h 1656948"/>
                  <a:gd name="connsiteX1" fmla="*/ 356207 w 1876901"/>
                  <a:gd name="connsiteY1" fmla="*/ 1540258 h 1656948"/>
                  <a:gd name="connsiteX2" fmla="*/ 742449 w 1876901"/>
                  <a:gd name="connsiteY2" fmla="*/ 1481542 h 1656948"/>
                  <a:gd name="connsiteX3" fmla="*/ 1088588 w 1876901"/>
                  <a:gd name="connsiteY3" fmla="*/ 1369350 h 1656948"/>
                  <a:gd name="connsiteX4" fmla="*/ 1329443 w 1876901"/>
                  <a:gd name="connsiteY4" fmla="*/ 1234935 h 1656948"/>
                  <a:gd name="connsiteX5" fmla="*/ 1497428 w 1876901"/>
                  <a:gd name="connsiteY5" fmla="*/ 982325 h 1656948"/>
                  <a:gd name="connsiteX6" fmla="*/ 1876901 w 1876901"/>
                  <a:gd name="connsiteY6" fmla="*/ 0 h 1656948"/>
                  <a:gd name="connsiteX0" fmla="*/ 0 w 1876901"/>
                  <a:gd name="connsiteY0" fmla="*/ 1656948 h 1656948"/>
                  <a:gd name="connsiteX1" fmla="*/ 356207 w 1876901"/>
                  <a:gd name="connsiteY1" fmla="*/ 1540258 h 1656948"/>
                  <a:gd name="connsiteX2" fmla="*/ 742449 w 1876901"/>
                  <a:gd name="connsiteY2" fmla="*/ 1481542 h 1656948"/>
                  <a:gd name="connsiteX3" fmla="*/ 1088588 w 1876901"/>
                  <a:gd name="connsiteY3" fmla="*/ 1369350 h 1656948"/>
                  <a:gd name="connsiteX4" fmla="*/ 1329443 w 1876901"/>
                  <a:gd name="connsiteY4" fmla="*/ 1234935 h 1656948"/>
                  <a:gd name="connsiteX5" fmla="*/ 1497428 w 1876901"/>
                  <a:gd name="connsiteY5" fmla="*/ 982325 h 1656948"/>
                  <a:gd name="connsiteX6" fmla="*/ 1876901 w 1876901"/>
                  <a:gd name="connsiteY6" fmla="*/ 0 h 1656948"/>
                  <a:gd name="connsiteX0" fmla="*/ 0 w 1876901"/>
                  <a:gd name="connsiteY0" fmla="*/ 1656948 h 1656948"/>
                  <a:gd name="connsiteX1" fmla="*/ 356207 w 1876901"/>
                  <a:gd name="connsiteY1" fmla="*/ 1540258 h 1656948"/>
                  <a:gd name="connsiteX2" fmla="*/ 742449 w 1876901"/>
                  <a:gd name="connsiteY2" fmla="*/ 1481542 h 1656948"/>
                  <a:gd name="connsiteX3" fmla="*/ 1088588 w 1876901"/>
                  <a:gd name="connsiteY3" fmla="*/ 1369350 h 1656948"/>
                  <a:gd name="connsiteX4" fmla="*/ 1329443 w 1876901"/>
                  <a:gd name="connsiteY4" fmla="*/ 1234935 h 1656948"/>
                  <a:gd name="connsiteX5" fmla="*/ 1497428 w 1876901"/>
                  <a:gd name="connsiteY5" fmla="*/ 982325 h 1656948"/>
                  <a:gd name="connsiteX6" fmla="*/ 1633460 w 1876901"/>
                  <a:gd name="connsiteY6" fmla="*/ 516757 h 1656948"/>
                  <a:gd name="connsiteX7" fmla="*/ 1876901 w 1876901"/>
                  <a:gd name="connsiteY7" fmla="*/ 0 h 1656948"/>
                  <a:gd name="connsiteX0" fmla="*/ 0 w 1876901"/>
                  <a:gd name="connsiteY0" fmla="*/ 1656948 h 1656948"/>
                  <a:gd name="connsiteX1" fmla="*/ 356207 w 1876901"/>
                  <a:gd name="connsiteY1" fmla="*/ 1540258 h 1656948"/>
                  <a:gd name="connsiteX2" fmla="*/ 742449 w 1876901"/>
                  <a:gd name="connsiteY2" fmla="*/ 1481542 h 1656948"/>
                  <a:gd name="connsiteX3" fmla="*/ 1088588 w 1876901"/>
                  <a:gd name="connsiteY3" fmla="*/ 1369350 h 1656948"/>
                  <a:gd name="connsiteX4" fmla="*/ 1329443 w 1876901"/>
                  <a:gd name="connsiteY4" fmla="*/ 1234935 h 1656948"/>
                  <a:gd name="connsiteX5" fmla="*/ 1497428 w 1876901"/>
                  <a:gd name="connsiteY5" fmla="*/ 982325 h 1656948"/>
                  <a:gd name="connsiteX6" fmla="*/ 1571847 w 1876901"/>
                  <a:gd name="connsiteY6" fmla="*/ 360671 h 1656948"/>
                  <a:gd name="connsiteX7" fmla="*/ 1876901 w 1876901"/>
                  <a:gd name="connsiteY7" fmla="*/ 0 h 1656948"/>
                  <a:gd name="connsiteX0" fmla="*/ 0 w 1876901"/>
                  <a:gd name="connsiteY0" fmla="*/ 1656948 h 1656948"/>
                  <a:gd name="connsiteX1" fmla="*/ 356207 w 1876901"/>
                  <a:gd name="connsiteY1" fmla="*/ 1540258 h 1656948"/>
                  <a:gd name="connsiteX2" fmla="*/ 742449 w 1876901"/>
                  <a:gd name="connsiteY2" fmla="*/ 1481542 h 1656948"/>
                  <a:gd name="connsiteX3" fmla="*/ 1088588 w 1876901"/>
                  <a:gd name="connsiteY3" fmla="*/ 1369350 h 1656948"/>
                  <a:gd name="connsiteX4" fmla="*/ 1329443 w 1876901"/>
                  <a:gd name="connsiteY4" fmla="*/ 1234935 h 1656948"/>
                  <a:gd name="connsiteX5" fmla="*/ 1497428 w 1876901"/>
                  <a:gd name="connsiteY5" fmla="*/ 982325 h 1656948"/>
                  <a:gd name="connsiteX6" fmla="*/ 1571847 w 1876901"/>
                  <a:gd name="connsiteY6" fmla="*/ 360671 h 1656948"/>
                  <a:gd name="connsiteX7" fmla="*/ 1876901 w 1876901"/>
                  <a:gd name="connsiteY7" fmla="*/ 0 h 1656948"/>
                  <a:gd name="connsiteX0" fmla="*/ 0 w 1876901"/>
                  <a:gd name="connsiteY0" fmla="*/ 1656948 h 1656948"/>
                  <a:gd name="connsiteX1" fmla="*/ 356207 w 1876901"/>
                  <a:gd name="connsiteY1" fmla="*/ 1540258 h 1656948"/>
                  <a:gd name="connsiteX2" fmla="*/ 742449 w 1876901"/>
                  <a:gd name="connsiteY2" fmla="*/ 1481542 h 1656948"/>
                  <a:gd name="connsiteX3" fmla="*/ 1088588 w 1876901"/>
                  <a:gd name="connsiteY3" fmla="*/ 1369350 h 1656948"/>
                  <a:gd name="connsiteX4" fmla="*/ 1329443 w 1876901"/>
                  <a:gd name="connsiteY4" fmla="*/ 1234935 h 1656948"/>
                  <a:gd name="connsiteX5" fmla="*/ 1497428 w 1876901"/>
                  <a:gd name="connsiteY5" fmla="*/ 982325 h 1656948"/>
                  <a:gd name="connsiteX6" fmla="*/ 1571847 w 1876901"/>
                  <a:gd name="connsiteY6" fmla="*/ 360671 h 1656948"/>
                  <a:gd name="connsiteX7" fmla="*/ 1876901 w 1876901"/>
                  <a:gd name="connsiteY7" fmla="*/ 0 h 1656948"/>
                  <a:gd name="connsiteX0" fmla="*/ 0 w 1876901"/>
                  <a:gd name="connsiteY0" fmla="*/ 1656948 h 1656948"/>
                  <a:gd name="connsiteX1" fmla="*/ 356207 w 1876901"/>
                  <a:gd name="connsiteY1" fmla="*/ 1540258 h 1656948"/>
                  <a:gd name="connsiteX2" fmla="*/ 742449 w 1876901"/>
                  <a:gd name="connsiteY2" fmla="*/ 1481542 h 1656948"/>
                  <a:gd name="connsiteX3" fmla="*/ 1088588 w 1876901"/>
                  <a:gd name="connsiteY3" fmla="*/ 1369350 h 1656948"/>
                  <a:gd name="connsiteX4" fmla="*/ 1329443 w 1876901"/>
                  <a:gd name="connsiteY4" fmla="*/ 1234935 h 1656948"/>
                  <a:gd name="connsiteX5" fmla="*/ 1497428 w 1876901"/>
                  <a:gd name="connsiteY5" fmla="*/ 982325 h 1656948"/>
                  <a:gd name="connsiteX6" fmla="*/ 1571847 w 1876901"/>
                  <a:gd name="connsiteY6" fmla="*/ 360671 h 1656948"/>
                  <a:gd name="connsiteX7" fmla="*/ 1876901 w 1876901"/>
                  <a:gd name="connsiteY7" fmla="*/ 0 h 1656948"/>
                  <a:gd name="connsiteX0" fmla="*/ 0 w 1876901"/>
                  <a:gd name="connsiteY0" fmla="*/ 1656948 h 1656948"/>
                  <a:gd name="connsiteX1" fmla="*/ 356207 w 1876901"/>
                  <a:gd name="connsiteY1" fmla="*/ 1540258 h 1656948"/>
                  <a:gd name="connsiteX2" fmla="*/ 742449 w 1876901"/>
                  <a:gd name="connsiteY2" fmla="*/ 1481542 h 1656948"/>
                  <a:gd name="connsiteX3" fmla="*/ 1088588 w 1876901"/>
                  <a:gd name="connsiteY3" fmla="*/ 1369350 h 1656948"/>
                  <a:gd name="connsiteX4" fmla="*/ 1329443 w 1876901"/>
                  <a:gd name="connsiteY4" fmla="*/ 1234935 h 1656948"/>
                  <a:gd name="connsiteX5" fmla="*/ 1497428 w 1876901"/>
                  <a:gd name="connsiteY5" fmla="*/ 982325 h 1656948"/>
                  <a:gd name="connsiteX6" fmla="*/ 1571847 w 1876901"/>
                  <a:gd name="connsiteY6" fmla="*/ 360671 h 1656948"/>
                  <a:gd name="connsiteX7" fmla="*/ 1876901 w 1876901"/>
                  <a:gd name="connsiteY7" fmla="*/ 0 h 1656948"/>
                  <a:gd name="connsiteX0" fmla="*/ 0 w 1876901"/>
                  <a:gd name="connsiteY0" fmla="*/ 1656948 h 1656948"/>
                  <a:gd name="connsiteX1" fmla="*/ 356207 w 1876901"/>
                  <a:gd name="connsiteY1" fmla="*/ 1540258 h 1656948"/>
                  <a:gd name="connsiteX2" fmla="*/ 742449 w 1876901"/>
                  <a:gd name="connsiteY2" fmla="*/ 1481542 h 1656948"/>
                  <a:gd name="connsiteX3" fmla="*/ 1088588 w 1876901"/>
                  <a:gd name="connsiteY3" fmla="*/ 1369350 h 1656948"/>
                  <a:gd name="connsiteX4" fmla="*/ 1329443 w 1876901"/>
                  <a:gd name="connsiteY4" fmla="*/ 1234935 h 1656948"/>
                  <a:gd name="connsiteX5" fmla="*/ 1497428 w 1876901"/>
                  <a:gd name="connsiteY5" fmla="*/ 982325 h 1656948"/>
                  <a:gd name="connsiteX6" fmla="*/ 1571847 w 1876901"/>
                  <a:gd name="connsiteY6" fmla="*/ 360671 h 1656948"/>
                  <a:gd name="connsiteX7" fmla="*/ 1876901 w 1876901"/>
                  <a:gd name="connsiteY7" fmla="*/ 0 h 1656948"/>
                  <a:gd name="connsiteX0" fmla="*/ 0 w 1876901"/>
                  <a:gd name="connsiteY0" fmla="*/ 1656948 h 1656948"/>
                  <a:gd name="connsiteX1" fmla="*/ 356207 w 1876901"/>
                  <a:gd name="connsiteY1" fmla="*/ 1540258 h 1656948"/>
                  <a:gd name="connsiteX2" fmla="*/ 742449 w 1876901"/>
                  <a:gd name="connsiteY2" fmla="*/ 1481542 h 1656948"/>
                  <a:gd name="connsiteX3" fmla="*/ 1088588 w 1876901"/>
                  <a:gd name="connsiteY3" fmla="*/ 1369350 h 1656948"/>
                  <a:gd name="connsiteX4" fmla="*/ 1329443 w 1876901"/>
                  <a:gd name="connsiteY4" fmla="*/ 1234935 h 1656948"/>
                  <a:gd name="connsiteX5" fmla="*/ 1497428 w 1876901"/>
                  <a:gd name="connsiteY5" fmla="*/ 982325 h 1656948"/>
                  <a:gd name="connsiteX6" fmla="*/ 1565001 w 1876901"/>
                  <a:gd name="connsiteY6" fmla="*/ 598907 h 1656948"/>
                  <a:gd name="connsiteX7" fmla="*/ 1571847 w 1876901"/>
                  <a:gd name="connsiteY7" fmla="*/ 360671 h 1656948"/>
                  <a:gd name="connsiteX8" fmla="*/ 1876901 w 1876901"/>
                  <a:gd name="connsiteY8" fmla="*/ 0 h 1656948"/>
                  <a:gd name="connsiteX0" fmla="*/ 0 w 1876901"/>
                  <a:gd name="connsiteY0" fmla="*/ 1656948 h 1656948"/>
                  <a:gd name="connsiteX1" fmla="*/ 356207 w 1876901"/>
                  <a:gd name="connsiteY1" fmla="*/ 1540258 h 1656948"/>
                  <a:gd name="connsiteX2" fmla="*/ 742449 w 1876901"/>
                  <a:gd name="connsiteY2" fmla="*/ 1481542 h 1656948"/>
                  <a:gd name="connsiteX3" fmla="*/ 1088588 w 1876901"/>
                  <a:gd name="connsiteY3" fmla="*/ 1369350 h 1656948"/>
                  <a:gd name="connsiteX4" fmla="*/ 1329443 w 1876901"/>
                  <a:gd name="connsiteY4" fmla="*/ 1234935 h 1656948"/>
                  <a:gd name="connsiteX5" fmla="*/ 1497428 w 1876901"/>
                  <a:gd name="connsiteY5" fmla="*/ 982325 h 1656948"/>
                  <a:gd name="connsiteX6" fmla="*/ 1565001 w 1876901"/>
                  <a:gd name="connsiteY6" fmla="*/ 598907 h 1656948"/>
                  <a:gd name="connsiteX7" fmla="*/ 1640307 w 1876901"/>
                  <a:gd name="connsiteY7" fmla="*/ 336027 h 1656948"/>
                  <a:gd name="connsiteX8" fmla="*/ 1876901 w 1876901"/>
                  <a:gd name="connsiteY8" fmla="*/ 0 h 1656948"/>
                  <a:gd name="connsiteX0" fmla="*/ 0 w 1876901"/>
                  <a:gd name="connsiteY0" fmla="*/ 1656948 h 1656948"/>
                  <a:gd name="connsiteX1" fmla="*/ 356207 w 1876901"/>
                  <a:gd name="connsiteY1" fmla="*/ 1540258 h 1656948"/>
                  <a:gd name="connsiteX2" fmla="*/ 742449 w 1876901"/>
                  <a:gd name="connsiteY2" fmla="*/ 1481542 h 1656948"/>
                  <a:gd name="connsiteX3" fmla="*/ 1088588 w 1876901"/>
                  <a:gd name="connsiteY3" fmla="*/ 1369350 h 1656948"/>
                  <a:gd name="connsiteX4" fmla="*/ 1329443 w 1876901"/>
                  <a:gd name="connsiteY4" fmla="*/ 1234935 h 1656948"/>
                  <a:gd name="connsiteX5" fmla="*/ 1497428 w 1876901"/>
                  <a:gd name="connsiteY5" fmla="*/ 982325 h 1656948"/>
                  <a:gd name="connsiteX6" fmla="*/ 1565001 w 1876901"/>
                  <a:gd name="connsiteY6" fmla="*/ 598907 h 1656948"/>
                  <a:gd name="connsiteX7" fmla="*/ 1640307 w 1876901"/>
                  <a:gd name="connsiteY7" fmla="*/ 336027 h 1656948"/>
                  <a:gd name="connsiteX8" fmla="*/ 1876901 w 1876901"/>
                  <a:gd name="connsiteY8" fmla="*/ 0 h 1656948"/>
                  <a:gd name="connsiteX0" fmla="*/ 0 w 1897439"/>
                  <a:gd name="connsiteY0" fmla="*/ 1558368 h 1558368"/>
                  <a:gd name="connsiteX1" fmla="*/ 356207 w 1897439"/>
                  <a:gd name="connsiteY1" fmla="*/ 1441678 h 1558368"/>
                  <a:gd name="connsiteX2" fmla="*/ 742449 w 1897439"/>
                  <a:gd name="connsiteY2" fmla="*/ 1382962 h 1558368"/>
                  <a:gd name="connsiteX3" fmla="*/ 1088588 w 1897439"/>
                  <a:gd name="connsiteY3" fmla="*/ 1270770 h 1558368"/>
                  <a:gd name="connsiteX4" fmla="*/ 1329443 w 1897439"/>
                  <a:gd name="connsiteY4" fmla="*/ 1136355 h 1558368"/>
                  <a:gd name="connsiteX5" fmla="*/ 1497428 w 1897439"/>
                  <a:gd name="connsiteY5" fmla="*/ 883745 h 1558368"/>
                  <a:gd name="connsiteX6" fmla="*/ 1565001 w 1897439"/>
                  <a:gd name="connsiteY6" fmla="*/ 500327 h 1558368"/>
                  <a:gd name="connsiteX7" fmla="*/ 1640307 w 1897439"/>
                  <a:gd name="connsiteY7" fmla="*/ 237447 h 1558368"/>
                  <a:gd name="connsiteX8" fmla="*/ 1897439 w 1897439"/>
                  <a:gd name="connsiteY8" fmla="*/ 0 h 1558368"/>
                  <a:gd name="connsiteX0" fmla="*/ 0 w 1897439"/>
                  <a:gd name="connsiteY0" fmla="*/ 1558368 h 1558368"/>
                  <a:gd name="connsiteX1" fmla="*/ 356207 w 1897439"/>
                  <a:gd name="connsiteY1" fmla="*/ 1441678 h 1558368"/>
                  <a:gd name="connsiteX2" fmla="*/ 742449 w 1897439"/>
                  <a:gd name="connsiteY2" fmla="*/ 1382962 h 1558368"/>
                  <a:gd name="connsiteX3" fmla="*/ 1088588 w 1897439"/>
                  <a:gd name="connsiteY3" fmla="*/ 1270770 h 1558368"/>
                  <a:gd name="connsiteX4" fmla="*/ 1329443 w 1897439"/>
                  <a:gd name="connsiteY4" fmla="*/ 1136355 h 1558368"/>
                  <a:gd name="connsiteX5" fmla="*/ 1497428 w 1897439"/>
                  <a:gd name="connsiteY5" fmla="*/ 883745 h 1558368"/>
                  <a:gd name="connsiteX6" fmla="*/ 1565001 w 1897439"/>
                  <a:gd name="connsiteY6" fmla="*/ 500327 h 1558368"/>
                  <a:gd name="connsiteX7" fmla="*/ 1599232 w 1897439"/>
                  <a:gd name="connsiteY7" fmla="*/ 270307 h 1558368"/>
                  <a:gd name="connsiteX8" fmla="*/ 1897439 w 1897439"/>
                  <a:gd name="connsiteY8" fmla="*/ 0 h 1558368"/>
                  <a:gd name="connsiteX0" fmla="*/ 0 w 1897439"/>
                  <a:gd name="connsiteY0" fmla="*/ 1558368 h 1558368"/>
                  <a:gd name="connsiteX1" fmla="*/ 356207 w 1897439"/>
                  <a:gd name="connsiteY1" fmla="*/ 1441678 h 1558368"/>
                  <a:gd name="connsiteX2" fmla="*/ 742449 w 1897439"/>
                  <a:gd name="connsiteY2" fmla="*/ 1382962 h 1558368"/>
                  <a:gd name="connsiteX3" fmla="*/ 1088588 w 1897439"/>
                  <a:gd name="connsiteY3" fmla="*/ 1311845 h 1558368"/>
                  <a:gd name="connsiteX4" fmla="*/ 1329443 w 1897439"/>
                  <a:gd name="connsiteY4" fmla="*/ 1136355 h 1558368"/>
                  <a:gd name="connsiteX5" fmla="*/ 1497428 w 1897439"/>
                  <a:gd name="connsiteY5" fmla="*/ 883745 h 1558368"/>
                  <a:gd name="connsiteX6" fmla="*/ 1565001 w 1897439"/>
                  <a:gd name="connsiteY6" fmla="*/ 500327 h 1558368"/>
                  <a:gd name="connsiteX7" fmla="*/ 1599232 w 1897439"/>
                  <a:gd name="connsiteY7" fmla="*/ 270307 h 1558368"/>
                  <a:gd name="connsiteX8" fmla="*/ 1897439 w 1897439"/>
                  <a:gd name="connsiteY8" fmla="*/ 0 h 1558368"/>
                  <a:gd name="connsiteX0" fmla="*/ 0 w 1897439"/>
                  <a:gd name="connsiteY0" fmla="*/ 1558368 h 1558368"/>
                  <a:gd name="connsiteX1" fmla="*/ 356207 w 1897439"/>
                  <a:gd name="connsiteY1" fmla="*/ 1441678 h 1558368"/>
                  <a:gd name="connsiteX2" fmla="*/ 742449 w 1897439"/>
                  <a:gd name="connsiteY2" fmla="*/ 1382962 h 1558368"/>
                  <a:gd name="connsiteX3" fmla="*/ 1088588 w 1897439"/>
                  <a:gd name="connsiteY3" fmla="*/ 1311845 h 1558368"/>
                  <a:gd name="connsiteX4" fmla="*/ 1356827 w 1897439"/>
                  <a:gd name="connsiteY4" fmla="*/ 1210290 h 1558368"/>
                  <a:gd name="connsiteX5" fmla="*/ 1497428 w 1897439"/>
                  <a:gd name="connsiteY5" fmla="*/ 883745 h 1558368"/>
                  <a:gd name="connsiteX6" fmla="*/ 1565001 w 1897439"/>
                  <a:gd name="connsiteY6" fmla="*/ 500327 h 1558368"/>
                  <a:gd name="connsiteX7" fmla="*/ 1599232 w 1897439"/>
                  <a:gd name="connsiteY7" fmla="*/ 270307 h 1558368"/>
                  <a:gd name="connsiteX8" fmla="*/ 1897439 w 1897439"/>
                  <a:gd name="connsiteY8" fmla="*/ 0 h 1558368"/>
                  <a:gd name="connsiteX0" fmla="*/ 0 w 1897439"/>
                  <a:gd name="connsiteY0" fmla="*/ 1558368 h 1558368"/>
                  <a:gd name="connsiteX1" fmla="*/ 356207 w 1897439"/>
                  <a:gd name="connsiteY1" fmla="*/ 1441678 h 1558368"/>
                  <a:gd name="connsiteX2" fmla="*/ 742449 w 1897439"/>
                  <a:gd name="connsiteY2" fmla="*/ 1382962 h 1558368"/>
                  <a:gd name="connsiteX3" fmla="*/ 1088588 w 1897439"/>
                  <a:gd name="connsiteY3" fmla="*/ 1311845 h 1558368"/>
                  <a:gd name="connsiteX4" fmla="*/ 1356827 w 1897439"/>
                  <a:gd name="connsiteY4" fmla="*/ 1210290 h 1558368"/>
                  <a:gd name="connsiteX5" fmla="*/ 1442660 w 1897439"/>
                  <a:gd name="connsiteY5" fmla="*/ 875530 h 1558368"/>
                  <a:gd name="connsiteX6" fmla="*/ 1565001 w 1897439"/>
                  <a:gd name="connsiteY6" fmla="*/ 500327 h 1558368"/>
                  <a:gd name="connsiteX7" fmla="*/ 1599232 w 1897439"/>
                  <a:gd name="connsiteY7" fmla="*/ 270307 h 1558368"/>
                  <a:gd name="connsiteX8" fmla="*/ 1897439 w 1897439"/>
                  <a:gd name="connsiteY8" fmla="*/ 0 h 1558368"/>
                  <a:gd name="connsiteX0" fmla="*/ 0 w 1897439"/>
                  <a:gd name="connsiteY0" fmla="*/ 1558368 h 1558368"/>
                  <a:gd name="connsiteX1" fmla="*/ 356207 w 1897439"/>
                  <a:gd name="connsiteY1" fmla="*/ 1441678 h 1558368"/>
                  <a:gd name="connsiteX2" fmla="*/ 742449 w 1897439"/>
                  <a:gd name="connsiteY2" fmla="*/ 1382962 h 1558368"/>
                  <a:gd name="connsiteX3" fmla="*/ 1088588 w 1897439"/>
                  <a:gd name="connsiteY3" fmla="*/ 1311845 h 1558368"/>
                  <a:gd name="connsiteX4" fmla="*/ 1356827 w 1897439"/>
                  <a:gd name="connsiteY4" fmla="*/ 1210290 h 1558368"/>
                  <a:gd name="connsiteX5" fmla="*/ 1442660 w 1897439"/>
                  <a:gd name="connsiteY5" fmla="*/ 875530 h 1558368"/>
                  <a:gd name="connsiteX6" fmla="*/ 1455465 w 1897439"/>
                  <a:gd name="connsiteY6" fmla="*/ 500327 h 1558368"/>
                  <a:gd name="connsiteX7" fmla="*/ 1599232 w 1897439"/>
                  <a:gd name="connsiteY7" fmla="*/ 270307 h 1558368"/>
                  <a:gd name="connsiteX8" fmla="*/ 1897439 w 1897439"/>
                  <a:gd name="connsiteY8" fmla="*/ 0 h 1558368"/>
                  <a:gd name="connsiteX0" fmla="*/ 0 w 1897439"/>
                  <a:gd name="connsiteY0" fmla="*/ 1558368 h 1558368"/>
                  <a:gd name="connsiteX1" fmla="*/ 356207 w 1897439"/>
                  <a:gd name="connsiteY1" fmla="*/ 1441678 h 1558368"/>
                  <a:gd name="connsiteX2" fmla="*/ 742449 w 1897439"/>
                  <a:gd name="connsiteY2" fmla="*/ 1382962 h 1558368"/>
                  <a:gd name="connsiteX3" fmla="*/ 1088588 w 1897439"/>
                  <a:gd name="connsiteY3" fmla="*/ 1311845 h 1558368"/>
                  <a:gd name="connsiteX4" fmla="*/ 1356827 w 1897439"/>
                  <a:gd name="connsiteY4" fmla="*/ 1210290 h 1558368"/>
                  <a:gd name="connsiteX5" fmla="*/ 1442660 w 1897439"/>
                  <a:gd name="connsiteY5" fmla="*/ 875530 h 1558368"/>
                  <a:gd name="connsiteX6" fmla="*/ 1455465 w 1897439"/>
                  <a:gd name="connsiteY6" fmla="*/ 500327 h 1558368"/>
                  <a:gd name="connsiteX7" fmla="*/ 1619770 w 1897439"/>
                  <a:gd name="connsiteY7" fmla="*/ 344242 h 1558368"/>
                  <a:gd name="connsiteX8" fmla="*/ 1897439 w 1897439"/>
                  <a:gd name="connsiteY8" fmla="*/ 0 h 1558368"/>
                  <a:gd name="connsiteX0" fmla="*/ 0 w 1897439"/>
                  <a:gd name="connsiteY0" fmla="*/ 1558368 h 1558368"/>
                  <a:gd name="connsiteX1" fmla="*/ 349361 w 1897439"/>
                  <a:gd name="connsiteY1" fmla="*/ 1458108 h 1558368"/>
                  <a:gd name="connsiteX2" fmla="*/ 742449 w 1897439"/>
                  <a:gd name="connsiteY2" fmla="*/ 1382962 h 1558368"/>
                  <a:gd name="connsiteX3" fmla="*/ 1088588 w 1897439"/>
                  <a:gd name="connsiteY3" fmla="*/ 1311845 h 1558368"/>
                  <a:gd name="connsiteX4" fmla="*/ 1356827 w 1897439"/>
                  <a:gd name="connsiteY4" fmla="*/ 1210290 h 1558368"/>
                  <a:gd name="connsiteX5" fmla="*/ 1442660 w 1897439"/>
                  <a:gd name="connsiteY5" fmla="*/ 875530 h 1558368"/>
                  <a:gd name="connsiteX6" fmla="*/ 1455465 w 1897439"/>
                  <a:gd name="connsiteY6" fmla="*/ 500327 h 1558368"/>
                  <a:gd name="connsiteX7" fmla="*/ 1619770 w 1897439"/>
                  <a:gd name="connsiteY7" fmla="*/ 344242 h 1558368"/>
                  <a:gd name="connsiteX8" fmla="*/ 1897439 w 1897439"/>
                  <a:gd name="connsiteY8" fmla="*/ 0 h 1558368"/>
                  <a:gd name="connsiteX0" fmla="*/ 0 w 1897439"/>
                  <a:gd name="connsiteY0" fmla="*/ 1558368 h 1558368"/>
                  <a:gd name="connsiteX1" fmla="*/ 349361 w 1897439"/>
                  <a:gd name="connsiteY1" fmla="*/ 1458108 h 1558368"/>
                  <a:gd name="connsiteX2" fmla="*/ 742449 w 1897439"/>
                  <a:gd name="connsiteY2" fmla="*/ 1382962 h 1558368"/>
                  <a:gd name="connsiteX3" fmla="*/ 1088588 w 1897439"/>
                  <a:gd name="connsiteY3" fmla="*/ 1311845 h 1558368"/>
                  <a:gd name="connsiteX4" fmla="*/ 1356827 w 1897439"/>
                  <a:gd name="connsiteY4" fmla="*/ 1210290 h 1558368"/>
                  <a:gd name="connsiteX5" fmla="*/ 1442660 w 1897439"/>
                  <a:gd name="connsiteY5" fmla="*/ 875530 h 1558368"/>
                  <a:gd name="connsiteX6" fmla="*/ 1455465 w 1897439"/>
                  <a:gd name="connsiteY6" fmla="*/ 500327 h 1558368"/>
                  <a:gd name="connsiteX7" fmla="*/ 1619770 w 1897439"/>
                  <a:gd name="connsiteY7" fmla="*/ 344242 h 1558368"/>
                  <a:gd name="connsiteX8" fmla="*/ 1897439 w 1897439"/>
                  <a:gd name="connsiteY8" fmla="*/ 0 h 1558368"/>
                  <a:gd name="connsiteX0" fmla="*/ 0 w 1897439"/>
                  <a:gd name="connsiteY0" fmla="*/ 1558368 h 1558368"/>
                  <a:gd name="connsiteX1" fmla="*/ 349361 w 1897439"/>
                  <a:gd name="connsiteY1" fmla="*/ 1458108 h 1558368"/>
                  <a:gd name="connsiteX2" fmla="*/ 742449 w 1897439"/>
                  <a:gd name="connsiteY2" fmla="*/ 1382962 h 1558368"/>
                  <a:gd name="connsiteX3" fmla="*/ 1088588 w 1897439"/>
                  <a:gd name="connsiteY3" fmla="*/ 1311845 h 1558368"/>
                  <a:gd name="connsiteX4" fmla="*/ 1356827 w 1897439"/>
                  <a:gd name="connsiteY4" fmla="*/ 1210290 h 1558368"/>
                  <a:gd name="connsiteX5" fmla="*/ 1442660 w 1897439"/>
                  <a:gd name="connsiteY5" fmla="*/ 875530 h 1558368"/>
                  <a:gd name="connsiteX6" fmla="*/ 1455465 w 1897439"/>
                  <a:gd name="connsiteY6" fmla="*/ 500327 h 1558368"/>
                  <a:gd name="connsiteX7" fmla="*/ 1619770 w 1897439"/>
                  <a:gd name="connsiteY7" fmla="*/ 344242 h 1558368"/>
                  <a:gd name="connsiteX8" fmla="*/ 1897439 w 1897439"/>
                  <a:gd name="connsiteY8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87468 h 1558368"/>
                  <a:gd name="connsiteX2" fmla="*/ 349361 w 1897439"/>
                  <a:gd name="connsiteY2" fmla="*/ 1458108 h 1558368"/>
                  <a:gd name="connsiteX3" fmla="*/ 742449 w 1897439"/>
                  <a:gd name="connsiteY3" fmla="*/ 1382962 h 1558368"/>
                  <a:gd name="connsiteX4" fmla="*/ 1088588 w 1897439"/>
                  <a:gd name="connsiteY4" fmla="*/ 1311845 h 1558368"/>
                  <a:gd name="connsiteX5" fmla="*/ 1356827 w 1897439"/>
                  <a:gd name="connsiteY5" fmla="*/ 1210290 h 1558368"/>
                  <a:gd name="connsiteX6" fmla="*/ 1442660 w 1897439"/>
                  <a:gd name="connsiteY6" fmla="*/ 875530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87468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088588 w 1897439"/>
                  <a:gd name="connsiteY4" fmla="*/ 1311845 h 1558368"/>
                  <a:gd name="connsiteX5" fmla="*/ 1356827 w 1897439"/>
                  <a:gd name="connsiteY5" fmla="*/ 1210290 h 1558368"/>
                  <a:gd name="connsiteX6" fmla="*/ 1442660 w 1897439"/>
                  <a:gd name="connsiteY6" fmla="*/ 875530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088588 w 1897439"/>
                  <a:gd name="connsiteY4" fmla="*/ 1311845 h 1558368"/>
                  <a:gd name="connsiteX5" fmla="*/ 1356827 w 1897439"/>
                  <a:gd name="connsiteY5" fmla="*/ 1210290 h 1558368"/>
                  <a:gd name="connsiteX6" fmla="*/ 1442660 w 1897439"/>
                  <a:gd name="connsiteY6" fmla="*/ 875530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088588 w 1897439"/>
                  <a:gd name="connsiteY4" fmla="*/ 1311845 h 1558368"/>
                  <a:gd name="connsiteX5" fmla="*/ 1356827 w 1897439"/>
                  <a:gd name="connsiteY5" fmla="*/ 1210290 h 1558368"/>
                  <a:gd name="connsiteX6" fmla="*/ 1442660 w 1897439"/>
                  <a:gd name="connsiteY6" fmla="*/ 875530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088588 w 1897439"/>
                  <a:gd name="connsiteY4" fmla="*/ 1311845 h 1558368"/>
                  <a:gd name="connsiteX5" fmla="*/ 1356827 w 1897439"/>
                  <a:gd name="connsiteY5" fmla="*/ 1210290 h 1558368"/>
                  <a:gd name="connsiteX6" fmla="*/ 1442660 w 1897439"/>
                  <a:gd name="connsiteY6" fmla="*/ 875530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057383 w 1897439"/>
                  <a:gd name="connsiteY4" fmla="*/ 1311845 h 1558368"/>
                  <a:gd name="connsiteX5" fmla="*/ 1356827 w 1897439"/>
                  <a:gd name="connsiteY5" fmla="*/ 1210290 h 1558368"/>
                  <a:gd name="connsiteX6" fmla="*/ 1442660 w 1897439"/>
                  <a:gd name="connsiteY6" fmla="*/ 875530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217865 w 1897439"/>
                  <a:gd name="connsiteY4" fmla="*/ 1285099 h 1558368"/>
                  <a:gd name="connsiteX5" fmla="*/ 1356827 w 1897439"/>
                  <a:gd name="connsiteY5" fmla="*/ 1210290 h 1558368"/>
                  <a:gd name="connsiteX6" fmla="*/ 1442660 w 1897439"/>
                  <a:gd name="connsiteY6" fmla="*/ 875530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217865 w 1897439"/>
                  <a:gd name="connsiteY4" fmla="*/ 1285099 h 1558368"/>
                  <a:gd name="connsiteX5" fmla="*/ 1330080 w 1897439"/>
                  <a:gd name="connsiteY5" fmla="*/ 1156797 h 1558368"/>
                  <a:gd name="connsiteX6" fmla="*/ 1442660 w 1897439"/>
                  <a:gd name="connsiteY6" fmla="*/ 875530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217865 w 1897439"/>
                  <a:gd name="connsiteY4" fmla="*/ 1285099 h 1558368"/>
                  <a:gd name="connsiteX5" fmla="*/ 1325622 w 1897439"/>
                  <a:gd name="connsiteY5" fmla="*/ 1119352 h 1558368"/>
                  <a:gd name="connsiteX6" fmla="*/ 1442660 w 1897439"/>
                  <a:gd name="connsiteY6" fmla="*/ 875530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217865 w 1897439"/>
                  <a:gd name="connsiteY4" fmla="*/ 1285099 h 1558368"/>
                  <a:gd name="connsiteX5" fmla="*/ 1325622 w 1897439"/>
                  <a:gd name="connsiteY5" fmla="*/ 1119352 h 1558368"/>
                  <a:gd name="connsiteX6" fmla="*/ 1442660 w 1897439"/>
                  <a:gd name="connsiteY6" fmla="*/ 875530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217865 w 1897439"/>
                  <a:gd name="connsiteY4" fmla="*/ 1285099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217865 w 1897439"/>
                  <a:gd name="connsiteY4" fmla="*/ 1285099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217865 w 1897439"/>
                  <a:gd name="connsiteY4" fmla="*/ 1285099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208949 w 1897439"/>
                  <a:gd name="connsiteY4" fmla="*/ 1279750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208949 w 1897439"/>
                  <a:gd name="connsiteY4" fmla="*/ 1279750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208949 w 1897439"/>
                  <a:gd name="connsiteY4" fmla="*/ 1279750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208949 w 1897439"/>
                  <a:gd name="connsiteY4" fmla="*/ 1279750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926255 w 1897439"/>
                  <a:gd name="connsiteY4" fmla="*/ 1359085 h 1558368"/>
                  <a:gd name="connsiteX5" fmla="*/ 1208949 w 1897439"/>
                  <a:gd name="connsiteY5" fmla="*/ 1279750 h 1558368"/>
                  <a:gd name="connsiteX6" fmla="*/ 1325622 w 1897439"/>
                  <a:gd name="connsiteY6" fmla="*/ 1119352 h 1558368"/>
                  <a:gd name="connsiteX7" fmla="*/ 1357961 w 1897439"/>
                  <a:gd name="connsiteY7" fmla="*/ 827386 h 1558368"/>
                  <a:gd name="connsiteX8" fmla="*/ 1455465 w 1897439"/>
                  <a:gd name="connsiteY8" fmla="*/ 500327 h 1558368"/>
                  <a:gd name="connsiteX9" fmla="*/ 1619770 w 1897439"/>
                  <a:gd name="connsiteY9" fmla="*/ 344242 h 1558368"/>
                  <a:gd name="connsiteX10" fmla="*/ 1897439 w 1897439"/>
                  <a:gd name="connsiteY10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06786 w 1897439"/>
                  <a:gd name="connsiteY3" fmla="*/ 1399010 h 1558368"/>
                  <a:gd name="connsiteX4" fmla="*/ 926255 w 1897439"/>
                  <a:gd name="connsiteY4" fmla="*/ 1359085 h 1558368"/>
                  <a:gd name="connsiteX5" fmla="*/ 1208949 w 1897439"/>
                  <a:gd name="connsiteY5" fmla="*/ 1279750 h 1558368"/>
                  <a:gd name="connsiteX6" fmla="*/ 1325622 w 1897439"/>
                  <a:gd name="connsiteY6" fmla="*/ 1119352 h 1558368"/>
                  <a:gd name="connsiteX7" fmla="*/ 1357961 w 1897439"/>
                  <a:gd name="connsiteY7" fmla="*/ 827386 h 1558368"/>
                  <a:gd name="connsiteX8" fmla="*/ 1455465 w 1897439"/>
                  <a:gd name="connsiteY8" fmla="*/ 500327 h 1558368"/>
                  <a:gd name="connsiteX9" fmla="*/ 1619770 w 1897439"/>
                  <a:gd name="connsiteY9" fmla="*/ 344242 h 1558368"/>
                  <a:gd name="connsiteX10" fmla="*/ 1897439 w 1897439"/>
                  <a:gd name="connsiteY10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926255 w 1897439"/>
                  <a:gd name="connsiteY3" fmla="*/ 1359085 h 1558368"/>
                  <a:gd name="connsiteX4" fmla="*/ 1208949 w 1897439"/>
                  <a:gd name="connsiteY4" fmla="*/ 1279750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585627 w 1897439"/>
                  <a:gd name="connsiteY2" fmla="*/ 1442061 h 1558368"/>
                  <a:gd name="connsiteX3" fmla="*/ 926255 w 1897439"/>
                  <a:gd name="connsiteY3" fmla="*/ 1359085 h 1558368"/>
                  <a:gd name="connsiteX4" fmla="*/ 1208949 w 1897439"/>
                  <a:gd name="connsiteY4" fmla="*/ 1279750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594542 w 1897439"/>
                  <a:gd name="connsiteY2" fmla="*/ 1431362 h 1558368"/>
                  <a:gd name="connsiteX3" fmla="*/ 926255 w 1897439"/>
                  <a:gd name="connsiteY3" fmla="*/ 1359085 h 1558368"/>
                  <a:gd name="connsiteX4" fmla="*/ 1208949 w 1897439"/>
                  <a:gd name="connsiteY4" fmla="*/ 1279750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594542 w 1897439"/>
                  <a:gd name="connsiteY2" fmla="*/ 1431362 h 1558368"/>
                  <a:gd name="connsiteX3" fmla="*/ 926255 w 1897439"/>
                  <a:gd name="connsiteY3" fmla="*/ 1359085 h 1558368"/>
                  <a:gd name="connsiteX4" fmla="*/ 1208949 w 1897439"/>
                  <a:gd name="connsiteY4" fmla="*/ 1279750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375224 w 1897439"/>
                  <a:gd name="connsiteY7" fmla="*/ 478930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594542 w 1897439"/>
                  <a:gd name="connsiteY2" fmla="*/ 1431362 h 1558368"/>
                  <a:gd name="connsiteX3" fmla="*/ 926255 w 1897439"/>
                  <a:gd name="connsiteY3" fmla="*/ 1359085 h 1558368"/>
                  <a:gd name="connsiteX4" fmla="*/ 1208949 w 1897439"/>
                  <a:gd name="connsiteY4" fmla="*/ 1279750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375224 w 1897439"/>
                  <a:gd name="connsiteY7" fmla="*/ 478930 h 1558368"/>
                  <a:gd name="connsiteX8" fmla="*/ 1633144 w 1897439"/>
                  <a:gd name="connsiteY8" fmla="*/ 354941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594542 w 1897439"/>
                  <a:gd name="connsiteY2" fmla="*/ 1431362 h 1558368"/>
                  <a:gd name="connsiteX3" fmla="*/ 926255 w 1897439"/>
                  <a:gd name="connsiteY3" fmla="*/ 1359085 h 1558368"/>
                  <a:gd name="connsiteX4" fmla="*/ 1208949 w 1897439"/>
                  <a:gd name="connsiteY4" fmla="*/ 1279750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375224 w 1897439"/>
                  <a:gd name="connsiteY7" fmla="*/ 478930 h 1558368"/>
                  <a:gd name="connsiteX8" fmla="*/ 1633144 w 1897439"/>
                  <a:gd name="connsiteY8" fmla="*/ 354941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594542 w 1897439"/>
                  <a:gd name="connsiteY2" fmla="*/ 1431362 h 1558368"/>
                  <a:gd name="connsiteX3" fmla="*/ 926255 w 1897439"/>
                  <a:gd name="connsiteY3" fmla="*/ 1359085 h 1558368"/>
                  <a:gd name="connsiteX4" fmla="*/ 1208949 w 1897439"/>
                  <a:gd name="connsiteY4" fmla="*/ 1279750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375224 w 1897439"/>
                  <a:gd name="connsiteY7" fmla="*/ 478930 h 1558368"/>
                  <a:gd name="connsiteX8" fmla="*/ 1633144 w 1897439"/>
                  <a:gd name="connsiteY8" fmla="*/ 354941 h 1558368"/>
                  <a:gd name="connsiteX9" fmla="*/ 1897439 w 1897439"/>
                  <a:gd name="connsiteY9" fmla="*/ 0 h 1558368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42824 h 1381840"/>
                  <a:gd name="connsiteX6" fmla="*/ 1357961 w 1808282"/>
                  <a:gd name="connsiteY6" fmla="*/ 650858 h 1381840"/>
                  <a:gd name="connsiteX7" fmla="*/ 1375224 w 1808282"/>
                  <a:gd name="connsiteY7" fmla="*/ 302402 h 1381840"/>
                  <a:gd name="connsiteX8" fmla="*/ 1633144 w 1808282"/>
                  <a:gd name="connsiteY8" fmla="*/ 178413 h 1381840"/>
                  <a:gd name="connsiteX9" fmla="*/ 1808282 w 1808282"/>
                  <a:gd name="connsiteY9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42824 h 1381840"/>
                  <a:gd name="connsiteX6" fmla="*/ 1357961 w 1808282"/>
                  <a:gd name="connsiteY6" fmla="*/ 650858 h 1381840"/>
                  <a:gd name="connsiteX7" fmla="*/ 1375224 w 1808282"/>
                  <a:gd name="connsiteY7" fmla="*/ 302402 h 1381840"/>
                  <a:gd name="connsiteX8" fmla="*/ 1606397 w 1808282"/>
                  <a:gd name="connsiteY8" fmla="*/ 183762 h 1381840"/>
                  <a:gd name="connsiteX9" fmla="*/ 1808282 w 1808282"/>
                  <a:gd name="connsiteY9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42824 h 1381840"/>
                  <a:gd name="connsiteX6" fmla="*/ 1357961 w 1808282"/>
                  <a:gd name="connsiteY6" fmla="*/ 650858 h 1381840"/>
                  <a:gd name="connsiteX7" fmla="*/ 1375224 w 1808282"/>
                  <a:gd name="connsiteY7" fmla="*/ 302402 h 1381840"/>
                  <a:gd name="connsiteX8" fmla="*/ 1606397 w 1808282"/>
                  <a:gd name="connsiteY8" fmla="*/ 183762 h 1381840"/>
                  <a:gd name="connsiteX9" fmla="*/ 1808282 w 1808282"/>
                  <a:gd name="connsiteY9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42824 h 1381840"/>
                  <a:gd name="connsiteX6" fmla="*/ 1357961 w 1808282"/>
                  <a:gd name="connsiteY6" fmla="*/ 650858 h 1381840"/>
                  <a:gd name="connsiteX7" fmla="*/ 1375224 w 1808282"/>
                  <a:gd name="connsiteY7" fmla="*/ 302402 h 1381840"/>
                  <a:gd name="connsiteX8" fmla="*/ 1606397 w 1808282"/>
                  <a:gd name="connsiteY8" fmla="*/ 183762 h 1381840"/>
                  <a:gd name="connsiteX9" fmla="*/ 1808282 w 1808282"/>
                  <a:gd name="connsiteY9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42824 h 1381840"/>
                  <a:gd name="connsiteX6" fmla="*/ 1357961 w 1808282"/>
                  <a:gd name="connsiteY6" fmla="*/ 650858 h 1381840"/>
                  <a:gd name="connsiteX7" fmla="*/ 1375224 w 1808282"/>
                  <a:gd name="connsiteY7" fmla="*/ 302402 h 1381840"/>
                  <a:gd name="connsiteX8" fmla="*/ 1535071 w 1808282"/>
                  <a:gd name="connsiteY8" fmla="*/ 221207 h 1381840"/>
                  <a:gd name="connsiteX9" fmla="*/ 1808282 w 1808282"/>
                  <a:gd name="connsiteY9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42824 h 1381840"/>
                  <a:gd name="connsiteX6" fmla="*/ 1357961 w 1808282"/>
                  <a:gd name="connsiteY6" fmla="*/ 650858 h 1381840"/>
                  <a:gd name="connsiteX7" fmla="*/ 1375224 w 1808282"/>
                  <a:gd name="connsiteY7" fmla="*/ 302402 h 1381840"/>
                  <a:gd name="connsiteX8" fmla="*/ 1535071 w 1808282"/>
                  <a:gd name="connsiteY8" fmla="*/ 221207 h 1381840"/>
                  <a:gd name="connsiteX9" fmla="*/ 1808282 w 1808282"/>
                  <a:gd name="connsiteY9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42824 h 1381840"/>
                  <a:gd name="connsiteX6" fmla="*/ 1357961 w 1808282"/>
                  <a:gd name="connsiteY6" fmla="*/ 650858 h 1381840"/>
                  <a:gd name="connsiteX7" fmla="*/ 1375224 w 1808282"/>
                  <a:gd name="connsiteY7" fmla="*/ 302402 h 1381840"/>
                  <a:gd name="connsiteX8" fmla="*/ 1535071 w 1808282"/>
                  <a:gd name="connsiteY8" fmla="*/ 221207 h 1381840"/>
                  <a:gd name="connsiteX9" fmla="*/ 1808282 w 1808282"/>
                  <a:gd name="connsiteY9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42824 h 1381840"/>
                  <a:gd name="connsiteX6" fmla="*/ 1357961 w 1808282"/>
                  <a:gd name="connsiteY6" fmla="*/ 650858 h 1381840"/>
                  <a:gd name="connsiteX7" fmla="*/ 1375224 w 1808282"/>
                  <a:gd name="connsiteY7" fmla="*/ 302402 h 1381840"/>
                  <a:gd name="connsiteX8" fmla="*/ 1535071 w 1808282"/>
                  <a:gd name="connsiteY8" fmla="*/ 221207 h 1381840"/>
                  <a:gd name="connsiteX9" fmla="*/ 1808282 w 1808282"/>
                  <a:gd name="connsiteY9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42824 h 1381840"/>
                  <a:gd name="connsiteX6" fmla="*/ 1357961 w 1808282"/>
                  <a:gd name="connsiteY6" fmla="*/ 650858 h 1381840"/>
                  <a:gd name="connsiteX7" fmla="*/ 1375224 w 1808282"/>
                  <a:gd name="connsiteY7" fmla="*/ 302402 h 1381840"/>
                  <a:gd name="connsiteX8" fmla="*/ 1535071 w 1808282"/>
                  <a:gd name="connsiteY8" fmla="*/ 221207 h 1381840"/>
                  <a:gd name="connsiteX9" fmla="*/ 1808282 w 1808282"/>
                  <a:gd name="connsiteY9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42824 h 1381840"/>
                  <a:gd name="connsiteX6" fmla="*/ 1357961 w 1808282"/>
                  <a:gd name="connsiteY6" fmla="*/ 65085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535071 w 1808282"/>
                  <a:gd name="connsiteY9" fmla="*/ 221207 h 1381840"/>
                  <a:gd name="connsiteX10" fmla="*/ 1808282 w 1808282"/>
                  <a:gd name="connsiteY10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42824 h 1381840"/>
                  <a:gd name="connsiteX6" fmla="*/ 1357961 w 1808282"/>
                  <a:gd name="connsiteY6" fmla="*/ 65085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47823 w 1808282"/>
                  <a:gd name="connsiteY9" fmla="*/ 257124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42824 h 1381840"/>
                  <a:gd name="connsiteX6" fmla="*/ 1357961 w 1808282"/>
                  <a:gd name="connsiteY6" fmla="*/ 65085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42824 h 1381840"/>
                  <a:gd name="connsiteX6" fmla="*/ 1357961 w 1808282"/>
                  <a:gd name="connsiteY6" fmla="*/ 65085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18776 w 1808282"/>
                  <a:gd name="connsiteY5" fmla="*/ 975684 h 1381840"/>
                  <a:gd name="connsiteX6" fmla="*/ 1357961 w 1808282"/>
                  <a:gd name="connsiteY6" fmla="*/ 65085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18776 w 1808282"/>
                  <a:gd name="connsiteY5" fmla="*/ 975684 h 1381840"/>
                  <a:gd name="connsiteX6" fmla="*/ 1357961 w 1808282"/>
                  <a:gd name="connsiteY6" fmla="*/ 65085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18776 w 1808282"/>
                  <a:gd name="connsiteY5" fmla="*/ 975684 h 1381840"/>
                  <a:gd name="connsiteX6" fmla="*/ 1344269 w 1808282"/>
                  <a:gd name="connsiteY6" fmla="*/ 71657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39314 w 1808282"/>
                  <a:gd name="connsiteY5" fmla="*/ 1000329 h 1381840"/>
                  <a:gd name="connsiteX6" fmla="*/ 1344269 w 1808282"/>
                  <a:gd name="connsiteY6" fmla="*/ 71657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75684 h 1381840"/>
                  <a:gd name="connsiteX6" fmla="*/ 1344269 w 1808282"/>
                  <a:gd name="connsiteY6" fmla="*/ 71657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75684 h 1381840"/>
                  <a:gd name="connsiteX6" fmla="*/ 1344269 w 1808282"/>
                  <a:gd name="connsiteY6" fmla="*/ 71657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75684 h 1381840"/>
                  <a:gd name="connsiteX6" fmla="*/ 1344269 w 1808282"/>
                  <a:gd name="connsiteY6" fmla="*/ 71657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75684 h 1381840"/>
                  <a:gd name="connsiteX6" fmla="*/ 1344269 w 1808282"/>
                  <a:gd name="connsiteY6" fmla="*/ 71657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75684 h 1381840"/>
                  <a:gd name="connsiteX6" fmla="*/ 1344269 w 1808282"/>
                  <a:gd name="connsiteY6" fmla="*/ 71657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51785 h 1381840"/>
                  <a:gd name="connsiteX6" fmla="*/ 1344269 w 1808282"/>
                  <a:gd name="connsiteY6" fmla="*/ 71657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51785 h 1381840"/>
                  <a:gd name="connsiteX6" fmla="*/ 1344269 w 1808282"/>
                  <a:gd name="connsiteY6" fmla="*/ 71657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51785 h 1381840"/>
                  <a:gd name="connsiteX6" fmla="*/ 1344269 w 1808282"/>
                  <a:gd name="connsiteY6" fmla="*/ 71657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51785 h 1381840"/>
                  <a:gd name="connsiteX6" fmla="*/ 1349248 w 1808282"/>
                  <a:gd name="connsiteY6" fmla="*/ 71657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748535"/>
                  <a:gd name="connsiteY0" fmla="*/ 1447560 h 1447560"/>
                  <a:gd name="connsiteX1" fmla="*/ 230832 w 1748535"/>
                  <a:gd name="connsiteY1" fmla="*/ 1387359 h 1447560"/>
                  <a:gd name="connsiteX2" fmla="*/ 594542 w 1748535"/>
                  <a:gd name="connsiteY2" fmla="*/ 1320554 h 1447560"/>
                  <a:gd name="connsiteX3" fmla="*/ 926255 w 1748535"/>
                  <a:gd name="connsiteY3" fmla="*/ 1248277 h 1447560"/>
                  <a:gd name="connsiteX4" fmla="*/ 1208949 w 1748535"/>
                  <a:gd name="connsiteY4" fmla="*/ 1168942 h 1447560"/>
                  <a:gd name="connsiteX5" fmla="*/ 1325622 w 1748535"/>
                  <a:gd name="connsiteY5" fmla="*/ 1017505 h 1447560"/>
                  <a:gd name="connsiteX6" fmla="*/ 1349248 w 1748535"/>
                  <a:gd name="connsiteY6" fmla="*/ 782298 h 1447560"/>
                  <a:gd name="connsiteX7" fmla="*/ 1363124 w 1748535"/>
                  <a:gd name="connsiteY7" fmla="*/ 531467 h 1447560"/>
                  <a:gd name="connsiteX8" fmla="*/ 1375224 w 1748535"/>
                  <a:gd name="connsiteY8" fmla="*/ 368122 h 1447560"/>
                  <a:gd name="connsiteX9" fmla="*/ 1425534 w 1748535"/>
                  <a:gd name="connsiteY9" fmla="*/ 317495 h 1447560"/>
                  <a:gd name="connsiteX10" fmla="*/ 1535071 w 1748535"/>
                  <a:gd name="connsiteY10" fmla="*/ 286927 h 1447560"/>
                  <a:gd name="connsiteX11" fmla="*/ 1748535 w 1748535"/>
                  <a:gd name="connsiteY11" fmla="*/ 0 h 1447560"/>
                  <a:gd name="connsiteX0" fmla="*/ 0 w 1748535"/>
                  <a:gd name="connsiteY0" fmla="*/ 1447560 h 1447560"/>
                  <a:gd name="connsiteX1" fmla="*/ 230832 w 1748535"/>
                  <a:gd name="connsiteY1" fmla="*/ 1387359 h 1447560"/>
                  <a:gd name="connsiteX2" fmla="*/ 594542 w 1748535"/>
                  <a:gd name="connsiteY2" fmla="*/ 1320554 h 1447560"/>
                  <a:gd name="connsiteX3" fmla="*/ 926255 w 1748535"/>
                  <a:gd name="connsiteY3" fmla="*/ 1248277 h 1447560"/>
                  <a:gd name="connsiteX4" fmla="*/ 1208949 w 1748535"/>
                  <a:gd name="connsiteY4" fmla="*/ 1168942 h 1447560"/>
                  <a:gd name="connsiteX5" fmla="*/ 1325622 w 1748535"/>
                  <a:gd name="connsiteY5" fmla="*/ 1017505 h 1447560"/>
                  <a:gd name="connsiteX6" fmla="*/ 1349248 w 1748535"/>
                  <a:gd name="connsiteY6" fmla="*/ 782298 h 1447560"/>
                  <a:gd name="connsiteX7" fmla="*/ 1363124 w 1748535"/>
                  <a:gd name="connsiteY7" fmla="*/ 531467 h 1447560"/>
                  <a:gd name="connsiteX8" fmla="*/ 1375224 w 1748535"/>
                  <a:gd name="connsiteY8" fmla="*/ 368122 h 1447560"/>
                  <a:gd name="connsiteX9" fmla="*/ 1425534 w 1748535"/>
                  <a:gd name="connsiteY9" fmla="*/ 317495 h 1447560"/>
                  <a:gd name="connsiteX10" fmla="*/ 1535071 w 1748535"/>
                  <a:gd name="connsiteY10" fmla="*/ 286927 h 1447560"/>
                  <a:gd name="connsiteX11" fmla="*/ 1748535 w 1748535"/>
                  <a:gd name="connsiteY11" fmla="*/ 0 h 1447560"/>
                  <a:gd name="connsiteX0" fmla="*/ 0 w 1748535"/>
                  <a:gd name="connsiteY0" fmla="*/ 1447560 h 1447560"/>
                  <a:gd name="connsiteX1" fmla="*/ 230832 w 1748535"/>
                  <a:gd name="connsiteY1" fmla="*/ 1387359 h 1447560"/>
                  <a:gd name="connsiteX2" fmla="*/ 594542 w 1748535"/>
                  <a:gd name="connsiteY2" fmla="*/ 1320554 h 1447560"/>
                  <a:gd name="connsiteX3" fmla="*/ 926255 w 1748535"/>
                  <a:gd name="connsiteY3" fmla="*/ 1248277 h 1447560"/>
                  <a:gd name="connsiteX4" fmla="*/ 1208949 w 1748535"/>
                  <a:gd name="connsiteY4" fmla="*/ 1168942 h 1447560"/>
                  <a:gd name="connsiteX5" fmla="*/ 1325622 w 1748535"/>
                  <a:gd name="connsiteY5" fmla="*/ 1017505 h 1447560"/>
                  <a:gd name="connsiteX6" fmla="*/ 1349248 w 1748535"/>
                  <a:gd name="connsiteY6" fmla="*/ 782298 h 1447560"/>
                  <a:gd name="connsiteX7" fmla="*/ 1363124 w 1748535"/>
                  <a:gd name="connsiteY7" fmla="*/ 531467 h 1447560"/>
                  <a:gd name="connsiteX8" fmla="*/ 1375224 w 1748535"/>
                  <a:gd name="connsiteY8" fmla="*/ 368122 h 1447560"/>
                  <a:gd name="connsiteX9" fmla="*/ 1425534 w 1748535"/>
                  <a:gd name="connsiteY9" fmla="*/ 317495 h 1447560"/>
                  <a:gd name="connsiteX10" fmla="*/ 1535071 w 1748535"/>
                  <a:gd name="connsiteY10" fmla="*/ 286927 h 1447560"/>
                  <a:gd name="connsiteX11" fmla="*/ 1748535 w 1748535"/>
                  <a:gd name="connsiteY11" fmla="*/ 0 h 1447560"/>
                  <a:gd name="connsiteX0" fmla="*/ 0 w 1748535"/>
                  <a:gd name="connsiteY0" fmla="*/ 1447560 h 1447560"/>
                  <a:gd name="connsiteX1" fmla="*/ 230832 w 1748535"/>
                  <a:gd name="connsiteY1" fmla="*/ 1387359 h 1447560"/>
                  <a:gd name="connsiteX2" fmla="*/ 594542 w 1748535"/>
                  <a:gd name="connsiteY2" fmla="*/ 1320554 h 1447560"/>
                  <a:gd name="connsiteX3" fmla="*/ 926255 w 1748535"/>
                  <a:gd name="connsiteY3" fmla="*/ 1248277 h 1447560"/>
                  <a:gd name="connsiteX4" fmla="*/ 1208949 w 1748535"/>
                  <a:gd name="connsiteY4" fmla="*/ 1168942 h 1447560"/>
                  <a:gd name="connsiteX5" fmla="*/ 1325622 w 1748535"/>
                  <a:gd name="connsiteY5" fmla="*/ 1017505 h 1447560"/>
                  <a:gd name="connsiteX6" fmla="*/ 1349248 w 1748535"/>
                  <a:gd name="connsiteY6" fmla="*/ 782298 h 1447560"/>
                  <a:gd name="connsiteX7" fmla="*/ 1363124 w 1748535"/>
                  <a:gd name="connsiteY7" fmla="*/ 531467 h 1447560"/>
                  <a:gd name="connsiteX8" fmla="*/ 1390161 w 1748535"/>
                  <a:gd name="connsiteY8" fmla="*/ 409944 h 1447560"/>
                  <a:gd name="connsiteX9" fmla="*/ 1425534 w 1748535"/>
                  <a:gd name="connsiteY9" fmla="*/ 317495 h 1447560"/>
                  <a:gd name="connsiteX10" fmla="*/ 1535071 w 1748535"/>
                  <a:gd name="connsiteY10" fmla="*/ 286927 h 1447560"/>
                  <a:gd name="connsiteX11" fmla="*/ 1748535 w 1748535"/>
                  <a:gd name="connsiteY11" fmla="*/ 0 h 1447560"/>
                  <a:gd name="connsiteX0" fmla="*/ 0 w 1748535"/>
                  <a:gd name="connsiteY0" fmla="*/ 1447560 h 1447560"/>
                  <a:gd name="connsiteX1" fmla="*/ 230832 w 1748535"/>
                  <a:gd name="connsiteY1" fmla="*/ 1387359 h 1447560"/>
                  <a:gd name="connsiteX2" fmla="*/ 594542 w 1748535"/>
                  <a:gd name="connsiteY2" fmla="*/ 1320554 h 1447560"/>
                  <a:gd name="connsiteX3" fmla="*/ 926255 w 1748535"/>
                  <a:gd name="connsiteY3" fmla="*/ 1248277 h 1447560"/>
                  <a:gd name="connsiteX4" fmla="*/ 1208949 w 1748535"/>
                  <a:gd name="connsiteY4" fmla="*/ 1168942 h 1447560"/>
                  <a:gd name="connsiteX5" fmla="*/ 1325622 w 1748535"/>
                  <a:gd name="connsiteY5" fmla="*/ 1017505 h 1447560"/>
                  <a:gd name="connsiteX6" fmla="*/ 1349248 w 1748535"/>
                  <a:gd name="connsiteY6" fmla="*/ 782298 h 1447560"/>
                  <a:gd name="connsiteX7" fmla="*/ 1363124 w 1748535"/>
                  <a:gd name="connsiteY7" fmla="*/ 531467 h 1447560"/>
                  <a:gd name="connsiteX8" fmla="*/ 1390161 w 1748535"/>
                  <a:gd name="connsiteY8" fmla="*/ 409944 h 1447560"/>
                  <a:gd name="connsiteX9" fmla="*/ 1455407 w 1748535"/>
                  <a:gd name="connsiteY9" fmla="*/ 323469 h 1447560"/>
                  <a:gd name="connsiteX10" fmla="*/ 1535071 w 1748535"/>
                  <a:gd name="connsiteY10" fmla="*/ 286927 h 1447560"/>
                  <a:gd name="connsiteX11" fmla="*/ 1748535 w 1748535"/>
                  <a:gd name="connsiteY11" fmla="*/ 0 h 1447560"/>
                  <a:gd name="connsiteX0" fmla="*/ 0 w 1763472"/>
                  <a:gd name="connsiteY0" fmla="*/ 1322095 h 1322095"/>
                  <a:gd name="connsiteX1" fmla="*/ 230832 w 1763472"/>
                  <a:gd name="connsiteY1" fmla="*/ 1261894 h 1322095"/>
                  <a:gd name="connsiteX2" fmla="*/ 594542 w 1763472"/>
                  <a:gd name="connsiteY2" fmla="*/ 1195089 h 1322095"/>
                  <a:gd name="connsiteX3" fmla="*/ 926255 w 1763472"/>
                  <a:gd name="connsiteY3" fmla="*/ 1122812 h 1322095"/>
                  <a:gd name="connsiteX4" fmla="*/ 1208949 w 1763472"/>
                  <a:gd name="connsiteY4" fmla="*/ 1043477 h 1322095"/>
                  <a:gd name="connsiteX5" fmla="*/ 1325622 w 1763472"/>
                  <a:gd name="connsiteY5" fmla="*/ 892040 h 1322095"/>
                  <a:gd name="connsiteX6" fmla="*/ 1349248 w 1763472"/>
                  <a:gd name="connsiteY6" fmla="*/ 656833 h 1322095"/>
                  <a:gd name="connsiteX7" fmla="*/ 1363124 w 1763472"/>
                  <a:gd name="connsiteY7" fmla="*/ 406002 h 1322095"/>
                  <a:gd name="connsiteX8" fmla="*/ 1390161 w 1763472"/>
                  <a:gd name="connsiteY8" fmla="*/ 284479 h 1322095"/>
                  <a:gd name="connsiteX9" fmla="*/ 1455407 w 1763472"/>
                  <a:gd name="connsiteY9" fmla="*/ 198004 h 1322095"/>
                  <a:gd name="connsiteX10" fmla="*/ 1535071 w 1763472"/>
                  <a:gd name="connsiteY10" fmla="*/ 161462 h 1322095"/>
                  <a:gd name="connsiteX11" fmla="*/ 1763472 w 1763472"/>
                  <a:gd name="connsiteY11" fmla="*/ 0 h 1322095"/>
                  <a:gd name="connsiteX0" fmla="*/ 0 w 1763472"/>
                  <a:gd name="connsiteY0" fmla="*/ 1322095 h 1322095"/>
                  <a:gd name="connsiteX1" fmla="*/ 230832 w 1763472"/>
                  <a:gd name="connsiteY1" fmla="*/ 1261894 h 1322095"/>
                  <a:gd name="connsiteX2" fmla="*/ 594542 w 1763472"/>
                  <a:gd name="connsiteY2" fmla="*/ 1195089 h 1322095"/>
                  <a:gd name="connsiteX3" fmla="*/ 926255 w 1763472"/>
                  <a:gd name="connsiteY3" fmla="*/ 1122812 h 1322095"/>
                  <a:gd name="connsiteX4" fmla="*/ 1208949 w 1763472"/>
                  <a:gd name="connsiteY4" fmla="*/ 1043477 h 1322095"/>
                  <a:gd name="connsiteX5" fmla="*/ 1325622 w 1763472"/>
                  <a:gd name="connsiteY5" fmla="*/ 892040 h 1322095"/>
                  <a:gd name="connsiteX6" fmla="*/ 1349248 w 1763472"/>
                  <a:gd name="connsiteY6" fmla="*/ 656833 h 1322095"/>
                  <a:gd name="connsiteX7" fmla="*/ 1363124 w 1763472"/>
                  <a:gd name="connsiteY7" fmla="*/ 406002 h 1322095"/>
                  <a:gd name="connsiteX8" fmla="*/ 1390161 w 1763472"/>
                  <a:gd name="connsiteY8" fmla="*/ 284479 h 1322095"/>
                  <a:gd name="connsiteX9" fmla="*/ 1455407 w 1763472"/>
                  <a:gd name="connsiteY9" fmla="*/ 198004 h 1322095"/>
                  <a:gd name="connsiteX10" fmla="*/ 1535071 w 1763472"/>
                  <a:gd name="connsiteY10" fmla="*/ 161462 h 1322095"/>
                  <a:gd name="connsiteX11" fmla="*/ 1763472 w 1763472"/>
                  <a:gd name="connsiteY11" fmla="*/ 0 h 1322095"/>
                  <a:gd name="connsiteX0" fmla="*/ 0 w 1763472"/>
                  <a:gd name="connsiteY0" fmla="*/ 1322095 h 1322095"/>
                  <a:gd name="connsiteX1" fmla="*/ 230832 w 1763472"/>
                  <a:gd name="connsiteY1" fmla="*/ 1261894 h 1322095"/>
                  <a:gd name="connsiteX2" fmla="*/ 594542 w 1763472"/>
                  <a:gd name="connsiteY2" fmla="*/ 1195089 h 1322095"/>
                  <a:gd name="connsiteX3" fmla="*/ 926255 w 1763472"/>
                  <a:gd name="connsiteY3" fmla="*/ 1122812 h 1322095"/>
                  <a:gd name="connsiteX4" fmla="*/ 1208949 w 1763472"/>
                  <a:gd name="connsiteY4" fmla="*/ 1043477 h 1322095"/>
                  <a:gd name="connsiteX5" fmla="*/ 1325622 w 1763472"/>
                  <a:gd name="connsiteY5" fmla="*/ 892040 h 1322095"/>
                  <a:gd name="connsiteX6" fmla="*/ 1349248 w 1763472"/>
                  <a:gd name="connsiteY6" fmla="*/ 656833 h 1322095"/>
                  <a:gd name="connsiteX7" fmla="*/ 1363124 w 1763472"/>
                  <a:gd name="connsiteY7" fmla="*/ 406002 h 1322095"/>
                  <a:gd name="connsiteX8" fmla="*/ 1390161 w 1763472"/>
                  <a:gd name="connsiteY8" fmla="*/ 284479 h 1322095"/>
                  <a:gd name="connsiteX9" fmla="*/ 1455407 w 1763472"/>
                  <a:gd name="connsiteY9" fmla="*/ 198004 h 1322095"/>
                  <a:gd name="connsiteX10" fmla="*/ 1535071 w 1763472"/>
                  <a:gd name="connsiteY10" fmla="*/ 161462 h 1322095"/>
                  <a:gd name="connsiteX11" fmla="*/ 1763472 w 1763472"/>
                  <a:gd name="connsiteY11" fmla="*/ 0 h 1322095"/>
                  <a:gd name="connsiteX0" fmla="*/ 0 w 1763472"/>
                  <a:gd name="connsiteY0" fmla="*/ 1322095 h 1322095"/>
                  <a:gd name="connsiteX1" fmla="*/ 230832 w 1763472"/>
                  <a:gd name="connsiteY1" fmla="*/ 1261894 h 1322095"/>
                  <a:gd name="connsiteX2" fmla="*/ 594542 w 1763472"/>
                  <a:gd name="connsiteY2" fmla="*/ 1195089 h 1322095"/>
                  <a:gd name="connsiteX3" fmla="*/ 926255 w 1763472"/>
                  <a:gd name="connsiteY3" fmla="*/ 1122812 h 1322095"/>
                  <a:gd name="connsiteX4" fmla="*/ 1208949 w 1763472"/>
                  <a:gd name="connsiteY4" fmla="*/ 1043477 h 1322095"/>
                  <a:gd name="connsiteX5" fmla="*/ 1325622 w 1763472"/>
                  <a:gd name="connsiteY5" fmla="*/ 892040 h 1322095"/>
                  <a:gd name="connsiteX6" fmla="*/ 1349248 w 1763472"/>
                  <a:gd name="connsiteY6" fmla="*/ 656833 h 1322095"/>
                  <a:gd name="connsiteX7" fmla="*/ 1363124 w 1763472"/>
                  <a:gd name="connsiteY7" fmla="*/ 406002 h 1322095"/>
                  <a:gd name="connsiteX8" fmla="*/ 1390161 w 1763472"/>
                  <a:gd name="connsiteY8" fmla="*/ 284479 h 1322095"/>
                  <a:gd name="connsiteX9" fmla="*/ 1455407 w 1763472"/>
                  <a:gd name="connsiteY9" fmla="*/ 198004 h 1322095"/>
                  <a:gd name="connsiteX10" fmla="*/ 1585924 w 1763472"/>
                  <a:gd name="connsiteY10" fmla="*/ 134836 h 1322095"/>
                  <a:gd name="connsiteX11" fmla="*/ 1763472 w 1763472"/>
                  <a:gd name="connsiteY11" fmla="*/ 0 h 1322095"/>
                  <a:gd name="connsiteX0" fmla="*/ 0 w 1932981"/>
                  <a:gd name="connsiteY0" fmla="*/ 1448566 h 1448566"/>
                  <a:gd name="connsiteX1" fmla="*/ 230832 w 1932981"/>
                  <a:gd name="connsiteY1" fmla="*/ 1388365 h 1448566"/>
                  <a:gd name="connsiteX2" fmla="*/ 594542 w 1932981"/>
                  <a:gd name="connsiteY2" fmla="*/ 1321560 h 1448566"/>
                  <a:gd name="connsiteX3" fmla="*/ 926255 w 1932981"/>
                  <a:gd name="connsiteY3" fmla="*/ 1249283 h 1448566"/>
                  <a:gd name="connsiteX4" fmla="*/ 1208949 w 1932981"/>
                  <a:gd name="connsiteY4" fmla="*/ 1169948 h 1448566"/>
                  <a:gd name="connsiteX5" fmla="*/ 1325622 w 1932981"/>
                  <a:gd name="connsiteY5" fmla="*/ 1018511 h 1448566"/>
                  <a:gd name="connsiteX6" fmla="*/ 1349248 w 1932981"/>
                  <a:gd name="connsiteY6" fmla="*/ 783304 h 1448566"/>
                  <a:gd name="connsiteX7" fmla="*/ 1363124 w 1932981"/>
                  <a:gd name="connsiteY7" fmla="*/ 532473 h 1448566"/>
                  <a:gd name="connsiteX8" fmla="*/ 1390161 w 1932981"/>
                  <a:gd name="connsiteY8" fmla="*/ 410950 h 1448566"/>
                  <a:gd name="connsiteX9" fmla="*/ 1455407 w 1932981"/>
                  <a:gd name="connsiteY9" fmla="*/ 324475 h 1448566"/>
                  <a:gd name="connsiteX10" fmla="*/ 1585924 w 1932981"/>
                  <a:gd name="connsiteY10" fmla="*/ 261307 h 1448566"/>
                  <a:gd name="connsiteX11" fmla="*/ 1932981 w 1932981"/>
                  <a:gd name="connsiteY11" fmla="*/ 0 h 1448566"/>
                  <a:gd name="connsiteX0" fmla="*/ 0 w 1932981"/>
                  <a:gd name="connsiteY0" fmla="*/ 1448566 h 1448566"/>
                  <a:gd name="connsiteX1" fmla="*/ 230832 w 1932981"/>
                  <a:gd name="connsiteY1" fmla="*/ 1388365 h 1448566"/>
                  <a:gd name="connsiteX2" fmla="*/ 594542 w 1932981"/>
                  <a:gd name="connsiteY2" fmla="*/ 1321560 h 1448566"/>
                  <a:gd name="connsiteX3" fmla="*/ 926255 w 1932981"/>
                  <a:gd name="connsiteY3" fmla="*/ 1249283 h 1448566"/>
                  <a:gd name="connsiteX4" fmla="*/ 1208949 w 1932981"/>
                  <a:gd name="connsiteY4" fmla="*/ 1169948 h 1448566"/>
                  <a:gd name="connsiteX5" fmla="*/ 1325622 w 1932981"/>
                  <a:gd name="connsiteY5" fmla="*/ 1018511 h 1448566"/>
                  <a:gd name="connsiteX6" fmla="*/ 1349248 w 1932981"/>
                  <a:gd name="connsiteY6" fmla="*/ 783304 h 1448566"/>
                  <a:gd name="connsiteX7" fmla="*/ 1363124 w 1932981"/>
                  <a:gd name="connsiteY7" fmla="*/ 532473 h 1448566"/>
                  <a:gd name="connsiteX8" fmla="*/ 1367560 w 1932981"/>
                  <a:gd name="connsiteY8" fmla="*/ 390981 h 1448566"/>
                  <a:gd name="connsiteX9" fmla="*/ 1455407 w 1932981"/>
                  <a:gd name="connsiteY9" fmla="*/ 324475 h 1448566"/>
                  <a:gd name="connsiteX10" fmla="*/ 1585924 w 1932981"/>
                  <a:gd name="connsiteY10" fmla="*/ 261307 h 1448566"/>
                  <a:gd name="connsiteX11" fmla="*/ 1932981 w 1932981"/>
                  <a:gd name="connsiteY11" fmla="*/ 0 h 1448566"/>
                  <a:gd name="connsiteX0" fmla="*/ 0 w 1932981"/>
                  <a:gd name="connsiteY0" fmla="*/ 1448566 h 1448566"/>
                  <a:gd name="connsiteX1" fmla="*/ 230832 w 1932981"/>
                  <a:gd name="connsiteY1" fmla="*/ 1388365 h 1448566"/>
                  <a:gd name="connsiteX2" fmla="*/ 594542 w 1932981"/>
                  <a:gd name="connsiteY2" fmla="*/ 1321560 h 1448566"/>
                  <a:gd name="connsiteX3" fmla="*/ 926255 w 1932981"/>
                  <a:gd name="connsiteY3" fmla="*/ 1249283 h 1448566"/>
                  <a:gd name="connsiteX4" fmla="*/ 1208949 w 1932981"/>
                  <a:gd name="connsiteY4" fmla="*/ 1169948 h 1448566"/>
                  <a:gd name="connsiteX5" fmla="*/ 1325622 w 1932981"/>
                  <a:gd name="connsiteY5" fmla="*/ 1018511 h 1448566"/>
                  <a:gd name="connsiteX6" fmla="*/ 1349248 w 1932981"/>
                  <a:gd name="connsiteY6" fmla="*/ 783304 h 1448566"/>
                  <a:gd name="connsiteX7" fmla="*/ 1363124 w 1932981"/>
                  <a:gd name="connsiteY7" fmla="*/ 532473 h 1448566"/>
                  <a:gd name="connsiteX8" fmla="*/ 1367560 w 1932981"/>
                  <a:gd name="connsiteY8" fmla="*/ 390981 h 1448566"/>
                  <a:gd name="connsiteX9" fmla="*/ 1444106 w 1932981"/>
                  <a:gd name="connsiteY9" fmla="*/ 304506 h 1448566"/>
                  <a:gd name="connsiteX10" fmla="*/ 1585924 w 1932981"/>
                  <a:gd name="connsiteY10" fmla="*/ 261307 h 1448566"/>
                  <a:gd name="connsiteX11" fmla="*/ 1932981 w 1932981"/>
                  <a:gd name="connsiteY11" fmla="*/ 0 h 1448566"/>
                  <a:gd name="connsiteX0" fmla="*/ 0 w 1932981"/>
                  <a:gd name="connsiteY0" fmla="*/ 1448566 h 1448566"/>
                  <a:gd name="connsiteX1" fmla="*/ 230832 w 1932981"/>
                  <a:gd name="connsiteY1" fmla="*/ 1388365 h 1448566"/>
                  <a:gd name="connsiteX2" fmla="*/ 594542 w 1932981"/>
                  <a:gd name="connsiteY2" fmla="*/ 1321560 h 1448566"/>
                  <a:gd name="connsiteX3" fmla="*/ 926255 w 1932981"/>
                  <a:gd name="connsiteY3" fmla="*/ 1249283 h 1448566"/>
                  <a:gd name="connsiteX4" fmla="*/ 1208949 w 1932981"/>
                  <a:gd name="connsiteY4" fmla="*/ 1169948 h 1448566"/>
                  <a:gd name="connsiteX5" fmla="*/ 1325622 w 1932981"/>
                  <a:gd name="connsiteY5" fmla="*/ 1018511 h 1448566"/>
                  <a:gd name="connsiteX6" fmla="*/ 1349248 w 1932981"/>
                  <a:gd name="connsiteY6" fmla="*/ 783304 h 1448566"/>
                  <a:gd name="connsiteX7" fmla="*/ 1363124 w 1932981"/>
                  <a:gd name="connsiteY7" fmla="*/ 532473 h 1448566"/>
                  <a:gd name="connsiteX8" fmla="*/ 1367560 w 1932981"/>
                  <a:gd name="connsiteY8" fmla="*/ 390981 h 1448566"/>
                  <a:gd name="connsiteX9" fmla="*/ 1444106 w 1932981"/>
                  <a:gd name="connsiteY9" fmla="*/ 304506 h 1448566"/>
                  <a:gd name="connsiteX10" fmla="*/ 1585924 w 1932981"/>
                  <a:gd name="connsiteY10" fmla="*/ 261307 h 1448566"/>
                  <a:gd name="connsiteX11" fmla="*/ 1932981 w 1932981"/>
                  <a:gd name="connsiteY11" fmla="*/ 0 h 1448566"/>
                  <a:gd name="connsiteX0" fmla="*/ 0 w 1932981"/>
                  <a:gd name="connsiteY0" fmla="*/ 1448566 h 1448566"/>
                  <a:gd name="connsiteX1" fmla="*/ 230832 w 1932981"/>
                  <a:gd name="connsiteY1" fmla="*/ 1388365 h 1448566"/>
                  <a:gd name="connsiteX2" fmla="*/ 594542 w 1932981"/>
                  <a:gd name="connsiteY2" fmla="*/ 1321560 h 1448566"/>
                  <a:gd name="connsiteX3" fmla="*/ 926255 w 1932981"/>
                  <a:gd name="connsiteY3" fmla="*/ 1249283 h 1448566"/>
                  <a:gd name="connsiteX4" fmla="*/ 1208949 w 1932981"/>
                  <a:gd name="connsiteY4" fmla="*/ 1169948 h 1448566"/>
                  <a:gd name="connsiteX5" fmla="*/ 1325622 w 1932981"/>
                  <a:gd name="connsiteY5" fmla="*/ 1018511 h 1448566"/>
                  <a:gd name="connsiteX6" fmla="*/ 1349248 w 1932981"/>
                  <a:gd name="connsiteY6" fmla="*/ 783304 h 1448566"/>
                  <a:gd name="connsiteX7" fmla="*/ 1363124 w 1932981"/>
                  <a:gd name="connsiteY7" fmla="*/ 532473 h 1448566"/>
                  <a:gd name="connsiteX8" fmla="*/ 1367560 w 1932981"/>
                  <a:gd name="connsiteY8" fmla="*/ 390981 h 1448566"/>
                  <a:gd name="connsiteX9" fmla="*/ 1444106 w 1932981"/>
                  <a:gd name="connsiteY9" fmla="*/ 304506 h 1448566"/>
                  <a:gd name="connsiteX10" fmla="*/ 1585924 w 1932981"/>
                  <a:gd name="connsiteY10" fmla="*/ 261307 h 1448566"/>
                  <a:gd name="connsiteX11" fmla="*/ 1932981 w 1932981"/>
                  <a:gd name="connsiteY11" fmla="*/ 0 h 1448566"/>
                  <a:gd name="connsiteX0" fmla="*/ 0 w 1932981"/>
                  <a:gd name="connsiteY0" fmla="*/ 1448566 h 1448566"/>
                  <a:gd name="connsiteX1" fmla="*/ 230832 w 1932981"/>
                  <a:gd name="connsiteY1" fmla="*/ 1388365 h 1448566"/>
                  <a:gd name="connsiteX2" fmla="*/ 594542 w 1932981"/>
                  <a:gd name="connsiteY2" fmla="*/ 1321560 h 1448566"/>
                  <a:gd name="connsiteX3" fmla="*/ 926255 w 1932981"/>
                  <a:gd name="connsiteY3" fmla="*/ 1249283 h 1448566"/>
                  <a:gd name="connsiteX4" fmla="*/ 1208949 w 1932981"/>
                  <a:gd name="connsiteY4" fmla="*/ 1169948 h 1448566"/>
                  <a:gd name="connsiteX5" fmla="*/ 1325622 w 1932981"/>
                  <a:gd name="connsiteY5" fmla="*/ 1018511 h 1448566"/>
                  <a:gd name="connsiteX6" fmla="*/ 1349248 w 1932981"/>
                  <a:gd name="connsiteY6" fmla="*/ 783304 h 1448566"/>
                  <a:gd name="connsiteX7" fmla="*/ 1354649 w 1932981"/>
                  <a:gd name="connsiteY7" fmla="*/ 529144 h 1448566"/>
                  <a:gd name="connsiteX8" fmla="*/ 1367560 w 1932981"/>
                  <a:gd name="connsiteY8" fmla="*/ 390981 h 1448566"/>
                  <a:gd name="connsiteX9" fmla="*/ 1444106 w 1932981"/>
                  <a:gd name="connsiteY9" fmla="*/ 304506 h 1448566"/>
                  <a:gd name="connsiteX10" fmla="*/ 1585924 w 1932981"/>
                  <a:gd name="connsiteY10" fmla="*/ 261307 h 1448566"/>
                  <a:gd name="connsiteX11" fmla="*/ 1932981 w 1932981"/>
                  <a:gd name="connsiteY11" fmla="*/ 0 h 1448566"/>
                  <a:gd name="connsiteX0" fmla="*/ 0 w 1932981"/>
                  <a:gd name="connsiteY0" fmla="*/ 1448566 h 1448566"/>
                  <a:gd name="connsiteX1" fmla="*/ 230832 w 1932981"/>
                  <a:gd name="connsiteY1" fmla="*/ 1388365 h 1448566"/>
                  <a:gd name="connsiteX2" fmla="*/ 594542 w 1932981"/>
                  <a:gd name="connsiteY2" fmla="*/ 1321560 h 1448566"/>
                  <a:gd name="connsiteX3" fmla="*/ 926255 w 1932981"/>
                  <a:gd name="connsiteY3" fmla="*/ 1249283 h 1448566"/>
                  <a:gd name="connsiteX4" fmla="*/ 1208949 w 1932981"/>
                  <a:gd name="connsiteY4" fmla="*/ 1169948 h 1448566"/>
                  <a:gd name="connsiteX5" fmla="*/ 1325622 w 1932981"/>
                  <a:gd name="connsiteY5" fmla="*/ 1018511 h 1448566"/>
                  <a:gd name="connsiteX6" fmla="*/ 1349248 w 1932981"/>
                  <a:gd name="connsiteY6" fmla="*/ 783304 h 1448566"/>
                  <a:gd name="connsiteX7" fmla="*/ 1354649 w 1932981"/>
                  <a:gd name="connsiteY7" fmla="*/ 529144 h 1448566"/>
                  <a:gd name="connsiteX8" fmla="*/ 1367560 w 1932981"/>
                  <a:gd name="connsiteY8" fmla="*/ 390981 h 1448566"/>
                  <a:gd name="connsiteX9" fmla="*/ 1444106 w 1932981"/>
                  <a:gd name="connsiteY9" fmla="*/ 304506 h 1448566"/>
                  <a:gd name="connsiteX10" fmla="*/ 1585924 w 1932981"/>
                  <a:gd name="connsiteY10" fmla="*/ 261307 h 1448566"/>
                  <a:gd name="connsiteX11" fmla="*/ 1932981 w 1932981"/>
                  <a:gd name="connsiteY11" fmla="*/ 0 h 1448566"/>
                  <a:gd name="connsiteX0" fmla="*/ 0 w 1932981"/>
                  <a:gd name="connsiteY0" fmla="*/ 1448566 h 1448566"/>
                  <a:gd name="connsiteX1" fmla="*/ 230832 w 1932981"/>
                  <a:gd name="connsiteY1" fmla="*/ 1388365 h 1448566"/>
                  <a:gd name="connsiteX2" fmla="*/ 594542 w 1932981"/>
                  <a:gd name="connsiteY2" fmla="*/ 1321560 h 1448566"/>
                  <a:gd name="connsiteX3" fmla="*/ 926255 w 1932981"/>
                  <a:gd name="connsiteY3" fmla="*/ 1249283 h 1448566"/>
                  <a:gd name="connsiteX4" fmla="*/ 1208949 w 1932981"/>
                  <a:gd name="connsiteY4" fmla="*/ 1169948 h 1448566"/>
                  <a:gd name="connsiteX5" fmla="*/ 1325622 w 1932981"/>
                  <a:gd name="connsiteY5" fmla="*/ 1018511 h 1448566"/>
                  <a:gd name="connsiteX6" fmla="*/ 1349248 w 1932981"/>
                  <a:gd name="connsiteY6" fmla="*/ 783304 h 1448566"/>
                  <a:gd name="connsiteX7" fmla="*/ 1354649 w 1932981"/>
                  <a:gd name="connsiteY7" fmla="*/ 529144 h 1448566"/>
                  <a:gd name="connsiteX8" fmla="*/ 1367560 w 1932981"/>
                  <a:gd name="connsiteY8" fmla="*/ 390981 h 1448566"/>
                  <a:gd name="connsiteX9" fmla="*/ 1444106 w 1932981"/>
                  <a:gd name="connsiteY9" fmla="*/ 304506 h 1448566"/>
                  <a:gd name="connsiteX10" fmla="*/ 1585924 w 1932981"/>
                  <a:gd name="connsiteY10" fmla="*/ 261307 h 1448566"/>
                  <a:gd name="connsiteX11" fmla="*/ 1932981 w 1932981"/>
                  <a:gd name="connsiteY11" fmla="*/ 0 h 1448566"/>
                  <a:gd name="connsiteX0" fmla="*/ 0 w 1932981"/>
                  <a:gd name="connsiteY0" fmla="*/ 1448566 h 1448566"/>
                  <a:gd name="connsiteX1" fmla="*/ 230832 w 1932981"/>
                  <a:gd name="connsiteY1" fmla="*/ 1388365 h 1448566"/>
                  <a:gd name="connsiteX2" fmla="*/ 594542 w 1932981"/>
                  <a:gd name="connsiteY2" fmla="*/ 1321560 h 1448566"/>
                  <a:gd name="connsiteX3" fmla="*/ 926255 w 1932981"/>
                  <a:gd name="connsiteY3" fmla="*/ 1249283 h 1448566"/>
                  <a:gd name="connsiteX4" fmla="*/ 1208949 w 1932981"/>
                  <a:gd name="connsiteY4" fmla="*/ 1169948 h 1448566"/>
                  <a:gd name="connsiteX5" fmla="*/ 1325622 w 1932981"/>
                  <a:gd name="connsiteY5" fmla="*/ 1018511 h 1448566"/>
                  <a:gd name="connsiteX6" fmla="*/ 1349248 w 1932981"/>
                  <a:gd name="connsiteY6" fmla="*/ 783304 h 1448566"/>
                  <a:gd name="connsiteX7" fmla="*/ 1354649 w 1932981"/>
                  <a:gd name="connsiteY7" fmla="*/ 529144 h 1448566"/>
                  <a:gd name="connsiteX8" fmla="*/ 1367560 w 1932981"/>
                  <a:gd name="connsiteY8" fmla="*/ 390981 h 1448566"/>
                  <a:gd name="connsiteX9" fmla="*/ 1444106 w 1932981"/>
                  <a:gd name="connsiteY9" fmla="*/ 304506 h 1448566"/>
                  <a:gd name="connsiteX10" fmla="*/ 1585924 w 1932981"/>
                  <a:gd name="connsiteY10" fmla="*/ 261307 h 1448566"/>
                  <a:gd name="connsiteX11" fmla="*/ 1932981 w 1932981"/>
                  <a:gd name="connsiteY11" fmla="*/ 0 h 1448566"/>
                  <a:gd name="connsiteX0" fmla="*/ 0 w 1932981"/>
                  <a:gd name="connsiteY0" fmla="*/ 1448566 h 1448566"/>
                  <a:gd name="connsiteX1" fmla="*/ 230832 w 1932981"/>
                  <a:gd name="connsiteY1" fmla="*/ 1388365 h 1448566"/>
                  <a:gd name="connsiteX2" fmla="*/ 594542 w 1932981"/>
                  <a:gd name="connsiteY2" fmla="*/ 1321560 h 1448566"/>
                  <a:gd name="connsiteX3" fmla="*/ 926255 w 1932981"/>
                  <a:gd name="connsiteY3" fmla="*/ 1249283 h 1448566"/>
                  <a:gd name="connsiteX4" fmla="*/ 1208949 w 1932981"/>
                  <a:gd name="connsiteY4" fmla="*/ 1169948 h 1448566"/>
                  <a:gd name="connsiteX5" fmla="*/ 1325622 w 1932981"/>
                  <a:gd name="connsiteY5" fmla="*/ 1018511 h 1448566"/>
                  <a:gd name="connsiteX6" fmla="*/ 1349248 w 1932981"/>
                  <a:gd name="connsiteY6" fmla="*/ 783304 h 1448566"/>
                  <a:gd name="connsiteX7" fmla="*/ 1354649 w 1932981"/>
                  <a:gd name="connsiteY7" fmla="*/ 529144 h 1448566"/>
                  <a:gd name="connsiteX8" fmla="*/ 1367560 w 1932981"/>
                  <a:gd name="connsiteY8" fmla="*/ 390981 h 1448566"/>
                  <a:gd name="connsiteX9" fmla="*/ 1444106 w 1932981"/>
                  <a:gd name="connsiteY9" fmla="*/ 304506 h 1448566"/>
                  <a:gd name="connsiteX10" fmla="*/ 1585924 w 1932981"/>
                  <a:gd name="connsiteY10" fmla="*/ 261307 h 1448566"/>
                  <a:gd name="connsiteX11" fmla="*/ 1932981 w 1932981"/>
                  <a:gd name="connsiteY11" fmla="*/ 0 h 1448566"/>
                  <a:gd name="connsiteX0" fmla="*/ 0 w 1932981"/>
                  <a:gd name="connsiteY0" fmla="*/ 1448566 h 1448566"/>
                  <a:gd name="connsiteX1" fmla="*/ 230832 w 1932981"/>
                  <a:gd name="connsiteY1" fmla="*/ 1388365 h 1448566"/>
                  <a:gd name="connsiteX2" fmla="*/ 594542 w 1932981"/>
                  <a:gd name="connsiteY2" fmla="*/ 1321560 h 1448566"/>
                  <a:gd name="connsiteX3" fmla="*/ 926255 w 1932981"/>
                  <a:gd name="connsiteY3" fmla="*/ 1249283 h 1448566"/>
                  <a:gd name="connsiteX4" fmla="*/ 1208949 w 1932981"/>
                  <a:gd name="connsiteY4" fmla="*/ 1169948 h 1448566"/>
                  <a:gd name="connsiteX5" fmla="*/ 1325622 w 1932981"/>
                  <a:gd name="connsiteY5" fmla="*/ 1018511 h 1448566"/>
                  <a:gd name="connsiteX6" fmla="*/ 1349248 w 1932981"/>
                  <a:gd name="connsiteY6" fmla="*/ 783304 h 1448566"/>
                  <a:gd name="connsiteX7" fmla="*/ 1354649 w 1932981"/>
                  <a:gd name="connsiteY7" fmla="*/ 529144 h 1448566"/>
                  <a:gd name="connsiteX8" fmla="*/ 1367560 w 1932981"/>
                  <a:gd name="connsiteY8" fmla="*/ 390981 h 1448566"/>
                  <a:gd name="connsiteX9" fmla="*/ 1444106 w 1932981"/>
                  <a:gd name="connsiteY9" fmla="*/ 304506 h 1448566"/>
                  <a:gd name="connsiteX10" fmla="*/ 1585924 w 1932981"/>
                  <a:gd name="connsiteY10" fmla="*/ 261307 h 1448566"/>
                  <a:gd name="connsiteX11" fmla="*/ 1932981 w 1932981"/>
                  <a:gd name="connsiteY11" fmla="*/ 0 h 1448566"/>
                  <a:gd name="connsiteX0" fmla="*/ 0 w 1932981"/>
                  <a:gd name="connsiteY0" fmla="*/ 1448566 h 1448566"/>
                  <a:gd name="connsiteX1" fmla="*/ 230832 w 1932981"/>
                  <a:gd name="connsiteY1" fmla="*/ 1388365 h 1448566"/>
                  <a:gd name="connsiteX2" fmla="*/ 594542 w 1932981"/>
                  <a:gd name="connsiteY2" fmla="*/ 1321560 h 1448566"/>
                  <a:gd name="connsiteX3" fmla="*/ 926255 w 1932981"/>
                  <a:gd name="connsiteY3" fmla="*/ 1249283 h 1448566"/>
                  <a:gd name="connsiteX4" fmla="*/ 1208949 w 1932981"/>
                  <a:gd name="connsiteY4" fmla="*/ 1169948 h 1448566"/>
                  <a:gd name="connsiteX5" fmla="*/ 1325622 w 1932981"/>
                  <a:gd name="connsiteY5" fmla="*/ 1018511 h 1448566"/>
                  <a:gd name="connsiteX6" fmla="*/ 1349248 w 1932981"/>
                  <a:gd name="connsiteY6" fmla="*/ 783304 h 1448566"/>
                  <a:gd name="connsiteX7" fmla="*/ 1354649 w 1932981"/>
                  <a:gd name="connsiteY7" fmla="*/ 529144 h 1448566"/>
                  <a:gd name="connsiteX8" fmla="*/ 1367560 w 1932981"/>
                  <a:gd name="connsiteY8" fmla="*/ 390981 h 1448566"/>
                  <a:gd name="connsiteX9" fmla="*/ 1444106 w 1932981"/>
                  <a:gd name="connsiteY9" fmla="*/ 304506 h 1448566"/>
                  <a:gd name="connsiteX10" fmla="*/ 1585924 w 1932981"/>
                  <a:gd name="connsiteY10" fmla="*/ 261307 h 1448566"/>
                  <a:gd name="connsiteX11" fmla="*/ 1932981 w 1932981"/>
                  <a:gd name="connsiteY11" fmla="*/ 0 h 1448566"/>
                  <a:gd name="connsiteX0" fmla="*/ 0 w 1932981"/>
                  <a:gd name="connsiteY0" fmla="*/ 1448566 h 1448566"/>
                  <a:gd name="connsiteX1" fmla="*/ 230832 w 1932981"/>
                  <a:gd name="connsiteY1" fmla="*/ 1388365 h 1448566"/>
                  <a:gd name="connsiteX2" fmla="*/ 594542 w 1932981"/>
                  <a:gd name="connsiteY2" fmla="*/ 1321560 h 1448566"/>
                  <a:gd name="connsiteX3" fmla="*/ 926255 w 1932981"/>
                  <a:gd name="connsiteY3" fmla="*/ 1249283 h 1448566"/>
                  <a:gd name="connsiteX4" fmla="*/ 1208949 w 1932981"/>
                  <a:gd name="connsiteY4" fmla="*/ 1169948 h 1448566"/>
                  <a:gd name="connsiteX5" fmla="*/ 1325622 w 1932981"/>
                  <a:gd name="connsiteY5" fmla="*/ 1018511 h 1448566"/>
                  <a:gd name="connsiteX6" fmla="*/ 1349248 w 1932981"/>
                  <a:gd name="connsiteY6" fmla="*/ 783304 h 1448566"/>
                  <a:gd name="connsiteX7" fmla="*/ 1354649 w 1932981"/>
                  <a:gd name="connsiteY7" fmla="*/ 529144 h 1448566"/>
                  <a:gd name="connsiteX8" fmla="*/ 1367560 w 1932981"/>
                  <a:gd name="connsiteY8" fmla="*/ 390981 h 1448566"/>
                  <a:gd name="connsiteX9" fmla="*/ 1444106 w 1932981"/>
                  <a:gd name="connsiteY9" fmla="*/ 304506 h 1448566"/>
                  <a:gd name="connsiteX10" fmla="*/ 1585924 w 1932981"/>
                  <a:gd name="connsiteY10" fmla="*/ 261307 h 1448566"/>
                  <a:gd name="connsiteX11" fmla="*/ 1932981 w 1932981"/>
                  <a:gd name="connsiteY11" fmla="*/ 0 h 1448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32981" h="1448566">
                    <a:moveTo>
                      <a:pt x="0" y="1448566"/>
                    </a:moveTo>
                    <a:cubicBezTo>
                      <a:pt x="40701" y="1436749"/>
                      <a:pt x="159231" y="1399725"/>
                      <a:pt x="230832" y="1388365"/>
                    </a:cubicBezTo>
                    <a:cubicBezTo>
                      <a:pt x="315806" y="1371655"/>
                      <a:pt x="478638" y="1344740"/>
                      <a:pt x="594542" y="1321560"/>
                    </a:cubicBezTo>
                    <a:cubicBezTo>
                      <a:pt x="710446" y="1298380"/>
                      <a:pt x="803794" y="1276335"/>
                      <a:pt x="926255" y="1249283"/>
                    </a:cubicBezTo>
                    <a:cubicBezTo>
                      <a:pt x="1048716" y="1222231"/>
                      <a:pt x="1142388" y="1208410"/>
                      <a:pt x="1208949" y="1169948"/>
                    </a:cubicBezTo>
                    <a:cubicBezTo>
                      <a:pt x="1275510" y="1131486"/>
                      <a:pt x="1302239" y="1082952"/>
                      <a:pt x="1325622" y="1018511"/>
                    </a:cubicBezTo>
                    <a:cubicBezTo>
                      <a:pt x="1349005" y="954070"/>
                      <a:pt x="1346211" y="915069"/>
                      <a:pt x="1349248" y="783304"/>
                    </a:cubicBezTo>
                    <a:cubicBezTo>
                      <a:pt x="1352983" y="681164"/>
                      <a:pt x="1351772" y="597204"/>
                      <a:pt x="1354649" y="529144"/>
                    </a:cubicBezTo>
                    <a:cubicBezTo>
                      <a:pt x="1360351" y="484381"/>
                      <a:pt x="1353444" y="425751"/>
                      <a:pt x="1367560" y="390981"/>
                    </a:cubicBezTo>
                    <a:cubicBezTo>
                      <a:pt x="1381676" y="356211"/>
                      <a:pt x="1417465" y="318038"/>
                      <a:pt x="1444106" y="304506"/>
                    </a:cubicBezTo>
                    <a:cubicBezTo>
                      <a:pt x="1470747" y="290974"/>
                      <a:pt x="1522987" y="290428"/>
                      <a:pt x="1585924" y="261307"/>
                    </a:cubicBezTo>
                    <a:cubicBezTo>
                      <a:pt x="1729595" y="148515"/>
                      <a:pt x="1791277" y="108390"/>
                      <a:pt x="1932981" y="0"/>
                    </a:cubicBezTo>
                  </a:path>
                </a:pathLst>
              </a:custGeom>
              <a:noFill/>
              <a:ln w="3175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800">
                  <a:latin typeface="+mj-ea"/>
                  <a:ea typeface="+mj-ea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261" name="テキスト ボックス 260"/>
              <p:cNvSpPr txBox="1"/>
              <p:nvPr/>
            </p:nvSpPr>
            <p:spPr>
              <a:xfrm>
                <a:off x="4012826" y="1418071"/>
                <a:ext cx="415498" cy="646331"/>
              </a:xfrm>
              <a:prstGeom prst="rect">
                <a:avLst/>
              </a:prstGeom>
              <a:noFill/>
              <a:ln w="31750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3600" dirty="0" smtClean="0">
                    <a:latin typeface="+mj-ea"/>
                    <a:ea typeface="+mj-ea"/>
                  </a:rPr>
                  <a:t>I</a:t>
                </a:r>
                <a:endParaRPr kumimoji="1" lang="ja-JP" altLang="en-US" sz="2800" dirty="0">
                  <a:latin typeface="+mj-ea"/>
                  <a:ea typeface="+mj-ea"/>
                </a:endParaRPr>
              </a:p>
            </p:txBody>
          </p:sp>
          <p:sp>
            <p:nvSpPr>
              <p:cNvPr id="262" name="テキスト ボックス 261"/>
              <p:cNvSpPr txBox="1"/>
              <p:nvPr/>
            </p:nvSpPr>
            <p:spPr>
              <a:xfrm>
                <a:off x="7479530" y="4092807"/>
                <a:ext cx="415498" cy="646331"/>
              </a:xfrm>
              <a:prstGeom prst="rect">
                <a:avLst/>
              </a:prstGeom>
              <a:noFill/>
              <a:ln w="31750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3600" dirty="0">
                    <a:latin typeface="+mj-ea"/>
                    <a:ea typeface="+mj-ea"/>
                  </a:rPr>
                  <a:t>V</a:t>
                </a:r>
                <a:endParaRPr kumimoji="1" lang="ja-JP" altLang="en-US" sz="2800" dirty="0">
                  <a:latin typeface="+mj-ea"/>
                  <a:ea typeface="+mj-ea"/>
                </a:endParaRPr>
              </a:p>
            </p:txBody>
          </p:sp>
          <p:sp>
            <p:nvSpPr>
              <p:cNvPr id="263" name="テキスト ボックス 262"/>
              <p:cNvSpPr txBox="1"/>
              <p:nvPr/>
            </p:nvSpPr>
            <p:spPr>
              <a:xfrm>
                <a:off x="6282202" y="4149271"/>
                <a:ext cx="942887" cy="523220"/>
              </a:xfrm>
              <a:prstGeom prst="rect">
                <a:avLst/>
              </a:prstGeom>
              <a:noFill/>
              <a:ln w="31750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800" dirty="0" smtClean="0">
                    <a:latin typeface="+mj-ea"/>
                    <a:ea typeface="+mj-ea"/>
                    <a:sym typeface="Symbol"/>
                  </a:rPr>
                  <a:t>2/e</a:t>
                </a:r>
                <a:endParaRPr kumimoji="1" lang="ja-JP" altLang="en-US" sz="2800" dirty="0">
                  <a:latin typeface="+mj-ea"/>
                  <a:ea typeface="+mj-ea"/>
                </a:endParaRPr>
              </a:p>
            </p:txBody>
          </p:sp>
          <p:sp>
            <p:nvSpPr>
              <p:cNvPr id="264" name="フリーフォーム 263"/>
              <p:cNvSpPr/>
              <p:nvPr/>
            </p:nvSpPr>
            <p:spPr>
              <a:xfrm rot="10800000">
                <a:off x="1408700" y="4103748"/>
                <a:ext cx="3055326" cy="2120685"/>
              </a:xfrm>
              <a:custGeom>
                <a:avLst/>
                <a:gdLst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898902 w 1534332"/>
                  <a:gd name="connsiteY2" fmla="*/ 805912 h 1596325"/>
                  <a:gd name="connsiteX3" fmla="*/ 1332854 w 1534332"/>
                  <a:gd name="connsiteY3" fmla="*/ 604434 h 1596325"/>
                  <a:gd name="connsiteX4" fmla="*/ 1534332 w 1534332"/>
                  <a:gd name="connsiteY4" fmla="*/ 0 h 1596325"/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821410 w 1534332"/>
                  <a:gd name="connsiteY2" fmla="*/ 929899 h 1596325"/>
                  <a:gd name="connsiteX3" fmla="*/ 1332854 w 1534332"/>
                  <a:gd name="connsiteY3" fmla="*/ 604434 h 1596325"/>
                  <a:gd name="connsiteX4" fmla="*/ 1534332 w 1534332"/>
                  <a:gd name="connsiteY4" fmla="*/ 0 h 1596325"/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821410 w 1534332"/>
                  <a:gd name="connsiteY2" fmla="*/ 929899 h 1596325"/>
                  <a:gd name="connsiteX3" fmla="*/ 1115878 w 1534332"/>
                  <a:gd name="connsiteY3" fmla="*/ 821410 h 1596325"/>
                  <a:gd name="connsiteX4" fmla="*/ 1332854 w 1534332"/>
                  <a:gd name="connsiteY4" fmla="*/ 604434 h 1596325"/>
                  <a:gd name="connsiteX5" fmla="*/ 1534332 w 1534332"/>
                  <a:gd name="connsiteY5" fmla="*/ 0 h 1596325"/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619932 w 1534332"/>
                  <a:gd name="connsiteY2" fmla="*/ 1022888 h 1596325"/>
                  <a:gd name="connsiteX3" fmla="*/ 821410 w 1534332"/>
                  <a:gd name="connsiteY3" fmla="*/ 929899 h 1596325"/>
                  <a:gd name="connsiteX4" fmla="*/ 1115878 w 1534332"/>
                  <a:gd name="connsiteY4" fmla="*/ 821410 h 1596325"/>
                  <a:gd name="connsiteX5" fmla="*/ 1332854 w 1534332"/>
                  <a:gd name="connsiteY5" fmla="*/ 604434 h 1596325"/>
                  <a:gd name="connsiteX6" fmla="*/ 1534332 w 1534332"/>
                  <a:gd name="connsiteY6" fmla="*/ 0 h 1596325"/>
                  <a:gd name="connsiteX0" fmla="*/ 0 w 1534332"/>
                  <a:gd name="connsiteY0" fmla="*/ 1716006 h 1716006"/>
                  <a:gd name="connsiteX1" fmla="*/ 263471 w 1534332"/>
                  <a:gd name="connsiteY1" fmla="*/ 1193369 h 1716006"/>
                  <a:gd name="connsiteX2" fmla="*/ 619932 w 1534332"/>
                  <a:gd name="connsiteY2" fmla="*/ 1022888 h 1716006"/>
                  <a:gd name="connsiteX3" fmla="*/ 821410 w 1534332"/>
                  <a:gd name="connsiteY3" fmla="*/ 929899 h 1716006"/>
                  <a:gd name="connsiteX4" fmla="*/ 1115878 w 1534332"/>
                  <a:gd name="connsiteY4" fmla="*/ 821410 h 1716006"/>
                  <a:gd name="connsiteX5" fmla="*/ 1332854 w 1534332"/>
                  <a:gd name="connsiteY5" fmla="*/ 604434 h 1716006"/>
                  <a:gd name="connsiteX6" fmla="*/ 1534332 w 1534332"/>
                  <a:gd name="connsiteY6" fmla="*/ 0 h 1716006"/>
                  <a:gd name="connsiteX0" fmla="*/ 0 w 1534332"/>
                  <a:gd name="connsiteY0" fmla="*/ 1716006 h 1716006"/>
                  <a:gd name="connsiteX1" fmla="*/ 263471 w 1534332"/>
                  <a:gd name="connsiteY1" fmla="*/ 1233262 h 1716006"/>
                  <a:gd name="connsiteX2" fmla="*/ 619932 w 1534332"/>
                  <a:gd name="connsiteY2" fmla="*/ 1022888 h 1716006"/>
                  <a:gd name="connsiteX3" fmla="*/ 821410 w 1534332"/>
                  <a:gd name="connsiteY3" fmla="*/ 929899 h 1716006"/>
                  <a:gd name="connsiteX4" fmla="*/ 1115878 w 1534332"/>
                  <a:gd name="connsiteY4" fmla="*/ 821410 h 1716006"/>
                  <a:gd name="connsiteX5" fmla="*/ 1332854 w 1534332"/>
                  <a:gd name="connsiteY5" fmla="*/ 604434 h 1716006"/>
                  <a:gd name="connsiteX6" fmla="*/ 1534332 w 1534332"/>
                  <a:gd name="connsiteY6" fmla="*/ 0 h 1716006"/>
                  <a:gd name="connsiteX0" fmla="*/ 0 w 1534332"/>
                  <a:gd name="connsiteY0" fmla="*/ 1716006 h 1716006"/>
                  <a:gd name="connsiteX1" fmla="*/ 263471 w 1534332"/>
                  <a:gd name="connsiteY1" fmla="*/ 1286454 h 1716006"/>
                  <a:gd name="connsiteX2" fmla="*/ 619932 w 1534332"/>
                  <a:gd name="connsiteY2" fmla="*/ 1022888 h 1716006"/>
                  <a:gd name="connsiteX3" fmla="*/ 821410 w 1534332"/>
                  <a:gd name="connsiteY3" fmla="*/ 929899 h 1716006"/>
                  <a:gd name="connsiteX4" fmla="*/ 1115878 w 1534332"/>
                  <a:gd name="connsiteY4" fmla="*/ 821410 h 1716006"/>
                  <a:gd name="connsiteX5" fmla="*/ 1332854 w 1534332"/>
                  <a:gd name="connsiteY5" fmla="*/ 604434 h 1716006"/>
                  <a:gd name="connsiteX6" fmla="*/ 1534332 w 1534332"/>
                  <a:gd name="connsiteY6" fmla="*/ 0 h 1716006"/>
                  <a:gd name="connsiteX0" fmla="*/ 0 w 1551674"/>
                  <a:gd name="connsiteY0" fmla="*/ 1331016 h 1331016"/>
                  <a:gd name="connsiteX1" fmla="*/ 280813 w 1551674"/>
                  <a:gd name="connsiteY1" fmla="*/ 1286454 h 1331016"/>
                  <a:gd name="connsiteX2" fmla="*/ 637274 w 1551674"/>
                  <a:gd name="connsiteY2" fmla="*/ 1022888 h 1331016"/>
                  <a:gd name="connsiteX3" fmla="*/ 838752 w 1551674"/>
                  <a:gd name="connsiteY3" fmla="*/ 929899 h 1331016"/>
                  <a:gd name="connsiteX4" fmla="*/ 1133220 w 1551674"/>
                  <a:gd name="connsiteY4" fmla="*/ 821410 h 1331016"/>
                  <a:gd name="connsiteX5" fmla="*/ 1350196 w 1551674"/>
                  <a:gd name="connsiteY5" fmla="*/ 604434 h 1331016"/>
                  <a:gd name="connsiteX6" fmla="*/ 1551674 w 1551674"/>
                  <a:gd name="connsiteY6" fmla="*/ 0 h 1331016"/>
                  <a:gd name="connsiteX0" fmla="*/ 0 w 1534603"/>
                  <a:gd name="connsiteY0" fmla="*/ 1303702 h 1303702"/>
                  <a:gd name="connsiteX1" fmla="*/ 263742 w 1534603"/>
                  <a:gd name="connsiteY1" fmla="*/ 1286454 h 1303702"/>
                  <a:gd name="connsiteX2" fmla="*/ 620203 w 1534603"/>
                  <a:gd name="connsiteY2" fmla="*/ 1022888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63742 w 1534603"/>
                  <a:gd name="connsiteY1" fmla="*/ 1286454 h 1303702"/>
                  <a:gd name="connsiteX2" fmla="*/ 620203 w 1534603"/>
                  <a:gd name="connsiteY2" fmla="*/ 1022888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86504 w 1534603"/>
                  <a:gd name="connsiteY1" fmla="*/ 1061118 h 1303702"/>
                  <a:gd name="connsiteX2" fmla="*/ 620203 w 1534603"/>
                  <a:gd name="connsiteY2" fmla="*/ 1022888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86504 w 1534603"/>
                  <a:gd name="connsiteY1" fmla="*/ 1061118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86504 w 1534603"/>
                  <a:gd name="connsiteY1" fmla="*/ 1061118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55824 w 1534603"/>
                  <a:gd name="connsiteY3" fmla="*/ 950384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55824 w 1534603"/>
                  <a:gd name="connsiteY3" fmla="*/ 950384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55824 w 1534603"/>
                  <a:gd name="connsiteY3" fmla="*/ 950384 h 1303702"/>
                  <a:gd name="connsiteX4" fmla="*/ 1144601 w 1534603"/>
                  <a:gd name="connsiteY4" fmla="*/ 807754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55824 w 1534603"/>
                  <a:gd name="connsiteY3" fmla="*/ 950384 h 1303702"/>
                  <a:gd name="connsiteX4" fmla="*/ 1144601 w 1534603"/>
                  <a:gd name="connsiteY4" fmla="*/ 807754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01439 w 1534603"/>
                  <a:gd name="connsiteY1" fmla="*/ 1178797 h 1303702"/>
                  <a:gd name="connsiteX2" fmla="*/ 557609 w 1534603"/>
                  <a:gd name="connsiteY2" fmla="*/ 1029716 h 1303702"/>
                  <a:gd name="connsiteX3" fmla="*/ 855824 w 1534603"/>
                  <a:gd name="connsiteY3" fmla="*/ 950384 h 1303702"/>
                  <a:gd name="connsiteX4" fmla="*/ 1144601 w 1534603"/>
                  <a:gd name="connsiteY4" fmla="*/ 807754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01439 w 1534603"/>
                  <a:gd name="connsiteY1" fmla="*/ 1178797 h 1303702"/>
                  <a:gd name="connsiteX2" fmla="*/ 557609 w 1534603"/>
                  <a:gd name="connsiteY2" fmla="*/ 1029716 h 1303702"/>
                  <a:gd name="connsiteX3" fmla="*/ 855824 w 1534603"/>
                  <a:gd name="connsiteY3" fmla="*/ 950384 h 1303702"/>
                  <a:gd name="connsiteX4" fmla="*/ 1144601 w 1534603"/>
                  <a:gd name="connsiteY4" fmla="*/ 807754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01439 w 1534603"/>
                  <a:gd name="connsiteY1" fmla="*/ 1178797 h 1303702"/>
                  <a:gd name="connsiteX2" fmla="*/ 639760 w 1534603"/>
                  <a:gd name="connsiteY2" fmla="*/ 1062576 h 1303702"/>
                  <a:gd name="connsiteX3" fmla="*/ 855824 w 1534603"/>
                  <a:gd name="connsiteY3" fmla="*/ 950384 h 1303702"/>
                  <a:gd name="connsiteX4" fmla="*/ 1144601 w 1534603"/>
                  <a:gd name="connsiteY4" fmla="*/ 807754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01439 w 1534603"/>
                  <a:gd name="connsiteY1" fmla="*/ 1178797 h 1303702"/>
                  <a:gd name="connsiteX2" fmla="*/ 639760 w 1534603"/>
                  <a:gd name="connsiteY2" fmla="*/ 1062576 h 1303702"/>
                  <a:gd name="connsiteX3" fmla="*/ 1033820 w 1534603"/>
                  <a:gd name="connsiteY3" fmla="*/ 1007889 h 1303702"/>
                  <a:gd name="connsiteX4" fmla="*/ 1144601 w 1534603"/>
                  <a:gd name="connsiteY4" fmla="*/ 807754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01439 w 1534603"/>
                  <a:gd name="connsiteY1" fmla="*/ 1178797 h 1303702"/>
                  <a:gd name="connsiteX2" fmla="*/ 653452 w 1534603"/>
                  <a:gd name="connsiteY2" fmla="*/ 1120081 h 1303702"/>
                  <a:gd name="connsiteX3" fmla="*/ 1033820 w 1534603"/>
                  <a:gd name="connsiteY3" fmla="*/ 1007889 h 1303702"/>
                  <a:gd name="connsiteX4" fmla="*/ 1144601 w 1534603"/>
                  <a:gd name="connsiteY4" fmla="*/ 807754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01439 w 1534603"/>
                  <a:gd name="connsiteY1" fmla="*/ 1178797 h 1303702"/>
                  <a:gd name="connsiteX2" fmla="*/ 653452 w 1534603"/>
                  <a:gd name="connsiteY2" fmla="*/ 1120081 h 1303702"/>
                  <a:gd name="connsiteX3" fmla="*/ 1033820 w 1534603"/>
                  <a:gd name="connsiteY3" fmla="*/ 1007889 h 1303702"/>
                  <a:gd name="connsiteX4" fmla="*/ 1274675 w 1534603"/>
                  <a:gd name="connsiteY4" fmla="*/ 865259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01439 w 1534603"/>
                  <a:gd name="connsiteY1" fmla="*/ 1178797 h 1303702"/>
                  <a:gd name="connsiteX2" fmla="*/ 653452 w 1534603"/>
                  <a:gd name="connsiteY2" fmla="*/ 1120081 h 1303702"/>
                  <a:gd name="connsiteX3" fmla="*/ 1033820 w 1534603"/>
                  <a:gd name="connsiteY3" fmla="*/ 1007889 h 1303702"/>
                  <a:gd name="connsiteX4" fmla="*/ 1274675 w 1534603"/>
                  <a:gd name="connsiteY4" fmla="*/ 865259 h 1303702"/>
                  <a:gd name="connsiteX5" fmla="*/ 1456352 w 1534603"/>
                  <a:gd name="connsiteY5" fmla="*/ 629079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01439 w 1534603"/>
                  <a:gd name="connsiteY1" fmla="*/ 1178797 h 1303702"/>
                  <a:gd name="connsiteX2" fmla="*/ 653452 w 1534603"/>
                  <a:gd name="connsiteY2" fmla="*/ 1120081 h 1303702"/>
                  <a:gd name="connsiteX3" fmla="*/ 1033820 w 1534603"/>
                  <a:gd name="connsiteY3" fmla="*/ 1007889 h 1303702"/>
                  <a:gd name="connsiteX4" fmla="*/ 1274675 w 1534603"/>
                  <a:gd name="connsiteY4" fmla="*/ 865259 h 1303702"/>
                  <a:gd name="connsiteX5" fmla="*/ 1456352 w 1534603"/>
                  <a:gd name="connsiteY5" fmla="*/ 629079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01439 w 1534603"/>
                  <a:gd name="connsiteY1" fmla="*/ 1178797 h 1303702"/>
                  <a:gd name="connsiteX2" fmla="*/ 653452 w 1534603"/>
                  <a:gd name="connsiteY2" fmla="*/ 1120081 h 1303702"/>
                  <a:gd name="connsiteX3" fmla="*/ 1033820 w 1534603"/>
                  <a:gd name="connsiteY3" fmla="*/ 1007889 h 1303702"/>
                  <a:gd name="connsiteX4" fmla="*/ 1274675 w 1534603"/>
                  <a:gd name="connsiteY4" fmla="*/ 865259 h 1303702"/>
                  <a:gd name="connsiteX5" fmla="*/ 1456352 w 1534603"/>
                  <a:gd name="connsiteY5" fmla="*/ 629079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56207 w 1534603"/>
                  <a:gd name="connsiteY1" fmla="*/ 1187012 h 1303702"/>
                  <a:gd name="connsiteX2" fmla="*/ 653452 w 1534603"/>
                  <a:gd name="connsiteY2" fmla="*/ 1120081 h 1303702"/>
                  <a:gd name="connsiteX3" fmla="*/ 1033820 w 1534603"/>
                  <a:gd name="connsiteY3" fmla="*/ 1007889 h 1303702"/>
                  <a:gd name="connsiteX4" fmla="*/ 1274675 w 1534603"/>
                  <a:gd name="connsiteY4" fmla="*/ 865259 h 1303702"/>
                  <a:gd name="connsiteX5" fmla="*/ 1456352 w 1534603"/>
                  <a:gd name="connsiteY5" fmla="*/ 629079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56207 w 1534603"/>
                  <a:gd name="connsiteY1" fmla="*/ 1187012 h 1303702"/>
                  <a:gd name="connsiteX2" fmla="*/ 742449 w 1534603"/>
                  <a:gd name="connsiteY2" fmla="*/ 1128296 h 1303702"/>
                  <a:gd name="connsiteX3" fmla="*/ 1033820 w 1534603"/>
                  <a:gd name="connsiteY3" fmla="*/ 1007889 h 1303702"/>
                  <a:gd name="connsiteX4" fmla="*/ 1274675 w 1534603"/>
                  <a:gd name="connsiteY4" fmla="*/ 865259 h 1303702"/>
                  <a:gd name="connsiteX5" fmla="*/ 1456352 w 1534603"/>
                  <a:gd name="connsiteY5" fmla="*/ 629079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56207 w 1534603"/>
                  <a:gd name="connsiteY1" fmla="*/ 1187012 h 1303702"/>
                  <a:gd name="connsiteX2" fmla="*/ 742449 w 1534603"/>
                  <a:gd name="connsiteY2" fmla="*/ 1128296 h 1303702"/>
                  <a:gd name="connsiteX3" fmla="*/ 1088588 w 1534603"/>
                  <a:gd name="connsiteY3" fmla="*/ 1016104 h 1303702"/>
                  <a:gd name="connsiteX4" fmla="*/ 1274675 w 1534603"/>
                  <a:gd name="connsiteY4" fmla="*/ 865259 h 1303702"/>
                  <a:gd name="connsiteX5" fmla="*/ 1456352 w 1534603"/>
                  <a:gd name="connsiteY5" fmla="*/ 629079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56207 w 1534603"/>
                  <a:gd name="connsiteY1" fmla="*/ 1187012 h 1303702"/>
                  <a:gd name="connsiteX2" fmla="*/ 742449 w 1534603"/>
                  <a:gd name="connsiteY2" fmla="*/ 1128296 h 1303702"/>
                  <a:gd name="connsiteX3" fmla="*/ 1088588 w 1534603"/>
                  <a:gd name="connsiteY3" fmla="*/ 1016104 h 1303702"/>
                  <a:gd name="connsiteX4" fmla="*/ 1329443 w 1534603"/>
                  <a:gd name="connsiteY4" fmla="*/ 881689 h 1303702"/>
                  <a:gd name="connsiteX5" fmla="*/ 1456352 w 1534603"/>
                  <a:gd name="connsiteY5" fmla="*/ 629079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56207 w 1534603"/>
                  <a:gd name="connsiteY1" fmla="*/ 1187012 h 1303702"/>
                  <a:gd name="connsiteX2" fmla="*/ 742449 w 1534603"/>
                  <a:gd name="connsiteY2" fmla="*/ 1128296 h 1303702"/>
                  <a:gd name="connsiteX3" fmla="*/ 1088588 w 1534603"/>
                  <a:gd name="connsiteY3" fmla="*/ 1016104 h 1303702"/>
                  <a:gd name="connsiteX4" fmla="*/ 1329443 w 1534603"/>
                  <a:gd name="connsiteY4" fmla="*/ 881689 h 1303702"/>
                  <a:gd name="connsiteX5" fmla="*/ 1497428 w 1534603"/>
                  <a:gd name="connsiteY5" fmla="*/ 629079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56207 w 1534603"/>
                  <a:gd name="connsiteY1" fmla="*/ 1187012 h 1303702"/>
                  <a:gd name="connsiteX2" fmla="*/ 742449 w 1534603"/>
                  <a:gd name="connsiteY2" fmla="*/ 1128296 h 1303702"/>
                  <a:gd name="connsiteX3" fmla="*/ 1088588 w 1534603"/>
                  <a:gd name="connsiteY3" fmla="*/ 1016104 h 1303702"/>
                  <a:gd name="connsiteX4" fmla="*/ 1329443 w 1534603"/>
                  <a:gd name="connsiteY4" fmla="*/ 881689 h 1303702"/>
                  <a:gd name="connsiteX5" fmla="*/ 1497428 w 1534603"/>
                  <a:gd name="connsiteY5" fmla="*/ 629079 h 1303702"/>
                  <a:gd name="connsiteX6" fmla="*/ 1534603 w 1534603"/>
                  <a:gd name="connsiteY6" fmla="*/ 0 h 1303702"/>
                  <a:gd name="connsiteX0" fmla="*/ 0 w 1876901"/>
                  <a:gd name="connsiteY0" fmla="*/ 1656948 h 1656948"/>
                  <a:gd name="connsiteX1" fmla="*/ 356207 w 1876901"/>
                  <a:gd name="connsiteY1" fmla="*/ 1540258 h 1656948"/>
                  <a:gd name="connsiteX2" fmla="*/ 742449 w 1876901"/>
                  <a:gd name="connsiteY2" fmla="*/ 1481542 h 1656948"/>
                  <a:gd name="connsiteX3" fmla="*/ 1088588 w 1876901"/>
                  <a:gd name="connsiteY3" fmla="*/ 1369350 h 1656948"/>
                  <a:gd name="connsiteX4" fmla="*/ 1329443 w 1876901"/>
                  <a:gd name="connsiteY4" fmla="*/ 1234935 h 1656948"/>
                  <a:gd name="connsiteX5" fmla="*/ 1497428 w 1876901"/>
                  <a:gd name="connsiteY5" fmla="*/ 982325 h 1656948"/>
                  <a:gd name="connsiteX6" fmla="*/ 1876901 w 1876901"/>
                  <a:gd name="connsiteY6" fmla="*/ 0 h 1656948"/>
                  <a:gd name="connsiteX0" fmla="*/ 0 w 1876901"/>
                  <a:gd name="connsiteY0" fmla="*/ 1656948 h 1656948"/>
                  <a:gd name="connsiteX1" fmla="*/ 356207 w 1876901"/>
                  <a:gd name="connsiteY1" fmla="*/ 1540258 h 1656948"/>
                  <a:gd name="connsiteX2" fmla="*/ 742449 w 1876901"/>
                  <a:gd name="connsiteY2" fmla="*/ 1481542 h 1656948"/>
                  <a:gd name="connsiteX3" fmla="*/ 1088588 w 1876901"/>
                  <a:gd name="connsiteY3" fmla="*/ 1369350 h 1656948"/>
                  <a:gd name="connsiteX4" fmla="*/ 1329443 w 1876901"/>
                  <a:gd name="connsiteY4" fmla="*/ 1234935 h 1656948"/>
                  <a:gd name="connsiteX5" fmla="*/ 1497428 w 1876901"/>
                  <a:gd name="connsiteY5" fmla="*/ 982325 h 1656948"/>
                  <a:gd name="connsiteX6" fmla="*/ 1876901 w 1876901"/>
                  <a:gd name="connsiteY6" fmla="*/ 0 h 1656948"/>
                  <a:gd name="connsiteX0" fmla="*/ 0 w 1876901"/>
                  <a:gd name="connsiteY0" fmla="*/ 1656948 h 1656948"/>
                  <a:gd name="connsiteX1" fmla="*/ 356207 w 1876901"/>
                  <a:gd name="connsiteY1" fmla="*/ 1540258 h 1656948"/>
                  <a:gd name="connsiteX2" fmla="*/ 742449 w 1876901"/>
                  <a:gd name="connsiteY2" fmla="*/ 1481542 h 1656948"/>
                  <a:gd name="connsiteX3" fmla="*/ 1088588 w 1876901"/>
                  <a:gd name="connsiteY3" fmla="*/ 1369350 h 1656948"/>
                  <a:gd name="connsiteX4" fmla="*/ 1329443 w 1876901"/>
                  <a:gd name="connsiteY4" fmla="*/ 1234935 h 1656948"/>
                  <a:gd name="connsiteX5" fmla="*/ 1497428 w 1876901"/>
                  <a:gd name="connsiteY5" fmla="*/ 982325 h 1656948"/>
                  <a:gd name="connsiteX6" fmla="*/ 1633460 w 1876901"/>
                  <a:gd name="connsiteY6" fmla="*/ 516757 h 1656948"/>
                  <a:gd name="connsiteX7" fmla="*/ 1876901 w 1876901"/>
                  <a:gd name="connsiteY7" fmla="*/ 0 h 1656948"/>
                  <a:gd name="connsiteX0" fmla="*/ 0 w 1876901"/>
                  <a:gd name="connsiteY0" fmla="*/ 1656948 h 1656948"/>
                  <a:gd name="connsiteX1" fmla="*/ 356207 w 1876901"/>
                  <a:gd name="connsiteY1" fmla="*/ 1540258 h 1656948"/>
                  <a:gd name="connsiteX2" fmla="*/ 742449 w 1876901"/>
                  <a:gd name="connsiteY2" fmla="*/ 1481542 h 1656948"/>
                  <a:gd name="connsiteX3" fmla="*/ 1088588 w 1876901"/>
                  <a:gd name="connsiteY3" fmla="*/ 1369350 h 1656948"/>
                  <a:gd name="connsiteX4" fmla="*/ 1329443 w 1876901"/>
                  <a:gd name="connsiteY4" fmla="*/ 1234935 h 1656948"/>
                  <a:gd name="connsiteX5" fmla="*/ 1497428 w 1876901"/>
                  <a:gd name="connsiteY5" fmla="*/ 982325 h 1656948"/>
                  <a:gd name="connsiteX6" fmla="*/ 1571847 w 1876901"/>
                  <a:gd name="connsiteY6" fmla="*/ 360671 h 1656948"/>
                  <a:gd name="connsiteX7" fmla="*/ 1876901 w 1876901"/>
                  <a:gd name="connsiteY7" fmla="*/ 0 h 1656948"/>
                  <a:gd name="connsiteX0" fmla="*/ 0 w 1876901"/>
                  <a:gd name="connsiteY0" fmla="*/ 1656948 h 1656948"/>
                  <a:gd name="connsiteX1" fmla="*/ 356207 w 1876901"/>
                  <a:gd name="connsiteY1" fmla="*/ 1540258 h 1656948"/>
                  <a:gd name="connsiteX2" fmla="*/ 742449 w 1876901"/>
                  <a:gd name="connsiteY2" fmla="*/ 1481542 h 1656948"/>
                  <a:gd name="connsiteX3" fmla="*/ 1088588 w 1876901"/>
                  <a:gd name="connsiteY3" fmla="*/ 1369350 h 1656948"/>
                  <a:gd name="connsiteX4" fmla="*/ 1329443 w 1876901"/>
                  <a:gd name="connsiteY4" fmla="*/ 1234935 h 1656948"/>
                  <a:gd name="connsiteX5" fmla="*/ 1497428 w 1876901"/>
                  <a:gd name="connsiteY5" fmla="*/ 982325 h 1656948"/>
                  <a:gd name="connsiteX6" fmla="*/ 1571847 w 1876901"/>
                  <a:gd name="connsiteY6" fmla="*/ 360671 h 1656948"/>
                  <a:gd name="connsiteX7" fmla="*/ 1876901 w 1876901"/>
                  <a:gd name="connsiteY7" fmla="*/ 0 h 1656948"/>
                  <a:gd name="connsiteX0" fmla="*/ 0 w 1876901"/>
                  <a:gd name="connsiteY0" fmla="*/ 1656948 h 1656948"/>
                  <a:gd name="connsiteX1" fmla="*/ 356207 w 1876901"/>
                  <a:gd name="connsiteY1" fmla="*/ 1540258 h 1656948"/>
                  <a:gd name="connsiteX2" fmla="*/ 742449 w 1876901"/>
                  <a:gd name="connsiteY2" fmla="*/ 1481542 h 1656948"/>
                  <a:gd name="connsiteX3" fmla="*/ 1088588 w 1876901"/>
                  <a:gd name="connsiteY3" fmla="*/ 1369350 h 1656948"/>
                  <a:gd name="connsiteX4" fmla="*/ 1329443 w 1876901"/>
                  <a:gd name="connsiteY4" fmla="*/ 1234935 h 1656948"/>
                  <a:gd name="connsiteX5" fmla="*/ 1497428 w 1876901"/>
                  <a:gd name="connsiteY5" fmla="*/ 982325 h 1656948"/>
                  <a:gd name="connsiteX6" fmla="*/ 1571847 w 1876901"/>
                  <a:gd name="connsiteY6" fmla="*/ 360671 h 1656948"/>
                  <a:gd name="connsiteX7" fmla="*/ 1876901 w 1876901"/>
                  <a:gd name="connsiteY7" fmla="*/ 0 h 1656948"/>
                  <a:gd name="connsiteX0" fmla="*/ 0 w 1876901"/>
                  <a:gd name="connsiteY0" fmla="*/ 1656948 h 1656948"/>
                  <a:gd name="connsiteX1" fmla="*/ 356207 w 1876901"/>
                  <a:gd name="connsiteY1" fmla="*/ 1540258 h 1656948"/>
                  <a:gd name="connsiteX2" fmla="*/ 742449 w 1876901"/>
                  <a:gd name="connsiteY2" fmla="*/ 1481542 h 1656948"/>
                  <a:gd name="connsiteX3" fmla="*/ 1088588 w 1876901"/>
                  <a:gd name="connsiteY3" fmla="*/ 1369350 h 1656948"/>
                  <a:gd name="connsiteX4" fmla="*/ 1329443 w 1876901"/>
                  <a:gd name="connsiteY4" fmla="*/ 1234935 h 1656948"/>
                  <a:gd name="connsiteX5" fmla="*/ 1497428 w 1876901"/>
                  <a:gd name="connsiteY5" fmla="*/ 982325 h 1656948"/>
                  <a:gd name="connsiteX6" fmla="*/ 1571847 w 1876901"/>
                  <a:gd name="connsiteY6" fmla="*/ 360671 h 1656948"/>
                  <a:gd name="connsiteX7" fmla="*/ 1876901 w 1876901"/>
                  <a:gd name="connsiteY7" fmla="*/ 0 h 1656948"/>
                  <a:gd name="connsiteX0" fmla="*/ 0 w 1876901"/>
                  <a:gd name="connsiteY0" fmla="*/ 1656948 h 1656948"/>
                  <a:gd name="connsiteX1" fmla="*/ 356207 w 1876901"/>
                  <a:gd name="connsiteY1" fmla="*/ 1540258 h 1656948"/>
                  <a:gd name="connsiteX2" fmla="*/ 742449 w 1876901"/>
                  <a:gd name="connsiteY2" fmla="*/ 1481542 h 1656948"/>
                  <a:gd name="connsiteX3" fmla="*/ 1088588 w 1876901"/>
                  <a:gd name="connsiteY3" fmla="*/ 1369350 h 1656948"/>
                  <a:gd name="connsiteX4" fmla="*/ 1329443 w 1876901"/>
                  <a:gd name="connsiteY4" fmla="*/ 1234935 h 1656948"/>
                  <a:gd name="connsiteX5" fmla="*/ 1497428 w 1876901"/>
                  <a:gd name="connsiteY5" fmla="*/ 982325 h 1656948"/>
                  <a:gd name="connsiteX6" fmla="*/ 1571847 w 1876901"/>
                  <a:gd name="connsiteY6" fmla="*/ 360671 h 1656948"/>
                  <a:gd name="connsiteX7" fmla="*/ 1876901 w 1876901"/>
                  <a:gd name="connsiteY7" fmla="*/ 0 h 1656948"/>
                  <a:gd name="connsiteX0" fmla="*/ 0 w 1876901"/>
                  <a:gd name="connsiteY0" fmla="*/ 1656948 h 1656948"/>
                  <a:gd name="connsiteX1" fmla="*/ 356207 w 1876901"/>
                  <a:gd name="connsiteY1" fmla="*/ 1540258 h 1656948"/>
                  <a:gd name="connsiteX2" fmla="*/ 742449 w 1876901"/>
                  <a:gd name="connsiteY2" fmla="*/ 1481542 h 1656948"/>
                  <a:gd name="connsiteX3" fmla="*/ 1088588 w 1876901"/>
                  <a:gd name="connsiteY3" fmla="*/ 1369350 h 1656948"/>
                  <a:gd name="connsiteX4" fmla="*/ 1329443 w 1876901"/>
                  <a:gd name="connsiteY4" fmla="*/ 1234935 h 1656948"/>
                  <a:gd name="connsiteX5" fmla="*/ 1497428 w 1876901"/>
                  <a:gd name="connsiteY5" fmla="*/ 982325 h 1656948"/>
                  <a:gd name="connsiteX6" fmla="*/ 1571847 w 1876901"/>
                  <a:gd name="connsiteY6" fmla="*/ 360671 h 1656948"/>
                  <a:gd name="connsiteX7" fmla="*/ 1876901 w 1876901"/>
                  <a:gd name="connsiteY7" fmla="*/ 0 h 1656948"/>
                  <a:gd name="connsiteX0" fmla="*/ 0 w 1876901"/>
                  <a:gd name="connsiteY0" fmla="*/ 1656948 h 1656948"/>
                  <a:gd name="connsiteX1" fmla="*/ 356207 w 1876901"/>
                  <a:gd name="connsiteY1" fmla="*/ 1540258 h 1656948"/>
                  <a:gd name="connsiteX2" fmla="*/ 742449 w 1876901"/>
                  <a:gd name="connsiteY2" fmla="*/ 1481542 h 1656948"/>
                  <a:gd name="connsiteX3" fmla="*/ 1088588 w 1876901"/>
                  <a:gd name="connsiteY3" fmla="*/ 1369350 h 1656948"/>
                  <a:gd name="connsiteX4" fmla="*/ 1329443 w 1876901"/>
                  <a:gd name="connsiteY4" fmla="*/ 1234935 h 1656948"/>
                  <a:gd name="connsiteX5" fmla="*/ 1497428 w 1876901"/>
                  <a:gd name="connsiteY5" fmla="*/ 982325 h 1656948"/>
                  <a:gd name="connsiteX6" fmla="*/ 1565001 w 1876901"/>
                  <a:gd name="connsiteY6" fmla="*/ 598907 h 1656948"/>
                  <a:gd name="connsiteX7" fmla="*/ 1571847 w 1876901"/>
                  <a:gd name="connsiteY7" fmla="*/ 360671 h 1656948"/>
                  <a:gd name="connsiteX8" fmla="*/ 1876901 w 1876901"/>
                  <a:gd name="connsiteY8" fmla="*/ 0 h 1656948"/>
                  <a:gd name="connsiteX0" fmla="*/ 0 w 1876901"/>
                  <a:gd name="connsiteY0" fmla="*/ 1656948 h 1656948"/>
                  <a:gd name="connsiteX1" fmla="*/ 356207 w 1876901"/>
                  <a:gd name="connsiteY1" fmla="*/ 1540258 h 1656948"/>
                  <a:gd name="connsiteX2" fmla="*/ 742449 w 1876901"/>
                  <a:gd name="connsiteY2" fmla="*/ 1481542 h 1656948"/>
                  <a:gd name="connsiteX3" fmla="*/ 1088588 w 1876901"/>
                  <a:gd name="connsiteY3" fmla="*/ 1369350 h 1656948"/>
                  <a:gd name="connsiteX4" fmla="*/ 1329443 w 1876901"/>
                  <a:gd name="connsiteY4" fmla="*/ 1234935 h 1656948"/>
                  <a:gd name="connsiteX5" fmla="*/ 1497428 w 1876901"/>
                  <a:gd name="connsiteY5" fmla="*/ 982325 h 1656948"/>
                  <a:gd name="connsiteX6" fmla="*/ 1565001 w 1876901"/>
                  <a:gd name="connsiteY6" fmla="*/ 598907 h 1656948"/>
                  <a:gd name="connsiteX7" fmla="*/ 1640307 w 1876901"/>
                  <a:gd name="connsiteY7" fmla="*/ 336027 h 1656948"/>
                  <a:gd name="connsiteX8" fmla="*/ 1876901 w 1876901"/>
                  <a:gd name="connsiteY8" fmla="*/ 0 h 1656948"/>
                  <a:gd name="connsiteX0" fmla="*/ 0 w 1876901"/>
                  <a:gd name="connsiteY0" fmla="*/ 1656948 h 1656948"/>
                  <a:gd name="connsiteX1" fmla="*/ 356207 w 1876901"/>
                  <a:gd name="connsiteY1" fmla="*/ 1540258 h 1656948"/>
                  <a:gd name="connsiteX2" fmla="*/ 742449 w 1876901"/>
                  <a:gd name="connsiteY2" fmla="*/ 1481542 h 1656948"/>
                  <a:gd name="connsiteX3" fmla="*/ 1088588 w 1876901"/>
                  <a:gd name="connsiteY3" fmla="*/ 1369350 h 1656948"/>
                  <a:gd name="connsiteX4" fmla="*/ 1329443 w 1876901"/>
                  <a:gd name="connsiteY4" fmla="*/ 1234935 h 1656948"/>
                  <a:gd name="connsiteX5" fmla="*/ 1497428 w 1876901"/>
                  <a:gd name="connsiteY5" fmla="*/ 982325 h 1656948"/>
                  <a:gd name="connsiteX6" fmla="*/ 1565001 w 1876901"/>
                  <a:gd name="connsiteY6" fmla="*/ 598907 h 1656948"/>
                  <a:gd name="connsiteX7" fmla="*/ 1640307 w 1876901"/>
                  <a:gd name="connsiteY7" fmla="*/ 336027 h 1656948"/>
                  <a:gd name="connsiteX8" fmla="*/ 1876901 w 1876901"/>
                  <a:gd name="connsiteY8" fmla="*/ 0 h 1656948"/>
                  <a:gd name="connsiteX0" fmla="*/ 0 w 1897439"/>
                  <a:gd name="connsiteY0" fmla="*/ 1558368 h 1558368"/>
                  <a:gd name="connsiteX1" fmla="*/ 356207 w 1897439"/>
                  <a:gd name="connsiteY1" fmla="*/ 1441678 h 1558368"/>
                  <a:gd name="connsiteX2" fmla="*/ 742449 w 1897439"/>
                  <a:gd name="connsiteY2" fmla="*/ 1382962 h 1558368"/>
                  <a:gd name="connsiteX3" fmla="*/ 1088588 w 1897439"/>
                  <a:gd name="connsiteY3" fmla="*/ 1270770 h 1558368"/>
                  <a:gd name="connsiteX4" fmla="*/ 1329443 w 1897439"/>
                  <a:gd name="connsiteY4" fmla="*/ 1136355 h 1558368"/>
                  <a:gd name="connsiteX5" fmla="*/ 1497428 w 1897439"/>
                  <a:gd name="connsiteY5" fmla="*/ 883745 h 1558368"/>
                  <a:gd name="connsiteX6" fmla="*/ 1565001 w 1897439"/>
                  <a:gd name="connsiteY6" fmla="*/ 500327 h 1558368"/>
                  <a:gd name="connsiteX7" fmla="*/ 1640307 w 1897439"/>
                  <a:gd name="connsiteY7" fmla="*/ 237447 h 1558368"/>
                  <a:gd name="connsiteX8" fmla="*/ 1897439 w 1897439"/>
                  <a:gd name="connsiteY8" fmla="*/ 0 h 1558368"/>
                  <a:gd name="connsiteX0" fmla="*/ 0 w 1897439"/>
                  <a:gd name="connsiteY0" fmla="*/ 1558368 h 1558368"/>
                  <a:gd name="connsiteX1" fmla="*/ 356207 w 1897439"/>
                  <a:gd name="connsiteY1" fmla="*/ 1441678 h 1558368"/>
                  <a:gd name="connsiteX2" fmla="*/ 742449 w 1897439"/>
                  <a:gd name="connsiteY2" fmla="*/ 1382962 h 1558368"/>
                  <a:gd name="connsiteX3" fmla="*/ 1088588 w 1897439"/>
                  <a:gd name="connsiteY3" fmla="*/ 1270770 h 1558368"/>
                  <a:gd name="connsiteX4" fmla="*/ 1329443 w 1897439"/>
                  <a:gd name="connsiteY4" fmla="*/ 1136355 h 1558368"/>
                  <a:gd name="connsiteX5" fmla="*/ 1497428 w 1897439"/>
                  <a:gd name="connsiteY5" fmla="*/ 883745 h 1558368"/>
                  <a:gd name="connsiteX6" fmla="*/ 1565001 w 1897439"/>
                  <a:gd name="connsiteY6" fmla="*/ 500327 h 1558368"/>
                  <a:gd name="connsiteX7" fmla="*/ 1599232 w 1897439"/>
                  <a:gd name="connsiteY7" fmla="*/ 270307 h 1558368"/>
                  <a:gd name="connsiteX8" fmla="*/ 1897439 w 1897439"/>
                  <a:gd name="connsiteY8" fmla="*/ 0 h 1558368"/>
                  <a:gd name="connsiteX0" fmla="*/ 0 w 1897439"/>
                  <a:gd name="connsiteY0" fmla="*/ 1558368 h 1558368"/>
                  <a:gd name="connsiteX1" fmla="*/ 356207 w 1897439"/>
                  <a:gd name="connsiteY1" fmla="*/ 1441678 h 1558368"/>
                  <a:gd name="connsiteX2" fmla="*/ 742449 w 1897439"/>
                  <a:gd name="connsiteY2" fmla="*/ 1382962 h 1558368"/>
                  <a:gd name="connsiteX3" fmla="*/ 1088588 w 1897439"/>
                  <a:gd name="connsiteY3" fmla="*/ 1311845 h 1558368"/>
                  <a:gd name="connsiteX4" fmla="*/ 1329443 w 1897439"/>
                  <a:gd name="connsiteY4" fmla="*/ 1136355 h 1558368"/>
                  <a:gd name="connsiteX5" fmla="*/ 1497428 w 1897439"/>
                  <a:gd name="connsiteY5" fmla="*/ 883745 h 1558368"/>
                  <a:gd name="connsiteX6" fmla="*/ 1565001 w 1897439"/>
                  <a:gd name="connsiteY6" fmla="*/ 500327 h 1558368"/>
                  <a:gd name="connsiteX7" fmla="*/ 1599232 w 1897439"/>
                  <a:gd name="connsiteY7" fmla="*/ 270307 h 1558368"/>
                  <a:gd name="connsiteX8" fmla="*/ 1897439 w 1897439"/>
                  <a:gd name="connsiteY8" fmla="*/ 0 h 1558368"/>
                  <a:gd name="connsiteX0" fmla="*/ 0 w 1897439"/>
                  <a:gd name="connsiteY0" fmla="*/ 1558368 h 1558368"/>
                  <a:gd name="connsiteX1" fmla="*/ 356207 w 1897439"/>
                  <a:gd name="connsiteY1" fmla="*/ 1441678 h 1558368"/>
                  <a:gd name="connsiteX2" fmla="*/ 742449 w 1897439"/>
                  <a:gd name="connsiteY2" fmla="*/ 1382962 h 1558368"/>
                  <a:gd name="connsiteX3" fmla="*/ 1088588 w 1897439"/>
                  <a:gd name="connsiteY3" fmla="*/ 1311845 h 1558368"/>
                  <a:gd name="connsiteX4" fmla="*/ 1356827 w 1897439"/>
                  <a:gd name="connsiteY4" fmla="*/ 1210290 h 1558368"/>
                  <a:gd name="connsiteX5" fmla="*/ 1497428 w 1897439"/>
                  <a:gd name="connsiteY5" fmla="*/ 883745 h 1558368"/>
                  <a:gd name="connsiteX6" fmla="*/ 1565001 w 1897439"/>
                  <a:gd name="connsiteY6" fmla="*/ 500327 h 1558368"/>
                  <a:gd name="connsiteX7" fmla="*/ 1599232 w 1897439"/>
                  <a:gd name="connsiteY7" fmla="*/ 270307 h 1558368"/>
                  <a:gd name="connsiteX8" fmla="*/ 1897439 w 1897439"/>
                  <a:gd name="connsiteY8" fmla="*/ 0 h 1558368"/>
                  <a:gd name="connsiteX0" fmla="*/ 0 w 1897439"/>
                  <a:gd name="connsiteY0" fmla="*/ 1558368 h 1558368"/>
                  <a:gd name="connsiteX1" fmla="*/ 356207 w 1897439"/>
                  <a:gd name="connsiteY1" fmla="*/ 1441678 h 1558368"/>
                  <a:gd name="connsiteX2" fmla="*/ 742449 w 1897439"/>
                  <a:gd name="connsiteY2" fmla="*/ 1382962 h 1558368"/>
                  <a:gd name="connsiteX3" fmla="*/ 1088588 w 1897439"/>
                  <a:gd name="connsiteY3" fmla="*/ 1311845 h 1558368"/>
                  <a:gd name="connsiteX4" fmla="*/ 1356827 w 1897439"/>
                  <a:gd name="connsiteY4" fmla="*/ 1210290 h 1558368"/>
                  <a:gd name="connsiteX5" fmla="*/ 1442660 w 1897439"/>
                  <a:gd name="connsiteY5" fmla="*/ 875530 h 1558368"/>
                  <a:gd name="connsiteX6" fmla="*/ 1565001 w 1897439"/>
                  <a:gd name="connsiteY6" fmla="*/ 500327 h 1558368"/>
                  <a:gd name="connsiteX7" fmla="*/ 1599232 w 1897439"/>
                  <a:gd name="connsiteY7" fmla="*/ 270307 h 1558368"/>
                  <a:gd name="connsiteX8" fmla="*/ 1897439 w 1897439"/>
                  <a:gd name="connsiteY8" fmla="*/ 0 h 1558368"/>
                  <a:gd name="connsiteX0" fmla="*/ 0 w 1897439"/>
                  <a:gd name="connsiteY0" fmla="*/ 1558368 h 1558368"/>
                  <a:gd name="connsiteX1" fmla="*/ 356207 w 1897439"/>
                  <a:gd name="connsiteY1" fmla="*/ 1441678 h 1558368"/>
                  <a:gd name="connsiteX2" fmla="*/ 742449 w 1897439"/>
                  <a:gd name="connsiteY2" fmla="*/ 1382962 h 1558368"/>
                  <a:gd name="connsiteX3" fmla="*/ 1088588 w 1897439"/>
                  <a:gd name="connsiteY3" fmla="*/ 1311845 h 1558368"/>
                  <a:gd name="connsiteX4" fmla="*/ 1356827 w 1897439"/>
                  <a:gd name="connsiteY4" fmla="*/ 1210290 h 1558368"/>
                  <a:gd name="connsiteX5" fmla="*/ 1442660 w 1897439"/>
                  <a:gd name="connsiteY5" fmla="*/ 875530 h 1558368"/>
                  <a:gd name="connsiteX6" fmla="*/ 1455465 w 1897439"/>
                  <a:gd name="connsiteY6" fmla="*/ 500327 h 1558368"/>
                  <a:gd name="connsiteX7" fmla="*/ 1599232 w 1897439"/>
                  <a:gd name="connsiteY7" fmla="*/ 270307 h 1558368"/>
                  <a:gd name="connsiteX8" fmla="*/ 1897439 w 1897439"/>
                  <a:gd name="connsiteY8" fmla="*/ 0 h 1558368"/>
                  <a:gd name="connsiteX0" fmla="*/ 0 w 1897439"/>
                  <a:gd name="connsiteY0" fmla="*/ 1558368 h 1558368"/>
                  <a:gd name="connsiteX1" fmla="*/ 356207 w 1897439"/>
                  <a:gd name="connsiteY1" fmla="*/ 1441678 h 1558368"/>
                  <a:gd name="connsiteX2" fmla="*/ 742449 w 1897439"/>
                  <a:gd name="connsiteY2" fmla="*/ 1382962 h 1558368"/>
                  <a:gd name="connsiteX3" fmla="*/ 1088588 w 1897439"/>
                  <a:gd name="connsiteY3" fmla="*/ 1311845 h 1558368"/>
                  <a:gd name="connsiteX4" fmla="*/ 1356827 w 1897439"/>
                  <a:gd name="connsiteY4" fmla="*/ 1210290 h 1558368"/>
                  <a:gd name="connsiteX5" fmla="*/ 1442660 w 1897439"/>
                  <a:gd name="connsiteY5" fmla="*/ 875530 h 1558368"/>
                  <a:gd name="connsiteX6" fmla="*/ 1455465 w 1897439"/>
                  <a:gd name="connsiteY6" fmla="*/ 500327 h 1558368"/>
                  <a:gd name="connsiteX7" fmla="*/ 1619770 w 1897439"/>
                  <a:gd name="connsiteY7" fmla="*/ 344242 h 1558368"/>
                  <a:gd name="connsiteX8" fmla="*/ 1897439 w 1897439"/>
                  <a:gd name="connsiteY8" fmla="*/ 0 h 1558368"/>
                  <a:gd name="connsiteX0" fmla="*/ 0 w 1897439"/>
                  <a:gd name="connsiteY0" fmla="*/ 1558368 h 1558368"/>
                  <a:gd name="connsiteX1" fmla="*/ 349361 w 1897439"/>
                  <a:gd name="connsiteY1" fmla="*/ 1458108 h 1558368"/>
                  <a:gd name="connsiteX2" fmla="*/ 742449 w 1897439"/>
                  <a:gd name="connsiteY2" fmla="*/ 1382962 h 1558368"/>
                  <a:gd name="connsiteX3" fmla="*/ 1088588 w 1897439"/>
                  <a:gd name="connsiteY3" fmla="*/ 1311845 h 1558368"/>
                  <a:gd name="connsiteX4" fmla="*/ 1356827 w 1897439"/>
                  <a:gd name="connsiteY4" fmla="*/ 1210290 h 1558368"/>
                  <a:gd name="connsiteX5" fmla="*/ 1442660 w 1897439"/>
                  <a:gd name="connsiteY5" fmla="*/ 875530 h 1558368"/>
                  <a:gd name="connsiteX6" fmla="*/ 1455465 w 1897439"/>
                  <a:gd name="connsiteY6" fmla="*/ 500327 h 1558368"/>
                  <a:gd name="connsiteX7" fmla="*/ 1619770 w 1897439"/>
                  <a:gd name="connsiteY7" fmla="*/ 344242 h 1558368"/>
                  <a:gd name="connsiteX8" fmla="*/ 1897439 w 1897439"/>
                  <a:gd name="connsiteY8" fmla="*/ 0 h 1558368"/>
                  <a:gd name="connsiteX0" fmla="*/ 0 w 1897439"/>
                  <a:gd name="connsiteY0" fmla="*/ 1558368 h 1558368"/>
                  <a:gd name="connsiteX1" fmla="*/ 349361 w 1897439"/>
                  <a:gd name="connsiteY1" fmla="*/ 1458108 h 1558368"/>
                  <a:gd name="connsiteX2" fmla="*/ 742449 w 1897439"/>
                  <a:gd name="connsiteY2" fmla="*/ 1382962 h 1558368"/>
                  <a:gd name="connsiteX3" fmla="*/ 1088588 w 1897439"/>
                  <a:gd name="connsiteY3" fmla="*/ 1311845 h 1558368"/>
                  <a:gd name="connsiteX4" fmla="*/ 1356827 w 1897439"/>
                  <a:gd name="connsiteY4" fmla="*/ 1210290 h 1558368"/>
                  <a:gd name="connsiteX5" fmla="*/ 1442660 w 1897439"/>
                  <a:gd name="connsiteY5" fmla="*/ 875530 h 1558368"/>
                  <a:gd name="connsiteX6" fmla="*/ 1455465 w 1897439"/>
                  <a:gd name="connsiteY6" fmla="*/ 500327 h 1558368"/>
                  <a:gd name="connsiteX7" fmla="*/ 1619770 w 1897439"/>
                  <a:gd name="connsiteY7" fmla="*/ 344242 h 1558368"/>
                  <a:gd name="connsiteX8" fmla="*/ 1897439 w 1897439"/>
                  <a:gd name="connsiteY8" fmla="*/ 0 h 1558368"/>
                  <a:gd name="connsiteX0" fmla="*/ 0 w 1897439"/>
                  <a:gd name="connsiteY0" fmla="*/ 1558368 h 1558368"/>
                  <a:gd name="connsiteX1" fmla="*/ 349361 w 1897439"/>
                  <a:gd name="connsiteY1" fmla="*/ 1458108 h 1558368"/>
                  <a:gd name="connsiteX2" fmla="*/ 742449 w 1897439"/>
                  <a:gd name="connsiteY2" fmla="*/ 1382962 h 1558368"/>
                  <a:gd name="connsiteX3" fmla="*/ 1088588 w 1897439"/>
                  <a:gd name="connsiteY3" fmla="*/ 1311845 h 1558368"/>
                  <a:gd name="connsiteX4" fmla="*/ 1356827 w 1897439"/>
                  <a:gd name="connsiteY4" fmla="*/ 1210290 h 1558368"/>
                  <a:gd name="connsiteX5" fmla="*/ 1442660 w 1897439"/>
                  <a:gd name="connsiteY5" fmla="*/ 875530 h 1558368"/>
                  <a:gd name="connsiteX6" fmla="*/ 1455465 w 1897439"/>
                  <a:gd name="connsiteY6" fmla="*/ 500327 h 1558368"/>
                  <a:gd name="connsiteX7" fmla="*/ 1619770 w 1897439"/>
                  <a:gd name="connsiteY7" fmla="*/ 344242 h 1558368"/>
                  <a:gd name="connsiteX8" fmla="*/ 1897439 w 1897439"/>
                  <a:gd name="connsiteY8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87468 h 1558368"/>
                  <a:gd name="connsiteX2" fmla="*/ 349361 w 1897439"/>
                  <a:gd name="connsiteY2" fmla="*/ 1458108 h 1558368"/>
                  <a:gd name="connsiteX3" fmla="*/ 742449 w 1897439"/>
                  <a:gd name="connsiteY3" fmla="*/ 1382962 h 1558368"/>
                  <a:gd name="connsiteX4" fmla="*/ 1088588 w 1897439"/>
                  <a:gd name="connsiteY4" fmla="*/ 1311845 h 1558368"/>
                  <a:gd name="connsiteX5" fmla="*/ 1356827 w 1897439"/>
                  <a:gd name="connsiteY5" fmla="*/ 1210290 h 1558368"/>
                  <a:gd name="connsiteX6" fmla="*/ 1442660 w 1897439"/>
                  <a:gd name="connsiteY6" fmla="*/ 875530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87468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088588 w 1897439"/>
                  <a:gd name="connsiteY4" fmla="*/ 1311845 h 1558368"/>
                  <a:gd name="connsiteX5" fmla="*/ 1356827 w 1897439"/>
                  <a:gd name="connsiteY5" fmla="*/ 1210290 h 1558368"/>
                  <a:gd name="connsiteX6" fmla="*/ 1442660 w 1897439"/>
                  <a:gd name="connsiteY6" fmla="*/ 875530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088588 w 1897439"/>
                  <a:gd name="connsiteY4" fmla="*/ 1311845 h 1558368"/>
                  <a:gd name="connsiteX5" fmla="*/ 1356827 w 1897439"/>
                  <a:gd name="connsiteY5" fmla="*/ 1210290 h 1558368"/>
                  <a:gd name="connsiteX6" fmla="*/ 1442660 w 1897439"/>
                  <a:gd name="connsiteY6" fmla="*/ 875530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088588 w 1897439"/>
                  <a:gd name="connsiteY4" fmla="*/ 1311845 h 1558368"/>
                  <a:gd name="connsiteX5" fmla="*/ 1356827 w 1897439"/>
                  <a:gd name="connsiteY5" fmla="*/ 1210290 h 1558368"/>
                  <a:gd name="connsiteX6" fmla="*/ 1442660 w 1897439"/>
                  <a:gd name="connsiteY6" fmla="*/ 875530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088588 w 1897439"/>
                  <a:gd name="connsiteY4" fmla="*/ 1311845 h 1558368"/>
                  <a:gd name="connsiteX5" fmla="*/ 1356827 w 1897439"/>
                  <a:gd name="connsiteY5" fmla="*/ 1210290 h 1558368"/>
                  <a:gd name="connsiteX6" fmla="*/ 1442660 w 1897439"/>
                  <a:gd name="connsiteY6" fmla="*/ 875530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057383 w 1897439"/>
                  <a:gd name="connsiteY4" fmla="*/ 1311845 h 1558368"/>
                  <a:gd name="connsiteX5" fmla="*/ 1356827 w 1897439"/>
                  <a:gd name="connsiteY5" fmla="*/ 1210290 h 1558368"/>
                  <a:gd name="connsiteX6" fmla="*/ 1442660 w 1897439"/>
                  <a:gd name="connsiteY6" fmla="*/ 875530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217865 w 1897439"/>
                  <a:gd name="connsiteY4" fmla="*/ 1285099 h 1558368"/>
                  <a:gd name="connsiteX5" fmla="*/ 1356827 w 1897439"/>
                  <a:gd name="connsiteY5" fmla="*/ 1210290 h 1558368"/>
                  <a:gd name="connsiteX6" fmla="*/ 1442660 w 1897439"/>
                  <a:gd name="connsiteY6" fmla="*/ 875530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217865 w 1897439"/>
                  <a:gd name="connsiteY4" fmla="*/ 1285099 h 1558368"/>
                  <a:gd name="connsiteX5" fmla="*/ 1330080 w 1897439"/>
                  <a:gd name="connsiteY5" fmla="*/ 1156797 h 1558368"/>
                  <a:gd name="connsiteX6" fmla="*/ 1442660 w 1897439"/>
                  <a:gd name="connsiteY6" fmla="*/ 875530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217865 w 1897439"/>
                  <a:gd name="connsiteY4" fmla="*/ 1285099 h 1558368"/>
                  <a:gd name="connsiteX5" fmla="*/ 1325622 w 1897439"/>
                  <a:gd name="connsiteY5" fmla="*/ 1119352 h 1558368"/>
                  <a:gd name="connsiteX6" fmla="*/ 1442660 w 1897439"/>
                  <a:gd name="connsiteY6" fmla="*/ 875530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217865 w 1897439"/>
                  <a:gd name="connsiteY4" fmla="*/ 1285099 h 1558368"/>
                  <a:gd name="connsiteX5" fmla="*/ 1325622 w 1897439"/>
                  <a:gd name="connsiteY5" fmla="*/ 1119352 h 1558368"/>
                  <a:gd name="connsiteX6" fmla="*/ 1442660 w 1897439"/>
                  <a:gd name="connsiteY6" fmla="*/ 875530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217865 w 1897439"/>
                  <a:gd name="connsiteY4" fmla="*/ 1285099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217865 w 1897439"/>
                  <a:gd name="connsiteY4" fmla="*/ 1285099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217865 w 1897439"/>
                  <a:gd name="connsiteY4" fmla="*/ 1285099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208949 w 1897439"/>
                  <a:gd name="connsiteY4" fmla="*/ 1279750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208949 w 1897439"/>
                  <a:gd name="connsiteY4" fmla="*/ 1279750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208949 w 1897439"/>
                  <a:gd name="connsiteY4" fmla="*/ 1279750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208949 w 1897439"/>
                  <a:gd name="connsiteY4" fmla="*/ 1279750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926255 w 1897439"/>
                  <a:gd name="connsiteY4" fmla="*/ 1359085 h 1558368"/>
                  <a:gd name="connsiteX5" fmla="*/ 1208949 w 1897439"/>
                  <a:gd name="connsiteY5" fmla="*/ 1279750 h 1558368"/>
                  <a:gd name="connsiteX6" fmla="*/ 1325622 w 1897439"/>
                  <a:gd name="connsiteY6" fmla="*/ 1119352 h 1558368"/>
                  <a:gd name="connsiteX7" fmla="*/ 1357961 w 1897439"/>
                  <a:gd name="connsiteY7" fmla="*/ 827386 h 1558368"/>
                  <a:gd name="connsiteX8" fmla="*/ 1455465 w 1897439"/>
                  <a:gd name="connsiteY8" fmla="*/ 500327 h 1558368"/>
                  <a:gd name="connsiteX9" fmla="*/ 1619770 w 1897439"/>
                  <a:gd name="connsiteY9" fmla="*/ 344242 h 1558368"/>
                  <a:gd name="connsiteX10" fmla="*/ 1897439 w 1897439"/>
                  <a:gd name="connsiteY10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06786 w 1897439"/>
                  <a:gd name="connsiteY3" fmla="*/ 1399010 h 1558368"/>
                  <a:gd name="connsiteX4" fmla="*/ 926255 w 1897439"/>
                  <a:gd name="connsiteY4" fmla="*/ 1359085 h 1558368"/>
                  <a:gd name="connsiteX5" fmla="*/ 1208949 w 1897439"/>
                  <a:gd name="connsiteY5" fmla="*/ 1279750 h 1558368"/>
                  <a:gd name="connsiteX6" fmla="*/ 1325622 w 1897439"/>
                  <a:gd name="connsiteY6" fmla="*/ 1119352 h 1558368"/>
                  <a:gd name="connsiteX7" fmla="*/ 1357961 w 1897439"/>
                  <a:gd name="connsiteY7" fmla="*/ 827386 h 1558368"/>
                  <a:gd name="connsiteX8" fmla="*/ 1455465 w 1897439"/>
                  <a:gd name="connsiteY8" fmla="*/ 500327 h 1558368"/>
                  <a:gd name="connsiteX9" fmla="*/ 1619770 w 1897439"/>
                  <a:gd name="connsiteY9" fmla="*/ 344242 h 1558368"/>
                  <a:gd name="connsiteX10" fmla="*/ 1897439 w 1897439"/>
                  <a:gd name="connsiteY10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926255 w 1897439"/>
                  <a:gd name="connsiteY3" fmla="*/ 1359085 h 1558368"/>
                  <a:gd name="connsiteX4" fmla="*/ 1208949 w 1897439"/>
                  <a:gd name="connsiteY4" fmla="*/ 1279750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585627 w 1897439"/>
                  <a:gd name="connsiteY2" fmla="*/ 1442061 h 1558368"/>
                  <a:gd name="connsiteX3" fmla="*/ 926255 w 1897439"/>
                  <a:gd name="connsiteY3" fmla="*/ 1359085 h 1558368"/>
                  <a:gd name="connsiteX4" fmla="*/ 1208949 w 1897439"/>
                  <a:gd name="connsiteY4" fmla="*/ 1279750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594542 w 1897439"/>
                  <a:gd name="connsiteY2" fmla="*/ 1431362 h 1558368"/>
                  <a:gd name="connsiteX3" fmla="*/ 926255 w 1897439"/>
                  <a:gd name="connsiteY3" fmla="*/ 1359085 h 1558368"/>
                  <a:gd name="connsiteX4" fmla="*/ 1208949 w 1897439"/>
                  <a:gd name="connsiteY4" fmla="*/ 1279750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594542 w 1897439"/>
                  <a:gd name="connsiteY2" fmla="*/ 1431362 h 1558368"/>
                  <a:gd name="connsiteX3" fmla="*/ 926255 w 1897439"/>
                  <a:gd name="connsiteY3" fmla="*/ 1359085 h 1558368"/>
                  <a:gd name="connsiteX4" fmla="*/ 1208949 w 1897439"/>
                  <a:gd name="connsiteY4" fmla="*/ 1279750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375224 w 1897439"/>
                  <a:gd name="connsiteY7" fmla="*/ 478930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594542 w 1897439"/>
                  <a:gd name="connsiteY2" fmla="*/ 1431362 h 1558368"/>
                  <a:gd name="connsiteX3" fmla="*/ 926255 w 1897439"/>
                  <a:gd name="connsiteY3" fmla="*/ 1359085 h 1558368"/>
                  <a:gd name="connsiteX4" fmla="*/ 1208949 w 1897439"/>
                  <a:gd name="connsiteY4" fmla="*/ 1279750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375224 w 1897439"/>
                  <a:gd name="connsiteY7" fmla="*/ 478930 h 1558368"/>
                  <a:gd name="connsiteX8" fmla="*/ 1633144 w 1897439"/>
                  <a:gd name="connsiteY8" fmla="*/ 354941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594542 w 1897439"/>
                  <a:gd name="connsiteY2" fmla="*/ 1431362 h 1558368"/>
                  <a:gd name="connsiteX3" fmla="*/ 926255 w 1897439"/>
                  <a:gd name="connsiteY3" fmla="*/ 1359085 h 1558368"/>
                  <a:gd name="connsiteX4" fmla="*/ 1208949 w 1897439"/>
                  <a:gd name="connsiteY4" fmla="*/ 1279750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375224 w 1897439"/>
                  <a:gd name="connsiteY7" fmla="*/ 478930 h 1558368"/>
                  <a:gd name="connsiteX8" fmla="*/ 1633144 w 1897439"/>
                  <a:gd name="connsiteY8" fmla="*/ 354941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594542 w 1897439"/>
                  <a:gd name="connsiteY2" fmla="*/ 1431362 h 1558368"/>
                  <a:gd name="connsiteX3" fmla="*/ 926255 w 1897439"/>
                  <a:gd name="connsiteY3" fmla="*/ 1359085 h 1558368"/>
                  <a:gd name="connsiteX4" fmla="*/ 1208949 w 1897439"/>
                  <a:gd name="connsiteY4" fmla="*/ 1279750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375224 w 1897439"/>
                  <a:gd name="connsiteY7" fmla="*/ 478930 h 1558368"/>
                  <a:gd name="connsiteX8" fmla="*/ 1633144 w 1897439"/>
                  <a:gd name="connsiteY8" fmla="*/ 354941 h 1558368"/>
                  <a:gd name="connsiteX9" fmla="*/ 1897439 w 1897439"/>
                  <a:gd name="connsiteY9" fmla="*/ 0 h 1558368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42824 h 1381840"/>
                  <a:gd name="connsiteX6" fmla="*/ 1357961 w 1808282"/>
                  <a:gd name="connsiteY6" fmla="*/ 650858 h 1381840"/>
                  <a:gd name="connsiteX7" fmla="*/ 1375224 w 1808282"/>
                  <a:gd name="connsiteY7" fmla="*/ 302402 h 1381840"/>
                  <a:gd name="connsiteX8" fmla="*/ 1633144 w 1808282"/>
                  <a:gd name="connsiteY8" fmla="*/ 178413 h 1381840"/>
                  <a:gd name="connsiteX9" fmla="*/ 1808282 w 1808282"/>
                  <a:gd name="connsiteY9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42824 h 1381840"/>
                  <a:gd name="connsiteX6" fmla="*/ 1357961 w 1808282"/>
                  <a:gd name="connsiteY6" fmla="*/ 650858 h 1381840"/>
                  <a:gd name="connsiteX7" fmla="*/ 1375224 w 1808282"/>
                  <a:gd name="connsiteY7" fmla="*/ 302402 h 1381840"/>
                  <a:gd name="connsiteX8" fmla="*/ 1606397 w 1808282"/>
                  <a:gd name="connsiteY8" fmla="*/ 183762 h 1381840"/>
                  <a:gd name="connsiteX9" fmla="*/ 1808282 w 1808282"/>
                  <a:gd name="connsiteY9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42824 h 1381840"/>
                  <a:gd name="connsiteX6" fmla="*/ 1357961 w 1808282"/>
                  <a:gd name="connsiteY6" fmla="*/ 650858 h 1381840"/>
                  <a:gd name="connsiteX7" fmla="*/ 1375224 w 1808282"/>
                  <a:gd name="connsiteY7" fmla="*/ 302402 h 1381840"/>
                  <a:gd name="connsiteX8" fmla="*/ 1606397 w 1808282"/>
                  <a:gd name="connsiteY8" fmla="*/ 183762 h 1381840"/>
                  <a:gd name="connsiteX9" fmla="*/ 1808282 w 1808282"/>
                  <a:gd name="connsiteY9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42824 h 1381840"/>
                  <a:gd name="connsiteX6" fmla="*/ 1357961 w 1808282"/>
                  <a:gd name="connsiteY6" fmla="*/ 650858 h 1381840"/>
                  <a:gd name="connsiteX7" fmla="*/ 1375224 w 1808282"/>
                  <a:gd name="connsiteY7" fmla="*/ 302402 h 1381840"/>
                  <a:gd name="connsiteX8" fmla="*/ 1606397 w 1808282"/>
                  <a:gd name="connsiteY8" fmla="*/ 183762 h 1381840"/>
                  <a:gd name="connsiteX9" fmla="*/ 1808282 w 1808282"/>
                  <a:gd name="connsiteY9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42824 h 1381840"/>
                  <a:gd name="connsiteX6" fmla="*/ 1357961 w 1808282"/>
                  <a:gd name="connsiteY6" fmla="*/ 650858 h 1381840"/>
                  <a:gd name="connsiteX7" fmla="*/ 1375224 w 1808282"/>
                  <a:gd name="connsiteY7" fmla="*/ 302402 h 1381840"/>
                  <a:gd name="connsiteX8" fmla="*/ 1535071 w 1808282"/>
                  <a:gd name="connsiteY8" fmla="*/ 221207 h 1381840"/>
                  <a:gd name="connsiteX9" fmla="*/ 1808282 w 1808282"/>
                  <a:gd name="connsiteY9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42824 h 1381840"/>
                  <a:gd name="connsiteX6" fmla="*/ 1357961 w 1808282"/>
                  <a:gd name="connsiteY6" fmla="*/ 650858 h 1381840"/>
                  <a:gd name="connsiteX7" fmla="*/ 1375224 w 1808282"/>
                  <a:gd name="connsiteY7" fmla="*/ 302402 h 1381840"/>
                  <a:gd name="connsiteX8" fmla="*/ 1535071 w 1808282"/>
                  <a:gd name="connsiteY8" fmla="*/ 221207 h 1381840"/>
                  <a:gd name="connsiteX9" fmla="*/ 1808282 w 1808282"/>
                  <a:gd name="connsiteY9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42824 h 1381840"/>
                  <a:gd name="connsiteX6" fmla="*/ 1357961 w 1808282"/>
                  <a:gd name="connsiteY6" fmla="*/ 650858 h 1381840"/>
                  <a:gd name="connsiteX7" fmla="*/ 1375224 w 1808282"/>
                  <a:gd name="connsiteY7" fmla="*/ 302402 h 1381840"/>
                  <a:gd name="connsiteX8" fmla="*/ 1535071 w 1808282"/>
                  <a:gd name="connsiteY8" fmla="*/ 221207 h 1381840"/>
                  <a:gd name="connsiteX9" fmla="*/ 1808282 w 1808282"/>
                  <a:gd name="connsiteY9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42824 h 1381840"/>
                  <a:gd name="connsiteX6" fmla="*/ 1357961 w 1808282"/>
                  <a:gd name="connsiteY6" fmla="*/ 650858 h 1381840"/>
                  <a:gd name="connsiteX7" fmla="*/ 1375224 w 1808282"/>
                  <a:gd name="connsiteY7" fmla="*/ 302402 h 1381840"/>
                  <a:gd name="connsiteX8" fmla="*/ 1535071 w 1808282"/>
                  <a:gd name="connsiteY8" fmla="*/ 221207 h 1381840"/>
                  <a:gd name="connsiteX9" fmla="*/ 1808282 w 1808282"/>
                  <a:gd name="connsiteY9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42824 h 1381840"/>
                  <a:gd name="connsiteX6" fmla="*/ 1357961 w 1808282"/>
                  <a:gd name="connsiteY6" fmla="*/ 650858 h 1381840"/>
                  <a:gd name="connsiteX7" fmla="*/ 1375224 w 1808282"/>
                  <a:gd name="connsiteY7" fmla="*/ 302402 h 1381840"/>
                  <a:gd name="connsiteX8" fmla="*/ 1535071 w 1808282"/>
                  <a:gd name="connsiteY8" fmla="*/ 221207 h 1381840"/>
                  <a:gd name="connsiteX9" fmla="*/ 1808282 w 1808282"/>
                  <a:gd name="connsiteY9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42824 h 1381840"/>
                  <a:gd name="connsiteX6" fmla="*/ 1357961 w 1808282"/>
                  <a:gd name="connsiteY6" fmla="*/ 65085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535071 w 1808282"/>
                  <a:gd name="connsiteY9" fmla="*/ 221207 h 1381840"/>
                  <a:gd name="connsiteX10" fmla="*/ 1808282 w 1808282"/>
                  <a:gd name="connsiteY10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42824 h 1381840"/>
                  <a:gd name="connsiteX6" fmla="*/ 1357961 w 1808282"/>
                  <a:gd name="connsiteY6" fmla="*/ 65085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47823 w 1808282"/>
                  <a:gd name="connsiteY9" fmla="*/ 257124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42824 h 1381840"/>
                  <a:gd name="connsiteX6" fmla="*/ 1357961 w 1808282"/>
                  <a:gd name="connsiteY6" fmla="*/ 65085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42824 h 1381840"/>
                  <a:gd name="connsiteX6" fmla="*/ 1357961 w 1808282"/>
                  <a:gd name="connsiteY6" fmla="*/ 65085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18776 w 1808282"/>
                  <a:gd name="connsiteY5" fmla="*/ 975684 h 1381840"/>
                  <a:gd name="connsiteX6" fmla="*/ 1357961 w 1808282"/>
                  <a:gd name="connsiteY6" fmla="*/ 65085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18776 w 1808282"/>
                  <a:gd name="connsiteY5" fmla="*/ 975684 h 1381840"/>
                  <a:gd name="connsiteX6" fmla="*/ 1357961 w 1808282"/>
                  <a:gd name="connsiteY6" fmla="*/ 65085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18776 w 1808282"/>
                  <a:gd name="connsiteY5" fmla="*/ 975684 h 1381840"/>
                  <a:gd name="connsiteX6" fmla="*/ 1344269 w 1808282"/>
                  <a:gd name="connsiteY6" fmla="*/ 71657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39314 w 1808282"/>
                  <a:gd name="connsiteY5" fmla="*/ 1000329 h 1381840"/>
                  <a:gd name="connsiteX6" fmla="*/ 1344269 w 1808282"/>
                  <a:gd name="connsiteY6" fmla="*/ 71657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75684 h 1381840"/>
                  <a:gd name="connsiteX6" fmla="*/ 1344269 w 1808282"/>
                  <a:gd name="connsiteY6" fmla="*/ 71657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75684 h 1381840"/>
                  <a:gd name="connsiteX6" fmla="*/ 1344269 w 1808282"/>
                  <a:gd name="connsiteY6" fmla="*/ 71657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75684 h 1381840"/>
                  <a:gd name="connsiteX6" fmla="*/ 1344269 w 1808282"/>
                  <a:gd name="connsiteY6" fmla="*/ 71657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75684 h 1381840"/>
                  <a:gd name="connsiteX6" fmla="*/ 1344269 w 1808282"/>
                  <a:gd name="connsiteY6" fmla="*/ 71657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75684 h 1381840"/>
                  <a:gd name="connsiteX6" fmla="*/ 1344269 w 1808282"/>
                  <a:gd name="connsiteY6" fmla="*/ 71657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51785 h 1381840"/>
                  <a:gd name="connsiteX6" fmla="*/ 1344269 w 1808282"/>
                  <a:gd name="connsiteY6" fmla="*/ 71657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51785 h 1381840"/>
                  <a:gd name="connsiteX6" fmla="*/ 1344269 w 1808282"/>
                  <a:gd name="connsiteY6" fmla="*/ 71657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51785 h 1381840"/>
                  <a:gd name="connsiteX6" fmla="*/ 1344269 w 1808282"/>
                  <a:gd name="connsiteY6" fmla="*/ 71657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51785 h 1381840"/>
                  <a:gd name="connsiteX6" fmla="*/ 1349248 w 1808282"/>
                  <a:gd name="connsiteY6" fmla="*/ 71657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748535"/>
                  <a:gd name="connsiteY0" fmla="*/ 1447560 h 1447560"/>
                  <a:gd name="connsiteX1" fmla="*/ 230832 w 1748535"/>
                  <a:gd name="connsiteY1" fmla="*/ 1387359 h 1447560"/>
                  <a:gd name="connsiteX2" fmla="*/ 594542 w 1748535"/>
                  <a:gd name="connsiteY2" fmla="*/ 1320554 h 1447560"/>
                  <a:gd name="connsiteX3" fmla="*/ 926255 w 1748535"/>
                  <a:gd name="connsiteY3" fmla="*/ 1248277 h 1447560"/>
                  <a:gd name="connsiteX4" fmla="*/ 1208949 w 1748535"/>
                  <a:gd name="connsiteY4" fmla="*/ 1168942 h 1447560"/>
                  <a:gd name="connsiteX5" fmla="*/ 1325622 w 1748535"/>
                  <a:gd name="connsiteY5" fmla="*/ 1017505 h 1447560"/>
                  <a:gd name="connsiteX6" fmla="*/ 1349248 w 1748535"/>
                  <a:gd name="connsiteY6" fmla="*/ 782298 h 1447560"/>
                  <a:gd name="connsiteX7" fmla="*/ 1363124 w 1748535"/>
                  <a:gd name="connsiteY7" fmla="*/ 531467 h 1447560"/>
                  <a:gd name="connsiteX8" fmla="*/ 1375224 w 1748535"/>
                  <a:gd name="connsiteY8" fmla="*/ 368122 h 1447560"/>
                  <a:gd name="connsiteX9" fmla="*/ 1425534 w 1748535"/>
                  <a:gd name="connsiteY9" fmla="*/ 317495 h 1447560"/>
                  <a:gd name="connsiteX10" fmla="*/ 1535071 w 1748535"/>
                  <a:gd name="connsiteY10" fmla="*/ 286927 h 1447560"/>
                  <a:gd name="connsiteX11" fmla="*/ 1748535 w 1748535"/>
                  <a:gd name="connsiteY11" fmla="*/ 0 h 1447560"/>
                  <a:gd name="connsiteX0" fmla="*/ 0 w 1748535"/>
                  <a:gd name="connsiteY0" fmla="*/ 1447560 h 1447560"/>
                  <a:gd name="connsiteX1" fmla="*/ 230832 w 1748535"/>
                  <a:gd name="connsiteY1" fmla="*/ 1387359 h 1447560"/>
                  <a:gd name="connsiteX2" fmla="*/ 594542 w 1748535"/>
                  <a:gd name="connsiteY2" fmla="*/ 1320554 h 1447560"/>
                  <a:gd name="connsiteX3" fmla="*/ 926255 w 1748535"/>
                  <a:gd name="connsiteY3" fmla="*/ 1248277 h 1447560"/>
                  <a:gd name="connsiteX4" fmla="*/ 1208949 w 1748535"/>
                  <a:gd name="connsiteY4" fmla="*/ 1168942 h 1447560"/>
                  <a:gd name="connsiteX5" fmla="*/ 1325622 w 1748535"/>
                  <a:gd name="connsiteY5" fmla="*/ 1017505 h 1447560"/>
                  <a:gd name="connsiteX6" fmla="*/ 1349248 w 1748535"/>
                  <a:gd name="connsiteY6" fmla="*/ 782298 h 1447560"/>
                  <a:gd name="connsiteX7" fmla="*/ 1363124 w 1748535"/>
                  <a:gd name="connsiteY7" fmla="*/ 531467 h 1447560"/>
                  <a:gd name="connsiteX8" fmla="*/ 1375224 w 1748535"/>
                  <a:gd name="connsiteY8" fmla="*/ 368122 h 1447560"/>
                  <a:gd name="connsiteX9" fmla="*/ 1425534 w 1748535"/>
                  <a:gd name="connsiteY9" fmla="*/ 317495 h 1447560"/>
                  <a:gd name="connsiteX10" fmla="*/ 1535071 w 1748535"/>
                  <a:gd name="connsiteY10" fmla="*/ 286927 h 1447560"/>
                  <a:gd name="connsiteX11" fmla="*/ 1748535 w 1748535"/>
                  <a:gd name="connsiteY11" fmla="*/ 0 h 1447560"/>
                  <a:gd name="connsiteX0" fmla="*/ 0 w 1748535"/>
                  <a:gd name="connsiteY0" fmla="*/ 1447560 h 1447560"/>
                  <a:gd name="connsiteX1" fmla="*/ 230832 w 1748535"/>
                  <a:gd name="connsiteY1" fmla="*/ 1387359 h 1447560"/>
                  <a:gd name="connsiteX2" fmla="*/ 594542 w 1748535"/>
                  <a:gd name="connsiteY2" fmla="*/ 1320554 h 1447560"/>
                  <a:gd name="connsiteX3" fmla="*/ 926255 w 1748535"/>
                  <a:gd name="connsiteY3" fmla="*/ 1248277 h 1447560"/>
                  <a:gd name="connsiteX4" fmla="*/ 1208949 w 1748535"/>
                  <a:gd name="connsiteY4" fmla="*/ 1168942 h 1447560"/>
                  <a:gd name="connsiteX5" fmla="*/ 1325622 w 1748535"/>
                  <a:gd name="connsiteY5" fmla="*/ 1017505 h 1447560"/>
                  <a:gd name="connsiteX6" fmla="*/ 1349248 w 1748535"/>
                  <a:gd name="connsiteY6" fmla="*/ 782298 h 1447560"/>
                  <a:gd name="connsiteX7" fmla="*/ 1363124 w 1748535"/>
                  <a:gd name="connsiteY7" fmla="*/ 531467 h 1447560"/>
                  <a:gd name="connsiteX8" fmla="*/ 1375224 w 1748535"/>
                  <a:gd name="connsiteY8" fmla="*/ 368122 h 1447560"/>
                  <a:gd name="connsiteX9" fmla="*/ 1425534 w 1748535"/>
                  <a:gd name="connsiteY9" fmla="*/ 317495 h 1447560"/>
                  <a:gd name="connsiteX10" fmla="*/ 1535071 w 1748535"/>
                  <a:gd name="connsiteY10" fmla="*/ 286927 h 1447560"/>
                  <a:gd name="connsiteX11" fmla="*/ 1748535 w 1748535"/>
                  <a:gd name="connsiteY11" fmla="*/ 0 h 1447560"/>
                  <a:gd name="connsiteX0" fmla="*/ 0 w 1748535"/>
                  <a:gd name="connsiteY0" fmla="*/ 1447560 h 1447560"/>
                  <a:gd name="connsiteX1" fmla="*/ 230832 w 1748535"/>
                  <a:gd name="connsiteY1" fmla="*/ 1387359 h 1447560"/>
                  <a:gd name="connsiteX2" fmla="*/ 594542 w 1748535"/>
                  <a:gd name="connsiteY2" fmla="*/ 1320554 h 1447560"/>
                  <a:gd name="connsiteX3" fmla="*/ 926255 w 1748535"/>
                  <a:gd name="connsiteY3" fmla="*/ 1248277 h 1447560"/>
                  <a:gd name="connsiteX4" fmla="*/ 1208949 w 1748535"/>
                  <a:gd name="connsiteY4" fmla="*/ 1168942 h 1447560"/>
                  <a:gd name="connsiteX5" fmla="*/ 1325622 w 1748535"/>
                  <a:gd name="connsiteY5" fmla="*/ 1017505 h 1447560"/>
                  <a:gd name="connsiteX6" fmla="*/ 1349248 w 1748535"/>
                  <a:gd name="connsiteY6" fmla="*/ 782298 h 1447560"/>
                  <a:gd name="connsiteX7" fmla="*/ 1363124 w 1748535"/>
                  <a:gd name="connsiteY7" fmla="*/ 531467 h 1447560"/>
                  <a:gd name="connsiteX8" fmla="*/ 1390161 w 1748535"/>
                  <a:gd name="connsiteY8" fmla="*/ 409944 h 1447560"/>
                  <a:gd name="connsiteX9" fmla="*/ 1425534 w 1748535"/>
                  <a:gd name="connsiteY9" fmla="*/ 317495 h 1447560"/>
                  <a:gd name="connsiteX10" fmla="*/ 1535071 w 1748535"/>
                  <a:gd name="connsiteY10" fmla="*/ 286927 h 1447560"/>
                  <a:gd name="connsiteX11" fmla="*/ 1748535 w 1748535"/>
                  <a:gd name="connsiteY11" fmla="*/ 0 h 1447560"/>
                  <a:gd name="connsiteX0" fmla="*/ 0 w 1748535"/>
                  <a:gd name="connsiteY0" fmla="*/ 1447560 h 1447560"/>
                  <a:gd name="connsiteX1" fmla="*/ 230832 w 1748535"/>
                  <a:gd name="connsiteY1" fmla="*/ 1387359 h 1447560"/>
                  <a:gd name="connsiteX2" fmla="*/ 594542 w 1748535"/>
                  <a:gd name="connsiteY2" fmla="*/ 1320554 h 1447560"/>
                  <a:gd name="connsiteX3" fmla="*/ 926255 w 1748535"/>
                  <a:gd name="connsiteY3" fmla="*/ 1248277 h 1447560"/>
                  <a:gd name="connsiteX4" fmla="*/ 1208949 w 1748535"/>
                  <a:gd name="connsiteY4" fmla="*/ 1168942 h 1447560"/>
                  <a:gd name="connsiteX5" fmla="*/ 1325622 w 1748535"/>
                  <a:gd name="connsiteY5" fmla="*/ 1017505 h 1447560"/>
                  <a:gd name="connsiteX6" fmla="*/ 1349248 w 1748535"/>
                  <a:gd name="connsiteY6" fmla="*/ 782298 h 1447560"/>
                  <a:gd name="connsiteX7" fmla="*/ 1363124 w 1748535"/>
                  <a:gd name="connsiteY7" fmla="*/ 531467 h 1447560"/>
                  <a:gd name="connsiteX8" fmla="*/ 1390161 w 1748535"/>
                  <a:gd name="connsiteY8" fmla="*/ 409944 h 1447560"/>
                  <a:gd name="connsiteX9" fmla="*/ 1455407 w 1748535"/>
                  <a:gd name="connsiteY9" fmla="*/ 323469 h 1447560"/>
                  <a:gd name="connsiteX10" fmla="*/ 1535071 w 1748535"/>
                  <a:gd name="connsiteY10" fmla="*/ 286927 h 1447560"/>
                  <a:gd name="connsiteX11" fmla="*/ 1748535 w 1748535"/>
                  <a:gd name="connsiteY11" fmla="*/ 0 h 1447560"/>
                  <a:gd name="connsiteX0" fmla="*/ 0 w 1763472"/>
                  <a:gd name="connsiteY0" fmla="*/ 1322095 h 1322095"/>
                  <a:gd name="connsiteX1" fmla="*/ 230832 w 1763472"/>
                  <a:gd name="connsiteY1" fmla="*/ 1261894 h 1322095"/>
                  <a:gd name="connsiteX2" fmla="*/ 594542 w 1763472"/>
                  <a:gd name="connsiteY2" fmla="*/ 1195089 h 1322095"/>
                  <a:gd name="connsiteX3" fmla="*/ 926255 w 1763472"/>
                  <a:gd name="connsiteY3" fmla="*/ 1122812 h 1322095"/>
                  <a:gd name="connsiteX4" fmla="*/ 1208949 w 1763472"/>
                  <a:gd name="connsiteY4" fmla="*/ 1043477 h 1322095"/>
                  <a:gd name="connsiteX5" fmla="*/ 1325622 w 1763472"/>
                  <a:gd name="connsiteY5" fmla="*/ 892040 h 1322095"/>
                  <a:gd name="connsiteX6" fmla="*/ 1349248 w 1763472"/>
                  <a:gd name="connsiteY6" fmla="*/ 656833 h 1322095"/>
                  <a:gd name="connsiteX7" fmla="*/ 1363124 w 1763472"/>
                  <a:gd name="connsiteY7" fmla="*/ 406002 h 1322095"/>
                  <a:gd name="connsiteX8" fmla="*/ 1390161 w 1763472"/>
                  <a:gd name="connsiteY8" fmla="*/ 284479 h 1322095"/>
                  <a:gd name="connsiteX9" fmla="*/ 1455407 w 1763472"/>
                  <a:gd name="connsiteY9" fmla="*/ 198004 h 1322095"/>
                  <a:gd name="connsiteX10" fmla="*/ 1535071 w 1763472"/>
                  <a:gd name="connsiteY10" fmla="*/ 161462 h 1322095"/>
                  <a:gd name="connsiteX11" fmla="*/ 1763472 w 1763472"/>
                  <a:gd name="connsiteY11" fmla="*/ 0 h 1322095"/>
                  <a:gd name="connsiteX0" fmla="*/ 0 w 1763472"/>
                  <a:gd name="connsiteY0" fmla="*/ 1322095 h 1322095"/>
                  <a:gd name="connsiteX1" fmla="*/ 230832 w 1763472"/>
                  <a:gd name="connsiteY1" fmla="*/ 1261894 h 1322095"/>
                  <a:gd name="connsiteX2" fmla="*/ 594542 w 1763472"/>
                  <a:gd name="connsiteY2" fmla="*/ 1195089 h 1322095"/>
                  <a:gd name="connsiteX3" fmla="*/ 926255 w 1763472"/>
                  <a:gd name="connsiteY3" fmla="*/ 1122812 h 1322095"/>
                  <a:gd name="connsiteX4" fmla="*/ 1208949 w 1763472"/>
                  <a:gd name="connsiteY4" fmla="*/ 1043477 h 1322095"/>
                  <a:gd name="connsiteX5" fmla="*/ 1325622 w 1763472"/>
                  <a:gd name="connsiteY5" fmla="*/ 892040 h 1322095"/>
                  <a:gd name="connsiteX6" fmla="*/ 1349248 w 1763472"/>
                  <a:gd name="connsiteY6" fmla="*/ 656833 h 1322095"/>
                  <a:gd name="connsiteX7" fmla="*/ 1363124 w 1763472"/>
                  <a:gd name="connsiteY7" fmla="*/ 406002 h 1322095"/>
                  <a:gd name="connsiteX8" fmla="*/ 1390161 w 1763472"/>
                  <a:gd name="connsiteY8" fmla="*/ 284479 h 1322095"/>
                  <a:gd name="connsiteX9" fmla="*/ 1455407 w 1763472"/>
                  <a:gd name="connsiteY9" fmla="*/ 198004 h 1322095"/>
                  <a:gd name="connsiteX10" fmla="*/ 1535071 w 1763472"/>
                  <a:gd name="connsiteY10" fmla="*/ 161462 h 1322095"/>
                  <a:gd name="connsiteX11" fmla="*/ 1763472 w 1763472"/>
                  <a:gd name="connsiteY11" fmla="*/ 0 h 1322095"/>
                  <a:gd name="connsiteX0" fmla="*/ 0 w 1763472"/>
                  <a:gd name="connsiteY0" fmla="*/ 1322095 h 1322095"/>
                  <a:gd name="connsiteX1" fmla="*/ 230832 w 1763472"/>
                  <a:gd name="connsiteY1" fmla="*/ 1261894 h 1322095"/>
                  <a:gd name="connsiteX2" fmla="*/ 594542 w 1763472"/>
                  <a:gd name="connsiteY2" fmla="*/ 1195089 h 1322095"/>
                  <a:gd name="connsiteX3" fmla="*/ 926255 w 1763472"/>
                  <a:gd name="connsiteY3" fmla="*/ 1122812 h 1322095"/>
                  <a:gd name="connsiteX4" fmla="*/ 1208949 w 1763472"/>
                  <a:gd name="connsiteY4" fmla="*/ 1043477 h 1322095"/>
                  <a:gd name="connsiteX5" fmla="*/ 1325622 w 1763472"/>
                  <a:gd name="connsiteY5" fmla="*/ 892040 h 1322095"/>
                  <a:gd name="connsiteX6" fmla="*/ 1349248 w 1763472"/>
                  <a:gd name="connsiteY6" fmla="*/ 656833 h 1322095"/>
                  <a:gd name="connsiteX7" fmla="*/ 1363124 w 1763472"/>
                  <a:gd name="connsiteY7" fmla="*/ 406002 h 1322095"/>
                  <a:gd name="connsiteX8" fmla="*/ 1390161 w 1763472"/>
                  <a:gd name="connsiteY8" fmla="*/ 284479 h 1322095"/>
                  <a:gd name="connsiteX9" fmla="*/ 1455407 w 1763472"/>
                  <a:gd name="connsiteY9" fmla="*/ 198004 h 1322095"/>
                  <a:gd name="connsiteX10" fmla="*/ 1535071 w 1763472"/>
                  <a:gd name="connsiteY10" fmla="*/ 161462 h 1322095"/>
                  <a:gd name="connsiteX11" fmla="*/ 1763472 w 1763472"/>
                  <a:gd name="connsiteY11" fmla="*/ 0 h 1322095"/>
                  <a:gd name="connsiteX0" fmla="*/ 0 w 1763472"/>
                  <a:gd name="connsiteY0" fmla="*/ 1322095 h 1322095"/>
                  <a:gd name="connsiteX1" fmla="*/ 230832 w 1763472"/>
                  <a:gd name="connsiteY1" fmla="*/ 1261894 h 1322095"/>
                  <a:gd name="connsiteX2" fmla="*/ 594542 w 1763472"/>
                  <a:gd name="connsiteY2" fmla="*/ 1195089 h 1322095"/>
                  <a:gd name="connsiteX3" fmla="*/ 926255 w 1763472"/>
                  <a:gd name="connsiteY3" fmla="*/ 1122812 h 1322095"/>
                  <a:gd name="connsiteX4" fmla="*/ 1208949 w 1763472"/>
                  <a:gd name="connsiteY4" fmla="*/ 1043477 h 1322095"/>
                  <a:gd name="connsiteX5" fmla="*/ 1325622 w 1763472"/>
                  <a:gd name="connsiteY5" fmla="*/ 892040 h 1322095"/>
                  <a:gd name="connsiteX6" fmla="*/ 1349248 w 1763472"/>
                  <a:gd name="connsiteY6" fmla="*/ 656833 h 1322095"/>
                  <a:gd name="connsiteX7" fmla="*/ 1363124 w 1763472"/>
                  <a:gd name="connsiteY7" fmla="*/ 406002 h 1322095"/>
                  <a:gd name="connsiteX8" fmla="*/ 1390161 w 1763472"/>
                  <a:gd name="connsiteY8" fmla="*/ 284479 h 1322095"/>
                  <a:gd name="connsiteX9" fmla="*/ 1455407 w 1763472"/>
                  <a:gd name="connsiteY9" fmla="*/ 198004 h 1322095"/>
                  <a:gd name="connsiteX10" fmla="*/ 1585924 w 1763472"/>
                  <a:gd name="connsiteY10" fmla="*/ 134836 h 1322095"/>
                  <a:gd name="connsiteX11" fmla="*/ 1763472 w 1763472"/>
                  <a:gd name="connsiteY11" fmla="*/ 0 h 1322095"/>
                  <a:gd name="connsiteX0" fmla="*/ 0 w 1932981"/>
                  <a:gd name="connsiteY0" fmla="*/ 1448566 h 1448566"/>
                  <a:gd name="connsiteX1" fmla="*/ 230832 w 1932981"/>
                  <a:gd name="connsiteY1" fmla="*/ 1388365 h 1448566"/>
                  <a:gd name="connsiteX2" fmla="*/ 594542 w 1932981"/>
                  <a:gd name="connsiteY2" fmla="*/ 1321560 h 1448566"/>
                  <a:gd name="connsiteX3" fmla="*/ 926255 w 1932981"/>
                  <a:gd name="connsiteY3" fmla="*/ 1249283 h 1448566"/>
                  <a:gd name="connsiteX4" fmla="*/ 1208949 w 1932981"/>
                  <a:gd name="connsiteY4" fmla="*/ 1169948 h 1448566"/>
                  <a:gd name="connsiteX5" fmla="*/ 1325622 w 1932981"/>
                  <a:gd name="connsiteY5" fmla="*/ 1018511 h 1448566"/>
                  <a:gd name="connsiteX6" fmla="*/ 1349248 w 1932981"/>
                  <a:gd name="connsiteY6" fmla="*/ 783304 h 1448566"/>
                  <a:gd name="connsiteX7" fmla="*/ 1363124 w 1932981"/>
                  <a:gd name="connsiteY7" fmla="*/ 532473 h 1448566"/>
                  <a:gd name="connsiteX8" fmla="*/ 1390161 w 1932981"/>
                  <a:gd name="connsiteY8" fmla="*/ 410950 h 1448566"/>
                  <a:gd name="connsiteX9" fmla="*/ 1455407 w 1932981"/>
                  <a:gd name="connsiteY9" fmla="*/ 324475 h 1448566"/>
                  <a:gd name="connsiteX10" fmla="*/ 1585924 w 1932981"/>
                  <a:gd name="connsiteY10" fmla="*/ 261307 h 1448566"/>
                  <a:gd name="connsiteX11" fmla="*/ 1932981 w 1932981"/>
                  <a:gd name="connsiteY11" fmla="*/ 0 h 1448566"/>
                  <a:gd name="connsiteX0" fmla="*/ 0 w 1932981"/>
                  <a:gd name="connsiteY0" fmla="*/ 1448566 h 1448566"/>
                  <a:gd name="connsiteX1" fmla="*/ 230832 w 1932981"/>
                  <a:gd name="connsiteY1" fmla="*/ 1388365 h 1448566"/>
                  <a:gd name="connsiteX2" fmla="*/ 594542 w 1932981"/>
                  <a:gd name="connsiteY2" fmla="*/ 1321560 h 1448566"/>
                  <a:gd name="connsiteX3" fmla="*/ 926255 w 1932981"/>
                  <a:gd name="connsiteY3" fmla="*/ 1249283 h 1448566"/>
                  <a:gd name="connsiteX4" fmla="*/ 1208949 w 1932981"/>
                  <a:gd name="connsiteY4" fmla="*/ 1169948 h 1448566"/>
                  <a:gd name="connsiteX5" fmla="*/ 1325622 w 1932981"/>
                  <a:gd name="connsiteY5" fmla="*/ 1018511 h 1448566"/>
                  <a:gd name="connsiteX6" fmla="*/ 1349248 w 1932981"/>
                  <a:gd name="connsiteY6" fmla="*/ 783304 h 1448566"/>
                  <a:gd name="connsiteX7" fmla="*/ 1363124 w 1932981"/>
                  <a:gd name="connsiteY7" fmla="*/ 532473 h 1448566"/>
                  <a:gd name="connsiteX8" fmla="*/ 1367560 w 1932981"/>
                  <a:gd name="connsiteY8" fmla="*/ 390981 h 1448566"/>
                  <a:gd name="connsiteX9" fmla="*/ 1455407 w 1932981"/>
                  <a:gd name="connsiteY9" fmla="*/ 324475 h 1448566"/>
                  <a:gd name="connsiteX10" fmla="*/ 1585924 w 1932981"/>
                  <a:gd name="connsiteY10" fmla="*/ 261307 h 1448566"/>
                  <a:gd name="connsiteX11" fmla="*/ 1932981 w 1932981"/>
                  <a:gd name="connsiteY11" fmla="*/ 0 h 1448566"/>
                  <a:gd name="connsiteX0" fmla="*/ 0 w 1932981"/>
                  <a:gd name="connsiteY0" fmla="*/ 1448566 h 1448566"/>
                  <a:gd name="connsiteX1" fmla="*/ 230832 w 1932981"/>
                  <a:gd name="connsiteY1" fmla="*/ 1388365 h 1448566"/>
                  <a:gd name="connsiteX2" fmla="*/ 594542 w 1932981"/>
                  <a:gd name="connsiteY2" fmla="*/ 1321560 h 1448566"/>
                  <a:gd name="connsiteX3" fmla="*/ 926255 w 1932981"/>
                  <a:gd name="connsiteY3" fmla="*/ 1249283 h 1448566"/>
                  <a:gd name="connsiteX4" fmla="*/ 1208949 w 1932981"/>
                  <a:gd name="connsiteY4" fmla="*/ 1169948 h 1448566"/>
                  <a:gd name="connsiteX5" fmla="*/ 1325622 w 1932981"/>
                  <a:gd name="connsiteY5" fmla="*/ 1018511 h 1448566"/>
                  <a:gd name="connsiteX6" fmla="*/ 1349248 w 1932981"/>
                  <a:gd name="connsiteY6" fmla="*/ 783304 h 1448566"/>
                  <a:gd name="connsiteX7" fmla="*/ 1363124 w 1932981"/>
                  <a:gd name="connsiteY7" fmla="*/ 532473 h 1448566"/>
                  <a:gd name="connsiteX8" fmla="*/ 1367560 w 1932981"/>
                  <a:gd name="connsiteY8" fmla="*/ 390981 h 1448566"/>
                  <a:gd name="connsiteX9" fmla="*/ 1444106 w 1932981"/>
                  <a:gd name="connsiteY9" fmla="*/ 304506 h 1448566"/>
                  <a:gd name="connsiteX10" fmla="*/ 1585924 w 1932981"/>
                  <a:gd name="connsiteY10" fmla="*/ 261307 h 1448566"/>
                  <a:gd name="connsiteX11" fmla="*/ 1932981 w 1932981"/>
                  <a:gd name="connsiteY11" fmla="*/ 0 h 1448566"/>
                  <a:gd name="connsiteX0" fmla="*/ 0 w 1932981"/>
                  <a:gd name="connsiteY0" fmla="*/ 1448566 h 1448566"/>
                  <a:gd name="connsiteX1" fmla="*/ 230832 w 1932981"/>
                  <a:gd name="connsiteY1" fmla="*/ 1388365 h 1448566"/>
                  <a:gd name="connsiteX2" fmla="*/ 594542 w 1932981"/>
                  <a:gd name="connsiteY2" fmla="*/ 1321560 h 1448566"/>
                  <a:gd name="connsiteX3" fmla="*/ 926255 w 1932981"/>
                  <a:gd name="connsiteY3" fmla="*/ 1249283 h 1448566"/>
                  <a:gd name="connsiteX4" fmla="*/ 1208949 w 1932981"/>
                  <a:gd name="connsiteY4" fmla="*/ 1169948 h 1448566"/>
                  <a:gd name="connsiteX5" fmla="*/ 1325622 w 1932981"/>
                  <a:gd name="connsiteY5" fmla="*/ 1018511 h 1448566"/>
                  <a:gd name="connsiteX6" fmla="*/ 1349248 w 1932981"/>
                  <a:gd name="connsiteY6" fmla="*/ 783304 h 1448566"/>
                  <a:gd name="connsiteX7" fmla="*/ 1363124 w 1932981"/>
                  <a:gd name="connsiteY7" fmla="*/ 532473 h 1448566"/>
                  <a:gd name="connsiteX8" fmla="*/ 1367560 w 1932981"/>
                  <a:gd name="connsiteY8" fmla="*/ 390981 h 1448566"/>
                  <a:gd name="connsiteX9" fmla="*/ 1444106 w 1932981"/>
                  <a:gd name="connsiteY9" fmla="*/ 304506 h 1448566"/>
                  <a:gd name="connsiteX10" fmla="*/ 1585924 w 1932981"/>
                  <a:gd name="connsiteY10" fmla="*/ 261307 h 1448566"/>
                  <a:gd name="connsiteX11" fmla="*/ 1932981 w 1932981"/>
                  <a:gd name="connsiteY11" fmla="*/ 0 h 1448566"/>
                  <a:gd name="connsiteX0" fmla="*/ 0 w 1932981"/>
                  <a:gd name="connsiteY0" fmla="*/ 1448566 h 1448566"/>
                  <a:gd name="connsiteX1" fmla="*/ 230832 w 1932981"/>
                  <a:gd name="connsiteY1" fmla="*/ 1388365 h 1448566"/>
                  <a:gd name="connsiteX2" fmla="*/ 594542 w 1932981"/>
                  <a:gd name="connsiteY2" fmla="*/ 1321560 h 1448566"/>
                  <a:gd name="connsiteX3" fmla="*/ 926255 w 1932981"/>
                  <a:gd name="connsiteY3" fmla="*/ 1249283 h 1448566"/>
                  <a:gd name="connsiteX4" fmla="*/ 1208949 w 1932981"/>
                  <a:gd name="connsiteY4" fmla="*/ 1169948 h 1448566"/>
                  <a:gd name="connsiteX5" fmla="*/ 1325622 w 1932981"/>
                  <a:gd name="connsiteY5" fmla="*/ 1018511 h 1448566"/>
                  <a:gd name="connsiteX6" fmla="*/ 1349248 w 1932981"/>
                  <a:gd name="connsiteY6" fmla="*/ 783304 h 1448566"/>
                  <a:gd name="connsiteX7" fmla="*/ 1363124 w 1932981"/>
                  <a:gd name="connsiteY7" fmla="*/ 532473 h 1448566"/>
                  <a:gd name="connsiteX8" fmla="*/ 1367560 w 1932981"/>
                  <a:gd name="connsiteY8" fmla="*/ 390981 h 1448566"/>
                  <a:gd name="connsiteX9" fmla="*/ 1444106 w 1932981"/>
                  <a:gd name="connsiteY9" fmla="*/ 304506 h 1448566"/>
                  <a:gd name="connsiteX10" fmla="*/ 1585924 w 1932981"/>
                  <a:gd name="connsiteY10" fmla="*/ 261307 h 1448566"/>
                  <a:gd name="connsiteX11" fmla="*/ 1932981 w 1932981"/>
                  <a:gd name="connsiteY11" fmla="*/ 0 h 1448566"/>
                  <a:gd name="connsiteX0" fmla="*/ 0 w 1932981"/>
                  <a:gd name="connsiteY0" fmla="*/ 1448566 h 1448566"/>
                  <a:gd name="connsiteX1" fmla="*/ 230832 w 1932981"/>
                  <a:gd name="connsiteY1" fmla="*/ 1388365 h 1448566"/>
                  <a:gd name="connsiteX2" fmla="*/ 594542 w 1932981"/>
                  <a:gd name="connsiteY2" fmla="*/ 1321560 h 1448566"/>
                  <a:gd name="connsiteX3" fmla="*/ 926255 w 1932981"/>
                  <a:gd name="connsiteY3" fmla="*/ 1249283 h 1448566"/>
                  <a:gd name="connsiteX4" fmla="*/ 1208949 w 1932981"/>
                  <a:gd name="connsiteY4" fmla="*/ 1169948 h 1448566"/>
                  <a:gd name="connsiteX5" fmla="*/ 1325622 w 1932981"/>
                  <a:gd name="connsiteY5" fmla="*/ 1018511 h 1448566"/>
                  <a:gd name="connsiteX6" fmla="*/ 1349248 w 1932981"/>
                  <a:gd name="connsiteY6" fmla="*/ 783304 h 1448566"/>
                  <a:gd name="connsiteX7" fmla="*/ 1354649 w 1932981"/>
                  <a:gd name="connsiteY7" fmla="*/ 529144 h 1448566"/>
                  <a:gd name="connsiteX8" fmla="*/ 1367560 w 1932981"/>
                  <a:gd name="connsiteY8" fmla="*/ 390981 h 1448566"/>
                  <a:gd name="connsiteX9" fmla="*/ 1444106 w 1932981"/>
                  <a:gd name="connsiteY9" fmla="*/ 304506 h 1448566"/>
                  <a:gd name="connsiteX10" fmla="*/ 1585924 w 1932981"/>
                  <a:gd name="connsiteY10" fmla="*/ 261307 h 1448566"/>
                  <a:gd name="connsiteX11" fmla="*/ 1932981 w 1932981"/>
                  <a:gd name="connsiteY11" fmla="*/ 0 h 1448566"/>
                  <a:gd name="connsiteX0" fmla="*/ 0 w 1932981"/>
                  <a:gd name="connsiteY0" fmla="*/ 1448566 h 1448566"/>
                  <a:gd name="connsiteX1" fmla="*/ 230832 w 1932981"/>
                  <a:gd name="connsiteY1" fmla="*/ 1388365 h 1448566"/>
                  <a:gd name="connsiteX2" fmla="*/ 594542 w 1932981"/>
                  <a:gd name="connsiteY2" fmla="*/ 1321560 h 1448566"/>
                  <a:gd name="connsiteX3" fmla="*/ 926255 w 1932981"/>
                  <a:gd name="connsiteY3" fmla="*/ 1249283 h 1448566"/>
                  <a:gd name="connsiteX4" fmla="*/ 1208949 w 1932981"/>
                  <a:gd name="connsiteY4" fmla="*/ 1169948 h 1448566"/>
                  <a:gd name="connsiteX5" fmla="*/ 1325622 w 1932981"/>
                  <a:gd name="connsiteY5" fmla="*/ 1018511 h 1448566"/>
                  <a:gd name="connsiteX6" fmla="*/ 1349248 w 1932981"/>
                  <a:gd name="connsiteY6" fmla="*/ 783304 h 1448566"/>
                  <a:gd name="connsiteX7" fmla="*/ 1354649 w 1932981"/>
                  <a:gd name="connsiteY7" fmla="*/ 529144 h 1448566"/>
                  <a:gd name="connsiteX8" fmla="*/ 1367560 w 1932981"/>
                  <a:gd name="connsiteY8" fmla="*/ 390981 h 1448566"/>
                  <a:gd name="connsiteX9" fmla="*/ 1444106 w 1932981"/>
                  <a:gd name="connsiteY9" fmla="*/ 304506 h 1448566"/>
                  <a:gd name="connsiteX10" fmla="*/ 1585924 w 1932981"/>
                  <a:gd name="connsiteY10" fmla="*/ 261307 h 1448566"/>
                  <a:gd name="connsiteX11" fmla="*/ 1932981 w 1932981"/>
                  <a:gd name="connsiteY11" fmla="*/ 0 h 1448566"/>
                  <a:gd name="connsiteX0" fmla="*/ 0 w 1932981"/>
                  <a:gd name="connsiteY0" fmla="*/ 1448566 h 1448566"/>
                  <a:gd name="connsiteX1" fmla="*/ 230832 w 1932981"/>
                  <a:gd name="connsiteY1" fmla="*/ 1388365 h 1448566"/>
                  <a:gd name="connsiteX2" fmla="*/ 594542 w 1932981"/>
                  <a:gd name="connsiteY2" fmla="*/ 1321560 h 1448566"/>
                  <a:gd name="connsiteX3" fmla="*/ 926255 w 1932981"/>
                  <a:gd name="connsiteY3" fmla="*/ 1249283 h 1448566"/>
                  <a:gd name="connsiteX4" fmla="*/ 1208949 w 1932981"/>
                  <a:gd name="connsiteY4" fmla="*/ 1169948 h 1448566"/>
                  <a:gd name="connsiteX5" fmla="*/ 1325622 w 1932981"/>
                  <a:gd name="connsiteY5" fmla="*/ 1018511 h 1448566"/>
                  <a:gd name="connsiteX6" fmla="*/ 1349248 w 1932981"/>
                  <a:gd name="connsiteY6" fmla="*/ 783304 h 1448566"/>
                  <a:gd name="connsiteX7" fmla="*/ 1354649 w 1932981"/>
                  <a:gd name="connsiteY7" fmla="*/ 529144 h 1448566"/>
                  <a:gd name="connsiteX8" fmla="*/ 1367560 w 1932981"/>
                  <a:gd name="connsiteY8" fmla="*/ 390981 h 1448566"/>
                  <a:gd name="connsiteX9" fmla="*/ 1444106 w 1932981"/>
                  <a:gd name="connsiteY9" fmla="*/ 304506 h 1448566"/>
                  <a:gd name="connsiteX10" fmla="*/ 1585924 w 1932981"/>
                  <a:gd name="connsiteY10" fmla="*/ 261307 h 1448566"/>
                  <a:gd name="connsiteX11" fmla="*/ 1932981 w 1932981"/>
                  <a:gd name="connsiteY11" fmla="*/ 0 h 1448566"/>
                  <a:gd name="connsiteX0" fmla="*/ 0 w 1932981"/>
                  <a:gd name="connsiteY0" fmla="*/ 1448566 h 1448566"/>
                  <a:gd name="connsiteX1" fmla="*/ 230832 w 1932981"/>
                  <a:gd name="connsiteY1" fmla="*/ 1388365 h 1448566"/>
                  <a:gd name="connsiteX2" fmla="*/ 594542 w 1932981"/>
                  <a:gd name="connsiteY2" fmla="*/ 1321560 h 1448566"/>
                  <a:gd name="connsiteX3" fmla="*/ 926255 w 1932981"/>
                  <a:gd name="connsiteY3" fmla="*/ 1249283 h 1448566"/>
                  <a:gd name="connsiteX4" fmla="*/ 1208949 w 1932981"/>
                  <a:gd name="connsiteY4" fmla="*/ 1169948 h 1448566"/>
                  <a:gd name="connsiteX5" fmla="*/ 1325622 w 1932981"/>
                  <a:gd name="connsiteY5" fmla="*/ 1018511 h 1448566"/>
                  <a:gd name="connsiteX6" fmla="*/ 1349248 w 1932981"/>
                  <a:gd name="connsiteY6" fmla="*/ 783304 h 1448566"/>
                  <a:gd name="connsiteX7" fmla="*/ 1354649 w 1932981"/>
                  <a:gd name="connsiteY7" fmla="*/ 529144 h 1448566"/>
                  <a:gd name="connsiteX8" fmla="*/ 1367560 w 1932981"/>
                  <a:gd name="connsiteY8" fmla="*/ 390981 h 1448566"/>
                  <a:gd name="connsiteX9" fmla="*/ 1444106 w 1932981"/>
                  <a:gd name="connsiteY9" fmla="*/ 304506 h 1448566"/>
                  <a:gd name="connsiteX10" fmla="*/ 1585924 w 1932981"/>
                  <a:gd name="connsiteY10" fmla="*/ 261307 h 1448566"/>
                  <a:gd name="connsiteX11" fmla="*/ 1932981 w 1932981"/>
                  <a:gd name="connsiteY11" fmla="*/ 0 h 1448566"/>
                  <a:gd name="connsiteX0" fmla="*/ 0 w 1932981"/>
                  <a:gd name="connsiteY0" fmla="*/ 1448566 h 1448566"/>
                  <a:gd name="connsiteX1" fmla="*/ 230832 w 1932981"/>
                  <a:gd name="connsiteY1" fmla="*/ 1388365 h 1448566"/>
                  <a:gd name="connsiteX2" fmla="*/ 594542 w 1932981"/>
                  <a:gd name="connsiteY2" fmla="*/ 1321560 h 1448566"/>
                  <a:gd name="connsiteX3" fmla="*/ 926255 w 1932981"/>
                  <a:gd name="connsiteY3" fmla="*/ 1249283 h 1448566"/>
                  <a:gd name="connsiteX4" fmla="*/ 1208949 w 1932981"/>
                  <a:gd name="connsiteY4" fmla="*/ 1169948 h 1448566"/>
                  <a:gd name="connsiteX5" fmla="*/ 1325622 w 1932981"/>
                  <a:gd name="connsiteY5" fmla="*/ 1018511 h 1448566"/>
                  <a:gd name="connsiteX6" fmla="*/ 1349248 w 1932981"/>
                  <a:gd name="connsiteY6" fmla="*/ 783304 h 1448566"/>
                  <a:gd name="connsiteX7" fmla="*/ 1354649 w 1932981"/>
                  <a:gd name="connsiteY7" fmla="*/ 529144 h 1448566"/>
                  <a:gd name="connsiteX8" fmla="*/ 1367560 w 1932981"/>
                  <a:gd name="connsiteY8" fmla="*/ 390981 h 1448566"/>
                  <a:gd name="connsiteX9" fmla="*/ 1444106 w 1932981"/>
                  <a:gd name="connsiteY9" fmla="*/ 304506 h 1448566"/>
                  <a:gd name="connsiteX10" fmla="*/ 1585924 w 1932981"/>
                  <a:gd name="connsiteY10" fmla="*/ 261307 h 1448566"/>
                  <a:gd name="connsiteX11" fmla="*/ 1932981 w 1932981"/>
                  <a:gd name="connsiteY11" fmla="*/ 0 h 1448566"/>
                  <a:gd name="connsiteX0" fmla="*/ 0 w 1932981"/>
                  <a:gd name="connsiteY0" fmla="*/ 1448566 h 1448566"/>
                  <a:gd name="connsiteX1" fmla="*/ 230832 w 1932981"/>
                  <a:gd name="connsiteY1" fmla="*/ 1388365 h 1448566"/>
                  <a:gd name="connsiteX2" fmla="*/ 594542 w 1932981"/>
                  <a:gd name="connsiteY2" fmla="*/ 1321560 h 1448566"/>
                  <a:gd name="connsiteX3" fmla="*/ 926255 w 1932981"/>
                  <a:gd name="connsiteY3" fmla="*/ 1249283 h 1448566"/>
                  <a:gd name="connsiteX4" fmla="*/ 1208949 w 1932981"/>
                  <a:gd name="connsiteY4" fmla="*/ 1169948 h 1448566"/>
                  <a:gd name="connsiteX5" fmla="*/ 1325622 w 1932981"/>
                  <a:gd name="connsiteY5" fmla="*/ 1018511 h 1448566"/>
                  <a:gd name="connsiteX6" fmla="*/ 1349248 w 1932981"/>
                  <a:gd name="connsiteY6" fmla="*/ 783304 h 1448566"/>
                  <a:gd name="connsiteX7" fmla="*/ 1354649 w 1932981"/>
                  <a:gd name="connsiteY7" fmla="*/ 529144 h 1448566"/>
                  <a:gd name="connsiteX8" fmla="*/ 1367560 w 1932981"/>
                  <a:gd name="connsiteY8" fmla="*/ 390981 h 1448566"/>
                  <a:gd name="connsiteX9" fmla="*/ 1444106 w 1932981"/>
                  <a:gd name="connsiteY9" fmla="*/ 304506 h 1448566"/>
                  <a:gd name="connsiteX10" fmla="*/ 1585924 w 1932981"/>
                  <a:gd name="connsiteY10" fmla="*/ 261307 h 1448566"/>
                  <a:gd name="connsiteX11" fmla="*/ 1932981 w 1932981"/>
                  <a:gd name="connsiteY11" fmla="*/ 0 h 1448566"/>
                  <a:gd name="connsiteX0" fmla="*/ 0 w 1932981"/>
                  <a:gd name="connsiteY0" fmla="*/ 1448566 h 1448566"/>
                  <a:gd name="connsiteX1" fmla="*/ 230832 w 1932981"/>
                  <a:gd name="connsiteY1" fmla="*/ 1388365 h 1448566"/>
                  <a:gd name="connsiteX2" fmla="*/ 594542 w 1932981"/>
                  <a:gd name="connsiteY2" fmla="*/ 1321560 h 1448566"/>
                  <a:gd name="connsiteX3" fmla="*/ 926255 w 1932981"/>
                  <a:gd name="connsiteY3" fmla="*/ 1249283 h 1448566"/>
                  <a:gd name="connsiteX4" fmla="*/ 1208949 w 1932981"/>
                  <a:gd name="connsiteY4" fmla="*/ 1169948 h 1448566"/>
                  <a:gd name="connsiteX5" fmla="*/ 1325622 w 1932981"/>
                  <a:gd name="connsiteY5" fmla="*/ 1018511 h 1448566"/>
                  <a:gd name="connsiteX6" fmla="*/ 1349248 w 1932981"/>
                  <a:gd name="connsiteY6" fmla="*/ 783304 h 1448566"/>
                  <a:gd name="connsiteX7" fmla="*/ 1354649 w 1932981"/>
                  <a:gd name="connsiteY7" fmla="*/ 529144 h 1448566"/>
                  <a:gd name="connsiteX8" fmla="*/ 1367560 w 1932981"/>
                  <a:gd name="connsiteY8" fmla="*/ 390981 h 1448566"/>
                  <a:gd name="connsiteX9" fmla="*/ 1444106 w 1932981"/>
                  <a:gd name="connsiteY9" fmla="*/ 304506 h 1448566"/>
                  <a:gd name="connsiteX10" fmla="*/ 1585924 w 1932981"/>
                  <a:gd name="connsiteY10" fmla="*/ 261307 h 1448566"/>
                  <a:gd name="connsiteX11" fmla="*/ 1932981 w 1932981"/>
                  <a:gd name="connsiteY11" fmla="*/ 0 h 1448566"/>
                  <a:gd name="connsiteX0" fmla="*/ 0 w 1932981"/>
                  <a:gd name="connsiteY0" fmla="*/ 1448566 h 1448566"/>
                  <a:gd name="connsiteX1" fmla="*/ 230832 w 1932981"/>
                  <a:gd name="connsiteY1" fmla="*/ 1388365 h 1448566"/>
                  <a:gd name="connsiteX2" fmla="*/ 594542 w 1932981"/>
                  <a:gd name="connsiteY2" fmla="*/ 1321560 h 1448566"/>
                  <a:gd name="connsiteX3" fmla="*/ 926255 w 1932981"/>
                  <a:gd name="connsiteY3" fmla="*/ 1249283 h 1448566"/>
                  <a:gd name="connsiteX4" fmla="*/ 1208949 w 1932981"/>
                  <a:gd name="connsiteY4" fmla="*/ 1169948 h 1448566"/>
                  <a:gd name="connsiteX5" fmla="*/ 1325622 w 1932981"/>
                  <a:gd name="connsiteY5" fmla="*/ 1018511 h 1448566"/>
                  <a:gd name="connsiteX6" fmla="*/ 1349248 w 1932981"/>
                  <a:gd name="connsiteY6" fmla="*/ 783304 h 1448566"/>
                  <a:gd name="connsiteX7" fmla="*/ 1354649 w 1932981"/>
                  <a:gd name="connsiteY7" fmla="*/ 529144 h 1448566"/>
                  <a:gd name="connsiteX8" fmla="*/ 1367560 w 1932981"/>
                  <a:gd name="connsiteY8" fmla="*/ 390981 h 1448566"/>
                  <a:gd name="connsiteX9" fmla="*/ 1444106 w 1932981"/>
                  <a:gd name="connsiteY9" fmla="*/ 304506 h 1448566"/>
                  <a:gd name="connsiteX10" fmla="*/ 1585924 w 1932981"/>
                  <a:gd name="connsiteY10" fmla="*/ 261307 h 1448566"/>
                  <a:gd name="connsiteX11" fmla="*/ 1932981 w 1932981"/>
                  <a:gd name="connsiteY11" fmla="*/ 0 h 1448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32981" h="1448566">
                    <a:moveTo>
                      <a:pt x="0" y="1448566"/>
                    </a:moveTo>
                    <a:cubicBezTo>
                      <a:pt x="40701" y="1436749"/>
                      <a:pt x="159231" y="1399725"/>
                      <a:pt x="230832" y="1388365"/>
                    </a:cubicBezTo>
                    <a:cubicBezTo>
                      <a:pt x="315806" y="1371655"/>
                      <a:pt x="478638" y="1344740"/>
                      <a:pt x="594542" y="1321560"/>
                    </a:cubicBezTo>
                    <a:cubicBezTo>
                      <a:pt x="710446" y="1298380"/>
                      <a:pt x="803794" y="1276335"/>
                      <a:pt x="926255" y="1249283"/>
                    </a:cubicBezTo>
                    <a:cubicBezTo>
                      <a:pt x="1048716" y="1222231"/>
                      <a:pt x="1142388" y="1208410"/>
                      <a:pt x="1208949" y="1169948"/>
                    </a:cubicBezTo>
                    <a:cubicBezTo>
                      <a:pt x="1275510" y="1131486"/>
                      <a:pt x="1302239" y="1082952"/>
                      <a:pt x="1325622" y="1018511"/>
                    </a:cubicBezTo>
                    <a:cubicBezTo>
                      <a:pt x="1349005" y="954070"/>
                      <a:pt x="1346211" y="915069"/>
                      <a:pt x="1349248" y="783304"/>
                    </a:cubicBezTo>
                    <a:cubicBezTo>
                      <a:pt x="1352983" y="681164"/>
                      <a:pt x="1351772" y="597204"/>
                      <a:pt x="1354649" y="529144"/>
                    </a:cubicBezTo>
                    <a:cubicBezTo>
                      <a:pt x="1360351" y="484381"/>
                      <a:pt x="1353444" y="425751"/>
                      <a:pt x="1367560" y="390981"/>
                    </a:cubicBezTo>
                    <a:cubicBezTo>
                      <a:pt x="1381676" y="356211"/>
                      <a:pt x="1417465" y="318038"/>
                      <a:pt x="1444106" y="304506"/>
                    </a:cubicBezTo>
                    <a:cubicBezTo>
                      <a:pt x="1470747" y="290974"/>
                      <a:pt x="1522987" y="290428"/>
                      <a:pt x="1585924" y="261307"/>
                    </a:cubicBezTo>
                    <a:cubicBezTo>
                      <a:pt x="1729595" y="148515"/>
                      <a:pt x="1791277" y="108390"/>
                      <a:pt x="1932981" y="0"/>
                    </a:cubicBezTo>
                  </a:path>
                </a:pathLst>
              </a:custGeom>
              <a:noFill/>
              <a:ln w="3175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800">
                  <a:latin typeface="+mj-ea"/>
                  <a:ea typeface="+mj-ea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265" name="フリーフォーム 264"/>
              <p:cNvSpPr/>
              <p:nvPr/>
            </p:nvSpPr>
            <p:spPr>
              <a:xfrm>
                <a:off x="4465876" y="2008482"/>
                <a:ext cx="3048085" cy="2075912"/>
              </a:xfrm>
              <a:custGeom>
                <a:avLst/>
                <a:gdLst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898902 w 1534332"/>
                  <a:gd name="connsiteY2" fmla="*/ 805912 h 1596325"/>
                  <a:gd name="connsiteX3" fmla="*/ 1332854 w 1534332"/>
                  <a:gd name="connsiteY3" fmla="*/ 604434 h 1596325"/>
                  <a:gd name="connsiteX4" fmla="*/ 1534332 w 1534332"/>
                  <a:gd name="connsiteY4" fmla="*/ 0 h 1596325"/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821410 w 1534332"/>
                  <a:gd name="connsiteY2" fmla="*/ 929899 h 1596325"/>
                  <a:gd name="connsiteX3" fmla="*/ 1332854 w 1534332"/>
                  <a:gd name="connsiteY3" fmla="*/ 604434 h 1596325"/>
                  <a:gd name="connsiteX4" fmla="*/ 1534332 w 1534332"/>
                  <a:gd name="connsiteY4" fmla="*/ 0 h 1596325"/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821410 w 1534332"/>
                  <a:gd name="connsiteY2" fmla="*/ 929899 h 1596325"/>
                  <a:gd name="connsiteX3" fmla="*/ 1115878 w 1534332"/>
                  <a:gd name="connsiteY3" fmla="*/ 821410 h 1596325"/>
                  <a:gd name="connsiteX4" fmla="*/ 1332854 w 1534332"/>
                  <a:gd name="connsiteY4" fmla="*/ 604434 h 1596325"/>
                  <a:gd name="connsiteX5" fmla="*/ 1534332 w 1534332"/>
                  <a:gd name="connsiteY5" fmla="*/ 0 h 1596325"/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619932 w 1534332"/>
                  <a:gd name="connsiteY2" fmla="*/ 1022888 h 1596325"/>
                  <a:gd name="connsiteX3" fmla="*/ 821410 w 1534332"/>
                  <a:gd name="connsiteY3" fmla="*/ 929899 h 1596325"/>
                  <a:gd name="connsiteX4" fmla="*/ 1115878 w 1534332"/>
                  <a:gd name="connsiteY4" fmla="*/ 821410 h 1596325"/>
                  <a:gd name="connsiteX5" fmla="*/ 1332854 w 1534332"/>
                  <a:gd name="connsiteY5" fmla="*/ 604434 h 1596325"/>
                  <a:gd name="connsiteX6" fmla="*/ 1534332 w 1534332"/>
                  <a:gd name="connsiteY6" fmla="*/ 0 h 1596325"/>
                  <a:gd name="connsiteX0" fmla="*/ 0 w 1534332"/>
                  <a:gd name="connsiteY0" fmla="*/ 1716006 h 1716006"/>
                  <a:gd name="connsiteX1" fmla="*/ 263471 w 1534332"/>
                  <a:gd name="connsiteY1" fmla="*/ 1193369 h 1716006"/>
                  <a:gd name="connsiteX2" fmla="*/ 619932 w 1534332"/>
                  <a:gd name="connsiteY2" fmla="*/ 1022888 h 1716006"/>
                  <a:gd name="connsiteX3" fmla="*/ 821410 w 1534332"/>
                  <a:gd name="connsiteY3" fmla="*/ 929899 h 1716006"/>
                  <a:gd name="connsiteX4" fmla="*/ 1115878 w 1534332"/>
                  <a:gd name="connsiteY4" fmla="*/ 821410 h 1716006"/>
                  <a:gd name="connsiteX5" fmla="*/ 1332854 w 1534332"/>
                  <a:gd name="connsiteY5" fmla="*/ 604434 h 1716006"/>
                  <a:gd name="connsiteX6" fmla="*/ 1534332 w 1534332"/>
                  <a:gd name="connsiteY6" fmla="*/ 0 h 1716006"/>
                  <a:gd name="connsiteX0" fmla="*/ 0 w 1534332"/>
                  <a:gd name="connsiteY0" fmla="*/ 1716006 h 1716006"/>
                  <a:gd name="connsiteX1" fmla="*/ 263471 w 1534332"/>
                  <a:gd name="connsiteY1" fmla="*/ 1233262 h 1716006"/>
                  <a:gd name="connsiteX2" fmla="*/ 619932 w 1534332"/>
                  <a:gd name="connsiteY2" fmla="*/ 1022888 h 1716006"/>
                  <a:gd name="connsiteX3" fmla="*/ 821410 w 1534332"/>
                  <a:gd name="connsiteY3" fmla="*/ 929899 h 1716006"/>
                  <a:gd name="connsiteX4" fmla="*/ 1115878 w 1534332"/>
                  <a:gd name="connsiteY4" fmla="*/ 821410 h 1716006"/>
                  <a:gd name="connsiteX5" fmla="*/ 1332854 w 1534332"/>
                  <a:gd name="connsiteY5" fmla="*/ 604434 h 1716006"/>
                  <a:gd name="connsiteX6" fmla="*/ 1534332 w 1534332"/>
                  <a:gd name="connsiteY6" fmla="*/ 0 h 1716006"/>
                  <a:gd name="connsiteX0" fmla="*/ 0 w 1534332"/>
                  <a:gd name="connsiteY0" fmla="*/ 1716006 h 1716006"/>
                  <a:gd name="connsiteX1" fmla="*/ 263471 w 1534332"/>
                  <a:gd name="connsiteY1" fmla="*/ 1286454 h 1716006"/>
                  <a:gd name="connsiteX2" fmla="*/ 619932 w 1534332"/>
                  <a:gd name="connsiteY2" fmla="*/ 1022888 h 1716006"/>
                  <a:gd name="connsiteX3" fmla="*/ 821410 w 1534332"/>
                  <a:gd name="connsiteY3" fmla="*/ 929899 h 1716006"/>
                  <a:gd name="connsiteX4" fmla="*/ 1115878 w 1534332"/>
                  <a:gd name="connsiteY4" fmla="*/ 821410 h 1716006"/>
                  <a:gd name="connsiteX5" fmla="*/ 1332854 w 1534332"/>
                  <a:gd name="connsiteY5" fmla="*/ 604434 h 1716006"/>
                  <a:gd name="connsiteX6" fmla="*/ 1534332 w 1534332"/>
                  <a:gd name="connsiteY6" fmla="*/ 0 h 1716006"/>
                  <a:gd name="connsiteX0" fmla="*/ 0 w 1551674"/>
                  <a:gd name="connsiteY0" fmla="*/ 1331016 h 1331016"/>
                  <a:gd name="connsiteX1" fmla="*/ 280813 w 1551674"/>
                  <a:gd name="connsiteY1" fmla="*/ 1286454 h 1331016"/>
                  <a:gd name="connsiteX2" fmla="*/ 637274 w 1551674"/>
                  <a:gd name="connsiteY2" fmla="*/ 1022888 h 1331016"/>
                  <a:gd name="connsiteX3" fmla="*/ 838752 w 1551674"/>
                  <a:gd name="connsiteY3" fmla="*/ 929899 h 1331016"/>
                  <a:gd name="connsiteX4" fmla="*/ 1133220 w 1551674"/>
                  <a:gd name="connsiteY4" fmla="*/ 821410 h 1331016"/>
                  <a:gd name="connsiteX5" fmla="*/ 1350196 w 1551674"/>
                  <a:gd name="connsiteY5" fmla="*/ 604434 h 1331016"/>
                  <a:gd name="connsiteX6" fmla="*/ 1551674 w 1551674"/>
                  <a:gd name="connsiteY6" fmla="*/ 0 h 1331016"/>
                  <a:gd name="connsiteX0" fmla="*/ 0 w 1534603"/>
                  <a:gd name="connsiteY0" fmla="*/ 1303702 h 1303702"/>
                  <a:gd name="connsiteX1" fmla="*/ 263742 w 1534603"/>
                  <a:gd name="connsiteY1" fmla="*/ 1286454 h 1303702"/>
                  <a:gd name="connsiteX2" fmla="*/ 620203 w 1534603"/>
                  <a:gd name="connsiteY2" fmla="*/ 1022888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63742 w 1534603"/>
                  <a:gd name="connsiteY1" fmla="*/ 1286454 h 1303702"/>
                  <a:gd name="connsiteX2" fmla="*/ 620203 w 1534603"/>
                  <a:gd name="connsiteY2" fmla="*/ 1022888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86504 w 1534603"/>
                  <a:gd name="connsiteY1" fmla="*/ 1061118 h 1303702"/>
                  <a:gd name="connsiteX2" fmla="*/ 620203 w 1534603"/>
                  <a:gd name="connsiteY2" fmla="*/ 1022888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86504 w 1534603"/>
                  <a:gd name="connsiteY1" fmla="*/ 1061118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86504 w 1534603"/>
                  <a:gd name="connsiteY1" fmla="*/ 1061118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55824 w 1534603"/>
                  <a:gd name="connsiteY3" fmla="*/ 950384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55824 w 1534603"/>
                  <a:gd name="connsiteY3" fmla="*/ 950384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55824 w 1534603"/>
                  <a:gd name="connsiteY3" fmla="*/ 950384 h 1303702"/>
                  <a:gd name="connsiteX4" fmla="*/ 1144601 w 1534603"/>
                  <a:gd name="connsiteY4" fmla="*/ 807754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55824 w 1534603"/>
                  <a:gd name="connsiteY3" fmla="*/ 950384 h 1303702"/>
                  <a:gd name="connsiteX4" fmla="*/ 1144601 w 1534603"/>
                  <a:gd name="connsiteY4" fmla="*/ 807754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01439 w 1534603"/>
                  <a:gd name="connsiteY1" fmla="*/ 1178797 h 1303702"/>
                  <a:gd name="connsiteX2" fmla="*/ 557609 w 1534603"/>
                  <a:gd name="connsiteY2" fmla="*/ 1029716 h 1303702"/>
                  <a:gd name="connsiteX3" fmla="*/ 855824 w 1534603"/>
                  <a:gd name="connsiteY3" fmla="*/ 950384 h 1303702"/>
                  <a:gd name="connsiteX4" fmla="*/ 1144601 w 1534603"/>
                  <a:gd name="connsiteY4" fmla="*/ 807754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01439 w 1534603"/>
                  <a:gd name="connsiteY1" fmla="*/ 1178797 h 1303702"/>
                  <a:gd name="connsiteX2" fmla="*/ 557609 w 1534603"/>
                  <a:gd name="connsiteY2" fmla="*/ 1029716 h 1303702"/>
                  <a:gd name="connsiteX3" fmla="*/ 855824 w 1534603"/>
                  <a:gd name="connsiteY3" fmla="*/ 950384 h 1303702"/>
                  <a:gd name="connsiteX4" fmla="*/ 1144601 w 1534603"/>
                  <a:gd name="connsiteY4" fmla="*/ 807754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01439 w 1534603"/>
                  <a:gd name="connsiteY1" fmla="*/ 1178797 h 1303702"/>
                  <a:gd name="connsiteX2" fmla="*/ 639760 w 1534603"/>
                  <a:gd name="connsiteY2" fmla="*/ 1062576 h 1303702"/>
                  <a:gd name="connsiteX3" fmla="*/ 855824 w 1534603"/>
                  <a:gd name="connsiteY3" fmla="*/ 950384 h 1303702"/>
                  <a:gd name="connsiteX4" fmla="*/ 1144601 w 1534603"/>
                  <a:gd name="connsiteY4" fmla="*/ 807754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01439 w 1534603"/>
                  <a:gd name="connsiteY1" fmla="*/ 1178797 h 1303702"/>
                  <a:gd name="connsiteX2" fmla="*/ 639760 w 1534603"/>
                  <a:gd name="connsiteY2" fmla="*/ 1062576 h 1303702"/>
                  <a:gd name="connsiteX3" fmla="*/ 1033820 w 1534603"/>
                  <a:gd name="connsiteY3" fmla="*/ 1007889 h 1303702"/>
                  <a:gd name="connsiteX4" fmla="*/ 1144601 w 1534603"/>
                  <a:gd name="connsiteY4" fmla="*/ 807754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01439 w 1534603"/>
                  <a:gd name="connsiteY1" fmla="*/ 1178797 h 1303702"/>
                  <a:gd name="connsiteX2" fmla="*/ 653452 w 1534603"/>
                  <a:gd name="connsiteY2" fmla="*/ 1120081 h 1303702"/>
                  <a:gd name="connsiteX3" fmla="*/ 1033820 w 1534603"/>
                  <a:gd name="connsiteY3" fmla="*/ 1007889 h 1303702"/>
                  <a:gd name="connsiteX4" fmla="*/ 1144601 w 1534603"/>
                  <a:gd name="connsiteY4" fmla="*/ 807754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01439 w 1534603"/>
                  <a:gd name="connsiteY1" fmla="*/ 1178797 h 1303702"/>
                  <a:gd name="connsiteX2" fmla="*/ 653452 w 1534603"/>
                  <a:gd name="connsiteY2" fmla="*/ 1120081 h 1303702"/>
                  <a:gd name="connsiteX3" fmla="*/ 1033820 w 1534603"/>
                  <a:gd name="connsiteY3" fmla="*/ 1007889 h 1303702"/>
                  <a:gd name="connsiteX4" fmla="*/ 1274675 w 1534603"/>
                  <a:gd name="connsiteY4" fmla="*/ 865259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01439 w 1534603"/>
                  <a:gd name="connsiteY1" fmla="*/ 1178797 h 1303702"/>
                  <a:gd name="connsiteX2" fmla="*/ 653452 w 1534603"/>
                  <a:gd name="connsiteY2" fmla="*/ 1120081 h 1303702"/>
                  <a:gd name="connsiteX3" fmla="*/ 1033820 w 1534603"/>
                  <a:gd name="connsiteY3" fmla="*/ 1007889 h 1303702"/>
                  <a:gd name="connsiteX4" fmla="*/ 1274675 w 1534603"/>
                  <a:gd name="connsiteY4" fmla="*/ 865259 h 1303702"/>
                  <a:gd name="connsiteX5" fmla="*/ 1456352 w 1534603"/>
                  <a:gd name="connsiteY5" fmla="*/ 629079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01439 w 1534603"/>
                  <a:gd name="connsiteY1" fmla="*/ 1178797 h 1303702"/>
                  <a:gd name="connsiteX2" fmla="*/ 653452 w 1534603"/>
                  <a:gd name="connsiteY2" fmla="*/ 1120081 h 1303702"/>
                  <a:gd name="connsiteX3" fmla="*/ 1033820 w 1534603"/>
                  <a:gd name="connsiteY3" fmla="*/ 1007889 h 1303702"/>
                  <a:gd name="connsiteX4" fmla="*/ 1274675 w 1534603"/>
                  <a:gd name="connsiteY4" fmla="*/ 865259 h 1303702"/>
                  <a:gd name="connsiteX5" fmla="*/ 1456352 w 1534603"/>
                  <a:gd name="connsiteY5" fmla="*/ 629079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01439 w 1534603"/>
                  <a:gd name="connsiteY1" fmla="*/ 1178797 h 1303702"/>
                  <a:gd name="connsiteX2" fmla="*/ 653452 w 1534603"/>
                  <a:gd name="connsiteY2" fmla="*/ 1120081 h 1303702"/>
                  <a:gd name="connsiteX3" fmla="*/ 1033820 w 1534603"/>
                  <a:gd name="connsiteY3" fmla="*/ 1007889 h 1303702"/>
                  <a:gd name="connsiteX4" fmla="*/ 1274675 w 1534603"/>
                  <a:gd name="connsiteY4" fmla="*/ 865259 h 1303702"/>
                  <a:gd name="connsiteX5" fmla="*/ 1456352 w 1534603"/>
                  <a:gd name="connsiteY5" fmla="*/ 629079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56207 w 1534603"/>
                  <a:gd name="connsiteY1" fmla="*/ 1187012 h 1303702"/>
                  <a:gd name="connsiteX2" fmla="*/ 653452 w 1534603"/>
                  <a:gd name="connsiteY2" fmla="*/ 1120081 h 1303702"/>
                  <a:gd name="connsiteX3" fmla="*/ 1033820 w 1534603"/>
                  <a:gd name="connsiteY3" fmla="*/ 1007889 h 1303702"/>
                  <a:gd name="connsiteX4" fmla="*/ 1274675 w 1534603"/>
                  <a:gd name="connsiteY4" fmla="*/ 865259 h 1303702"/>
                  <a:gd name="connsiteX5" fmla="*/ 1456352 w 1534603"/>
                  <a:gd name="connsiteY5" fmla="*/ 629079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56207 w 1534603"/>
                  <a:gd name="connsiteY1" fmla="*/ 1187012 h 1303702"/>
                  <a:gd name="connsiteX2" fmla="*/ 742449 w 1534603"/>
                  <a:gd name="connsiteY2" fmla="*/ 1128296 h 1303702"/>
                  <a:gd name="connsiteX3" fmla="*/ 1033820 w 1534603"/>
                  <a:gd name="connsiteY3" fmla="*/ 1007889 h 1303702"/>
                  <a:gd name="connsiteX4" fmla="*/ 1274675 w 1534603"/>
                  <a:gd name="connsiteY4" fmla="*/ 865259 h 1303702"/>
                  <a:gd name="connsiteX5" fmla="*/ 1456352 w 1534603"/>
                  <a:gd name="connsiteY5" fmla="*/ 629079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56207 w 1534603"/>
                  <a:gd name="connsiteY1" fmla="*/ 1187012 h 1303702"/>
                  <a:gd name="connsiteX2" fmla="*/ 742449 w 1534603"/>
                  <a:gd name="connsiteY2" fmla="*/ 1128296 h 1303702"/>
                  <a:gd name="connsiteX3" fmla="*/ 1088588 w 1534603"/>
                  <a:gd name="connsiteY3" fmla="*/ 1016104 h 1303702"/>
                  <a:gd name="connsiteX4" fmla="*/ 1274675 w 1534603"/>
                  <a:gd name="connsiteY4" fmla="*/ 865259 h 1303702"/>
                  <a:gd name="connsiteX5" fmla="*/ 1456352 w 1534603"/>
                  <a:gd name="connsiteY5" fmla="*/ 629079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56207 w 1534603"/>
                  <a:gd name="connsiteY1" fmla="*/ 1187012 h 1303702"/>
                  <a:gd name="connsiteX2" fmla="*/ 742449 w 1534603"/>
                  <a:gd name="connsiteY2" fmla="*/ 1128296 h 1303702"/>
                  <a:gd name="connsiteX3" fmla="*/ 1088588 w 1534603"/>
                  <a:gd name="connsiteY3" fmla="*/ 1016104 h 1303702"/>
                  <a:gd name="connsiteX4" fmla="*/ 1329443 w 1534603"/>
                  <a:gd name="connsiteY4" fmla="*/ 881689 h 1303702"/>
                  <a:gd name="connsiteX5" fmla="*/ 1456352 w 1534603"/>
                  <a:gd name="connsiteY5" fmla="*/ 629079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56207 w 1534603"/>
                  <a:gd name="connsiteY1" fmla="*/ 1187012 h 1303702"/>
                  <a:gd name="connsiteX2" fmla="*/ 742449 w 1534603"/>
                  <a:gd name="connsiteY2" fmla="*/ 1128296 h 1303702"/>
                  <a:gd name="connsiteX3" fmla="*/ 1088588 w 1534603"/>
                  <a:gd name="connsiteY3" fmla="*/ 1016104 h 1303702"/>
                  <a:gd name="connsiteX4" fmla="*/ 1329443 w 1534603"/>
                  <a:gd name="connsiteY4" fmla="*/ 881689 h 1303702"/>
                  <a:gd name="connsiteX5" fmla="*/ 1497428 w 1534603"/>
                  <a:gd name="connsiteY5" fmla="*/ 629079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56207 w 1534603"/>
                  <a:gd name="connsiteY1" fmla="*/ 1187012 h 1303702"/>
                  <a:gd name="connsiteX2" fmla="*/ 742449 w 1534603"/>
                  <a:gd name="connsiteY2" fmla="*/ 1128296 h 1303702"/>
                  <a:gd name="connsiteX3" fmla="*/ 1088588 w 1534603"/>
                  <a:gd name="connsiteY3" fmla="*/ 1016104 h 1303702"/>
                  <a:gd name="connsiteX4" fmla="*/ 1329443 w 1534603"/>
                  <a:gd name="connsiteY4" fmla="*/ 881689 h 1303702"/>
                  <a:gd name="connsiteX5" fmla="*/ 1497428 w 1534603"/>
                  <a:gd name="connsiteY5" fmla="*/ 629079 h 1303702"/>
                  <a:gd name="connsiteX6" fmla="*/ 1534603 w 1534603"/>
                  <a:gd name="connsiteY6" fmla="*/ 0 h 1303702"/>
                  <a:gd name="connsiteX0" fmla="*/ 0 w 1876901"/>
                  <a:gd name="connsiteY0" fmla="*/ 1656948 h 1656948"/>
                  <a:gd name="connsiteX1" fmla="*/ 356207 w 1876901"/>
                  <a:gd name="connsiteY1" fmla="*/ 1540258 h 1656948"/>
                  <a:gd name="connsiteX2" fmla="*/ 742449 w 1876901"/>
                  <a:gd name="connsiteY2" fmla="*/ 1481542 h 1656948"/>
                  <a:gd name="connsiteX3" fmla="*/ 1088588 w 1876901"/>
                  <a:gd name="connsiteY3" fmla="*/ 1369350 h 1656948"/>
                  <a:gd name="connsiteX4" fmla="*/ 1329443 w 1876901"/>
                  <a:gd name="connsiteY4" fmla="*/ 1234935 h 1656948"/>
                  <a:gd name="connsiteX5" fmla="*/ 1497428 w 1876901"/>
                  <a:gd name="connsiteY5" fmla="*/ 982325 h 1656948"/>
                  <a:gd name="connsiteX6" fmla="*/ 1876901 w 1876901"/>
                  <a:gd name="connsiteY6" fmla="*/ 0 h 1656948"/>
                  <a:gd name="connsiteX0" fmla="*/ 0 w 1876901"/>
                  <a:gd name="connsiteY0" fmla="*/ 1656948 h 1656948"/>
                  <a:gd name="connsiteX1" fmla="*/ 356207 w 1876901"/>
                  <a:gd name="connsiteY1" fmla="*/ 1540258 h 1656948"/>
                  <a:gd name="connsiteX2" fmla="*/ 742449 w 1876901"/>
                  <a:gd name="connsiteY2" fmla="*/ 1481542 h 1656948"/>
                  <a:gd name="connsiteX3" fmla="*/ 1088588 w 1876901"/>
                  <a:gd name="connsiteY3" fmla="*/ 1369350 h 1656948"/>
                  <a:gd name="connsiteX4" fmla="*/ 1329443 w 1876901"/>
                  <a:gd name="connsiteY4" fmla="*/ 1234935 h 1656948"/>
                  <a:gd name="connsiteX5" fmla="*/ 1497428 w 1876901"/>
                  <a:gd name="connsiteY5" fmla="*/ 982325 h 1656948"/>
                  <a:gd name="connsiteX6" fmla="*/ 1876901 w 1876901"/>
                  <a:gd name="connsiteY6" fmla="*/ 0 h 1656948"/>
                  <a:gd name="connsiteX0" fmla="*/ 0 w 1876901"/>
                  <a:gd name="connsiteY0" fmla="*/ 1656948 h 1656948"/>
                  <a:gd name="connsiteX1" fmla="*/ 356207 w 1876901"/>
                  <a:gd name="connsiteY1" fmla="*/ 1540258 h 1656948"/>
                  <a:gd name="connsiteX2" fmla="*/ 742449 w 1876901"/>
                  <a:gd name="connsiteY2" fmla="*/ 1481542 h 1656948"/>
                  <a:gd name="connsiteX3" fmla="*/ 1088588 w 1876901"/>
                  <a:gd name="connsiteY3" fmla="*/ 1369350 h 1656948"/>
                  <a:gd name="connsiteX4" fmla="*/ 1329443 w 1876901"/>
                  <a:gd name="connsiteY4" fmla="*/ 1234935 h 1656948"/>
                  <a:gd name="connsiteX5" fmla="*/ 1497428 w 1876901"/>
                  <a:gd name="connsiteY5" fmla="*/ 982325 h 1656948"/>
                  <a:gd name="connsiteX6" fmla="*/ 1633460 w 1876901"/>
                  <a:gd name="connsiteY6" fmla="*/ 516757 h 1656948"/>
                  <a:gd name="connsiteX7" fmla="*/ 1876901 w 1876901"/>
                  <a:gd name="connsiteY7" fmla="*/ 0 h 1656948"/>
                  <a:gd name="connsiteX0" fmla="*/ 0 w 1876901"/>
                  <a:gd name="connsiteY0" fmla="*/ 1656948 h 1656948"/>
                  <a:gd name="connsiteX1" fmla="*/ 356207 w 1876901"/>
                  <a:gd name="connsiteY1" fmla="*/ 1540258 h 1656948"/>
                  <a:gd name="connsiteX2" fmla="*/ 742449 w 1876901"/>
                  <a:gd name="connsiteY2" fmla="*/ 1481542 h 1656948"/>
                  <a:gd name="connsiteX3" fmla="*/ 1088588 w 1876901"/>
                  <a:gd name="connsiteY3" fmla="*/ 1369350 h 1656948"/>
                  <a:gd name="connsiteX4" fmla="*/ 1329443 w 1876901"/>
                  <a:gd name="connsiteY4" fmla="*/ 1234935 h 1656948"/>
                  <a:gd name="connsiteX5" fmla="*/ 1497428 w 1876901"/>
                  <a:gd name="connsiteY5" fmla="*/ 982325 h 1656948"/>
                  <a:gd name="connsiteX6" fmla="*/ 1571847 w 1876901"/>
                  <a:gd name="connsiteY6" fmla="*/ 360671 h 1656948"/>
                  <a:gd name="connsiteX7" fmla="*/ 1876901 w 1876901"/>
                  <a:gd name="connsiteY7" fmla="*/ 0 h 1656948"/>
                  <a:gd name="connsiteX0" fmla="*/ 0 w 1876901"/>
                  <a:gd name="connsiteY0" fmla="*/ 1656948 h 1656948"/>
                  <a:gd name="connsiteX1" fmla="*/ 356207 w 1876901"/>
                  <a:gd name="connsiteY1" fmla="*/ 1540258 h 1656948"/>
                  <a:gd name="connsiteX2" fmla="*/ 742449 w 1876901"/>
                  <a:gd name="connsiteY2" fmla="*/ 1481542 h 1656948"/>
                  <a:gd name="connsiteX3" fmla="*/ 1088588 w 1876901"/>
                  <a:gd name="connsiteY3" fmla="*/ 1369350 h 1656948"/>
                  <a:gd name="connsiteX4" fmla="*/ 1329443 w 1876901"/>
                  <a:gd name="connsiteY4" fmla="*/ 1234935 h 1656948"/>
                  <a:gd name="connsiteX5" fmla="*/ 1497428 w 1876901"/>
                  <a:gd name="connsiteY5" fmla="*/ 982325 h 1656948"/>
                  <a:gd name="connsiteX6" fmla="*/ 1571847 w 1876901"/>
                  <a:gd name="connsiteY6" fmla="*/ 360671 h 1656948"/>
                  <a:gd name="connsiteX7" fmla="*/ 1876901 w 1876901"/>
                  <a:gd name="connsiteY7" fmla="*/ 0 h 1656948"/>
                  <a:gd name="connsiteX0" fmla="*/ 0 w 1876901"/>
                  <a:gd name="connsiteY0" fmla="*/ 1656948 h 1656948"/>
                  <a:gd name="connsiteX1" fmla="*/ 356207 w 1876901"/>
                  <a:gd name="connsiteY1" fmla="*/ 1540258 h 1656948"/>
                  <a:gd name="connsiteX2" fmla="*/ 742449 w 1876901"/>
                  <a:gd name="connsiteY2" fmla="*/ 1481542 h 1656948"/>
                  <a:gd name="connsiteX3" fmla="*/ 1088588 w 1876901"/>
                  <a:gd name="connsiteY3" fmla="*/ 1369350 h 1656948"/>
                  <a:gd name="connsiteX4" fmla="*/ 1329443 w 1876901"/>
                  <a:gd name="connsiteY4" fmla="*/ 1234935 h 1656948"/>
                  <a:gd name="connsiteX5" fmla="*/ 1497428 w 1876901"/>
                  <a:gd name="connsiteY5" fmla="*/ 982325 h 1656948"/>
                  <a:gd name="connsiteX6" fmla="*/ 1571847 w 1876901"/>
                  <a:gd name="connsiteY6" fmla="*/ 360671 h 1656948"/>
                  <a:gd name="connsiteX7" fmla="*/ 1876901 w 1876901"/>
                  <a:gd name="connsiteY7" fmla="*/ 0 h 1656948"/>
                  <a:gd name="connsiteX0" fmla="*/ 0 w 1876901"/>
                  <a:gd name="connsiteY0" fmla="*/ 1656948 h 1656948"/>
                  <a:gd name="connsiteX1" fmla="*/ 356207 w 1876901"/>
                  <a:gd name="connsiteY1" fmla="*/ 1540258 h 1656948"/>
                  <a:gd name="connsiteX2" fmla="*/ 742449 w 1876901"/>
                  <a:gd name="connsiteY2" fmla="*/ 1481542 h 1656948"/>
                  <a:gd name="connsiteX3" fmla="*/ 1088588 w 1876901"/>
                  <a:gd name="connsiteY3" fmla="*/ 1369350 h 1656948"/>
                  <a:gd name="connsiteX4" fmla="*/ 1329443 w 1876901"/>
                  <a:gd name="connsiteY4" fmla="*/ 1234935 h 1656948"/>
                  <a:gd name="connsiteX5" fmla="*/ 1497428 w 1876901"/>
                  <a:gd name="connsiteY5" fmla="*/ 982325 h 1656948"/>
                  <a:gd name="connsiteX6" fmla="*/ 1571847 w 1876901"/>
                  <a:gd name="connsiteY6" fmla="*/ 360671 h 1656948"/>
                  <a:gd name="connsiteX7" fmla="*/ 1876901 w 1876901"/>
                  <a:gd name="connsiteY7" fmla="*/ 0 h 1656948"/>
                  <a:gd name="connsiteX0" fmla="*/ 0 w 1876901"/>
                  <a:gd name="connsiteY0" fmla="*/ 1656948 h 1656948"/>
                  <a:gd name="connsiteX1" fmla="*/ 356207 w 1876901"/>
                  <a:gd name="connsiteY1" fmla="*/ 1540258 h 1656948"/>
                  <a:gd name="connsiteX2" fmla="*/ 742449 w 1876901"/>
                  <a:gd name="connsiteY2" fmla="*/ 1481542 h 1656948"/>
                  <a:gd name="connsiteX3" fmla="*/ 1088588 w 1876901"/>
                  <a:gd name="connsiteY3" fmla="*/ 1369350 h 1656948"/>
                  <a:gd name="connsiteX4" fmla="*/ 1329443 w 1876901"/>
                  <a:gd name="connsiteY4" fmla="*/ 1234935 h 1656948"/>
                  <a:gd name="connsiteX5" fmla="*/ 1497428 w 1876901"/>
                  <a:gd name="connsiteY5" fmla="*/ 982325 h 1656948"/>
                  <a:gd name="connsiteX6" fmla="*/ 1571847 w 1876901"/>
                  <a:gd name="connsiteY6" fmla="*/ 360671 h 1656948"/>
                  <a:gd name="connsiteX7" fmla="*/ 1876901 w 1876901"/>
                  <a:gd name="connsiteY7" fmla="*/ 0 h 1656948"/>
                  <a:gd name="connsiteX0" fmla="*/ 0 w 1876901"/>
                  <a:gd name="connsiteY0" fmla="*/ 1656948 h 1656948"/>
                  <a:gd name="connsiteX1" fmla="*/ 356207 w 1876901"/>
                  <a:gd name="connsiteY1" fmla="*/ 1540258 h 1656948"/>
                  <a:gd name="connsiteX2" fmla="*/ 742449 w 1876901"/>
                  <a:gd name="connsiteY2" fmla="*/ 1481542 h 1656948"/>
                  <a:gd name="connsiteX3" fmla="*/ 1088588 w 1876901"/>
                  <a:gd name="connsiteY3" fmla="*/ 1369350 h 1656948"/>
                  <a:gd name="connsiteX4" fmla="*/ 1329443 w 1876901"/>
                  <a:gd name="connsiteY4" fmla="*/ 1234935 h 1656948"/>
                  <a:gd name="connsiteX5" fmla="*/ 1497428 w 1876901"/>
                  <a:gd name="connsiteY5" fmla="*/ 982325 h 1656948"/>
                  <a:gd name="connsiteX6" fmla="*/ 1571847 w 1876901"/>
                  <a:gd name="connsiteY6" fmla="*/ 360671 h 1656948"/>
                  <a:gd name="connsiteX7" fmla="*/ 1876901 w 1876901"/>
                  <a:gd name="connsiteY7" fmla="*/ 0 h 1656948"/>
                  <a:gd name="connsiteX0" fmla="*/ 0 w 1876901"/>
                  <a:gd name="connsiteY0" fmla="*/ 1656948 h 1656948"/>
                  <a:gd name="connsiteX1" fmla="*/ 356207 w 1876901"/>
                  <a:gd name="connsiteY1" fmla="*/ 1540258 h 1656948"/>
                  <a:gd name="connsiteX2" fmla="*/ 742449 w 1876901"/>
                  <a:gd name="connsiteY2" fmla="*/ 1481542 h 1656948"/>
                  <a:gd name="connsiteX3" fmla="*/ 1088588 w 1876901"/>
                  <a:gd name="connsiteY3" fmla="*/ 1369350 h 1656948"/>
                  <a:gd name="connsiteX4" fmla="*/ 1329443 w 1876901"/>
                  <a:gd name="connsiteY4" fmla="*/ 1234935 h 1656948"/>
                  <a:gd name="connsiteX5" fmla="*/ 1497428 w 1876901"/>
                  <a:gd name="connsiteY5" fmla="*/ 982325 h 1656948"/>
                  <a:gd name="connsiteX6" fmla="*/ 1565001 w 1876901"/>
                  <a:gd name="connsiteY6" fmla="*/ 598907 h 1656948"/>
                  <a:gd name="connsiteX7" fmla="*/ 1571847 w 1876901"/>
                  <a:gd name="connsiteY7" fmla="*/ 360671 h 1656948"/>
                  <a:gd name="connsiteX8" fmla="*/ 1876901 w 1876901"/>
                  <a:gd name="connsiteY8" fmla="*/ 0 h 1656948"/>
                  <a:gd name="connsiteX0" fmla="*/ 0 w 1876901"/>
                  <a:gd name="connsiteY0" fmla="*/ 1656948 h 1656948"/>
                  <a:gd name="connsiteX1" fmla="*/ 356207 w 1876901"/>
                  <a:gd name="connsiteY1" fmla="*/ 1540258 h 1656948"/>
                  <a:gd name="connsiteX2" fmla="*/ 742449 w 1876901"/>
                  <a:gd name="connsiteY2" fmla="*/ 1481542 h 1656948"/>
                  <a:gd name="connsiteX3" fmla="*/ 1088588 w 1876901"/>
                  <a:gd name="connsiteY3" fmla="*/ 1369350 h 1656948"/>
                  <a:gd name="connsiteX4" fmla="*/ 1329443 w 1876901"/>
                  <a:gd name="connsiteY4" fmla="*/ 1234935 h 1656948"/>
                  <a:gd name="connsiteX5" fmla="*/ 1497428 w 1876901"/>
                  <a:gd name="connsiteY5" fmla="*/ 982325 h 1656948"/>
                  <a:gd name="connsiteX6" fmla="*/ 1565001 w 1876901"/>
                  <a:gd name="connsiteY6" fmla="*/ 598907 h 1656948"/>
                  <a:gd name="connsiteX7" fmla="*/ 1640307 w 1876901"/>
                  <a:gd name="connsiteY7" fmla="*/ 336027 h 1656948"/>
                  <a:gd name="connsiteX8" fmla="*/ 1876901 w 1876901"/>
                  <a:gd name="connsiteY8" fmla="*/ 0 h 1656948"/>
                  <a:gd name="connsiteX0" fmla="*/ 0 w 1876901"/>
                  <a:gd name="connsiteY0" fmla="*/ 1656948 h 1656948"/>
                  <a:gd name="connsiteX1" fmla="*/ 356207 w 1876901"/>
                  <a:gd name="connsiteY1" fmla="*/ 1540258 h 1656948"/>
                  <a:gd name="connsiteX2" fmla="*/ 742449 w 1876901"/>
                  <a:gd name="connsiteY2" fmla="*/ 1481542 h 1656948"/>
                  <a:gd name="connsiteX3" fmla="*/ 1088588 w 1876901"/>
                  <a:gd name="connsiteY3" fmla="*/ 1369350 h 1656948"/>
                  <a:gd name="connsiteX4" fmla="*/ 1329443 w 1876901"/>
                  <a:gd name="connsiteY4" fmla="*/ 1234935 h 1656948"/>
                  <a:gd name="connsiteX5" fmla="*/ 1497428 w 1876901"/>
                  <a:gd name="connsiteY5" fmla="*/ 982325 h 1656948"/>
                  <a:gd name="connsiteX6" fmla="*/ 1565001 w 1876901"/>
                  <a:gd name="connsiteY6" fmla="*/ 598907 h 1656948"/>
                  <a:gd name="connsiteX7" fmla="*/ 1640307 w 1876901"/>
                  <a:gd name="connsiteY7" fmla="*/ 336027 h 1656948"/>
                  <a:gd name="connsiteX8" fmla="*/ 1876901 w 1876901"/>
                  <a:gd name="connsiteY8" fmla="*/ 0 h 1656948"/>
                  <a:gd name="connsiteX0" fmla="*/ 0 w 1897439"/>
                  <a:gd name="connsiteY0" fmla="*/ 1558368 h 1558368"/>
                  <a:gd name="connsiteX1" fmla="*/ 356207 w 1897439"/>
                  <a:gd name="connsiteY1" fmla="*/ 1441678 h 1558368"/>
                  <a:gd name="connsiteX2" fmla="*/ 742449 w 1897439"/>
                  <a:gd name="connsiteY2" fmla="*/ 1382962 h 1558368"/>
                  <a:gd name="connsiteX3" fmla="*/ 1088588 w 1897439"/>
                  <a:gd name="connsiteY3" fmla="*/ 1270770 h 1558368"/>
                  <a:gd name="connsiteX4" fmla="*/ 1329443 w 1897439"/>
                  <a:gd name="connsiteY4" fmla="*/ 1136355 h 1558368"/>
                  <a:gd name="connsiteX5" fmla="*/ 1497428 w 1897439"/>
                  <a:gd name="connsiteY5" fmla="*/ 883745 h 1558368"/>
                  <a:gd name="connsiteX6" fmla="*/ 1565001 w 1897439"/>
                  <a:gd name="connsiteY6" fmla="*/ 500327 h 1558368"/>
                  <a:gd name="connsiteX7" fmla="*/ 1640307 w 1897439"/>
                  <a:gd name="connsiteY7" fmla="*/ 237447 h 1558368"/>
                  <a:gd name="connsiteX8" fmla="*/ 1897439 w 1897439"/>
                  <a:gd name="connsiteY8" fmla="*/ 0 h 1558368"/>
                  <a:gd name="connsiteX0" fmla="*/ 0 w 1897439"/>
                  <a:gd name="connsiteY0" fmla="*/ 1558368 h 1558368"/>
                  <a:gd name="connsiteX1" fmla="*/ 356207 w 1897439"/>
                  <a:gd name="connsiteY1" fmla="*/ 1441678 h 1558368"/>
                  <a:gd name="connsiteX2" fmla="*/ 742449 w 1897439"/>
                  <a:gd name="connsiteY2" fmla="*/ 1382962 h 1558368"/>
                  <a:gd name="connsiteX3" fmla="*/ 1088588 w 1897439"/>
                  <a:gd name="connsiteY3" fmla="*/ 1270770 h 1558368"/>
                  <a:gd name="connsiteX4" fmla="*/ 1329443 w 1897439"/>
                  <a:gd name="connsiteY4" fmla="*/ 1136355 h 1558368"/>
                  <a:gd name="connsiteX5" fmla="*/ 1497428 w 1897439"/>
                  <a:gd name="connsiteY5" fmla="*/ 883745 h 1558368"/>
                  <a:gd name="connsiteX6" fmla="*/ 1565001 w 1897439"/>
                  <a:gd name="connsiteY6" fmla="*/ 500327 h 1558368"/>
                  <a:gd name="connsiteX7" fmla="*/ 1599232 w 1897439"/>
                  <a:gd name="connsiteY7" fmla="*/ 270307 h 1558368"/>
                  <a:gd name="connsiteX8" fmla="*/ 1897439 w 1897439"/>
                  <a:gd name="connsiteY8" fmla="*/ 0 h 1558368"/>
                  <a:gd name="connsiteX0" fmla="*/ 0 w 1897439"/>
                  <a:gd name="connsiteY0" fmla="*/ 1558368 h 1558368"/>
                  <a:gd name="connsiteX1" fmla="*/ 356207 w 1897439"/>
                  <a:gd name="connsiteY1" fmla="*/ 1441678 h 1558368"/>
                  <a:gd name="connsiteX2" fmla="*/ 742449 w 1897439"/>
                  <a:gd name="connsiteY2" fmla="*/ 1382962 h 1558368"/>
                  <a:gd name="connsiteX3" fmla="*/ 1088588 w 1897439"/>
                  <a:gd name="connsiteY3" fmla="*/ 1311845 h 1558368"/>
                  <a:gd name="connsiteX4" fmla="*/ 1329443 w 1897439"/>
                  <a:gd name="connsiteY4" fmla="*/ 1136355 h 1558368"/>
                  <a:gd name="connsiteX5" fmla="*/ 1497428 w 1897439"/>
                  <a:gd name="connsiteY5" fmla="*/ 883745 h 1558368"/>
                  <a:gd name="connsiteX6" fmla="*/ 1565001 w 1897439"/>
                  <a:gd name="connsiteY6" fmla="*/ 500327 h 1558368"/>
                  <a:gd name="connsiteX7" fmla="*/ 1599232 w 1897439"/>
                  <a:gd name="connsiteY7" fmla="*/ 270307 h 1558368"/>
                  <a:gd name="connsiteX8" fmla="*/ 1897439 w 1897439"/>
                  <a:gd name="connsiteY8" fmla="*/ 0 h 1558368"/>
                  <a:gd name="connsiteX0" fmla="*/ 0 w 1897439"/>
                  <a:gd name="connsiteY0" fmla="*/ 1558368 h 1558368"/>
                  <a:gd name="connsiteX1" fmla="*/ 356207 w 1897439"/>
                  <a:gd name="connsiteY1" fmla="*/ 1441678 h 1558368"/>
                  <a:gd name="connsiteX2" fmla="*/ 742449 w 1897439"/>
                  <a:gd name="connsiteY2" fmla="*/ 1382962 h 1558368"/>
                  <a:gd name="connsiteX3" fmla="*/ 1088588 w 1897439"/>
                  <a:gd name="connsiteY3" fmla="*/ 1311845 h 1558368"/>
                  <a:gd name="connsiteX4" fmla="*/ 1356827 w 1897439"/>
                  <a:gd name="connsiteY4" fmla="*/ 1210290 h 1558368"/>
                  <a:gd name="connsiteX5" fmla="*/ 1497428 w 1897439"/>
                  <a:gd name="connsiteY5" fmla="*/ 883745 h 1558368"/>
                  <a:gd name="connsiteX6" fmla="*/ 1565001 w 1897439"/>
                  <a:gd name="connsiteY6" fmla="*/ 500327 h 1558368"/>
                  <a:gd name="connsiteX7" fmla="*/ 1599232 w 1897439"/>
                  <a:gd name="connsiteY7" fmla="*/ 270307 h 1558368"/>
                  <a:gd name="connsiteX8" fmla="*/ 1897439 w 1897439"/>
                  <a:gd name="connsiteY8" fmla="*/ 0 h 1558368"/>
                  <a:gd name="connsiteX0" fmla="*/ 0 w 1897439"/>
                  <a:gd name="connsiteY0" fmla="*/ 1558368 h 1558368"/>
                  <a:gd name="connsiteX1" fmla="*/ 356207 w 1897439"/>
                  <a:gd name="connsiteY1" fmla="*/ 1441678 h 1558368"/>
                  <a:gd name="connsiteX2" fmla="*/ 742449 w 1897439"/>
                  <a:gd name="connsiteY2" fmla="*/ 1382962 h 1558368"/>
                  <a:gd name="connsiteX3" fmla="*/ 1088588 w 1897439"/>
                  <a:gd name="connsiteY3" fmla="*/ 1311845 h 1558368"/>
                  <a:gd name="connsiteX4" fmla="*/ 1356827 w 1897439"/>
                  <a:gd name="connsiteY4" fmla="*/ 1210290 h 1558368"/>
                  <a:gd name="connsiteX5" fmla="*/ 1442660 w 1897439"/>
                  <a:gd name="connsiteY5" fmla="*/ 875530 h 1558368"/>
                  <a:gd name="connsiteX6" fmla="*/ 1565001 w 1897439"/>
                  <a:gd name="connsiteY6" fmla="*/ 500327 h 1558368"/>
                  <a:gd name="connsiteX7" fmla="*/ 1599232 w 1897439"/>
                  <a:gd name="connsiteY7" fmla="*/ 270307 h 1558368"/>
                  <a:gd name="connsiteX8" fmla="*/ 1897439 w 1897439"/>
                  <a:gd name="connsiteY8" fmla="*/ 0 h 1558368"/>
                  <a:gd name="connsiteX0" fmla="*/ 0 w 1897439"/>
                  <a:gd name="connsiteY0" fmla="*/ 1558368 h 1558368"/>
                  <a:gd name="connsiteX1" fmla="*/ 356207 w 1897439"/>
                  <a:gd name="connsiteY1" fmla="*/ 1441678 h 1558368"/>
                  <a:gd name="connsiteX2" fmla="*/ 742449 w 1897439"/>
                  <a:gd name="connsiteY2" fmla="*/ 1382962 h 1558368"/>
                  <a:gd name="connsiteX3" fmla="*/ 1088588 w 1897439"/>
                  <a:gd name="connsiteY3" fmla="*/ 1311845 h 1558368"/>
                  <a:gd name="connsiteX4" fmla="*/ 1356827 w 1897439"/>
                  <a:gd name="connsiteY4" fmla="*/ 1210290 h 1558368"/>
                  <a:gd name="connsiteX5" fmla="*/ 1442660 w 1897439"/>
                  <a:gd name="connsiteY5" fmla="*/ 875530 h 1558368"/>
                  <a:gd name="connsiteX6" fmla="*/ 1455465 w 1897439"/>
                  <a:gd name="connsiteY6" fmla="*/ 500327 h 1558368"/>
                  <a:gd name="connsiteX7" fmla="*/ 1599232 w 1897439"/>
                  <a:gd name="connsiteY7" fmla="*/ 270307 h 1558368"/>
                  <a:gd name="connsiteX8" fmla="*/ 1897439 w 1897439"/>
                  <a:gd name="connsiteY8" fmla="*/ 0 h 1558368"/>
                  <a:gd name="connsiteX0" fmla="*/ 0 w 1897439"/>
                  <a:gd name="connsiteY0" fmla="*/ 1558368 h 1558368"/>
                  <a:gd name="connsiteX1" fmla="*/ 356207 w 1897439"/>
                  <a:gd name="connsiteY1" fmla="*/ 1441678 h 1558368"/>
                  <a:gd name="connsiteX2" fmla="*/ 742449 w 1897439"/>
                  <a:gd name="connsiteY2" fmla="*/ 1382962 h 1558368"/>
                  <a:gd name="connsiteX3" fmla="*/ 1088588 w 1897439"/>
                  <a:gd name="connsiteY3" fmla="*/ 1311845 h 1558368"/>
                  <a:gd name="connsiteX4" fmla="*/ 1356827 w 1897439"/>
                  <a:gd name="connsiteY4" fmla="*/ 1210290 h 1558368"/>
                  <a:gd name="connsiteX5" fmla="*/ 1442660 w 1897439"/>
                  <a:gd name="connsiteY5" fmla="*/ 875530 h 1558368"/>
                  <a:gd name="connsiteX6" fmla="*/ 1455465 w 1897439"/>
                  <a:gd name="connsiteY6" fmla="*/ 500327 h 1558368"/>
                  <a:gd name="connsiteX7" fmla="*/ 1619770 w 1897439"/>
                  <a:gd name="connsiteY7" fmla="*/ 344242 h 1558368"/>
                  <a:gd name="connsiteX8" fmla="*/ 1897439 w 1897439"/>
                  <a:gd name="connsiteY8" fmla="*/ 0 h 1558368"/>
                  <a:gd name="connsiteX0" fmla="*/ 0 w 1897439"/>
                  <a:gd name="connsiteY0" fmla="*/ 1558368 h 1558368"/>
                  <a:gd name="connsiteX1" fmla="*/ 349361 w 1897439"/>
                  <a:gd name="connsiteY1" fmla="*/ 1458108 h 1558368"/>
                  <a:gd name="connsiteX2" fmla="*/ 742449 w 1897439"/>
                  <a:gd name="connsiteY2" fmla="*/ 1382962 h 1558368"/>
                  <a:gd name="connsiteX3" fmla="*/ 1088588 w 1897439"/>
                  <a:gd name="connsiteY3" fmla="*/ 1311845 h 1558368"/>
                  <a:gd name="connsiteX4" fmla="*/ 1356827 w 1897439"/>
                  <a:gd name="connsiteY4" fmla="*/ 1210290 h 1558368"/>
                  <a:gd name="connsiteX5" fmla="*/ 1442660 w 1897439"/>
                  <a:gd name="connsiteY5" fmla="*/ 875530 h 1558368"/>
                  <a:gd name="connsiteX6" fmla="*/ 1455465 w 1897439"/>
                  <a:gd name="connsiteY6" fmla="*/ 500327 h 1558368"/>
                  <a:gd name="connsiteX7" fmla="*/ 1619770 w 1897439"/>
                  <a:gd name="connsiteY7" fmla="*/ 344242 h 1558368"/>
                  <a:gd name="connsiteX8" fmla="*/ 1897439 w 1897439"/>
                  <a:gd name="connsiteY8" fmla="*/ 0 h 1558368"/>
                  <a:gd name="connsiteX0" fmla="*/ 0 w 1897439"/>
                  <a:gd name="connsiteY0" fmla="*/ 1558368 h 1558368"/>
                  <a:gd name="connsiteX1" fmla="*/ 349361 w 1897439"/>
                  <a:gd name="connsiteY1" fmla="*/ 1458108 h 1558368"/>
                  <a:gd name="connsiteX2" fmla="*/ 742449 w 1897439"/>
                  <a:gd name="connsiteY2" fmla="*/ 1382962 h 1558368"/>
                  <a:gd name="connsiteX3" fmla="*/ 1088588 w 1897439"/>
                  <a:gd name="connsiteY3" fmla="*/ 1311845 h 1558368"/>
                  <a:gd name="connsiteX4" fmla="*/ 1356827 w 1897439"/>
                  <a:gd name="connsiteY4" fmla="*/ 1210290 h 1558368"/>
                  <a:gd name="connsiteX5" fmla="*/ 1442660 w 1897439"/>
                  <a:gd name="connsiteY5" fmla="*/ 875530 h 1558368"/>
                  <a:gd name="connsiteX6" fmla="*/ 1455465 w 1897439"/>
                  <a:gd name="connsiteY6" fmla="*/ 500327 h 1558368"/>
                  <a:gd name="connsiteX7" fmla="*/ 1619770 w 1897439"/>
                  <a:gd name="connsiteY7" fmla="*/ 344242 h 1558368"/>
                  <a:gd name="connsiteX8" fmla="*/ 1897439 w 1897439"/>
                  <a:gd name="connsiteY8" fmla="*/ 0 h 1558368"/>
                  <a:gd name="connsiteX0" fmla="*/ 0 w 1897439"/>
                  <a:gd name="connsiteY0" fmla="*/ 1558368 h 1558368"/>
                  <a:gd name="connsiteX1" fmla="*/ 349361 w 1897439"/>
                  <a:gd name="connsiteY1" fmla="*/ 1458108 h 1558368"/>
                  <a:gd name="connsiteX2" fmla="*/ 742449 w 1897439"/>
                  <a:gd name="connsiteY2" fmla="*/ 1382962 h 1558368"/>
                  <a:gd name="connsiteX3" fmla="*/ 1088588 w 1897439"/>
                  <a:gd name="connsiteY3" fmla="*/ 1311845 h 1558368"/>
                  <a:gd name="connsiteX4" fmla="*/ 1356827 w 1897439"/>
                  <a:gd name="connsiteY4" fmla="*/ 1210290 h 1558368"/>
                  <a:gd name="connsiteX5" fmla="*/ 1442660 w 1897439"/>
                  <a:gd name="connsiteY5" fmla="*/ 875530 h 1558368"/>
                  <a:gd name="connsiteX6" fmla="*/ 1455465 w 1897439"/>
                  <a:gd name="connsiteY6" fmla="*/ 500327 h 1558368"/>
                  <a:gd name="connsiteX7" fmla="*/ 1619770 w 1897439"/>
                  <a:gd name="connsiteY7" fmla="*/ 344242 h 1558368"/>
                  <a:gd name="connsiteX8" fmla="*/ 1897439 w 1897439"/>
                  <a:gd name="connsiteY8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87468 h 1558368"/>
                  <a:gd name="connsiteX2" fmla="*/ 349361 w 1897439"/>
                  <a:gd name="connsiteY2" fmla="*/ 1458108 h 1558368"/>
                  <a:gd name="connsiteX3" fmla="*/ 742449 w 1897439"/>
                  <a:gd name="connsiteY3" fmla="*/ 1382962 h 1558368"/>
                  <a:gd name="connsiteX4" fmla="*/ 1088588 w 1897439"/>
                  <a:gd name="connsiteY4" fmla="*/ 1311845 h 1558368"/>
                  <a:gd name="connsiteX5" fmla="*/ 1356827 w 1897439"/>
                  <a:gd name="connsiteY5" fmla="*/ 1210290 h 1558368"/>
                  <a:gd name="connsiteX6" fmla="*/ 1442660 w 1897439"/>
                  <a:gd name="connsiteY6" fmla="*/ 875530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87468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088588 w 1897439"/>
                  <a:gd name="connsiteY4" fmla="*/ 1311845 h 1558368"/>
                  <a:gd name="connsiteX5" fmla="*/ 1356827 w 1897439"/>
                  <a:gd name="connsiteY5" fmla="*/ 1210290 h 1558368"/>
                  <a:gd name="connsiteX6" fmla="*/ 1442660 w 1897439"/>
                  <a:gd name="connsiteY6" fmla="*/ 875530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088588 w 1897439"/>
                  <a:gd name="connsiteY4" fmla="*/ 1311845 h 1558368"/>
                  <a:gd name="connsiteX5" fmla="*/ 1356827 w 1897439"/>
                  <a:gd name="connsiteY5" fmla="*/ 1210290 h 1558368"/>
                  <a:gd name="connsiteX6" fmla="*/ 1442660 w 1897439"/>
                  <a:gd name="connsiteY6" fmla="*/ 875530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088588 w 1897439"/>
                  <a:gd name="connsiteY4" fmla="*/ 1311845 h 1558368"/>
                  <a:gd name="connsiteX5" fmla="*/ 1356827 w 1897439"/>
                  <a:gd name="connsiteY5" fmla="*/ 1210290 h 1558368"/>
                  <a:gd name="connsiteX6" fmla="*/ 1442660 w 1897439"/>
                  <a:gd name="connsiteY6" fmla="*/ 875530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088588 w 1897439"/>
                  <a:gd name="connsiteY4" fmla="*/ 1311845 h 1558368"/>
                  <a:gd name="connsiteX5" fmla="*/ 1356827 w 1897439"/>
                  <a:gd name="connsiteY5" fmla="*/ 1210290 h 1558368"/>
                  <a:gd name="connsiteX6" fmla="*/ 1442660 w 1897439"/>
                  <a:gd name="connsiteY6" fmla="*/ 875530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057383 w 1897439"/>
                  <a:gd name="connsiteY4" fmla="*/ 1311845 h 1558368"/>
                  <a:gd name="connsiteX5" fmla="*/ 1356827 w 1897439"/>
                  <a:gd name="connsiteY5" fmla="*/ 1210290 h 1558368"/>
                  <a:gd name="connsiteX6" fmla="*/ 1442660 w 1897439"/>
                  <a:gd name="connsiteY6" fmla="*/ 875530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217865 w 1897439"/>
                  <a:gd name="connsiteY4" fmla="*/ 1285099 h 1558368"/>
                  <a:gd name="connsiteX5" fmla="*/ 1356827 w 1897439"/>
                  <a:gd name="connsiteY5" fmla="*/ 1210290 h 1558368"/>
                  <a:gd name="connsiteX6" fmla="*/ 1442660 w 1897439"/>
                  <a:gd name="connsiteY6" fmla="*/ 875530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217865 w 1897439"/>
                  <a:gd name="connsiteY4" fmla="*/ 1285099 h 1558368"/>
                  <a:gd name="connsiteX5" fmla="*/ 1330080 w 1897439"/>
                  <a:gd name="connsiteY5" fmla="*/ 1156797 h 1558368"/>
                  <a:gd name="connsiteX6" fmla="*/ 1442660 w 1897439"/>
                  <a:gd name="connsiteY6" fmla="*/ 875530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217865 w 1897439"/>
                  <a:gd name="connsiteY4" fmla="*/ 1285099 h 1558368"/>
                  <a:gd name="connsiteX5" fmla="*/ 1325622 w 1897439"/>
                  <a:gd name="connsiteY5" fmla="*/ 1119352 h 1558368"/>
                  <a:gd name="connsiteX6" fmla="*/ 1442660 w 1897439"/>
                  <a:gd name="connsiteY6" fmla="*/ 875530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217865 w 1897439"/>
                  <a:gd name="connsiteY4" fmla="*/ 1285099 h 1558368"/>
                  <a:gd name="connsiteX5" fmla="*/ 1325622 w 1897439"/>
                  <a:gd name="connsiteY5" fmla="*/ 1119352 h 1558368"/>
                  <a:gd name="connsiteX6" fmla="*/ 1442660 w 1897439"/>
                  <a:gd name="connsiteY6" fmla="*/ 875530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217865 w 1897439"/>
                  <a:gd name="connsiteY4" fmla="*/ 1285099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217865 w 1897439"/>
                  <a:gd name="connsiteY4" fmla="*/ 1285099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217865 w 1897439"/>
                  <a:gd name="connsiteY4" fmla="*/ 1285099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208949 w 1897439"/>
                  <a:gd name="connsiteY4" fmla="*/ 1279750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208949 w 1897439"/>
                  <a:gd name="connsiteY4" fmla="*/ 1279750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208949 w 1897439"/>
                  <a:gd name="connsiteY4" fmla="*/ 1279750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208949 w 1897439"/>
                  <a:gd name="connsiteY4" fmla="*/ 1279750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926255 w 1897439"/>
                  <a:gd name="connsiteY4" fmla="*/ 1359085 h 1558368"/>
                  <a:gd name="connsiteX5" fmla="*/ 1208949 w 1897439"/>
                  <a:gd name="connsiteY5" fmla="*/ 1279750 h 1558368"/>
                  <a:gd name="connsiteX6" fmla="*/ 1325622 w 1897439"/>
                  <a:gd name="connsiteY6" fmla="*/ 1119352 h 1558368"/>
                  <a:gd name="connsiteX7" fmla="*/ 1357961 w 1897439"/>
                  <a:gd name="connsiteY7" fmla="*/ 827386 h 1558368"/>
                  <a:gd name="connsiteX8" fmla="*/ 1455465 w 1897439"/>
                  <a:gd name="connsiteY8" fmla="*/ 500327 h 1558368"/>
                  <a:gd name="connsiteX9" fmla="*/ 1619770 w 1897439"/>
                  <a:gd name="connsiteY9" fmla="*/ 344242 h 1558368"/>
                  <a:gd name="connsiteX10" fmla="*/ 1897439 w 1897439"/>
                  <a:gd name="connsiteY10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06786 w 1897439"/>
                  <a:gd name="connsiteY3" fmla="*/ 1399010 h 1558368"/>
                  <a:gd name="connsiteX4" fmla="*/ 926255 w 1897439"/>
                  <a:gd name="connsiteY4" fmla="*/ 1359085 h 1558368"/>
                  <a:gd name="connsiteX5" fmla="*/ 1208949 w 1897439"/>
                  <a:gd name="connsiteY5" fmla="*/ 1279750 h 1558368"/>
                  <a:gd name="connsiteX6" fmla="*/ 1325622 w 1897439"/>
                  <a:gd name="connsiteY6" fmla="*/ 1119352 h 1558368"/>
                  <a:gd name="connsiteX7" fmla="*/ 1357961 w 1897439"/>
                  <a:gd name="connsiteY7" fmla="*/ 827386 h 1558368"/>
                  <a:gd name="connsiteX8" fmla="*/ 1455465 w 1897439"/>
                  <a:gd name="connsiteY8" fmla="*/ 500327 h 1558368"/>
                  <a:gd name="connsiteX9" fmla="*/ 1619770 w 1897439"/>
                  <a:gd name="connsiteY9" fmla="*/ 344242 h 1558368"/>
                  <a:gd name="connsiteX10" fmla="*/ 1897439 w 1897439"/>
                  <a:gd name="connsiteY10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926255 w 1897439"/>
                  <a:gd name="connsiteY3" fmla="*/ 1359085 h 1558368"/>
                  <a:gd name="connsiteX4" fmla="*/ 1208949 w 1897439"/>
                  <a:gd name="connsiteY4" fmla="*/ 1279750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585627 w 1897439"/>
                  <a:gd name="connsiteY2" fmla="*/ 1442061 h 1558368"/>
                  <a:gd name="connsiteX3" fmla="*/ 926255 w 1897439"/>
                  <a:gd name="connsiteY3" fmla="*/ 1359085 h 1558368"/>
                  <a:gd name="connsiteX4" fmla="*/ 1208949 w 1897439"/>
                  <a:gd name="connsiteY4" fmla="*/ 1279750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594542 w 1897439"/>
                  <a:gd name="connsiteY2" fmla="*/ 1431362 h 1558368"/>
                  <a:gd name="connsiteX3" fmla="*/ 926255 w 1897439"/>
                  <a:gd name="connsiteY3" fmla="*/ 1359085 h 1558368"/>
                  <a:gd name="connsiteX4" fmla="*/ 1208949 w 1897439"/>
                  <a:gd name="connsiteY4" fmla="*/ 1279750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594542 w 1897439"/>
                  <a:gd name="connsiteY2" fmla="*/ 1431362 h 1558368"/>
                  <a:gd name="connsiteX3" fmla="*/ 926255 w 1897439"/>
                  <a:gd name="connsiteY3" fmla="*/ 1359085 h 1558368"/>
                  <a:gd name="connsiteX4" fmla="*/ 1208949 w 1897439"/>
                  <a:gd name="connsiteY4" fmla="*/ 1279750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375224 w 1897439"/>
                  <a:gd name="connsiteY7" fmla="*/ 478930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594542 w 1897439"/>
                  <a:gd name="connsiteY2" fmla="*/ 1431362 h 1558368"/>
                  <a:gd name="connsiteX3" fmla="*/ 926255 w 1897439"/>
                  <a:gd name="connsiteY3" fmla="*/ 1359085 h 1558368"/>
                  <a:gd name="connsiteX4" fmla="*/ 1208949 w 1897439"/>
                  <a:gd name="connsiteY4" fmla="*/ 1279750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375224 w 1897439"/>
                  <a:gd name="connsiteY7" fmla="*/ 478930 h 1558368"/>
                  <a:gd name="connsiteX8" fmla="*/ 1633144 w 1897439"/>
                  <a:gd name="connsiteY8" fmla="*/ 354941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594542 w 1897439"/>
                  <a:gd name="connsiteY2" fmla="*/ 1431362 h 1558368"/>
                  <a:gd name="connsiteX3" fmla="*/ 926255 w 1897439"/>
                  <a:gd name="connsiteY3" fmla="*/ 1359085 h 1558368"/>
                  <a:gd name="connsiteX4" fmla="*/ 1208949 w 1897439"/>
                  <a:gd name="connsiteY4" fmla="*/ 1279750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375224 w 1897439"/>
                  <a:gd name="connsiteY7" fmla="*/ 478930 h 1558368"/>
                  <a:gd name="connsiteX8" fmla="*/ 1633144 w 1897439"/>
                  <a:gd name="connsiteY8" fmla="*/ 354941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594542 w 1897439"/>
                  <a:gd name="connsiteY2" fmla="*/ 1431362 h 1558368"/>
                  <a:gd name="connsiteX3" fmla="*/ 926255 w 1897439"/>
                  <a:gd name="connsiteY3" fmla="*/ 1359085 h 1558368"/>
                  <a:gd name="connsiteX4" fmla="*/ 1208949 w 1897439"/>
                  <a:gd name="connsiteY4" fmla="*/ 1279750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375224 w 1897439"/>
                  <a:gd name="connsiteY7" fmla="*/ 478930 h 1558368"/>
                  <a:gd name="connsiteX8" fmla="*/ 1633144 w 1897439"/>
                  <a:gd name="connsiteY8" fmla="*/ 354941 h 1558368"/>
                  <a:gd name="connsiteX9" fmla="*/ 1897439 w 1897439"/>
                  <a:gd name="connsiteY9" fmla="*/ 0 h 1558368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42824 h 1381840"/>
                  <a:gd name="connsiteX6" fmla="*/ 1357961 w 1808282"/>
                  <a:gd name="connsiteY6" fmla="*/ 650858 h 1381840"/>
                  <a:gd name="connsiteX7" fmla="*/ 1375224 w 1808282"/>
                  <a:gd name="connsiteY7" fmla="*/ 302402 h 1381840"/>
                  <a:gd name="connsiteX8" fmla="*/ 1633144 w 1808282"/>
                  <a:gd name="connsiteY8" fmla="*/ 178413 h 1381840"/>
                  <a:gd name="connsiteX9" fmla="*/ 1808282 w 1808282"/>
                  <a:gd name="connsiteY9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42824 h 1381840"/>
                  <a:gd name="connsiteX6" fmla="*/ 1357961 w 1808282"/>
                  <a:gd name="connsiteY6" fmla="*/ 650858 h 1381840"/>
                  <a:gd name="connsiteX7" fmla="*/ 1375224 w 1808282"/>
                  <a:gd name="connsiteY7" fmla="*/ 302402 h 1381840"/>
                  <a:gd name="connsiteX8" fmla="*/ 1606397 w 1808282"/>
                  <a:gd name="connsiteY8" fmla="*/ 183762 h 1381840"/>
                  <a:gd name="connsiteX9" fmla="*/ 1808282 w 1808282"/>
                  <a:gd name="connsiteY9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42824 h 1381840"/>
                  <a:gd name="connsiteX6" fmla="*/ 1357961 w 1808282"/>
                  <a:gd name="connsiteY6" fmla="*/ 650858 h 1381840"/>
                  <a:gd name="connsiteX7" fmla="*/ 1375224 w 1808282"/>
                  <a:gd name="connsiteY7" fmla="*/ 302402 h 1381840"/>
                  <a:gd name="connsiteX8" fmla="*/ 1606397 w 1808282"/>
                  <a:gd name="connsiteY8" fmla="*/ 183762 h 1381840"/>
                  <a:gd name="connsiteX9" fmla="*/ 1808282 w 1808282"/>
                  <a:gd name="connsiteY9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42824 h 1381840"/>
                  <a:gd name="connsiteX6" fmla="*/ 1357961 w 1808282"/>
                  <a:gd name="connsiteY6" fmla="*/ 650858 h 1381840"/>
                  <a:gd name="connsiteX7" fmla="*/ 1375224 w 1808282"/>
                  <a:gd name="connsiteY7" fmla="*/ 302402 h 1381840"/>
                  <a:gd name="connsiteX8" fmla="*/ 1606397 w 1808282"/>
                  <a:gd name="connsiteY8" fmla="*/ 183762 h 1381840"/>
                  <a:gd name="connsiteX9" fmla="*/ 1808282 w 1808282"/>
                  <a:gd name="connsiteY9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42824 h 1381840"/>
                  <a:gd name="connsiteX6" fmla="*/ 1357961 w 1808282"/>
                  <a:gd name="connsiteY6" fmla="*/ 650858 h 1381840"/>
                  <a:gd name="connsiteX7" fmla="*/ 1375224 w 1808282"/>
                  <a:gd name="connsiteY7" fmla="*/ 302402 h 1381840"/>
                  <a:gd name="connsiteX8" fmla="*/ 1535071 w 1808282"/>
                  <a:gd name="connsiteY8" fmla="*/ 221207 h 1381840"/>
                  <a:gd name="connsiteX9" fmla="*/ 1808282 w 1808282"/>
                  <a:gd name="connsiteY9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42824 h 1381840"/>
                  <a:gd name="connsiteX6" fmla="*/ 1357961 w 1808282"/>
                  <a:gd name="connsiteY6" fmla="*/ 650858 h 1381840"/>
                  <a:gd name="connsiteX7" fmla="*/ 1375224 w 1808282"/>
                  <a:gd name="connsiteY7" fmla="*/ 302402 h 1381840"/>
                  <a:gd name="connsiteX8" fmla="*/ 1535071 w 1808282"/>
                  <a:gd name="connsiteY8" fmla="*/ 221207 h 1381840"/>
                  <a:gd name="connsiteX9" fmla="*/ 1808282 w 1808282"/>
                  <a:gd name="connsiteY9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42824 h 1381840"/>
                  <a:gd name="connsiteX6" fmla="*/ 1357961 w 1808282"/>
                  <a:gd name="connsiteY6" fmla="*/ 650858 h 1381840"/>
                  <a:gd name="connsiteX7" fmla="*/ 1375224 w 1808282"/>
                  <a:gd name="connsiteY7" fmla="*/ 302402 h 1381840"/>
                  <a:gd name="connsiteX8" fmla="*/ 1535071 w 1808282"/>
                  <a:gd name="connsiteY8" fmla="*/ 221207 h 1381840"/>
                  <a:gd name="connsiteX9" fmla="*/ 1808282 w 1808282"/>
                  <a:gd name="connsiteY9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42824 h 1381840"/>
                  <a:gd name="connsiteX6" fmla="*/ 1357961 w 1808282"/>
                  <a:gd name="connsiteY6" fmla="*/ 650858 h 1381840"/>
                  <a:gd name="connsiteX7" fmla="*/ 1375224 w 1808282"/>
                  <a:gd name="connsiteY7" fmla="*/ 302402 h 1381840"/>
                  <a:gd name="connsiteX8" fmla="*/ 1535071 w 1808282"/>
                  <a:gd name="connsiteY8" fmla="*/ 221207 h 1381840"/>
                  <a:gd name="connsiteX9" fmla="*/ 1808282 w 1808282"/>
                  <a:gd name="connsiteY9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42824 h 1381840"/>
                  <a:gd name="connsiteX6" fmla="*/ 1357961 w 1808282"/>
                  <a:gd name="connsiteY6" fmla="*/ 650858 h 1381840"/>
                  <a:gd name="connsiteX7" fmla="*/ 1375224 w 1808282"/>
                  <a:gd name="connsiteY7" fmla="*/ 302402 h 1381840"/>
                  <a:gd name="connsiteX8" fmla="*/ 1535071 w 1808282"/>
                  <a:gd name="connsiteY8" fmla="*/ 221207 h 1381840"/>
                  <a:gd name="connsiteX9" fmla="*/ 1808282 w 1808282"/>
                  <a:gd name="connsiteY9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42824 h 1381840"/>
                  <a:gd name="connsiteX6" fmla="*/ 1357961 w 1808282"/>
                  <a:gd name="connsiteY6" fmla="*/ 65085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535071 w 1808282"/>
                  <a:gd name="connsiteY9" fmla="*/ 221207 h 1381840"/>
                  <a:gd name="connsiteX10" fmla="*/ 1808282 w 1808282"/>
                  <a:gd name="connsiteY10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42824 h 1381840"/>
                  <a:gd name="connsiteX6" fmla="*/ 1357961 w 1808282"/>
                  <a:gd name="connsiteY6" fmla="*/ 65085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47823 w 1808282"/>
                  <a:gd name="connsiteY9" fmla="*/ 257124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42824 h 1381840"/>
                  <a:gd name="connsiteX6" fmla="*/ 1357961 w 1808282"/>
                  <a:gd name="connsiteY6" fmla="*/ 65085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42824 h 1381840"/>
                  <a:gd name="connsiteX6" fmla="*/ 1357961 w 1808282"/>
                  <a:gd name="connsiteY6" fmla="*/ 65085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18776 w 1808282"/>
                  <a:gd name="connsiteY5" fmla="*/ 975684 h 1381840"/>
                  <a:gd name="connsiteX6" fmla="*/ 1357961 w 1808282"/>
                  <a:gd name="connsiteY6" fmla="*/ 65085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18776 w 1808282"/>
                  <a:gd name="connsiteY5" fmla="*/ 975684 h 1381840"/>
                  <a:gd name="connsiteX6" fmla="*/ 1357961 w 1808282"/>
                  <a:gd name="connsiteY6" fmla="*/ 65085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18776 w 1808282"/>
                  <a:gd name="connsiteY5" fmla="*/ 975684 h 1381840"/>
                  <a:gd name="connsiteX6" fmla="*/ 1344269 w 1808282"/>
                  <a:gd name="connsiteY6" fmla="*/ 71657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39314 w 1808282"/>
                  <a:gd name="connsiteY5" fmla="*/ 1000329 h 1381840"/>
                  <a:gd name="connsiteX6" fmla="*/ 1344269 w 1808282"/>
                  <a:gd name="connsiteY6" fmla="*/ 71657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75684 h 1381840"/>
                  <a:gd name="connsiteX6" fmla="*/ 1344269 w 1808282"/>
                  <a:gd name="connsiteY6" fmla="*/ 71657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75684 h 1381840"/>
                  <a:gd name="connsiteX6" fmla="*/ 1344269 w 1808282"/>
                  <a:gd name="connsiteY6" fmla="*/ 71657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75684 h 1381840"/>
                  <a:gd name="connsiteX6" fmla="*/ 1344269 w 1808282"/>
                  <a:gd name="connsiteY6" fmla="*/ 71657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75684 h 1381840"/>
                  <a:gd name="connsiteX6" fmla="*/ 1344269 w 1808282"/>
                  <a:gd name="connsiteY6" fmla="*/ 71657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75684 h 1381840"/>
                  <a:gd name="connsiteX6" fmla="*/ 1344269 w 1808282"/>
                  <a:gd name="connsiteY6" fmla="*/ 71657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51785 h 1381840"/>
                  <a:gd name="connsiteX6" fmla="*/ 1344269 w 1808282"/>
                  <a:gd name="connsiteY6" fmla="*/ 71657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51785 h 1381840"/>
                  <a:gd name="connsiteX6" fmla="*/ 1344269 w 1808282"/>
                  <a:gd name="connsiteY6" fmla="*/ 71657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51785 h 1381840"/>
                  <a:gd name="connsiteX6" fmla="*/ 1344269 w 1808282"/>
                  <a:gd name="connsiteY6" fmla="*/ 71657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51785 h 1381840"/>
                  <a:gd name="connsiteX6" fmla="*/ 1349248 w 1808282"/>
                  <a:gd name="connsiteY6" fmla="*/ 71657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748535"/>
                  <a:gd name="connsiteY0" fmla="*/ 1447560 h 1447560"/>
                  <a:gd name="connsiteX1" fmla="*/ 230832 w 1748535"/>
                  <a:gd name="connsiteY1" fmla="*/ 1387359 h 1447560"/>
                  <a:gd name="connsiteX2" fmla="*/ 594542 w 1748535"/>
                  <a:gd name="connsiteY2" fmla="*/ 1320554 h 1447560"/>
                  <a:gd name="connsiteX3" fmla="*/ 926255 w 1748535"/>
                  <a:gd name="connsiteY3" fmla="*/ 1248277 h 1447560"/>
                  <a:gd name="connsiteX4" fmla="*/ 1208949 w 1748535"/>
                  <a:gd name="connsiteY4" fmla="*/ 1168942 h 1447560"/>
                  <a:gd name="connsiteX5" fmla="*/ 1325622 w 1748535"/>
                  <a:gd name="connsiteY5" fmla="*/ 1017505 h 1447560"/>
                  <a:gd name="connsiteX6" fmla="*/ 1349248 w 1748535"/>
                  <a:gd name="connsiteY6" fmla="*/ 782298 h 1447560"/>
                  <a:gd name="connsiteX7" fmla="*/ 1363124 w 1748535"/>
                  <a:gd name="connsiteY7" fmla="*/ 531467 h 1447560"/>
                  <a:gd name="connsiteX8" fmla="*/ 1375224 w 1748535"/>
                  <a:gd name="connsiteY8" fmla="*/ 368122 h 1447560"/>
                  <a:gd name="connsiteX9" fmla="*/ 1425534 w 1748535"/>
                  <a:gd name="connsiteY9" fmla="*/ 317495 h 1447560"/>
                  <a:gd name="connsiteX10" fmla="*/ 1535071 w 1748535"/>
                  <a:gd name="connsiteY10" fmla="*/ 286927 h 1447560"/>
                  <a:gd name="connsiteX11" fmla="*/ 1748535 w 1748535"/>
                  <a:gd name="connsiteY11" fmla="*/ 0 h 1447560"/>
                  <a:gd name="connsiteX0" fmla="*/ 0 w 1748535"/>
                  <a:gd name="connsiteY0" fmla="*/ 1447560 h 1447560"/>
                  <a:gd name="connsiteX1" fmla="*/ 230832 w 1748535"/>
                  <a:gd name="connsiteY1" fmla="*/ 1387359 h 1447560"/>
                  <a:gd name="connsiteX2" fmla="*/ 594542 w 1748535"/>
                  <a:gd name="connsiteY2" fmla="*/ 1320554 h 1447560"/>
                  <a:gd name="connsiteX3" fmla="*/ 926255 w 1748535"/>
                  <a:gd name="connsiteY3" fmla="*/ 1248277 h 1447560"/>
                  <a:gd name="connsiteX4" fmla="*/ 1208949 w 1748535"/>
                  <a:gd name="connsiteY4" fmla="*/ 1168942 h 1447560"/>
                  <a:gd name="connsiteX5" fmla="*/ 1325622 w 1748535"/>
                  <a:gd name="connsiteY5" fmla="*/ 1017505 h 1447560"/>
                  <a:gd name="connsiteX6" fmla="*/ 1349248 w 1748535"/>
                  <a:gd name="connsiteY6" fmla="*/ 782298 h 1447560"/>
                  <a:gd name="connsiteX7" fmla="*/ 1363124 w 1748535"/>
                  <a:gd name="connsiteY7" fmla="*/ 531467 h 1447560"/>
                  <a:gd name="connsiteX8" fmla="*/ 1375224 w 1748535"/>
                  <a:gd name="connsiteY8" fmla="*/ 368122 h 1447560"/>
                  <a:gd name="connsiteX9" fmla="*/ 1425534 w 1748535"/>
                  <a:gd name="connsiteY9" fmla="*/ 317495 h 1447560"/>
                  <a:gd name="connsiteX10" fmla="*/ 1535071 w 1748535"/>
                  <a:gd name="connsiteY10" fmla="*/ 286927 h 1447560"/>
                  <a:gd name="connsiteX11" fmla="*/ 1748535 w 1748535"/>
                  <a:gd name="connsiteY11" fmla="*/ 0 h 1447560"/>
                  <a:gd name="connsiteX0" fmla="*/ 0 w 1748535"/>
                  <a:gd name="connsiteY0" fmla="*/ 1447560 h 1447560"/>
                  <a:gd name="connsiteX1" fmla="*/ 230832 w 1748535"/>
                  <a:gd name="connsiteY1" fmla="*/ 1387359 h 1447560"/>
                  <a:gd name="connsiteX2" fmla="*/ 594542 w 1748535"/>
                  <a:gd name="connsiteY2" fmla="*/ 1320554 h 1447560"/>
                  <a:gd name="connsiteX3" fmla="*/ 926255 w 1748535"/>
                  <a:gd name="connsiteY3" fmla="*/ 1248277 h 1447560"/>
                  <a:gd name="connsiteX4" fmla="*/ 1208949 w 1748535"/>
                  <a:gd name="connsiteY4" fmla="*/ 1168942 h 1447560"/>
                  <a:gd name="connsiteX5" fmla="*/ 1325622 w 1748535"/>
                  <a:gd name="connsiteY5" fmla="*/ 1017505 h 1447560"/>
                  <a:gd name="connsiteX6" fmla="*/ 1349248 w 1748535"/>
                  <a:gd name="connsiteY6" fmla="*/ 782298 h 1447560"/>
                  <a:gd name="connsiteX7" fmla="*/ 1363124 w 1748535"/>
                  <a:gd name="connsiteY7" fmla="*/ 531467 h 1447560"/>
                  <a:gd name="connsiteX8" fmla="*/ 1375224 w 1748535"/>
                  <a:gd name="connsiteY8" fmla="*/ 368122 h 1447560"/>
                  <a:gd name="connsiteX9" fmla="*/ 1425534 w 1748535"/>
                  <a:gd name="connsiteY9" fmla="*/ 317495 h 1447560"/>
                  <a:gd name="connsiteX10" fmla="*/ 1535071 w 1748535"/>
                  <a:gd name="connsiteY10" fmla="*/ 286927 h 1447560"/>
                  <a:gd name="connsiteX11" fmla="*/ 1748535 w 1748535"/>
                  <a:gd name="connsiteY11" fmla="*/ 0 h 1447560"/>
                  <a:gd name="connsiteX0" fmla="*/ 0 w 1748535"/>
                  <a:gd name="connsiteY0" fmla="*/ 1447560 h 1447560"/>
                  <a:gd name="connsiteX1" fmla="*/ 230832 w 1748535"/>
                  <a:gd name="connsiteY1" fmla="*/ 1387359 h 1447560"/>
                  <a:gd name="connsiteX2" fmla="*/ 594542 w 1748535"/>
                  <a:gd name="connsiteY2" fmla="*/ 1320554 h 1447560"/>
                  <a:gd name="connsiteX3" fmla="*/ 926255 w 1748535"/>
                  <a:gd name="connsiteY3" fmla="*/ 1248277 h 1447560"/>
                  <a:gd name="connsiteX4" fmla="*/ 1208949 w 1748535"/>
                  <a:gd name="connsiteY4" fmla="*/ 1168942 h 1447560"/>
                  <a:gd name="connsiteX5" fmla="*/ 1325622 w 1748535"/>
                  <a:gd name="connsiteY5" fmla="*/ 1017505 h 1447560"/>
                  <a:gd name="connsiteX6" fmla="*/ 1349248 w 1748535"/>
                  <a:gd name="connsiteY6" fmla="*/ 782298 h 1447560"/>
                  <a:gd name="connsiteX7" fmla="*/ 1363124 w 1748535"/>
                  <a:gd name="connsiteY7" fmla="*/ 531467 h 1447560"/>
                  <a:gd name="connsiteX8" fmla="*/ 1390161 w 1748535"/>
                  <a:gd name="connsiteY8" fmla="*/ 409944 h 1447560"/>
                  <a:gd name="connsiteX9" fmla="*/ 1425534 w 1748535"/>
                  <a:gd name="connsiteY9" fmla="*/ 317495 h 1447560"/>
                  <a:gd name="connsiteX10" fmla="*/ 1535071 w 1748535"/>
                  <a:gd name="connsiteY10" fmla="*/ 286927 h 1447560"/>
                  <a:gd name="connsiteX11" fmla="*/ 1748535 w 1748535"/>
                  <a:gd name="connsiteY11" fmla="*/ 0 h 1447560"/>
                  <a:gd name="connsiteX0" fmla="*/ 0 w 1748535"/>
                  <a:gd name="connsiteY0" fmla="*/ 1447560 h 1447560"/>
                  <a:gd name="connsiteX1" fmla="*/ 230832 w 1748535"/>
                  <a:gd name="connsiteY1" fmla="*/ 1387359 h 1447560"/>
                  <a:gd name="connsiteX2" fmla="*/ 594542 w 1748535"/>
                  <a:gd name="connsiteY2" fmla="*/ 1320554 h 1447560"/>
                  <a:gd name="connsiteX3" fmla="*/ 926255 w 1748535"/>
                  <a:gd name="connsiteY3" fmla="*/ 1248277 h 1447560"/>
                  <a:gd name="connsiteX4" fmla="*/ 1208949 w 1748535"/>
                  <a:gd name="connsiteY4" fmla="*/ 1168942 h 1447560"/>
                  <a:gd name="connsiteX5" fmla="*/ 1325622 w 1748535"/>
                  <a:gd name="connsiteY5" fmla="*/ 1017505 h 1447560"/>
                  <a:gd name="connsiteX6" fmla="*/ 1349248 w 1748535"/>
                  <a:gd name="connsiteY6" fmla="*/ 782298 h 1447560"/>
                  <a:gd name="connsiteX7" fmla="*/ 1363124 w 1748535"/>
                  <a:gd name="connsiteY7" fmla="*/ 531467 h 1447560"/>
                  <a:gd name="connsiteX8" fmla="*/ 1390161 w 1748535"/>
                  <a:gd name="connsiteY8" fmla="*/ 409944 h 1447560"/>
                  <a:gd name="connsiteX9" fmla="*/ 1455407 w 1748535"/>
                  <a:gd name="connsiteY9" fmla="*/ 323469 h 1447560"/>
                  <a:gd name="connsiteX10" fmla="*/ 1535071 w 1748535"/>
                  <a:gd name="connsiteY10" fmla="*/ 286927 h 1447560"/>
                  <a:gd name="connsiteX11" fmla="*/ 1748535 w 1748535"/>
                  <a:gd name="connsiteY11" fmla="*/ 0 h 1447560"/>
                  <a:gd name="connsiteX0" fmla="*/ 0 w 1763472"/>
                  <a:gd name="connsiteY0" fmla="*/ 1322095 h 1322095"/>
                  <a:gd name="connsiteX1" fmla="*/ 230832 w 1763472"/>
                  <a:gd name="connsiteY1" fmla="*/ 1261894 h 1322095"/>
                  <a:gd name="connsiteX2" fmla="*/ 594542 w 1763472"/>
                  <a:gd name="connsiteY2" fmla="*/ 1195089 h 1322095"/>
                  <a:gd name="connsiteX3" fmla="*/ 926255 w 1763472"/>
                  <a:gd name="connsiteY3" fmla="*/ 1122812 h 1322095"/>
                  <a:gd name="connsiteX4" fmla="*/ 1208949 w 1763472"/>
                  <a:gd name="connsiteY4" fmla="*/ 1043477 h 1322095"/>
                  <a:gd name="connsiteX5" fmla="*/ 1325622 w 1763472"/>
                  <a:gd name="connsiteY5" fmla="*/ 892040 h 1322095"/>
                  <a:gd name="connsiteX6" fmla="*/ 1349248 w 1763472"/>
                  <a:gd name="connsiteY6" fmla="*/ 656833 h 1322095"/>
                  <a:gd name="connsiteX7" fmla="*/ 1363124 w 1763472"/>
                  <a:gd name="connsiteY7" fmla="*/ 406002 h 1322095"/>
                  <a:gd name="connsiteX8" fmla="*/ 1390161 w 1763472"/>
                  <a:gd name="connsiteY8" fmla="*/ 284479 h 1322095"/>
                  <a:gd name="connsiteX9" fmla="*/ 1455407 w 1763472"/>
                  <a:gd name="connsiteY9" fmla="*/ 198004 h 1322095"/>
                  <a:gd name="connsiteX10" fmla="*/ 1535071 w 1763472"/>
                  <a:gd name="connsiteY10" fmla="*/ 161462 h 1322095"/>
                  <a:gd name="connsiteX11" fmla="*/ 1763472 w 1763472"/>
                  <a:gd name="connsiteY11" fmla="*/ 0 h 1322095"/>
                  <a:gd name="connsiteX0" fmla="*/ 0 w 1763472"/>
                  <a:gd name="connsiteY0" fmla="*/ 1322095 h 1322095"/>
                  <a:gd name="connsiteX1" fmla="*/ 230832 w 1763472"/>
                  <a:gd name="connsiteY1" fmla="*/ 1261894 h 1322095"/>
                  <a:gd name="connsiteX2" fmla="*/ 594542 w 1763472"/>
                  <a:gd name="connsiteY2" fmla="*/ 1195089 h 1322095"/>
                  <a:gd name="connsiteX3" fmla="*/ 926255 w 1763472"/>
                  <a:gd name="connsiteY3" fmla="*/ 1122812 h 1322095"/>
                  <a:gd name="connsiteX4" fmla="*/ 1208949 w 1763472"/>
                  <a:gd name="connsiteY4" fmla="*/ 1043477 h 1322095"/>
                  <a:gd name="connsiteX5" fmla="*/ 1325622 w 1763472"/>
                  <a:gd name="connsiteY5" fmla="*/ 892040 h 1322095"/>
                  <a:gd name="connsiteX6" fmla="*/ 1349248 w 1763472"/>
                  <a:gd name="connsiteY6" fmla="*/ 656833 h 1322095"/>
                  <a:gd name="connsiteX7" fmla="*/ 1363124 w 1763472"/>
                  <a:gd name="connsiteY7" fmla="*/ 406002 h 1322095"/>
                  <a:gd name="connsiteX8" fmla="*/ 1390161 w 1763472"/>
                  <a:gd name="connsiteY8" fmla="*/ 284479 h 1322095"/>
                  <a:gd name="connsiteX9" fmla="*/ 1455407 w 1763472"/>
                  <a:gd name="connsiteY9" fmla="*/ 198004 h 1322095"/>
                  <a:gd name="connsiteX10" fmla="*/ 1535071 w 1763472"/>
                  <a:gd name="connsiteY10" fmla="*/ 161462 h 1322095"/>
                  <a:gd name="connsiteX11" fmla="*/ 1763472 w 1763472"/>
                  <a:gd name="connsiteY11" fmla="*/ 0 h 1322095"/>
                  <a:gd name="connsiteX0" fmla="*/ 0 w 1763472"/>
                  <a:gd name="connsiteY0" fmla="*/ 1322095 h 1322095"/>
                  <a:gd name="connsiteX1" fmla="*/ 230832 w 1763472"/>
                  <a:gd name="connsiteY1" fmla="*/ 1261894 h 1322095"/>
                  <a:gd name="connsiteX2" fmla="*/ 594542 w 1763472"/>
                  <a:gd name="connsiteY2" fmla="*/ 1195089 h 1322095"/>
                  <a:gd name="connsiteX3" fmla="*/ 926255 w 1763472"/>
                  <a:gd name="connsiteY3" fmla="*/ 1122812 h 1322095"/>
                  <a:gd name="connsiteX4" fmla="*/ 1208949 w 1763472"/>
                  <a:gd name="connsiteY4" fmla="*/ 1043477 h 1322095"/>
                  <a:gd name="connsiteX5" fmla="*/ 1325622 w 1763472"/>
                  <a:gd name="connsiteY5" fmla="*/ 892040 h 1322095"/>
                  <a:gd name="connsiteX6" fmla="*/ 1349248 w 1763472"/>
                  <a:gd name="connsiteY6" fmla="*/ 656833 h 1322095"/>
                  <a:gd name="connsiteX7" fmla="*/ 1363124 w 1763472"/>
                  <a:gd name="connsiteY7" fmla="*/ 406002 h 1322095"/>
                  <a:gd name="connsiteX8" fmla="*/ 1390161 w 1763472"/>
                  <a:gd name="connsiteY8" fmla="*/ 284479 h 1322095"/>
                  <a:gd name="connsiteX9" fmla="*/ 1455407 w 1763472"/>
                  <a:gd name="connsiteY9" fmla="*/ 198004 h 1322095"/>
                  <a:gd name="connsiteX10" fmla="*/ 1535071 w 1763472"/>
                  <a:gd name="connsiteY10" fmla="*/ 161462 h 1322095"/>
                  <a:gd name="connsiteX11" fmla="*/ 1763472 w 1763472"/>
                  <a:gd name="connsiteY11" fmla="*/ 0 h 1322095"/>
                  <a:gd name="connsiteX0" fmla="*/ 0 w 1763472"/>
                  <a:gd name="connsiteY0" fmla="*/ 1322095 h 1322095"/>
                  <a:gd name="connsiteX1" fmla="*/ 230832 w 1763472"/>
                  <a:gd name="connsiteY1" fmla="*/ 1261894 h 1322095"/>
                  <a:gd name="connsiteX2" fmla="*/ 594542 w 1763472"/>
                  <a:gd name="connsiteY2" fmla="*/ 1195089 h 1322095"/>
                  <a:gd name="connsiteX3" fmla="*/ 926255 w 1763472"/>
                  <a:gd name="connsiteY3" fmla="*/ 1122812 h 1322095"/>
                  <a:gd name="connsiteX4" fmla="*/ 1208949 w 1763472"/>
                  <a:gd name="connsiteY4" fmla="*/ 1043477 h 1322095"/>
                  <a:gd name="connsiteX5" fmla="*/ 1325622 w 1763472"/>
                  <a:gd name="connsiteY5" fmla="*/ 892040 h 1322095"/>
                  <a:gd name="connsiteX6" fmla="*/ 1349248 w 1763472"/>
                  <a:gd name="connsiteY6" fmla="*/ 656833 h 1322095"/>
                  <a:gd name="connsiteX7" fmla="*/ 1363124 w 1763472"/>
                  <a:gd name="connsiteY7" fmla="*/ 406002 h 1322095"/>
                  <a:gd name="connsiteX8" fmla="*/ 1390161 w 1763472"/>
                  <a:gd name="connsiteY8" fmla="*/ 284479 h 1322095"/>
                  <a:gd name="connsiteX9" fmla="*/ 1455407 w 1763472"/>
                  <a:gd name="connsiteY9" fmla="*/ 198004 h 1322095"/>
                  <a:gd name="connsiteX10" fmla="*/ 1585924 w 1763472"/>
                  <a:gd name="connsiteY10" fmla="*/ 134836 h 1322095"/>
                  <a:gd name="connsiteX11" fmla="*/ 1763472 w 1763472"/>
                  <a:gd name="connsiteY11" fmla="*/ 0 h 1322095"/>
                  <a:gd name="connsiteX0" fmla="*/ 0 w 1932981"/>
                  <a:gd name="connsiteY0" fmla="*/ 1448566 h 1448566"/>
                  <a:gd name="connsiteX1" fmla="*/ 230832 w 1932981"/>
                  <a:gd name="connsiteY1" fmla="*/ 1388365 h 1448566"/>
                  <a:gd name="connsiteX2" fmla="*/ 594542 w 1932981"/>
                  <a:gd name="connsiteY2" fmla="*/ 1321560 h 1448566"/>
                  <a:gd name="connsiteX3" fmla="*/ 926255 w 1932981"/>
                  <a:gd name="connsiteY3" fmla="*/ 1249283 h 1448566"/>
                  <a:gd name="connsiteX4" fmla="*/ 1208949 w 1932981"/>
                  <a:gd name="connsiteY4" fmla="*/ 1169948 h 1448566"/>
                  <a:gd name="connsiteX5" fmla="*/ 1325622 w 1932981"/>
                  <a:gd name="connsiteY5" fmla="*/ 1018511 h 1448566"/>
                  <a:gd name="connsiteX6" fmla="*/ 1349248 w 1932981"/>
                  <a:gd name="connsiteY6" fmla="*/ 783304 h 1448566"/>
                  <a:gd name="connsiteX7" fmla="*/ 1363124 w 1932981"/>
                  <a:gd name="connsiteY7" fmla="*/ 532473 h 1448566"/>
                  <a:gd name="connsiteX8" fmla="*/ 1390161 w 1932981"/>
                  <a:gd name="connsiteY8" fmla="*/ 410950 h 1448566"/>
                  <a:gd name="connsiteX9" fmla="*/ 1455407 w 1932981"/>
                  <a:gd name="connsiteY9" fmla="*/ 324475 h 1448566"/>
                  <a:gd name="connsiteX10" fmla="*/ 1585924 w 1932981"/>
                  <a:gd name="connsiteY10" fmla="*/ 261307 h 1448566"/>
                  <a:gd name="connsiteX11" fmla="*/ 1932981 w 1932981"/>
                  <a:gd name="connsiteY11" fmla="*/ 0 h 1448566"/>
                  <a:gd name="connsiteX0" fmla="*/ 0 w 1932981"/>
                  <a:gd name="connsiteY0" fmla="*/ 1448566 h 1448566"/>
                  <a:gd name="connsiteX1" fmla="*/ 230832 w 1932981"/>
                  <a:gd name="connsiteY1" fmla="*/ 1388365 h 1448566"/>
                  <a:gd name="connsiteX2" fmla="*/ 594542 w 1932981"/>
                  <a:gd name="connsiteY2" fmla="*/ 1321560 h 1448566"/>
                  <a:gd name="connsiteX3" fmla="*/ 926255 w 1932981"/>
                  <a:gd name="connsiteY3" fmla="*/ 1249283 h 1448566"/>
                  <a:gd name="connsiteX4" fmla="*/ 1208949 w 1932981"/>
                  <a:gd name="connsiteY4" fmla="*/ 1169948 h 1448566"/>
                  <a:gd name="connsiteX5" fmla="*/ 1325622 w 1932981"/>
                  <a:gd name="connsiteY5" fmla="*/ 1018511 h 1448566"/>
                  <a:gd name="connsiteX6" fmla="*/ 1349248 w 1932981"/>
                  <a:gd name="connsiteY6" fmla="*/ 783304 h 1448566"/>
                  <a:gd name="connsiteX7" fmla="*/ 1363124 w 1932981"/>
                  <a:gd name="connsiteY7" fmla="*/ 532473 h 1448566"/>
                  <a:gd name="connsiteX8" fmla="*/ 1367560 w 1932981"/>
                  <a:gd name="connsiteY8" fmla="*/ 390981 h 1448566"/>
                  <a:gd name="connsiteX9" fmla="*/ 1455407 w 1932981"/>
                  <a:gd name="connsiteY9" fmla="*/ 324475 h 1448566"/>
                  <a:gd name="connsiteX10" fmla="*/ 1585924 w 1932981"/>
                  <a:gd name="connsiteY10" fmla="*/ 261307 h 1448566"/>
                  <a:gd name="connsiteX11" fmla="*/ 1932981 w 1932981"/>
                  <a:gd name="connsiteY11" fmla="*/ 0 h 1448566"/>
                  <a:gd name="connsiteX0" fmla="*/ 0 w 1932981"/>
                  <a:gd name="connsiteY0" fmla="*/ 1448566 h 1448566"/>
                  <a:gd name="connsiteX1" fmla="*/ 230832 w 1932981"/>
                  <a:gd name="connsiteY1" fmla="*/ 1388365 h 1448566"/>
                  <a:gd name="connsiteX2" fmla="*/ 594542 w 1932981"/>
                  <a:gd name="connsiteY2" fmla="*/ 1321560 h 1448566"/>
                  <a:gd name="connsiteX3" fmla="*/ 926255 w 1932981"/>
                  <a:gd name="connsiteY3" fmla="*/ 1249283 h 1448566"/>
                  <a:gd name="connsiteX4" fmla="*/ 1208949 w 1932981"/>
                  <a:gd name="connsiteY4" fmla="*/ 1169948 h 1448566"/>
                  <a:gd name="connsiteX5" fmla="*/ 1325622 w 1932981"/>
                  <a:gd name="connsiteY5" fmla="*/ 1018511 h 1448566"/>
                  <a:gd name="connsiteX6" fmla="*/ 1349248 w 1932981"/>
                  <a:gd name="connsiteY6" fmla="*/ 783304 h 1448566"/>
                  <a:gd name="connsiteX7" fmla="*/ 1363124 w 1932981"/>
                  <a:gd name="connsiteY7" fmla="*/ 532473 h 1448566"/>
                  <a:gd name="connsiteX8" fmla="*/ 1367560 w 1932981"/>
                  <a:gd name="connsiteY8" fmla="*/ 390981 h 1448566"/>
                  <a:gd name="connsiteX9" fmla="*/ 1444106 w 1932981"/>
                  <a:gd name="connsiteY9" fmla="*/ 304506 h 1448566"/>
                  <a:gd name="connsiteX10" fmla="*/ 1585924 w 1932981"/>
                  <a:gd name="connsiteY10" fmla="*/ 261307 h 1448566"/>
                  <a:gd name="connsiteX11" fmla="*/ 1932981 w 1932981"/>
                  <a:gd name="connsiteY11" fmla="*/ 0 h 1448566"/>
                  <a:gd name="connsiteX0" fmla="*/ 0 w 1932981"/>
                  <a:gd name="connsiteY0" fmla="*/ 1448566 h 1448566"/>
                  <a:gd name="connsiteX1" fmla="*/ 230832 w 1932981"/>
                  <a:gd name="connsiteY1" fmla="*/ 1388365 h 1448566"/>
                  <a:gd name="connsiteX2" fmla="*/ 594542 w 1932981"/>
                  <a:gd name="connsiteY2" fmla="*/ 1321560 h 1448566"/>
                  <a:gd name="connsiteX3" fmla="*/ 926255 w 1932981"/>
                  <a:gd name="connsiteY3" fmla="*/ 1249283 h 1448566"/>
                  <a:gd name="connsiteX4" fmla="*/ 1208949 w 1932981"/>
                  <a:gd name="connsiteY4" fmla="*/ 1169948 h 1448566"/>
                  <a:gd name="connsiteX5" fmla="*/ 1325622 w 1932981"/>
                  <a:gd name="connsiteY5" fmla="*/ 1018511 h 1448566"/>
                  <a:gd name="connsiteX6" fmla="*/ 1349248 w 1932981"/>
                  <a:gd name="connsiteY6" fmla="*/ 783304 h 1448566"/>
                  <a:gd name="connsiteX7" fmla="*/ 1363124 w 1932981"/>
                  <a:gd name="connsiteY7" fmla="*/ 532473 h 1448566"/>
                  <a:gd name="connsiteX8" fmla="*/ 1367560 w 1932981"/>
                  <a:gd name="connsiteY8" fmla="*/ 390981 h 1448566"/>
                  <a:gd name="connsiteX9" fmla="*/ 1444106 w 1932981"/>
                  <a:gd name="connsiteY9" fmla="*/ 304506 h 1448566"/>
                  <a:gd name="connsiteX10" fmla="*/ 1585924 w 1932981"/>
                  <a:gd name="connsiteY10" fmla="*/ 261307 h 1448566"/>
                  <a:gd name="connsiteX11" fmla="*/ 1932981 w 1932981"/>
                  <a:gd name="connsiteY11" fmla="*/ 0 h 1448566"/>
                  <a:gd name="connsiteX0" fmla="*/ 0 w 1932981"/>
                  <a:gd name="connsiteY0" fmla="*/ 1448566 h 1448566"/>
                  <a:gd name="connsiteX1" fmla="*/ 230832 w 1932981"/>
                  <a:gd name="connsiteY1" fmla="*/ 1388365 h 1448566"/>
                  <a:gd name="connsiteX2" fmla="*/ 594542 w 1932981"/>
                  <a:gd name="connsiteY2" fmla="*/ 1321560 h 1448566"/>
                  <a:gd name="connsiteX3" fmla="*/ 926255 w 1932981"/>
                  <a:gd name="connsiteY3" fmla="*/ 1249283 h 1448566"/>
                  <a:gd name="connsiteX4" fmla="*/ 1208949 w 1932981"/>
                  <a:gd name="connsiteY4" fmla="*/ 1169948 h 1448566"/>
                  <a:gd name="connsiteX5" fmla="*/ 1325622 w 1932981"/>
                  <a:gd name="connsiteY5" fmla="*/ 1018511 h 1448566"/>
                  <a:gd name="connsiteX6" fmla="*/ 1349248 w 1932981"/>
                  <a:gd name="connsiteY6" fmla="*/ 783304 h 1448566"/>
                  <a:gd name="connsiteX7" fmla="*/ 1363124 w 1932981"/>
                  <a:gd name="connsiteY7" fmla="*/ 532473 h 1448566"/>
                  <a:gd name="connsiteX8" fmla="*/ 1367560 w 1932981"/>
                  <a:gd name="connsiteY8" fmla="*/ 390981 h 1448566"/>
                  <a:gd name="connsiteX9" fmla="*/ 1444106 w 1932981"/>
                  <a:gd name="connsiteY9" fmla="*/ 304506 h 1448566"/>
                  <a:gd name="connsiteX10" fmla="*/ 1585924 w 1932981"/>
                  <a:gd name="connsiteY10" fmla="*/ 261307 h 1448566"/>
                  <a:gd name="connsiteX11" fmla="*/ 1932981 w 1932981"/>
                  <a:gd name="connsiteY11" fmla="*/ 0 h 1448566"/>
                  <a:gd name="connsiteX0" fmla="*/ 0 w 1932981"/>
                  <a:gd name="connsiteY0" fmla="*/ 1448566 h 1448566"/>
                  <a:gd name="connsiteX1" fmla="*/ 230832 w 1932981"/>
                  <a:gd name="connsiteY1" fmla="*/ 1388365 h 1448566"/>
                  <a:gd name="connsiteX2" fmla="*/ 594542 w 1932981"/>
                  <a:gd name="connsiteY2" fmla="*/ 1321560 h 1448566"/>
                  <a:gd name="connsiteX3" fmla="*/ 926255 w 1932981"/>
                  <a:gd name="connsiteY3" fmla="*/ 1249283 h 1448566"/>
                  <a:gd name="connsiteX4" fmla="*/ 1208949 w 1932981"/>
                  <a:gd name="connsiteY4" fmla="*/ 1169948 h 1448566"/>
                  <a:gd name="connsiteX5" fmla="*/ 1325622 w 1932981"/>
                  <a:gd name="connsiteY5" fmla="*/ 1018511 h 1448566"/>
                  <a:gd name="connsiteX6" fmla="*/ 1349248 w 1932981"/>
                  <a:gd name="connsiteY6" fmla="*/ 783304 h 1448566"/>
                  <a:gd name="connsiteX7" fmla="*/ 1354649 w 1932981"/>
                  <a:gd name="connsiteY7" fmla="*/ 529144 h 1448566"/>
                  <a:gd name="connsiteX8" fmla="*/ 1367560 w 1932981"/>
                  <a:gd name="connsiteY8" fmla="*/ 390981 h 1448566"/>
                  <a:gd name="connsiteX9" fmla="*/ 1444106 w 1932981"/>
                  <a:gd name="connsiteY9" fmla="*/ 304506 h 1448566"/>
                  <a:gd name="connsiteX10" fmla="*/ 1585924 w 1932981"/>
                  <a:gd name="connsiteY10" fmla="*/ 261307 h 1448566"/>
                  <a:gd name="connsiteX11" fmla="*/ 1932981 w 1932981"/>
                  <a:gd name="connsiteY11" fmla="*/ 0 h 1448566"/>
                  <a:gd name="connsiteX0" fmla="*/ 0 w 1932981"/>
                  <a:gd name="connsiteY0" fmla="*/ 1448566 h 1448566"/>
                  <a:gd name="connsiteX1" fmla="*/ 230832 w 1932981"/>
                  <a:gd name="connsiteY1" fmla="*/ 1388365 h 1448566"/>
                  <a:gd name="connsiteX2" fmla="*/ 594542 w 1932981"/>
                  <a:gd name="connsiteY2" fmla="*/ 1321560 h 1448566"/>
                  <a:gd name="connsiteX3" fmla="*/ 926255 w 1932981"/>
                  <a:gd name="connsiteY3" fmla="*/ 1249283 h 1448566"/>
                  <a:gd name="connsiteX4" fmla="*/ 1208949 w 1932981"/>
                  <a:gd name="connsiteY4" fmla="*/ 1169948 h 1448566"/>
                  <a:gd name="connsiteX5" fmla="*/ 1325622 w 1932981"/>
                  <a:gd name="connsiteY5" fmla="*/ 1018511 h 1448566"/>
                  <a:gd name="connsiteX6" fmla="*/ 1349248 w 1932981"/>
                  <a:gd name="connsiteY6" fmla="*/ 783304 h 1448566"/>
                  <a:gd name="connsiteX7" fmla="*/ 1354649 w 1932981"/>
                  <a:gd name="connsiteY7" fmla="*/ 529144 h 1448566"/>
                  <a:gd name="connsiteX8" fmla="*/ 1367560 w 1932981"/>
                  <a:gd name="connsiteY8" fmla="*/ 390981 h 1448566"/>
                  <a:gd name="connsiteX9" fmla="*/ 1444106 w 1932981"/>
                  <a:gd name="connsiteY9" fmla="*/ 304506 h 1448566"/>
                  <a:gd name="connsiteX10" fmla="*/ 1585924 w 1932981"/>
                  <a:gd name="connsiteY10" fmla="*/ 261307 h 1448566"/>
                  <a:gd name="connsiteX11" fmla="*/ 1932981 w 1932981"/>
                  <a:gd name="connsiteY11" fmla="*/ 0 h 1448566"/>
                  <a:gd name="connsiteX0" fmla="*/ 0 w 1932981"/>
                  <a:gd name="connsiteY0" fmla="*/ 1448566 h 1448566"/>
                  <a:gd name="connsiteX1" fmla="*/ 230832 w 1932981"/>
                  <a:gd name="connsiteY1" fmla="*/ 1388365 h 1448566"/>
                  <a:gd name="connsiteX2" fmla="*/ 594542 w 1932981"/>
                  <a:gd name="connsiteY2" fmla="*/ 1321560 h 1448566"/>
                  <a:gd name="connsiteX3" fmla="*/ 926255 w 1932981"/>
                  <a:gd name="connsiteY3" fmla="*/ 1249283 h 1448566"/>
                  <a:gd name="connsiteX4" fmla="*/ 1208949 w 1932981"/>
                  <a:gd name="connsiteY4" fmla="*/ 1169948 h 1448566"/>
                  <a:gd name="connsiteX5" fmla="*/ 1325622 w 1932981"/>
                  <a:gd name="connsiteY5" fmla="*/ 1018511 h 1448566"/>
                  <a:gd name="connsiteX6" fmla="*/ 1349248 w 1932981"/>
                  <a:gd name="connsiteY6" fmla="*/ 783304 h 1448566"/>
                  <a:gd name="connsiteX7" fmla="*/ 1354649 w 1932981"/>
                  <a:gd name="connsiteY7" fmla="*/ 529144 h 1448566"/>
                  <a:gd name="connsiteX8" fmla="*/ 1367560 w 1932981"/>
                  <a:gd name="connsiteY8" fmla="*/ 390981 h 1448566"/>
                  <a:gd name="connsiteX9" fmla="*/ 1444106 w 1932981"/>
                  <a:gd name="connsiteY9" fmla="*/ 304506 h 1448566"/>
                  <a:gd name="connsiteX10" fmla="*/ 1585924 w 1932981"/>
                  <a:gd name="connsiteY10" fmla="*/ 261307 h 1448566"/>
                  <a:gd name="connsiteX11" fmla="*/ 1932981 w 1932981"/>
                  <a:gd name="connsiteY11" fmla="*/ 0 h 1448566"/>
                  <a:gd name="connsiteX0" fmla="*/ 0 w 1932981"/>
                  <a:gd name="connsiteY0" fmla="*/ 1448566 h 1448566"/>
                  <a:gd name="connsiteX1" fmla="*/ 230832 w 1932981"/>
                  <a:gd name="connsiteY1" fmla="*/ 1388365 h 1448566"/>
                  <a:gd name="connsiteX2" fmla="*/ 594542 w 1932981"/>
                  <a:gd name="connsiteY2" fmla="*/ 1321560 h 1448566"/>
                  <a:gd name="connsiteX3" fmla="*/ 926255 w 1932981"/>
                  <a:gd name="connsiteY3" fmla="*/ 1249283 h 1448566"/>
                  <a:gd name="connsiteX4" fmla="*/ 1208949 w 1932981"/>
                  <a:gd name="connsiteY4" fmla="*/ 1169948 h 1448566"/>
                  <a:gd name="connsiteX5" fmla="*/ 1325622 w 1932981"/>
                  <a:gd name="connsiteY5" fmla="*/ 1018511 h 1448566"/>
                  <a:gd name="connsiteX6" fmla="*/ 1349248 w 1932981"/>
                  <a:gd name="connsiteY6" fmla="*/ 783304 h 1448566"/>
                  <a:gd name="connsiteX7" fmla="*/ 1354649 w 1932981"/>
                  <a:gd name="connsiteY7" fmla="*/ 529144 h 1448566"/>
                  <a:gd name="connsiteX8" fmla="*/ 1367560 w 1932981"/>
                  <a:gd name="connsiteY8" fmla="*/ 390981 h 1448566"/>
                  <a:gd name="connsiteX9" fmla="*/ 1444106 w 1932981"/>
                  <a:gd name="connsiteY9" fmla="*/ 304506 h 1448566"/>
                  <a:gd name="connsiteX10" fmla="*/ 1585924 w 1932981"/>
                  <a:gd name="connsiteY10" fmla="*/ 261307 h 1448566"/>
                  <a:gd name="connsiteX11" fmla="*/ 1932981 w 1932981"/>
                  <a:gd name="connsiteY11" fmla="*/ 0 h 1448566"/>
                  <a:gd name="connsiteX0" fmla="*/ 0 w 1932981"/>
                  <a:gd name="connsiteY0" fmla="*/ 1448566 h 1448566"/>
                  <a:gd name="connsiteX1" fmla="*/ 230832 w 1932981"/>
                  <a:gd name="connsiteY1" fmla="*/ 1388365 h 1448566"/>
                  <a:gd name="connsiteX2" fmla="*/ 594542 w 1932981"/>
                  <a:gd name="connsiteY2" fmla="*/ 1321560 h 1448566"/>
                  <a:gd name="connsiteX3" fmla="*/ 926255 w 1932981"/>
                  <a:gd name="connsiteY3" fmla="*/ 1249283 h 1448566"/>
                  <a:gd name="connsiteX4" fmla="*/ 1208949 w 1932981"/>
                  <a:gd name="connsiteY4" fmla="*/ 1169948 h 1448566"/>
                  <a:gd name="connsiteX5" fmla="*/ 1325622 w 1932981"/>
                  <a:gd name="connsiteY5" fmla="*/ 1018511 h 1448566"/>
                  <a:gd name="connsiteX6" fmla="*/ 1349248 w 1932981"/>
                  <a:gd name="connsiteY6" fmla="*/ 783304 h 1448566"/>
                  <a:gd name="connsiteX7" fmla="*/ 1354649 w 1932981"/>
                  <a:gd name="connsiteY7" fmla="*/ 529144 h 1448566"/>
                  <a:gd name="connsiteX8" fmla="*/ 1367560 w 1932981"/>
                  <a:gd name="connsiteY8" fmla="*/ 390981 h 1448566"/>
                  <a:gd name="connsiteX9" fmla="*/ 1444106 w 1932981"/>
                  <a:gd name="connsiteY9" fmla="*/ 304506 h 1448566"/>
                  <a:gd name="connsiteX10" fmla="*/ 1585924 w 1932981"/>
                  <a:gd name="connsiteY10" fmla="*/ 261307 h 1448566"/>
                  <a:gd name="connsiteX11" fmla="*/ 1932981 w 1932981"/>
                  <a:gd name="connsiteY11" fmla="*/ 0 h 1448566"/>
                  <a:gd name="connsiteX0" fmla="*/ 0 w 1932981"/>
                  <a:gd name="connsiteY0" fmla="*/ 1448566 h 1448566"/>
                  <a:gd name="connsiteX1" fmla="*/ 230832 w 1932981"/>
                  <a:gd name="connsiteY1" fmla="*/ 1388365 h 1448566"/>
                  <a:gd name="connsiteX2" fmla="*/ 594542 w 1932981"/>
                  <a:gd name="connsiteY2" fmla="*/ 1321560 h 1448566"/>
                  <a:gd name="connsiteX3" fmla="*/ 926255 w 1932981"/>
                  <a:gd name="connsiteY3" fmla="*/ 1249283 h 1448566"/>
                  <a:gd name="connsiteX4" fmla="*/ 1208949 w 1932981"/>
                  <a:gd name="connsiteY4" fmla="*/ 1169948 h 1448566"/>
                  <a:gd name="connsiteX5" fmla="*/ 1325622 w 1932981"/>
                  <a:gd name="connsiteY5" fmla="*/ 1018511 h 1448566"/>
                  <a:gd name="connsiteX6" fmla="*/ 1349248 w 1932981"/>
                  <a:gd name="connsiteY6" fmla="*/ 783304 h 1448566"/>
                  <a:gd name="connsiteX7" fmla="*/ 1354649 w 1932981"/>
                  <a:gd name="connsiteY7" fmla="*/ 529144 h 1448566"/>
                  <a:gd name="connsiteX8" fmla="*/ 1367560 w 1932981"/>
                  <a:gd name="connsiteY8" fmla="*/ 390981 h 1448566"/>
                  <a:gd name="connsiteX9" fmla="*/ 1444106 w 1932981"/>
                  <a:gd name="connsiteY9" fmla="*/ 304506 h 1448566"/>
                  <a:gd name="connsiteX10" fmla="*/ 1585924 w 1932981"/>
                  <a:gd name="connsiteY10" fmla="*/ 261307 h 1448566"/>
                  <a:gd name="connsiteX11" fmla="*/ 1932981 w 1932981"/>
                  <a:gd name="connsiteY11" fmla="*/ 0 h 1448566"/>
                  <a:gd name="connsiteX0" fmla="*/ 0 w 1932981"/>
                  <a:gd name="connsiteY0" fmla="*/ 1448566 h 1448566"/>
                  <a:gd name="connsiteX1" fmla="*/ 230832 w 1932981"/>
                  <a:gd name="connsiteY1" fmla="*/ 1388365 h 1448566"/>
                  <a:gd name="connsiteX2" fmla="*/ 594542 w 1932981"/>
                  <a:gd name="connsiteY2" fmla="*/ 1321560 h 1448566"/>
                  <a:gd name="connsiteX3" fmla="*/ 926255 w 1932981"/>
                  <a:gd name="connsiteY3" fmla="*/ 1249283 h 1448566"/>
                  <a:gd name="connsiteX4" fmla="*/ 1208949 w 1932981"/>
                  <a:gd name="connsiteY4" fmla="*/ 1169948 h 1448566"/>
                  <a:gd name="connsiteX5" fmla="*/ 1325622 w 1932981"/>
                  <a:gd name="connsiteY5" fmla="*/ 1018511 h 1448566"/>
                  <a:gd name="connsiteX6" fmla="*/ 1349248 w 1932981"/>
                  <a:gd name="connsiteY6" fmla="*/ 783304 h 1448566"/>
                  <a:gd name="connsiteX7" fmla="*/ 1354649 w 1932981"/>
                  <a:gd name="connsiteY7" fmla="*/ 529144 h 1448566"/>
                  <a:gd name="connsiteX8" fmla="*/ 1367560 w 1932981"/>
                  <a:gd name="connsiteY8" fmla="*/ 390981 h 1448566"/>
                  <a:gd name="connsiteX9" fmla="*/ 1444106 w 1932981"/>
                  <a:gd name="connsiteY9" fmla="*/ 304506 h 1448566"/>
                  <a:gd name="connsiteX10" fmla="*/ 1585924 w 1932981"/>
                  <a:gd name="connsiteY10" fmla="*/ 261307 h 1448566"/>
                  <a:gd name="connsiteX11" fmla="*/ 1932981 w 1932981"/>
                  <a:gd name="connsiteY11" fmla="*/ 0 h 1448566"/>
                  <a:gd name="connsiteX0" fmla="*/ 0 w 1932981"/>
                  <a:gd name="connsiteY0" fmla="*/ 1448566 h 1448566"/>
                  <a:gd name="connsiteX1" fmla="*/ 230832 w 1932981"/>
                  <a:gd name="connsiteY1" fmla="*/ 1388365 h 1448566"/>
                  <a:gd name="connsiteX2" fmla="*/ 594542 w 1932981"/>
                  <a:gd name="connsiteY2" fmla="*/ 1321560 h 1448566"/>
                  <a:gd name="connsiteX3" fmla="*/ 926255 w 1932981"/>
                  <a:gd name="connsiteY3" fmla="*/ 1249283 h 1448566"/>
                  <a:gd name="connsiteX4" fmla="*/ 1208949 w 1932981"/>
                  <a:gd name="connsiteY4" fmla="*/ 1169948 h 1448566"/>
                  <a:gd name="connsiteX5" fmla="*/ 1325622 w 1932981"/>
                  <a:gd name="connsiteY5" fmla="*/ 1018511 h 1448566"/>
                  <a:gd name="connsiteX6" fmla="*/ 1349248 w 1932981"/>
                  <a:gd name="connsiteY6" fmla="*/ 783304 h 1448566"/>
                  <a:gd name="connsiteX7" fmla="*/ 1354649 w 1932981"/>
                  <a:gd name="connsiteY7" fmla="*/ 529144 h 1448566"/>
                  <a:gd name="connsiteX8" fmla="*/ 1367560 w 1932981"/>
                  <a:gd name="connsiteY8" fmla="*/ 390981 h 1448566"/>
                  <a:gd name="connsiteX9" fmla="*/ 1444106 w 1932981"/>
                  <a:gd name="connsiteY9" fmla="*/ 304506 h 1448566"/>
                  <a:gd name="connsiteX10" fmla="*/ 1585924 w 1932981"/>
                  <a:gd name="connsiteY10" fmla="*/ 261307 h 1448566"/>
                  <a:gd name="connsiteX11" fmla="*/ 1932981 w 1932981"/>
                  <a:gd name="connsiteY11" fmla="*/ 0 h 1448566"/>
                  <a:gd name="connsiteX0" fmla="*/ 0 w 1948519"/>
                  <a:gd name="connsiteY0" fmla="*/ 1201749 h 1201749"/>
                  <a:gd name="connsiteX1" fmla="*/ 230832 w 1948519"/>
                  <a:gd name="connsiteY1" fmla="*/ 1141548 h 1201749"/>
                  <a:gd name="connsiteX2" fmla="*/ 594542 w 1948519"/>
                  <a:gd name="connsiteY2" fmla="*/ 1074743 h 1201749"/>
                  <a:gd name="connsiteX3" fmla="*/ 926255 w 1948519"/>
                  <a:gd name="connsiteY3" fmla="*/ 1002466 h 1201749"/>
                  <a:gd name="connsiteX4" fmla="*/ 1208949 w 1948519"/>
                  <a:gd name="connsiteY4" fmla="*/ 923131 h 1201749"/>
                  <a:gd name="connsiteX5" fmla="*/ 1325622 w 1948519"/>
                  <a:gd name="connsiteY5" fmla="*/ 771694 h 1201749"/>
                  <a:gd name="connsiteX6" fmla="*/ 1349248 w 1948519"/>
                  <a:gd name="connsiteY6" fmla="*/ 536487 h 1201749"/>
                  <a:gd name="connsiteX7" fmla="*/ 1354649 w 1948519"/>
                  <a:gd name="connsiteY7" fmla="*/ 282327 h 1201749"/>
                  <a:gd name="connsiteX8" fmla="*/ 1367560 w 1948519"/>
                  <a:gd name="connsiteY8" fmla="*/ 144164 h 1201749"/>
                  <a:gd name="connsiteX9" fmla="*/ 1444106 w 1948519"/>
                  <a:gd name="connsiteY9" fmla="*/ 57689 h 1201749"/>
                  <a:gd name="connsiteX10" fmla="*/ 1585924 w 1948519"/>
                  <a:gd name="connsiteY10" fmla="*/ 14490 h 1201749"/>
                  <a:gd name="connsiteX11" fmla="*/ 1948519 w 1948519"/>
                  <a:gd name="connsiteY11" fmla="*/ 379467 h 1201749"/>
                  <a:gd name="connsiteX0" fmla="*/ 0 w 1948519"/>
                  <a:gd name="connsiteY0" fmla="*/ 1202462 h 1202462"/>
                  <a:gd name="connsiteX1" fmla="*/ 230832 w 1948519"/>
                  <a:gd name="connsiteY1" fmla="*/ 1142261 h 1202462"/>
                  <a:gd name="connsiteX2" fmla="*/ 594542 w 1948519"/>
                  <a:gd name="connsiteY2" fmla="*/ 1075456 h 1202462"/>
                  <a:gd name="connsiteX3" fmla="*/ 926255 w 1948519"/>
                  <a:gd name="connsiteY3" fmla="*/ 1003179 h 1202462"/>
                  <a:gd name="connsiteX4" fmla="*/ 1208949 w 1948519"/>
                  <a:gd name="connsiteY4" fmla="*/ 923844 h 1202462"/>
                  <a:gd name="connsiteX5" fmla="*/ 1325622 w 1948519"/>
                  <a:gd name="connsiteY5" fmla="*/ 772407 h 1202462"/>
                  <a:gd name="connsiteX6" fmla="*/ 1349248 w 1948519"/>
                  <a:gd name="connsiteY6" fmla="*/ 537200 h 1202462"/>
                  <a:gd name="connsiteX7" fmla="*/ 1354649 w 1948519"/>
                  <a:gd name="connsiteY7" fmla="*/ 283040 h 1202462"/>
                  <a:gd name="connsiteX8" fmla="*/ 1367560 w 1948519"/>
                  <a:gd name="connsiteY8" fmla="*/ 144877 h 1202462"/>
                  <a:gd name="connsiteX9" fmla="*/ 1444106 w 1948519"/>
                  <a:gd name="connsiteY9" fmla="*/ 58402 h 1202462"/>
                  <a:gd name="connsiteX10" fmla="*/ 1585924 w 1948519"/>
                  <a:gd name="connsiteY10" fmla="*/ 15203 h 1202462"/>
                  <a:gd name="connsiteX11" fmla="*/ 1948519 w 1948519"/>
                  <a:gd name="connsiteY11" fmla="*/ 380180 h 1202462"/>
                  <a:gd name="connsiteX0" fmla="*/ 0 w 1948519"/>
                  <a:gd name="connsiteY0" fmla="*/ 1144328 h 1144328"/>
                  <a:gd name="connsiteX1" fmla="*/ 230832 w 1948519"/>
                  <a:gd name="connsiteY1" fmla="*/ 1084127 h 1144328"/>
                  <a:gd name="connsiteX2" fmla="*/ 594542 w 1948519"/>
                  <a:gd name="connsiteY2" fmla="*/ 1017322 h 1144328"/>
                  <a:gd name="connsiteX3" fmla="*/ 926255 w 1948519"/>
                  <a:gd name="connsiteY3" fmla="*/ 945045 h 1144328"/>
                  <a:gd name="connsiteX4" fmla="*/ 1208949 w 1948519"/>
                  <a:gd name="connsiteY4" fmla="*/ 865710 h 1144328"/>
                  <a:gd name="connsiteX5" fmla="*/ 1325622 w 1948519"/>
                  <a:gd name="connsiteY5" fmla="*/ 714273 h 1144328"/>
                  <a:gd name="connsiteX6" fmla="*/ 1349248 w 1948519"/>
                  <a:gd name="connsiteY6" fmla="*/ 479066 h 1144328"/>
                  <a:gd name="connsiteX7" fmla="*/ 1354649 w 1948519"/>
                  <a:gd name="connsiteY7" fmla="*/ 224906 h 1144328"/>
                  <a:gd name="connsiteX8" fmla="*/ 1367560 w 1948519"/>
                  <a:gd name="connsiteY8" fmla="*/ 86743 h 1144328"/>
                  <a:gd name="connsiteX9" fmla="*/ 1444106 w 1948519"/>
                  <a:gd name="connsiteY9" fmla="*/ 268 h 1144328"/>
                  <a:gd name="connsiteX10" fmla="*/ 1648077 w 1948519"/>
                  <a:gd name="connsiteY10" fmla="*/ 461281 h 1144328"/>
                  <a:gd name="connsiteX11" fmla="*/ 1948519 w 1948519"/>
                  <a:gd name="connsiteY11" fmla="*/ 322046 h 1144328"/>
                  <a:gd name="connsiteX0" fmla="*/ 0 w 1948519"/>
                  <a:gd name="connsiteY0" fmla="*/ 1144328 h 1144328"/>
                  <a:gd name="connsiteX1" fmla="*/ 230832 w 1948519"/>
                  <a:gd name="connsiteY1" fmla="*/ 1084127 h 1144328"/>
                  <a:gd name="connsiteX2" fmla="*/ 594542 w 1948519"/>
                  <a:gd name="connsiteY2" fmla="*/ 1017322 h 1144328"/>
                  <a:gd name="connsiteX3" fmla="*/ 926255 w 1948519"/>
                  <a:gd name="connsiteY3" fmla="*/ 945045 h 1144328"/>
                  <a:gd name="connsiteX4" fmla="*/ 1208949 w 1948519"/>
                  <a:gd name="connsiteY4" fmla="*/ 865710 h 1144328"/>
                  <a:gd name="connsiteX5" fmla="*/ 1325622 w 1948519"/>
                  <a:gd name="connsiteY5" fmla="*/ 714273 h 1144328"/>
                  <a:gd name="connsiteX6" fmla="*/ 1349248 w 1948519"/>
                  <a:gd name="connsiteY6" fmla="*/ 479066 h 1144328"/>
                  <a:gd name="connsiteX7" fmla="*/ 1354649 w 1948519"/>
                  <a:gd name="connsiteY7" fmla="*/ 224906 h 1144328"/>
                  <a:gd name="connsiteX8" fmla="*/ 1367560 w 1948519"/>
                  <a:gd name="connsiteY8" fmla="*/ 86743 h 1144328"/>
                  <a:gd name="connsiteX9" fmla="*/ 1444106 w 1948519"/>
                  <a:gd name="connsiteY9" fmla="*/ 268 h 1144328"/>
                  <a:gd name="connsiteX10" fmla="*/ 1648077 w 1948519"/>
                  <a:gd name="connsiteY10" fmla="*/ 461281 h 1144328"/>
                  <a:gd name="connsiteX11" fmla="*/ 1948519 w 1948519"/>
                  <a:gd name="connsiteY11" fmla="*/ 322046 h 1144328"/>
                  <a:gd name="connsiteX0" fmla="*/ 0 w 1948519"/>
                  <a:gd name="connsiteY0" fmla="*/ 1059523 h 1059523"/>
                  <a:gd name="connsiteX1" fmla="*/ 230832 w 1948519"/>
                  <a:gd name="connsiteY1" fmla="*/ 999322 h 1059523"/>
                  <a:gd name="connsiteX2" fmla="*/ 594542 w 1948519"/>
                  <a:gd name="connsiteY2" fmla="*/ 932517 h 1059523"/>
                  <a:gd name="connsiteX3" fmla="*/ 926255 w 1948519"/>
                  <a:gd name="connsiteY3" fmla="*/ 860240 h 1059523"/>
                  <a:gd name="connsiteX4" fmla="*/ 1208949 w 1948519"/>
                  <a:gd name="connsiteY4" fmla="*/ 780905 h 1059523"/>
                  <a:gd name="connsiteX5" fmla="*/ 1325622 w 1948519"/>
                  <a:gd name="connsiteY5" fmla="*/ 629468 h 1059523"/>
                  <a:gd name="connsiteX6" fmla="*/ 1349248 w 1948519"/>
                  <a:gd name="connsiteY6" fmla="*/ 394261 h 1059523"/>
                  <a:gd name="connsiteX7" fmla="*/ 1354649 w 1948519"/>
                  <a:gd name="connsiteY7" fmla="*/ 140101 h 1059523"/>
                  <a:gd name="connsiteX8" fmla="*/ 1367560 w 1948519"/>
                  <a:gd name="connsiteY8" fmla="*/ 1938 h 1059523"/>
                  <a:gd name="connsiteX9" fmla="*/ 1459644 w 1948519"/>
                  <a:gd name="connsiteY9" fmla="*/ 398445 h 1059523"/>
                  <a:gd name="connsiteX10" fmla="*/ 1648077 w 1948519"/>
                  <a:gd name="connsiteY10" fmla="*/ 376476 h 1059523"/>
                  <a:gd name="connsiteX11" fmla="*/ 1948519 w 1948519"/>
                  <a:gd name="connsiteY11" fmla="*/ 237241 h 1059523"/>
                  <a:gd name="connsiteX0" fmla="*/ 0 w 1948519"/>
                  <a:gd name="connsiteY0" fmla="*/ 1059567 h 1059567"/>
                  <a:gd name="connsiteX1" fmla="*/ 230832 w 1948519"/>
                  <a:gd name="connsiteY1" fmla="*/ 999366 h 1059567"/>
                  <a:gd name="connsiteX2" fmla="*/ 594542 w 1948519"/>
                  <a:gd name="connsiteY2" fmla="*/ 932561 h 1059567"/>
                  <a:gd name="connsiteX3" fmla="*/ 926255 w 1948519"/>
                  <a:gd name="connsiteY3" fmla="*/ 860284 h 1059567"/>
                  <a:gd name="connsiteX4" fmla="*/ 1208949 w 1948519"/>
                  <a:gd name="connsiteY4" fmla="*/ 780949 h 1059567"/>
                  <a:gd name="connsiteX5" fmla="*/ 1325622 w 1948519"/>
                  <a:gd name="connsiteY5" fmla="*/ 629512 h 1059567"/>
                  <a:gd name="connsiteX6" fmla="*/ 1349248 w 1948519"/>
                  <a:gd name="connsiteY6" fmla="*/ 394305 h 1059567"/>
                  <a:gd name="connsiteX7" fmla="*/ 1354649 w 1948519"/>
                  <a:gd name="connsiteY7" fmla="*/ 140145 h 1059567"/>
                  <a:gd name="connsiteX8" fmla="*/ 1367560 w 1948519"/>
                  <a:gd name="connsiteY8" fmla="*/ 1982 h 1059567"/>
                  <a:gd name="connsiteX9" fmla="*/ 1506259 w 1948519"/>
                  <a:gd name="connsiteY9" fmla="*/ 387874 h 1059567"/>
                  <a:gd name="connsiteX10" fmla="*/ 1648077 w 1948519"/>
                  <a:gd name="connsiteY10" fmla="*/ 376520 h 1059567"/>
                  <a:gd name="connsiteX11" fmla="*/ 1948519 w 1948519"/>
                  <a:gd name="connsiteY11" fmla="*/ 237285 h 1059567"/>
                  <a:gd name="connsiteX0" fmla="*/ 0 w 1948519"/>
                  <a:gd name="connsiteY0" fmla="*/ 923330 h 923330"/>
                  <a:gd name="connsiteX1" fmla="*/ 230832 w 1948519"/>
                  <a:gd name="connsiteY1" fmla="*/ 863129 h 923330"/>
                  <a:gd name="connsiteX2" fmla="*/ 594542 w 1948519"/>
                  <a:gd name="connsiteY2" fmla="*/ 796324 h 923330"/>
                  <a:gd name="connsiteX3" fmla="*/ 926255 w 1948519"/>
                  <a:gd name="connsiteY3" fmla="*/ 724047 h 923330"/>
                  <a:gd name="connsiteX4" fmla="*/ 1208949 w 1948519"/>
                  <a:gd name="connsiteY4" fmla="*/ 644712 h 923330"/>
                  <a:gd name="connsiteX5" fmla="*/ 1325622 w 1948519"/>
                  <a:gd name="connsiteY5" fmla="*/ 493275 h 923330"/>
                  <a:gd name="connsiteX6" fmla="*/ 1349248 w 1948519"/>
                  <a:gd name="connsiteY6" fmla="*/ 258068 h 923330"/>
                  <a:gd name="connsiteX7" fmla="*/ 1354649 w 1948519"/>
                  <a:gd name="connsiteY7" fmla="*/ 3908 h 923330"/>
                  <a:gd name="connsiteX8" fmla="*/ 1429713 w 1948519"/>
                  <a:gd name="connsiteY8" fmla="*/ 279730 h 923330"/>
                  <a:gd name="connsiteX9" fmla="*/ 1506259 w 1948519"/>
                  <a:gd name="connsiteY9" fmla="*/ 251637 h 923330"/>
                  <a:gd name="connsiteX10" fmla="*/ 1648077 w 1948519"/>
                  <a:gd name="connsiteY10" fmla="*/ 240283 h 923330"/>
                  <a:gd name="connsiteX11" fmla="*/ 1948519 w 1948519"/>
                  <a:gd name="connsiteY11" fmla="*/ 101048 h 923330"/>
                  <a:gd name="connsiteX0" fmla="*/ 0 w 1948519"/>
                  <a:gd name="connsiteY0" fmla="*/ 822282 h 822282"/>
                  <a:gd name="connsiteX1" fmla="*/ 230832 w 1948519"/>
                  <a:gd name="connsiteY1" fmla="*/ 762081 h 822282"/>
                  <a:gd name="connsiteX2" fmla="*/ 594542 w 1948519"/>
                  <a:gd name="connsiteY2" fmla="*/ 695276 h 822282"/>
                  <a:gd name="connsiteX3" fmla="*/ 926255 w 1948519"/>
                  <a:gd name="connsiteY3" fmla="*/ 622999 h 822282"/>
                  <a:gd name="connsiteX4" fmla="*/ 1208949 w 1948519"/>
                  <a:gd name="connsiteY4" fmla="*/ 543664 h 822282"/>
                  <a:gd name="connsiteX5" fmla="*/ 1325622 w 1948519"/>
                  <a:gd name="connsiteY5" fmla="*/ 392227 h 822282"/>
                  <a:gd name="connsiteX6" fmla="*/ 1349248 w 1948519"/>
                  <a:gd name="connsiteY6" fmla="*/ 157020 h 822282"/>
                  <a:gd name="connsiteX7" fmla="*/ 1379944 w 1948519"/>
                  <a:gd name="connsiteY7" fmla="*/ 220816 h 822282"/>
                  <a:gd name="connsiteX8" fmla="*/ 1429713 w 1948519"/>
                  <a:gd name="connsiteY8" fmla="*/ 178682 h 822282"/>
                  <a:gd name="connsiteX9" fmla="*/ 1506259 w 1948519"/>
                  <a:gd name="connsiteY9" fmla="*/ 150589 h 822282"/>
                  <a:gd name="connsiteX10" fmla="*/ 1648077 w 1948519"/>
                  <a:gd name="connsiteY10" fmla="*/ 139235 h 822282"/>
                  <a:gd name="connsiteX11" fmla="*/ 1948519 w 1948519"/>
                  <a:gd name="connsiteY11" fmla="*/ 0 h 822282"/>
                  <a:gd name="connsiteX0" fmla="*/ 0 w 1948519"/>
                  <a:gd name="connsiteY0" fmla="*/ 822282 h 822282"/>
                  <a:gd name="connsiteX1" fmla="*/ 230832 w 1948519"/>
                  <a:gd name="connsiteY1" fmla="*/ 762081 h 822282"/>
                  <a:gd name="connsiteX2" fmla="*/ 594542 w 1948519"/>
                  <a:gd name="connsiteY2" fmla="*/ 695276 h 822282"/>
                  <a:gd name="connsiteX3" fmla="*/ 926255 w 1948519"/>
                  <a:gd name="connsiteY3" fmla="*/ 622999 h 822282"/>
                  <a:gd name="connsiteX4" fmla="*/ 1208949 w 1948519"/>
                  <a:gd name="connsiteY4" fmla="*/ 543664 h 822282"/>
                  <a:gd name="connsiteX5" fmla="*/ 1325622 w 1948519"/>
                  <a:gd name="connsiteY5" fmla="*/ 392227 h 822282"/>
                  <a:gd name="connsiteX6" fmla="*/ 1354307 w 1948519"/>
                  <a:gd name="connsiteY6" fmla="*/ 305630 h 822282"/>
                  <a:gd name="connsiteX7" fmla="*/ 1379944 w 1948519"/>
                  <a:gd name="connsiteY7" fmla="*/ 220816 h 822282"/>
                  <a:gd name="connsiteX8" fmla="*/ 1429713 w 1948519"/>
                  <a:gd name="connsiteY8" fmla="*/ 178682 h 822282"/>
                  <a:gd name="connsiteX9" fmla="*/ 1506259 w 1948519"/>
                  <a:gd name="connsiteY9" fmla="*/ 150589 h 822282"/>
                  <a:gd name="connsiteX10" fmla="*/ 1648077 w 1948519"/>
                  <a:gd name="connsiteY10" fmla="*/ 139235 h 822282"/>
                  <a:gd name="connsiteX11" fmla="*/ 1948519 w 1948519"/>
                  <a:gd name="connsiteY11" fmla="*/ 0 h 822282"/>
                  <a:gd name="connsiteX0" fmla="*/ 0 w 1948519"/>
                  <a:gd name="connsiteY0" fmla="*/ 822282 h 822282"/>
                  <a:gd name="connsiteX1" fmla="*/ 230832 w 1948519"/>
                  <a:gd name="connsiteY1" fmla="*/ 762081 h 822282"/>
                  <a:gd name="connsiteX2" fmla="*/ 594542 w 1948519"/>
                  <a:gd name="connsiteY2" fmla="*/ 695276 h 822282"/>
                  <a:gd name="connsiteX3" fmla="*/ 926255 w 1948519"/>
                  <a:gd name="connsiteY3" fmla="*/ 622999 h 822282"/>
                  <a:gd name="connsiteX4" fmla="*/ 1208949 w 1948519"/>
                  <a:gd name="connsiteY4" fmla="*/ 543664 h 822282"/>
                  <a:gd name="connsiteX5" fmla="*/ 1325622 w 1948519"/>
                  <a:gd name="connsiteY5" fmla="*/ 392227 h 822282"/>
                  <a:gd name="connsiteX6" fmla="*/ 1354307 w 1948519"/>
                  <a:gd name="connsiteY6" fmla="*/ 305630 h 822282"/>
                  <a:gd name="connsiteX7" fmla="*/ 1379944 w 1948519"/>
                  <a:gd name="connsiteY7" fmla="*/ 220816 h 822282"/>
                  <a:gd name="connsiteX8" fmla="*/ 1429713 w 1948519"/>
                  <a:gd name="connsiteY8" fmla="*/ 178682 h 822282"/>
                  <a:gd name="connsiteX9" fmla="*/ 1506259 w 1948519"/>
                  <a:gd name="connsiteY9" fmla="*/ 150589 h 822282"/>
                  <a:gd name="connsiteX10" fmla="*/ 1648077 w 1948519"/>
                  <a:gd name="connsiteY10" fmla="*/ 139235 h 822282"/>
                  <a:gd name="connsiteX11" fmla="*/ 1948519 w 1948519"/>
                  <a:gd name="connsiteY11" fmla="*/ 0 h 822282"/>
                  <a:gd name="connsiteX0" fmla="*/ 0 w 1948519"/>
                  <a:gd name="connsiteY0" fmla="*/ 822282 h 822282"/>
                  <a:gd name="connsiteX1" fmla="*/ 230832 w 1948519"/>
                  <a:gd name="connsiteY1" fmla="*/ 762081 h 822282"/>
                  <a:gd name="connsiteX2" fmla="*/ 594542 w 1948519"/>
                  <a:gd name="connsiteY2" fmla="*/ 695276 h 822282"/>
                  <a:gd name="connsiteX3" fmla="*/ 926255 w 1948519"/>
                  <a:gd name="connsiteY3" fmla="*/ 622999 h 822282"/>
                  <a:gd name="connsiteX4" fmla="*/ 1208949 w 1948519"/>
                  <a:gd name="connsiteY4" fmla="*/ 543664 h 822282"/>
                  <a:gd name="connsiteX5" fmla="*/ 1325622 w 1948519"/>
                  <a:gd name="connsiteY5" fmla="*/ 392227 h 822282"/>
                  <a:gd name="connsiteX6" fmla="*/ 1354307 w 1948519"/>
                  <a:gd name="connsiteY6" fmla="*/ 307348 h 822282"/>
                  <a:gd name="connsiteX7" fmla="*/ 1379944 w 1948519"/>
                  <a:gd name="connsiteY7" fmla="*/ 220816 h 822282"/>
                  <a:gd name="connsiteX8" fmla="*/ 1429713 w 1948519"/>
                  <a:gd name="connsiteY8" fmla="*/ 178682 h 822282"/>
                  <a:gd name="connsiteX9" fmla="*/ 1506259 w 1948519"/>
                  <a:gd name="connsiteY9" fmla="*/ 150589 h 822282"/>
                  <a:gd name="connsiteX10" fmla="*/ 1648077 w 1948519"/>
                  <a:gd name="connsiteY10" fmla="*/ 139235 h 822282"/>
                  <a:gd name="connsiteX11" fmla="*/ 1948519 w 1948519"/>
                  <a:gd name="connsiteY11" fmla="*/ 0 h 822282"/>
                  <a:gd name="connsiteX0" fmla="*/ 0 w 1948519"/>
                  <a:gd name="connsiteY0" fmla="*/ 822282 h 822282"/>
                  <a:gd name="connsiteX1" fmla="*/ 230832 w 1948519"/>
                  <a:gd name="connsiteY1" fmla="*/ 762081 h 822282"/>
                  <a:gd name="connsiteX2" fmla="*/ 594542 w 1948519"/>
                  <a:gd name="connsiteY2" fmla="*/ 695276 h 822282"/>
                  <a:gd name="connsiteX3" fmla="*/ 926255 w 1948519"/>
                  <a:gd name="connsiteY3" fmla="*/ 622999 h 822282"/>
                  <a:gd name="connsiteX4" fmla="*/ 1208949 w 1948519"/>
                  <a:gd name="connsiteY4" fmla="*/ 543664 h 822282"/>
                  <a:gd name="connsiteX5" fmla="*/ 1325622 w 1948519"/>
                  <a:gd name="connsiteY5" fmla="*/ 392227 h 822282"/>
                  <a:gd name="connsiteX6" fmla="*/ 1354307 w 1948519"/>
                  <a:gd name="connsiteY6" fmla="*/ 307348 h 822282"/>
                  <a:gd name="connsiteX7" fmla="*/ 1379944 w 1948519"/>
                  <a:gd name="connsiteY7" fmla="*/ 220816 h 822282"/>
                  <a:gd name="connsiteX8" fmla="*/ 1429713 w 1948519"/>
                  <a:gd name="connsiteY8" fmla="*/ 178682 h 822282"/>
                  <a:gd name="connsiteX9" fmla="*/ 1506259 w 1948519"/>
                  <a:gd name="connsiteY9" fmla="*/ 150589 h 822282"/>
                  <a:gd name="connsiteX10" fmla="*/ 1648077 w 1948519"/>
                  <a:gd name="connsiteY10" fmla="*/ 139235 h 822282"/>
                  <a:gd name="connsiteX11" fmla="*/ 1948519 w 1948519"/>
                  <a:gd name="connsiteY11" fmla="*/ 0 h 822282"/>
                  <a:gd name="connsiteX0" fmla="*/ 0 w 1948519"/>
                  <a:gd name="connsiteY0" fmla="*/ 822282 h 822282"/>
                  <a:gd name="connsiteX1" fmla="*/ 230832 w 1948519"/>
                  <a:gd name="connsiteY1" fmla="*/ 762081 h 822282"/>
                  <a:gd name="connsiteX2" fmla="*/ 594542 w 1948519"/>
                  <a:gd name="connsiteY2" fmla="*/ 695276 h 822282"/>
                  <a:gd name="connsiteX3" fmla="*/ 926255 w 1948519"/>
                  <a:gd name="connsiteY3" fmla="*/ 622999 h 822282"/>
                  <a:gd name="connsiteX4" fmla="*/ 1208949 w 1948519"/>
                  <a:gd name="connsiteY4" fmla="*/ 543664 h 822282"/>
                  <a:gd name="connsiteX5" fmla="*/ 1325622 w 1948519"/>
                  <a:gd name="connsiteY5" fmla="*/ 392227 h 822282"/>
                  <a:gd name="connsiteX6" fmla="*/ 1354307 w 1948519"/>
                  <a:gd name="connsiteY6" fmla="*/ 307348 h 822282"/>
                  <a:gd name="connsiteX7" fmla="*/ 1379944 w 1948519"/>
                  <a:gd name="connsiteY7" fmla="*/ 220816 h 822282"/>
                  <a:gd name="connsiteX8" fmla="*/ 1429713 w 1948519"/>
                  <a:gd name="connsiteY8" fmla="*/ 178682 h 822282"/>
                  <a:gd name="connsiteX9" fmla="*/ 1506259 w 1948519"/>
                  <a:gd name="connsiteY9" fmla="*/ 150589 h 822282"/>
                  <a:gd name="connsiteX10" fmla="*/ 1648077 w 1948519"/>
                  <a:gd name="connsiteY10" fmla="*/ 139235 h 822282"/>
                  <a:gd name="connsiteX11" fmla="*/ 1948519 w 1948519"/>
                  <a:gd name="connsiteY11" fmla="*/ 0 h 822282"/>
                  <a:gd name="connsiteX0" fmla="*/ 0 w 1948519"/>
                  <a:gd name="connsiteY0" fmla="*/ 822282 h 822282"/>
                  <a:gd name="connsiteX1" fmla="*/ 230832 w 1948519"/>
                  <a:gd name="connsiteY1" fmla="*/ 762081 h 822282"/>
                  <a:gd name="connsiteX2" fmla="*/ 594542 w 1948519"/>
                  <a:gd name="connsiteY2" fmla="*/ 695276 h 822282"/>
                  <a:gd name="connsiteX3" fmla="*/ 926255 w 1948519"/>
                  <a:gd name="connsiteY3" fmla="*/ 622999 h 822282"/>
                  <a:gd name="connsiteX4" fmla="*/ 1208949 w 1948519"/>
                  <a:gd name="connsiteY4" fmla="*/ 543664 h 822282"/>
                  <a:gd name="connsiteX5" fmla="*/ 1325622 w 1948519"/>
                  <a:gd name="connsiteY5" fmla="*/ 392227 h 822282"/>
                  <a:gd name="connsiteX6" fmla="*/ 1354307 w 1948519"/>
                  <a:gd name="connsiteY6" fmla="*/ 307348 h 822282"/>
                  <a:gd name="connsiteX7" fmla="*/ 1367370 w 1948519"/>
                  <a:gd name="connsiteY7" fmla="*/ 222534 h 822282"/>
                  <a:gd name="connsiteX8" fmla="*/ 1429713 w 1948519"/>
                  <a:gd name="connsiteY8" fmla="*/ 178682 h 822282"/>
                  <a:gd name="connsiteX9" fmla="*/ 1506259 w 1948519"/>
                  <a:gd name="connsiteY9" fmla="*/ 150589 h 822282"/>
                  <a:gd name="connsiteX10" fmla="*/ 1648077 w 1948519"/>
                  <a:gd name="connsiteY10" fmla="*/ 139235 h 822282"/>
                  <a:gd name="connsiteX11" fmla="*/ 1948519 w 1948519"/>
                  <a:gd name="connsiteY11" fmla="*/ 0 h 822282"/>
                  <a:gd name="connsiteX0" fmla="*/ 0 w 1948519"/>
                  <a:gd name="connsiteY0" fmla="*/ 822282 h 822282"/>
                  <a:gd name="connsiteX1" fmla="*/ 230832 w 1948519"/>
                  <a:gd name="connsiteY1" fmla="*/ 762081 h 822282"/>
                  <a:gd name="connsiteX2" fmla="*/ 594542 w 1948519"/>
                  <a:gd name="connsiteY2" fmla="*/ 695276 h 822282"/>
                  <a:gd name="connsiteX3" fmla="*/ 926255 w 1948519"/>
                  <a:gd name="connsiteY3" fmla="*/ 622999 h 822282"/>
                  <a:gd name="connsiteX4" fmla="*/ 1208949 w 1948519"/>
                  <a:gd name="connsiteY4" fmla="*/ 543664 h 822282"/>
                  <a:gd name="connsiteX5" fmla="*/ 1325622 w 1948519"/>
                  <a:gd name="connsiteY5" fmla="*/ 392227 h 822282"/>
                  <a:gd name="connsiteX6" fmla="*/ 1354307 w 1948519"/>
                  <a:gd name="connsiteY6" fmla="*/ 307348 h 822282"/>
                  <a:gd name="connsiteX7" fmla="*/ 1367370 w 1948519"/>
                  <a:gd name="connsiteY7" fmla="*/ 222534 h 822282"/>
                  <a:gd name="connsiteX8" fmla="*/ 1429713 w 1948519"/>
                  <a:gd name="connsiteY8" fmla="*/ 178682 h 822282"/>
                  <a:gd name="connsiteX9" fmla="*/ 1506259 w 1948519"/>
                  <a:gd name="connsiteY9" fmla="*/ 150589 h 822282"/>
                  <a:gd name="connsiteX10" fmla="*/ 1648077 w 1948519"/>
                  <a:gd name="connsiteY10" fmla="*/ 139235 h 822282"/>
                  <a:gd name="connsiteX11" fmla="*/ 1948519 w 1948519"/>
                  <a:gd name="connsiteY11" fmla="*/ 0 h 822282"/>
                  <a:gd name="connsiteX0" fmla="*/ 0 w 1948519"/>
                  <a:gd name="connsiteY0" fmla="*/ 822282 h 822282"/>
                  <a:gd name="connsiteX1" fmla="*/ 230832 w 1948519"/>
                  <a:gd name="connsiteY1" fmla="*/ 762081 h 822282"/>
                  <a:gd name="connsiteX2" fmla="*/ 594542 w 1948519"/>
                  <a:gd name="connsiteY2" fmla="*/ 695276 h 822282"/>
                  <a:gd name="connsiteX3" fmla="*/ 926255 w 1948519"/>
                  <a:gd name="connsiteY3" fmla="*/ 622999 h 822282"/>
                  <a:gd name="connsiteX4" fmla="*/ 1208949 w 1948519"/>
                  <a:gd name="connsiteY4" fmla="*/ 543664 h 822282"/>
                  <a:gd name="connsiteX5" fmla="*/ 1325622 w 1948519"/>
                  <a:gd name="connsiteY5" fmla="*/ 392227 h 822282"/>
                  <a:gd name="connsiteX6" fmla="*/ 1354307 w 1948519"/>
                  <a:gd name="connsiteY6" fmla="*/ 307348 h 822282"/>
                  <a:gd name="connsiteX7" fmla="*/ 1367370 w 1948519"/>
                  <a:gd name="connsiteY7" fmla="*/ 222534 h 822282"/>
                  <a:gd name="connsiteX8" fmla="*/ 1429713 w 1948519"/>
                  <a:gd name="connsiteY8" fmla="*/ 178682 h 822282"/>
                  <a:gd name="connsiteX9" fmla="*/ 1506259 w 1948519"/>
                  <a:gd name="connsiteY9" fmla="*/ 150589 h 822282"/>
                  <a:gd name="connsiteX10" fmla="*/ 1648077 w 1948519"/>
                  <a:gd name="connsiteY10" fmla="*/ 139235 h 822282"/>
                  <a:gd name="connsiteX11" fmla="*/ 1948519 w 1948519"/>
                  <a:gd name="connsiteY11" fmla="*/ 0 h 822282"/>
                  <a:gd name="connsiteX0" fmla="*/ 0 w 1948519"/>
                  <a:gd name="connsiteY0" fmla="*/ 822282 h 822282"/>
                  <a:gd name="connsiteX1" fmla="*/ 230832 w 1948519"/>
                  <a:gd name="connsiteY1" fmla="*/ 762081 h 822282"/>
                  <a:gd name="connsiteX2" fmla="*/ 594542 w 1948519"/>
                  <a:gd name="connsiteY2" fmla="*/ 695276 h 822282"/>
                  <a:gd name="connsiteX3" fmla="*/ 926255 w 1948519"/>
                  <a:gd name="connsiteY3" fmla="*/ 622999 h 822282"/>
                  <a:gd name="connsiteX4" fmla="*/ 1208949 w 1948519"/>
                  <a:gd name="connsiteY4" fmla="*/ 543664 h 822282"/>
                  <a:gd name="connsiteX5" fmla="*/ 1325622 w 1948519"/>
                  <a:gd name="connsiteY5" fmla="*/ 392227 h 822282"/>
                  <a:gd name="connsiteX6" fmla="*/ 1354307 w 1948519"/>
                  <a:gd name="connsiteY6" fmla="*/ 307348 h 822282"/>
                  <a:gd name="connsiteX7" fmla="*/ 1367370 w 1948519"/>
                  <a:gd name="connsiteY7" fmla="*/ 222534 h 822282"/>
                  <a:gd name="connsiteX8" fmla="*/ 1429713 w 1948519"/>
                  <a:gd name="connsiteY8" fmla="*/ 178682 h 822282"/>
                  <a:gd name="connsiteX9" fmla="*/ 1506259 w 1948519"/>
                  <a:gd name="connsiteY9" fmla="*/ 150589 h 822282"/>
                  <a:gd name="connsiteX10" fmla="*/ 1648077 w 1948519"/>
                  <a:gd name="connsiteY10" fmla="*/ 139235 h 822282"/>
                  <a:gd name="connsiteX11" fmla="*/ 1948519 w 1948519"/>
                  <a:gd name="connsiteY11" fmla="*/ 0 h 822282"/>
                  <a:gd name="connsiteX0" fmla="*/ 0 w 1948519"/>
                  <a:gd name="connsiteY0" fmla="*/ 822282 h 822282"/>
                  <a:gd name="connsiteX1" fmla="*/ 230832 w 1948519"/>
                  <a:gd name="connsiteY1" fmla="*/ 762081 h 822282"/>
                  <a:gd name="connsiteX2" fmla="*/ 594542 w 1948519"/>
                  <a:gd name="connsiteY2" fmla="*/ 695276 h 822282"/>
                  <a:gd name="connsiteX3" fmla="*/ 926255 w 1948519"/>
                  <a:gd name="connsiteY3" fmla="*/ 622999 h 822282"/>
                  <a:gd name="connsiteX4" fmla="*/ 1208949 w 1948519"/>
                  <a:gd name="connsiteY4" fmla="*/ 543664 h 822282"/>
                  <a:gd name="connsiteX5" fmla="*/ 1325622 w 1948519"/>
                  <a:gd name="connsiteY5" fmla="*/ 392227 h 822282"/>
                  <a:gd name="connsiteX6" fmla="*/ 1354307 w 1948519"/>
                  <a:gd name="connsiteY6" fmla="*/ 307348 h 822282"/>
                  <a:gd name="connsiteX7" fmla="*/ 1367370 w 1948519"/>
                  <a:gd name="connsiteY7" fmla="*/ 222534 h 822282"/>
                  <a:gd name="connsiteX8" fmla="*/ 1429713 w 1948519"/>
                  <a:gd name="connsiteY8" fmla="*/ 178682 h 822282"/>
                  <a:gd name="connsiteX9" fmla="*/ 1506259 w 1948519"/>
                  <a:gd name="connsiteY9" fmla="*/ 150589 h 822282"/>
                  <a:gd name="connsiteX10" fmla="*/ 1648077 w 1948519"/>
                  <a:gd name="connsiteY10" fmla="*/ 139235 h 822282"/>
                  <a:gd name="connsiteX11" fmla="*/ 1948519 w 1948519"/>
                  <a:gd name="connsiteY11" fmla="*/ 0 h 822282"/>
                  <a:gd name="connsiteX0" fmla="*/ 0 w 1948519"/>
                  <a:gd name="connsiteY0" fmla="*/ 822282 h 822282"/>
                  <a:gd name="connsiteX1" fmla="*/ 230832 w 1948519"/>
                  <a:gd name="connsiteY1" fmla="*/ 762081 h 822282"/>
                  <a:gd name="connsiteX2" fmla="*/ 594542 w 1948519"/>
                  <a:gd name="connsiteY2" fmla="*/ 695276 h 822282"/>
                  <a:gd name="connsiteX3" fmla="*/ 926255 w 1948519"/>
                  <a:gd name="connsiteY3" fmla="*/ 622999 h 822282"/>
                  <a:gd name="connsiteX4" fmla="*/ 1208949 w 1948519"/>
                  <a:gd name="connsiteY4" fmla="*/ 543664 h 822282"/>
                  <a:gd name="connsiteX5" fmla="*/ 1325622 w 1948519"/>
                  <a:gd name="connsiteY5" fmla="*/ 392227 h 822282"/>
                  <a:gd name="connsiteX6" fmla="*/ 1354307 w 1948519"/>
                  <a:gd name="connsiteY6" fmla="*/ 307348 h 822282"/>
                  <a:gd name="connsiteX7" fmla="*/ 1367370 w 1948519"/>
                  <a:gd name="connsiteY7" fmla="*/ 222534 h 822282"/>
                  <a:gd name="connsiteX8" fmla="*/ 1429713 w 1948519"/>
                  <a:gd name="connsiteY8" fmla="*/ 178682 h 822282"/>
                  <a:gd name="connsiteX9" fmla="*/ 1506259 w 1948519"/>
                  <a:gd name="connsiteY9" fmla="*/ 150589 h 822282"/>
                  <a:gd name="connsiteX10" fmla="*/ 1648077 w 1948519"/>
                  <a:gd name="connsiteY10" fmla="*/ 139235 h 822282"/>
                  <a:gd name="connsiteX11" fmla="*/ 1948519 w 1948519"/>
                  <a:gd name="connsiteY11" fmla="*/ 0 h 822282"/>
                  <a:gd name="connsiteX0" fmla="*/ 0 w 1948519"/>
                  <a:gd name="connsiteY0" fmla="*/ 822282 h 822282"/>
                  <a:gd name="connsiteX1" fmla="*/ 230832 w 1948519"/>
                  <a:gd name="connsiteY1" fmla="*/ 762081 h 822282"/>
                  <a:gd name="connsiteX2" fmla="*/ 594542 w 1948519"/>
                  <a:gd name="connsiteY2" fmla="*/ 695276 h 822282"/>
                  <a:gd name="connsiteX3" fmla="*/ 926255 w 1948519"/>
                  <a:gd name="connsiteY3" fmla="*/ 622999 h 822282"/>
                  <a:gd name="connsiteX4" fmla="*/ 1208949 w 1948519"/>
                  <a:gd name="connsiteY4" fmla="*/ 543664 h 822282"/>
                  <a:gd name="connsiteX5" fmla="*/ 1325622 w 1948519"/>
                  <a:gd name="connsiteY5" fmla="*/ 392227 h 822282"/>
                  <a:gd name="connsiteX6" fmla="*/ 1354307 w 1948519"/>
                  <a:gd name="connsiteY6" fmla="*/ 307348 h 822282"/>
                  <a:gd name="connsiteX7" fmla="*/ 1367370 w 1948519"/>
                  <a:gd name="connsiteY7" fmla="*/ 222534 h 822282"/>
                  <a:gd name="connsiteX8" fmla="*/ 1429713 w 1948519"/>
                  <a:gd name="connsiteY8" fmla="*/ 178682 h 822282"/>
                  <a:gd name="connsiteX9" fmla="*/ 1508774 w 1948519"/>
                  <a:gd name="connsiteY9" fmla="*/ 159179 h 822282"/>
                  <a:gd name="connsiteX10" fmla="*/ 1648077 w 1948519"/>
                  <a:gd name="connsiteY10" fmla="*/ 139235 h 822282"/>
                  <a:gd name="connsiteX11" fmla="*/ 1948519 w 1948519"/>
                  <a:gd name="connsiteY11" fmla="*/ 0 h 822282"/>
                  <a:gd name="connsiteX0" fmla="*/ 0 w 1948519"/>
                  <a:gd name="connsiteY0" fmla="*/ 822282 h 822282"/>
                  <a:gd name="connsiteX1" fmla="*/ 230832 w 1948519"/>
                  <a:gd name="connsiteY1" fmla="*/ 762081 h 822282"/>
                  <a:gd name="connsiteX2" fmla="*/ 594542 w 1948519"/>
                  <a:gd name="connsiteY2" fmla="*/ 695276 h 822282"/>
                  <a:gd name="connsiteX3" fmla="*/ 926255 w 1948519"/>
                  <a:gd name="connsiteY3" fmla="*/ 622999 h 822282"/>
                  <a:gd name="connsiteX4" fmla="*/ 1208949 w 1948519"/>
                  <a:gd name="connsiteY4" fmla="*/ 543664 h 822282"/>
                  <a:gd name="connsiteX5" fmla="*/ 1325622 w 1948519"/>
                  <a:gd name="connsiteY5" fmla="*/ 392227 h 822282"/>
                  <a:gd name="connsiteX6" fmla="*/ 1354307 w 1948519"/>
                  <a:gd name="connsiteY6" fmla="*/ 307348 h 822282"/>
                  <a:gd name="connsiteX7" fmla="*/ 1367370 w 1948519"/>
                  <a:gd name="connsiteY7" fmla="*/ 222534 h 822282"/>
                  <a:gd name="connsiteX8" fmla="*/ 1429713 w 1948519"/>
                  <a:gd name="connsiteY8" fmla="*/ 178682 h 822282"/>
                  <a:gd name="connsiteX9" fmla="*/ 1508774 w 1948519"/>
                  <a:gd name="connsiteY9" fmla="*/ 159179 h 822282"/>
                  <a:gd name="connsiteX10" fmla="*/ 1648077 w 1948519"/>
                  <a:gd name="connsiteY10" fmla="*/ 139235 h 822282"/>
                  <a:gd name="connsiteX11" fmla="*/ 1948519 w 1948519"/>
                  <a:gd name="connsiteY11" fmla="*/ 0 h 822282"/>
                  <a:gd name="connsiteX0" fmla="*/ 0 w 1948519"/>
                  <a:gd name="connsiteY0" fmla="*/ 822282 h 822282"/>
                  <a:gd name="connsiteX1" fmla="*/ 230832 w 1948519"/>
                  <a:gd name="connsiteY1" fmla="*/ 762081 h 822282"/>
                  <a:gd name="connsiteX2" fmla="*/ 594542 w 1948519"/>
                  <a:gd name="connsiteY2" fmla="*/ 695276 h 822282"/>
                  <a:gd name="connsiteX3" fmla="*/ 926255 w 1948519"/>
                  <a:gd name="connsiteY3" fmla="*/ 622999 h 822282"/>
                  <a:gd name="connsiteX4" fmla="*/ 1208949 w 1948519"/>
                  <a:gd name="connsiteY4" fmla="*/ 543664 h 822282"/>
                  <a:gd name="connsiteX5" fmla="*/ 1325622 w 1948519"/>
                  <a:gd name="connsiteY5" fmla="*/ 392227 h 822282"/>
                  <a:gd name="connsiteX6" fmla="*/ 1354307 w 1948519"/>
                  <a:gd name="connsiteY6" fmla="*/ 307348 h 822282"/>
                  <a:gd name="connsiteX7" fmla="*/ 1367370 w 1948519"/>
                  <a:gd name="connsiteY7" fmla="*/ 222534 h 822282"/>
                  <a:gd name="connsiteX8" fmla="*/ 1429713 w 1948519"/>
                  <a:gd name="connsiteY8" fmla="*/ 178682 h 822282"/>
                  <a:gd name="connsiteX9" fmla="*/ 1508774 w 1948519"/>
                  <a:gd name="connsiteY9" fmla="*/ 159179 h 822282"/>
                  <a:gd name="connsiteX10" fmla="*/ 1648077 w 1948519"/>
                  <a:gd name="connsiteY10" fmla="*/ 139235 h 822282"/>
                  <a:gd name="connsiteX11" fmla="*/ 1948519 w 1948519"/>
                  <a:gd name="connsiteY11" fmla="*/ 0 h 822282"/>
                  <a:gd name="connsiteX0" fmla="*/ 0 w 1948519"/>
                  <a:gd name="connsiteY0" fmla="*/ 822282 h 822282"/>
                  <a:gd name="connsiteX1" fmla="*/ 230832 w 1948519"/>
                  <a:gd name="connsiteY1" fmla="*/ 762081 h 822282"/>
                  <a:gd name="connsiteX2" fmla="*/ 594542 w 1948519"/>
                  <a:gd name="connsiteY2" fmla="*/ 695276 h 822282"/>
                  <a:gd name="connsiteX3" fmla="*/ 926255 w 1948519"/>
                  <a:gd name="connsiteY3" fmla="*/ 622999 h 822282"/>
                  <a:gd name="connsiteX4" fmla="*/ 1208949 w 1948519"/>
                  <a:gd name="connsiteY4" fmla="*/ 543664 h 822282"/>
                  <a:gd name="connsiteX5" fmla="*/ 1325622 w 1948519"/>
                  <a:gd name="connsiteY5" fmla="*/ 392227 h 822282"/>
                  <a:gd name="connsiteX6" fmla="*/ 1354307 w 1948519"/>
                  <a:gd name="connsiteY6" fmla="*/ 307348 h 822282"/>
                  <a:gd name="connsiteX7" fmla="*/ 1367370 w 1948519"/>
                  <a:gd name="connsiteY7" fmla="*/ 222534 h 822282"/>
                  <a:gd name="connsiteX8" fmla="*/ 1429713 w 1948519"/>
                  <a:gd name="connsiteY8" fmla="*/ 178682 h 822282"/>
                  <a:gd name="connsiteX9" fmla="*/ 1508774 w 1948519"/>
                  <a:gd name="connsiteY9" fmla="*/ 159179 h 822282"/>
                  <a:gd name="connsiteX10" fmla="*/ 1635502 w 1948519"/>
                  <a:gd name="connsiteY10" fmla="*/ 122054 h 822282"/>
                  <a:gd name="connsiteX11" fmla="*/ 1948519 w 1948519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54307 w 1928400"/>
                  <a:gd name="connsiteY6" fmla="*/ 307348 h 822282"/>
                  <a:gd name="connsiteX7" fmla="*/ 1367370 w 1928400"/>
                  <a:gd name="connsiteY7" fmla="*/ 222534 h 822282"/>
                  <a:gd name="connsiteX8" fmla="*/ 1429713 w 1928400"/>
                  <a:gd name="connsiteY8" fmla="*/ 178682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54307 w 1928400"/>
                  <a:gd name="connsiteY6" fmla="*/ 307348 h 822282"/>
                  <a:gd name="connsiteX7" fmla="*/ 1367370 w 1928400"/>
                  <a:gd name="connsiteY7" fmla="*/ 222534 h 822282"/>
                  <a:gd name="connsiteX8" fmla="*/ 1429713 w 1928400"/>
                  <a:gd name="connsiteY8" fmla="*/ 178682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6763 w 1928400"/>
                  <a:gd name="connsiteY6" fmla="*/ 297040 h 822282"/>
                  <a:gd name="connsiteX7" fmla="*/ 1367370 w 1928400"/>
                  <a:gd name="connsiteY7" fmla="*/ 222534 h 822282"/>
                  <a:gd name="connsiteX8" fmla="*/ 1429713 w 1928400"/>
                  <a:gd name="connsiteY8" fmla="*/ 178682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6763 w 1928400"/>
                  <a:gd name="connsiteY6" fmla="*/ 297040 h 822282"/>
                  <a:gd name="connsiteX7" fmla="*/ 1367370 w 1928400"/>
                  <a:gd name="connsiteY7" fmla="*/ 222534 h 822282"/>
                  <a:gd name="connsiteX8" fmla="*/ 1429713 w 1928400"/>
                  <a:gd name="connsiteY8" fmla="*/ 178682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6763 w 1928400"/>
                  <a:gd name="connsiteY6" fmla="*/ 297040 h 822282"/>
                  <a:gd name="connsiteX7" fmla="*/ 1362341 w 1928400"/>
                  <a:gd name="connsiteY7" fmla="*/ 212225 h 822282"/>
                  <a:gd name="connsiteX8" fmla="*/ 1429713 w 1928400"/>
                  <a:gd name="connsiteY8" fmla="*/ 178682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6763 w 1928400"/>
                  <a:gd name="connsiteY6" fmla="*/ 297040 h 822282"/>
                  <a:gd name="connsiteX7" fmla="*/ 1362341 w 1928400"/>
                  <a:gd name="connsiteY7" fmla="*/ 212225 h 822282"/>
                  <a:gd name="connsiteX8" fmla="*/ 1429713 w 1928400"/>
                  <a:gd name="connsiteY8" fmla="*/ 178682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6763 w 1928400"/>
                  <a:gd name="connsiteY6" fmla="*/ 297040 h 822282"/>
                  <a:gd name="connsiteX7" fmla="*/ 1362341 w 1928400"/>
                  <a:gd name="connsiteY7" fmla="*/ 212225 h 822282"/>
                  <a:gd name="connsiteX8" fmla="*/ 1429713 w 1928400"/>
                  <a:gd name="connsiteY8" fmla="*/ 178682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6763 w 1928400"/>
                  <a:gd name="connsiteY6" fmla="*/ 297040 h 822282"/>
                  <a:gd name="connsiteX7" fmla="*/ 1362341 w 1928400"/>
                  <a:gd name="connsiteY7" fmla="*/ 212225 h 822282"/>
                  <a:gd name="connsiteX8" fmla="*/ 1429713 w 1928400"/>
                  <a:gd name="connsiteY8" fmla="*/ 178682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6763 w 1928400"/>
                  <a:gd name="connsiteY6" fmla="*/ 297040 h 822282"/>
                  <a:gd name="connsiteX7" fmla="*/ 1362341 w 1928400"/>
                  <a:gd name="connsiteY7" fmla="*/ 212225 h 822282"/>
                  <a:gd name="connsiteX8" fmla="*/ 1429713 w 1928400"/>
                  <a:gd name="connsiteY8" fmla="*/ 178682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6763 w 1928400"/>
                  <a:gd name="connsiteY6" fmla="*/ 297040 h 822282"/>
                  <a:gd name="connsiteX7" fmla="*/ 1362341 w 1928400"/>
                  <a:gd name="connsiteY7" fmla="*/ 212225 h 822282"/>
                  <a:gd name="connsiteX8" fmla="*/ 1429713 w 1928400"/>
                  <a:gd name="connsiteY8" fmla="*/ 178682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6763 w 1928400"/>
                  <a:gd name="connsiteY6" fmla="*/ 297040 h 822282"/>
                  <a:gd name="connsiteX7" fmla="*/ 1362341 w 1928400"/>
                  <a:gd name="connsiteY7" fmla="*/ 212225 h 822282"/>
                  <a:gd name="connsiteX8" fmla="*/ 1429713 w 1928400"/>
                  <a:gd name="connsiteY8" fmla="*/ 178682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6763 w 1928400"/>
                  <a:gd name="connsiteY6" fmla="*/ 297040 h 822282"/>
                  <a:gd name="connsiteX7" fmla="*/ 1362341 w 1928400"/>
                  <a:gd name="connsiteY7" fmla="*/ 212225 h 822282"/>
                  <a:gd name="connsiteX8" fmla="*/ 1429713 w 1928400"/>
                  <a:gd name="connsiteY8" fmla="*/ 178682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6763 w 1928400"/>
                  <a:gd name="connsiteY6" fmla="*/ 297040 h 822282"/>
                  <a:gd name="connsiteX7" fmla="*/ 1362341 w 1928400"/>
                  <a:gd name="connsiteY7" fmla="*/ 212225 h 822282"/>
                  <a:gd name="connsiteX8" fmla="*/ 1429713 w 1928400"/>
                  <a:gd name="connsiteY8" fmla="*/ 178682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6763 w 1928400"/>
                  <a:gd name="connsiteY6" fmla="*/ 297040 h 822282"/>
                  <a:gd name="connsiteX7" fmla="*/ 1362341 w 1928400"/>
                  <a:gd name="connsiteY7" fmla="*/ 212225 h 822282"/>
                  <a:gd name="connsiteX8" fmla="*/ 1429713 w 1928400"/>
                  <a:gd name="connsiteY8" fmla="*/ 178682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6763 w 1928400"/>
                  <a:gd name="connsiteY6" fmla="*/ 297040 h 822282"/>
                  <a:gd name="connsiteX7" fmla="*/ 1362341 w 1928400"/>
                  <a:gd name="connsiteY7" fmla="*/ 212225 h 822282"/>
                  <a:gd name="connsiteX8" fmla="*/ 1429713 w 1928400"/>
                  <a:gd name="connsiteY8" fmla="*/ 178682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6763 w 1928400"/>
                  <a:gd name="connsiteY6" fmla="*/ 297040 h 822282"/>
                  <a:gd name="connsiteX7" fmla="*/ 1362341 w 1928400"/>
                  <a:gd name="connsiteY7" fmla="*/ 212225 h 822282"/>
                  <a:gd name="connsiteX8" fmla="*/ 1429713 w 1928400"/>
                  <a:gd name="connsiteY8" fmla="*/ 178682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54308 w 1928400"/>
                  <a:gd name="connsiteY6" fmla="*/ 286732 h 822282"/>
                  <a:gd name="connsiteX7" fmla="*/ 1362341 w 1928400"/>
                  <a:gd name="connsiteY7" fmla="*/ 212225 h 822282"/>
                  <a:gd name="connsiteX8" fmla="*/ 1429713 w 1928400"/>
                  <a:gd name="connsiteY8" fmla="*/ 178682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54308 w 1928400"/>
                  <a:gd name="connsiteY6" fmla="*/ 286732 h 822282"/>
                  <a:gd name="connsiteX7" fmla="*/ 1362341 w 1928400"/>
                  <a:gd name="connsiteY7" fmla="*/ 212225 h 822282"/>
                  <a:gd name="connsiteX8" fmla="*/ 1429713 w 1928400"/>
                  <a:gd name="connsiteY8" fmla="*/ 178682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54308 w 1928400"/>
                  <a:gd name="connsiteY6" fmla="*/ 286732 h 822282"/>
                  <a:gd name="connsiteX7" fmla="*/ 1362341 w 1928400"/>
                  <a:gd name="connsiteY7" fmla="*/ 212225 h 822282"/>
                  <a:gd name="connsiteX8" fmla="*/ 1429713 w 1928400"/>
                  <a:gd name="connsiteY8" fmla="*/ 178682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54308 w 1928400"/>
                  <a:gd name="connsiteY6" fmla="*/ 286732 h 822282"/>
                  <a:gd name="connsiteX7" fmla="*/ 1362341 w 1928400"/>
                  <a:gd name="connsiteY7" fmla="*/ 212225 h 822282"/>
                  <a:gd name="connsiteX8" fmla="*/ 1429713 w 1928400"/>
                  <a:gd name="connsiteY8" fmla="*/ 178682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9278 w 1928400"/>
                  <a:gd name="connsiteY6" fmla="*/ 285014 h 822282"/>
                  <a:gd name="connsiteX7" fmla="*/ 1362341 w 1928400"/>
                  <a:gd name="connsiteY7" fmla="*/ 212225 h 822282"/>
                  <a:gd name="connsiteX8" fmla="*/ 1429713 w 1928400"/>
                  <a:gd name="connsiteY8" fmla="*/ 178682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9278 w 1928400"/>
                  <a:gd name="connsiteY6" fmla="*/ 285014 h 822282"/>
                  <a:gd name="connsiteX7" fmla="*/ 1362341 w 1928400"/>
                  <a:gd name="connsiteY7" fmla="*/ 212225 h 822282"/>
                  <a:gd name="connsiteX8" fmla="*/ 1429713 w 1928400"/>
                  <a:gd name="connsiteY8" fmla="*/ 178682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9278 w 1928400"/>
                  <a:gd name="connsiteY6" fmla="*/ 285014 h 822282"/>
                  <a:gd name="connsiteX7" fmla="*/ 1362341 w 1928400"/>
                  <a:gd name="connsiteY7" fmla="*/ 212225 h 822282"/>
                  <a:gd name="connsiteX8" fmla="*/ 1429713 w 1928400"/>
                  <a:gd name="connsiteY8" fmla="*/ 178682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9278 w 1928400"/>
                  <a:gd name="connsiteY6" fmla="*/ 285014 h 822282"/>
                  <a:gd name="connsiteX7" fmla="*/ 1362341 w 1928400"/>
                  <a:gd name="connsiteY7" fmla="*/ 212225 h 822282"/>
                  <a:gd name="connsiteX8" fmla="*/ 1429713 w 1928400"/>
                  <a:gd name="connsiteY8" fmla="*/ 178682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9278 w 1928400"/>
                  <a:gd name="connsiteY6" fmla="*/ 285014 h 822282"/>
                  <a:gd name="connsiteX7" fmla="*/ 1362341 w 1928400"/>
                  <a:gd name="connsiteY7" fmla="*/ 212225 h 822282"/>
                  <a:gd name="connsiteX8" fmla="*/ 1429713 w 1928400"/>
                  <a:gd name="connsiteY8" fmla="*/ 175246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9278 w 1928400"/>
                  <a:gd name="connsiteY6" fmla="*/ 285014 h 822282"/>
                  <a:gd name="connsiteX7" fmla="*/ 1362341 w 1928400"/>
                  <a:gd name="connsiteY7" fmla="*/ 212225 h 822282"/>
                  <a:gd name="connsiteX8" fmla="*/ 1429713 w 1928400"/>
                  <a:gd name="connsiteY8" fmla="*/ 175246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9278 w 1928400"/>
                  <a:gd name="connsiteY6" fmla="*/ 285014 h 822282"/>
                  <a:gd name="connsiteX7" fmla="*/ 1366873 w 1928400"/>
                  <a:gd name="connsiteY7" fmla="*/ 209129 h 822282"/>
                  <a:gd name="connsiteX8" fmla="*/ 1429713 w 1928400"/>
                  <a:gd name="connsiteY8" fmla="*/ 175246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9278 w 1928400"/>
                  <a:gd name="connsiteY6" fmla="*/ 285014 h 822282"/>
                  <a:gd name="connsiteX7" fmla="*/ 1362341 w 1928400"/>
                  <a:gd name="connsiteY7" fmla="*/ 210677 h 822282"/>
                  <a:gd name="connsiteX8" fmla="*/ 1429713 w 1928400"/>
                  <a:gd name="connsiteY8" fmla="*/ 175246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9278 w 1928400"/>
                  <a:gd name="connsiteY6" fmla="*/ 285014 h 822282"/>
                  <a:gd name="connsiteX7" fmla="*/ 1362341 w 1928400"/>
                  <a:gd name="connsiteY7" fmla="*/ 210677 h 822282"/>
                  <a:gd name="connsiteX8" fmla="*/ 1429713 w 1928400"/>
                  <a:gd name="connsiteY8" fmla="*/ 175246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9278 w 1928400"/>
                  <a:gd name="connsiteY6" fmla="*/ 285014 h 822282"/>
                  <a:gd name="connsiteX7" fmla="*/ 1362341 w 1928400"/>
                  <a:gd name="connsiteY7" fmla="*/ 210677 h 822282"/>
                  <a:gd name="connsiteX8" fmla="*/ 1429713 w 1928400"/>
                  <a:gd name="connsiteY8" fmla="*/ 175246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9278 w 1928400"/>
                  <a:gd name="connsiteY6" fmla="*/ 285014 h 822282"/>
                  <a:gd name="connsiteX7" fmla="*/ 1362341 w 1928400"/>
                  <a:gd name="connsiteY7" fmla="*/ 210677 h 822282"/>
                  <a:gd name="connsiteX8" fmla="*/ 1429713 w 1928400"/>
                  <a:gd name="connsiteY8" fmla="*/ 175246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9278 w 1928400"/>
                  <a:gd name="connsiteY6" fmla="*/ 285014 h 822282"/>
                  <a:gd name="connsiteX7" fmla="*/ 1362341 w 1928400"/>
                  <a:gd name="connsiteY7" fmla="*/ 210677 h 822282"/>
                  <a:gd name="connsiteX8" fmla="*/ 1429713 w 1928400"/>
                  <a:gd name="connsiteY8" fmla="*/ 175246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9278 w 1928400"/>
                  <a:gd name="connsiteY6" fmla="*/ 285014 h 822282"/>
                  <a:gd name="connsiteX7" fmla="*/ 1366873 w 1928400"/>
                  <a:gd name="connsiteY7" fmla="*/ 212225 h 822282"/>
                  <a:gd name="connsiteX8" fmla="*/ 1429713 w 1928400"/>
                  <a:gd name="connsiteY8" fmla="*/ 175246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28400" h="822282">
                    <a:moveTo>
                      <a:pt x="0" y="822282"/>
                    </a:moveTo>
                    <a:cubicBezTo>
                      <a:pt x="40701" y="810465"/>
                      <a:pt x="159231" y="773441"/>
                      <a:pt x="230832" y="762081"/>
                    </a:cubicBezTo>
                    <a:cubicBezTo>
                      <a:pt x="315806" y="745371"/>
                      <a:pt x="478638" y="718456"/>
                      <a:pt x="594542" y="695276"/>
                    </a:cubicBezTo>
                    <a:cubicBezTo>
                      <a:pt x="710446" y="672096"/>
                      <a:pt x="803794" y="650051"/>
                      <a:pt x="926255" y="622999"/>
                    </a:cubicBezTo>
                    <a:cubicBezTo>
                      <a:pt x="1048716" y="595947"/>
                      <a:pt x="1142388" y="582126"/>
                      <a:pt x="1208949" y="543664"/>
                    </a:cubicBezTo>
                    <a:cubicBezTo>
                      <a:pt x="1275510" y="505202"/>
                      <a:pt x="1311298" y="435335"/>
                      <a:pt x="1325622" y="392227"/>
                    </a:cubicBezTo>
                    <a:cubicBezTo>
                      <a:pt x="1339946" y="349119"/>
                      <a:pt x="1338697" y="336270"/>
                      <a:pt x="1349278" y="285014"/>
                    </a:cubicBezTo>
                    <a:cubicBezTo>
                      <a:pt x="1353013" y="255031"/>
                      <a:pt x="1360983" y="227350"/>
                      <a:pt x="1366873" y="212225"/>
                    </a:cubicBezTo>
                    <a:cubicBezTo>
                      <a:pt x="1388909" y="194441"/>
                      <a:pt x="1390449" y="187682"/>
                      <a:pt x="1429713" y="175246"/>
                    </a:cubicBezTo>
                    <a:cubicBezTo>
                      <a:pt x="1463949" y="166246"/>
                      <a:pt x="1482133" y="160685"/>
                      <a:pt x="1508774" y="159179"/>
                    </a:cubicBezTo>
                    <a:cubicBezTo>
                      <a:pt x="1537930" y="152519"/>
                      <a:pt x="1572565" y="151175"/>
                      <a:pt x="1635502" y="122054"/>
                    </a:cubicBezTo>
                    <a:cubicBezTo>
                      <a:pt x="1818019" y="41107"/>
                      <a:pt x="1822398" y="43903"/>
                      <a:pt x="1928400" y="0"/>
                    </a:cubicBezTo>
                  </a:path>
                </a:pathLst>
              </a:custGeom>
              <a:noFill/>
              <a:ln w="317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800">
                  <a:latin typeface="+mj-ea"/>
                  <a:ea typeface="+mj-ea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266" name="フリーフォーム 265"/>
              <p:cNvSpPr/>
              <p:nvPr/>
            </p:nvSpPr>
            <p:spPr>
              <a:xfrm rot="10800000">
                <a:off x="1411221" y="4106250"/>
                <a:ext cx="3048085" cy="2075912"/>
              </a:xfrm>
              <a:custGeom>
                <a:avLst/>
                <a:gdLst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898902 w 1534332"/>
                  <a:gd name="connsiteY2" fmla="*/ 805912 h 1596325"/>
                  <a:gd name="connsiteX3" fmla="*/ 1332854 w 1534332"/>
                  <a:gd name="connsiteY3" fmla="*/ 604434 h 1596325"/>
                  <a:gd name="connsiteX4" fmla="*/ 1534332 w 1534332"/>
                  <a:gd name="connsiteY4" fmla="*/ 0 h 1596325"/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821410 w 1534332"/>
                  <a:gd name="connsiteY2" fmla="*/ 929899 h 1596325"/>
                  <a:gd name="connsiteX3" fmla="*/ 1332854 w 1534332"/>
                  <a:gd name="connsiteY3" fmla="*/ 604434 h 1596325"/>
                  <a:gd name="connsiteX4" fmla="*/ 1534332 w 1534332"/>
                  <a:gd name="connsiteY4" fmla="*/ 0 h 1596325"/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821410 w 1534332"/>
                  <a:gd name="connsiteY2" fmla="*/ 929899 h 1596325"/>
                  <a:gd name="connsiteX3" fmla="*/ 1115878 w 1534332"/>
                  <a:gd name="connsiteY3" fmla="*/ 821410 h 1596325"/>
                  <a:gd name="connsiteX4" fmla="*/ 1332854 w 1534332"/>
                  <a:gd name="connsiteY4" fmla="*/ 604434 h 1596325"/>
                  <a:gd name="connsiteX5" fmla="*/ 1534332 w 1534332"/>
                  <a:gd name="connsiteY5" fmla="*/ 0 h 1596325"/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619932 w 1534332"/>
                  <a:gd name="connsiteY2" fmla="*/ 1022888 h 1596325"/>
                  <a:gd name="connsiteX3" fmla="*/ 821410 w 1534332"/>
                  <a:gd name="connsiteY3" fmla="*/ 929899 h 1596325"/>
                  <a:gd name="connsiteX4" fmla="*/ 1115878 w 1534332"/>
                  <a:gd name="connsiteY4" fmla="*/ 821410 h 1596325"/>
                  <a:gd name="connsiteX5" fmla="*/ 1332854 w 1534332"/>
                  <a:gd name="connsiteY5" fmla="*/ 604434 h 1596325"/>
                  <a:gd name="connsiteX6" fmla="*/ 1534332 w 1534332"/>
                  <a:gd name="connsiteY6" fmla="*/ 0 h 1596325"/>
                  <a:gd name="connsiteX0" fmla="*/ 0 w 1534332"/>
                  <a:gd name="connsiteY0" fmla="*/ 1716006 h 1716006"/>
                  <a:gd name="connsiteX1" fmla="*/ 263471 w 1534332"/>
                  <a:gd name="connsiteY1" fmla="*/ 1193369 h 1716006"/>
                  <a:gd name="connsiteX2" fmla="*/ 619932 w 1534332"/>
                  <a:gd name="connsiteY2" fmla="*/ 1022888 h 1716006"/>
                  <a:gd name="connsiteX3" fmla="*/ 821410 w 1534332"/>
                  <a:gd name="connsiteY3" fmla="*/ 929899 h 1716006"/>
                  <a:gd name="connsiteX4" fmla="*/ 1115878 w 1534332"/>
                  <a:gd name="connsiteY4" fmla="*/ 821410 h 1716006"/>
                  <a:gd name="connsiteX5" fmla="*/ 1332854 w 1534332"/>
                  <a:gd name="connsiteY5" fmla="*/ 604434 h 1716006"/>
                  <a:gd name="connsiteX6" fmla="*/ 1534332 w 1534332"/>
                  <a:gd name="connsiteY6" fmla="*/ 0 h 1716006"/>
                  <a:gd name="connsiteX0" fmla="*/ 0 w 1534332"/>
                  <a:gd name="connsiteY0" fmla="*/ 1716006 h 1716006"/>
                  <a:gd name="connsiteX1" fmla="*/ 263471 w 1534332"/>
                  <a:gd name="connsiteY1" fmla="*/ 1233262 h 1716006"/>
                  <a:gd name="connsiteX2" fmla="*/ 619932 w 1534332"/>
                  <a:gd name="connsiteY2" fmla="*/ 1022888 h 1716006"/>
                  <a:gd name="connsiteX3" fmla="*/ 821410 w 1534332"/>
                  <a:gd name="connsiteY3" fmla="*/ 929899 h 1716006"/>
                  <a:gd name="connsiteX4" fmla="*/ 1115878 w 1534332"/>
                  <a:gd name="connsiteY4" fmla="*/ 821410 h 1716006"/>
                  <a:gd name="connsiteX5" fmla="*/ 1332854 w 1534332"/>
                  <a:gd name="connsiteY5" fmla="*/ 604434 h 1716006"/>
                  <a:gd name="connsiteX6" fmla="*/ 1534332 w 1534332"/>
                  <a:gd name="connsiteY6" fmla="*/ 0 h 1716006"/>
                  <a:gd name="connsiteX0" fmla="*/ 0 w 1534332"/>
                  <a:gd name="connsiteY0" fmla="*/ 1716006 h 1716006"/>
                  <a:gd name="connsiteX1" fmla="*/ 263471 w 1534332"/>
                  <a:gd name="connsiteY1" fmla="*/ 1286454 h 1716006"/>
                  <a:gd name="connsiteX2" fmla="*/ 619932 w 1534332"/>
                  <a:gd name="connsiteY2" fmla="*/ 1022888 h 1716006"/>
                  <a:gd name="connsiteX3" fmla="*/ 821410 w 1534332"/>
                  <a:gd name="connsiteY3" fmla="*/ 929899 h 1716006"/>
                  <a:gd name="connsiteX4" fmla="*/ 1115878 w 1534332"/>
                  <a:gd name="connsiteY4" fmla="*/ 821410 h 1716006"/>
                  <a:gd name="connsiteX5" fmla="*/ 1332854 w 1534332"/>
                  <a:gd name="connsiteY5" fmla="*/ 604434 h 1716006"/>
                  <a:gd name="connsiteX6" fmla="*/ 1534332 w 1534332"/>
                  <a:gd name="connsiteY6" fmla="*/ 0 h 1716006"/>
                  <a:gd name="connsiteX0" fmla="*/ 0 w 1551674"/>
                  <a:gd name="connsiteY0" fmla="*/ 1331016 h 1331016"/>
                  <a:gd name="connsiteX1" fmla="*/ 280813 w 1551674"/>
                  <a:gd name="connsiteY1" fmla="*/ 1286454 h 1331016"/>
                  <a:gd name="connsiteX2" fmla="*/ 637274 w 1551674"/>
                  <a:gd name="connsiteY2" fmla="*/ 1022888 h 1331016"/>
                  <a:gd name="connsiteX3" fmla="*/ 838752 w 1551674"/>
                  <a:gd name="connsiteY3" fmla="*/ 929899 h 1331016"/>
                  <a:gd name="connsiteX4" fmla="*/ 1133220 w 1551674"/>
                  <a:gd name="connsiteY4" fmla="*/ 821410 h 1331016"/>
                  <a:gd name="connsiteX5" fmla="*/ 1350196 w 1551674"/>
                  <a:gd name="connsiteY5" fmla="*/ 604434 h 1331016"/>
                  <a:gd name="connsiteX6" fmla="*/ 1551674 w 1551674"/>
                  <a:gd name="connsiteY6" fmla="*/ 0 h 1331016"/>
                  <a:gd name="connsiteX0" fmla="*/ 0 w 1534603"/>
                  <a:gd name="connsiteY0" fmla="*/ 1303702 h 1303702"/>
                  <a:gd name="connsiteX1" fmla="*/ 263742 w 1534603"/>
                  <a:gd name="connsiteY1" fmla="*/ 1286454 h 1303702"/>
                  <a:gd name="connsiteX2" fmla="*/ 620203 w 1534603"/>
                  <a:gd name="connsiteY2" fmla="*/ 1022888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63742 w 1534603"/>
                  <a:gd name="connsiteY1" fmla="*/ 1286454 h 1303702"/>
                  <a:gd name="connsiteX2" fmla="*/ 620203 w 1534603"/>
                  <a:gd name="connsiteY2" fmla="*/ 1022888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86504 w 1534603"/>
                  <a:gd name="connsiteY1" fmla="*/ 1061118 h 1303702"/>
                  <a:gd name="connsiteX2" fmla="*/ 620203 w 1534603"/>
                  <a:gd name="connsiteY2" fmla="*/ 1022888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86504 w 1534603"/>
                  <a:gd name="connsiteY1" fmla="*/ 1061118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86504 w 1534603"/>
                  <a:gd name="connsiteY1" fmla="*/ 1061118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55824 w 1534603"/>
                  <a:gd name="connsiteY3" fmla="*/ 950384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55824 w 1534603"/>
                  <a:gd name="connsiteY3" fmla="*/ 950384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55824 w 1534603"/>
                  <a:gd name="connsiteY3" fmla="*/ 950384 h 1303702"/>
                  <a:gd name="connsiteX4" fmla="*/ 1144601 w 1534603"/>
                  <a:gd name="connsiteY4" fmla="*/ 807754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55824 w 1534603"/>
                  <a:gd name="connsiteY3" fmla="*/ 950384 h 1303702"/>
                  <a:gd name="connsiteX4" fmla="*/ 1144601 w 1534603"/>
                  <a:gd name="connsiteY4" fmla="*/ 807754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01439 w 1534603"/>
                  <a:gd name="connsiteY1" fmla="*/ 1178797 h 1303702"/>
                  <a:gd name="connsiteX2" fmla="*/ 557609 w 1534603"/>
                  <a:gd name="connsiteY2" fmla="*/ 1029716 h 1303702"/>
                  <a:gd name="connsiteX3" fmla="*/ 855824 w 1534603"/>
                  <a:gd name="connsiteY3" fmla="*/ 950384 h 1303702"/>
                  <a:gd name="connsiteX4" fmla="*/ 1144601 w 1534603"/>
                  <a:gd name="connsiteY4" fmla="*/ 807754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01439 w 1534603"/>
                  <a:gd name="connsiteY1" fmla="*/ 1178797 h 1303702"/>
                  <a:gd name="connsiteX2" fmla="*/ 557609 w 1534603"/>
                  <a:gd name="connsiteY2" fmla="*/ 1029716 h 1303702"/>
                  <a:gd name="connsiteX3" fmla="*/ 855824 w 1534603"/>
                  <a:gd name="connsiteY3" fmla="*/ 950384 h 1303702"/>
                  <a:gd name="connsiteX4" fmla="*/ 1144601 w 1534603"/>
                  <a:gd name="connsiteY4" fmla="*/ 807754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01439 w 1534603"/>
                  <a:gd name="connsiteY1" fmla="*/ 1178797 h 1303702"/>
                  <a:gd name="connsiteX2" fmla="*/ 639760 w 1534603"/>
                  <a:gd name="connsiteY2" fmla="*/ 1062576 h 1303702"/>
                  <a:gd name="connsiteX3" fmla="*/ 855824 w 1534603"/>
                  <a:gd name="connsiteY3" fmla="*/ 950384 h 1303702"/>
                  <a:gd name="connsiteX4" fmla="*/ 1144601 w 1534603"/>
                  <a:gd name="connsiteY4" fmla="*/ 807754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01439 w 1534603"/>
                  <a:gd name="connsiteY1" fmla="*/ 1178797 h 1303702"/>
                  <a:gd name="connsiteX2" fmla="*/ 639760 w 1534603"/>
                  <a:gd name="connsiteY2" fmla="*/ 1062576 h 1303702"/>
                  <a:gd name="connsiteX3" fmla="*/ 1033820 w 1534603"/>
                  <a:gd name="connsiteY3" fmla="*/ 1007889 h 1303702"/>
                  <a:gd name="connsiteX4" fmla="*/ 1144601 w 1534603"/>
                  <a:gd name="connsiteY4" fmla="*/ 807754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01439 w 1534603"/>
                  <a:gd name="connsiteY1" fmla="*/ 1178797 h 1303702"/>
                  <a:gd name="connsiteX2" fmla="*/ 653452 w 1534603"/>
                  <a:gd name="connsiteY2" fmla="*/ 1120081 h 1303702"/>
                  <a:gd name="connsiteX3" fmla="*/ 1033820 w 1534603"/>
                  <a:gd name="connsiteY3" fmla="*/ 1007889 h 1303702"/>
                  <a:gd name="connsiteX4" fmla="*/ 1144601 w 1534603"/>
                  <a:gd name="connsiteY4" fmla="*/ 807754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01439 w 1534603"/>
                  <a:gd name="connsiteY1" fmla="*/ 1178797 h 1303702"/>
                  <a:gd name="connsiteX2" fmla="*/ 653452 w 1534603"/>
                  <a:gd name="connsiteY2" fmla="*/ 1120081 h 1303702"/>
                  <a:gd name="connsiteX3" fmla="*/ 1033820 w 1534603"/>
                  <a:gd name="connsiteY3" fmla="*/ 1007889 h 1303702"/>
                  <a:gd name="connsiteX4" fmla="*/ 1274675 w 1534603"/>
                  <a:gd name="connsiteY4" fmla="*/ 865259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01439 w 1534603"/>
                  <a:gd name="connsiteY1" fmla="*/ 1178797 h 1303702"/>
                  <a:gd name="connsiteX2" fmla="*/ 653452 w 1534603"/>
                  <a:gd name="connsiteY2" fmla="*/ 1120081 h 1303702"/>
                  <a:gd name="connsiteX3" fmla="*/ 1033820 w 1534603"/>
                  <a:gd name="connsiteY3" fmla="*/ 1007889 h 1303702"/>
                  <a:gd name="connsiteX4" fmla="*/ 1274675 w 1534603"/>
                  <a:gd name="connsiteY4" fmla="*/ 865259 h 1303702"/>
                  <a:gd name="connsiteX5" fmla="*/ 1456352 w 1534603"/>
                  <a:gd name="connsiteY5" fmla="*/ 629079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01439 w 1534603"/>
                  <a:gd name="connsiteY1" fmla="*/ 1178797 h 1303702"/>
                  <a:gd name="connsiteX2" fmla="*/ 653452 w 1534603"/>
                  <a:gd name="connsiteY2" fmla="*/ 1120081 h 1303702"/>
                  <a:gd name="connsiteX3" fmla="*/ 1033820 w 1534603"/>
                  <a:gd name="connsiteY3" fmla="*/ 1007889 h 1303702"/>
                  <a:gd name="connsiteX4" fmla="*/ 1274675 w 1534603"/>
                  <a:gd name="connsiteY4" fmla="*/ 865259 h 1303702"/>
                  <a:gd name="connsiteX5" fmla="*/ 1456352 w 1534603"/>
                  <a:gd name="connsiteY5" fmla="*/ 629079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01439 w 1534603"/>
                  <a:gd name="connsiteY1" fmla="*/ 1178797 h 1303702"/>
                  <a:gd name="connsiteX2" fmla="*/ 653452 w 1534603"/>
                  <a:gd name="connsiteY2" fmla="*/ 1120081 h 1303702"/>
                  <a:gd name="connsiteX3" fmla="*/ 1033820 w 1534603"/>
                  <a:gd name="connsiteY3" fmla="*/ 1007889 h 1303702"/>
                  <a:gd name="connsiteX4" fmla="*/ 1274675 w 1534603"/>
                  <a:gd name="connsiteY4" fmla="*/ 865259 h 1303702"/>
                  <a:gd name="connsiteX5" fmla="*/ 1456352 w 1534603"/>
                  <a:gd name="connsiteY5" fmla="*/ 629079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56207 w 1534603"/>
                  <a:gd name="connsiteY1" fmla="*/ 1187012 h 1303702"/>
                  <a:gd name="connsiteX2" fmla="*/ 653452 w 1534603"/>
                  <a:gd name="connsiteY2" fmla="*/ 1120081 h 1303702"/>
                  <a:gd name="connsiteX3" fmla="*/ 1033820 w 1534603"/>
                  <a:gd name="connsiteY3" fmla="*/ 1007889 h 1303702"/>
                  <a:gd name="connsiteX4" fmla="*/ 1274675 w 1534603"/>
                  <a:gd name="connsiteY4" fmla="*/ 865259 h 1303702"/>
                  <a:gd name="connsiteX5" fmla="*/ 1456352 w 1534603"/>
                  <a:gd name="connsiteY5" fmla="*/ 629079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56207 w 1534603"/>
                  <a:gd name="connsiteY1" fmla="*/ 1187012 h 1303702"/>
                  <a:gd name="connsiteX2" fmla="*/ 742449 w 1534603"/>
                  <a:gd name="connsiteY2" fmla="*/ 1128296 h 1303702"/>
                  <a:gd name="connsiteX3" fmla="*/ 1033820 w 1534603"/>
                  <a:gd name="connsiteY3" fmla="*/ 1007889 h 1303702"/>
                  <a:gd name="connsiteX4" fmla="*/ 1274675 w 1534603"/>
                  <a:gd name="connsiteY4" fmla="*/ 865259 h 1303702"/>
                  <a:gd name="connsiteX5" fmla="*/ 1456352 w 1534603"/>
                  <a:gd name="connsiteY5" fmla="*/ 629079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56207 w 1534603"/>
                  <a:gd name="connsiteY1" fmla="*/ 1187012 h 1303702"/>
                  <a:gd name="connsiteX2" fmla="*/ 742449 w 1534603"/>
                  <a:gd name="connsiteY2" fmla="*/ 1128296 h 1303702"/>
                  <a:gd name="connsiteX3" fmla="*/ 1088588 w 1534603"/>
                  <a:gd name="connsiteY3" fmla="*/ 1016104 h 1303702"/>
                  <a:gd name="connsiteX4" fmla="*/ 1274675 w 1534603"/>
                  <a:gd name="connsiteY4" fmla="*/ 865259 h 1303702"/>
                  <a:gd name="connsiteX5" fmla="*/ 1456352 w 1534603"/>
                  <a:gd name="connsiteY5" fmla="*/ 629079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56207 w 1534603"/>
                  <a:gd name="connsiteY1" fmla="*/ 1187012 h 1303702"/>
                  <a:gd name="connsiteX2" fmla="*/ 742449 w 1534603"/>
                  <a:gd name="connsiteY2" fmla="*/ 1128296 h 1303702"/>
                  <a:gd name="connsiteX3" fmla="*/ 1088588 w 1534603"/>
                  <a:gd name="connsiteY3" fmla="*/ 1016104 h 1303702"/>
                  <a:gd name="connsiteX4" fmla="*/ 1329443 w 1534603"/>
                  <a:gd name="connsiteY4" fmla="*/ 881689 h 1303702"/>
                  <a:gd name="connsiteX5" fmla="*/ 1456352 w 1534603"/>
                  <a:gd name="connsiteY5" fmla="*/ 629079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56207 w 1534603"/>
                  <a:gd name="connsiteY1" fmla="*/ 1187012 h 1303702"/>
                  <a:gd name="connsiteX2" fmla="*/ 742449 w 1534603"/>
                  <a:gd name="connsiteY2" fmla="*/ 1128296 h 1303702"/>
                  <a:gd name="connsiteX3" fmla="*/ 1088588 w 1534603"/>
                  <a:gd name="connsiteY3" fmla="*/ 1016104 h 1303702"/>
                  <a:gd name="connsiteX4" fmla="*/ 1329443 w 1534603"/>
                  <a:gd name="connsiteY4" fmla="*/ 881689 h 1303702"/>
                  <a:gd name="connsiteX5" fmla="*/ 1497428 w 1534603"/>
                  <a:gd name="connsiteY5" fmla="*/ 629079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356207 w 1534603"/>
                  <a:gd name="connsiteY1" fmla="*/ 1187012 h 1303702"/>
                  <a:gd name="connsiteX2" fmla="*/ 742449 w 1534603"/>
                  <a:gd name="connsiteY2" fmla="*/ 1128296 h 1303702"/>
                  <a:gd name="connsiteX3" fmla="*/ 1088588 w 1534603"/>
                  <a:gd name="connsiteY3" fmla="*/ 1016104 h 1303702"/>
                  <a:gd name="connsiteX4" fmla="*/ 1329443 w 1534603"/>
                  <a:gd name="connsiteY4" fmla="*/ 881689 h 1303702"/>
                  <a:gd name="connsiteX5" fmla="*/ 1497428 w 1534603"/>
                  <a:gd name="connsiteY5" fmla="*/ 629079 h 1303702"/>
                  <a:gd name="connsiteX6" fmla="*/ 1534603 w 1534603"/>
                  <a:gd name="connsiteY6" fmla="*/ 0 h 1303702"/>
                  <a:gd name="connsiteX0" fmla="*/ 0 w 1876901"/>
                  <a:gd name="connsiteY0" fmla="*/ 1656948 h 1656948"/>
                  <a:gd name="connsiteX1" fmla="*/ 356207 w 1876901"/>
                  <a:gd name="connsiteY1" fmla="*/ 1540258 h 1656948"/>
                  <a:gd name="connsiteX2" fmla="*/ 742449 w 1876901"/>
                  <a:gd name="connsiteY2" fmla="*/ 1481542 h 1656948"/>
                  <a:gd name="connsiteX3" fmla="*/ 1088588 w 1876901"/>
                  <a:gd name="connsiteY3" fmla="*/ 1369350 h 1656948"/>
                  <a:gd name="connsiteX4" fmla="*/ 1329443 w 1876901"/>
                  <a:gd name="connsiteY4" fmla="*/ 1234935 h 1656948"/>
                  <a:gd name="connsiteX5" fmla="*/ 1497428 w 1876901"/>
                  <a:gd name="connsiteY5" fmla="*/ 982325 h 1656948"/>
                  <a:gd name="connsiteX6" fmla="*/ 1876901 w 1876901"/>
                  <a:gd name="connsiteY6" fmla="*/ 0 h 1656948"/>
                  <a:gd name="connsiteX0" fmla="*/ 0 w 1876901"/>
                  <a:gd name="connsiteY0" fmla="*/ 1656948 h 1656948"/>
                  <a:gd name="connsiteX1" fmla="*/ 356207 w 1876901"/>
                  <a:gd name="connsiteY1" fmla="*/ 1540258 h 1656948"/>
                  <a:gd name="connsiteX2" fmla="*/ 742449 w 1876901"/>
                  <a:gd name="connsiteY2" fmla="*/ 1481542 h 1656948"/>
                  <a:gd name="connsiteX3" fmla="*/ 1088588 w 1876901"/>
                  <a:gd name="connsiteY3" fmla="*/ 1369350 h 1656948"/>
                  <a:gd name="connsiteX4" fmla="*/ 1329443 w 1876901"/>
                  <a:gd name="connsiteY4" fmla="*/ 1234935 h 1656948"/>
                  <a:gd name="connsiteX5" fmla="*/ 1497428 w 1876901"/>
                  <a:gd name="connsiteY5" fmla="*/ 982325 h 1656948"/>
                  <a:gd name="connsiteX6" fmla="*/ 1876901 w 1876901"/>
                  <a:gd name="connsiteY6" fmla="*/ 0 h 1656948"/>
                  <a:gd name="connsiteX0" fmla="*/ 0 w 1876901"/>
                  <a:gd name="connsiteY0" fmla="*/ 1656948 h 1656948"/>
                  <a:gd name="connsiteX1" fmla="*/ 356207 w 1876901"/>
                  <a:gd name="connsiteY1" fmla="*/ 1540258 h 1656948"/>
                  <a:gd name="connsiteX2" fmla="*/ 742449 w 1876901"/>
                  <a:gd name="connsiteY2" fmla="*/ 1481542 h 1656948"/>
                  <a:gd name="connsiteX3" fmla="*/ 1088588 w 1876901"/>
                  <a:gd name="connsiteY3" fmla="*/ 1369350 h 1656948"/>
                  <a:gd name="connsiteX4" fmla="*/ 1329443 w 1876901"/>
                  <a:gd name="connsiteY4" fmla="*/ 1234935 h 1656948"/>
                  <a:gd name="connsiteX5" fmla="*/ 1497428 w 1876901"/>
                  <a:gd name="connsiteY5" fmla="*/ 982325 h 1656948"/>
                  <a:gd name="connsiteX6" fmla="*/ 1633460 w 1876901"/>
                  <a:gd name="connsiteY6" fmla="*/ 516757 h 1656948"/>
                  <a:gd name="connsiteX7" fmla="*/ 1876901 w 1876901"/>
                  <a:gd name="connsiteY7" fmla="*/ 0 h 1656948"/>
                  <a:gd name="connsiteX0" fmla="*/ 0 w 1876901"/>
                  <a:gd name="connsiteY0" fmla="*/ 1656948 h 1656948"/>
                  <a:gd name="connsiteX1" fmla="*/ 356207 w 1876901"/>
                  <a:gd name="connsiteY1" fmla="*/ 1540258 h 1656948"/>
                  <a:gd name="connsiteX2" fmla="*/ 742449 w 1876901"/>
                  <a:gd name="connsiteY2" fmla="*/ 1481542 h 1656948"/>
                  <a:gd name="connsiteX3" fmla="*/ 1088588 w 1876901"/>
                  <a:gd name="connsiteY3" fmla="*/ 1369350 h 1656948"/>
                  <a:gd name="connsiteX4" fmla="*/ 1329443 w 1876901"/>
                  <a:gd name="connsiteY4" fmla="*/ 1234935 h 1656948"/>
                  <a:gd name="connsiteX5" fmla="*/ 1497428 w 1876901"/>
                  <a:gd name="connsiteY5" fmla="*/ 982325 h 1656948"/>
                  <a:gd name="connsiteX6" fmla="*/ 1571847 w 1876901"/>
                  <a:gd name="connsiteY6" fmla="*/ 360671 h 1656948"/>
                  <a:gd name="connsiteX7" fmla="*/ 1876901 w 1876901"/>
                  <a:gd name="connsiteY7" fmla="*/ 0 h 1656948"/>
                  <a:gd name="connsiteX0" fmla="*/ 0 w 1876901"/>
                  <a:gd name="connsiteY0" fmla="*/ 1656948 h 1656948"/>
                  <a:gd name="connsiteX1" fmla="*/ 356207 w 1876901"/>
                  <a:gd name="connsiteY1" fmla="*/ 1540258 h 1656948"/>
                  <a:gd name="connsiteX2" fmla="*/ 742449 w 1876901"/>
                  <a:gd name="connsiteY2" fmla="*/ 1481542 h 1656948"/>
                  <a:gd name="connsiteX3" fmla="*/ 1088588 w 1876901"/>
                  <a:gd name="connsiteY3" fmla="*/ 1369350 h 1656948"/>
                  <a:gd name="connsiteX4" fmla="*/ 1329443 w 1876901"/>
                  <a:gd name="connsiteY4" fmla="*/ 1234935 h 1656948"/>
                  <a:gd name="connsiteX5" fmla="*/ 1497428 w 1876901"/>
                  <a:gd name="connsiteY5" fmla="*/ 982325 h 1656948"/>
                  <a:gd name="connsiteX6" fmla="*/ 1571847 w 1876901"/>
                  <a:gd name="connsiteY6" fmla="*/ 360671 h 1656948"/>
                  <a:gd name="connsiteX7" fmla="*/ 1876901 w 1876901"/>
                  <a:gd name="connsiteY7" fmla="*/ 0 h 1656948"/>
                  <a:gd name="connsiteX0" fmla="*/ 0 w 1876901"/>
                  <a:gd name="connsiteY0" fmla="*/ 1656948 h 1656948"/>
                  <a:gd name="connsiteX1" fmla="*/ 356207 w 1876901"/>
                  <a:gd name="connsiteY1" fmla="*/ 1540258 h 1656948"/>
                  <a:gd name="connsiteX2" fmla="*/ 742449 w 1876901"/>
                  <a:gd name="connsiteY2" fmla="*/ 1481542 h 1656948"/>
                  <a:gd name="connsiteX3" fmla="*/ 1088588 w 1876901"/>
                  <a:gd name="connsiteY3" fmla="*/ 1369350 h 1656948"/>
                  <a:gd name="connsiteX4" fmla="*/ 1329443 w 1876901"/>
                  <a:gd name="connsiteY4" fmla="*/ 1234935 h 1656948"/>
                  <a:gd name="connsiteX5" fmla="*/ 1497428 w 1876901"/>
                  <a:gd name="connsiteY5" fmla="*/ 982325 h 1656948"/>
                  <a:gd name="connsiteX6" fmla="*/ 1571847 w 1876901"/>
                  <a:gd name="connsiteY6" fmla="*/ 360671 h 1656948"/>
                  <a:gd name="connsiteX7" fmla="*/ 1876901 w 1876901"/>
                  <a:gd name="connsiteY7" fmla="*/ 0 h 1656948"/>
                  <a:gd name="connsiteX0" fmla="*/ 0 w 1876901"/>
                  <a:gd name="connsiteY0" fmla="*/ 1656948 h 1656948"/>
                  <a:gd name="connsiteX1" fmla="*/ 356207 w 1876901"/>
                  <a:gd name="connsiteY1" fmla="*/ 1540258 h 1656948"/>
                  <a:gd name="connsiteX2" fmla="*/ 742449 w 1876901"/>
                  <a:gd name="connsiteY2" fmla="*/ 1481542 h 1656948"/>
                  <a:gd name="connsiteX3" fmla="*/ 1088588 w 1876901"/>
                  <a:gd name="connsiteY3" fmla="*/ 1369350 h 1656948"/>
                  <a:gd name="connsiteX4" fmla="*/ 1329443 w 1876901"/>
                  <a:gd name="connsiteY4" fmla="*/ 1234935 h 1656948"/>
                  <a:gd name="connsiteX5" fmla="*/ 1497428 w 1876901"/>
                  <a:gd name="connsiteY5" fmla="*/ 982325 h 1656948"/>
                  <a:gd name="connsiteX6" fmla="*/ 1571847 w 1876901"/>
                  <a:gd name="connsiteY6" fmla="*/ 360671 h 1656948"/>
                  <a:gd name="connsiteX7" fmla="*/ 1876901 w 1876901"/>
                  <a:gd name="connsiteY7" fmla="*/ 0 h 1656948"/>
                  <a:gd name="connsiteX0" fmla="*/ 0 w 1876901"/>
                  <a:gd name="connsiteY0" fmla="*/ 1656948 h 1656948"/>
                  <a:gd name="connsiteX1" fmla="*/ 356207 w 1876901"/>
                  <a:gd name="connsiteY1" fmla="*/ 1540258 h 1656948"/>
                  <a:gd name="connsiteX2" fmla="*/ 742449 w 1876901"/>
                  <a:gd name="connsiteY2" fmla="*/ 1481542 h 1656948"/>
                  <a:gd name="connsiteX3" fmla="*/ 1088588 w 1876901"/>
                  <a:gd name="connsiteY3" fmla="*/ 1369350 h 1656948"/>
                  <a:gd name="connsiteX4" fmla="*/ 1329443 w 1876901"/>
                  <a:gd name="connsiteY4" fmla="*/ 1234935 h 1656948"/>
                  <a:gd name="connsiteX5" fmla="*/ 1497428 w 1876901"/>
                  <a:gd name="connsiteY5" fmla="*/ 982325 h 1656948"/>
                  <a:gd name="connsiteX6" fmla="*/ 1571847 w 1876901"/>
                  <a:gd name="connsiteY6" fmla="*/ 360671 h 1656948"/>
                  <a:gd name="connsiteX7" fmla="*/ 1876901 w 1876901"/>
                  <a:gd name="connsiteY7" fmla="*/ 0 h 1656948"/>
                  <a:gd name="connsiteX0" fmla="*/ 0 w 1876901"/>
                  <a:gd name="connsiteY0" fmla="*/ 1656948 h 1656948"/>
                  <a:gd name="connsiteX1" fmla="*/ 356207 w 1876901"/>
                  <a:gd name="connsiteY1" fmla="*/ 1540258 h 1656948"/>
                  <a:gd name="connsiteX2" fmla="*/ 742449 w 1876901"/>
                  <a:gd name="connsiteY2" fmla="*/ 1481542 h 1656948"/>
                  <a:gd name="connsiteX3" fmla="*/ 1088588 w 1876901"/>
                  <a:gd name="connsiteY3" fmla="*/ 1369350 h 1656948"/>
                  <a:gd name="connsiteX4" fmla="*/ 1329443 w 1876901"/>
                  <a:gd name="connsiteY4" fmla="*/ 1234935 h 1656948"/>
                  <a:gd name="connsiteX5" fmla="*/ 1497428 w 1876901"/>
                  <a:gd name="connsiteY5" fmla="*/ 982325 h 1656948"/>
                  <a:gd name="connsiteX6" fmla="*/ 1571847 w 1876901"/>
                  <a:gd name="connsiteY6" fmla="*/ 360671 h 1656948"/>
                  <a:gd name="connsiteX7" fmla="*/ 1876901 w 1876901"/>
                  <a:gd name="connsiteY7" fmla="*/ 0 h 1656948"/>
                  <a:gd name="connsiteX0" fmla="*/ 0 w 1876901"/>
                  <a:gd name="connsiteY0" fmla="*/ 1656948 h 1656948"/>
                  <a:gd name="connsiteX1" fmla="*/ 356207 w 1876901"/>
                  <a:gd name="connsiteY1" fmla="*/ 1540258 h 1656948"/>
                  <a:gd name="connsiteX2" fmla="*/ 742449 w 1876901"/>
                  <a:gd name="connsiteY2" fmla="*/ 1481542 h 1656948"/>
                  <a:gd name="connsiteX3" fmla="*/ 1088588 w 1876901"/>
                  <a:gd name="connsiteY3" fmla="*/ 1369350 h 1656948"/>
                  <a:gd name="connsiteX4" fmla="*/ 1329443 w 1876901"/>
                  <a:gd name="connsiteY4" fmla="*/ 1234935 h 1656948"/>
                  <a:gd name="connsiteX5" fmla="*/ 1497428 w 1876901"/>
                  <a:gd name="connsiteY5" fmla="*/ 982325 h 1656948"/>
                  <a:gd name="connsiteX6" fmla="*/ 1565001 w 1876901"/>
                  <a:gd name="connsiteY6" fmla="*/ 598907 h 1656948"/>
                  <a:gd name="connsiteX7" fmla="*/ 1571847 w 1876901"/>
                  <a:gd name="connsiteY7" fmla="*/ 360671 h 1656948"/>
                  <a:gd name="connsiteX8" fmla="*/ 1876901 w 1876901"/>
                  <a:gd name="connsiteY8" fmla="*/ 0 h 1656948"/>
                  <a:gd name="connsiteX0" fmla="*/ 0 w 1876901"/>
                  <a:gd name="connsiteY0" fmla="*/ 1656948 h 1656948"/>
                  <a:gd name="connsiteX1" fmla="*/ 356207 w 1876901"/>
                  <a:gd name="connsiteY1" fmla="*/ 1540258 h 1656948"/>
                  <a:gd name="connsiteX2" fmla="*/ 742449 w 1876901"/>
                  <a:gd name="connsiteY2" fmla="*/ 1481542 h 1656948"/>
                  <a:gd name="connsiteX3" fmla="*/ 1088588 w 1876901"/>
                  <a:gd name="connsiteY3" fmla="*/ 1369350 h 1656948"/>
                  <a:gd name="connsiteX4" fmla="*/ 1329443 w 1876901"/>
                  <a:gd name="connsiteY4" fmla="*/ 1234935 h 1656948"/>
                  <a:gd name="connsiteX5" fmla="*/ 1497428 w 1876901"/>
                  <a:gd name="connsiteY5" fmla="*/ 982325 h 1656948"/>
                  <a:gd name="connsiteX6" fmla="*/ 1565001 w 1876901"/>
                  <a:gd name="connsiteY6" fmla="*/ 598907 h 1656948"/>
                  <a:gd name="connsiteX7" fmla="*/ 1640307 w 1876901"/>
                  <a:gd name="connsiteY7" fmla="*/ 336027 h 1656948"/>
                  <a:gd name="connsiteX8" fmla="*/ 1876901 w 1876901"/>
                  <a:gd name="connsiteY8" fmla="*/ 0 h 1656948"/>
                  <a:gd name="connsiteX0" fmla="*/ 0 w 1876901"/>
                  <a:gd name="connsiteY0" fmla="*/ 1656948 h 1656948"/>
                  <a:gd name="connsiteX1" fmla="*/ 356207 w 1876901"/>
                  <a:gd name="connsiteY1" fmla="*/ 1540258 h 1656948"/>
                  <a:gd name="connsiteX2" fmla="*/ 742449 w 1876901"/>
                  <a:gd name="connsiteY2" fmla="*/ 1481542 h 1656948"/>
                  <a:gd name="connsiteX3" fmla="*/ 1088588 w 1876901"/>
                  <a:gd name="connsiteY3" fmla="*/ 1369350 h 1656948"/>
                  <a:gd name="connsiteX4" fmla="*/ 1329443 w 1876901"/>
                  <a:gd name="connsiteY4" fmla="*/ 1234935 h 1656948"/>
                  <a:gd name="connsiteX5" fmla="*/ 1497428 w 1876901"/>
                  <a:gd name="connsiteY5" fmla="*/ 982325 h 1656948"/>
                  <a:gd name="connsiteX6" fmla="*/ 1565001 w 1876901"/>
                  <a:gd name="connsiteY6" fmla="*/ 598907 h 1656948"/>
                  <a:gd name="connsiteX7" fmla="*/ 1640307 w 1876901"/>
                  <a:gd name="connsiteY7" fmla="*/ 336027 h 1656948"/>
                  <a:gd name="connsiteX8" fmla="*/ 1876901 w 1876901"/>
                  <a:gd name="connsiteY8" fmla="*/ 0 h 1656948"/>
                  <a:gd name="connsiteX0" fmla="*/ 0 w 1897439"/>
                  <a:gd name="connsiteY0" fmla="*/ 1558368 h 1558368"/>
                  <a:gd name="connsiteX1" fmla="*/ 356207 w 1897439"/>
                  <a:gd name="connsiteY1" fmla="*/ 1441678 h 1558368"/>
                  <a:gd name="connsiteX2" fmla="*/ 742449 w 1897439"/>
                  <a:gd name="connsiteY2" fmla="*/ 1382962 h 1558368"/>
                  <a:gd name="connsiteX3" fmla="*/ 1088588 w 1897439"/>
                  <a:gd name="connsiteY3" fmla="*/ 1270770 h 1558368"/>
                  <a:gd name="connsiteX4" fmla="*/ 1329443 w 1897439"/>
                  <a:gd name="connsiteY4" fmla="*/ 1136355 h 1558368"/>
                  <a:gd name="connsiteX5" fmla="*/ 1497428 w 1897439"/>
                  <a:gd name="connsiteY5" fmla="*/ 883745 h 1558368"/>
                  <a:gd name="connsiteX6" fmla="*/ 1565001 w 1897439"/>
                  <a:gd name="connsiteY6" fmla="*/ 500327 h 1558368"/>
                  <a:gd name="connsiteX7" fmla="*/ 1640307 w 1897439"/>
                  <a:gd name="connsiteY7" fmla="*/ 237447 h 1558368"/>
                  <a:gd name="connsiteX8" fmla="*/ 1897439 w 1897439"/>
                  <a:gd name="connsiteY8" fmla="*/ 0 h 1558368"/>
                  <a:gd name="connsiteX0" fmla="*/ 0 w 1897439"/>
                  <a:gd name="connsiteY0" fmla="*/ 1558368 h 1558368"/>
                  <a:gd name="connsiteX1" fmla="*/ 356207 w 1897439"/>
                  <a:gd name="connsiteY1" fmla="*/ 1441678 h 1558368"/>
                  <a:gd name="connsiteX2" fmla="*/ 742449 w 1897439"/>
                  <a:gd name="connsiteY2" fmla="*/ 1382962 h 1558368"/>
                  <a:gd name="connsiteX3" fmla="*/ 1088588 w 1897439"/>
                  <a:gd name="connsiteY3" fmla="*/ 1270770 h 1558368"/>
                  <a:gd name="connsiteX4" fmla="*/ 1329443 w 1897439"/>
                  <a:gd name="connsiteY4" fmla="*/ 1136355 h 1558368"/>
                  <a:gd name="connsiteX5" fmla="*/ 1497428 w 1897439"/>
                  <a:gd name="connsiteY5" fmla="*/ 883745 h 1558368"/>
                  <a:gd name="connsiteX6" fmla="*/ 1565001 w 1897439"/>
                  <a:gd name="connsiteY6" fmla="*/ 500327 h 1558368"/>
                  <a:gd name="connsiteX7" fmla="*/ 1599232 w 1897439"/>
                  <a:gd name="connsiteY7" fmla="*/ 270307 h 1558368"/>
                  <a:gd name="connsiteX8" fmla="*/ 1897439 w 1897439"/>
                  <a:gd name="connsiteY8" fmla="*/ 0 h 1558368"/>
                  <a:gd name="connsiteX0" fmla="*/ 0 w 1897439"/>
                  <a:gd name="connsiteY0" fmla="*/ 1558368 h 1558368"/>
                  <a:gd name="connsiteX1" fmla="*/ 356207 w 1897439"/>
                  <a:gd name="connsiteY1" fmla="*/ 1441678 h 1558368"/>
                  <a:gd name="connsiteX2" fmla="*/ 742449 w 1897439"/>
                  <a:gd name="connsiteY2" fmla="*/ 1382962 h 1558368"/>
                  <a:gd name="connsiteX3" fmla="*/ 1088588 w 1897439"/>
                  <a:gd name="connsiteY3" fmla="*/ 1311845 h 1558368"/>
                  <a:gd name="connsiteX4" fmla="*/ 1329443 w 1897439"/>
                  <a:gd name="connsiteY4" fmla="*/ 1136355 h 1558368"/>
                  <a:gd name="connsiteX5" fmla="*/ 1497428 w 1897439"/>
                  <a:gd name="connsiteY5" fmla="*/ 883745 h 1558368"/>
                  <a:gd name="connsiteX6" fmla="*/ 1565001 w 1897439"/>
                  <a:gd name="connsiteY6" fmla="*/ 500327 h 1558368"/>
                  <a:gd name="connsiteX7" fmla="*/ 1599232 w 1897439"/>
                  <a:gd name="connsiteY7" fmla="*/ 270307 h 1558368"/>
                  <a:gd name="connsiteX8" fmla="*/ 1897439 w 1897439"/>
                  <a:gd name="connsiteY8" fmla="*/ 0 h 1558368"/>
                  <a:gd name="connsiteX0" fmla="*/ 0 w 1897439"/>
                  <a:gd name="connsiteY0" fmla="*/ 1558368 h 1558368"/>
                  <a:gd name="connsiteX1" fmla="*/ 356207 w 1897439"/>
                  <a:gd name="connsiteY1" fmla="*/ 1441678 h 1558368"/>
                  <a:gd name="connsiteX2" fmla="*/ 742449 w 1897439"/>
                  <a:gd name="connsiteY2" fmla="*/ 1382962 h 1558368"/>
                  <a:gd name="connsiteX3" fmla="*/ 1088588 w 1897439"/>
                  <a:gd name="connsiteY3" fmla="*/ 1311845 h 1558368"/>
                  <a:gd name="connsiteX4" fmla="*/ 1356827 w 1897439"/>
                  <a:gd name="connsiteY4" fmla="*/ 1210290 h 1558368"/>
                  <a:gd name="connsiteX5" fmla="*/ 1497428 w 1897439"/>
                  <a:gd name="connsiteY5" fmla="*/ 883745 h 1558368"/>
                  <a:gd name="connsiteX6" fmla="*/ 1565001 w 1897439"/>
                  <a:gd name="connsiteY6" fmla="*/ 500327 h 1558368"/>
                  <a:gd name="connsiteX7" fmla="*/ 1599232 w 1897439"/>
                  <a:gd name="connsiteY7" fmla="*/ 270307 h 1558368"/>
                  <a:gd name="connsiteX8" fmla="*/ 1897439 w 1897439"/>
                  <a:gd name="connsiteY8" fmla="*/ 0 h 1558368"/>
                  <a:gd name="connsiteX0" fmla="*/ 0 w 1897439"/>
                  <a:gd name="connsiteY0" fmla="*/ 1558368 h 1558368"/>
                  <a:gd name="connsiteX1" fmla="*/ 356207 w 1897439"/>
                  <a:gd name="connsiteY1" fmla="*/ 1441678 h 1558368"/>
                  <a:gd name="connsiteX2" fmla="*/ 742449 w 1897439"/>
                  <a:gd name="connsiteY2" fmla="*/ 1382962 h 1558368"/>
                  <a:gd name="connsiteX3" fmla="*/ 1088588 w 1897439"/>
                  <a:gd name="connsiteY3" fmla="*/ 1311845 h 1558368"/>
                  <a:gd name="connsiteX4" fmla="*/ 1356827 w 1897439"/>
                  <a:gd name="connsiteY4" fmla="*/ 1210290 h 1558368"/>
                  <a:gd name="connsiteX5" fmla="*/ 1442660 w 1897439"/>
                  <a:gd name="connsiteY5" fmla="*/ 875530 h 1558368"/>
                  <a:gd name="connsiteX6" fmla="*/ 1565001 w 1897439"/>
                  <a:gd name="connsiteY6" fmla="*/ 500327 h 1558368"/>
                  <a:gd name="connsiteX7" fmla="*/ 1599232 w 1897439"/>
                  <a:gd name="connsiteY7" fmla="*/ 270307 h 1558368"/>
                  <a:gd name="connsiteX8" fmla="*/ 1897439 w 1897439"/>
                  <a:gd name="connsiteY8" fmla="*/ 0 h 1558368"/>
                  <a:gd name="connsiteX0" fmla="*/ 0 w 1897439"/>
                  <a:gd name="connsiteY0" fmla="*/ 1558368 h 1558368"/>
                  <a:gd name="connsiteX1" fmla="*/ 356207 w 1897439"/>
                  <a:gd name="connsiteY1" fmla="*/ 1441678 h 1558368"/>
                  <a:gd name="connsiteX2" fmla="*/ 742449 w 1897439"/>
                  <a:gd name="connsiteY2" fmla="*/ 1382962 h 1558368"/>
                  <a:gd name="connsiteX3" fmla="*/ 1088588 w 1897439"/>
                  <a:gd name="connsiteY3" fmla="*/ 1311845 h 1558368"/>
                  <a:gd name="connsiteX4" fmla="*/ 1356827 w 1897439"/>
                  <a:gd name="connsiteY4" fmla="*/ 1210290 h 1558368"/>
                  <a:gd name="connsiteX5" fmla="*/ 1442660 w 1897439"/>
                  <a:gd name="connsiteY5" fmla="*/ 875530 h 1558368"/>
                  <a:gd name="connsiteX6" fmla="*/ 1455465 w 1897439"/>
                  <a:gd name="connsiteY6" fmla="*/ 500327 h 1558368"/>
                  <a:gd name="connsiteX7" fmla="*/ 1599232 w 1897439"/>
                  <a:gd name="connsiteY7" fmla="*/ 270307 h 1558368"/>
                  <a:gd name="connsiteX8" fmla="*/ 1897439 w 1897439"/>
                  <a:gd name="connsiteY8" fmla="*/ 0 h 1558368"/>
                  <a:gd name="connsiteX0" fmla="*/ 0 w 1897439"/>
                  <a:gd name="connsiteY0" fmla="*/ 1558368 h 1558368"/>
                  <a:gd name="connsiteX1" fmla="*/ 356207 w 1897439"/>
                  <a:gd name="connsiteY1" fmla="*/ 1441678 h 1558368"/>
                  <a:gd name="connsiteX2" fmla="*/ 742449 w 1897439"/>
                  <a:gd name="connsiteY2" fmla="*/ 1382962 h 1558368"/>
                  <a:gd name="connsiteX3" fmla="*/ 1088588 w 1897439"/>
                  <a:gd name="connsiteY3" fmla="*/ 1311845 h 1558368"/>
                  <a:gd name="connsiteX4" fmla="*/ 1356827 w 1897439"/>
                  <a:gd name="connsiteY4" fmla="*/ 1210290 h 1558368"/>
                  <a:gd name="connsiteX5" fmla="*/ 1442660 w 1897439"/>
                  <a:gd name="connsiteY5" fmla="*/ 875530 h 1558368"/>
                  <a:gd name="connsiteX6" fmla="*/ 1455465 w 1897439"/>
                  <a:gd name="connsiteY6" fmla="*/ 500327 h 1558368"/>
                  <a:gd name="connsiteX7" fmla="*/ 1619770 w 1897439"/>
                  <a:gd name="connsiteY7" fmla="*/ 344242 h 1558368"/>
                  <a:gd name="connsiteX8" fmla="*/ 1897439 w 1897439"/>
                  <a:gd name="connsiteY8" fmla="*/ 0 h 1558368"/>
                  <a:gd name="connsiteX0" fmla="*/ 0 w 1897439"/>
                  <a:gd name="connsiteY0" fmla="*/ 1558368 h 1558368"/>
                  <a:gd name="connsiteX1" fmla="*/ 349361 w 1897439"/>
                  <a:gd name="connsiteY1" fmla="*/ 1458108 h 1558368"/>
                  <a:gd name="connsiteX2" fmla="*/ 742449 w 1897439"/>
                  <a:gd name="connsiteY2" fmla="*/ 1382962 h 1558368"/>
                  <a:gd name="connsiteX3" fmla="*/ 1088588 w 1897439"/>
                  <a:gd name="connsiteY3" fmla="*/ 1311845 h 1558368"/>
                  <a:gd name="connsiteX4" fmla="*/ 1356827 w 1897439"/>
                  <a:gd name="connsiteY4" fmla="*/ 1210290 h 1558368"/>
                  <a:gd name="connsiteX5" fmla="*/ 1442660 w 1897439"/>
                  <a:gd name="connsiteY5" fmla="*/ 875530 h 1558368"/>
                  <a:gd name="connsiteX6" fmla="*/ 1455465 w 1897439"/>
                  <a:gd name="connsiteY6" fmla="*/ 500327 h 1558368"/>
                  <a:gd name="connsiteX7" fmla="*/ 1619770 w 1897439"/>
                  <a:gd name="connsiteY7" fmla="*/ 344242 h 1558368"/>
                  <a:gd name="connsiteX8" fmla="*/ 1897439 w 1897439"/>
                  <a:gd name="connsiteY8" fmla="*/ 0 h 1558368"/>
                  <a:gd name="connsiteX0" fmla="*/ 0 w 1897439"/>
                  <a:gd name="connsiteY0" fmla="*/ 1558368 h 1558368"/>
                  <a:gd name="connsiteX1" fmla="*/ 349361 w 1897439"/>
                  <a:gd name="connsiteY1" fmla="*/ 1458108 h 1558368"/>
                  <a:gd name="connsiteX2" fmla="*/ 742449 w 1897439"/>
                  <a:gd name="connsiteY2" fmla="*/ 1382962 h 1558368"/>
                  <a:gd name="connsiteX3" fmla="*/ 1088588 w 1897439"/>
                  <a:gd name="connsiteY3" fmla="*/ 1311845 h 1558368"/>
                  <a:gd name="connsiteX4" fmla="*/ 1356827 w 1897439"/>
                  <a:gd name="connsiteY4" fmla="*/ 1210290 h 1558368"/>
                  <a:gd name="connsiteX5" fmla="*/ 1442660 w 1897439"/>
                  <a:gd name="connsiteY5" fmla="*/ 875530 h 1558368"/>
                  <a:gd name="connsiteX6" fmla="*/ 1455465 w 1897439"/>
                  <a:gd name="connsiteY6" fmla="*/ 500327 h 1558368"/>
                  <a:gd name="connsiteX7" fmla="*/ 1619770 w 1897439"/>
                  <a:gd name="connsiteY7" fmla="*/ 344242 h 1558368"/>
                  <a:gd name="connsiteX8" fmla="*/ 1897439 w 1897439"/>
                  <a:gd name="connsiteY8" fmla="*/ 0 h 1558368"/>
                  <a:gd name="connsiteX0" fmla="*/ 0 w 1897439"/>
                  <a:gd name="connsiteY0" fmla="*/ 1558368 h 1558368"/>
                  <a:gd name="connsiteX1" fmla="*/ 349361 w 1897439"/>
                  <a:gd name="connsiteY1" fmla="*/ 1458108 h 1558368"/>
                  <a:gd name="connsiteX2" fmla="*/ 742449 w 1897439"/>
                  <a:gd name="connsiteY2" fmla="*/ 1382962 h 1558368"/>
                  <a:gd name="connsiteX3" fmla="*/ 1088588 w 1897439"/>
                  <a:gd name="connsiteY3" fmla="*/ 1311845 h 1558368"/>
                  <a:gd name="connsiteX4" fmla="*/ 1356827 w 1897439"/>
                  <a:gd name="connsiteY4" fmla="*/ 1210290 h 1558368"/>
                  <a:gd name="connsiteX5" fmla="*/ 1442660 w 1897439"/>
                  <a:gd name="connsiteY5" fmla="*/ 875530 h 1558368"/>
                  <a:gd name="connsiteX6" fmla="*/ 1455465 w 1897439"/>
                  <a:gd name="connsiteY6" fmla="*/ 500327 h 1558368"/>
                  <a:gd name="connsiteX7" fmla="*/ 1619770 w 1897439"/>
                  <a:gd name="connsiteY7" fmla="*/ 344242 h 1558368"/>
                  <a:gd name="connsiteX8" fmla="*/ 1897439 w 1897439"/>
                  <a:gd name="connsiteY8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87468 h 1558368"/>
                  <a:gd name="connsiteX2" fmla="*/ 349361 w 1897439"/>
                  <a:gd name="connsiteY2" fmla="*/ 1458108 h 1558368"/>
                  <a:gd name="connsiteX3" fmla="*/ 742449 w 1897439"/>
                  <a:gd name="connsiteY3" fmla="*/ 1382962 h 1558368"/>
                  <a:gd name="connsiteX4" fmla="*/ 1088588 w 1897439"/>
                  <a:gd name="connsiteY4" fmla="*/ 1311845 h 1558368"/>
                  <a:gd name="connsiteX5" fmla="*/ 1356827 w 1897439"/>
                  <a:gd name="connsiteY5" fmla="*/ 1210290 h 1558368"/>
                  <a:gd name="connsiteX6" fmla="*/ 1442660 w 1897439"/>
                  <a:gd name="connsiteY6" fmla="*/ 875530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87468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088588 w 1897439"/>
                  <a:gd name="connsiteY4" fmla="*/ 1311845 h 1558368"/>
                  <a:gd name="connsiteX5" fmla="*/ 1356827 w 1897439"/>
                  <a:gd name="connsiteY5" fmla="*/ 1210290 h 1558368"/>
                  <a:gd name="connsiteX6" fmla="*/ 1442660 w 1897439"/>
                  <a:gd name="connsiteY6" fmla="*/ 875530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088588 w 1897439"/>
                  <a:gd name="connsiteY4" fmla="*/ 1311845 h 1558368"/>
                  <a:gd name="connsiteX5" fmla="*/ 1356827 w 1897439"/>
                  <a:gd name="connsiteY5" fmla="*/ 1210290 h 1558368"/>
                  <a:gd name="connsiteX6" fmla="*/ 1442660 w 1897439"/>
                  <a:gd name="connsiteY6" fmla="*/ 875530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088588 w 1897439"/>
                  <a:gd name="connsiteY4" fmla="*/ 1311845 h 1558368"/>
                  <a:gd name="connsiteX5" fmla="*/ 1356827 w 1897439"/>
                  <a:gd name="connsiteY5" fmla="*/ 1210290 h 1558368"/>
                  <a:gd name="connsiteX6" fmla="*/ 1442660 w 1897439"/>
                  <a:gd name="connsiteY6" fmla="*/ 875530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088588 w 1897439"/>
                  <a:gd name="connsiteY4" fmla="*/ 1311845 h 1558368"/>
                  <a:gd name="connsiteX5" fmla="*/ 1356827 w 1897439"/>
                  <a:gd name="connsiteY5" fmla="*/ 1210290 h 1558368"/>
                  <a:gd name="connsiteX6" fmla="*/ 1442660 w 1897439"/>
                  <a:gd name="connsiteY6" fmla="*/ 875530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057383 w 1897439"/>
                  <a:gd name="connsiteY4" fmla="*/ 1311845 h 1558368"/>
                  <a:gd name="connsiteX5" fmla="*/ 1356827 w 1897439"/>
                  <a:gd name="connsiteY5" fmla="*/ 1210290 h 1558368"/>
                  <a:gd name="connsiteX6" fmla="*/ 1442660 w 1897439"/>
                  <a:gd name="connsiteY6" fmla="*/ 875530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217865 w 1897439"/>
                  <a:gd name="connsiteY4" fmla="*/ 1285099 h 1558368"/>
                  <a:gd name="connsiteX5" fmla="*/ 1356827 w 1897439"/>
                  <a:gd name="connsiteY5" fmla="*/ 1210290 h 1558368"/>
                  <a:gd name="connsiteX6" fmla="*/ 1442660 w 1897439"/>
                  <a:gd name="connsiteY6" fmla="*/ 875530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217865 w 1897439"/>
                  <a:gd name="connsiteY4" fmla="*/ 1285099 h 1558368"/>
                  <a:gd name="connsiteX5" fmla="*/ 1330080 w 1897439"/>
                  <a:gd name="connsiteY5" fmla="*/ 1156797 h 1558368"/>
                  <a:gd name="connsiteX6" fmla="*/ 1442660 w 1897439"/>
                  <a:gd name="connsiteY6" fmla="*/ 875530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217865 w 1897439"/>
                  <a:gd name="connsiteY4" fmla="*/ 1285099 h 1558368"/>
                  <a:gd name="connsiteX5" fmla="*/ 1325622 w 1897439"/>
                  <a:gd name="connsiteY5" fmla="*/ 1119352 h 1558368"/>
                  <a:gd name="connsiteX6" fmla="*/ 1442660 w 1897439"/>
                  <a:gd name="connsiteY6" fmla="*/ 875530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217865 w 1897439"/>
                  <a:gd name="connsiteY4" fmla="*/ 1285099 h 1558368"/>
                  <a:gd name="connsiteX5" fmla="*/ 1325622 w 1897439"/>
                  <a:gd name="connsiteY5" fmla="*/ 1119352 h 1558368"/>
                  <a:gd name="connsiteX6" fmla="*/ 1442660 w 1897439"/>
                  <a:gd name="connsiteY6" fmla="*/ 875530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217865 w 1897439"/>
                  <a:gd name="connsiteY4" fmla="*/ 1285099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217865 w 1897439"/>
                  <a:gd name="connsiteY4" fmla="*/ 1285099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217865 w 1897439"/>
                  <a:gd name="connsiteY4" fmla="*/ 1285099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208949 w 1897439"/>
                  <a:gd name="connsiteY4" fmla="*/ 1279750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208949 w 1897439"/>
                  <a:gd name="connsiteY4" fmla="*/ 1279750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208949 w 1897439"/>
                  <a:gd name="connsiteY4" fmla="*/ 1279750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1208949 w 1897439"/>
                  <a:gd name="connsiteY4" fmla="*/ 1279750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42449 w 1897439"/>
                  <a:gd name="connsiteY3" fmla="*/ 1382962 h 1558368"/>
                  <a:gd name="connsiteX4" fmla="*/ 926255 w 1897439"/>
                  <a:gd name="connsiteY4" fmla="*/ 1359085 h 1558368"/>
                  <a:gd name="connsiteX5" fmla="*/ 1208949 w 1897439"/>
                  <a:gd name="connsiteY5" fmla="*/ 1279750 h 1558368"/>
                  <a:gd name="connsiteX6" fmla="*/ 1325622 w 1897439"/>
                  <a:gd name="connsiteY6" fmla="*/ 1119352 h 1558368"/>
                  <a:gd name="connsiteX7" fmla="*/ 1357961 w 1897439"/>
                  <a:gd name="connsiteY7" fmla="*/ 827386 h 1558368"/>
                  <a:gd name="connsiteX8" fmla="*/ 1455465 w 1897439"/>
                  <a:gd name="connsiteY8" fmla="*/ 500327 h 1558368"/>
                  <a:gd name="connsiteX9" fmla="*/ 1619770 w 1897439"/>
                  <a:gd name="connsiteY9" fmla="*/ 344242 h 1558368"/>
                  <a:gd name="connsiteX10" fmla="*/ 1897439 w 1897439"/>
                  <a:gd name="connsiteY10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706786 w 1897439"/>
                  <a:gd name="connsiteY3" fmla="*/ 1399010 h 1558368"/>
                  <a:gd name="connsiteX4" fmla="*/ 926255 w 1897439"/>
                  <a:gd name="connsiteY4" fmla="*/ 1359085 h 1558368"/>
                  <a:gd name="connsiteX5" fmla="*/ 1208949 w 1897439"/>
                  <a:gd name="connsiteY5" fmla="*/ 1279750 h 1558368"/>
                  <a:gd name="connsiteX6" fmla="*/ 1325622 w 1897439"/>
                  <a:gd name="connsiteY6" fmla="*/ 1119352 h 1558368"/>
                  <a:gd name="connsiteX7" fmla="*/ 1357961 w 1897439"/>
                  <a:gd name="connsiteY7" fmla="*/ 827386 h 1558368"/>
                  <a:gd name="connsiteX8" fmla="*/ 1455465 w 1897439"/>
                  <a:gd name="connsiteY8" fmla="*/ 500327 h 1558368"/>
                  <a:gd name="connsiteX9" fmla="*/ 1619770 w 1897439"/>
                  <a:gd name="connsiteY9" fmla="*/ 344242 h 1558368"/>
                  <a:gd name="connsiteX10" fmla="*/ 1897439 w 1897439"/>
                  <a:gd name="connsiteY10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474181 w 1897439"/>
                  <a:gd name="connsiteY2" fmla="*/ 1442061 h 1558368"/>
                  <a:gd name="connsiteX3" fmla="*/ 926255 w 1897439"/>
                  <a:gd name="connsiteY3" fmla="*/ 1359085 h 1558368"/>
                  <a:gd name="connsiteX4" fmla="*/ 1208949 w 1897439"/>
                  <a:gd name="connsiteY4" fmla="*/ 1279750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585627 w 1897439"/>
                  <a:gd name="connsiteY2" fmla="*/ 1442061 h 1558368"/>
                  <a:gd name="connsiteX3" fmla="*/ 926255 w 1897439"/>
                  <a:gd name="connsiteY3" fmla="*/ 1359085 h 1558368"/>
                  <a:gd name="connsiteX4" fmla="*/ 1208949 w 1897439"/>
                  <a:gd name="connsiteY4" fmla="*/ 1279750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594542 w 1897439"/>
                  <a:gd name="connsiteY2" fmla="*/ 1431362 h 1558368"/>
                  <a:gd name="connsiteX3" fmla="*/ 926255 w 1897439"/>
                  <a:gd name="connsiteY3" fmla="*/ 1359085 h 1558368"/>
                  <a:gd name="connsiteX4" fmla="*/ 1208949 w 1897439"/>
                  <a:gd name="connsiteY4" fmla="*/ 1279750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455465 w 1897439"/>
                  <a:gd name="connsiteY7" fmla="*/ 500327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594542 w 1897439"/>
                  <a:gd name="connsiteY2" fmla="*/ 1431362 h 1558368"/>
                  <a:gd name="connsiteX3" fmla="*/ 926255 w 1897439"/>
                  <a:gd name="connsiteY3" fmla="*/ 1359085 h 1558368"/>
                  <a:gd name="connsiteX4" fmla="*/ 1208949 w 1897439"/>
                  <a:gd name="connsiteY4" fmla="*/ 1279750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375224 w 1897439"/>
                  <a:gd name="connsiteY7" fmla="*/ 478930 h 1558368"/>
                  <a:gd name="connsiteX8" fmla="*/ 1619770 w 1897439"/>
                  <a:gd name="connsiteY8" fmla="*/ 344242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594542 w 1897439"/>
                  <a:gd name="connsiteY2" fmla="*/ 1431362 h 1558368"/>
                  <a:gd name="connsiteX3" fmla="*/ 926255 w 1897439"/>
                  <a:gd name="connsiteY3" fmla="*/ 1359085 h 1558368"/>
                  <a:gd name="connsiteX4" fmla="*/ 1208949 w 1897439"/>
                  <a:gd name="connsiteY4" fmla="*/ 1279750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375224 w 1897439"/>
                  <a:gd name="connsiteY7" fmla="*/ 478930 h 1558368"/>
                  <a:gd name="connsiteX8" fmla="*/ 1633144 w 1897439"/>
                  <a:gd name="connsiteY8" fmla="*/ 354941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594542 w 1897439"/>
                  <a:gd name="connsiteY2" fmla="*/ 1431362 h 1558368"/>
                  <a:gd name="connsiteX3" fmla="*/ 926255 w 1897439"/>
                  <a:gd name="connsiteY3" fmla="*/ 1359085 h 1558368"/>
                  <a:gd name="connsiteX4" fmla="*/ 1208949 w 1897439"/>
                  <a:gd name="connsiteY4" fmla="*/ 1279750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375224 w 1897439"/>
                  <a:gd name="connsiteY7" fmla="*/ 478930 h 1558368"/>
                  <a:gd name="connsiteX8" fmla="*/ 1633144 w 1897439"/>
                  <a:gd name="connsiteY8" fmla="*/ 354941 h 1558368"/>
                  <a:gd name="connsiteX9" fmla="*/ 1897439 w 1897439"/>
                  <a:gd name="connsiteY9" fmla="*/ 0 h 1558368"/>
                  <a:gd name="connsiteX0" fmla="*/ 0 w 1897439"/>
                  <a:gd name="connsiteY0" fmla="*/ 1558368 h 1558368"/>
                  <a:gd name="connsiteX1" fmla="*/ 230832 w 1897439"/>
                  <a:gd name="connsiteY1" fmla="*/ 1498167 h 1558368"/>
                  <a:gd name="connsiteX2" fmla="*/ 594542 w 1897439"/>
                  <a:gd name="connsiteY2" fmla="*/ 1431362 h 1558368"/>
                  <a:gd name="connsiteX3" fmla="*/ 926255 w 1897439"/>
                  <a:gd name="connsiteY3" fmla="*/ 1359085 h 1558368"/>
                  <a:gd name="connsiteX4" fmla="*/ 1208949 w 1897439"/>
                  <a:gd name="connsiteY4" fmla="*/ 1279750 h 1558368"/>
                  <a:gd name="connsiteX5" fmla="*/ 1325622 w 1897439"/>
                  <a:gd name="connsiteY5" fmla="*/ 1119352 h 1558368"/>
                  <a:gd name="connsiteX6" fmla="*/ 1357961 w 1897439"/>
                  <a:gd name="connsiteY6" fmla="*/ 827386 h 1558368"/>
                  <a:gd name="connsiteX7" fmla="*/ 1375224 w 1897439"/>
                  <a:gd name="connsiteY7" fmla="*/ 478930 h 1558368"/>
                  <a:gd name="connsiteX8" fmla="*/ 1633144 w 1897439"/>
                  <a:gd name="connsiteY8" fmla="*/ 354941 h 1558368"/>
                  <a:gd name="connsiteX9" fmla="*/ 1897439 w 1897439"/>
                  <a:gd name="connsiteY9" fmla="*/ 0 h 1558368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42824 h 1381840"/>
                  <a:gd name="connsiteX6" fmla="*/ 1357961 w 1808282"/>
                  <a:gd name="connsiteY6" fmla="*/ 650858 h 1381840"/>
                  <a:gd name="connsiteX7" fmla="*/ 1375224 w 1808282"/>
                  <a:gd name="connsiteY7" fmla="*/ 302402 h 1381840"/>
                  <a:gd name="connsiteX8" fmla="*/ 1633144 w 1808282"/>
                  <a:gd name="connsiteY8" fmla="*/ 178413 h 1381840"/>
                  <a:gd name="connsiteX9" fmla="*/ 1808282 w 1808282"/>
                  <a:gd name="connsiteY9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42824 h 1381840"/>
                  <a:gd name="connsiteX6" fmla="*/ 1357961 w 1808282"/>
                  <a:gd name="connsiteY6" fmla="*/ 650858 h 1381840"/>
                  <a:gd name="connsiteX7" fmla="*/ 1375224 w 1808282"/>
                  <a:gd name="connsiteY7" fmla="*/ 302402 h 1381840"/>
                  <a:gd name="connsiteX8" fmla="*/ 1606397 w 1808282"/>
                  <a:gd name="connsiteY8" fmla="*/ 183762 h 1381840"/>
                  <a:gd name="connsiteX9" fmla="*/ 1808282 w 1808282"/>
                  <a:gd name="connsiteY9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42824 h 1381840"/>
                  <a:gd name="connsiteX6" fmla="*/ 1357961 w 1808282"/>
                  <a:gd name="connsiteY6" fmla="*/ 650858 h 1381840"/>
                  <a:gd name="connsiteX7" fmla="*/ 1375224 w 1808282"/>
                  <a:gd name="connsiteY7" fmla="*/ 302402 h 1381840"/>
                  <a:gd name="connsiteX8" fmla="*/ 1606397 w 1808282"/>
                  <a:gd name="connsiteY8" fmla="*/ 183762 h 1381840"/>
                  <a:gd name="connsiteX9" fmla="*/ 1808282 w 1808282"/>
                  <a:gd name="connsiteY9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42824 h 1381840"/>
                  <a:gd name="connsiteX6" fmla="*/ 1357961 w 1808282"/>
                  <a:gd name="connsiteY6" fmla="*/ 650858 h 1381840"/>
                  <a:gd name="connsiteX7" fmla="*/ 1375224 w 1808282"/>
                  <a:gd name="connsiteY7" fmla="*/ 302402 h 1381840"/>
                  <a:gd name="connsiteX8" fmla="*/ 1606397 w 1808282"/>
                  <a:gd name="connsiteY8" fmla="*/ 183762 h 1381840"/>
                  <a:gd name="connsiteX9" fmla="*/ 1808282 w 1808282"/>
                  <a:gd name="connsiteY9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42824 h 1381840"/>
                  <a:gd name="connsiteX6" fmla="*/ 1357961 w 1808282"/>
                  <a:gd name="connsiteY6" fmla="*/ 650858 h 1381840"/>
                  <a:gd name="connsiteX7" fmla="*/ 1375224 w 1808282"/>
                  <a:gd name="connsiteY7" fmla="*/ 302402 h 1381840"/>
                  <a:gd name="connsiteX8" fmla="*/ 1535071 w 1808282"/>
                  <a:gd name="connsiteY8" fmla="*/ 221207 h 1381840"/>
                  <a:gd name="connsiteX9" fmla="*/ 1808282 w 1808282"/>
                  <a:gd name="connsiteY9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42824 h 1381840"/>
                  <a:gd name="connsiteX6" fmla="*/ 1357961 w 1808282"/>
                  <a:gd name="connsiteY6" fmla="*/ 650858 h 1381840"/>
                  <a:gd name="connsiteX7" fmla="*/ 1375224 w 1808282"/>
                  <a:gd name="connsiteY7" fmla="*/ 302402 h 1381840"/>
                  <a:gd name="connsiteX8" fmla="*/ 1535071 w 1808282"/>
                  <a:gd name="connsiteY8" fmla="*/ 221207 h 1381840"/>
                  <a:gd name="connsiteX9" fmla="*/ 1808282 w 1808282"/>
                  <a:gd name="connsiteY9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42824 h 1381840"/>
                  <a:gd name="connsiteX6" fmla="*/ 1357961 w 1808282"/>
                  <a:gd name="connsiteY6" fmla="*/ 650858 h 1381840"/>
                  <a:gd name="connsiteX7" fmla="*/ 1375224 w 1808282"/>
                  <a:gd name="connsiteY7" fmla="*/ 302402 h 1381840"/>
                  <a:gd name="connsiteX8" fmla="*/ 1535071 w 1808282"/>
                  <a:gd name="connsiteY8" fmla="*/ 221207 h 1381840"/>
                  <a:gd name="connsiteX9" fmla="*/ 1808282 w 1808282"/>
                  <a:gd name="connsiteY9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42824 h 1381840"/>
                  <a:gd name="connsiteX6" fmla="*/ 1357961 w 1808282"/>
                  <a:gd name="connsiteY6" fmla="*/ 650858 h 1381840"/>
                  <a:gd name="connsiteX7" fmla="*/ 1375224 w 1808282"/>
                  <a:gd name="connsiteY7" fmla="*/ 302402 h 1381840"/>
                  <a:gd name="connsiteX8" fmla="*/ 1535071 w 1808282"/>
                  <a:gd name="connsiteY8" fmla="*/ 221207 h 1381840"/>
                  <a:gd name="connsiteX9" fmla="*/ 1808282 w 1808282"/>
                  <a:gd name="connsiteY9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42824 h 1381840"/>
                  <a:gd name="connsiteX6" fmla="*/ 1357961 w 1808282"/>
                  <a:gd name="connsiteY6" fmla="*/ 650858 h 1381840"/>
                  <a:gd name="connsiteX7" fmla="*/ 1375224 w 1808282"/>
                  <a:gd name="connsiteY7" fmla="*/ 302402 h 1381840"/>
                  <a:gd name="connsiteX8" fmla="*/ 1535071 w 1808282"/>
                  <a:gd name="connsiteY8" fmla="*/ 221207 h 1381840"/>
                  <a:gd name="connsiteX9" fmla="*/ 1808282 w 1808282"/>
                  <a:gd name="connsiteY9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42824 h 1381840"/>
                  <a:gd name="connsiteX6" fmla="*/ 1357961 w 1808282"/>
                  <a:gd name="connsiteY6" fmla="*/ 65085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535071 w 1808282"/>
                  <a:gd name="connsiteY9" fmla="*/ 221207 h 1381840"/>
                  <a:gd name="connsiteX10" fmla="*/ 1808282 w 1808282"/>
                  <a:gd name="connsiteY10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42824 h 1381840"/>
                  <a:gd name="connsiteX6" fmla="*/ 1357961 w 1808282"/>
                  <a:gd name="connsiteY6" fmla="*/ 65085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47823 w 1808282"/>
                  <a:gd name="connsiteY9" fmla="*/ 257124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42824 h 1381840"/>
                  <a:gd name="connsiteX6" fmla="*/ 1357961 w 1808282"/>
                  <a:gd name="connsiteY6" fmla="*/ 65085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42824 h 1381840"/>
                  <a:gd name="connsiteX6" fmla="*/ 1357961 w 1808282"/>
                  <a:gd name="connsiteY6" fmla="*/ 65085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18776 w 1808282"/>
                  <a:gd name="connsiteY5" fmla="*/ 975684 h 1381840"/>
                  <a:gd name="connsiteX6" fmla="*/ 1357961 w 1808282"/>
                  <a:gd name="connsiteY6" fmla="*/ 65085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18776 w 1808282"/>
                  <a:gd name="connsiteY5" fmla="*/ 975684 h 1381840"/>
                  <a:gd name="connsiteX6" fmla="*/ 1357961 w 1808282"/>
                  <a:gd name="connsiteY6" fmla="*/ 65085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18776 w 1808282"/>
                  <a:gd name="connsiteY5" fmla="*/ 975684 h 1381840"/>
                  <a:gd name="connsiteX6" fmla="*/ 1344269 w 1808282"/>
                  <a:gd name="connsiteY6" fmla="*/ 71657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39314 w 1808282"/>
                  <a:gd name="connsiteY5" fmla="*/ 1000329 h 1381840"/>
                  <a:gd name="connsiteX6" fmla="*/ 1344269 w 1808282"/>
                  <a:gd name="connsiteY6" fmla="*/ 71657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75684 h 1381840"/>
                  <a:gd name="connsiteX6" fmla="*/ 1344269 w 1808282"/>
                  <a:gd name="connsiteY6" fmla="*/ 71657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75684 h 1381840"/>
                  <a:gd name="connsiteX6" fmla="*/ 1344269 w 1808282"/>
                  <a:gd name="connsiteY6" fmla="*/ 71657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75684 h 1381840"/>
                  <a:gd name="connsiteX6" fmla="*/ 1344269 w 1808282"/>
                  <a:gd name="connsiteY6" fmla="*/ 71657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75684 h 1381840"/>
                  <a:gd name="connsiteX6" fmla="*/ 1344269 w 1808282"/>
                  <a:gd name="connsiteY6" fmla="*/ 71657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75684 h 1381840"/>
                  <a:gd name="connsiteX6" fmla="*/ 1344269 w 1808282"/>
                  <a:gd name="connsiteY6" fmla="*/ 71657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51785 h 1381840"/>
                  <a:gd name="connsiteX6" fmla="*/ 1344269 w 1808282"/>
                  <a:gd name="connsiteY6" fmla="*/ 71657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51785 h 1381840"/>
                  <a:gd name="connsiteX6" fmla="*/ 1344269 w 1808282"/>
                  <a:gd name="connsiteY6" fmla="*/ 71657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51785 h 1381840"/>
                  <a:gd name="connsiteX6" fmla="*/ 1344269 w 1808282"/>
                  <a:gd name="connsiteY6" fmla="*/ 71657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808282"/>
                  <a:gd name="connsiteY0" fmla="*/ 1381840 h 1381840"/>
                  <a:gd name="connsiteX1" fmla="*/ 230832 w 1808282"/>
                  <a:gd name="connsiteY1" fmla="*/ 1321639 h 1381840"/>
                  <a:gd name="connsiteX2" fmla="*/ 594542 w 1808282"/>
                  <a:gd name="connsiteY2" fmla="*/ 1254834 h 1381840"/>
                  <a:gd name="connsiteX3" fmla="*/ 926255 w 1808282"/>
                  <a:gd name="connsiteY3" fmla="*/ 1182557 h 1381840"/>
                  <a:gd name="connsiteX4" fmla="*/ 1208949 w 1808282"/>
                  <a:gd name="connsiteY4" fmla="*/ 1103222 h 1381840"/>
                  <a:gd name="connsiteX5" fmla="*/ 1325622 w 1808282"/>
                  <a:gd name="connsiteY5" fmla="*/ 951785 h 1381840"/>
                  <a:gd name="connsiteX6" fmla="*/ 1349248 w 1808282"/>
                  <a:gd name="connsiteY6" fmla="*/ 716578 h 1381840"/>
                  <a:gd name="connsiteX7" fmla="*/ 1363124 w 1808282"/>
                  <a:gd name="connsiteY7" fmla="*/ 465747 h 1381840"/>
                  <a:gd name="connsiteX8" fmla="*/ 1375224 w 1808282"/>
                  <a:gd name="connsiteY8" fmla="*/ 302402 h 1381840"/>
                  <a:gd name="connsiteX9" fmla="*/ 1425534 w 1808282"/>
                  <a:gd name="connsiteY9" fmla="*/ 251775 h 1381840"/>
                  <a:gd name="connsiteX10" fmla="*/ 1535071 w 1808282"/>
                  <a:gd name="connsiteY10" fmla="*/ 221207 h 1381840"/>
                  <a:gd name="connsiteX11" fmla="*/ 1808282 w 1808282"/>
                  <a:gd name="connsiteY11" fmla="*/ 0 h 1381840"/>
                  <a:gd name="connsiteX0" fmla="*/ 0 w 1748535"/>
                  <a:gd name="connsiteY0" fmla="*/ 1447560 h 1447560"/>
                  <a:gd name="connsiteX1" fmla="*/ 230832 w 1748535"/>
                  <a:gd name="connsiteY1" fmla="*/ 1387359 h 1447560"/>
                  <a:gd name="connsiteX2" fmla="*/ 594542 w 1748535"/>
                  <a:gd name="connsiteY2" fmla="*/ 1320554 h 1447560"/>
                  <a:gd name="connsiteX3" fmla="*/ 926255 w 1748535"/>
                  <a:gd name="connsiteY3" fmla="*/ 1248277 h 1447560"/>
                  <a:gd name="connsiteX4" fmla="*/ 1208949 w 1748535"/>
                  <a:gd name="connsiteY4" fmla="*/ 1168942 h 1447560"/>
                  <a:gd name="connsiteX5" fmla="*/ 1325622 w 1748535"/>
                  <a:gd name="connsiteY5" fmla="*/ 1017505 h 1447560"/>
                  <a:gd name="connsiteX6" fmla="*/ 1349248 w 1748535"/>
                  <a:gd name="connsiteY6" fmla="*/ 782298 h 1447560"/>
                  <a:gd name="connsiteX7" fmla="*/ 1363124 w 1748535"/>
                  <a:gd name="connsiteY7" fmla="*/ 531467 h 1447560"/>
                  <a:gd name="connsiteX8" fmla="*/ 1375224 w 1748535"/>
                  <a:gd name="connsiteY8" fmla="*/ 368122 h 1447560"/>
                  <a:gd name="connsiteX9" fmla="*/ 1425534 w 1748535"/>
                  <a:gd name="connsiteY9" fmla="*/ 317495 h 1447560"/>
                  <a:gd name="connsiteX10" fmla="*/ 1535071 w 1748535"/>
                  <a:gd name="connsiteY10" fmla="*/ 286927 h 1447560"/>
                  <a:gd name="connsiteX11" fmla="*/ 1748535 w 1748535"/>
                  <a:gd name="connsiteY11" fmla="*/ 0 h 1447560"/>
                  <a:gd name="connsiteX0" fmla="*/ 0 w 1748535"/>
                  <a:gd name="connsiteY0" fmla="*/ 1447560 h 1447560"/>
                  <a:gd name="connsiteX1" fmla="*/ 230832 w 1748535"/>
                  <a:gd name="connsiteY1" fmla="*/ 1387359 h 1447560"/>
                  <a:gd name="connsiteX2" fmla="*/ 594542 w 1748535"/>
                  <a:gd name="connsiteY2" fmla="*/ 1320554 h 1447560"/>
                  <a:gd name="connsiteX3" fmla="*/ 926255 w 1748535"/>
                  <a:gd name="connsiteY3" fmla="*/ 1248277 h 1447560"/>
                  <a:gd name="connsiteX4" fmla="*/ 1208949 w 1748535"/>
                  <a:gd name="connsiteY4" fmla="*/ 1168942 h 1447560"/>
                  <a:gd name="connsiteX5" fmla="*/ 1325622 w 1748535"/>
                  <a:gd name="connsiteY5" fmla="*/ 1017505 h 1447560"/>
                  <a:gd name="connsiteX6" fmla="*/ 1349248 w 1748535"/>
                  <a:gd name="connsiteY6" fmla="*/ 782298 h 1447560"/>
                  <a:gd name="connsiteX7" fmla="*/ 1363124 w 1748535"/>
                  <a:gd name="connsiteY7" fmla="*/ 531467 h 1447560"/>
                  <a:gd name="connsiteX8" fmla="*/ 1375224 w 1748535"/>
                  <a:gd name="connsiteY8" fmla="*/ 368122 h 1447560"/>
                  <a:gd name="connsiteX9" fmla="*/ 1425534 w 1748535"/>
                  <a:gd name="connsiteY9" fmla="*/ 317495 h 1447560"/>
                  <a:gd name="connsiteX10" fmla="*/ 1535071 w 1748535"/>
                  <a:gd name="connsiteY10" fmla="*/ 286927 h 1447560"/>
                  <a:gd name="connsiteX11" fmla="*/ 1748535 w 1748535"/>
                  <a:gd name="connsiteY11" fmla="*/ 0 h 1447560"/>
                  <a:gd name="connsiteX0" fmla="*/ 0 w 1748535"/>
                  <a:gd name="connsiteY0" fmla="*/ 1447560 h 1447560"/>
                  <a:gd name="connsiteX1" fmla="*/ 230832 w 1748535"/>
                  <a:gd name="connsiteY1" fmla="*/ 1387359 h 1447560"/>
                  <a:gd name="connsiteX2" fmla="*/ 594542 w 1748535"/>
                  <a:gd name="connsiteY2" fmla="*/ 1320554 h 1447560"/>
                  <a:gd name="connsiteX3" fmla="*/ 926255 w 1748535"/>
                  <a:gd name="connsiteY3" fmla="*/ 1248277 h 1447560"/>
                  <a:gd name="connsiteX4" fmla="*/ 1208949 w 1748535"/>
                  <a:gd name="connsiteY4" fmla="*/ 1168942 h 1447560"/>
                  <a:gd name="connsiteX5" fmla="*/ 1325622 w 1748535"/>
                  <a:gd name="connsiteY5" fmla="*/ 1017505 h 1447560"/>
                  <a:gd name="connsiteX6" fmla="*/ 1349248 w 1748535"/>
                  <a:gd name="connsiteY6" fmla="*/ 782298 h 1447560"/>
                  <a:gd name="connsiteX7" fmla="*/ 1363124 w 1748535"/>
                  <a:gd name="connsiteY7" fmla="*/ 531467 h 1447560"/>
                  <a:gd name="connsiteX8" fmla="*/ 1375224 w 1748535"/>
                  <a:gd name="connsiteY8" fmla="*/ 368122 h 1447560"/>
                  <a:gd name="connsiteX9" fmla="*/ 1425534 w 1748535"/>
                  <a:gd name="connsiteY9" fmla="*/ 317495 h 1447560"/>
                  <a:gd name="connsiteX10" fmla="*/ 1535071 w 1748535"/>
                  <a:gd name="connsiteY10" fmla="*/ 286927 h 1447560"/>
                  <a:gd name="connsiteX11" fmla="*/ 1748535 w 1748535"/>
                  <a:gd name="connsiteY11" fmla="*/ 0 h 1447560"/>
                  <a:gd name="connsiteX0" fmla="*/ 0 w 1748535"/>
                  <a:gd name="connsiteY0" fmla="*/ 1447560 h 1447560"/>
                  <a:gd name="connsiteX1" fmla="*/ 230832 w 1748535"/>
                  <a:gd name="connsiteY1" fmla="*/ 1387359 h 1447560"/>
                  <a:gd name="connsiteX2" fmla="*/ 594542 w 1748535"/>
                  <a:gd name="connsiteY2" fmla="*/ 1320554 h 1447560"/>
                  <a:gd name="connsiteX3" fmla="*/ 926255 w 1748535"/>
                  <a:gd name="connsiteY3" fmla="*/ 1248277 h 1447560"/>
                  <a:gd name="connsiteX4" fmla="*/ 1208949 w 1748535"/>
                  <a:gd name="connsiteY4" fmla="*/ 1168942 h 1447560"/>
                  <a:gd name="connsiteX5" fmla="*/ 1325622 w 1748535"/>
                  <a:gd name="connsiteY5" fmla="*/ 1017505 h 1447560"/>
                  <a:gd name="connsiteX6" fmla="*/ 1349248 w 1748535"/>
                  <a:gd name="connsiteY6" fmla="*/ 782298 h 1447560"/>
                  <a:gd name="connsiteX7" fmla="*/ 1363124 w 1748535"/>
                  <a:gd name="connsiteY7" fmla="*/ 531467 h 1447560"/>
                  <a:gd name="connsiteX8" fmla="*/ 1390161 w 1748535"/>
                  <a:gd name="connsiteY8" fmla="*/ 409944 h 1447560"/>
                  <a:gd name="connsiteX9" fmla="*/ 1425534 w 1748535"/>
                  <a:gd name="connsiteY9" fmla="*/ 317495 h 1447560"/>
                  <a:gd name="connsiteX10" fmla="*/ 1535071 w 1748535"/>
                  <a:gd name="connsiteY10" fmla="*/ 286927 h 1447560"/>
                  <a:gd name="connsiteX11" fmla="*/ 1748535 w 1748535"/>
                  <a:gd name="connsiteY11" fmla="*/ 0 h 1447560"/>
                  <a:gd name="connsiteX0" fmla="*/ 0 w 1748535"/>
                  <a:gd name="connsiteY0" fmla="*/ 1447560 h 1447560"/>
                  <a:gd name="connsiteX1" fmla="*/ 230832 w 1748535"/>
                  <a:gd name="connsiteY1" fmla="*/ 1387359 h 1447560"/>
                  <a:gd name="connsiteX2" fmla="*/ 594542 w 1748535"/>
                  <a:gd name="connsiteY2" fmla="*/ 1320554 h 1447560"/>
                  <a:gd name="connsiteX3" fmla="*/ 926255 w 1748535"/>
                  <a:gd name="connsiteY3" fmla="*/ 1248277 h 1447560"/>
                  <a:gd name="connsiteX4" fmla="*/ 1208949 w 1748535"/>
                  <a:gd name="connsiteY4" fmla="*/ 1168942 h 1447560"/>
                  <a:gd name="connsiteX5" fmla="*/ 1325622 w 1748535"/>
                  <a:gd name="connsiteY5" fmla="*/ 1017505 h 1447560"/>
                  <a:gd name="connsiteX6" fmla="*/ 1349248 w 1748535"/>
                  <a:gd name="connsiteY6" fmla="*/ 782298 h 1447560"/>
                  <a:gd name="connsiteX7" fmla="*/ 1363124 w 1748535"/>
                  <a:gd name="connsiteY7" fmla="*/ 531467 h 1447560"/>
                  <a:gd name="connsiteX8" fmla="*/ 1390161 w 1748535"/>
                  <a:gd name="connsiteY8" fmla="*/ 409944 h 1447560"/>
                  <a:gd name="connsiteX9" fmla="*/ 1455407 w 1748535"/>
                  <a:gd name="connsiteY9" fmla="*/ 323469 h 1447560"/>
                  <a:gd name="connsiteX10" fmla="*/ 1535071 w 1748535"/>
                  <a:gd name="connsiteY10" fmla="*/ 286927 h 1447560"/>
                  <a:gd name="connsiteX11" fmla="*/ 1748535 w 1748535"/>
                  <a:gd name="connsiteY11" fmla="*/ 0 h 1447560"/>
                  <a:gd name="connsiteX0" fmla="*/ 0 w 1763472"/>
                  <a:gd name="connsiteY0" fmla="*/ 1322095 h 1322095"/>
                  <a:gd name="connsiteX1" fmla="*/ 230832 w 1763472"/>
                  <a:gd name="connsiteY1" fmla="*/ 1261894 h 1322095"/>
                  <a:gd name="connsiteX2" fmla="*/ 594542 w 1763472"/>
                  <a:gd name="connsiteY2" fmla="*/ 1195089 h 1322095"/>
                  <a:gd name="connsiteX3" fmla="*/ 926255 w 1763472"/>
                  <a:gd name="connsiteY3" fmla="*/ 1122812 h 1322095"/>
                  <a:gd name="connsiteX4" fmla="*/ 1208949 w 1763472"/>
                  <a:gd name="connsiteY4" fmla="*/ 1043477 h 1322095"/>
                  <a:gd name="connsiteX5" fmla="*/ 1325622 w 1763472"/>
                  <a:gd name="connsiteY5" fmla="*/ 892040 h 1322095"/>
                  <a:gd name="connsiteX6" fmla="*/ 1349248 w 1763472"/>
                  <a:gd name="connsiteY6" fmla="*/ 656833 h 1322095"/>
                  <a:gd name="connsiteX7" fmla="*/ 1363124 w 1763472"/>
                  <a:gd name="connsiteY7" fmla="*/ 406002 h 1322095"/>
                  <a:gd name="connsiteX8" fmla="*/ 1390161 w 1763472"/>
                  <a:gd name="connsiteY8" fmla="*/ 284479 h 1322095"/>
                  <a:gd name="connsiteX9" fmla="*/ 1455407 w 1763472"/>
                  <a:gd name="connsiteY9" fmla="*/ 198004 h 1322095"/>
                  <a:gd name="connsiteX10" fmla="*/ 1535071 w 1763472"/>
                  <a:gd name="connsiteY10" fmla="*/ 161462 h 1322095"/>
                  <a:gd name="connsiteX11" fmla="*/ 1763472 w 1763472"/>
                  <a:gd name="connsiteY11" fmla="*/ 0 h 1322095"/>
                  <a:gd name="connsiteX0" fmla="*/ 0 w 1763472"/>
                  <a:gd name="connsiteY0" fmla="*/ 1322095 h 1322095"/>
                  <a:gd name="connsiteX1" fmla="*/ 230832 w 1763472"/>
                  <a:gd name="connsiteY1" fmla="*/ 1261894 h 1322095"/>
                  <a:gd name="connsiteX2" fmla="*/ 594542 w 1763472"/>
                  <a:gd name="connsiteY2" fmla="*/ 1195089 h 1322095"/>
                  <a:gd name="connsiteX3" fmla="*/ 926255 w 1763472"/>
                  <a:gd name="connsiteY3" fmla="*/ 1122812 h 1322095"/>
                  <a:gd name="connsiteX4" fmla="*/ 1208949 w 1763472"/>
                  <a:gd name="connsiteY4" fmla="*/ 1043477 h 1322095"/>
                  <a:gd name="connsiteX5" fmla="*/ 1325622 w 1763472"/>
                  <a:gd name="connsiteY5" fmla="*/ 892040 h 1322095"/>
                  <a:gd name="connsiteX6" fmla="*/ 1349248 w 1763472"/>
                  <a:gd name="connsiteY6" fmla="*/ 656833 h 1322095"/>
                  <a:gd name="connsiteX7" fmla="*/ 1363124 w 1763472"/>
                  <a:gd name="connsiteY7" fmla="*/ 406002 h 1322095"/>
                  <a:gd name="connsiteX8" fmla="*/ 1390161 w 1763472"/>
                  <a:gd name="connsiteY8" fmla="*/ 284479 h 1322095"/>
                  <a:gd name="connsiteX9" fmla="*/ 1455407 w 1763472"/>
                  <a:gd name="connsiteY9" fmla="*/ 198004 h 1322095"/>
                  <a:gd name="connsiteX10" fmla="*/ 1535071 w 1763472"/>
                  <a:gd name="connsiteY10" fmla="*/ 161462 h 1322095"/>
                  <a:gd name="connsiteX11" fmla="*/ 1763472 w 1763472"/>
                  <a:gd name="connsiteY11" fmla="*/ 0 h 1322095"/>
                  <a:gd name="connsiteX0" fmla="*/ 0 w 1763472"/>
                  <a:gd name="connsiteY0" fmla="*/ 1322095 h 1322095"/>
                  <a:gd name="connsiteX1" fmla="*/ 230832 w 1763472"/>
                  <a:gd name="connsiteY1" fmla="*/ 1261894 h 1322095"/>
                  <a:gd name="connsiteX2" fmla="*/ 594542 w 1763472"/>
                  <a:gd name="connsiteY2" fmla="*/ 1195089 h 1322095"/>
                  <a:gd name="connsiteX3" fmla="*/ 926255 w 1763472"/>
                  <a:gd name="connsiteY3" fmla="*/ 1122812 h 1322095"/>
                  <a:gd name="connsiteX4" fmla="*/ 1208949 w 1763472"/>
                  <a:gd name="connsiteY4" fmla="*/ 1043477 h 1322095"/>
                  <a:gd name="connsiteX5" fmla="*/ 1325622 w 1763472"/>
                  <a:gd name="connsiteY5" fmla="*/ 892040 h 1322095"/>
                  <a:gd name="connsiteX6" fmla="*/ 1349248 w 1763472"/>
                  <a:gd name="connsiteY6" fmla="*/ 656833 h 1322095"/>
                  <a:gd name="connsiteX7" fmla="*/ 1363124 w 1763472"/>
                  <a:gd name="connsiteY7" fmla="*/ 406002 h 1322095"/>
                  <a:gd name="connsiteX8" fmla="*/ 1390161 w 1763472"/>
                  <a:gd name="connsiteY8" fmla="*/ 284479 h 1322095"/>
                  <a:gd name="connsiteX9" fmla="*/ 1455407 w 1763472"/>
                  <a:gd name="connsiteY9" fmla="*/ 198004 h 1322095"/>
                  <a:gd name="connsiteX10" fmla="*/ 1535071 w 1763472"/>
                  <a:gd name="connsiteY10" fmla="*/ 161462 h 1322095"/>
                  <a:gd name="connsiteX11" fmla="*/ 1763472 w 1763472"/>
                  <a:gd name="connsiteY11" fmla="*/ 0 h 1322095"/>
                  <a:gd name="connsiteX0" fmla="*/ 0 w 1763472"/>
                  <a:gd name="connsiteY0" fmla="*/ 1322095 h 1322095"/>
                  <a:gd name="connsiteX1" fmla="*/ 230832 w 1763472"/>
                  <a:gd name="connsiteY1" fmla="*/ 1261894 h 1322095"/>
                  <a:gd name="connsiteX2" fmla="*/ 594542 w 1763472"/>
                  <a:gd name="connsiteY2" fmla="*/ 1195089 h 1322095"/>
                  <a:gd name="connsiteX3" fmla="*/ 926255 w 1763472"/>
                  <a:gd name="connsiteY3" fmla="*/ 1122812 h 1322095"/>
                  <a:gd name="connsiteX4" fmla="*/ 1208949 w 1763472"/>
                  <a:gd name="connsiteY4" fmla="*/ 1043477 h 1322095"/>
                  <a:gd name="connsiteX5" fmla="*/ 1325622 w 1763472"/>
                  <a:gd name="connsiteY5" fmla="*/ 892040 h 1322095"/>
                  <a:gd name="connsiteX6" fmla="*/ 1349248 w 1763472"/>
                  <a:gd name="connsiteY6" fmla="*/ 656833 h 1322095"/>
                  <a:gd name="connsiteX7" fmla="*/ 1363124 w 1763472"/>
                  <a:gd name="connsiteY7" fmla="*/ 406002 h 1322095"/>
                  <a:gd name="connsiteX8" fmla="*/ 1390161 w 1763472"/>
                  <a:gd name="connsiteY8" fmla="*/ 284479 h 1322095"/>
                  <a:gd name="connsiteX9" fmla="*/ 1455407 w 1763472"/>
                  <a:gd name="connsiteY9" fmla="*/ 198004 h 1322095"/>
                  <a:gd name="connsiteX10" fmla="*/ 1585924 w 1763472"/>
                  <a:gd name="connsiteY10" fmla="*/ 134836 h 1322095"/>
                  <a:gd name="connsiteX11" fmla="*/ 1763472 w 1763472"/>
                  <a:gd name="connsiteY11" fmla="*/ 0 h 1322095"/>
                  <a:gd name="connsiteX0" fmla="*/ 0 w 1932981"/>
                  <a:gd name="connsiteY0" fmla="*/ 1448566 h 1448566"/>
                  <a:gd name="connsiteX1" fmla="*/ 230832 w 1932981"/>
                  <a:gd name="connsiteY1" fmla="*/ 1388365 h 1448566"/>
                  <a:gd name="connsiteX2" fmla="*/ 594542 w 1932981"/>
                  <a:gd name="connsiteY2" fmla="*/ 1321560 h 1448566"/>
                  <a:gd name="connsiteX3" fmla="*/ 926255 w 1932981"/>
                  <a:gd name="connsiteY3" fmla="*/ 1249283 h 1448566"/>
                  <a:gd name="connsiteX4" fmla="*/ 1208949 w 1932981"/>
                  <a:gd name="connsiteY4" fmla="*/ 1169948 h 1448566"/>
                  <a:gd name="connsiteX5" fmla="*/ 1325622 w 1932981"/>
                  <a:gd name="connsiteY5" fmla="*/ 1018511 h 1448566"/>
                  <a:gd name="connsiteX6" fmla="*/ 1349248 w 1932981"/>
                  <a:gd name="connsiteY6" fmla="*/ 783304 h 1448566"/>
                  <a:gd name="connsiteX7" fmla="*/ 1363124 w 1932981"/>
                  <a:gd name="connsiteY7" fmla="*/ 532473 h 1448566"/>
                  <a:gd name="connsiteX8" fmla="*/ 1390161 w 1932981"/>
                  <a:gd name="connsiteY8" fmla="*/ 410950 h 1448566"/>
                  <a:gd name="connsiteX9" fmla="*/ 1455407 w 1932981"/>
                  <a:gd name="connsiteY9" fmla="*/ 324475 h 1448566"/>
                  <a:gd name="connsiteX10" fmla="*/ 1585924 w 1932981"/>
                  <a:gd name="connsiteY10" fmla="*/ 261307 h 1448566"/>
                  <a:gd name="connsiteX11" fmla="*/ 1932981 w 1932981"/>
                  <a:gd name="connsiteY11" fmla="*/ 0 h 1448566"/>
                  <a:gd name="connsiteX0" fmla="*/ 0 w 1932981"/>
                  <a:gd name="connsiteY0" fmla="*/ 1448566 h 1448566"/>
                  <a:gd name="connsiteX1" fmla="*/ 230832 w 1932981"/>
                  <a:gd name="connsiteY1" fmla="*/ 1388365 h 1448566"/>
                  <a:gd name="connsiteX2" fmla="*/ 594542 w 1932981"/>
                  <a:gd name="connsiteY2" fmla="*/ 1321560 h 1448566"/>
                  <a:gd name="connsiteX3" fmla="*/ 926255 w 1932981"/>
                  <a:gd name="connsiteY3" fmla="*/ 1249283 h 1448566"/>
                  <a:gd name="connsiteX4" fmla="*/ 1208949 w 1932981"/>
                  <a:gd name="connsiteY4" fmla="*/ 1169948 h 1448566"/>
                  <a:gd name="connsiteX5" fmla="*/ 1325622 w 1932981"/>
                  <a:gd name="connsiteY5" fmla="*/ 1018511 h 1448566"/>
                  <a:gd name="connsiteX6" fmla="*/ 1349248 w 1932981"/>
                  <a:gd name="connsiteY6" fmla="*/ 783304 h 1448566"/>
                  <a:gd name="connsiteX7" fmla="*/ 1363124 w 1932981"/>
                  <a:gd name="connsiteY7" fmla="*/ 532473 h 1448566"/>
                  <a:gd name="connsiteX8" fmla="*/ 1367560 w 1932981"/>
                  <a:gd name="connsiteY8" fmla="*/ 390981 h 1448566"/>
                  <a:gd name="connsiteX9" fmla="*/ 1455407 w 1932981"/>
                  <a:gd name="connsiteY9" fmla="*/ 324475 h 1448566"/>
                  <a:gd name="connsiteX10" fmla="*/ 1585924 w 1932981"/>
                  <a:gd name="connsiteY10" fmla="*/ 261307 h 1448566"/>
                  <a:gd name="connsiteX11" fmla="*/ 1932981 w 1932981"/>
                  <a:gd name="connsiteY11" fmla="*/ 0 h 1448566"/>
                  <a:gd name="connsiteX0" fmla="*/ 0 w 1932981"/>
                  <a:gd name="connsiteY0" fmla="*/ 1448566 h 1448566"/>
                  <a:gd name="connsiteX1" fmla="*/ 230832 w 1932981"/>
                  <a:gd name="connsiteY1" fmla="*/ 1388365 h 1448566"/>
                  <a:gd name="connsiteX2" fmla="*/ 594542 w 1932981"/>
                  <a:gd name="connsiteY2" fmla="*/ 1321560 h 1448566"/>
                  <a:gd name="connsiteX3" fmla="*/ 926255 w 1932981"/>
                  <a:gd name="connsiteY3" fmla="*/ 1249283 h 1448566"/>
                  <a:gd name="connsiteX4" fmla="*/ 1208949 w 1932981"/>
                  <a:gd name="connsiteY4" fmla="*/ 1169948 h 1448566"/>
                  <a:gd name="connsiteX5" fmla="*/ 1325622 w 1932981"/>
                  <a:gd name="connsiteY5" fmla="*/ 1018511 h 1448566"/>
                  <a:gd name="connsiteX6" fmla="*/ 1349248 w 1932981"/>
                  <a:gd name="connsiteY6" fmla="*/ 783304 h 1448566"/>
                  <a:gd name="connsiteX7" fmla="*/ 1363124 w 1932981"/>
                  <a:gd name="connsiteY7" fmla="*/ 532473 h 1448566"/>
                  <a:gd name="connsiteX8" fmla="*/ 1367560 w 1932981"/>
                  <a:gd name="connsiteY8" fmla="*/ 390981 h 1448566"/>
                  <a:gd name="connsiteX9" fmla="*/ 1444106 w 1932981"/>
                  <a:gd name="connsiteY9" fmla="*/ 304506 h 1448566"/>
                  <a:gd name="connsiteX10" fmla="*/ 1585924 w 1932981"/>
                  <a:gd name="connsiteY10" fmla="*/ 261307 h 1448566"/>
                  <a:gd name="connsiteX11" fmla="*/ 1932981 w 1932981"/>
                  <a:gd name="connsiteY11" fmla="*/ 0 h 1448566"/>
                  <a:gd name="connsiteX0" fmla="*/ 0 w 1932981"/>
                  <a:gd name="connsiteY0" fmla="*/ 1448566 h 1448566"/>
                  <a:gd name="connsiteX1" fmla="*/ 230832 w 1932981"/>
                  <a:gd name="connsiteY1" fmla="*/ 1388365 h 1448566"/>
                  <a:gd name="connsiteX2" fmla="*/ 594542 w 1932981"/>
                  <a:gd name="connsiteY2" fmla="*/ 1321560 h 1448566"/>
                  <a:gd name="connsiteX3" fmla="*/ 926255 w 1932981"/>
                  <a:gd name="connsiteY3" fmla="*/ 1249283 h 1448566"/>
                  <a:gd name="connsiteX4" fmla="*/ 1208949 w 1932981"/>
                  <a:gd name="connsiteY4" fmla="*/ 1169948 h 1448566"/>
                  <a:gd name="connsiteX5" fmla="*/ 1325622 w 1932981"/>
                  <a:gd name="connsiteY5" fmla="*/ 1018511 h 1448566"/>
                  <a:gd name="connsiteX6" fmla="*/ 1349248 w 1932981"/>
                  <a:gd name="connsiteY6" fmla="*/ 783304 h 1448566"/>
                  <a:gd name="connsiteX7" fmla="*/ 1363124 w 1932981"/>
                  <a:gd name="connsiteY7" fmla="*/ 532473 h 1448566"/>
                  <a:gd name="connsiteX8" fmla="*/ 1367560 w 1932981"/>
                  <a:gd name="connsiteY8" fmla="*/ 390981 h 1448566"/>
                  <a:gd name="connsiteX9" fmla="*/ 1444106 w 1932981"/>
                  <a:gd name="connsiteY9" fmla="*/ 304506 h 1448566"/>
                  <a:gd name="connsiteX10" fmla="*/ 1585924 w 1932981"/>
                  <a:gd name="connsiteY10" fmla="*/ 261307 h 1448566"/>
                  <a:gd name="connsiteX11" fmla="*/ 1932981 w 1932981"/>
                  <a:gd name="connsiteY11" fmla="*/ 0 h 1448566"/>
                  <a:gd name="connsiteX0" fmla="*/ 0 w 1932981"/>
                  <a:gd name="connsiteY0" fmla="*/ 1448566 h 1448566"/>
                  <a:gd name="connsiteX1" fmla="*/ 230832 w 1932981"/>
                  <a:gd name="connsiteY1" fmla="*/ 1388365 h 1448566"/>
                  <a:gd name="connsiteX2" fmla="*/ 594542 w 1932981"/>
                  <a:gd name="connsiteY2" fmla="*/ 1321560 h 1448566"/>
                  <a:gd name="connsiteX3" fmla="*/ 926255 w 1932981"/>
                  <a:gd name="connsiteY3" fmla="*/ 1249283 h 1448566"/>
                  <a:gd name="connsiteX4" fmla="*/ 1208949 w 1932981"/>
                  <a:gd name="connsiteY4" fmla="*/ 1169948 h 1448566"/>
                  <a:gd name="connsiteX5" fmla="*/ 1325622 w 1932981"/>
                  <a:gd name="connsiteY5" fmla="*/ 1018511 h 1448566"/>
                  <a:gd name="connsiteX6" fmla="*/ 1349248 w 1932981"/>
                  <a:gd name="connsiteY6" fmla="*/ 783304 h 1448566"/>
                  <a:gd name="connsiteX7" fmla="*/ 1363124 w 1932981"/>
                  <a:gd name="connsiteY7" fmla="*/ 532473 h 1448566"/>
                  <a:gd name="connsiteX8" fmla="*/ 1367560 w 1932981"/>
                  <a:gd name="connsiteY8" fmla="*/ 390981 h 1448566"/>
                  <a:gd name="connsiteX9" fmla="*/ 1444106 w 1932981"/>
                  <a:gd name="connsiteY9" fmla="*/ 304506 h 1448566"/>
                  <a:gd name="connsiteX10" fmla="*/ 1585924 w 1932981"/>
                  <a:gd name="connsiteY10" fmla="*/ 261307 h 1448566"/>
                  <a:gd name="connsiteX11" fmla="*/ 1932981 w 1932981"/>
                  <a:gd name="connsiteY11" fmla="*/ 0 h 1448566"/>
                  <a:gd name="connsiteX0" fmla="*/ 0 w 1932981"/>
                  <a:gd name="connsiteY0" fmla="*/ 1448566 h 1448566"/>
                  <a:gd name="connsiteX1" fmla="*/ 230832 w 1932981"/>
                  <a:gd name="connsiteY1" fmla="*/ 1388365 h 1448566"/>
                  <a:gd name="connsiteX2" fmla="*/ 594542 w 1932981"/>
                  <a:gd name="connsiteY2" fmla="*/ 1321560 h 1448566"/>
                  <a:gd name="connsiteX3" fmla="*/ 926255 w 1932981"/>
                  <a:gd name="connsiteY3" fmla="*/ 1249283 h 1448566"/>
                  <a:gd name="connsiteX4" fmla="*/ 1208949 w 1932981"/>
                  <a:gd name="connsiteY4" fmla="*/ 1169948 h 1448566"/>
                  <a:gd name="connsiteX5" fmla="*/ 1325622 w 1932981"/>
                  <a:gd name="connsiteY5" fmla="*/ 1018511 h 1448566"/>
                  <a:gd name="connsiteX6" fmla="*/ 1349248 w 1932981"/>
                  <a:gd name="connsiteY6" fmla="*/ 783304 h 1448566"/>
                  <a:gd name="connsiteX7" fmla="*/ 1354649 w 1932981"/>
                  <a:gd name="connsiteY7" fmla="*/ 529144 h 1448566"/>
                  <a:gd name="connsiteX8" fmla="*/ 1367560 w 1932981"/>
                  <a:gd name="connsiteY8" fmla="*/ 390981 h 1448566"/>
                  <a:gd name="connsiteX9" fmla="*/ 1444106 w 1932981"/>
                  <a:gd name="connsiteY9" fmla="*/ 304506 h 1448566"/>
                  <a:gd name="connsiteX10" fmla="*/ 1585924 w 1932981"/>
                  <a:gd name="connsiteY10" fmla="*/ 261307 h 1448566"/>
                  <a:gd name="connsiteX11" fmla="*/ 1932981 w 1932981"/>
                  <a:gd name="connsiteY11" fmla="*/ 0 h 1448566"/>
                  <a:gd name="connsiteX0" fmla="*/ 0 w 1932981"/>
                  <a:gd name="connsiteY0" fmla="*/ 1448566 h 1448566"/>
                  <a:gd name="connsiteX1" fmla="*/ 230832 w 1932981"/>
                  <a:gd name="connsiteY1" fmla="*/ 1388365 h 1448566"/>
                  <a:gd name="connsiteX2" fmla="*/ 594542 w 1932981"/>
                  <a:gd name="connsiteY2" fmla="*/ 1321560 h 1448566"/>
                  <a:gd name="connsiteX3" fmla="*/ 926255 w 1932981"/>
                  <a:gd name="connsiteY3" fmla="*/ 1249283 h 1448566"/>
                  <a:gd name="connsiteX4" fmla="*/ 1208949 w 1932981"/>
                  <a:gd name="connsiteY4" fmla="*/ 1169948 h 1448566"/>
                  <a:gd name="connsiteX5" fmla="*/ 1325622 w 1932981"/>
                  <a:gd name="connsiteY5" fmla="*/ 1018511 h 1448566"/>
                  <a:gd name="connsiteX6" fmla="*/ 1349248 w 1932981"/>
                  <a:gd name="connsiteY6" fmla="*/ 783304 h 1448566"/>
                  <a:gd name="connsiteX7" fmla="*/ 1354649 w 1932981"/>
                  <a:gd name="connsiteY7" fmla="*/ 529144 h 1448566"/>
                  <a:gd name="connsiteX8" fmla="*/ 1367560 w 1932981"/>
                  <a:gd name="connsiteY8" fmla="*/ 390981 h 1448566"/>
                  <a:gd name="connsiteX9" fmla="*/ 1444106 w 1932981"/>
                  <a:gd name="connsiteY9" fmla="*/ 304506 h 1448566"/>
                  <a:gd name="connsiteX10" fmla="*/ 1585924 w 1932981"/>
                  <a:gd name="connsiteY10" fmla="*/ 261307 h 1448566"/>
                  <a:gd name="connsiteX11" fmla="*/ 1932981 w 1932981"/>
                  <a:gd name="connsiteY11" fmla="*/ 0 h 1448566"/>
                  <a:gd name="connsiteX0" fmla="*/ 0 w 1932981"/>
                  <a:gd name="connsiteY0" fmla="*/ 1448566 h 1448566"/>
                  <a:gd name="connsiteX1" fmla="*/ 230832 w 1932981"/>
                  <a:gd name="connsiteY1" fmla="*/ 1388365 h 1448566"/>
                  <a:gd name="connsiteX2" fmla="*/ 594542 w 1932981"/>
                  <a:gd name="connsiteY2" fmla="*/ 1321560 h 1448566"/>
                  <a:gd name="connsiteX3" fmla="*/ 926255 w 1932981"/>
                  <a:gd name="connsiteY3" fmla="*/ 1249283 h 1448566"/>
                  <a:gd name="connsiteX4" fmla="*/ 1208949 w 1932981"/>
                  <a:gd name="connsiteY4" fmla="*/ 1169948 h 1448566"/>
                  <a:gd name="connsiteX5" fmla="*/ 1325622 w 1932981"/>
                  <a:gd name="connsiteY5" fmla="*/ 1018511 h 1448566"/>
                  <a:gd name="connsiteX6" fmla="*/ 1349248 w 1932981"/>
                  <a:gd name="connsiteY6" fmla="*/ 783304 h 1448566"/>
                  <a:gd name="connsiteX7" fmla="*/ 1354649 w 1932981"/>
                  <a:gd name="connsiteY7" fmla="*/ 529144 h 1448566"/>
                  <a:gd name="connsiteX8" fmla="*/ 1367560 w 1932981"/>
                  <a:gd name="connsiteY8" fmla="*/ 390981 h 1448566"/>
                  <a:gd name="connsiteX9" fmla="*/ 1444106 w 1932981"/>
                  <a:gd name="connsiteY9" fmla="*/ 304506 h 1448566"/>
                  <a:gd name="connsiteX10" fmla="*/ 1585924 w 1932981"/>
                  <a:gd name="connsiteY10" fmla="*/ 261307 h 1448566"/>
                  <a:gd name="connsiteX11" fmla="*/ 1932981 w 1932981"/>
                  <a:gd name="connsiteY11" fmla="*/ 0 h 1448566"/>
                  <a:gd name="connsiteX0" fmla="*/ 0 w 1932981"/>
                  <a:gd name="connsiteY0" fmla="*/ 1448566 h 1448566"/>
                  <a:gd name="connsiteX1" fmla="*/ 230832 w 1932981"/>
                  <a:gd name="connsiteY1" fmla="*/ 1388365 h 1448566"/>
                  <a:gd name="connsiteX2" fmla="*/ 594542 w 1932981"/>
                  <a:gd name="connsiteY2" fmla="*/ 1321560 h 1448566"/>
                  <a:gd name="connsiteX3" fmla="*/ 926255 w 1932981"/>
                  <a:gd name="connsiteY3" fmla="*/ 1249283 h 1448566"/>
                  <a:gd name="connsiteX4" fmla="*/ 1208949 w 1932981"/>
                  <a:gd name="connsiteY4" fmla="*/ 1169948 h 1448566"/>
                  <a:gd name="connsiteX5" fmla="*/ 1325622 w 1932981"/>
                  <a:gd name="connsiteY5" fmla="*/ 1018511 h 1448566"/>
                  <a:gd name="connsiteX6" fmla="*/ 1349248 w 1932981"/>
                  <a:gd name="connsiteY6" fmla="*/ 783304 h 1448566"/>
                  <a:gd name="connsiteX7" fmla="*/ 1354649 w 1932981"/>
                  <a:gd name="connsiteY7" fmla="*/ 529144 h 1448566"/>
                  <a:gd name="connsiteX8" fmla="*/ 1367560 w 1932981"/>
                  <a:gd name="connsiteY8" fmla="*/ 390981 h 1448566"/>
                  <a:gd name="connsiteX9" fmla="*/ 1444106 w 1932981"/>
                  <a:gd name="connsiteY9" fmla="*/ 304506 h 1448566"/>
                  <a:gd name="connsiteX10" fmla="*/ 1585924 w 1932981"/>
                  <a:gd name="connsiteY10" fmla="*/ 261307 h 1448566"/>
                  <a:gd name="connsiteX11" fmla="*/ 1932981 w 1932981"/>
                  <a:gd name="connsiteY11" fmla="*/ 0 h 1448566"/>
                  <a:gd name="connsiteX0" fmla="*/ 0 w 1932981"/>
                  <a:gd name="connsiteY0" fmla="*/ 1448566 h 1448566"/>
                  <a:gd name="connsiteX1" fmla="*/ 230832 w 1932981"/>
                  <a:gd name="connsiteY1" fmla="*/ 1388365 h 1448566"/>
                  <a:gd name="connsiteX2" fmla="*/ 594542 w 1932981"/>
                  <a:gd name="connsiteY2" fmla="*/ 1321560 h 1448566"/>
                  <a:gd name="connsiteX3" fmla="*/ 926255 w 1932981"/>
                  <a:gd name="connsiteY3" fmla="*/ 1249283 h 1448566"/>
                  <a:gd name="connsiteX4" fmla="*/ 1208949 w 1932981"/>
                  <a:gd name="connsiteY4" fmla="*/ 1169948 h 1448566"/>
                  <a:gd name="connsiteX5" fmla="*/ 1325622 w 1932981"/>
                  <a:gd name="connsiteY5" fmla="*/ 1018511 h 1448566"/>
                  <a:gd name="connsiteX6" fmla="*/ 1349248 w 1932981"/>
                  <a:gd name="connsiteY6" fmla="*/ 783304 h 1448566"/>
                  <a:gd name="connsiteX7" fmla="*/ 1354649 w 1932981"/>
                  <a:gd name="connsiteY7" fmla="*/ 529144 h 1448566"/>
                  <a:gd name="connsiteX8" fmla="*/ 1367560 w 1932981"/>
                  <a:gd name="connsiteY8" fmla="*/ 390981 h 1448566"/>
                  <a:gd name="connsiteX9" fmla="*/ 1444106 w 1932981"/>
                  <a:gd name="connsiteY9" fmla="*/ 304506 h 1448566"/>
                  <a:gd name="connsiteX10" fmla="*/ 1585924 w 1932981"/>
                  <a:gd name="connsiteY10" fmla="*/ 261307 h 1448566"/>
                  <a:gd name="connsiteX11" fmla="*/ 1932981 w 1932981"/>
                  <a:gd name="connsiteY11" fmla="*/ 0 h 1448566"/>
                  <a:gd name="connsiteX0" fmla="*/ 0 w 1932981"/>
                  <a:gd name="connsiteY0" fmla="*/ 1448566 h 1448566"/>
                  <a:gd name="connsiteX1" fmla="*/ 230832 w 1932981"/>
                  <a:gd name="connsiteY1" fmla="*/ 1388365 h 1448566"/>
                  <a:gd name="connsiteX2" fmla="*/ 594542 w 1932981"/>
                  <a:gd name="connsiteY2" fmla="*/ 1321560 h 1448566"/>
                  <a:gd name="connsiteX3" fmla="*/ 926255 w 1932981"/>
                  <a:gd name="connsiteY3" fmla="*/ 1249283 h 1448566"/>
                  <a:gd name="connsiteX4" fmla="*/ 1208949 w 1932981"/>
                  <a:gd name="connsiteY4" fmla="*/ 1169948 h 1448566"/>
                  <a:gd name="connsiteX5" fmla="*/ 1325622 w 1932981"/>
                  <a:gd name="connsiteY5" fmla="*/ 1018511 h 1448566"/>
                  <a:gd name="connsiteX6" fmla="*/ 1349248 w 1932981"/>
                  <a:gd name="connsiteY6" fmla="*/ 783304 h 1448566"/>
                  <a:gd name="connsiteX7" fmla="*/ 1354649 w 1932981"/>
                  <a:gd name="connsiteY7" fmla="*/ 529144 h 1448566"/>
                  <a:gd name="connsiteX8" fmla="*/ 1367560 w 1932981"/>
                  <a:gd name="connsiteY8" fmla="*/ 390981 h 1448566"/>
                  <a:gd name="connsiteX9" fmla="*/ 1444106 w 1932981"/>
                  <a:gd name="connsiteY9" fmla="*/ 304506 h 1448566"/>
                  <a:gd name="connsiteX10" fmla="*/ 1585924 w 1932981"/>
                  <a:gd name="connsiteY10" fmla="*/ 261307 h 1448566"/>
                  <a:gd name="connsiteX11" fmla="*/ 1932981 w 1932981"/>
                  <a:gd name="connsiteY11" fmla="*/ 0 h 1448566"/>
                  <a:gd name="connsiteX0" fmla="*/ 0 w 1932981"/>
                  <a:gd name="connsiteY0" fmla="*/ 1448566 h 1448566"/>
                  <a:gd name="connsiteX1" fmla="*/ 230832 w 1932981"/>
                  <a:gd name="connsiteY1" fmla="*/ 1388365 h 1448566"/>
                  <a:gd name="connsiteX2" fmla="*/ 594542 w 1932981"/>
                  <a:gd name="connsiteY2" fmla="*/ 1321560 h 1448566"/>
                  <a:gd name="connsiteX3" fmla="*/ 926255 w 1932981"/>
                  <a:gd name="connsiteY3" fmla="*/ 1249283 h 1448566"/>
                  <a:gd name="connsiteX4" fmla="*/ 1208949 w 1932981"/>
                  <a:gd name="connsiteY4" fmla="*/ 1169948 h 1448566"/>
                  <a:gd name="connsiteX5" fmla="*/ 1325622 w 1932981"/>
                  <a:gd name="connsiteY5" fmla="*/ 1018511 h 1448566"/>
                  <a:gd name="connsiteX6" fmla="*/ 1349248 w 1932981"/>
                  <a:gd name="connsiteY6" fmla="*/ 783304 h 1448566"/>
                  <a:gd name="connsiteX7" fmla="*/ 1354649 w 1932981"/>
                  <a:gd name="connsiteY7" fmla="*/ 529144 h 1448566"/>
                  <a:gd name="connsiteX8" fmla="*/ 1367560 w 1932981"/>
                  <a:gd name="connsiteY8" fmla="*/ 390981 h 1448566"/>
                  <a:gd name="connsiteX9" fmla="*/ 1444106 w 1932981"/>
                  <a:gd name="connsiteY9" fmla="*/ 304506 h 1448566"/>
                  <a:gd name="connsiteX10" fmla="*/ 1585924 w 1932981"/>
                  <a:gd name="connsiteY10" fmla="*/ 261307 h 1448566"/>
                  <a:gd name="connsiteX11" fmla="*/ 1932981 w 1932981"/>
                  <a:gd name="connsiteY11" fmla="*/ 0 h 1448566"/>
                  <a:gd name="connsiteX0" fmla="*/ 0 w 1932981"/>
                  <a:gd name="connsiteY0" fmla="*/ 1448566 h 1448566"/>
                  <a:gd name="connsiteX1" fmla="*/ 230832 w 1932981"/>
                  <a:gd name="connsiteY1" fmla="*/ 1388365 h 1448566"/>
                  <a:gd name="connsiteX2" fmla="*/ 594542 w 1932981"/>
                  <a:gd name="connsiteY2" fmla="*/ 1321560 h 1448566"/>
                  <a:gd name="connsiteX3" fmla="*/ 926255 w 1932981"/>
                  <a:gd name="connsiteY3" fmla="*/ 1249283 h 1448566"/>
                  <a:gd name="connsiteX4" fmla="*/ 1208949 w 1932981"/>
                  <a:gd name="connsiteY4" fmla="*/ 1169948 h 1448566"/>
                  <a:gd name="connsiteX5" fmla="*/ 1325622 w 1932981"/>
                  <a:gd name="connsiteY5" fmla="*/ 1018511 h 1448566"/>
                  <a:gd name="connsiteX6" fmla="*/ 1349248 w 1932981"/>
                  <a:gd name="connsiteY6" fmla="*/ 783304 h 1448566"/>
                  <a:gd name="connsiteX7" fmla="*/ 1354649 w 1932981"/>
                  <a:gd name="connsiteY7" fmla="*/ 529144 h 1448566"/>
                  <a:gd name="connsiteX8" fmla="*/ 1367560 w 1932981"/>
                  <a:gd name="connsiteY8" fmla="*/ 390981 h 1448566"/>
                  <a:gd name="connsiteX9" fmla="*/ 1444106 w 1932981"/>
                  <a:gd name="connsiteY9" fmla="*/ 304506 h 1448566"/>
                  <a:gd name="connsiteX10" fmla="*/ 1585924 w 1932981"/>
                  <a:gd name="connsiteY10" fmla="*/ 261307 h 1448566"/>
                  <a:gd name="connsiteX11" fmla="*/ 1932981 w 1932981"/>
                  <a:gd name="connsiteY11" fmla="*/ 0 h 1448566"/>
                  <a:gd name="connsiteX0" fmla="*/ 0 w 1948519"/>
                  <a:gd name="connsiteY0" fmla="*/ 1201749 h 1201749"/>
                  <a:gd name="connsiteX1" fmla="*/ 230832 w 1948519"/>
                  <a:gd name="connsiteY1" fmla="*/ 1141548 h 1201749"/>
                  <a:gd name="connsiteX2" fmla="*/ 594542 w 1948519"/>
                  <a:gd name="connsiteY2" fmla="*/ 1074743 h 1201749"/>
                  <a:gd name="connsiteX3" fmla="*/ 926255 w 1948519"/>
                  <a:gd name="connsiteY3" fmla="*/ 1002466 h 1201749"/>
                  <a:gd name="connsiteX4" fmla="*/ 1208949 w 1948519"/>
                  <a:gd name="connsiteY4" fmla="*/ 923131 h 1201749"/>
                  <a:gd name="connsiteX5" fmla="*/ 1325622 w 1948519"/>
                  <a:gd name="connsiteY5" fmla="*/ 771694 h 1201749"/>
                  <a:gd name="connsiteX6" fmla="*/ 1349248 w 1948519"/>
                  <a:gd name="connsiteY6" fmla="*/ 536487 h 1201749"/>
                  <a:gd name="connsiteX7" fmla="*/ 1354649 w 1948519"/>
                  <a:gd name="connsiteY7" fmla="*/ 282327 h 1201749"/>
                  <a:gd name="connsiteX8" fmla="*/ 1367560 w 1948519"/>
                  <a:gd name="connsiteY8" fmla="*/ 144164 h 1201749"/>
                  <a:gd name="connsiteX9" fmla="*/ 1444106 w 1948519"/>
                  <a:gd name="connsiteY9" fmla="*/ 57689 h 1201749"/>
                  <a:gd name="connsiteX10" fmla="*/ 1585924 w 1948519"/>
                  <a:gd name="connsiteY10" fmla="*/ 14490 h 1201749"/>
                  <a:gd name="connsiteX11" fmla="*/ 1948519 w 1948519"/>
                  <a:gd name="connsiteY11" fmla="*/ 379467 h 1201749"/>
                  <a:gd name="connsiteX0" fmla="*/ 0 w 1948519"/>
                  <a:gd name="connsiteY0" fmla="*/ 1202462 h 1202462"/>
                  <a:gd name="connsiteX1" fmla="*/ 230832 w 1948519"/>
                  <a:gd name="connsiteY1" fmla="*/ 1142261 h 1202462"/>
                  <a:gd name="connsiteX2" fmla="*/ 594542 w 1948519"/>
                  <a:gd name="connsiteY2" fmla="*/ 1075456 h 1202462"/>
                  <a:gd name="connsiteX3" fmla="*/ 926255 w 1948519"/>
                  <a:gd name="connsiteY3" fmla="*/ 1003179 h 1202462"/>
                  <a:gd name="connsiteX4" fmla="*/ 1208949 w 1948519"/>
                  <a:gd name="connsiteY4" fmla="*/ 923844 h 1202462"/>
                  <a:gd name="connsiteX5" fmla="*/ 1325622 w 1948519"/>
                  <a:gd name="connsiteY5" fmla="*/ 772407 h 1202462"/>
                  <a:gd name="connsiteX6" fmla="*/ 1349248 w 1948519"/>
                  <a:gd name="connsiteY6" fmla="*/ 537200 h 1202462"/>
                  <a:gd name="connsiteX7" fmla="*/ 1354649 w 1948519"/>
                  <a:gd name="connsiteY7" fmla="*/ 283040 h 1202462"/>
                  <a:gd name="connsiteX8" fmla="*/ 1367560 w 1948519"/>
                  <a:gd name="connsiteY8" fmla="*/ 144877 h 1202462"/>
                  <a:gd name="connsiteX9" fmla="*/ 1444106 w 1948519"/>
                  <a:gd name="connsiteY9" fmla="*/ 58402 h 1202462"/>
                  <a:gd name="connsiteX10" fmla="*/ 1585924 w 1948519"/>
                  <a:gd name="connsiteY10" fmla="*/ 15203 h 1202462"/>
                  <a:gd name="connsiteX11" fmla="*/ 1948519 w 1948519"/>
                  <a:gd name="connsiteY11" fmla="*/ 380180 h 1202462"/>
                  <a:gd name="connsiteX0" fmla="*/ 0 w 1948519"/>
                  <a:gd name="connsiteY0" fmla="*/ 1144328 h 1144328"/>
                  <a:gd name="connsiteX1" fmla="*/ 230832 w 1948519"/>
                  <a:gd name="connsiteY1" fmla="*/ 1084127 h 1144328"/>
                  <a:gd name="connsiteX2" fmla="*/ 594542 w 1948519"/>
                  <a:gd name="connsiteY2" fmla="*/ 1017322 h 1144328"/>
                  <a:gd name="connsiteX3" fmla="*/ 926255 w 1948519"/>
                  <a:gd name="connsiteY3" fmla="*/ 945045 h 1144328"/>
                  <a:gd name="connsiteX4" fmla="*/ 1208949 w 1948519"/>
                  <a:gd name="connsiteY4" fmla="*/ 865710 h 1144328"/>
                  <a:gd name="connsiteX5" fmla="*/ 1325622 w 1948519"/>
                  <a:gd name="connsiteY5" fmla="*/ 714273 h 1144328"/>
                  <a:gd name="connsiteX6" fmla="*/ 1349248 w 1948519"/>
                  <a:gd name="connsiteY6" fmla="*/ 479066 h 1144328"/>
                  <a:gd name="connsiteX7" fmla="*/ 1354649 w 1948519"/>
                  <a:gd name="connsiteY7" fmla="*/ 224906 h 1144328"/>
                  <a:gd name="connsiteX8" fmla="*/ 1367560 w 1948519"/>
                  <a:gd name="connsiteY8" fmla="*/ 86743 h 1144328"/>
                  <a:gd name="connsiteX9" fmla="*/ 1444106 w 1948519"/>
                  <a:gd name="connsiteY9" fmla="*/ 268 h 1144328"/>
                  <a:gd name="connsiteX10" fmla="*/ 1648077 w 1948519"/>
                  <a:gd name="connsiteY10" fmla="*/ 461281 h 1144328"/>
                  <a:gd name="connsiteX11" fmla="*/ 1948519 w 1948519"/>
                  <a:gd name="connsiteY11" fmla="*/ 322046 h 1144328"/>
                  <a:gd name="connsiteX0" fmla="*/ 0 w 1948519"/>
                  <a:gd name="connsiteY0" fmla="*/ 1144328 h 1144328"/>
                  <a:gd name="connsiteX1" fmla="*/ 230832 w 1948519"/>
                  <a:gd name="connsiteY1" fmla="*/ 1084127 h 1144328"/>
                  <a:gd name="connsiteX2" fmla="*/ 594542 w 1948519"/>
                  <a:gd name="connsiteY2" fmla="*/ 1017322 h 1144328"/>
                  <a:gd name="connsiteX3" fmla="*/ 926255 w 1948519"/>
                  <a:gd name="connsiteY3" fmla="*/ 945045 h 1144328"/>
                  <a:gd name="connsiteX4" fmla="*/ 1208949 w 1948519"/>
                  <a:gd name="connsiteY4" fmla="*/ 865710 h 1144328"/>
                  <a:gd name="connsiteX5" fmla="*/ 1325622 w 1948519"/>
                  <a:gd name="connsiteY5" fmla="*/ 714273 h 1144328"/>
                  <a:gd name="connsiteX6" fmla="*/ 1349248 w 1948519"/>
                  <a:gd name="connsiteY6" fmla="*/ 479066 h 1144328"/>
                  <a:gd name="connsiteX7" fmla="*/ 1354649 w 1948519"/>
                  <a:gd name="connsiteY7" fmla="*/ 224906 h 1144328"/>
                  <a:gd name="connsiteX8" fmla="*/ 1367560 w 1948519"/>
                  <a:gd name="connsiteY8" fmla="*/ 86743 h 1144328"/>
                  <a:gd name="connsiteX9" fmla="*/ 1444106 w 1948519"/>
                  <a:gd name="connsiteY9" fmla="*/ 268 h 1144328"/>
                  <a:gd name="connsiteX10" fmla="*/ 1648077 w 1948519"/>
                  <a:gd name="connsiteY10" fmla="*/ 461281 h 1144328"/>
                  <a:gd name="connsiteX11" fmla="*/ 1948519 w 1948519"/>
                  <a:gd name="connsiteY11" fmla="*/ 322046 h 1144328"/>
                  <a:gd name="connsiteX0" fmla="*/ 0 w 1948519"/>
                  <a:gd name="connsiteY0" fmla="*/ 1059523 h 1059523"/>
                  <a:gd name="connsiteX1" fmla="*/ 230832 w 1948519"/>
                  <a:gd name="connsiteY1" fmla="*/ 999322 h 1059523"/>
                  <a:gd name="connsiteX2" fmla="*/ 594542 w 1948519"/>
                  <a:gd name="connsiteY2" fmla="*/ 932517 h 1059523"/>
                  <a:gd name="connsiteX3" fmla="*/ 926255 w 1948519"/>
                  <a:gd name="connsiteY3" fmla="*/ 860240 h 1059523"/>
                  <a:gd name="connsiteX4" fmla="*/ 1208949 w 1948519"/>
                  <a:gd name="connsiteY4" fmla="*/ 780905 h 1059523"/>
                  <a:gd name="connsiteX5" fmla="*/ 1325622 w 1948519"/>
                  <a:gd name="connsiteY5" fmla="*/ 629468 h 1059523"/>
                  <a:gd name="connsiteX6" fmla="*/ 1349248 w 1948519"/>
                  <a:gd name="connsiteY6" fmla="*/ 394261 h 1059523"/>
                  <a:gd name="connsiteX7" fmla="*/ 1354649 w 1948519"/>
                  <a:gd name="connsiteY7" fmla="*/ 140101 h 1059523"/>
                  <a:gd name="connsiteX8" fmla="*/ 1367560 w 1948519"/>
                  <a:gd name="connsiteY8" fmla="*/ 1938 h 1059523"/>
                  <a:gd name="connsiteX9" fmla="*/ 1459644 w 1948519"/>
                  <a:gd name="connsiteY9" fmla="*/ 398445 h 1059523"/>
                  <a:gd name="connsiteX10" fmla="*/ 1648077 w 1948519"/>
                  <a:gd name="connsiteY10" fmla="*/ 376476 h 1059523"/>
                  <a:gd name="connsiteX11" fmla="*/ 1948519 w 1948519"/>
                  <a:gd name="connsiteY11" fmla="*/ 237241 h 1059523"/>
                  <a:gd name="connsiteX0" fmla="*/ 0 w 1948519"/>
                  <a:gd name="connsiteY0" fmla="*/ 1059567 h 1059567"/>
                  <a:gd name="connsiteX1" fmla="*/ 230832 w 1948519"/>
                  <a:gd name="connsiteY1" fmla="*/ 999366 h 1059567"/>
                  <a:gd name="connsiteX2" fmla="*/ 594542 w 1948519"/>
                  <a:gd name="connsiteY2" fmla="*/ 932561 h 1059567"/>
                  <a:gd name="connsiteX3" fmla="*/ 926255 w 1948519"/>
                  <a:gd name="connsiteY3" fmla="*/ 860284 h 1059567"/>
                  <a:gd name="connsiteX4" fmla="*/ 1208949 w 1948519"/>
                  <a:gd name="connsiteY4" fmla="*/ 780949 h 1059567"/>
                  <a:gd name="connsiteX5" fmla="*/ 1325622 w 1948519"/>
                  <a:gd name="connsiteY5" fmla="*/ 629512 h 1059567"/>
                  <a:gd name="connsiteX6" fmla="*/ 1349248 w 1948519"/>
                  <a:gd name="connsiteY6" fmla="*/ 394305 h 1059567"/>
                  <a:gd name="connsiteX7" fmla="*/ 1354649 w 1948519"/>
                  <a:gd name="connsiteY7" fmla="*/ 140145 h 1059567"/>
                  <a:gd name="connsiteX8" fmla="*/ 1367560 w 1948519"/>
                  <a:gd name="connsiteY8" fmla="*/ 1982 h 1059567"/>
                  <a:gd name="connsiteX9" fmla="*/ 1506259 w 1948519"/>
                  <a:gd name="connsiteY9" fmla="*/ 387874 h 1059567"/>
                  <a:gd name="connsiteX10" fmla="*/ 1648077 w 1948519"/>
                  <a:gd name="connsiteY10" fmla="*/ 376520 h 1059567"/>
                  <a:gd name="connsiteX11" fmla="*/ 1948519 w 1948519"/>
                  <a:gd name="connsiteY11" fmla="*/ 237285 h 1059567"/>
                  <a:gd name="connsiteX0" fmla="*/ 0 w 1948519"/>
                  <a:gd name="connsiteY0" fmla="*/ 923330 h 923330"/>
                  <a:gd name="connsiteX1" fmla="*/ 230832 w 1948519"/>
                  <a:gd name="connsiteY1" fmla="*/ 863129 h 923330"/>
                  <a:gd name="connsiteX2" fmla="*/ 594542 w 1948519"/>
                  <a:gd name="connsiteY2" fmla="*/ 796324 h 923330"/>
                  <a:gd name="connsiteX3" fmla="*/ 926255 w 1948519"/>
                  <a:gd name="connsiteY3" fmla="*/ 724047 h 923330"/>
                  <a:gd name="connsiteX4" fmla="*/ 1208949 w 1948519"/>
                  <a:gd name="connsiteY4" fmla="*/ 644712 h 923330"/>
                  <a:gd name="connsiteX5" fmla="*/ 1325622 w 1948519"/>
                  <a:gd name="connsiteY5" fmla="*/ 493275 h 923330"/>
                  <a:gd name="connsiteX6" fmla="*/ 1349248 w 1948519"/>
                  <a:gd name="connsiteY6" fmla="*/ 258068 h 923330"/>
                  <a:gd name="connsiteX7" fmla="*/ 1354649 w 1948519"/>
                  <a:gd name="connsiteY7" fmla="*/ 3908 h 923330"/>
                  <a:gd name="connsiteX8" fmla="*/ 1429713 w 1948519"/>
                  <a:gd name="connsiteY8" fmla="*/ 279730 h 923330"/>
                  <a:gd name="connsiteX9" fmla="*/ 1506259 w 1948519"/>
                  <a:gd name="connsiteY9" fmla="*/ 251637 h 923330"/>
                  <a:gd name="connsiteX10" fmla="*/ 1648077 w 1948519"/>
                  <a:gd name="connsiteY10" fmla="*/ 240283 h 923330"/>
                  <a:gd name="connsiteX11" fmla="*/ 1948519 w 1948519"/>
                  <a:gd name="connsiteY11" fmla="*/ 101048 h 923330"/>
                  <a:gd name="connsiteX0" fmla="*/ 0 w 1948519"/>
                  <a:gd name="connsiteY0" fmla="*/ 822282 h 822282"/>
                  <a:gd name="connsiteX1" fmla="*/ 230832 w 1948519"/>
                  <a:gd name="connsiteY1" fmla="*/ 762081 h 822282"/>
                  <a:gd name="connsiteX2" fmla="*/ 594542 w 1948519"/>
                  <a:gd name="connsiteY2" fmla="*/ 695276 h 822282"/>
                  <a:gd name="connsiteX3" fmla="*/ 926255 w 1948519"/>
                  <a:gd name="connsiteY3" fmla="*/ 622999 h 822282"/>
                  <a:gd name="connsiteX4" fmla="*/ 1208949 w 1948519"/>
                  <a:gd name="connsiteY4" fmla="*/ 543664 h 822282"/>
                  <a:gd name="connsiteX5" fmla="*/ 1325622 w 1948519"/>
                  <a:gd name="connsiteY5" fmla="*/ 392227 h 822282"/>
                  <a:gd name="connsiteX6" fmla="*/ 1349248 w 1948519"/>
                  <a:gd name="connsiteY6" fmla="*/ 157020 h 822282"/>
                  <a:gd name="connsiteX7" fmla="*/ 1379944 w 1948519"/>
                  <a:gd name="connsiteY7" fmla="*/ 220816 h 822282"/>
                  <a:gd name="connsiteX8" fmla="*/ 1429713 w 1948519"/>
                  <a:gd name="connsiteY8" fmla="*/ 178682 h 822282"/>
                  <a:gd name="connsiteX9" fmla="*/ 1506259 w 1948519"/>
                  <a:gd name="connsiteY9" fmla="*/ 150589 h 822282"/>
                  <a:gd name="connsiteX10" fmla="*/ 1648077 w 1948519"/>
                  <a:gd name="connsiteY10" fmla="*/ 139235 h 822282"/>
                  <a:gd name="connsiteX11" fmla="*/ 1948519 w 1948519"/>
                  <a:gd name="connsiteY11" fmla="*/ 0 h 822282"/>
                  <a:gd name="connsiteX0" fmla="*/ 0 w 1948519"/>
                  <a:gd name="connsiteY0" fmla="*/ 822282 h 822282"/>
                  <a:gd name="connsiteX1" fmla="*/ 230832 w 1948519"/>
                  <a:gd name="connsiteY1" fmla="*/ 762081 h 822282"/>
                  <a:gd name="connsiteX2" fmla="*/ 594542 w 1948519"/>
                  <a:gd name="connsiteY2" fmla="*/ 695276 h 822282"/>
                  <a:gd name="connsiteX3" fmla="*/ 926255 w 1948519"/>
                  <a:gd name="connsiteY3" fmla="*/ 622999 h 822282"/>
                  <a:gd name="connsiteX4" fmla="*/ 1208949 w 1948519"/>
                  <a:gd name="connsiteY4" fmla="*/ 543664 h 822282"/>
                  <a:gd name="connsiteX5" fmla="*/ 1325622 w 1948519"/>
                  <a:gd name="connsiteY5" fmla="*/ 392227 h 822282"/>
                  <a:gd name="connsiteX6" fmla="*/ 1354307 w 1948519"/>
                  <a:gd name="connsiteY6" fmla="*/ 305630 h 822282"/>
                  <a:gd name="connsiteX7" fmla="*/ 1379944 w 1948519"/>
                  <a:gd name="connsiteY7" fmla="*/ 220816 h 822282"/>
                  <a:gd name="connsiteX8" fmla="*/ 1429713 w 1948519"/>
                  <a:gd name="connsiteY8" fmla="*/ 178682 h 822282"/>
                  <a:gd name="connsiteX9" fmla="*/ 1506259 w 1948519"/>
                  <a:gd name="connsiteY9" fmla="*/ 150589 h 822282"/>
                  <a:gd name="connsiteX10" fmla="*/ 1648077 w 1948519"/>
                  <a:gd name="connsiteY10" fmla="*/ 139235 h 822282"/>
                  <a:gd name="connsiteX11" fmla="*/ 1948519 w 1948519"/>
                  <a:gd name="connsiteY11" fmla="*/ 0 h 822282"/>
                  <a:gd name="connsiteX0" fmla="*/ 0 w 1948519"/>
                  <a:gd name="connsiteY0" fmla="*/ 822282 h 822282"/>
                  <a:gd name="connsiteX1" fmla="*/ 230832 w 1948519"/>
                  <a:gd name="connsiteY1" fmla="*/ 762081 h 822282"/>
                  <a:gd name="connsiteX2" fmla="*/ 594542 w 1948519"/>
                  <a:gd name="connsiteY2" fmla="*/ 695276 h 822282"/>
                  <a:gd name="connsiteX3" fmla="*/ 926255 w 1948519"/>
                  <a:gd name="connsiteY3" fmla="*/ 622999 h 822282"/>
                  <a:gd name="connsiteX4" fmla="*/ 1208949 w 1948519"/>
                  <a:gd name="connsiteY4" fmla="*/ 543664 h 822282"/>
                  <a:gd name="connsiteX5" fmla="*/ 1325622 w 1948519"/>
                  <a:gd name="connsiteY5" fmla="*/ 392227 h 822282"/>
                  <a:gd name="connsiteX6" fmla="*/ 1354307 w 1948519"/>
                  <a:gd name="connsiteY6" fmla="*/ 305630 h 822282"/>
                  <a:gd name="connsiteX7" fmla="*/ 1379944 w 1948519"/>
                  <a:gd name="connsiteY7" fmla="*/ 220816 h 822282"/>
                  <a:gd name="connsiteX8" fmla="*/ 1429713 w 1948519"/>
                  <a:gd name="connsiteY8" fmla="*/ 178682 h 822282"/>
                  <a:gd name="connsiteX9" fmla="*/ 1506259 w 1948519"/>
                  <a:gd name="connsiteY9" fmla="*/ 150589 h 822282"/>
                  <a:gd name="connsiteX10" fmla="*/ 1648077 w 1948519"/>
                  <a:gd name="connsiteY10" fmla="*/ 139235 h 822282"/>
                  <a:gd name="connsiteX11" fmla="*/ 1948519 w 1948519"/>
                  <a:gd name="connsiteY11" fmla="*/ 0 h 822282"/>
                  <a:gd name="connsiteX0" fmla="*/ 0 w 1948519"/>
                  <a:gd name="connsiteY0" fmla="*/ 822282 h 822282"/>
                  <a:gd name="connsiteX1" fmla="*/ 230832 w 1948519"/>
                  <a:gd name="connsiteY1" fmla="*/ 762081 h 822282"/>
                  <a:gd name="connsiteX2" fmla="*/ 594542 w 1948519"/>
                  <a:gd name="connsiteY2" fmla="*/ 695276 h 822282"/>
                  <a:gd name="connsiteX3" fmla="*/ 926255 w 1948519"/>
                  <a:gd name="connsiteY3" fmla="*/ 622999 h 822282"/>
                  <a:gd name="connsiteX4" fmla="*/ 1208949 w 1948519"/>
                  <a:gd name="connsiteY4" fmla="*/ 543664 h 822282"/>
                  <a:gd name="connsiteX5" fmla="*/ 1325622 w 1948519"/>
                  <a:gd name="connsiteY5" fmla="*/ 392227 h 822282"/>
                  <a:gd name="connsiteX6" fmla="*/ 1354307 w 1948519"/>
                  <a:gd name="connsiteY6" fmla="*/ 307348 h 822282"/>
                  <a:gd name="connsiteX7" fmla="*/ 1379944 w 1948519"/>
                  <a:gd name="connsiteY7" fmla="*/ 220816 h 822282"/>
                  <a:gd name="connsiteX8" fmla="*/ 1429713 w 1948519"/>
                  <a:gd name="connsiteY8" fmla="*/ 178682 h 822282"/>
                  <a:gd name="connsiteX9" fmla="*/ 1506259 w 1948519"/>
                  <a:gd name="connsiteY9" fmla="*/ 150589 h 822282"/>
                  <a:gd name="connsiteX10" fmla="*/ 1648077 w 1948519"/>
                  <a:gd name="connsiteY10" fmla="*/ 139235 h 822282"/>
                  <a:gd name="connsiteX11" fmla="*/ 1948519 w 1948519"/>
                  <a:gd name="connsiteY11" fmla="*/ 0 h 822282"/>
                  <a:gd name="connsiteX0" fmla="*/ 0 w 1948519"/>
                  <a:gd name="connsiteY0" fmla="*/ 822282 h 822282"/>
                  <a:gd name="connsiteX1" fmla="*/ 230832 w 1948519"/>
                  <a:gd name="connsiteY1" fmla="*/ 762081 h 822282"/>
                  <a:gd name="connsiteX2" fmla="*/ 594542 w 1948519"/>
                  <a:gd name="connsiteY2" fmla="*/ 695276 h 822282"/>
                  <a:gd name="connsiteX3" fmla="*/ 926255 w 1948519"/>
                  <a:gd name="connsiteY3" fmla="*/ 622999 h 822282"/>
                  <a:gd name="connsiteX4" fmla="*/ 1208949 w 1948519"/>
                  <a:gd name="connsiteY4" fmla="*/ 543664 h 822282"/>
                  <a:gd name="connsiteX5" fmla="*/ 1325622 w 1948519"/>
                  <a:gd name="connsiteY5" fmla="*/ 392227 h 822282"/>
                  <a:gd name="connsiteX6" fmla="*/ 1354307 w 1948519"/>
                  <a:gd name="connsiteY6" fmla="*/ 307348 h 822282"/>
                  <a:gd name="connsiteX7" fmla="*/ 1379944 w 1948519"/>
                  <a:gd name="connsiteY7" fmla="*/ 220816 h 822282"/>
                  <a:gd name="connsiteX8" fmla="*/ 1429713 w 1948519"/>
                  <a:gd name="connsiteY8" fmla="*/ 178682 h 822282"/>
                  <a:gd name="connsiteX9" fmla="*/ 1506259 w 1948519"/>
                  <a:gd name="connsiteY9" fmla="*/ 150589 h 822282"/>
                  <a:gd name="connsiteX10" fmla="*/ 1648077 w 1948519"/>
                  <a:gd name="connsiteY10" fmla="*/ 139235 h 822282"/>
                  <a:gd name="connsiteX11" fmla="*/ 1948519 w 1948519"/>
                  <a:gd name="connsiteY11" fmla="*/ 0 h 822282"/>
                  <a:gd name="connsiteX0" fmla="*/ 0 w 1948519"/>
                  <a:gd name="connsiteY0" fmla="*/ 822282 h 822282"/>
                  <a:gd name="connsiteX1" fmla="*/ 230832 w 1948519"/>
                  <a:gd name="connsiteY1" fmla="*/ 762081 h 822282"/>
                  <a:gd name="connsiteX2" fmla="*/ 594542 w 1948519"/>
                  <a:gd name="connsiteY2" fmla="*/ 695276 h 822282"/>
                  <a:gd name="connsiteX3" fmla="*/ 926255 w 1948519"/>
                  <a:gd name="connsiteY3" fmla="*/ 622999 h 822282"/>
                  <a:gd name="connsiteX4" fmla="*/ 1208949 w 1948519"/>
                  <a:gd name="connsiteY4" fmla="*/ 543664 h 822282"/>
                  <a:gd name="connsiteX5" fmla="*/ 1325622 w 1948519"/>
                  <a:gd name="connsiteY5" fmla="*/ 392227 h 822282"/>
                  <a:gd name="connsiteX6" fmla="*/ 1354307 w 1948519"/>
                  <a:gd name="connsiteY6" fmla="*/ 307348 h 822282"/>
                  <a:gd name="connsiteX7" fmla="*/ 1379944 w 1948519"/>
                  <a:gd name="connsiteY7" fmla="*/ 220816 h 822282"/>
                  <a:gd name="connsiteX8" fmla="*/ 1429713 w 1948519"/>
                  <a:gd name="connsiteY8" fmla="*/ 178682 h 822282"/>
                  <a:gd name="connsiteX9" fmla="*/ 1506259 w 1948519"/>
                  <a:gd name="connsiteY9" fmla="*/ 150589 h 822282"/>
                  <a:gd name="connsiteX10" fmla="*/ 1648077 w 1948519"/>
                  <a:gd name="connsiteY10" fmla="*/ 139235 h 822282"/>
                  <a:gd name="connsiteX11" fmla="*/ 1948519 w 1948519"/>
                  <a:gd name="connsiteY11" fmla="*/ 0 h 822282"/>
                  <a:gd name="connsiteX0" fmla="*/ 0 w 1948519"/>
                  <a:gd name="connsiteY0" fmla="*/ 822282 h 822282"/>
                  <a:gd name="connsiteX1" fmla="*/ 230832 w 1948519"/>
                  <a:gd name="connsiteY1" fmla="*/ 762081 h 822282"/>
                  <a:gd name="connsiteX2" fmla="*/ 594542 w 1948519"/>
                  <a:gd name="connsiteY2" fmla="*/ 695276 h 822282"/>
                  <a:gd name="connsiteX3" fmla="*/ 926255 w 1948519"/>
                  <a:gd name="connsiteY3" fmla="*/ 622999 h 822282"/>
                  <a:gd name="connsiteX4" fmla="*/ 1208949 w 1948519"/>
                  <a:gd name="connsiteY4" fmla="*/ 543664 h 822282"/>
                  <a:gd name="connsiteX5" fmla="*/ 1325622 w 1948519"/>
                  <a:gd name="connsiteY5" fmla="*/ 392227 h 822282"/>
                  <a:gd name="connsiteX6" fmla="*/ 1354307 w 1948519"/>
                  <a:gd name="connsiteY6" fmla="*/ 307348 h 822282"/>
                  <a:gd name="connsiteX7" fmla="*/ 1367370 w 1948519"/>
                  <a:gd name="connsiteY7" fmla="*/ 222534 h 822282"/>
                  <a:gd name="connsiteX8" fmla="*/ 1429713 w 1948519"/>
                  <a:gd name="connsiteY8" fmla="*/ 178682 h 822282"/>
                  <a:gd name="connsiteX9" fmla="*/ 1506259 w 1948519"/>
                  <a:gd name="connsiteY9" fmla="*/ 150589 h 822282"/>
                  <a:gd name="connsiteX10" fmla="*/ 1648077 w 1948519"/>
                  <a:gd name="connsiteY10" fmla="*/ 139235 h 822282"/>
                  <a:gd name="connsiteX11" fmla="*/ 1948519 w 1948519"/>
                  <a:gd name="connsiteY11" fmla="*/ 0 h 822282"/>
                  <a:gd name="connsiteX0" fmla="*/ 0 w 1948519"/>
                  <a:gd name="connsiteY0" fmla="*/ 822282 h 822282"/>
                  <a:gd name="connsiteX1" fmla="*/ 230832 w 1948519"/>
                  <a:gd name="connsiteY1" fmla="*/ 762081 h 822282"/>
                  <a:gd name="connsiteX2" fmla="*/ 594542 w 1948519"/>
                  <a:gd name="connsiteY2" fmla="*/ 695276 h 822282"/>
                  <a:gd name="connsiteX3" fmla="*/ 926255 w 1948519"/>
                  <a:gd name="connsiteY3" fmla="*/ 622999 h 822282"/>
                  <a:gd name="connsiteX4" fmla="*/ 1208949 w 1948519"/>
                  <a:gd name="connsiteY4" fmla="*/ 543664 h 822282"/>
                  <a:gd name="connsiteX5" fmla="*/ 1325622 w 1948519"/>
                  <a:gd name="connsiteY5" fmla="*/ 392227 h 822282"/>
                  <a:gd name="connsiteX6" fmla="*/ 1354307 w 1948519"/>
                  <a:gd name="connsiteY6" fmla="*/ 307348 h 822282"/>
                  <a:gd name="connsiteX7" fmla="*/ 1367370 w 1948519"/>
                  <a:gd name="connsiteY7" fmla="*/ 222534 h 822282"/>
                  <a:gd name="connsiteX8" fmla="*/ 1429713 w 1948519"/>
                  <a:gd name="connsiteY8" fmla="*/ 178682 h 822282"/>
                  <a:gd name="connsiteX9" fmla="*/ 1506259 w 1948519"/>
                  <a:gd name="connsiteY9" fmla="*/ 150589 h 822282"/>
                  <a:gd name="connsiteX10" fmla="*/ 1648077 w 1948519"/>
                  <a:gd name="connsiteY10" fmla="*/ 139235 h 822282"/>
                  <a:gd name="connsiteX11" fmla="*/ 1948519 w 1948519"/>
                  <a:gd name="connsiteY11" fmla="*/ 0 h 822282"/>
                  <a:gd name="connsiteX0" fmla="*/ 0 w 1948519"/>
                  <a:gd name="connsiteY0" fmla="*/ 822282 h 822282"/>
                  <a:gd name="connsiteX1" fmla="*/ 230832 w 1948519"/>
                  <a:gd name="connsiteY1" fmla="*/ 762081 h 822282"/>
                  <a:gd name="connsiteX2" fmla="*/ 594542 w 1948519"/>
                  <a:gd name="connsiteY2" fmla="*/ 695276 h 822282"/>
                  <a:gd name="connsiteX3" fmla="*/ 926255 w 1948519"/>
                  <a:gd name="connsiteY3" fmla="*/ 622999 h 822282"/>
                  <a:gd name="connsiteX4" fmla="*/ 1208949 w 1948519"/>
                  <a:gd name="connsiteY4" fmla="*/ 543664 h 822282"/>
                  <a:gd name="connsiteX5" fmla="*/ 1325622 w 1948519"/>
                  <a:gd name="connsiteY5" fmla="*/ 392227 h 822282"/>
                  <a:gd name="connsiteX6" fmla="*/ 1354307 w 1948519"/>
                  <a:gd name="connsiteY6" fmla="*/ 307348 h 822282"/>
                  <a:gd name="connsiteX7" fmla="*/ 1367370 w 1948519"/>
                  <a:gd name="connsiteY7" fmla="*/ 222534 h 822282"/>
                  <a:gd name="connsiteX8" fmla="*/ 1429713 w 1948519"/>
                  <a:gd name="connsiteY8" fmla="*/ 178682 h 822282"/>
                  <a:gd name="connsiteX9" fmla="*/ 1506259 w 1948519"/>
                  <a:gd name="connsiteY9" fmla="*/ 150589 h 822282"/>
                  <a:gd name="connsiteX10" fmla="*/ 1648077 w 1948519"/>
                  <a:gd name="connsiteY10" fmla="*/ 139235 h 822282"/>
                  <a:gd name="connsiteX11" fmla="*/ 1948519 w 1948519"/>
                  <a:gd name="connsiteY11" fmla="*/ 0 h 822282"/>
                  <a:gd name="connsiteX0" fmla="*/ 0 w 1948519"/>
                  <a:gd name="connsiteY0" fmla="*/ 822282 h 822282"/>
                  <a:gd name="connsiteX1" fmla="*/ 230832 w 1948519"/>
                  <a:gd name="connsiteY1" fmla="*/ 762081 h 822282"/>
                  <a:gd name="connsiteX2" fmla="*/ 594542 w 1948519"/>
                  <a:gd name="connsiteY2" fmla="*/ 695276 h 822282"/>
                  <a:gd name="connsiteX3" fmla="*/ 926255 w 1948519"/>
                  <a:gd name="connsiteY3" fmla="*/ 622999 h 822282"/>
                  <a:gd name="connsiteX4" fmla="*/ 1208949 w 1948519"/>
                  <a:gd name="connsiteY4" fmla="*/ 543664 h 822282"/>
                  <a:gd name="connsiteX5" fmla="*/ 1325622 w 1948519"/>
                  <a:gd name="connsiteY5" fmla="*/ 392227 h 822282"/>
                  <a:gd name="connsiteX6" fmla="*/ 1354307 w 1948519"/>
                  <a:gd name="connsiteY6" fmla="*/ 307348 h 822282"/>
                  <a:gd name="connsiteX7" fmla="*/ 1367370 w 1948519"/>
                  <a:gd name="connsiteY7" fmla="*/ 222534 h 822282"/>
                  <a:gd name="connsiteX8" fmla="*/ 1429713 w 1948519"/>
                  <a:gd name="connsiteY8" fmla="*/ 178682 h 822282"/>
                  <a:gd name="connsiteX9" fmla="*/ 1506259 w 1948519"/>
                  <a:gd name="connsiteY9" fmla="*/ 150589 h 822282"/>
                  <a:gd name="connsiteX10" fmla="*/ 1648077 w 1948519"/>
                  <a:gd name="connsiteY10" fmla="*/ 139235 h 822282"/>
                  <a:gd name="connsiteX11" fmla="*/ 1948519 w 1948519"/>
                  <a:gd name="connsiteY11" fmla="*/ 0 h 822282"/>
                  <a:gd name="connsiteX0" fmla="*/ 0 w 1948519"/>
                  <a:gd name="connsiteY0" fmla="*/ 822282 h 822282"/>
                  <a:gd name="connsiteX1" fmla="*/ 230832 w 1948519"/>
                  <a:gd name="connsiteY1" fmla="*/ 762081 h 822282"/>
                  <a:gd name="connsiteX2" fmla="*/ 594542 w 1948519"/>
                  <a:gd name="connsiteY2" fmla="*/ 695276 h 822282"/>
                  <a:gd name="connsiteX3" fmla="*/ 926255 w 1948519"/>
                  <a:gd name="connsiteY3" fmla="*/ 622999 h 822282"/>
                  <a:gd name="connsiteX4" fmla="*/ 1208949 w 1948519"/>
                  <a:gd name="connsiteY4" fmla="*/ 543664 h 822282"/>
                  <a:gd name="connsiteX5" fmla="*/ 1325622 w 1948519"/>
                  <a:gd name="connsiteY5" fmla="*/ 392227 h 822282"/>
                  <a:gd name="connsiteX6" fmla="*/ 1354307 w 1948519"/>
                  <a:gd name="connsiteY6" fmla="*/ 307348 h 822282"/>
                  <a:gd name="connsiteX7" fmla="*/ 1367370 w 1948519"/>
                  <a:gd name="connsiteY7" fmla="*/ 222534 h 822282"/>
                  <a:gd name="connsiteX8" fmla="*/ 1429713 w 1948519"/>
                  <a:gd name="connsiteY8" fmla="*/ 178682 h 822282"/>
                  <a:gd name="connsiteX9" fmla="*/ 1506259 w 1948519"/>
                  <a:gd name="connsiteY9" fmla="*/ 150589 h 822282"/>
                  <a:gd name="connsiteX10" fmla="*/ 1648077 w 1948519"/>
                  <a:gd name="connsiteY10" fmla="*/ 139235 h 822282"/>
                  <a:gd name="connsiteX11" fmla="*/ 1948519 w 1948519"/>
                  <a:gd name="connsiteY11" fmla="*/ 0 h 822282"/>
                  <a:gd name="connsiteX0" fmla="*/ 0 w 1948519"/>
                  <a:gd name="connsiteY0" fmla="*/ 822282 h 822282"/>
                  <a:gd name="connsiteX1" fmla="*/ 230832 w 1948519"/>
                  <a:gd name="connsiteY1" fmla="*/ 762081 h 822282"/>
                  <a:gd name="connsiteX2" fmla="*/ 594542 w 1948519"/>
                  <a:gd name="connsiteY2" fmla="*/ 695276 h 822282"/>
                  <a:gd name="connsiteX3" fmla="*/ 926255 w 1948519"/>
                  <a:gd name="connsiteY3" fmla="*/ 622999 h 822282"/>
                  <a:gd name="connsiteX4" fmla="*/ 1208949 w 1948519"/>
                  <a:gd name="connsiteY4" fmla="*/ 543664 h 822282"/>
                  <a:gd name="connsiteX5" fmla="*/ 1325622 w 1948519"/>
                  <a:gd name="connsiteY5" fmla="*/ 392227 h 822282"/>
                  <a:gd name="connsiteX6" fmla="*/ 1354307 w 1948519"/>
                  <a:gd name="connsiteY6" fmla="*/ 307348 h 822282"/>
                  <a:gd name="connsiteX7" fmla="*/ 1367370 w 1948519"/>
                  <a:gd name="connsiteY7" fmla="*/ 222534 h 822282"/>
                  <a:gd name="connsiteX8" fmla="*/ 1429713 w 1948519"/>
                  <a:gd name="connsiteY8" fmla="*/ 178682 h 822282"/>
                  <a:gd name="connsiteX9" fmla="*/ 1506259 w 1948519"/>
                  <a:gd name="connsiteY9" fmla="*/ 150589 h 822282"/>
                  <a:gd name="connsiteX10" fmla="*/ 1648077 w 1948519"/>
                  <a:gd name="connsiteY10" fmla="*/ 139235 h 822282"/>
                  <a:gd name="connsiteX11" fmla="*/ 1948519 w 1948519"/>
                  <a:gd name="connsiteY11" fmla="*/ 0 h 822282"/>
                  <a:gd name="connsiteX0" fmla="*/ 0 w 1948519"/>
                  <a:gd name="connsiteY0" fmla="*/ 822282 h 822282"/>
                  <a:gd name="connsiteX1" fmla="*/ 230832 w 1948519"/>
                  <a:gd name="connsiteY1" fmla="*/ 762081 h 822282"/>
                  <a:gd name="connsiteX2" fmla="*/ 594542 w 1948519"/>
                  <a:gd name="connsiteY2" fmla="*/ 695276 h 822282"/>
                  <a:gd name="connsiteX3" fmla="*/ 926255 w 1948519"/>
                  <a:gd name="connsiteY3" fmla="*/ 622999 h 822282"/>
                  <a:gd name="connsiteX4" fmla="*/ 1208949 w 1948519"/>
                  <a:gd name="connsiteY4" fmla="*/ 543664 h 822282"/>
                  <a:gd name="connsiteX5" fmla="*/ 1325622 w 1948519"/>
                  <a:gd name="connsiteY5" fmla="*/ 392227 h 822282"/>
                  <a:gd name="connsiteX6" fmla="*/ 1354307 w 1948519"/>
                  <a:gd name="connsiteY6" fmla="*/ 307348 h 822282"/>
                  <a:gd name="connsiteX7" fmla="*/ 1367370 w 1948519"/>
                  <a:gd name="connsiteY7" fmla="*/ 222534 h 822282"/>
                  <a:gd name="connsiteX8" fmla="*/ 1429713 w 1948519"/>
                  <a:gd name="connsiteY8" fmla="*/ 178682 h 822282"/>
                  <a:gd name="connsiteX9" fmla="*/ 1508774 w 1948519"/>
                  <a:gd name="connsiteY9" fmla="*/ 159179 h 822282"/>
                  <a:gd name="connsiteX10" fmla="*/ 1648077 w 1948519"/>
                  <a:gd name="connsiteY10" fmla="*/ 139235 h 822282"/>
                  <a:gd name="connsiteX11" fmla="*/ 1948519 w 1948519"/>
                  <a:gd name="connsiteY11" fmla="*/ 0 h 822282"/>
                  <a:gd name="connsiteX0" fmla="*/ 0 w 1948519"/>
                  <a:gd name="connsiteY0" fmla="*/ 822282 h 822282"/>
                  <a:gd name="connsiteX1" fmla="*/ 230832 w 1948519"/>
                  <a:gd name="connsiteY1" fmla="*/ 762081 h 822282"/>
                  <a:gd name="connsiteX2" fmla="*/ 594542 w 1948519"/>
                  <a:gd name="connsiteY2" fmla="*/ 695276 h 822282"/>
                  <a:gd name="connsiteX3" fmla="*/ 926255 w 1948519"/>
                  <a:gd name="connsiteY3" fmla="*/ 622999 h 822282"/>
                  <a:gd name="connsiteX4" fmla="*/ 1208949 w 1948519"/>
                  <a:gd name="connsiteY4" fmla="*/ 543664 h 822282"/>
                  <a:gd name="connsiteX5" fmla="*/ 1325622 w 1948519"/>
                  <a:gd name="connsiteY5" fmla="*/ 392227 h 822282"/>
                  <a:gd name="connsiteX6" fmla="*/ 1354307 w 1948519"/>
                  <a:gd name="connsiteY6" fmla="*/ 307348 h 822282"/>
                  <a:gd name="connsiteX7" fmla="*/ 1367370 w 1948519"/>
                  <a:gd name="connsiteY7" fmla="*/ 222534 h 822282"/>
                  <a:gd name="connsiteX8" fmla="*/ 1429713 w 1948519"/>
                  <a:gd name="connsiteY8" fmla="*/ 178682 h 822282"/>
                  <a:gd name="connsiteX9" fmla="*/ 1508774 w 1948519"/>
                  <a:gd name="connsiteY9" fmla="*/ 159179 h 822282"/>
                  <a:gd name="connsiteX10" fmla="*/ 1648077 w 1948519"/>
                  <a:gd name="connsiteY10" fmla="*/ 139235 h 822282"/>
                  <a:gd name="connsiteX11" fmla="*/ 1948519 w 1948519"/>
                  <a:gd name="connsiteY11" fmla="*/ 0 h 822282"/>
                  <a:gd name="connsiteX0" fmla="*/ 0 w 1948519"/>
                  <a:gd name="connsiteY0" fmla="*/ 822282 h 822282"/>
                  <a:gd name="connsiteX1" fmla="*/ 230832 w 1948519"/>
                  <a:gd name="connsiteY1" fmla="*/ 762081 h 822282"/>
                  <a:gd name="connsiteX2" fmla="*/ 594542 w 1948519"/>
                  <a:gd name="connsiteY2" fmla="*/ 695276 h 822282"/>
                  <a:gd name="connsiteX3" fmla="*/ 926255 w 1948519"/>
                  <a:gd name="connsiteY3" fmla="*/ 622999 h 822282"/>
                  <a:gd name="connsiteX4" fmla="*/ 1208949 w 1948519"/>
                  <a:gd name="connsiteY4" fmla="*/ 543664 h 822282"/>
                  <a:gd name="connsiteX5" fmla="*/ 1325622 w 1948519"/>
                  <a:gd name="connsiteY5" fmla="*/ 392227 h 822282"/>
                  <a:gd name="connsiteX6" fmla="*/ 1354307 w 1948519"/>
                  <a:gd name="connsiteY6" fmla="*/ 307348 h 822282"/>
                  <a:gd name="connsiteX7" fmla="*/ 1367370 w 1948519"/>
                  <a:gd name="connsiteY7" fmla="*/ 222534 h 822282"/>
                  <a:gd name="connsiteX8" fmla="*/ 1429713 w 1948519"/>
                  <a:gd name="connsiteY8" fmla="*/ 178682 h 822282"/>
                  <a:gd name="connsiteX9" fmla="*/ 1508774 w 1948519"/>
                  <a:gd name="connsiteY9" fmla="*/ 159179 h 822282"/>
                  <a:gd name="connsiteX10" fmla="*/ 1648077 w 1948519"/>
                  <a:gd name="connsiteY10" fmla="*/ 139235 h 822282"/>
                  <a:gd name="connsiteX11" fmla="*/ 1948519 w 1948519"/>
                  <a:gd name="connsiteY11" fmla="*/ 0 h 822282"/>
                  <a:gd name="connsiteX0" fmla="*/ 0 w 1948519"/>
                  <a:gd name="connsiteY0" fmla="*/ 822282 h 822282"/>
                  <a:gd name="connsiteX1" fmla="*/ 230832 w 1948519"/>
                  <a:gd name="connsiteY1" fmla="*/ 762081 h 822282"/>
                  <a:gd name="connsiteX2" fmla="*/ 594542 w 1948519"/>
                  <a:gd name="connsiteY2" fmla="*/ 695276 h 822282"/>
                  <a:gd name="connsiteX3" fmla="*/ 926255 w 1948519"/>
                  <a:gd name="connsiteY3" fmla="*/ 622999 h 822282"/>
                  <a:gd name="connsiteX4" fmla="*/ 1208949 w 1948519"/>
                  <a:gd name="connsiteY4" fmla="*/ 543664 h 822282"/>
                  <a:gd name="connsiteX5" fmla="*/ 1325622 w 1948519"/>
                  <a:gd name="connsiteY5" fmla="*/ 392227 h 822282"/>
                  <a:gd name="connsiteX6" fmla="*/ 1354307 w 1948519"/>
                  <a:gd name="connsiteY6" fmla="*/ 307348 h 822282"/>
                  <a:gd name="connsiteX7" fmla="*/ 1367370 w 1948519"/>
                  <a:gd name="connsiteY7" fmla="*/ 222534 h 822282"/>
                  <a:gd name="connsiteX8" fmla="*/ 1429713 w 1948519"/>
                  <a:gd name="connsiteY8" fmla="*/ 178682 h 822282"/>
                  <a:gd name="connsiteX9" fmla="*/ 1508774 w 1948519"/>
                  <a:gd name="connsiteY9" fmla="*/ 159179 h 822282"/>
                  <a:gd name="connsiteX10" fmla="*/ 1635502 w 1948519"/>
                  <a:gd name="connsiteY10" fmla="*/ 122054 h 822282"/>
                  <a:gd name="connsiteX11" fmla="*/ 1948519 w 1948519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54307 w 1928400"/>
                  <a:gd name="connsiteY6" fmla="*/ 307348 h 822282"/>
                  <a:gd name="connsiteX7" fmla="*/ 1367370 w 1928400"/>
                  <a:gd name="connsiteY7" fmla="*/ 222534 h 822282"/>
                  <a:gd name="connsiteX8" fmla="*/ 1429713 w 1928400"/>
                  <a:gd name="connsiteY8" fmla="*/ 178682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54307 w 1928400"/>
                  <a:gd name="connsiteY6" fmla="*/ 307348 h 822282"/>
                  <a:gd name="connsiteX7" fmla="*/ 1367370 w 1928400"/>
                  <a:gd name="connsiteY7" fmla="*/ 222534 h 822282"/>
                  <a:gd name="connsiteX8" fmla="*/ 1429713 w 1928400"/>
                  <a:gd name="connsiteY8" fmla="*/ 178682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6763 w 1928400"/>
                  <a:gd name="connsiteY6" fmla="*/ 297040 h 822282"/>
                  <a:gd name="connsiteX7" fmla="*/ 1367370 w 1928400"/>
                  <a:gd name="connsiteY7" fmla="*/ 222534 h 822282"/>
                  <a:gd name="connsiteX8" fmla="*/ 1429713 w 1928400"/>
                  <a:gd name="connsiteY8" fmla="*/ 178682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6763 w 1928400"/>
                  <a:gd name="connsiteY6" fmla="*/ 297040 h 822282"/>
                  <a:gd name="connsiteX7" fmla="*/ 1367370 w 1928400"/>
                  <a:gd name="connsiteY7" fmla="*/ 222534 h 822282"/>
                  <a:gd name="connsiteX8" fmla="*/ 1429713 w 1928400"/>
                  <a:gd name="connsiteY8" fmla="*/ 178682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6763 w 1928400"/>
                  <a:gd name="connsiteY6" fmla="*/ 297040 h 822282"/>
                  <a:gd name="connsiteX7" fmla="*/ 1362341 w 1928400"/>
                  <a:gd name="connsiteY7" fmla="*/ 212225 h 822282"/>
                  <a:gd name="connsiteX8" fmla="*/ 1429713 w 1928400"/>
                  <a:gd name="connsiteY8" fmla="*/ 178682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6763 w 1928400"/>
                  <a:gd name="connsiteY6" fmla="*/ 297040 h 822282"/>
                  <a:gd name="connsiteX7" fmla="*/ 1362341 w 1928400"/>
                  <a:gd name="connsiteY7" fmla="*/ 212225 h 822282"/>
                  <a:gd name="connsiteX8" fmla="*/ 1429713 w 1928400"/>
                  <a:gd name="connsiteY8" fmla="*/ 178682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6763 w 1928400"/>
                  <a:gd name="connsiteY6" fmla="*/ 297040 h 822282"/>
                  <a:gd name="connsiteX7" fmla="*/ 1362341 w 1928400"/>
                  <a:gd name="connsiteY7" fmla="*/ 212225 h 822282"/>
                  <a:gd name="connsiteX8" fmla="*/ 1429713 w 1928400"/>
                  <a:gd name="connsiteY8" fmla="*/ 178682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6763 w 1928400"/>
                  <a:gd name="connsiteY6" fmla="*/ 297040 h 822282"/>
                  <a:gd name="connsiteX7" fmla="*/ 1362341 w 1928400"/>
                  <a:gd name="connsiteY7" fmla="*/ 212225 h 822282"/>
                  <a:gd name="connsiteX8" fmla="*/ 1429713 w 1928400"/>
                  <a:gd name="connsiteY8" fmla="*/ 178682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6763 w 1928400"/>
                  <a:gd name="connsiteY6" fmla="*/ 297040 h 822282"/>
                  <a:gd name="connsiteX7" fmla="*/ 1362341 w 1928400"/>
                  <a:gd name="connsiteY7" fmla="*/ 212225 h 822282"/>
                  <a:gd name="connsiteX8" fmla="*/ 1429713 w 1928400"/>
                  <a:gd name="connsiteY8" fmla="*/ 178682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6763 w 1928400"/>
                  <a:gd name="connsiteY6" fmla="*/ 297040 h 822282"/>
                  <a:gd name="connsiteX7" fmla="*/ 1362341 w 1928400"/>
                  <a:gd name="connsiteY7" fmla="*/ 212225 h 822282"/>
                  <a:gd name="connsiteX8" fmla="*/ 1429713 w 1928400"/>
                  <a:gd name="connsiteY8" fmla="*/ 178682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6763 w 1928400"/>
                  <a:gd name="connsiteY6" fmla="*/ 297040 h 822282"/>
                  <a:gd name="connsiteX7" fmla="*/ 1362341 w 1928400"/>
                  <a:gd name="connsiteY7" fmla="*/ 212225 h 822282"/>
                  <a:gd name="connsiteX8" fmla="*/ 1429713 w 1928400"/>
                  <a:gd name="connsiteY8" fmla="*/ 178682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6763 w 1928400"/>
                  <a:gd name="connsiteY6" fmla="*/ 297040 h 822282"/>
                  <a:gd name="connsiteX7" fmla="*/ 1362341 w 1928400"/>
                  <a:gd name="connsiteY7" fmla="*/ 212225 h 822282"/>
                  <a:gd name="connsiteX8" fmla="*/ 1429713 w 1928400"/>
                  <a:gd name="connsiteY8" fmla="*/ 178682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6763 w 1928400"/>
                  <a:gd name="connsiteY6" fmla="*/ 297040 h 822282"/>
                  <a:gd name="connsiteX7" fmla="*/ 1362341 w 1928400"/>
                  <a:gd name="connsiteY7" fmla="*/ 212225 h 822282"/>
                  <a:gd name="connsiteX8" fmla="*/ 1429713 w 1928400"/>
                  <a:gd name="connsiteY8" fmla="*/ 178682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6763 w 1928400"/>
                  <a:gd name="connsiteY6" fmla="*/ 297040 h 822282"/>
                  <a:gd name="connsiteX7" fmla="*/ 1362341 w 1928400"/>
                  <a:gd name="connsiteY7" fmla="*/ 212225 h 822282"/>
                  <a:gd name="connsiteX8" fmla="*/ 1429713 w 1928400"/>
                  <a:gd name="connsiteY8" fmla="*/ 178682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6763 w 1928400"/>
                  <a:gd name="connsiteY6" fmla="*/ 297040 h 822282"/>
                  <a:gd name="connsiteX7" fmla="*/ 1362341 w 1928400"/>
                  <a:gd name="connsiteY7" fmla="*/ 212225 h 822282"/>
                  <a:gd name="connsiteX8" fmla="*/ 1429713 w 1928400"/>
                  <a:gd name="connsiteY8" fmla="*/ 178682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6763 w 1928400"/>
                  <a:gd name="connsiteY6" fmla="*/ 297040 h 822282"/>
                  <a:gd name="connsiteX7" fmla="*/ 1362341 w 1928400"/>
                  <a:gd name="connsiteY7" fmla="*/ 212225 h 822282"/>
                  <a:gd name="connsiteX8" fmla="*/ 1429713 w 1928400"/>
                  <a:gd name="connsiteY8" fmla="*/ 178682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54308 w 1928400"/>
                  <a:gd name="connsiteY6" fmla="*/ 286732 h 822282"/>
                  <a:gd name="connsiteX7" fmla="*/ 1362341 w 1928400"/>
                  <a:gd name="connsiteY7" fmla="*/ 212225 h 822282"/>
                  <a:gd name="connsiteX8" fmla="*/ 1429713 w 1928400"/>
                  <a:gd name="connsiteY8" fmla="*/ 178682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54308 w 1928400"/>
                  <a:gd name="connsiteY6" fmla="*/ 286732 h 822282"/>
                  <a:gd name="connsiteX7" fmla="*/ 1362341 w 1928400"/>
                  <a:gd name="connsiteY7" fmla="*/ 212225 h 822282"/>
                  <a:gd name="connsiteX8" fmla="*/ 1429713 w 1928400"/>
                  <a:gd name="connsiteY8" fmla="*/ 178682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54308 w 1928400"/>
                  <a:gd name="connsiteY6" fmla="*/ 286732 h 822282"/>
                  <a:gd name="connsiteX7" fmla="*/ 1362341 w 1928400"/>
                  <a:gd name="connsiteY7" fmla="*/ 212225 h 822282"/>
                  <a:gd name="connsiteX8" fmla="*/ 1429713 w 1928400"/>
                  <a:gd name="connsiteY8" fmla="*/ 178682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54308 w 1928400"/>
                  <a:gd name="connsiteY6" fmla="*/ 286732 h 822282"/>
                  <a:gd name="connsiteX7" fmla="*/ 1362341 w 1928400"/>
                  <a:gd name="connsiteY7" fmla="*/ 212225 h 822282"/>
                  <a:gd name="connsiteX8" fmla="*/ 1429713 w 1928400"/>
                  <a:gd name="connsiteY8" fmla="*/ 178682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9278 w 1928400"/>
                  <a:gd name="connsiteY6" fmla="*/ 285014 h 822282"/>
                  <a:gd name="connsiteX7" fmla="*/ 1362341 w 1928400"/>
                  <a:gd name="connsiteY7" fmla="*/ 212225 h 822282"/>
                  <a:gd name="connsiteX8" fmla="*/ 1429713 w 1928400"/>
                  <a:gd name="connsiteY8" fmla="*/ 178682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9278 w 1928400"/>
                  <a:gd name="connsiteY6" fmla="*/ 285014 h 822282"/>
                  <a:gd name="connsiteX7" fmla="*/ 1362341 w 1928400"/>
                  <a:gd name="connsiteY7" fmla="*/ 212225 h 822282"/>
                  <a:gd name="connsiteX8" fmla="*/ 1429713 w 1928400"/>
                  <a:gd name="connsiteY8" fmla="*/ 178682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9278 w 1928400"/>
                  <a:gd name="connsiteY6" fmla="*/ 285014 h 822282"/>
                  <a:gd name="connsiteX7" fmla="*/ 1362341 w 1928400"/>
                  <a:gd name="connsiteY7" fmla="*/ 212225 h 822282"/>
                  <a:gd name="connsiteX8" fmla="*/ 1429713 w 1928400"/>
                  <a:gd name="connsiteY8" fmla="*/ 178682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9278 w 1928400"/>
                  <a:gd name="connsiteY6" fmla="*/ 285014 h 822282"/>
                  <a:gd name="connsiteX7" fmla="*/ 1362341 w 1928400"/>
                  <a:gd name="connsiteY7" fmla="*/ 212225 h 822282"/>
                  <a:gd name="connsiteX8" fmla="*/ 1429713 w 1928400"/>
                  <a:gd name="connsiteY8" fmla="*/ 178682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9278 w 1928400"/>
                  <a:gd name="connsiteY6" fmla="*/ 285014 h 822282"/>
                  <a:gd name="connsiteX7" fmla="*/ 1362341 w 1928400"/>
                  <a:gd name="connsiteY7" fmla="*/ 212225 h 822282"/>
                  <a:gd name="connsiteX8" fmla="*/ 1429713 w 1928400"/>
                  <a:gd name="connsiteY8" fmla="*/ 175246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9278 w 1928400"/>
                  <a:gd name="connsiteY6" fmla="*/ 285014 h 822282"/>
                  <a:gd name="connsiteX7" fmla="*/ 1362341 w 1928400"/>
                  <a:gd name="connsiteY7" fmla="*/ 212225 h 822282"/>
                  <a:gd name="connsiteX8" fmla="*/ 1429713 w 1928400"/>
                  <a:gd name="connsiteY8" fmla="*/ 175246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9278 w 1928400"/>
                  <a:gd name="connsiteY6" fmla="*/ 285014 h 822282"/>
                  <a:gd name="connsiteX7" fmla="*/ 1366873 w 1928400"/>
                  <a:gd name="connsiteY7" fmla="*/ 209129 h 822282"/>
                  <a:gd name="connsiteX8" fmla="*/ 1429713 w 1928400"/>
                  <a:gd name="connsiteY8" fmla="*/ 175246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9278 w 1928400"/>
                  <a:gd name="connsiteY6" fmla="*/ 285014 h 822282"/>
                  <a:gd name="connsiteX7" fmla="*/ 1362341 w 1928400"/>
                  <a:gd name="connsiteY7" fmla="*/ 210677 h 822282"/>
                  <a:gd name="connsiteX8" fmla="*/ 1429713 w 1928400"/>
                  <a:gd name="connsiteY8" fmla="*/ 175246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9278 w 1928400"/>
                  <a:gd name="connsiteY6" fmla="*/ 285014 h 822282"/>
                  <a:gd name="connsiteX7" fmla="*/ 1362341 w 1928400"/>
                  <a:gd name="connsiteY7" fmla="*/ 210677 h 822282"/>
                  <a:gd name="connsiteX8" fmla="*/ 1429713 w 1928400"/>
                  <a:gd name="connsiteY8" fmla="*/ 175246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9278 w 1928400"/>
                  <a:gd name="connsiteY6" fmla="*/ 285014 h 822282"/>
                  <a:gd name="connsiteX7" fmla="*/ 1362341 w 1928400"/>
                  <a:gd name="connsiteY7" fmla="*/ 210677 h 822282"/>
                  <a:gd name="connsiteX8" fmla="*/ 1429713 w 1928400"/>
                  <a:gd name="connsiteY8" fmla="*/ 175246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9278 w 1928400"/>
                  <a:gd name="connsiteY6" fmla="*/ 285014 h 822282"/>
                  <a:gd name="connsiteX7" fmla="*/ 1362341 w 1928400"/>
                  <a:gd name="connsiteY7" fmla="*/ 210677 h 822282"/>
                  <a:gd name="connsiteX8" fmla="*/ 1429713 w 1928400"/>
                  <a:gd name="connsiteY8" fmla="*/ 175246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9278 w 1928400"/>
                  <a:gd name="connsiteY6" fmla="*/ 285014 h 822282"/>
                  <a:gd name="connsiteX7" fmla="*/ 1362341 w 1928400"/>
                  <a:gd name="connsiteY7" fmla="*/ 210677 h 822282"/>
                  <a:gd name="connsiteX8" fmla="*/ 1429713 w 1928400"/>
                  <a:gd name="connsiteY8" fmla="*/ 175246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  <a:gd name="connsiteX0" fmla="*/ 0 w 1928400"/>
                  <a:gd name="connsiteY0" fmla="*/ 822282 h 822282"/>
                  <a:gd name="connsiteX1" fmla="*/ 230832 w 1928400"/>
                  <a:gd name="connsiteY1" fmla="*/ 762081 h 822282"/>
                  <a:gd name="connsiteX2" fmla="*/ 594542 w 1928400"/>
                  <a:gd name="connsiteY2" fmla="*/ 695276 h 822282"/>
                  <a:gd name="connsiteX3" fmla="*/ 926255 w 1928400"/>
                  <a:gd name="connsiteY3" fmla="*/ 622999 h 822282"/>
                  <a:gd name="connsiteX4" fmla="*/ 1208949 w 1928400"/>
                  <a:gd name="connsiteY4" fmla="*/ 543664 h 822282"/>
                  <a:gd name="connsiteX5" fmla="*/ 1325622 w 1928400"/>
                  <a:gd name="connsiteY5" fmla="*/ 392227 h 822282"/>
                  <a:gd name="connsiteX6" fmla="*/ 1349278 w 1928400"/>
                  <a:gd name="connsiteY6" fmla="*/ 285014 h 822282"/>
                  <a:gd name="connsiteX7" fmla="*/ 1366873 w 1928400"/>
                  <a:gd name="connsiteY7" fmla="*/ 212225 h 822282"/>
                  <a:gd name="connsiteX8" fmla="*/ 1429713 w 1928400"/>
                  <a:gd name="connsiteY8" fmla="*/ 175246 h 822282"/>
                  <a:gd name="connsiteX9" fmla="*/ 1508774 w 1928400"/>
                  <a:gd name="connsiteY9" fmla="*/ 159179 h 822282"/>
                  <a:gd name="connsiteX10" fmla="*/ 1635502 w 1928400"/>
                  <a:gd name="connsiteY10" fmla="*/ 122054 h 822282"/>
                  <a:gd name="connsiteX11" fmla="*/ 1928400 w 1928400"/>
                  <a:gd name="connsiteY11" fmla="*/ 0 h 822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28400" h="822282">
                    <a:moveTo>
                      <a:pt x="0" y="822282"/>
                    </a:moveTo>
                    <a:cubicBezTo>
                      <a:pt x="40701" y="810465"/>
                      <a:pt x="159231" y="773441"/>
                      <a:pt x="230832" y="762081"/>
                    </a:cubicBezTo>
                    <a:cubicBezTo>
                      <a:pt x="315806" y="745371"/>
                      <a:pt x="478638" y="718456"/>
                      <a:pt x="594542" y="695276"/>
                    </a:cubicBezTo>
                    <a:cubicBezTo>
                      <a:pt x="710446" y="672096"/>
                      <a:pt x="803794" y="650051"/>
                      <a:pt x="926255" y="622999"/>
                    </a:cubicBezTo>
                    <a:cubicBezTo>
                      <a:pt x="1048716" y="595947"/>
                      <a:pt x="1142388" y="582126"/>
                      <a:pt x="1208949" y="543664"/>
                    </a:cubicBezTo>
                    <a:cubicBezTo>
                      <a:pt x="1275510" y="505202"/>
                      <a:pt x="1311298" y="435335"/>
                      <a:pt x="1325622" y="392227"/>
                    </a:cubicBezTo>
                    <a:cubicBezTo>
                      <a:pt x="1339946" y="349119"/>
                      <a:pt x="1338697" y="336270"/>
                      <a:pt x="1349278" y="285014"/>
                    </a:cubicBezTo>
                    <a:cubicBezTo>
                      <a:pt x="1353013" y="255031"/>
                      <a:pt x="1360983" y="227350"/>
                      <a:pt x="1366873" y="212225"/>
                    </a:cubicBezTo>
                    <a:cubicBezTo>
                      <a:pt x="1388909" y="194441"/>
                      <a:pt x="1390449" y="187682"/>
                      <a:pt x="1429713" y="175246"/>
                    </a:cubicBezTo>
                    <a:cubicBezTo>
                      <a:pt x="1463949" y="166246"/>
                      <a:pt x="1482133" y="160685"/>
                      <a:pt x="1508774" y="159179"/>
                    </a:cubicBezTo>
                    <a:cubicBezTo>
                      <a:pt x="1537930" y="152519"/>
                      <a:pt x="1572565" y="151175"/>
                      <a:pt x="1635502" y="122054"/>
                    </a:cubicBezTo>
                    <a:cubicBezTo>
                      <a:pt x="1818019" y="41107"/>
                      <a:pt x="1822398" y="43903"/>
                      <a:pt x="1928400" y="0"/>
                    </a:cubicBezTo>
                  </a:path>
                </a:pathLst>
              </a:custGeom>
              <a:noFill/>
              <a:ln w="317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800">
                  <a:latin typeface="+mj-ea"/>
                  <a:ea typeface="+mj-ea"/>
                  <a:cs typeface="Arial Unicode MS" panose="020B0604020202020204" pitchFamily="50" charset="-128"/>
                </a:endParaRPr>
              </a:p>
            </p:txBody>
          </p:sp>
          <p:cxnSp>
            <p:nvCxnSpPr>
              <p:cNvPr id="267" name="直線コネクタ 266"/>
              <p:cNvCxnSpPr/>
              <p:nvPr/>
            </p:nvCxnSpPr>
            <p:spPr>
              <a:xfrm>
                <a:off x="2299692" y="4090899"/>
                <a:ext cx="5665" cy="155628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8" name="テキスト ボックス 267"/>
              <p:cNvSpPr txBox="1"/>
              <p:nvPr/>
            </p:nvSpPr>
            <p:spPr>
              <a:xfrm>
                <a:off x="2002183" y="3534807"/>
                <a:ext cx="1122423" cy="523220"/>
              </a:xfrm>
              <a:prstGeom prst="rect">
                <a:avLst/>
              </a:prstGeom>
              <a:noFill/>
              <a:ln w="31750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800" dirty="0" smtClean="0">
                    <a:latin typeface="+mj-ea"/>
                    <a:ea typeface="+mj-ea"/>
                    <a:sym typeface="Symbol"/>
                  </a:rPr>
                  <a:t>-2/e</a:t>
                </a:r>
                <a:endParaRPr kumimoji="1" lang="ja-JP" altLang="en-US" sz="2800" dirty="0">
                  <a:latin typeface="+mj-ea"/>
                  <a:ea typeface="+mj-ea"/>
                </a:endParaRPr>
              </a:p>
            </p:txBody>
          </p:sp>
        </p:grpSp>
        <p:sp>
          <p:nvSpPr>
            <p:cNvPr id="239" name="テキスト ボックス 238"/>
            <p:cNvSpPr txBox="1"/>
            <p:nvPr/>
          </p:nvSpPr>
          <p:spPr>
            <a:xfrm>
              <a:off x="16313584" y="11477283"/>
              <a:ext cx="7343169" cy="579066"/>
            </a:xfrm>
            <a:prstGeom prst="rect">
              <a:avLst/>
            </a:prstGeom>
            <a:noFill/>
            <a:ln w="317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ja-JP" altLang="en-US" sz="2400" dirty="0" smtClean="0">
                  <a:latin typeface="+mj-ea"/>
                  <a:ea typeface="+mj-ea"/>
                  <a:cs typeface="Arial Unicode MS" panose="020B0604020202020204" pitchFamily="50" charset="-128"/>
                </a:rPr>
                <a:t>ジョセフソン電流は磁場印加により抑制</a:t>
              </a:r>
              <a:endParaRPr kumimoji="1" lang="ja-JP" altLang="en-US" sz="2400" dirty="0">
                <a:solidFill>
                  <a:srgbClr val="0070C0"/>
                </a:solidFill>
                <a:latin typeface="+mj-ea"/>
                <a:ea typeface="+mj-ea"/>
                <a:cs typeface="Arial Unicode MS" panose="020B0604020202020204" pitchFamily="50" charset="-128"/>
              </a:endParaRPr>
            </a:p>
          </p:txBody>
        </p:sp>
        <p:cxnSp>
          <p:nvCxnSpPr>
            <p:cNvPr id="240" name="直線コネクタ 239"/>
            <p:cNvCxnSpPr/>
            <p:nvPr/>
          </p:nvCxnSpPr>
          <p:spPr>
            <a:xfrm flipV="1">
              <a:off x="16244484" y="8982235"/>
              <a:ext cx="5901028" cy="1232034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1" name="テキスト ボックス 240"/>
            <p:cNvSpPr txBox="1"/>
            <p:nvPr/>
          </p:nvSpPr>
          <p:spPr>
            <a:xfrm>
              <a:off x="21856958" y="6773377"/>
              <a:ext cx="2025532" cy="887900"/>
            </a:xfrm>
            <a:prstGeom prst="rect">
              <a:avLst/>
            </a:prstGeom>
            <a:noFill/>
            <a:ln w="317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2000" dirty="0" smtClean="0">
                  <a:latin typeface="+mj-ea"/>
                  <a:ea typeface="+mj-ea"/>
                  <a:cs typeface="Arial Unicode MS" panose="020B0604020202020204" pitchFamily="50" charset="-128"/>
                </a:rPr>
                <a:t>Rn: normal resistance</a:t>
              </a:r>
              <a:endParaRPr kumimoji="1" lang="ja-JP" altLang="en-US" sz="2000" dirty="0">
                <a:solidFill>
                  <a:srgbClr val="0070C0"/>
                </a:solidFill>
                <a:latin typeface="+mj-ea"/>
                <a:ea typeface="+mj-ea"/>
                <a:cs typeface="Arial Unicode MS" panose="020B0604020202020204" pitchFamily="50" charset="-128"/>
              </a:endParaRPr>
            </a:p>
          </p:txBody>
        </p:sp>
        <p:sp>
          <p:nvSpPr>
            <p:cNvPr id="242" name="テキスト ボックス 241"/>
            <p:cNvSpPr txBox="1"/>
            <p:nvPr/>
          </p:nvSpPr>
          <p:spPr>
            <a:xfrm>
              <a:off x="21416294" y="8177516"/>
              <a:ext cx="2048124" cy="887900"/>
            </a:xfrm>
            <a:prstGeom prst="rect">
              <a:avLst/>
            </a:prstGeom>
            <a:noFill/>
            <a:ln w="317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2000" dirty="0" smtClean="0">
                  <a:latin typeface="+mj-ea"/>
                  <a:ea typeface="+mj-ea"/>
                  <a:cs typeface="Arial Unicode MS" panose="020B0604020202020204" pitchFamily="50" charset="-128"/>
                </a:rPr>
                <a:t>Rd: dynamic resistance</a:t>
              </a:r>
              <a:endParaRPr kumimoji="1" lang="ja-JP" altLang="en-US" sz="2000" dirty="0">
                <a:solidFill>
                  <a:srgbClr val="0070C0"/>
                </a:solidFill>
                <a:latin typeface="+mj-ea"/>
                <a:ea typeface="+mj-ea"/>
                <a:cs typeface="Arial Unicode MS" panose="020B0604020202020204" pitchFamily="50" charset="-128"/>
              </a:endParaRPr>
            </a:p>
          </p:txBody>
        </p:sp>
        <p:cxnSp>
          <p:nvCxnSpPr>
            <p:cNvPr id="243" name="直線矢印コネクタ 242"/>
            <p:cNvCxnSpPr/>
            <p:nvPr/>
          </p:nvCxnSpPr>
          <p:spPr bwMode="auto">
            <a:xfrm flipH="1" flipV="1">
              <a:off x="20174052" y="9469048"/>
              <a:ext cx="116334" cy="985129"/>
            </a:xfrm>
            <a:prstGeom prst="straightConnector1">
              <a:avLst/>
            </a:prstGeom>
            <a:noFill/>
            <a:ln w="254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44" name="テキスト ボックス 243"/>
            <p:cNvSpPr txBox="1"/>
            <p:nvPr/>
          </p:nvSpPr>
          <p:spPr>
            <a:xfrm>
              <a:off x="19987695" y="10474317"/>
              <a:ext cx="2157816" cy="501857"/>
            </a:xfrm>
            <a:prstGeom prst="rect">
              <a:avLst/>
            </a:prstGeom>
            <a:noFill/>
            <a:ln w="317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ja-JP" altLang="en-US" sz="2000" dirty="0" smtClean="0">
                  <a:latin typeface="+mj-ea"/>
                  <a:ea typeface="+mj-ea"/>
                  <a:cs typeface="Arial Unicode MS" panose="020B0604020202020204" pitchFamily="50" charset="-128"/>
                </a:rPr>
                <a:t>リーク電流</a:t>
              </a:r>
              <a:endParaRPr kumimoji="1" lang="ja-JP" altLang="en-US" sz="2000" dirty="0">
                <a:solidFill>
                  <a:srgbClr val="0070C0"/>
                </a:solidFill>
                <a:latin typeface="+mj-ea"/>
                <a:ea typeface="+mj-ea"/>
                <a:cs typeface="Arial Unicode MS" panose="020B0604020202020204" pitchFamily="50" charset="-128"/>
              </a:endParaRPr>
            </a:p>
          </p:txBody>
        </p:sp>
      </p:grpSp>
      <p:grpSp>
        <p:nvGrpSpPr>
          <p:cNvPr id="269" name="グループ化 268"/>
          <p:cNvGrpSpPr/>
          <p:nvPr/>
        </p:nvGrpSpPr>
        <p:grpSpPr>
          <a:xfrm>
            <a:off x="17561400" y="11794316"/>
            <a:ext cx="4808985" cy="5283299"/>
            <a:chOff x="5595318" y="2771258"/>
            <a:chExt cx="3391785" cy="4029942"/>
          </a:xfrm>
        </p:grpSpPr>
        <p:pic>
          <p:nvPicPr>
            <p:cNvPr id="270" name="Picture 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879384" y="3131666"/>
              <a:ext cx="2808312" cy="2819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1" name="テキスト ボックス 7"/>
            <p:cNvSpPr txBox="1"/>
            <p:nvPr/>
          </p:nvSpPr>
          <p:spPr>
            <a:xfrm>
              <a:off x="5868769" y="3187214"/>
              <a:ext cx="1100071" cy="3953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dirty="0" smtClean="0"/>
                <a:t>@370mK</a:t>
              </a:r>
              <a:endParaRPr kumimoji="1" lang="ja-JP" altLang="en-US" dirty="0"/>
            </a:p>
          </p:txBody>
        </p:sp>
        <p:cxnSp>
          <p:nvCxnSpPr>
            <p:cNvPr id="272" name="直線矢印コネクタ 271"/>
            <p:cNvCxnSpPr/>
            <p:nvPr/>
          </p:nvCxnSpPr>
          <p:spPr>
            <a:xfrm>
              <a:off x="7550567" y="5364482"/>
              <a:ext cx="288032" cy="0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直線矢印コネクタ 272"/>
            <p:cNvCxnSpPr/>
            <p:nvPr/>
          </p:nvCxnSpPr>
          <p:spPr>
            <a:xfrm flipH="1" flipV="1">
              <a:off x="7550567" y="5076450"/>
              <a:ext cx="8384" cy="296416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6" name="テキスト ボックス 12"/>
            <p:cNvSpPr txBox="1"/>
            <p:nvPr/>
          </p:nvSpPr>
          <p:spPr>
            <a:xfrm>
              <a:off x="7452320" y="5385090"/>
              <a:ext cx="1428920" cy="3953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dirty="0" smtClean="0"/>
                <a:t>0.2mV/DIV</a:t>
              </a:r>
              <a:endParaRPr kumimoji="1" lang="ja-JP" altLang="en-US" dirty="0"/>
            </a:p>
          </p:txBody>
        </p:sp>
        <p:sp>
          <p:nvSpPr>
            <p:cNvPr id="277" name="テキスト ボックス 13"/>
            <p:cNvSpPr txBox="1"/>
            <p:nvPr/>
          </p:nvSpPr>
          <p:spPr>
            <a:xfrm>
              <a:off x="7391552" y="4788418"/>
              <a:ext cx="1224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dirty="0" smtClean="0"/>
                <a:t>10nA/DIV</a:t>
              </a:r>
              <a:endParaRPr kumimoji="1" lang="ja-JP" altLang="en-US" dirty="0"/>
            </a:p>
          </p:txBody>
        </p:sp>
        <p:sp>
          <p:nvSpPr>
            <p:cNvPr id="278" name="テキスト ボックス 277"/>
            <p:cNvSpPr txBox="1"/>
            <p:nvPr/>
          </p:nvSpPr>
          <p:spPr>
            <a:xfrm>
              <a:off x="5685924" y="6026483"/>
              <a:ext cx="3301179" cy="7747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100</a:t>
              </a:r>
              <a:r>
                <a:rPr kumimoji="1"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m</a:t>
              </a:r>
              <a:r>
                <a:rPr kumimoji="1" lang="ja-JP" altLang="en-US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角</a:t>
              </a:r>
              <a:r>
                <a:rPr kumimoji="1"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Nb/Al-STJ</a:t>
              </a:r>
              <a:r>
                <a:rPr kumimoji="1" lang="ja-JP" altLang="en-US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の</a:t>
              </a:r>
              <a:r>
                <a:rPr kumimoji="1"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I-V</a:t>
              </a:r>
              <a:r>
                <a:rPr kumimoji="1" lang="ja-JP" altLang="en-US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特性</a:t>
              </a:r>
              <a:r>
                <a:rPr lang="ja-JP" altLang="en-US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．</a:t>
              </a:r>
              <a:endPara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endParaRPr>
            </a:p>
            <a:p>
              <a:r>
                <a:rPr lang="ja-JP" altLang="en-US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筑波大の測定環境では，リーク</a:t>
              </a:r>
              <a:r>
                <a:rPr lang="ja-JP" altLang="en-US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電流</a:t>
              </a:r>
              <a:r>
                <a:rPr lang="ja-JP" altLang="en-US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は</a:t>
              </a:r>
              <a:r>
                <a:rPr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V=0.4mV</a:t>
              </a:r>
              <a:r>
                <a:rPr lang="ja-JP" altLang="en-US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において</a:t>
              </a:r>
              <a:r>
                <a:rPr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I=5nA</a:t>
              </a:r>
              <a:r>
                <a:rPr lang="ja-JP" altLang="en-US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を示している．</a:t>
              </a:r>
            </a:p>
          </p:txBody>
        </p:sp>
        <p:sp>
          <p:nvSpPr>
            <p:cNvPr id="279" name="テキスト ボックス 7"/>
            <p:cNvSpPr txBox="1"/>
            <p:nvPr/>
          </p:nvSpPr>
          <p:spPr>
            <a:xfrm>
              <a:off x="5595318" y="2771258"/>
              <a:ext cx="3285923" cy="3990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28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AIST</a:t>
              </a:r>
              <a:r>
                <a:rPr kumimoji="1" lang="ja-JP" altLang="en-US" sz="28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製</a:t>
              </a:r>
              <a:r>
                <a:rPr lang="en-US" altLang="ja-JP" sz="28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 </a:t>
              </a:r>
              <a:r>
                <a:rPr lang="en-US" altLang="ja-JP" sz="28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100</a:t>
              </a:r>
              <a:r>
                <a:rPr lang="en-US" altLang="ja-JP" sz="28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</a:t>
              </a:r>
              <a:r>
                <a:rPr lang="en-US" altLang="ja-JP" sz="28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m</a:t>
              </a:r>
              <a:r>
                <a:rPr lang="ja-JP" altLang="en-US" sz="28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角 </a:t>
              </a:r>
              <a:r>
                <a:rPr lang="en-US" altLang="ja-JP" sz="28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Nb/Al-STJ</a:t>
              </a:r>
              <a:endParaRPr kumimoji="1" lang="ja-JP" altLang="en-US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grpSp>
        <p:nvGrpSpPr>
          <p:cNvPr id="379" name="グループ化 378"/>
          <p:cNvGrpSpPr/>
          <p:nvPr/>
        </p:nvGrpSpPr>
        <p:grpSpPr>
          <a:xfrm>
            <a:off x="17635769" y="6870058"/>
            <a:ext cx="4117397" cy="4240427"/>
            <a:chOff x="251661" y="2384813"/>
            <a:chExt cx="4117397" cy="4240427"/>
          </a:xfrm>
        </p:grpSpPr>
        <p:sp>
          <p:nvSpPr>
            <p:cNvPr id="380" name="コンテンツ プレースホルダー 2"/>
            <p:cNvSpPr txBox="1">
              <a:spLocks/>
            </p:cNvSpPr>
            <p:nvPr/>
          </p:nvSpPr>
          <p:spPr>
            <a:xfrm>
              <a:off x="251661" y="5123376"/>
              <a:ext cx="4117397" cy="150186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kumimoji="1"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kumimoji="1"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kumimoji="1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kumimoji="1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ja-JP" altLang="en-US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産総研の</a:t>
              </a:r>
              <a:r>
                <a:rPr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CRAVITY</a:t>
              </a:r>
              <a:r>
                <a:rPr lang="ja-JP" altLang="en-US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で作製された</a:t>
              </a:r>
              <a:r>
                <a:rPr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Nb/Al-STJ</a:t>
              </a:r>
              <a:r>
                <a:rPr lang="ja-JP" altLang="en-US" sz="2000" dirty="0" err="1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．</a:t>
              </a:r>
              <a:endPara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  <a:p>
              <a:pPr marL="0" indent="0">
                <a:buNone/>
              </a:pPr>
              <a:r>
                <a:rPr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Nb(100nm)/Al(70nm)/</a:t>
              </a:r>
              <a:r>
                <a:rPr lang="en-US" altLang="ja-JP" sz="2000" dirty="0" err="1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AlOx</a:t>
              </a:r>
              <a:r>
                <a:rPr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(~1nm)/Al(70nm)/Nb(200nm)</a:t>
              </a:r>
              <a:r>
                <a:rPr lang="ja-JP" altLang="en-US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の</a:t>
              </a:r>
              <a:r>
                <a:rPr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5</a:t>
              </a:r>
              <a:r>
                <a:rPr lang="ja-JP" altLang="en-US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層構造</a:t>
              </a:r>
              <a:endPara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pic>
          <p:nvPicPr>
            <p:cNvPr id="381" name="図 380" descr="AISTSTJ21_3.jpg"/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38" t="7866" r="8494" b="6346"/>
            <a:stretch/>
          </p:blipFill>
          <p:spPr>
            <a:xfrm rot="5400000">
              <a:off x="1100494" y="2351721"/>
              <a:ext cx="2618298" cy="2696715"/>
            </a:xfrm>
            <a:prstGeom prst="rect">
              <a:avLst/>
            </a:prstGeom>
          </p:spPr>
        </p:pic>
        <p:cxnSp>
          <p:nvCxnSpPr>
            <p:cNvPr id="382" name="直線矢印コネクタ 381"/>
            <p:cNvCxnSpPr/>
            <p:nvPr/>
          </p:nvCxnSpPr>
          <p:spPr>
            <a:xfrm flipV="1">
              <a:off x="908885" y="2384813"/>
              <a:ext cx="8331" cy="2704423"/>
            </a:xfrm>
            <a:prstGeom prst="straightConnector1">
              <a:avLst/>
            </a:prstGeom>
            <a:ln>
              <a:solidFill>
                <a:srgbClr val="00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3" name="テキスト ボックス 382"/>
            <p:cNvSpPr txBox="1"/>
            <p:nvPr/>
          </p:nvSpPr>
          <p:spPr>
            <a:xfrm rot="16200000">
              <a:off x="256142" y="3591011"/>
              <a:ext cx="96693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2.9mm</a:t>
              </a:r>
              <a:endParaRPr kumimoji="1" lang="ja-JP" altLang="en-US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sp>
        <p:nvSpPr>
          <p:cNvPr id="384" name="正方形/長方形 383"/>
          <p:cNvSpPr/>
          <p:nvPr/>
        </p:nvSpPr>
        <p:spPr>
          <a:xfrm>
            <a:off x="17485233" y="10946130"/>
            <a:ext cx="52458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M. </a:t>
            </a:r>
            <a:r>
              <a:rPr lang="en-US" altLang="ja-JP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Ukibe</a:t>
            </a: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et al., </a:t>
            </a:r>
            <a:r>
              <a:rPr lang="en-US" altLang="ja-JP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Jpn</a:t>
            </a: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 J. Appl. Phys. 51, 010115 (2012</a:t>
            </a:r>
            <a:r>
              <a:rPr lang="en-US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</a:t>
            </a:r>
            <a:endParaRPr lang="en-US" altLang="ja-JP" sz="1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M. Ohkubo et al., IEEE Trans. Appl. Super, 24, 2400208 (2014)</a:t>
            </a:r>
            <a:endParaRPr lang="ja-JP" altLang="en-US" sz="1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385" name="グループ化 384"/>
          <p:cNvGrpSpPr/>
          <p:nvPr/>
        </p:nvGrpSpPr>
        <p:grpSpPr>
          <a:xfrm>
            <a:off x="23196270" y="11980265"/>
            <a:ext cx="5750997" cy="3986523"/>
            <a:chOff x="66523" y="2265188"/>
            <a:chExt cx="2114884" cy="1460321"/>
          </a:xfrm>
        </p:grpSpPr>
        <p:pic>
          <p:nvPicPr>
            <p:cNvPr id="386" name="図 385"/>
            <p:cNvPicPr>
              <a:picLocks noChangeAspect="1"/>
            </p:cNvPicPr>
            <p:nvPr/>
          </p:nvPicPr>
          <p:blipFill rotWithShape="1">
            <a:blip r:embed="rId10"/>
            <a:srcRect l="15756" t="2816" r="19755" b="14071"/>
            <a:stretch/>
          </p:blipFill>
          <p:spPr>
            <a:xfrm>
              <a:off x="383594" y="2276873"/>
              <a:ext cx="1624497" cy="1296144"/>
            </a:xfrm>
            <a:prstGeom prst="rect">
              <a:avLst/>
            </a:prstGeom>
            <a:ln w="127000" cap="rnd">
              <a:noFill/>
            </a:ln>
            <a:effectLst/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contourClr>
                <a:srgbClr val="C0C0C0"/>
              </a:contourClr>
            </a:sp3d>
          </p:spPr>
        </p:pic>
        <p:sp>
          <p:nvSpPr>
            <p:cNvPr id="387" name="テキスト ボックス 386"/>
            <p:cNvSpPr txBox="1"/>
            <p:nvPr/>
          </p:nvSpPr>
          <p:spPr>
            <a:xfrm>
              <a:off x="1129113" y="3401030"/>
              <a:ext cx="1052294" cy="2111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Temperature(K)</a:t>
              </a:r>
              <a:endParaRPr kumimoji="1" lang="ja-JP" altLang="en-US" sz="20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88" name="テキスト ボックス 387"/>
            <p:cNvSpPr txBox="1"/>
            <p:nvPr/>
          </p:nvSpPr>
          <p:spPr>
            <a:xfrm>
              <a:off x="302154" y="3544985"/>
              <a:ext cx="247976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0.3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89" name="テキスト ボックス 388"/>
            <p:cNvSpPr txBox="1"/>
            <p:nvPr/>
          </p:nvSpPr>
          <p:spPr>
            <a:xfrm>
              <a:off x="671047" y="3544420"/>
              <a:ext cx="247976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0.4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90" name="テキスト ボックス 389"/>
            <p:cNvSpPr txBox="1"/>
            <p:nvPr/>
          </p:nvSpPr>
          <p:spPr>
            <a:xfrm>
              <a:off x="1040002" y="3543010"/>
              <a:ext cx="247976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0.5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91" name="テキスト ボックス 390"/>
            <p:cNvSpPr txBox="1"/>
            <p:nvPr/>
          </p:nvSpPr>
          <p:spPr>
            <a:xfrm>
              <a:off x="1405504" y="3546885"/>
              <a:ext cx="247976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0.6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92" name="テキスト ボックス 391"/>
            <p:cNvSpPr txBox="1"/>
            <p:nvPr/>
          </p:nvSpPr>
          <p:spPr>
            <a:xfrm>
              <a:off x="1773480" y="3542398"/>
              <a:ext cx="247976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0.7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93" name="テキスト ボックス 392"/>
            <p:cNvSpPr txBox="1"/>
            <p:nvPr/>
          </p:nvSpPr>
          <p:spPr>
            <a:xfrm rot="16200000">
              <a:off x="144644" y="2468001"/>
              <a:ext cx="616728" cy="2111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Leakage</a:t>
              </a:r>
              <a:endParaRPr kumimoji="1" lang="ja-JP" altLang="en-US" sz="20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94" name="テキスト ボックス 393"/>
            <p:cNvSpPr txBox="1"/>
            <p:nvPr/>
          </p:nvSpPr>
          <p:spPr>
            <a:xfrm>
              <a:off x="77922" y="3228828"/>
              <a:ext cx="409517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100pA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95" name="テキスト ボックス 394"/>
            <p:cNvSpPr txBox="1"/>
            <p:nvPr/>
          </p:nvSpPr>
          <p:spPr>
            <a:xfrm>
              <a:off x="158064" y="2989439"/>
              <a:ext cx="289419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1nA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96" name="テキスト ボックス 395"/>
            <p:cNvSpPr txBox="1"/>
            <p:nvPr/>
          </p:nvSpPr>
          <p:spPr>
            <a:xfrm>
              <a:off x="117677" y="2726055"/>
              <a:ext cx="349468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10nA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97" name="テキスト ボックス 396"/>
            <p:cNvSpPr txBox="1"/>
            <p:nvPr/>
          </p:nvSpPr>
          <p:spPr>
            <a:xfrm>
              <a:off x="66523" y="2463738"/>
              <a:ext cx="409517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100nA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pic>
        <p:nvPicPr>
          <p:cNvPr id="398" name="Picture 2" descr="CRAVITYロゴ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15191" y="9082649"/>
            <a:ext cx="1699643" cy="394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9" name="テキスト ボックス 398"/>
          <p:cNvSpPr txBox="1"/>
          <p:nvPr/>
        </p:nvSpPr>
        <p:spPr>
          <a:xfrm>
            <a:off x="23429194" y="15924218"/>
            <a:ext cx="60395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AIST</a:t>
            </a:r>
            <a:r>
              <a:rPr lang="ja-JP" altLang="en-US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製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5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0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m</a:t>
            </a:r>
            <a:r>
              <a:rPr lang="ja-JP" altLang="en-US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角</a:t>
            </a:r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Nb/Al-STJ</a:t>
            </a:r>
            <a:r>
              <a:rPr lang="ja-JP" altLang="en-US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リーク電流の温度依存性</a:t>
            </a:r>
            <a:endParaRPr kumimoji="1" lang="en-US" altLang="ja-JP" sz="2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  <a:sym typeface="Symbol" panose="05050102010706020507" pitchFamily="18" charset="2"/>
            </a:endParaRPr>
          </a:p>
          <a:p>
            <a:r>
              <a:rPr lang="ja-JP" altLang="en-US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産総研の測定環境では，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50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m</a:t>
            </a:r>
            <a:r>
              <a:rPr lang="ja-JP" altLang="en-US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角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Nb/Al-STJ</a:t>
            </a:r>
            <a:r>
              <a:rPr lang="ja-JP" altLang="en-US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においてリーク電流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220pA@0.4mV</a:t>
            </a:r>
            <a:r>
              <a:rPr lang="ja-JP" altLang="en-US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を達成している．</a:t>
            </a:r>
            <a:endParaRPr kumimoji="1" lang="ja-JP" altLang="en-US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400" name="グループ化 399"/>
          <p:cNvGrpSpPr/>
          <p:nvPr/>
        </p:nvGrpSpPr>
        <p:grpSpPr>
          <a:xfrm>
            <a:off x="23335373" y="16792480"/>
            <a:ext cx="6506554" cy="3714860"/>
            <a:chOff x="8065490" y="2854771"/>
            <a:chExt cx="5337790" cy="3047565"/>
          </a:xfrm>
        </p:grpSpPr>
        <p:pic>
          <p:nvPicPr>
            <p:cNvPr id="401" name="Picture 2"/>
            <p:cNvPicPr>
              <a:picLocks noChangeAspect="1" noChangeArrowheads="1"/>
            </p:cNvPicPr>
            <p:nvPr/>
          </p:nvPicPr>
          <p:blipFill rotWithShape="1"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130" t="17212" r="10113" b="24998"/>
            <a:stretch/>
          </p:blipFill>
          <p:spPr bwMode="auto">
            <a:xfrm>
              <a:off x="8806350" y="3094868"/>
              <a:ext cx="3939084" cy="2405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2" name="テキスト ボックス 401"/>
            <p:cNvSpPr txBox="1"/>
            <p:nvPr/>
          </p:nvSpPr>
          <p:spPr>
            <a:xfrm>
              <a:off x="8125470" y="3165779"/>
              <a:ext cx="2373526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ja-JP" sz="2000" dirty="0" smtClean="0">
                  <a:solidFill>
                    <a:srgbClr val="00B05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Laser pulse trigger</a:t>
              </a:r>
              <a:endParaRPr lang="ja-JP" altLang="en-US" sz="300" dirty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403" name="直線矢印コネクタ 402"/>
            <p:cNvCxnSpPr/>
            <p:nvPr/>
          </p:nvCxnSpPr>
          <p:spPr bwMode="auto">
            <a:xfrm>
              <a:off x="9312233" y="3521366"/>
              <a:ext cx="927374" cy="849217"/>
            </a:xfrm>
            <a:prstGeom prst="straightConnector1">
              <a:avLst/>
            </a:prstGeom>
            <a:ln w="31750">
              <a:solidFill>
                <a:srgbClr val="92D050"/>
              </a:solidFill>
              <a:headEnd type="none" w="med" len="med"/>
              <a:tailEnd type="arrow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4" name="直線矢印コネクタ 403"/>
            <p:cNvCxnSpPr/>
            <p:nvPr/>
          </p:nvCxnSpPr>
          <p:spPr>
            <a:xfrm flipH="1" flipV="1">
              <a:off x="11513621" y="3197911"/>
              <a:ext cx="9524" cy="37479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5" name="直線矢印コネクタ 404"/>
            <p:cNvCxnSpPr/>
            <p:nvPr/>
          </p:nvCxnSpPr>
          <p:spPr>
            <a:xfrm>
              <a:off x="11513620" y="3582226"/>
              <a:ext cx="609972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6" name="テキスト ボックス 50"/>
            <p:cNvSpPr txBox="1">
              <a:spLocks noChangeArrowheads="1"/>
            </p:cNvSpPr>
            <p:nvPr/>
          </p:nvSpPr>
          <p:spPr bwMode="auto">
            <a:xfrm rot="-5400000">
              <a:off x="10928700" y="3102436"/>
              <a:ext cx="83388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6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2</a:t>
              </a:r>
              <a:r>
                <a:rPr lang="en-US" altLang="ja-JP" sz="1600" dirty="0" smtClean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V/DIV</a:t>
              </a:r>
              <a:endParaRPr lang="ja-JP" altLang="en-US" sz="1600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407" name="テキスト ボックス 51"/>
            <p:cNvSpPr txBox="1">
              <a:spLocks noChangeArrowheads="1"/>
            </p:cNvSpPr>
            <p:nvPr/>
          </p:nvSpPr>
          <p:spPr bwMode="auto">
            <a:xfrm>
              <a:off x="11510305" y="3620981"/>
              <a:ext cx="102784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600" dirty="0" smtClean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40μs/DIV</a:t>
              </a:r>
              <a:endParaRPr lang="ja-JP" altLang="en-US" sz="1600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408" name="テキスト ボックス 55"/>
            <p:cNvSpPr txBox="1">
              <a:spLocks noChangeArrowheads="1"/>
            </p:cNvSpPr>
            <p:nvPr/>
          </p:nvSpPr>
          <p:spPr bwMode="auto">
            <a:xfrm>
              <a:off x="8065490" y="5321607"/>
              <a:ext cx="5337790" cy="5807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2000" b="1" dirty="0" smtClean="0">
                  <a:solidFill>
                    <a:schemeClr val="accent2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465nm</a:t>
              </a:r>
              <a:r>
                <a:rPr lang="ja-JP" altLang="en-US" sz="2000" b="1" dirty="0" smtClean="0">
                  <a:solidFill>
                    <a:schemeClr val="accent2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のピコ秒レーザーパルス照射に対する応答</a:t>
              </a:r>
              <a:r>
                <a:rPr lang="en-US" altLang="ja-JP" sz="2000" b="1" dirty="0" smtClean="0">
                  <a:solidFill>
                    <a:schemeClr val="accent2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(</a:t>
              </a:r>
              <a:r>
                <a:rPr lang="ja-JP" altLang="en-US" sz="2000" b="1" dirty="0" smtClean="0">
                  <a:solidFill>
                    <a:schemeClr val="accent2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シェーパーアンプ出力</a:t>
              </a:r>
              <a:r>
                <a:rPr lang="en-US" altLang="ja-JP" sz="2000" b="1" dirty="0" smtClean="0">
                  <a:solidFill>
                    <a:schemeClr val="accent2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)</a:t>
              </a:r>
              <a:r>
                <a:rPr lang="ja-JP" altLang="en-US" sz="2000" b="1" dirty="0" err="1" smtClean="0">
                  <a:solidFill>
                    <a:schemeClr val="accent2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．</a:t>
              </a:r>
              <a:r>
                <a:rPr lang="ja-JP" altLang="en-US" sz="2000" b="1" dirty="0" smtClean="0">
                  <a:solidFill>
                    <a:schemeClr val="accent2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検出光子数は，</a:t>
              </a:r>
              <a:r>
                <a:rPr lang="ja-JP" altLang="en-US" sz="2000" b="1" dirty="0">
                  <a:solidFill>
                    <a:schemeClr val="accent2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約</a:t>
              </a:r>
              <a:r>
                <a:rPr lang="en-US" altLang="ja-JP" sz="2000" b="1" dirty="0" smtClean="0">
                  <a:solidFill>
                    <a:schemeClr val="accent2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10</a:t>
              </a:r>
              <a:r>
                <a:rPr lang="ja-JP" altLang="en-US" sz="2000" b="1" dirty="0" smtClean="0">
                  <a:solidFill>
                    <a:schemeClr val="accent2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光子相当．</a:t>
              </a:r>
              <a:endParaRPr lang="en-US" altLang="ja-JP" sz="2000" b="1" dirty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17188250" y="17488543"/>
            <a:ext cx="6014426" cy="4029157"/>
            <a:chOff x="2646855" y="3064048"/>
            <a:chExt cx="6014426" cy="4029157"/>
          </a:xfrm>
        </p:grpSpPr>
        <p:grpSp>
          <p:nvGrpSpPr>
            <p:cNvPr id="410" name="グループ化 409"/>
            <p:cNvGrpSpPr/>
            <p:nvPr/>
          </p:nvGrpSpPr>
          <p:grpSpPr>
            <a:xfrm>
              <a:off x="3312921" y="3064048"/>
              <a:ext cx="4516021" cy="3242660"/>
              <a:chOff x="142621" y="1617803"/>
              <a:chExt cx="4516021" cy="3242660"/>
            </a:xfrm>
          </p:grpSpPr>
          <p:sp>
            <p:nvSpPr>
              <p:cNvPr id="415" name="テキスト ボックス 414"/>
              <p:cNvSpPr txBox="1"/>
              <p:nvPr/>
            </p:nvSpPr>
            <p:spPr>
              <a:xfrm>
                <a:off x="142621" y="2612710"/>
                <a:ext cx="1908176" cy="1015663"/>
              </a:xfrm>
              <a:prstGeom prst="rect">
                <a:avLst/>
              </a:prstGeom>
              <a:noFill/>
            </p:spPr>
            <p:txBody>
              <a:bodyPr vert="horz" wrap="square">
                <a:spAutoFit/>
              </a:bodyPr>
              <a:lstStyle/>
              <a:p>
                <a:pPr>
                  <a:defRPr/>
                </a:pPr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465nm </a:t>
                </a:r>
                <a:r>
                  <a:rPr lang="ja-JP" altLang="en-US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ピコ秒レーザーパルス照射</a:t>
                </a:r>
                <a:endParaRPr lang="en-US" altLang="ja-JP" sz="20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416" name="角丸四角形 415"/>
              <p:cNvSpPr/>
              <p:nvPr/>
            </p:nvSpPr>
            <p:spPr bwMode="auto">
              <a:xfrm>
                <a:off x="1967034" y="3289152"/>
                <a:ext cx="965200" cy="123031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ja-JP" altLang="en-US" sz="12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417" name="テキスト ボックス 110"/>
              <p:cNvSpPr txBox="1">
                <a:spLocks noChangeArrowheads="1"/>
              </p:cNvSpPr>
              <p:nvPr/>
            </p:nvSpPr>
            <p:spPr bwMode="auto">
              <a:xfrm>
                <a:off x="2676684" y="3748672"/>
                <a:ext cx="50366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9pPr>
              </a:lstStyle>
              <a:p>
                <a:pPr eaLnBrk="1" hangingPunct="1"/>
                <a:r>
                  <a:rPr lang="en-US" altLang="ja-JP" sz="1400" b="1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STJ</a:t>
                </a:r>
                <a:endParaRPr lang="ja-JP" altLang="en-US" sz="14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grpSp>
            <p:nvGrpSpPr>
              <p:cNvPr id="418" name="グループ化 417"/>
              <p:cNvGrpSpPr/>
              <p:nvPr/>
            </p:nvGrpSpPr>
            <p:grpSpPr bwMode="auto">
              <a:xfrm rot="16200000">
                <a:off x="2248362" y="3730100"/>
                <a:ext cx="518124" cy="283871"/>
                <a:chOff x="6012160" y="2708920"/>
                <a:chExt cx="576065" cy="360040"/>
              </a:xfrm>
              <a:scene3d>
                <a:camera prst="orthographicFront">
                  <a:rot lat="0" lon="0" rev="0"/>
                </a:camera>
                <a:lightRig rig="threePt" dir="t"/>
              </a:scene3d>
            </p:grpSpPr>
            <p:sp>
              <p:nvSpPr>
                <p:cNvPr id="440" name="円/楕円 439"/>
                <p:cNvSpPr/>
                <p:nvPr/>
              </p:nvSpPr>
              <p:spPr>
                <a:xfrm>
                  <a:off x="6012160" y="2708920"/>
                  <a:ext cx="360040" cy="360040"/>
                </a:xfrm>
                <a:prstGeom prst="ellipse">
                  <a:avLst/>
                </a:prstGeom>
                <a:noFill/>
                <a:ln w="31750">
                  <a:solidFill>
                    <a:srgbClr val="C00000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ja-JP" altLang="en-US" sz="120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  <p:sp>
              <p:nvSpPr>
                <p:cNvPr id="441" name="円/楕円 440"/>
                <p:cNvSpPr/>
                <p:nvPr/>
              </p:nvSpPr>
              <p:spPr>
                <a:xfrm>
                  <a:off x="6228185" y="2708920"/>
                  <a:ext cx="360040" cy="360040"/>
                </a:xfrm>
                <a:prstGeom prst="ellipse">
                  <a:avLst/>
                </a:prstGeom>
                <a:noFill/>
                <a:ln w="31750">
                  <a:solidFill>
                    <a:srgbClr val="C00000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ja-JP" altLang="en-US" sz="120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p:grpSp>
          <p:cxnSp>
            <p:nvCxnSpPr>
              <p:cNvPr id="419" name="直線コネクタ 418"/>
              <p:cNvCxnSpPr/>
              <p:nvPr/>
            </p:nvCxnSpPr>
            <p:spPr bwMode="auto">
              <a:xfrm flipH="1">
                <a:off x="2483768" y="4140052"/>
                <a:ext cx="3966" cy="496762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20" name="直線コネクタ 419"/>
              <p:cNvCxnSpPr/>
              <p:nvPr/>
            </p:nvCxnSpPr>
            <p:spPr bwMode="auto">
              <a:xfrm>
                <a:off x="2478209" y="2960110"/>
                <a:ext cx="0" cy="652892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21" name="直線コネクタ 420"/>
              <p:cNvCxnSpPr/>
              <p:nvPr/>
            </p:nvCxnSpPr>
            <p:spPr bwMode="auto">
              <a:xfrm>
                <a:off x="2478209" y="3492351"/>
                <a:ext cx="649967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22" name="直線コネクタ 421"/>
              <p:cNvCxnSpPr/>
              <p:nvPr/>
            </p:nvCxnSpPr>
            <p:spPr bwMode="auto">
              <a:xfrm>
                <a:off x="3128176" y="3289236"/>
                <a:ext cx="0" cy="379012"/>
              </a:xfrm>
              <a:prstGeom prst="line">
                <a:avLst/>
              </a:prstGeom>
              <a:ln w="317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23" name="直線コネクタ 422"/>
              <p:cNvCxnSpPr/>
              <p:nvPr/>
            </p:nvCxnSpPr>
            <p:spPr bwMode="auto">
              <a:xfrm>
                <a:off x="2278937" y="1617803"/>
                <a:ext cx="396875" cy="1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24" name="直線コネクタ 423"/>
              <p:cNvCxnSpPr/>
              <p:nvPr/>
            </p:nvCxnSpPr>
            <p:spPr bwMode="auto">
              <a:xfrm flipV="1">
                <a:off x="2477375" y="1628800"/>
                <a:ext cx="834" cy="478606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425" name="グループ化 59"/>
              <p:cNvGrpSpPr>
                <a:grpSpLocks/>
              </p:cNvGrpSpPr>
              <p:nvPr/>
            </p:nvGrpSpPr>
            <p:grpSpPr bwMode="auto">
              <a:xfrm>
                <a:off x="2289024" y="4639046"/>
                <a:ext cx="397419" cy="129531"/>
                <a:chOff x="6876256" y="6381328"/>
                <a:chExt cx="504056" cy="144016"/>
              </a:xfrm>
            </p:grpSpPr>
            <p:cxnSp>
              <p:nvCxnSpPr>
                <p:cNvPr id="436" name="直線コネクタ 435"/>
                <p:cNvCxnSpPr/>
                <p:nvPr/>
              </p:nvCxnSpPr>
              <p:spPr>
                <a:xfrm>
                  <a:off x="6875945" y="6378846"/>
                  <a:ext cx="503366" cy="0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37" name="直線コネクタ 436"/>
                <p:cNvCxnSpPr/>
                <p:nvPr/>
              </p:nvCxnSpPr>
              <p:spPr>
                <a:xfrm flipH="1">
                  <a:off x="6875945" y="6378846"/>
                  <a:ext cx="142957" cy="146498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38" name="直線コネクタ 437"/>
                <p:cNvCxnSpPr/>
                <p:nvPr/>
              </p:nvCxnSpPr>
              <p:spPr>
                <a:xfrm flipH="1">
                  <a:off x="7018902" y="6378846"/>
                  <a:ext cx="142955" cy="146498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39" name="直線コネクタ 438"/>
                <p:cNvCxnSpPr/>
                <p:nvPr/>
              </p:nvCxnSpPr>
              <p:spPr>
                <a:xfrm flipH="1">
                  <a:off x="7161857" y="6378846"/>
                  <a:ext cx="144969" cy="146498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26" name="二等辺三角形 425"/>
              <p:cNvSpPr/>
              <p:nvPr/>
            </p:nvSpPr>
            <p:spPr bwMode="auto">
              <a:xfrm rot="5400000">
                <a:off x="3220071" y="3269457"/>
                <a:ext cx="711200" cy="455613"/>
              </a:xfrm>
              <a:prstGeom prst="triangl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ja-JP" altLang="en-US" sz="12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cxnSp>
            <p:nvCxnSpPr>
              <p:cNvPr id="427" name="直線矢印コネクタ 426"/>
              <p:cNvCxnSpPr/>
              <p:nvPr/>
            </p:nvCxnSpPr>
            <p:spPr bwMode="auto">
              <a:xfrm>
                <a:off x="4374479" y="3478574"/>
                <a:ext cx="284163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428" name="直線矢印コネクタ 427"/>
              <p:cNvCxnSpPr/>
              <p:nvPr/>
            </p:nvCxnSpPr>
            <p:spPr>
              <a:xfrm>
                <a:off x="1112209" y="3285062"/>
                <a:ext cx="1217613" cy="617499"/>
              </a:xfrm>
              <a:prstGeom prst="straightConnector1">
                <a:avLst/>
              </a:prstGeom>
              <a:ln>
                <a:solidFill>
                  <a:srgbClr val="FF66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9" name="Freeform 11"/>
              <p:cNvSpPr>
                <a:spLocks/>
              </p:cNvSpPr>
              <p:nvPr/>
            </p:nvSpPr>
            <p:spPr bwMode="auto">
              <a:xfrm rot="5400000">
                <a:off x="2035292" y="2384964"/>
                <a:ext cx="884989" cy="265303"/>
              </a:xfrm>
              <a:custGeom>
                <a:avLst/>
                <a:gdLst>
                  <a:gd name="T0" fmla="*/ 0 w 1410"/>
                  <a:gd name="T1" fmla="*/ 258 h 456"/>
                  <a:gd name="T2" fmla="*/ 222 w 1410"/>
                  <a:gd name="T3" fmla="*/ 258 h 456"/>
                  <a:gd name="T4" fmla="*/ 318 w 1410"/>
                  <a:gd name="T5" fmla="*/ 30 h 456"/>
                  <a:gd name="T6" fmla="*/ 468 w 1410"/>
                  <a:gd name="T7" fmla="*/ 456 h 456"/>
                  <a:gd name="T8" fmla="*/ 672 w 1410"/>
                  <a:gd name="T9" fmla="*/ 12 h 456"/>
                  <a:gd name="T10" fmla="*/ 858 w 1410"/>
                  <a:gd name="T11" fmla="*/ 450 h 456"/>
                  <a:gd name="T12" fmla="*/ 1020 w 1410"/>
                  <a:gd name="T13" fmla="*/ 0 h 456"/>
                  <a:gd name="T14" fmla="*/ 1176 w 1410"/>
                  <a:gd name="T15" fmla="*/ 246 h 456"/>
                  <a:gd name="T16" fmla="*/ 1410 w 1410"/>
                  <a:gd name="T17" fmla="*/ 246 h 456"/>
                  <a:gd name="connsiteX0" fmla="*/ 0 w 10000"/>
                  <a:gd name="connsiteY0" fmla="*/ 5658 h 10000"/>
                  <a:gd name="connsiteX1" fmla="*/ 1574 w 10000"/>
                  <a:gd name="connsiteY1" fmla="*/ 5658 h 10000"/>
                  <a:gd name="connsiteX2" fmla="*/ 2255 w 10000"/>
                  <a:gd name="connsiteY2" fmla="*/ 658 h 10000"/>
                  <a:gd name="connsiteX3" fmla="*/ 3319 w 10000"/>
                  <a:gd name="connsiteY3" fmla="*/ 10000 h 10000"/>
                  <a:gd name="connsiteX4" fmla="*/ 4766 w 10000"/>
                  <a:gd name="connsiteY4" fmla="*/ 263 h 10000"/>
                  <a:gd name="connsiteX5" fmla="*/ 6085 w 10000"/>
                  <a:gd name="connsiteY5" fmla="*/ 9868 h 10000"/>
                  <a:gd name="connsiteX6" fmla="*/ 7234 w 10000"/>
                  <a:gd name="connsiteY6" fmla="*/ 0 h 10000"/>
                  <a:gd name="connsiteX7" fmla="*/ 9171 w 10000"/>
                  <a:gd name="connsiteY7" fmla="*/ 9677 h 10000"/>
                  <a:gd name="connsiteX8" fmla="*/ 10000 w 10000"/>
                  <a:gd name="connsiteY8" fmla="*/ 5395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9171 w 11592"/>
                  <a:gd name="connsiteY7" fmla="*/ 9677 h 10000"/>
                  <a:gd name="connsiteX8" fmla="*/ 11592 w 11592"/>
                  <a:gd name="connsiteY8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9171 w 11592"/>
                  <a:gd name="connsiteY7" fmla="*/ 9677 h 10000"/>
                  <a:gd name="connsiteX8" fmla="*/ 11592 w 11592"/>
                  <a:gd name="connsiteY8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1592 w 11592"/>
                  <a:gd name="connsiteY8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1592 w 11592"/>
                  <a:gd name="connsiteY8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1592 w 11592"/>
                  <a:gd name="connsiteY8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0065 w 11592"/>
                  <a:gd name="connsiteY8" fmla="*/ 5087 h 10000"/>
                  <a:gd name="connsiteX9" fmla="*/ 11592 w 11592"/>
                  <a:gd name="connsiteY9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0065 w 11592"/>
                  <a:gd name="connsiteY8" fmla="*/ 5087 h 10000"/>
                  <a:gd name="connsiteX9" fmla="*/ 11592 w 11592"/>
                  <a:gd name="connsiteY9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0065 w 11592"/>
                  <a:gd name="connsiteY8" fmla="*/ 5087 h 10000"/>
                  <a:gd name="connsiteX9" fmla="*/ 11592 w 11592"/>
                  <a:gd name="connsiteY9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0065 w 11592"/>
                  <a:gd name="connsiteY8" fmla="*/ 5087 h 10000"/>
                  <a:gd name="connsiteX9" fmla="*/ 11592 w 11592"/>
                  <a:gd name="connsiteY9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0065 w 11592"/>
                  <a:gd name="connsiteY8" fmla="*/ 5087 h 10000"/>
                  <a:gd name="connsiteX9" fmla="*/ 11592 w 11592"/>
                  <a:gd name="connsiteY9" fmla="*/ 4539 h 10000"/>
                  <a:gd name="connsiteX0" fmla="*/ 0 w 11631"/>
                  <a:gd name="connsiteY0" fmla="*/ 5658 h 10000"/>
                  <a:gd name="connsiteX1" fmla="*/ 1574 w 11631"/>
                  <a:gd name="connsiteY1" fmla="*/ 5658 h 10000"/>
                  <a:gd name="connsiteX2" fmla="*/ 2255 w 11631"/>
                  <a:gd name="connsiteY2" fmla="*/ 658 h 10000"/>
                  <a:gd name="connsiteX3" fmla="*/ 3319 w 11631"/>
                  <a:gd name="connsiteY3" fmla="*/ 10000 h 10000"/>
                  <a:gd name="connsiteX4" fmla="*/ 4766 w 11631"/>
                  <a:gd name="connsiteY4" fmla="*/ 263 h 10000"/>
                  <a:gd name="connsiteX5" fmla="*/ 6085 w 11631"/>
                  <a:gd name="connsiteY5" fmla="*/ 9868 h 10000"/>
                  <a:gd name="connsiteX6" fmla="*/ 7234 w 11631"/>
                  <a:gd name="connsiteY6" fmla="*/ 0 h 10000"/>
                  <a:gd name="connsiteX7" fmla="*/ 8548 w 11631"/>
                  <a:gd name="connsiteY7" fmla="*/ 9463 h 10000"/>
                  <a:gd name="connsiteX8" fmla="*/ 10065 w 11631"/>
                  <a:gd name="connsiteY8" fmla="*/ 5087 h 10000"/>
                  <a:gd name="connsiteX9" fmla="*/ 11592 w 11631"/>
                  <a:gd name="connsiteY9" fmla="*/ 4539 h 10000"/>
                  <a:gd name="connsiteX0" fmla="*/ 0 w 11607"/>
                  <a:gd name="connsiteY0" fmla="*/ 5658 h 10000"/>
                  <a:gd name="connsiteX1" fmla="*/ 1574 w 11607"/>
                  <a:gd name="connsiteY1" fmla="*/ 5658 h 10000"/>
                  <a:gd name="connsiteX2" fmla="*/ 2255 w 11607"/>
                  <a:gd name="connsiteY2" fmla="*/ 658 h 10000"/>
                  <a:gd name="connsiteX3" fmla="*/ 3319 w 11607"/>
                  <a:gd name="connsiteY3" fmla="*/ 10000 h 10000"/>
                  <a:gd name="connsiteX4" fmla="*/ 4766 w 11607"/>
                  <a:gd name="connsiteY4" fmla="*/ 263 h 10000"/>
                  <a:gd name="connsiteX5" fmla="*/ 6085 w 11607"/>
                  <a:gd name="connsiteY5" fmla="*/ 9868 h 10000"/>
                  <a:gd name="connsiteX6" fmla="*/ 7234 w 11607"/>
                  <a:gd name="connsiteY6" fmla="*/ 0 h 10000"/>
                  <a:gd name="connsiteX7" fmla="*/ 8548 w 11607"/>
                  <a:gd name="connsiteY7" fmla="*/ 9463 h 10000"/>
                  <a:gd name="connsiteX8" fmla="*/ 10065 w 11607"/>
                  <a:gd name="connsiteY8" fmla="*/ 5087 h 10000"/>
                  <a:gd name="connsiteX9" fmla="*/ 11592 w 11607"/>
                  <a:gd name="connsiteY9" fmla="*/ 4539 h 10000"/>
                  <a:gd name="connsiteX0" fmla="*/ 0 w 11607"/>
                  <a:gd name="connsiteY0" fmla="*/ 5658 h 10000"/>
                  <a:gd name="connsiteX1" fmla="*/ 1574 w 11607"/>
                  <a:gd name="connsiteY1" fmla="*/ 5658 h 10000"/>
                  <a:gd name="connsiteX2" fmla="*/ 2255 w 11607"/>
                  <a:gd name="connsiteY2" fmla="*/ 658 h 10000"/>
                  <a:gd name="connsiteX3" fmla="*/ 3319 w 11607"/>
                  <a:gd name="connsiteY3" fmla="*/ 10000 h 10000"/>
                  <a:gd name="connsiteX4" fmla="*/ 4766 w 11607"/>
                  <a:gd name="connsiteY4" fmla="*/ 263 h 10000"/>
                  <a:gd name="connsiteX5" fmla="*/ 6085 w 11607"/>
                  <a:gd name="connsiteY5" fmla="*/ 9868 h 10000"/>
                  <a:gd name="connsiteX6" fmla="*/ 7234 w 11607"/>
                  <a:gd name="connsiteY6" fmla="*/ 0 h 10000"/>
                  <a:gd name="connsiteX7" fmla="*/ 8548 w 11607"/>
                  <a:gd name="connsiteY7" fmla="*/ 9463 h 10000"/>
                  <a:gd name="connsiteX8" fmla="*/ 10065 w 11607"/>
                  <a:gd name="connsiteY8" fmla="*/ 5087 h 10000"/>
                  <a:gd name="connsiteX9" fmla="*/ 11592 w 11607"/>
                  <a:gd name="connsiteY9" fmla="*/ 4539 h 10000"/>
                  <a:gd name="connsiteX0" fmla="*/ 0 w 11607"/>
                  <a:gd name="connsiteY0" fmla="*/ 5658 h 10000"/>
                  <a:gd name="connsiteX1" fmla="*/ 1574 w 11607"/>
                  <a:gd name="connsiteY1" fmla="*/ 5658 h 10000"/>
                  <a:gd name="connsiteX2" fmla="*/ 2255 w 11607"/>
                  <a:gd name="connsiteY2" fmla="*/ 658 h 10000"/>
                  <a:gd name="connsiteX3" fmla="*/ 3319 w 11607"/>
                  <a:gd name="connsiteY3" fmla="*/ 10000 h 10000"/>
                  <a:gd name="connsiteX4" fmla="*/ 4766 w 11607"/>
                  <a:gd name="connsiteY4" fmla="*/ 263 h 10000"/>
                  <a:gd name="connsiteX5" fmla="*/ 6085 w 11607"/>
                  <a:gd name="connsiteY5" fmla="*/ 9868 h 10000"/>
                  <a:gd name="connsiteX6" fmla="*/ 7234 w 11607"/>
                  <a:gd name="connsiteY6" fmla="*/ 0 h 10000"/>
                  <a:gd name="connsiteX7" fmla="*/ 8548 w 11607"/>
                  <a:gd name="connsiteY7" fmla="*/ 9463 h 10000"/>
                  <a:gd name="connsiteX8" fmla="*/ 10065 w 11607"/>
                  <a:gd name="connsiteY8" fmla="*/ 5087 h 10000"/>
                  <a:gd name="connsiteX9" fmla="*/ 11592 w 11607"/>
                  <a:gd name="connsiteY9" fmla="*/ 4539 h 10000"/>
                  <a:gd name="connsiteX0" fmla="*/ 0 w 11607"/>
                  <a:gd name="connsiteY0" fmla="*/ 5658 h 10000"/>
                  <a:gd name="connsiteX1" fmla="*/ 1574 w 11607"/>
                  <a:gd name="connsiteY1" fmla="*/ 5658 h 10000"/>
                  <a:gd name="connsiteX2" fmla="*/ 2255 w 11607"/>
                  <a:gd name="connsiteY2" fmla="*/ 658 h 10000"/>
                  <a:gd name="connsiteX3" fmla="*/ 3319 w 11607"/>
                  <a:gd name="connsiteY3" fmla="*/ 10000 h 10000"/>
                  <a:gd name="connsiteX4" fmla="*/ 4766 w 11607"/>
                  <a:gd name="connsiteY4" fmla="*/ 263 h 10000"/>
                  <a:gd name="connsiteX5" fmla="*/ 6085 w 11607"/>
                  <a:gd name="connsiteY5" fmla="*/ 9868 h 10000"/>
                  <a:gd name="connsiteX6" fmla="*/ 7234 w 11607"/>
                  <a:gd name="connsiteY6" fmla="*/ 0 h 10000"/>
                  <a:gd name="connsiteX7" fmla="*/ 8548 w 11607"/>
                  <a:gd name="connsiteY7" fmla="*/ 9463 h 10000"/>
                  <a:gd name="connsiteX8" fmla="*/ 10065 w 11607"/>
                  <a:gd name="connsiteY8" fmla="*/ 5087 h 10000"/>
                  <a:gd name="connsiteX9" fmla="*/ 11592 w 11607"/>
                  <a:gd name="connsiteY9" fmla="*/ 4539 h 10000"/>
                  <a:gd name="connsiteX0" fmla="*/ 0 w 11607"/>
                  <a:gd name="connsiteY0" fmla="*/ 5658 h 10000"/>
                  <a:gd name="connsiteX1" fmla="*/ 1574 w 11607"/>
                  <a:gd name="connsiteY1" fmla="*/ 5658 h 10000"/>
                  <a:gd name="connsiteX2" fmla="*/ 2255 w 11607"/>
                  <a:gd name="connsiteY2" fmla="*/ 658 h 10000"/>
                  <a:gd name="connsiteX3" fmla="*/ 3319 w 11607"/>
                  <a:gd name="connsiteY3" fmla="*/ 10000 h 10000"/>
                  <a:gd name="connsiteX4" fmla="*/ 4766 w 11607"/>
                  <a:gd name="connsiteY4" fmla="*/ 263 h 10000"/>
                  <a:gd name="connsiteX5" fmla="*/ 6085 w 11607"/>
                  <a:gd name="connsiteY5" fmla="*/ 9868 h 10000"/>
                  <a:gd name="connsiteX6" fmla="*/ 7234 w 11607"/>
                  <a:gd name="connsiteY6" fmla="*/ 0 h 10000"/>
                  <a:gd name="connsiteX7" fmla="*/ 8548 w 11607"/>
                  <a:gd name="connsiteY7" fmla="*/ 9180 h 10000"/>
                  <a:gd name="connsiteX8" fmla="*/ 10065 w 11607"/>
                  <a:gd name="connsiteY8" fmla="*/ 5087 h 10000"/>
                  <a:gd name="connsiteX9" fmla="*/ 11592 w 11607"/>
                  <a:gd name="connsiteY9" fmla="*/ 4539 h 10000"/>
                  <a:gd name="connsiteX0" fmla="*/ 0 w 11607"/>
                  <a:gd name="connsiteY0" fmla="*/ 5658 h 10000"/>
                  <a:gd name="connsiteX1" fmla="*/ 1574 w 11607"/>
                  <a:gd name="connsiteY1" fmla="*/ 5658 h 10000"/>
                  <a:gd name="connsiteX2" fmla="*/ 2255 w 11607"/>
                  <a:gd name="connsiteY2" fmla="*/ 658 h 10000"/>
                  <a:gd name="connsiteX3" fmla="*/ 3319 w 11607"/>
                  <a:gd name="connsiteY3" fmla="*/ 10000 h 10000"/>
                  <a:gd name="connsiteX4" fmla="*/ 4766 w 11607"/>
                  <a:gd name="connsiteY4" fmla="*/ 263 h 10000"/>
                  <a:gd name="connsiteX5" fmla="*/ 6085 w 11607"/>
                  <a:gd name="connsiteY5" fmla="*/ 9868 h 10000"/>
                  <a:gd name="connsiteX6" fmla="*/ 7234 w 11607"/>
                  <a:gd name="connsiteY6" fmla="*/ 0 h 10000"/>
                  <a:gd name="connsiteX7" fmla="*/ 8578 w 11607"/>
                  <a:gd name="connsiteY7" fmla="*/ 9746 h 10000"/>
                  <a:gd name="connsiteX8" fmla="*/ 10065 w 11607"/>
                  <a:gd name="connsiteY8" fmla="*/ 5087 h 10000"/>
                  <a:gd name="connsiteX9" fmla="*/ 11592 w 11607"/>
                  <a:gd name="connsiteY9" fmla="*/ 4539 h 10000"/>
                  <a:gd name="connsiteX0" fmla="*/ 0 w 11607"/>
                  <a:gd name="connsiteY0" fmla="*/ 5658 h 10000"/>
                  <a:gd name="connsiteX1" fmla="*/ 1574 w 11607"/>
                  <a:gd name="connsiteY1" fmla="*/ 5658 h 10000"/>
                  <a:gd name="connsiteX2" fmla="*/ 2255 w 11607"/>
                  <a:gd name="connsiteY2" fmla="*/ 658 h 10000"/>
                  <a:gd name="connsiteX3" fmla="*/ 3319 w 11607"/>
                  <a:gd name="connsiteY3" fmla="*/ 10000 h 10000"/>
                  <a:gd name="connsiteX4" fmla="*/ 4766 w 11607"/>
                  <a:gd name="connsiteY4" fmla="*/ 263 h 10000"/>
                  <a:gd name="connsiteX5" fmla="*/ 6085 w 11607"/>
                  <a:gd name="connsiteY5" fmla="*/ 9868 h 10000"/>
                  <a:gd name="connsiteX6" fmla="*/ 7234 w 11607"/>
                  <a:gd name="connsiteY6" fmla="*/ 0 h 10000"/>
                  <a:gd name="connsiteX7" fmla="*/ 8578 w 11607"/>
                  <a:gd name="connsiteY7" fmla="*/ 9746 h 10000"/>
                  <a:gd name="connsiteX8" fmla="*/ 10065 w 11607"/>
                  <a:gd name="connsiteY8" fmla="*/ 5087 h 10000"/>
                  <a:gd name="connsiteX9" fmla="*/ 11592 w 11607"/>
                  <a:gd name="connsiteY9" fmla="*/ 5010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78 w 11592"/>
                  <a:gd name="connsiteY7" fmla="*/ 9746 h 10000"/>
                  <a:gd name="connsiteX8" fmla="*/ 10065 w 11592"/>
                  <a:gd name="connsiteY8" fmla="*/ 5087 h 10000"/>
                  <a:gd name="connsiteX9" fmla="*/ 11592 w 11592"/>
                  <a:gd name="connsiteY9" fmla="*/ 5010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78 w 11592"/>
                  <a:gd name="connsiteY7" fmla="*/ 9746 h 10000"/>
                  <a:gd name="connsiteX8" fmla="*/ 9577 w 11592"/>
                  <a:gd name="connsiteY8" fmla="*/ 5464 h 10000"/>
                  <a:gd name="connsiteX9" fmla="*/ 11592 w 11592"/>
                  <a:gd name="connsiteY9" fmla="*/ 5010 h 10000"/>
                  <a:gd name="connsiteX0" fmla="*/ 0 w 12933"/>
                  <a:gd name="connsiteY0" fmla="*/ 2924 h 10000"/>
                  <a:gd name="connsiteX1" fmla="*/ 2915 w 12933"/>
                  <a:gd name="connsiteY1" fmla="*/ 5658 h 10000"/>
                  <a:gd name="connsiteX2" fmla="*/ 3596 w 12933"/>
                  <a:gd name="connsiteY2" fmla="*/ 658 h 10000"/>
                  <a:gd name="connsiteX3" fmla="*/ 4660 w 12933"/>
                  <a:gd name="connsiteY3" fmla="*/ 10000 h 10000"/>
                  <a:gd name="connsiteX4" fmla="*/ 6107 w 12933"/>
                  <a:gd name="connsiteY4" fmla="*/ 263 h 10000"/>
                  <a:gd name="connsiteX5" fmla="*/ 7426 w 12933"/>
                  <a:gd name="connsiteY5" fmla="*/ 9868 h 10000"/>
                  <a:gd name="connsiteX6" fmla="*/ 8575 w 12933"/>
                  <a:gd name="connsiteY6" fmla="*/ 0 h 10000"/>
                  <a:gd name="connsiteX7" fmla="*/ 9919 w 12933"/>
                  <a:gd name="connsiteY7" fmla="*/ 9746 h 10000"/>
                  <a:gd name="connsiteX8" fmla="*/ 10918 w 12933"/>
                  <a:gd name="connsiteY8" fmla="*/ 5464 h 10000"/>
                  <a:gd name="connsiteX9" fmla="*/ 12933 w 12933"/>
                  <a:gd name="connsiteY9" fmla="*/ 5010 h 10000"/>
                  <a:gd name="connsiteX0" fmla="*/ 0 w 12933"/>
                  <a:gd name="connsiteY0" fmla="*/ 2924 h 10000"/>
                  <a:gd name="connsiteX1" fmla="*/ 2915 w 12933"/>
                  <a:gd name="connsiteY1" fmla="*/ 5658 h 10000"/>
                  <a:gd name="connsiteX2" fmla="*/ 3596 w 12933"/>
                  <a:gd name="connsiteY2" fmla="*/ 658 h 10000"/>
                  <a:gd name="connsiteX3" fmla="*/ 4660 w 12933"/>
                  <a:gd name="connsiteY3" fmla="*/ 10000 h 10000"/>
                  <a:gd name="connsiteX4" fmla="*/ 6107 w 12933"/>
                  <a:gd name="connsiteY4" fmla="*/ 263 h 10000"/>
                  <a:gd name="connsiteX5" fmla="*/ 7426 w 12933"/>
                  <a:gd name="connsiteY5" fmla="*/ 9868 h 10000"/>
                  <a:gd name="connsiteX6" fmla="*/ 8575 w 12933"/>
                  <a:gd name="connsiteY6" fmla="*/ 0 h 10000"/>
                  <a:gd name="connsiteX7" fmla="*/ 9919 w 12933"/>
                  <a:gd name="connsiteY7" fmla="*/ 9746 h 10000"/>
                  <a:gd name="connsiteX8" fmla="*/ 10918 w 12933"/>
                  <a:gd name="connsiteY8" fmla="*/ 5464 h 10000"/>
                  <a:gd name="connsiteX9" fmla="*/ 12933 w 12933"/>
                  <a:gd name="connsiteY9" fmla="*/ 5010 h 10000"/>
                  <a:gd name="connsiteX0" fmla="*/ 0 w 12933"/>
                  <a:gd name="connsiteY0" fmla="*/ 2924 h 10000"/>
                  <a:gd name="connsiteX1" fmla="*/ 1543 w 12933"/>
                  <a:gd name="connsiteY1" fmla="*/ 3113 h 10000"/>
                  <a:gd name="connsiteX2" fmla="*/ 3596 w 12933"/>
                  <a:gd name="connsiteY2" fmla="*/ 658 h 10000"/>
                  <a:gd name="connsiteX3" fmla="*/ 4660 w 12933"/>
                  <a:gd name="connsiteY3" fmla="*/ 10000 h 10000"/>
                  <a:gd name="connsiteX4" fmla="*/ 6107 w 12933"/>
                  <a:gd name="connsiteY4" fmla="*/ 263 h 10000"/>
                  <a:gd name="connsiteX5" fmla="*/ 7426 w 12933"/>
                  <a:gd name="connsiteY5" fmla="*/ 9868 h 10000"/>
                  <a:gd name="connsiteX6" fmla="*/ 8575 w 12933"/>
                  <a:gd name="connsiteY6" fmla="*/ 0 h 10000"/>
                  <a:gd name="connsiteX7" fmla="*/ 9919 w 12933"/>
                  <a:gd name="connsiteY7" fmla="*/ 9746 h 10000"/>
                  <a:gd name="connsiteX8" fmla="*/ 10918 w 12933"/>
                  <a:gd name="connsiteY8" fmla="*/ 5464 h 10000"/>
                  <a:gd name="connsiteX9" fmla="*/ 12933 w 12933"/>
                  <a:gd name="connsiteY9" fmla="*/ 5010 h 10000"/>
                  <a:gd name="connsiteX0" fmla="*/ 0 w 12933"/>
                  <a:gd name="connsiteY0" fmla="*/ 2924 h 10000"/>
                  <a:gd name="connsiteX1" fmla="*/ 1543 w 12933"/>
                  <a:gd name="connsiteY1" fmla="*/ 3113 h 10000"/>
                  <a:gd name="connsiteX2" fmla="*/ 3596 w 12933"/>
                  <a:gd name="connsiteY2" fmla="*/ 658 h 10000"/>
                  <a:gd name="connsiteX3" fmla="*/ 4660 w 12933"/>
                  <a:gd name="connsiteY3" fmla="*/ 10000 h 10000"/>
                  <a:gd name="connsiteX4" fmla="*/ 6107 w 12933"/>
                  <a:gd name="connsiteY4" fmla="*/ 263 h 10000"/>
                  <a:gd name="connsiteX5" fmla="*/ 7426 w 12933"/>
                  <a:gd name="connsiteY5" fmla="*/ 9868 h 10000"/>
                  <a:gd name="connsiteX6" fmla="*/ 8575 w 12933"/>
                  <a:gd name="connsiteY6" fmla="*/ 0 h 10000"/>
                  <a:gd name="connsiteX7" fmla="*/ 9919 w 12933"/>
                  <a:gd name="connsiteY7" fmla="*/ 9746 h 10000"/>
                  <a:gd name="connsiteX8" fmla="*/ 10918 w 12933"/>
                  <a:gd name="connsiteY8" fmla="*/ 5464 h 10000"/>
                  <a:gd name="connsiteX9" fmla="*/ 12933 w 12933"/>
                  <a:gd name="connsiteY9" fmla="*/ 5010 h 10000"/>
                  <a:gd name="connsiteX0" fmla="*/ 0 w 12933"/>
                  <a:gd name="connsiteY0" fmla="*/ 2924 h 10000"/>
                  <a:gd name="connsiteX1" fmla="*/ 1543 w 12933"/>
                  <a:gd name="connsiteY1" fmla="*/ 3113 h 10000"/>
                  <a:gd name="connsiteX2" fmla="*/ 3596 w 12933"/>
                  <a:gd name="connsiteY2" fmla="*/ 658 h 10000"/>
                  <a:gd name="connsiteX3" fmla="*/ 4660 w 12933"/>
                  <a:gd name="connsiteY3" fmla="*/ 10000 h 10000"/>
                  <a:gd name="connsiteX4" fmla="*/ 6107 w 12933"/>
                  <a:gd name="connsiteY4" fmla="*/ 263 h 10000"/>
                  <a:gd name="connsiteX5" fmla="*/ 7426 w 12933"/>
                  <a:gd name="connsiteY5" fmla="*/ 9868 h 10000"/>
                  <a:gd name="connsiteX6" fmla="*/ 8575 w 12933"/>
                  <a:gd name="connsiteY6" fmla="*/ 0 h 10000"/>
                  <a:gd name="connsiteX7" fmla="*/ 9919 w 12933"/>
                  <a:gd name="connsiteY7" fmla="*/ 9746 h 10000"/>
                  <a:gd name="connsiteX8" fmla="*/ 10918 w 12933"/>
                  <a:gd name="connsiteY8" fmla="*/ 5464 h 10000"/>
                  <a:gd name="connsiteX9" fmla="*/ 12933 w 12933"/>
                  <a:gd name="connsiteY9" fmla="*/ 5010 h 10000"/>
                  <a:gd name="connsiteX0" fmla="*/ 0 w 12933"/>
                  <a:gd name="connsiteY0" fmla="*/ 10184 h 17260"/>
                  <a:gd name="connsiteX1" fmla="*/ 1543 w 12933"/>
                  <a:gd name="connsiteY1" fmla="*/ 10373 h 17260"/>
                  <a:gd name="connsiteX2" fmla="*/ 3230 w 12933"/>
                  <a:gd name="connsiteY2" fmla="*/ 0 h 17260"/>
                  <a:gd name="connsiteX3" fmla="*/ 4660 w 12933"/>
                  <a:gd name="connsiteY3" fmla="*/ 17260 h 17260"/>
                  <a:gd name="connsiteX4" fmla="*/ 6107 w 12933"/>
                  <a:gd name="connsiteY4" fmla="*/ 7523 h 17260"/>
                  <a:gd name="connsiteX5" fmla="*/ 7426 w 12933"/>
                  <a:gd name="connsiteY5" fmla="*/ 17128 h 17260"/>
                  <a:gd name="connsiteX6" fmla="*/ 8575 w 12933"/>
                  <a:gd name="connsiteY6" fmla="*/ 7260 h 17260"/>
                  <a:gd name="connsiteX7" fmla="*/ 9919 w 12933"/>
                  <a:gd name="connsiteY7" fmla="*/ 17006 h 17260"/>
                  <a:gd name="connsiteX8" fmla="*/ 10918 w 12933"/>
                  <a:gd name="connsiteY8" fmla="*/ 12724 h 17260"/>
                  <a:gd name="connsiteX9" fmla="*/ 12933 w 12933"/>
                  <a:gd name="connsiteY9" fmla="*/ 12270 h 17260"/>
                  <a:gd name="connsiteX0" fmla="*/ 0 w 12933"/>
                  <a:gd name="connsiteY0" fmla="*/ 10184 h 17260"/>
                  <a:gd name="connsiteX1" fmla="*/ 1543 w 12933"/>
                  <a:gd name="connsiteY1" fmla="*/ 10373 h 17260"/>
                  <a:gd name="connsiteX2" fmla="*/ 3230 w 12933"/>
                  <a:gd name="connsiteY2" fmla="*/ 0 h 17260"/>
                  <a:gd name="connsiteX3" fmla="*/ 4660 w 12933"/>
                  <a:gd name="connsiteY3" fmla="*/ 17260 h 17260"/>
                  <a:gd name="connsiteX4" fmla="*/ 6107 w 12933"/>
                  <a:gd name="connsiteY4" fmla="*/ 7523 h 17260"/>
                  <a:gd name="connsiteX5" fmla="*/ 7426 w 12933"/>
                  <a:gd name="connsiteY5" fmla="*/ 17128 h 17260"/>
                  <a:gd name="connsiteX6" fmla="*/ 8575 w 12933"/>
                  <a:gd name="connsiteY6" fmla="*/ 7260 h 17260"/>
                  <a:gd name="connsiteX7" fmla="*/ 9919 w 12933"/>
                  <a:gd name="connsiteY7" fmla="*/ 17006 h 17260"/>
                  <a:gd name="connsiteX8" fmla="*/ 10918 w 12933"/>
                  <a:gd name="connsiteY8" fmla="*/ 12724 h 17260"/>
                  <a:gd name="connsiteX9" fmla="*/ 12933 w 12933"/>
                  <a:gd name="connsiteY9" fmla="*/ 12270 h 17260"/>
                  <a:gd name="connsiteX0" fmla="*/ 0 w 12933"/>
                  <a:gd name="connsiteY0" fmla="*/ 10184 h 17260"/>
                  <a:gd name="connsiteX1" fmla="*/ 1543 w 12933"/>
                  <a:gd name="connsiteY1" fmla="*/ 10373 h 17260"/>
                  <a:gd name="connsiteX2" fmla="*/ 3230 w 12933"/>
                  <a:gd name="connsiteY2" fmla="*/ 0 h 17260"/>
                  <a:gd name="connsiteX3" fmla="*/ 4660 w 12933"/>
                  <a:gd name="connsiteY3" fmla="*/ 17260 h 17260"/>
                  <a:gd name="connsiteX4" fmla="*/ 6107 w 12933"/>
                  <a:gd name="connsiteY4" fmla="*/ 7523 h 17260"/>
                  <a:gd name="connsiteX5" fmla="*/ 7426 w 12933"/>
                  <a:gd name="connsiteY5" fmla="*/ 17128 h 17260"/>
                  <a:gd name="connsiteX6" fmla="*/ 8575 w 12933"/>
                  <a:gd name="connsiteY6" fmla="*/ 7260 h 17260"/>
                  <a:gd name="connsiteX7" fmla="*/ 9919 w 12933"/>
                  <a:gd name="connsiteY7" fmla="*/ 17006 h 17260"/>
                  <a:gd name="connsiteX8" fmla="*/ 10918 w 12933"/>
                  <a:gd name="connsiteY8" fmla="*/ 12724 h 17260"/>
                  <a:gd name="connsiteX9" fmla="*/ 12933 w 12933"/>
                  <a:gd name="connsiteY9" fmla="*/ 12270 h 17260"/>
                  <a:gd name="connsiteX0" fmla="*/ 0 w 12933"/>
                  <a:gd name="connsiteY0" fmla="*/ 10184 h 20256"/>
                  <a:gd name="connsiteX1" fmla="*/ 1543 w 12933"/>
                  <a:gd name="connsiteY1" fmla="*/ 10373 h 20256"/>
                  <a:gd name="connsiteX2" fmla="*/ 3230 w 12933"/>
                  <a:gd name="connsiteY2" fmla="*/ 0 h 20256"/>
                  <a:gd name="connsiteX3" fmla="*/ 4660 w 12933"/>
                  <a:gd name="connsiteY3" fmla="*/ 17260 h 20256"/>
                  <a:gd name="connsiteX4" fmla="*/ 6469 w 12933"/>
                  <a:gd name="connsiteY4" fmla="*/ 20252 h 20256"/>
                  <a:gd name="connsiteX5" fmla="*/ 6107 w 12933"/>
                  <a:gd name="connsiteY5" fmla="*/ 7523 h 20256"/>
                  <a:gd name="connsiteX6" fmla="*/ 7426 w 12933"/>
                  <a:gd name="connsiteY6" fmla="*/ 17128 h 20256"/>
                  <a:gd name="connsiteX7" fmla="*/ 8575 w 12933"/>
                  <a:gd name="connsiteY7" fmla="*/ 7260 h 20256"/>
                  <a:gd name="connsiteX8" fmla="*/ 9919 w 12933"/>
                  <a:gd name="connsiteY8" fmla="*/ 17006 h 20256"/>
                  <a:gd name="connsiteX9" fmla="*/ 10918 w 12933"/>
                  <a:gd name="connsiteY9" fmla="*/ 12724 h 20256"/>
                  <a:gd name="connsiteX10" fmla="*/ 12933 w 12933"/>
                  <a:gd name="connsiteY10" fmla="*/ 12270 h 20256"/>
                  <a:gd name="connsiteX0" fmla="*/ 0 w 12933"/>
                  <a:gd name="connsiteY0" fmla="*/ 10184 h 20252"/>
                  <a:gd name="connsiteX1" fmla="*/ 1543 w 12933"/>
                  <a:gd name="connsiteY1" fmla="*/ 10373 h 20252"/>
                  <a:gd name="connsiteX2" fmla="*/ 3230 w 12933"/>
                  <a:gd name="connsiteY2" fmla="*/ 0 h 20252"/>
                  <a:gd name="connsiteX3" fmla="*/ 6469 w 12933"/>
                  <a:gd name="connsiteY3" fmla="*/ 20252 h 20252"/>
                  <a:gd name="connsiteX4" fmla="*/ 6107 w 12933"/>
                  <a:gd name="connsiteY4" fmla="*/ 7523 h 20252"/>
                  <a:gd name="connsiteX5" fmla="*/ 7426 w 12933"/>
                  <a:gd name="connsiteY5" fmla="*/ 17128 h 20252"/>
                  <a:gd name="connsiteX6" fmla="*/ 8575 w 12933"/>
                  <a:gd name="connsiteY6" fmla="*/ 7260 h 20252"/>
                  <a:gd name="connsiteX7" fmla="*/ 9919 w 12933"/>
                  <a:gd name="connsiteY7" fmla="*/ 17006 h 20252"/>
                  <a:gd name="connsiteX8" fmla="*/ 10918 w 12933"/>
                  <a:gd name="connsiteY8" fmla="*/ 12724 h 20252"/>
                  <a:gd name="connsiteX9" fmla="*/ 12933 w 12933"/>
                  <a:gd name="connsiteY9" fmla="*/ 12270 h 20252"/>
                  <a:gd name="connsiteX0" fmla="*/ 0 w 12933"/>
                  <a:gd name="connsiteY0" fmla="*/ 10184 h 20252"/>
                  <a:gd name="connsiteX1" fmla="*/ 1543 w 12933"/>
                  <a:gd name="connsiteY1" fmla="*/ 10373 h 20252"/>
                  <a:gd name="connsiteX2" fmla="*/ 3230 w 12933"/>
                  <a:gd name="connsiteY2" fmla="*/ 0 h 20252"/>
                  <a:gd name="connsiteX3" fmla="*/ 6469 w 12933"/>
                  <a:gd name="connsiteY3" fmla="*/ 20252 h 20252"/>
                  <a:gd name="connsiteX4" fmla="*/ 6107 w 12933"/>
                  <a:gd name="connsiteY4" fmla="*/ 7523 h 20252"/>
                  <a:gd name="connsiteX5" fmla="*/ 7426 w 12933"/>
                  <a:gd name="connsiteY5" fmla="*/ 17128 h 20252"/>
                  <a:gd name="connsiteX6" fmla="*/ 8575 w 12933"/>
                  <a:gd name="connsiteY6" fmla="*/ 7260 h 20252"/>
                  <a:gd name="connsiteX7" fmla="*/ 9919 w 12933"/>
                  <a:gd name="connsiteY7" fmla="*/ 17006 h 20252"/>
                  <a:gd name="connsiteX8" fmla="*/ 10918 w 12933"/>
                  <a:gd name="connsiteY8" fmla="*/ 12724 h 20252"/>
                  <a:gd name="connsiteX9" fmla="*/ 12933 w 12933"/>
                  <a:gd name="connsiteY9" fmla="*/ 12270 h 20252"/>
                  <a:gd name="connsiteX0" fmla="*/ 0 w 12933"/>
                  <a:gd name="connsiteY0" fmla="*/ 10184 h 20252"/>
                  <a:gd name="connsiteX1" fmla="*/ 1543 w 12933"/>
                  <a:gd name="connsiteY1" fmla="*/ 10373 h 20252"/>
                  <a:gd name="connsiteX2" fmla="*/ 3230 w 12933"/>
                  <a:gd name="connsiteY2" fmla="*/ 0 h 20252"/>
                  <a:gd name="connsiteX3" fmla="*/ 6469 w 12933"/>
                  <a:gd name="connsiteY3" fmla="*/ 20252 h 20252"/>
                  <a:gd name="connsiteX4" fmla="*/ 6107 w 12933"/>
                  <a:gd name="connsiteY4" fmla="*/ 7523 h 20252"/>
                  <a:gd name="connsiteX5" fmla="*/ 7426 w 12933"/>
                  <a:gd name="connsiteY5" fmla="*/ 17128 h 20252"/>
                  <a:gd name="connsiteX6" fmla="*/ 8575 w 12933"/>
                  <a:gd name="connsiteY6" fmla="*/ 7260 h 20252"/>
                  <a:gd name="connsiteX7" fmla="*/ 9919 w 12933"/>
                  <a:gd name="connsiteY7" fmla="*/ 17006 h 20252"/>
                  <a:gd name="connsiteX8" fmla="*/ 10918 w 12933"/>
                  <a:gd name="connsiteY8" fmla="*/ 12724 h 20252"/>
                  <a:gd name="connsiteX9" fmla="*/ 12933 w 12933"/>
                  <a:gd name="connsiteY9" fmla="*/ 12270 h 20252"/>
                  <a:gd name="connsiteX0" fmla="*/ 0 w 12933"/>
                  <a:gd name="connsiteY0" fmla="*/ 10202 h 20270"/>
                  <a:gd name="connsiteX1" fmla="*/ 1543 w 12933"/>
                  <a:gd name="connsiteY1" fmla="*/ 10391 h 20270"/>
                  <a:gd name="connsiteX2" fmla="*/ 3230 w 12933"/>
                  <a:gd name="connsiteY2" fmla="*/ 18 h 20270"/>
                  <a:gd name="connsiteX3" fmla="*/ 6469 w 12933"/>
                  <a:gd name="connsiteY3" fmla="*/ 20270 h 20270"/>
                  <a:gd name="connsiteX4" fmla="*/ 9735 w 12933"/>
                  <a:gd name="connsiteY4" fmla="*/ 0 h 20270"/>
                  <a:gd name="connsiteX5" fmla="*/ 7426 w 12933"/>
                  <a:gd name="connsiteY5" fmla="*/ 17146 h 20270"/>
                  <a:gd name="connsiteX6" fmla="*/ 8575 w 12933"/>
                  <a:gd name="connsiteY6" fmla="*/ 7278 h 20270"/>
                  <a:gd name="connsiteX7" fmla="*/ 9919 w 12933"/>
                  <a:gd name="connsiteY7" fmla="*/ 17024 h 20270"/>
                  <a:gd name="connsiteX8" fmla="*/ 10918 w 12933"/>
                  <a:gd name="connsiteY8" fmla="*/ 12742 h 20270"/>
                  <a:gd name="connsiteX9" fmla="*/ 12933 w 12933"/>
                  <a:gd name="connsiteY9" fmla="*/ 12288 h 20270"/>
                  <a:gd name="connsiteX0" fmla="*/ 0 w 12933"/>
                  <a:gd name="connsiteY0" fmla="*/ 10202 h 20270"/>
                  <a:gd name="connsiteX1" fmla="*/ 1543 w 12933"/>
                  <a:gd name="connsiteY1" fmla="*/ 10391 h 20270"/>
                  <a:gd name="connsiteX2" fmla="*/ 3230 w 12933"/>
                  <a:gd name="connsiteY2" fmla="*/ 18 h 20270"/>
                  <a:gd name="connsiteX3" fmla="*/ 6469 w 12933"/>
                  <a:gd name="connsiteY3" fmla="*/ 20270 h 20270"/>
                  <a:gd name="connsiteX4" fmla="*/ 9735 w 12933"/>
                  <a:gd name="connsiteY4" fmla="*/ 0 h 20270"/>
                  <a:gd name="connsiteX5" fmla="*/ 7426 w 12933"/>
                  <a:gd name="connsiteY5" fmla="*/ 17146 h 20270"/>
                  <a:gd name="connsiteX6" fmla="*/ 8575 w 12933"/>
                  <a:gd name="connsiteY6" fmla="*/ 7278 h 20270"/>
                  <a:gd name="connsiteX7" fmla="*/ 9919 w 12933"/>
                  <a:gd name="connsiteY7" fmla="*/ 17024 h 20270"/>
                  <a:gd name="connsiteX8" fmla="*/ 10918 w 12933"/>
                  <a:gd name="connsiteY8" fmla="*/ 12742 h 20270"/>
                  <a:gd name="connsiteX9" fmla="*/ 12933 w 12933"/>
                  <a:gd name="connsiteY9" fmla="*/ 12288 h 20270"/>
                  <a:gd name="connsiteX0" fmla="*/ 0 w 12933"/>
                  <a:gd name="connsiteY0" fmla="*/ 10202 h 20270"/>
                  <a:gd name="connsiteX1" fmla="*/ 1543 w 12933"/>
                  <a:gd name="connsiteY1" fmla="*/ 10391 h 20270"/>
                  <a:gd name="connsiteX2" fmla="*/ 3230 w 12933"/>
                  <a:gd name="connsiteY2" fmla="*/ 18 h 20270"/>
                  <a:gd name="connsiteX3" fmla="*/ 6469 w 12933"/>
                  <a:gd name="connsiteY3" fmla="*/ 20270 h 20270"/>
                  <a:gd name="connsiteX4" fmla="*/ 9735 w 12933"/>
                  <a:gd name="connsiteY4" fmla="*/ 0 h 20270"/>
                  <a:gd name="connsiteX5" fmla="*/ 7426 w 12933"/>
                  <a:gd name="connsiteY5" fmla="*/ 17146 h 20270"/>
                  <a:gd name="connsiteX6" fmla="*/ 8575 w 12933"/>
                  <a:gd name="connsiteY6" fmla="*/ 7278 h 20270"/>
                  <a:gd name="connsiteX7" fmla="*/ 9919 w 12933"/>
                  <a:gd name="connsiteY7" fmla="*/ 17024 h 20270"/>
                  <a:gd name="connsiteX8" fmla="*/ 10918 w 12933"/>
                  <a:gd name="connsiteY8" fmla="*/ 12742 h 20270"/>
                  <a:gd name="connsiteX9" fmla="*/ 12933 w 12933"/>
                  <a:gd name="connsiteY9" fmla="*/ 12288 h 20270"/>
                  <a:gd name="connsiteX0" fmla="*/ 0 w 16195"/>
                  <a:gd name="connsiteY0" fmla="*/ 10202 h 20270"/>
                  <a:gd name="connsiteX1" fmla="*/ 1543 w 16195"/>
                  <a:gd name="connsiteY1" fmla="*/ 10391 h 20270"/>
                  <a:gd name="connsiteX2" fmla="*/ 3230 w 16195"/>
                  <a:gd name="connsiteY2" fmla="*/ 18 h 20270"/>
                  <a:gd name="connsiteX3" fmla="*/ 6469 w 16195"/>
                  <a:gd name="connsiteY3" fmla="*/ 20270 h 20270"/>
                  <a:gd name="connsiteX4" fmla="*/ 9735 w 16195"/>
                  <a:gd name="connsiteY4" fmla="*/ 0 h 20270"/>
                  <a:gd name="connsiteX5" fmla="*/ 7426 w 16195"/>
                  <a:gd name="connsiteY5" fmla="*/ 17146 h 20270"/>
                  <a:gd name="connsiteX6" fmla="*/ 8575 w 16195"/>
                  <a:gd name="connsiteY6" fmla="*/ 7278 h 20270"/>
                  <a:gd name="connsiteX7" fmla="*/ 9919 w 16195"/>
                  <a:gd name="connsiteY7" fmla="*/ 17024 h 20270"/>
                  <a:gd name="connsiteX8" fmla="*/ 10918 w 16195"/>
                  <a:gd name="connsiteY8" fmla="*/ 12742 h 20270"/>
                  <a:gd name="connsiteX9" fmla="*/ 16195 w 16195"/>
                  <a:gd name="connsiteY9" fmla="*/ 10214 h 20270"/>
                  <a:gd name="connsiteX0" fmla="*/ 0 w 16195"/>
                  <a:gd name="connsiteY0" fmla="*/ 10202 h 20270"/>
                  <a:gd name="connsiteX1" fmla="*/ 1543 w 16195"/>
                  <a:gd name="connsiteY1" fmla="*/ 10391 h 20270"/>
                  <a:gd name="connsiteX2" fmla="*/ 3230 w 16195"/>
                  <a:gd name="connsiteY2" fmla="*/ 18 h 20270"/>
                  <a:gd name="connsiteX3" fmla="*/ 6469 w 16195"/>
                  <a:gd name="connsiteY3" fmla="*/ 20270 h 20270"/>
                  <a:gd name="connsiteX4" fmla="*/ 9735 w 16195"/>
                  <a:gd name="connsiteY4" fmla="*/ 0 h 20270"/>
                  <a:gd name="connsiteX5" fmla="*/ 7426 w 16195"/>
                  <a:gd name="connsiteY5" fmla="*/ 17146 h 20270"/>
                  <a:gd name="connsiteX6" fmla="*/ 8575 w 16195"/>
                  <a:gd name="connsiteY6" fmla="*/ 7278 h 20270"/>
                  <a:gd name="connsiteX7" fmla="*/ 9919 w 16195"/>
                  <a:gd name="connsiteY7" fmla="*/ 17024 h 20270"/>
                  <a:gd name="connsiteX8" fmla="*/ 12961 w 16195"/>
                  <a:gd name="connsiteY8" fmla="*/ 10103 h 20270"/>
                  <a:gd name="connsiteX9" fmla="*/ 16195 w 16195"/>
                  <a:gd name="connsiteY9" fmla="*/ 10214 h 20270"/>
                  <a:gd name="connsiteX0" fmla="*/ 0 w 19335"/>
                  <a:gd name="connsiteY0" fmla="*/ 10202 h 20270"/>
                  <a:gd name="connsiteX1" fmla="*/ 1543 w 19335"/>
                  <a:gd name="connsiteY1" fmla="*/ 10391 h 20270"/>
                  <a:gd name="connsiteX2" fmla="*/ 3230 w 19335"/>
                  <a:gd name="connsiteY2" fmla="*/ 18 h 20270"/>
                  <a:gd name="connsiteX3" fmla="*/ 6469 w 19335"/>
                  <a:gd name="connsiteY3" fmla="*/ 20270 h 20270"/>
                  <a:gd name="connsiteX4" fmla="*/ 9735 w 19335"/>
                  <a:gd name="connsiteY4" fmla="*/ 0 h 20270"/>
                  <a:gd name="connsiteX5" fmla="*/ 7426 w 19335"/>
                  <a:gd name="connsiteY5" fmla="*/ 17146 h 20270"/>
                  <a:gd name="connsiteX6" fmla="*/ 8575 w 19335"/>
                  <a:gd name="connsiteY6" fmla="*/ 7278 h 20270"/>
                  <a:gd name="connsiteX7" fmla="*/ 9919 w 19335"/>
                  <a:gd name="connsiteY7" fmla="*/ 17024 h 20270"/>
                  <a:gd name="connsiteX8" fmla="*/ 12961 w 19335"/>
                  <a:gd name="connsiteY8" fmla="*/ 10103 h 20270"/>
                  <a:gd name="connsiteX9" fmla="*/ 19335 w 19335"/>
                  <a:gd name="connsiteY9" fmla="*/ 10308 h 20270"/>
                  <a:gd name="connsiteX0" fmla="*/ 0 w 19335"/>
                  <a:gd name="connsiteY0" fmla="*/ 10202 h 20270"/>
                  <a:gd name="connsiteX1" fmla="*/ 1543 w 19335"/>
                  <a:gd name="connsiteY1" fmla="*/ 10391 h 20270"/>
                  <a:gd name="connsiteX2" fmla="*/ 3230 w 19335"/>
                  <a:gd name="connsiteY2" fmla="*/ 18 h 20270"/>
                  <a:gd name="connsiteX3" fmla="*/ 6469 w 19335"/>
                  <a:gd name="connsiteY3" fmla="*/ 20270 h 20270"/>
                  <a:gd name="connsiteX4" fmla="*/ 9735 w 19335"/>
                  <a:gd name="connsiteY4" fmla="*/ 0 h 20270"/>
                  <a:gd name="connsiteX5" fmla="*/ 7426 w 19335"/>
                  <a:gd name="connsiteY5" fmla="*/ 17146 h 20270"/>
                  <a:gd name="connsiteX6" fmla="*/ 8575 w 19335"/>
                  <a:gd name="connsiteY6" fmla="*/ 7278 h 20270"/>
                  <a:gd name="connsiteX7" fmla="*/ 9919 w 19335"/>
                  <a:gd name="connsiteY7" fmla="*/ 17024 h 20270"/>
                  <a:gd name="connsiteX8" fmla="*/ 17900 w 19335"/>
                  <a:gd name="connsiteY8" fmla="*/ 10386 h 20270"/>
                  <a:gd name="connsiteX9" fmla="*/ 19335 w 19335"/>
                  <a:gd name="connsiteY9" fmla="*/ 10308 h 20270"/>
                  <a:gd name="connsiteX0" fmla="*/ 0 w 19335"/>
                  <a:gd name="connsiteY0" fmla="*/ 10202 h 20270"/>
                  <a:gd name="connsiteX1" fmla="*/ 1543 w 19335"/>
                  <a:gd name="connsiteY1" fmla="*/ 10391 h 20270"/>
                  <a:gd name="connsiteX2" fmla="*/ 3230 w 19335"/>
                  <a:gd name="connsiteY2" fmla="*/ 18 h 20270"/>
                  <a:gd name="connsiteX3" fmla="*/ 6469 w 19335"/>
                  <a:gd name="connsiteY3" fmla="*/ 20270 h 20270"/>
                  <a:gd name="connsiteX4" fmla="*/ 9735 w 19335"/>
                  <a:gd name="connsiteY4" fmla="*/ 0 h 20270"/>
                  <a:gd name="connsiteX5" fmla="*/ 7426 w 19335"/>
                  <a:gd name="connsiteY5" fmla="*/ 17146 h 20270"/>
                  <a:gd name="connsiteX6" fmla="*/ 8575 w 19335"/>
                  <a:gd name="connsiteY6" fmla="*/ 7278 h 20270"/>
                  <a:gd name="connsiteX7" fmla="*/ 16108 w 19335"/>
                  <a:gd name="connsiteY7" fmla="*/ 20229 h 20270"/>
                  <a:gd name="connsiteX8" fmla="*/ 17900 w 19335"/>
                  <a:gd name="connsiteY8" fmla="*/ 10386 h 20270"/>
                  <a:gd name="connsiteX9" fmla="*/ 19335 w 19335"/>
                  <a:gd name="connsiteY9" fmla="*/ 10308 h 20270"/>
                  <a:gd name="connsiteX0" fmla="*/ 0 w 19335"/>
                  <a:gd name="connsiteY0" fmla="*/ 10202 h 20270"/>
                  <a:gd name="connsiteX1" fmla="*/ 1543 w 19335"/>
                  <a:gd name="connsiteY1" fmla="*/ 10391 h 20270"/>
                  <a:gd name="connsiteX2" fmla="*/ 3230 w 19335"/>
                  <a:gd name="connsiteY2" fmla="*/ 18 h 20270"/>
                  <a:gd name="connsiteX3" fmla="*/ 6469 w 19335"/>
                  <a:gd name="connsiteY3" fmla="*/ 20270 h 20270"/>
                  <a:gd name="connsiteX4" fmla="*/ 9735 w 19335"/>
                  <a:gd name="connsiteY4" fmla="*/ 0 h 20270"/>
                  <a:gd name="connsiteX5" fmla="*/ 7426 w 19335"/>
                  <a:gd name="connsiteY5" fmla="*/ 17146 h 20270"/>
                  <a:gd name="connsiteX6" fmla="*/ 12934 w 19335"/>
                  <a:gd name="connsiteY6" fmla="*/ 397 h 20270"/>
                  <a:gd name="connsiteX7" fmla="*/ 16108 w 19335"/>
                  <a:gd name="connsiteY7" fmla="*/ 20229 h 20270"/>
                  <a:gd name="connsiteX8" fmla="*/ 17900 w 19335"/>
                  <a:gd name="connsiteY8" fmla="*/ 10386 h 20270"/>
                  <a:gd name="connsiteX9" fmla="*/ 19335 w 19335"/>
                  <a:gd name="connsiteY9" fmla="*/ 10308 h 20270"/>
                  <a:gd name="connsiteX0" fmla="*/ 0 w 19335"/>
                  <a:gd name="connsiteY0" fmla="*/ 10202 h 20270"/>
                  <a:gd name="connsiteX1" fmla="*/ 1543 w 19335"/>
                  <a:gd name="connsiteY1" fmla="*/ 10391 h 20270"/>
                  <a:gd name="connsiteX2" fmla="*/ 3230 w 19335"/>
                  <a:gd name="connsiteY2" fmla="*/ 18 h 20270"/>
                  <a:gd name="connsiteX3" fmla="*/ 6469 w 19335"/>
                  <a:gd name="connsiteY3" fmla="*/ 20270 h 20270"/>
                  <a:gd name="connsiteX4" fmla="*/ 9735 w 19335"/>
                  <a:gd name="connsiteY4" fmla="*/ 0 h 20270"/>
                  <a:gd name="connsiteX5" fmla="*/ 12944 w 19335"/>
                  <a:gd name="connsiteY5" fmla="*/ 20162 h 20270"/>
                  <a:gd name="connsiteX6" fmla="*/ 12934 w 19335"/>
                  <a:gd name="connsiteY6" fmla="*/ 397 h 20270"/>
                  <a:gd name="connsiteX7" fmla="*/ 16108 w 19335"/>
                  <a:gd name="connsiteY7" fmla="*/ 20229 h 20270"/>
                  <a:gd name="connsiteX8" fmla="*/ 17900 w 19335"/>
                  <a:gd name="connsiteY8" fmla="*/ 10386 h 20270"/>
                  <a:gd name="connsiteX9" fmla="*/ 19335 w 19335"/>
                  <a:gd name="connsiteY9" fmla="*/ 10308 h 20270"/>
                  <a:gd name="connsiteX0" fmla="*/ 0 w 19335"/>
                  <a:gd name="connsiteY0" fmla="*/ 10202 h 20270"/>
                  <a:gd name="connsiteX1" fmla="*/ 1543 w 19335"/>
                  <a:gd name="connsiteY1" fmla="*/ 10391 h 20270"/>
                  <a:gd name="connsiteX2" fmla="*/ 3230 w 19335"/>
                  <a:gd name="connsiteY2" fmla="*/ 18 h 20270"/>
                  <a:gd name="connsiteX3" fmla="*/ 6469 w 19335"/>
                  <a:gd name="connsiteY3" fmla="*/ 20270 h 20270"/>
                  <a:gd name="connsiteX4" fmla="*/ 9735 w 19335"/>
                  <a:gd name="connsiteY4" fmla="*/ 0 h 20270"/>
                  <a:gd name="connsiteX5" fmla="*/ 12944 w 19335"/>
                  <a:gd name="connsiteY5" fmla="*/ 20162 h 20270"/>
                  <a:gd name="connsiteX6" fmla="*/ 16165 w 19335"/>
                  <a:gd name="connsiteY6" fmla="*/ 208 h 20270"/>
                  <a:gd name="connsiteX7" fmla="*/ 16108 w 19335"/>
                  <a:gd name="connsiteY7" fmla="*/ 20229 h 20270"/>
                  <a:gd name="connsiteX8" fmla="*/ 17900 w 19335"/>
                  <a:gd name="connsiteY8" fmla="*/ 10386 h 20270"/>
                  <a:gd name="connsiteX9" fmla="*/ 19335 w 19335"/>
                  <a:gd name="connsiteY9" fmla="*/ 10308 h 20270"/>
                  <a:gd name="connsiteX0" fmla="*/ 0 w 19335"/>
                  <a:gd name="connsiteY0" fmla="*/ 10202 h 20323"/>
                  <a:gd name="connsiteX1" fmla="*/ 1543 w 19335"/>
                  <a:gd name="connsiteY1" fmla="*/ 10391 h 20323"/>
                  <a:gd name="connsiteX2" fmla="*/ 3230 w 19335"/>
                  <a:gd name="connsiteY2" fmla="*/ 18 h 20323"/>
                  <a:gd name="connsiteX3" fmla="*/ 6469 w 19335"/>
                  <a:gd name="connsiteY3" fmla="*/ 20270 h 20323"/>
                  <a:gd name="connsiteX4" fmla="*/ 9735 w 19335"/>
                  <a:gd name="connsiteY4" fmla="*/ 0 h 20323"/>
                  <a:gd name="connsiteX5" fmla="*/ 12944 w 19335"/>
                  <a:gd name="connsiteY5" fmla="*/ 20162 h 20323"/>
                  <a:gd name="connsiteX6" fmla="*/ 16165 w 19335"/>
                  <a:gd name="connsiteY6" fmla="*/ 208 h 20323"/>
                  <a:gd name="connsiteX7" fmla="*/ 19309 w 19335"/>
                  <a:gd name="connsiteY7" fmla="*/ 20323 h 20323"/>
                  <a:gd name="connsiteX8" fmla="*/ 17900 w 19335"/>
                  <a:gd name="connsiteY8" fmla="*/ 10386 h 20323"/>
                  <a:gd name="connsiteX9" fmla="*/ 19335 w 19335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17900 w 22567"/>
                  <a:gd name="connsiteY8" fmla="*/ 10386 h 20323"/>
                  <a:gd name="connsiteX9" fmla="*/ 22567 w 22567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20949 w 22567"/>
                  <a:gd name="connsiteY8" fmla="*/ 10386 h 20323"/>
                  <a:gd name="connsiteX9" fmla="*/ 22567 w 22567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20949 w 22567"/>
                  <a:gd name="connsiteY8" fmla="*/ 10386 h 20323"/>
                  <a:gd name="connsiteX9" fmla="*/ 22567 w 22567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20949 w 22567"/>
                  <a:gd name="connsiteY8" fmla="*/ 10386 h 20323"/>
                  <a:gd name="connsiteX9" fmla="*/ 22567 w 22567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20949 w 22567"/>
                  <a:gd name="connsiteY8" fmla="*/ 10386 h 20323"/>
                  <a:gd name="connsiteX9" fmla="*/ 22567 w 22567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20949 w 22567"/>
                  <a:gd name="connsiteY8" fmla="*/ 10386 h 20323"/>
                  <a:gd name="connsiteX9" fmla="*/ 22567 w 22567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20949 w 22567"/>
                  <a:gd name="connsiteY8" fmla="*/ 10386 h 20323"/>
                  <a:gd name="connsiteX9" fmla="*/ 22567 w 22567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20949 w 22567"/>
                  <a:gd name="connsiteY8" fmla="*/ 10386 h 20323"/>
                  <a:gd name="connsiteX9" fmla="*/ 22567 w 22567"/>
                  <a:gd name="connsiteY9" fmla="*/ 10308 h 20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567" h="20323">
                    <a:moveTo>
                      <a:pt x="0" y="10202"/>
                    </a:moveTo>
                    <a:cubicBezTo>
                      <a:pt x="27" y="10170"/>
                      <a:pt x="1486" y="10328"/>
                      <a:pt x="1543" y="10391"/>
                    </a:cubicBezTo>
                    <a:cubicBezTo>
                      <a:pt x="1526" y="10139"/>
                      <a:pt x="3202" y="68"/>
                      <a:pt x="3230" y="18"/>
                    </a:cubicBezTo>
                    <a:cubicBezTo>
                      <a:pt x="3258" y="-32"/>
                      <a:pt x="6447" y="20430"/>
                      <a:pt x="6469" y="20270"/>
                    </a:cubicBezTo>
                    <a:cubicBezTo>
                      <a:pt x="6439" y="20269"/>
                      <a:pt x="9734" y="190"/>
                      <a:pt x="9735" y="0"/>
                    </a:cubicBezTo>
                    <a:cubicBezTo>
                      <a:pt x="9738" y="122"/>
                      <a:pt x="12911" y="19851"/>
                      <a:pt x="12944" y="20162"/>
                    </a:cubicBezTo>
                    <a:cubicBezTo>
                      <a:pt x="12911" y="19890"/>
                      <a:pt x="16138" y="386"/>
                      <a:pt x="16165" y="208"/>
                    </a:cubicBezTo>
                    <a:cubicBezTo>
                      <a:pt x="16146" y="440"/>
                      <a:pt x="19364" y="20354"/>
                      <a:pt x="19309" y="20323"/>
                    </a:cubicBezTo>
                    <a:cubicBezTo>
                      <a:pt x="19419" y="20430"/>
                      <a:pt x="20927" y="10030"/>
                      <a:pt x="20949" y="10386"/>
                    </a:cubicBezTo>
                    <a:cubicBezTo>
                      <a:pt x="20902" y="10100"/>
                      <a:pt x="22580" y="10210"/>
                      <a:pt x="22567" y="10308"/>
                    </a:cubicBezTo>
                  </a:path>
                </a:pathLst>
              </a:custGeom>
              <a:noFill/>
              <a:ln w="31750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430" name="テキスト ボックス 429"/>
              <p:cNvSpPr txBox="1"/>
              <p:nvPr/>
            </p:nvSpPr>
            <p:spPr>
              <a:xfrm>
                <a:off x="1589487" y="2255465"/>
                <a:ext cx="68320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10M</a:t>
                </a:r>
                <a:endParaRPr kumimoji="1" lang="ja-JP" altLang="en-US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431" name="テキスト ボックス 121"/>
              <p:cNvSpPr txBox="1">
                <a:spLocks noChangeArrowheads="1"/>
              </p:cNvSpPr>
              <p:nvPr/>
            </p:nvSpPr>
            <p:spPr bwMode="auto">
              <a:xfrm>
                <a:off x="2928516" y="4214132"/>
                <a:ext cx="1646605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9pPr>
              </a:lstStyle>
              <a:p>
                <a:pPr eaLnBrk="1" hangingPunct="1"/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T~350m </a:t>
                </a:r>
                <a:endParaRPr lang="en-US" altLang="ja-JP" sz="18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eaLnBrk="1" hangingPunct="1"/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</a:t>
                </a:r>
                <a:r>
                  <a:rPr lang="en-US" altLang="ja-JP" sz="1800" baseline="30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3</a:t>
                </a:r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He sorption)</a:t>
                </a:r>
                <a:endParaRPr lang="ja-JP" altLang="en-US" sz="18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cxnSp>
            <p:nvCxnSpPr>
              <p:cNvPr id="432" name="直線コネクタ 431"/>
              <p:cNvCxnSpPr/>
              <p:nvPr/>
            </p:nvCxnSpPr>
            <p:spPr bwMode="auto">
              <a:xfrm>
                <a:off x="3213373" y="3285062"/>
                <a:ext cx="0" cy="379012"/>
              </a:xfrm>
              <a:prstGeom prst="line">
                <a:avLst/>
              </a:prstGeom>
              <a:ln w="317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33" name="直線コネクタ 432"/>
              <p:cNvCxnSpPr/>
              <p:nvPr/>
            </p:nvCxnSpPr>
            <p:spPr bwMode="auto">
              <a:xfrm>
                <a:off x="3213373" y="3492351"/>
                <a:ext cx="13449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34" name="二等辺三角形 433"/>
              <p:cNvSpPr/>
              <p:nvPr/>
            </p:nvSpPr>
            <p:spPr bwMode="auto">
              <a:xfrm rot="5400000">
                <a:off x="3810122" y="3240135"/>
                <a:ext cx="711200" cy="455613"/>
              </a:xfrm>
              <a:prstGeom prst="triangl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ja-JP" altLang="en-US" sz="12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cxnSp>
            <p:nvCxnSpPr>
              <p:cNvPr id="435" name="直線コネクタ 434"/>
              <p:cNvCxnSpPr/>
              <p:nvPr/>
            </p:nvCxnSpPr>
            <p:spPr bwMode="auto">
              <a:xfrm>
                <a:off x="3797813" y="3497114"/>
                <a:ext cx="13449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411" name="テキスト ボックス 110"/>
            <p:cNvSpPr txBox="1">
              <a:spLocks noChangeArrowheads="1"/>
            </p:cNvSpPr>
            <p:nvPr/>
          </p:nvSpPr>
          <p:spPr bwMode="auto">
            <a:xfrm>
              <a:off x="6206901" y="3780773"/>
              <a:ext cx="895703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4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Charge sensitive</a:t>
              </a:r>
            </a:p>
            <a:p>
              <a:pPr eaLnBrk="1" hangingPunct="1"/>
              <a:r>
                <a:rPr lang="en-US" altLang="ja-JP" sz="14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pre-amp.</a:t>
              </a:r>
              <a:endParaRPr lang="ja-JP" altLang="en-US" sz="14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412" name="テキスト ボックス 110"/>
            <p:cNvSpPr txBox="1">
              <a:spLocks noChangeArrowheads="1"/>
            </p:cNvSpPr>
            <p:nvPr/>
          </p:nvSpPr>
          <p:spPr bwMode="auto">
            <a:xfrm>
              <a:off x="6933239" y="3999871"/>
              <a:ext cx="89570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algn="ctr" eaLnBrk="1" hangingPunct="1"/>
              <a:r>
                <a:rPr lang="en-US" altLang="ja-JP" sz="14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shaper amp.</a:t>
              </a:r>
              <a:endParaRPr lang="ja-JP" altLang="en-US" sz="14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413" name="テキスト ボックス 412"/>
            <p:cNvSpPr txBox="1"/>
            <p:nvPr/>
          </p:nvSpPr>
          <p:spPr>
            <a:xfrm>
              <a:off x="2646855" y="6385319"/>
              <a:ext cx="6014426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ja-JP" altLang="en-US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電荷積分型プリアンプ</a:t>
              </a:r>
              <a:r>
                <a: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(</a:t>
              </a:r>
              <a:r>
                <a:rPr lang="ja-JP" altLang="en-US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室温</a:t>
              </a:r>
              <a:r>
                <a: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)</a:t>
              </a:r>
              <a:r>
                <a:rPr lang="ja-JP" altLang="en-US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＋シェーパーアンプを用いた</a:t>
              </a:r>
              <a:r>
                <a: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100</a:t>
              </a:r>
              <a:r>
                <a: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 panose="05050102010706020507" pitchFamily="18" charset="2"/>
                </a:rPr>
                <a:t>m</a:t>
              </a:r>
              <a:r>
                <a:rPr lang="ja-JP" altLang="en-US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 panose="05050102010706020507" pitchFamily="18" charset="2"/>
                </a:rPr>
                <a:t>角</a:t>
              </a:r>
              <a:r>
                <a: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 panose="05050102010706020507" pitchFamily="18" charset="2"/>
                </a:rPr>
                <a:t>Nb/Al-</a:t>
              </a:r>
              <a:r>
                <a: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STJ</a:t>
              </a:r>
              <a:r>
                <a:rPr lang="ja-JP" altLang="en-US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のパルス出力</a:t>
              </a:r>
              <a:r>
                <a:rPr lang="ja-JP" altLang="en-US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信号</a:t>
              </a:r>
              <a:r>
                <a:rPr lang="ja-JP" altLang="en-US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の読出</a:t>
              </a:r>
              <a:endParaRPr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414" name="テキスト ボックス 110"/>
            <p:cNvSpPr txBox="1">
              <a:spLocks noChangeArrowheads="1"/>
            </p:cNvSpPr>
            <p:nvPr/>
          </p:nvSpPr>
          <p:spPr bwMode="auto">
            <a:xfrm>
              <a:off x="5970291" y="4464941"/>
              <a:ext cx="89570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4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68nF</a:t>
              </a:r>
              <a:endParaRPr lang="ja-JP" altLang="en-US" sz="14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p:sp>
        <p:nvSpPr>
          <p:cNvPr id="442" name="テキスト ボックス 55"/>
          <p:cNvSpPr txBox="1">
            <a:spLocks noChangeArrowheads="1"/>
          </p:cNvSpPr>
          <p:nvPr/>
        </p:nvSpPr>
        <p:spPr bwMode="auto">
          <a:xfrm>
            <a:off x="23310094" y="20408914"/>
            <a:ext cx="6776801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b="1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465nm</a:t>
            </a:r>
            <a:r>
              <a:rPr lang="ja-JP" altLang="en-US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一光子レベルの検出に対する応答も確認できたが，ノイズが大きく事象ごとの</a:t>
            </a:r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0/1</a:t>
            </a:r>
            <a:r>
              <a:rPr lang="ja-JP" altLang="en-US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光子分離はできていない　</a:t>
            </a:r>
            <a:r>
              <a:rPr lang="ja-JP" altLang="en-US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　プリアンプを冷凍機内部の</a:t>
            </a:r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STJ</a:t>
            </a:r>
            <a:r>
              <a:rPr lang="ja-JP" altLang="en-US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至近に配置したい</a:t>
            </a:r>
            <a:endParaRPr lang="en-US" altLang="ja-JP" b="1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83" name="コンテンツ プレースホルダー 2"/>
          <p:cNvSpPr txBox="1">
            <a:spLocks/>
          </p:cNvSpPr>
          <p:nvPr/>
        </p:nvSpPr>
        <p:spPr>
          <a:xfrm>
            <a:off x="582190" y="23167684"/>
            <a:ext cx="11400500" cy="3581807"/>
          </a:xfrm>
          <a:prstGeom prst="rect">
            <a:avLst/>
          </a:prstGeom>
        </p:spPr>
        <p:txBody>
          <a:bodyPr>
            <a:noAutofit/>
          </a:bodyPr>
          <a:lstStyle>
            <a:lvl1pPr marL="1589307" indent="-1589307" algn="l" defTabSz="423815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11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3443499" indent="-1324423" algn="l" defTabSz="4238153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7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5297691" indent="-1059538" algn="l" defTabSz="423815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7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7416767" indent="-1059538" algn="l" defTabSz="4238153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7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9535843" indent="-1059538" algn="l" defTabSz="423815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7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11654920" indent="-1059538" algn="l" defTabSz="4238153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7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13773996" indent="-1059538" algn="l" defTabSz="423815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7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15893072" indent="-1059538" algn="l" defTabSz="4238153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kumimoji="1" sz="7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18012148" indent="-1059538" algn="l" defTabSz="423815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7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288000" indent="-288000"/>
            <a:r>
              <a:rPr lang="en-US" altLang="ja-JP" sz="28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FD-SOI: Fully depleted Silicon-On-insulator</a:t>
            </a:r>
          </a:p>
          <a:p>
            <a:pPr marL="576000" lvl="1" indent="-288000"/>
            <a:r>
              <a:rPr lang="en-US" altLang="ja-JP" sz="24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FD-SOI </a:t>
            </a:r>
            <a:r>
              <a:rPr lang="ja-JP" altLang="en-US" sz="24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プロセス中の </a:t>
            </a:r>
            <a:r>
              <a:rPr lang="en-US" altLang="ja-JP" sz="24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CMOS FET </a:t>
            </a:r>
            <a:r>
              <a:rPr lang="ja-JP" altLang="en-US" sz="24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が</a:t>
            </a:r>
            <a:r>
              <a:rPr lang="en-US" altLang="ja-JP" sz="24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4K</a:t>
            </a:r>
            <a:r>
              <a:rPr lang="ja-JP" altLang="en-US" sz="24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以下の極低温で動作することが</a:t>
            </a:r>
            <a:r>
              <a:rPr lang="en-US" altLang="ja-JP" sz="24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JAXA/KEK</a:t>
            </a:r>
            <a:r>
              <a:rPr lang="ja-JP" altLang="en-US" sz="24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のグループにより</a:t>
            </a:r>
            <a:r>
              <a:rPr lang="ja-JP" altLang="en-US" sz="24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報告         </a:t>
            </a:r>
            <a:r>
              <a:rPr lang="en-US" altLang="ja-JP" sz="20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</a:t>
            </a:r>
            <a:r>
              <a:rPr lang="en-US" altLang="ja-JP" sz="2000" dirty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 Wada et al, </a:t>
            </a:r>
            <a:r>
              <a:rPr lang="ja-JP" altLang="ja-JP" sz="2000" dirty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Phys. 167, 602 (2012)</a:t>
            </a:r>
            <a:r>
              <a:rPr lang="ja-JP" altLang="ja-JP" sz="2400" dirty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endParaRPr lang="en-US" altLang="ja-JP" sz="2400" dirty="0" smtClean="0">
              <a:solidFill>
                <a:schemeClr val="tx1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288000" indent="-288000"/>
            <a:r>
              <a:rPr lang="en-US" altLang="ja-JP" sz="28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</a:t>
            </a:r>
            <a:r>
              <a:rPr lang="ja-JP" altLang="en-US" sz="28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の至近に配置でき，光パルス信号検出に特化した極低温アンプとし</a:t>
            </a:r>
            <a:r>
              <a:rPr lang="ja-JP" altLang="en-US" sz="2800" dirty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て</a:t>
            </a:r>
            <a:r>
              <a:rPr lang="en-US" altLang="ja-JP" sz="28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FD-SOI</a:t>
            </a:r>
            <a:r>
              <a:rPr lang="ja-JP" altLang="en-US" sz="28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を用いたアンプの開発を開始</a:t>
            </a:r>
            <a:endParaRPr lang="en-US" altLang="ja-JP" sz="2800" dirty="0" smtClean="0">
              <a:solidFill>
                <a:schemeClr val="tx1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576000" lvl="1" indent="-288000"/>
            <a:r>
              <a:rPr lang="en-US" altLang="ja-JP" sz="24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 </a:t>
            </a:r>
            <a:r>
              <a:rPr lang="ja-JP" altLang="en-US" sz="24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を</a:t>
            </a:r>
            <a:r>
              <a:rPr lang="en-US" altLang="ja-JP" sz="24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SOI</a:t>
            </a:r>
            <a:r>
              <a:rPr lang="ja-JP" altLang="en-US" sz="24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で作製したアンプ基板上に直接形成する</a:t>
            </a:r>
            <a:r>
              <a:rPr lang="en-US" altLang="ja-JP" sz="24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STJ-</a:t>
            </a:r>
            <a:r>
              <a:rPr lang="ja-JP" altLang="en-US" sz="24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アンプ一体型検出器の可能性も検討</a:t>
            </a:r>
            <a:endParaRPr lang="en-US" altLang="ja-JP" sz="2400" dirty="0" smtClean="0">
              <a:solidFill>
                <a:schemeClr val="tx1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576000" lvl="1" indent="-288000"/>
            <a:r>
              <a:rPr lang="en-US" altLang="ja-JP" sz="24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SOI</a:t>
            </a:r>
            <a:r>
              <a:rPr lang="ja-JP" altLang="en-US" sz="24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に </a:t>
            </a:r>
            <a:r>
              <a:rPr lang="en-US" altLang="ja-JP" sz="24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p-MOS </a:t>
            </a:r>
            <a:r>
              <a:rPr lang="ja-JP" altLang="en-US" sz="24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と </a:t>
            </a:r>
            <a:r>
              <a:rPr lang="en-US" altLang="ja-JP" sz="24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n-MOS FET </a:t>
            </a:r>
            <a:r>
              <a:rPr lang="ja-JP" altLang="en-US" sz="24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のみが入った基板を作成してテストを開始</a:t>
            </a:r>
            <a:endParaRPr lang="en-US" altLang="ja-JP" sz="2400" dirty="0" smtClean="0">
              <a:solidFill>
                <a:schemeClr val="tx1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185" name="グループ化 184"/>
          <p:cNvGrpSpPr/>
          <p:nvPr/>
        </p:nvGrpSpPr>
        <p:grpSpPr>
          <a:xfrm>
            <a:off x="589712" y="27048206"/>
            <a:ext cx="5336292" cy="2292284"/>
            <a:chOff x="9900062" y="3009929"/>
            <a:chExt cx="5336292" cy="2292284"/>
          </a:xfrm>
        </p:grpSpPr>
        <p:sp>
          <p:nvSpPr>
            <p:cNvPr id="186" name="正方形/長方形 185"/>
            <p:cNvSpPr/>
            <p:nvPr/>
          </p:nvSpPr>
          <p:spPr bwMode="auto">
            <a:xfrm>
              <a:off x="10135706" y="3552327"/>
              <a:ext cx="3995922" cy="162219"/>
            </a:xfrm>
            <a:prstGeom prst="rect">
              <a:avLst/>
            </a:prstGeom>
            <a:solidFill>
              <a:srgbClr val="FFFF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87" name="正方形/長方形 186"/>
            <p:cNvSpPr/>
            <p:nvPr/>
          </p:nvSpPr>
          <p:spPr bwMode="auto">
            <a:xfrm>
              <a:off x="10805971" y="3133927"/>
              <a:ext cx="1623683" cy="600303"/>
            </a:xfrm>
            <a:prstGeom prst="rect">
              <a:avLst/>
            </a:prstGeom>
            <a:solidFill>
              <a:srgbClr val="FFFF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88" name="正方形/長方形 187"/>
            <p:cNvSpPr/>
            <p:nvPr/>
          </p:nvSpPr>
          <p:spPr bwMode="auto">
            <a:xfrm>
              <a:off x="10959893" y="3536873"/>
              <a:ext cx="1346768" cy="72102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80000">
                  <a:srgbClr val="6CB018"/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89" name="正方形/長方形 188"/>
            <p:cNvSpPr/>
            <p:nvPr/>
          </p:nvSpPr>
          <p:spPr bwMode="auto">
            <a:xfrm>
              <a:off x="10135706" y="3882876"/>
              <a:ext cx="3995924" cy="671157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SOI</a:t>
              </a:r>
              <a:endParaRPr kumimoji="1" lang="ja-JP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90" name="正方形/長方形 189"/>
            <p:cNvSpPr/>
            <p:nvPr/>
          </p:nvSpPr>
          <p:spPr bwMode="auto">
            <a:xfrm>
              <a:off x="10135706" y="3716916"/>
              <a:ext cx="3995922" cy="102950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91" name="正方形/長方形 190"/>
            <p:cNvSpPr/>
            <p:nvPr/>
          </p:nvSpPr>
          <p:spPr bwMode="auto">
            <a:xfrm>
              <a:off x="10135706" y="3838978"/>
              <a:ext cx="3995922" cy="102950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92" name="正方形/長方形 191"/>
            <p:cNvSpPr/>
            <p:nvPr/>
          </p:nvSpPr>
          <p:spPr bwMode="auto">
            <a:xfrm flipV="1">
              <a:off x="10507697" y="3714546"/>
              <a:ext cx="452196" cy="64006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80000">
                  <a:srgbClr val="FF3300"/>
                </a:gs>
                <a:gs pos="100000">
                  <a:srgbClr val="FFC000"/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93" name="正方形/長方形 192"/>
            <p:cNvSpPr/>
            <p:nvPr/>
          </p:nvSpPr>
          <p:spPr bwMode="auto">
            <a:xfrm flipV="1">
              <a:off x="12801646" y="3714546"/>
              <a:ext cx="433990" cy="64006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80000">
                  <a:srgbClr val="FF3300"/>
                </a:gs>
                <a:gs pos="100000">
                  <a:srgbClr val="FFC000"/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94" name="正方形/長方形 193"/>
            <p:cNvSpPr/>
            <p:nvPr/>
          </p:nvSpPr>
          <p:spPr bwMode="auto">
            <a:xfrm>
              <a:off x="10507697" y="3600858"/>
              <a:ext cx="1797959" cy="113692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80000">
                  <a:srgbClr val="6CB018"/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95" name="正方形/長方形 194"/>
            <p:cNvSpPr/>
            <p:nvPr/>
          </p:nvSpPr>
          <p:spPr bwMode="auto">
            <a:xfrm>
              <a:off x="10990386" y="3442916"/>
              <a:ext cx="1294059" cy="74027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96" name="正方形/長方形 195"/>
            <p:cNvSpPr/>
            <p:nvPr/>
          </p:nvSpPr>
          <p:spPr bwMode="auto">
            <a:xfrm>
              <a:off x="10959893" y="3234285"/>
              <a:ext cx="1346768" cy="208631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80000">
                  <a:srgbClr val="6CB018"/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97" name="正方形/長方形 196"/>
            <p:cNvSpPr/>
            <p:nvPr/>
          </p:nvSpPr>
          <p:spPr bwMode="auto">
            <a:xfrm>
              <a:off x="11933665" y="3009929"/>
              <a:ext cx="200002" cy="224356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98" name="正方形/長方形 197"/>
            <p:cNvSpPr/>
            <p:nvPr/>
          </p:nvSpPr>
          <p:spPr bwMode="auto">
            <a:xfrm>
              <a:off x="12078251" y="3009929"/>
              <a:ext cx="351403" cy="112177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99" name="正方形/長方形 198"/>
            <p:cNvSpPr/>
            <p:nvPr/>
          </p:nvSpPr>
          <p:spPr bwMode="auto">
            <a:xfrm>
              <a:off x="12424723" y="3009929"/>
              <a:ext cx="133713" cy="600303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200" name="正方形/長方形 199"/>
            <p:cNvSpPr/>
            <p:nvPr/>
          </p:nvSpPr>
          <p:spPr bwMode="auto">
            <a:xfrm>
              <a:off x="12489366" y="3488680"/>
              <a:ext cx="620059" cy="127293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201" name="正方形/長方形 200"/>
            <p:cNvSpPr/>
            <p:nvPr/>
          </p:nvSpPr>
          <p:spPr bwMode="auto">
            <a:xfrm>
              <a:off x="12909425" y="3488680"/>
              <a:ext cx="200002" cy="224356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202" name="テキスト ボックス 201"/>
            <p:cNvSpPr txBox="1"/>
            <p:nvPr/>
          </p:nvSpPr>
          <p:spPr>
            <a:xfrm>
              <a:off x="11141896" y="3246520"/>
              <a:ext cx="8226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STJ</a:t>
              </a:r>
              <a:endParaRPr kumimoji="1" lang="ja-JP" alt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203" name="テキスト ボックス 202"/>
            <p:cNvSpPr txBox="1"/>
            <p:nvPr/>
          </p:nvSpPr>
          <p:spPr>
            <a:xfrm>
              <a:off x="12558435" y="3009929"/>
              <a:ext cx="1194558" cy="461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Nb</a:t>
              </a:r>
              <a:r>
                <a:rPr kumimoji="1" lang="ja-JP" altLang="en-US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配線</a:t>
              </a:r>
              <a:endParaRPr kumimoji="1"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204" name="直線矢印コネクタ 203"/>
            <p:cNvCxnSpPr/>
            <p:nvPr/>
          </p:nvCxnSpPr>
          <p:spPr bwMode="auto">
            <a:xfrm flipH="1">
              <a:off x="13235636" y="3504913"/>
              <a:ext cx="495989" cy="208123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05" name="テキスト ボックス 204"/>
            <p:cNvSpPr txBox="1"/>
            <p:nvPr/>
          </p:nvSpPr>
          <p:spPr>
            <a:xfrm>
              <a:off x="13698754" y="3293147"/>
              <a:ext cx="1537600" cy="461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metal pad</a:t>
              </a:r>
              <a:endParaRPr kumimoji="1" lang="ja-JP" altLang="en-US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206" name="直線矢印コネクタ 205"/>
            <p:cNvCxnSpPr>
              <a:endCxn id="192" idx="0"/>
            </p:cNvCxnSpPr>
            <p:nvPr/>
          </p:nvCxnSpPr>
          <p:spPr>
            <a:xfrm flipV="1">
              <a:off x="10332787" y="3778552"/>
              <a:ext cx="401009" cy="87641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7" name="テキスト ボックス 206"/>
            <p:cNvSpPr txBox="1"/>
            <p:nvPr/>
          </p:nvSpPr>
          <p:spPr>
            <a:xfrm>
              <a:off x="9900062" y="4594327"/>
              <a:ext cx="362563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Via</a:t>
              </a:r>
              <a:r>
                <a:rPr kumimoji="1" lang="ja-JP" altLang="en-US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を介した</a:t>
              </a:r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STJ </a:t>
              </a:r>
              <a:r>
                <a:rPr kumimoji="1" lang="ja-JP" altLang="en-US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下部超伝導体と</a:t>
              </a:r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SOI</a:t>
              </a:r>
              <a:r>
                <a:rPr kumimoji="1" lang="ja-JP" altLang="en-US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回路との電気的接触</a:t>
              </a:r>
              <a:endPara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p:grpSp>
        <p:nvGrpSpPr>
          <p:cNvPr id="208" name="グループ化 207"/>
          <p:cNvGrpSpPr/>
          <p:nvPr/>
        </p:nvGrpSpPr>
        <p:grpSpPr>
          <a:xfrm>
            <a:off x="8722070" y="26644882"/>
            <a:ext cx="4306931" cy="3632510"/>
            <a:chOff x="7920042" y="53692"/>
            <a:chExt cx="4306931" cy="3632510"/>
          </a:xfrm>
        </p:grpSpPr>
        <p:sp>
          <p:nvSpPr>
            <p:cNvPr id="209" name="テキスト ボックス 208"/>
            <p:cNvSpPr txBox="1"/>
            <p:nvPr/>
          </p:nvSpPr>
          <p:spPr>
            <a:xfrm>
              <a:off x="7920042" y="798847"/>
              <a:ext cx="57606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2400" b="1" dirty="0" smtClean="0">
                  <a:solidFill>
                    <a:srgbClr val="FFC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v</a:t>
              </a:r>
              <a:r>
                <a:rPr kumimoji="1" lang="en-US" altLang="ja-JP" sz="2400" b="1" dirty="0" smtClean="0">
                  <a:solidFill>
                    <a:srgbClr val="FFC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ia</a:t>
              </a:r>
            </a:p>
          </p:txBody>
        </p:sp>
        <p:pic>
          <p:nvPicPr>
            <p:cNvPr id="210" name="図 209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 rot="16200000">
              <a:off x="8709695" y="613197"/>
              <a:ext cx="3203267" cy="2942744"/>
            </a:xfrm>
            <a:prstGeom prst="rect">
              <a:avLst/>
            </a:prstGeom>
            <a:ln w="38100" cap="sq">
              <a:solidFill>
                <a:srgbClr val="FF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cxnSp>
          <p:nvCxnSpPr>
            <p:cNvPr id="211" name="直線矢印コネクタ 210"/>
            <p:cNvCxnSpPr>
              <a:stCxn id="209" idx="3"/>
            </p:cNvCxnSpPr>
            <p:nvPr/>
          </p:nvCxnSpPr>
          <p:spPr>
            <a:xfrm>
              <a:off x="8496106" y="1029680"/>
              <a:ext cx="412998" cy="189868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2" name="テキスト ボックス 211"/>
            <p:cNvSpPr txBox="1"/>
            <p:nvPr/>
          </p:nvSpPr>
          <p:spPr>
            <a:xfrm>
              <a:off x="8778304" y="369655"/>
              <a:ext cx="9156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200" b="1" dirty="0" smtClean="0">
                  <a:solidFill>
                    <a:srgbClr val="FFC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STJ</a:t>
              </a:r>
              <a:endParaRPr kumimoji="1" lang="ja-JP" altLang="en-US" sz="3200" b="1" dirty="0">
                <a:solidFill>
                  <a:srgbClr val="FFC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14" name="テキスト ボックス 213"/>
            <p:cNvSpPr txBox="1"/>
            <p:nvPr/>
          </p:nvSpPr>
          <p:spPr>
            <a:xfrm>
              <a:off x="9155728" y="1607930"/>
              <a:ext cx="15600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400" b="1" dirty="0" smtClean="0">
                  <a:solidFill>
                    <a:srgbClr val="FFC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capacitor</a:t>
              </a:r>
              <a:endParaRPr kumimoji="1" lang="ja-JP" altLang="en-US" sz="2400" b="1" dirty="0">
                <a:solidFill>
                  <a:srgbClr val="FFC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18" name="テキスト ボックス 217"/>
            <p:cNvSpPr txBox="1"/>
            <p:nvPr/>
          </p:nvSpPr>
          <p:spPr>
            <a:xfrm>
              <a:off x="9968636" y="2410478"/>
              <a:ext cx="8129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400" b="1" dirty="0" smtClean="0">
                  <a:solidFill>
                    <a:srgbClr val="FFC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FET</a:t>
              </a:r>
              <a:endParaRPr kumimoji="1" lang="ja-JP" altLang="en-US" sz="2400" b="1" dirty="0">
                <a:solidFill>
                  <a:srgbClr val="FFC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22" name="円/楕円 221"/>
            <p:cNvSpPr/>
            <p:nvPr/>
          </p:nvSpPr>
          <p:spPr>
            <a:xfrm>
              <a:off x="9844640" y="2247978"/>
              <a:ext cx="247995" cy="266492"/>
            </a:xfrm>
            <a:prstGeom prst="ellipse">
              <a:avLst/>
            </a:prstGeom>
            <a:noFill/>
            <a:ln w="28575">
              <a:solidFill>
                <a:srgbClr val="F5DA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24" name="テキスト ボックス 223"/>
            <p:cNvSpPr txBox="1"/>
            <p:nvPr/>
          </p:nvSpPr>
          <p:spPr>
            <a:xfrm rot="5400000">
              <a:off x="11492957" y="1788380"/>
              <a:ext cx="10679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700 um</a:t>
              </a:r>
              <a:endParaRPr kumimoji="1" lang="ja-JP" altLang="en-US" sz="2000" b="1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25" name="テキスト ボックス 224"/>
            <p:cNvSpPr txBox="1"/>
            <p:nvPr/>
          </p:nvSpPr>
          <p:spPr>
            <a:xfrm>
              <a:off x="9713665" y="53692"/>
              <a:ext cx="10679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640</a:t>
              </a:r>
              <a:r>
                <a:rPr kumimoji="1" lang="en-US" altLang="ja-JP" sz="2000" b="1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 um</a:t>
              </a:r>
              <a:endParaRPr kumimoji="1" lang="ja-JP" altLang="en-US" sz="2000" b="1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pic>
        <p:nvPicPr>
          <p:cNvPr id="226" name="図 225"/>
          <p:cNvPicPr>
            <a:picLocks noChangeAspect="1"/>
          </p:cNvPicPr>
          <p:nvPr/>
        </p:nvPicPr>
        <p:blipFill rotWithShape="1"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62"/>
          <a:stretch/>
        </p:blipFill>
        <p:spPr>
          <a:xfrm>
            <a:off x="3599075" y="28911143"/>
            <a:ext cx="3735770" cy="2157068"/>
          </a:xfrm>
          <a:prstGeom prst="rect">
            <a:avLst/>
          </a:prstGeom>
        </p:spPr>
      </p:pic>
      <p:grpSp>
        <p:nvGrpSpPr>
          <p:cNvPr id="227" name="グループ化 226"/>
          <p:cNvGrpSpPr/>
          <p:nvPr/>
        </p:nvGrpSpPr>
        <p:grpSpPr>
          <a:xfrm>
            <a:off x="6603356" y="27013395"/>
            <a:ext cx="1821401" cy="1933620"/>
            <a:chOff x="3707012" y="4061042"/>
            <a:chExt cx="1821401" cy="1933620"/>
          </a:xfrm>
        </p:grpSpPr>
        <p:pic>
          <p:nvPicPr>
            <p:cNvPr id="228" name="図 227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3707012" y="4061042"/>
              <a:ext cx="1821401" cy="1933620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229" name="テキスト ボックス 228"/>
            <p:cNvSpPr txBox="1"/>
            <p:nvPr/>
          </p:nvSpPr>
          <p:spPr>
            <a:xfrm>
              <a:off x="4014079" y="4698099"/>
              <a:ext cx="3706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/>
                <a:t>C</a:t>
              </a:r>
              <a:endParaRPr kumimoji="1" lang="ja-JP" altLang="en-US" sz="2000" b="1" dirty="0"/>
            </a:p>
          </p:txBody>
        </p:sp>
        <p:sp>
          <p:nvSpPr>
            <p:cNvPr id="230" name="テキスト ボックス 229"/>
            <p:cNvSpPr txBox="1"/>
            <p:nvPr/>
          </p:nvSpPr>
          <p:spPr>
            <a:xfrm>
              <a:off x="3707013" y="4081123"/>
              <a:ext cx="13126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b="1" dirty="0" smtClean="0"/>
                <a:t>SOI-STJ</a:t>
              </a:r>
              <a:r>
                <a:rPr lang="en-US" altLang="ja-JP" sz="1400" b="1" dirty="0" smtClean="0"/>
                <a:t>2</a:t>
              </a:r>
              <a:r>
                <a:rPr lang="ja-JP" altLang="en-US" sz="1400" b="1" dirty="0"/>
                <a:t> </a:t>
              </a:r>
              <a:r>
                <a:rPr lang="en-US" altLang="ja-JP" sz="1400" b="1" dirty="0" smtClean="0"/>
                <a:t>circuit</a:t>
              </a:r>
              <a:endParaRPr kumimoji="1" lang="ja-JP" altLang="en-US" sz="1400" b="1" dirty="0"/>
            </a:p>
          </p:txBody>
        </p:sp>
        <p:sp>
          <p:nvSpPr>
            <p:cNvPr id="231" name="テキスト ボックス 230"/>
            <p:cNvSpPr txBox="1"/>
            <p:nvPr/>
          </p:nvSpPr>
          <p:spPr>
            <a:xfrm>
              <a:off x="5094905" y="4149194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 smtClean="0"/>
                <a:t>D</a:t>
              </a:r>
              <a:endParaRPr kumimoji="1" lang="ja-JP" altLang="en-US" sz="1800" dirty="0"/>
            </a:p>
          </p:txBody>
        </p:sp>
        <p:sp>
          <p:nvSpPr>
            <p:cNvPr id="232" name="テキスト ボックス 231"/>
            <p:cNvSpPr txBox="1"/>
            <p:nvPr/>
          </p:nvSpPr>
          <p:spPr>
            <a:xfrm>
              <a:off x="5107729" y="4953307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 smtClean="0"/>
                <a:t>S</a:t>
              </a:r>
              <a:endParaRPr kumimoji="1" lang="ja-JP" altLang="en-US" sz="1800" dirty="0"/>
            </a:p>
          </p:txBody>
        </p:sp>
        <p:sp>
          <p:nvSpPr>
            <p:cNvPr id="233" name="テキスト ボックス 232"/>
            <p:cNvSpPr txBox="1"/>
            <p:nvPr/>
          </p:nvSpPr>
          <p:spPr>
            <a:xfrm>
              <a:off x="4837555" y="4425493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 smtClean="0"/>
                <a:t>G</a:t>
              </a:r>
              <a:endParaRPr kumimoji="1" lang="ja-JP" altLang="en-US" sz="1800" dirty="0"/>
            </a:p>
          </p:txBody>
        </p:sp>
      </p:grpSp>
      <p:sp>
        <p:nvSpPr>
          <p:cNvPr id="234" name="コンテンツ プレースホルダー 2"/>
          <p:cNvSpPr txBox="1">
            <a:spLocks/>
          </p:cNvSpPr>
          <p:nvPr/>
        </p:nvSpPr>
        <p:spPr>
          <a:xfrm>
            <a:off x="23414356" y="27295129"/>
            <a:ext cx="6172628" cy="363623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FD-SOI</a:t>
            </a:r>
            <a:r>
              <a:rPr lang="ja-JP" altLang="en-US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基板上にスパッタ形成した</a:t>
            </a:r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Nb/Al-STJ</a:t>
            </a:r>
            <a:r>
              <a:rPr lang="ja-JP" altLang="en-US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の動作を確認</a:t>
            </a:r>
            <a:endParaRPr lang="en-US" altLang="ja-JP" sz="28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</a:t>
            </a:r>
            <a:r>
              <a:rPr lang="ja-JP" altLang="en-US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を形成した</a:t>
            </a:r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FD-SOI</a:t>
            </a:r>
            <a:r>
              <a:rPr lang="ja-JP" altLang="en-US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基板中の </a:t>
            </a:r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n-MOS </a:t>
            </a:r>
            <a:r>
              <a:rPr lang="ja-JP" altLang="en-US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および </a:t>
            </a:r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p-MOS FET</a:t>
            </a:r>
            <a:r>
              <a:rPr lang="ja-JP" altLang="en-US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の極低温での動作</a:t>
            </a:r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(~100mK</a:t>
            </a:r>
            <a:r>
              <a:rPr lang="ja-JP" altLang="en-US" sz="28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まで</a:t>
            </a:r>
            <a:r>
              <a:rPr lang="ja-JP" altLang="en-US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動作を確認</a:t>
            </a:r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  <a:endParaRPr lang="en-US" altLang="ja-JP" sz="28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SOI</a:t>
            </a:r>
            <a:r>
              <a:rPr lang="ja-JP" altLang="en-US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による</a:t>
            </a:r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</a:t>
            </a:r>
            <a:r>
              <a:rPr lang="ja-JP" altLang="en-US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光パルス応答読出し回路の設計を進めている</a:t>
            </a:r>
            <a:endParaRPr lang="en-US" altLang="ja-JP" sz="28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238" name="グループ化 237"/>
          <p:cNvGrpSpPr/>
          <p:nvPr/>
        </p:nvGrpSpPr>
        <p:grpSpPr>
          <a:xfrm>
            <a:off x="19082171" y="22898521"/>
            <a:ext cx="4321670" cy="4180836"/>
            <a:chOff x="5209810" y="867697"/>
            <a:chExt cx="3480801" cy="3367367"/>
          </a:xfrm>
        </p:grpSpPr>
        <p:pic>
          <p:nvPicPr>
            <p:cNvPr id="247" name="図 246"/>
            <p:cNvPicPr>
              <a:picLocks noChangeAspect="1"/>
            </p:cNvPicPr>
            <p:nvPr/>
          </p:nvPicPr>
          <p:blipFill rotWithShape="1">
            <a:blip r:embed="rId16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artisticPhotocopy/>
                      </a14:imgEffect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rcRect l="20582" t="21975" r="21146" b="21757"/>
            <a:stretch/>
          </p:blipFill>
          <p:spPr>
            <a:xfrm>
              <a:off x="5209810" y="1041689"/>
              <a:ext cx="3300568" cy="3193375"/>
            </a:xfrm>
            <a:prstGeom prst="rect">
              <a:avLst/>
            </a:prstGeom>
            <a:ln w="38100" cap="sq">
              <a:noFill/>
              <a:prstDash val="solid"/>
              <a:miter lim="800000"/>
            </a:ln>
            <a:effectLst/>
          </p:spPr>
        </p:pic>
        <p:sp>
          <p:nvSpPr>
            <p:cNvPr id="248" name="テキスト ボックス 247"/>
            <p:cNvSpPr txBox="1"/>
            <p:nvPr/>
          </p:nvSpPr>
          <p:spPr>
            <a:xfrm>
              <a:off x="6365491" y="3662387"/>
              <a:ext cx="2325120" cy="5139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32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B~150Gauss</a:t>
              </a:r>
              <a:endParaRPr lang="en-US" altLang="ja-JP" sz="32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249" name="直線矢印コネクタ 248"/>
            <p:cNvCxnSpPr/>
            <p:nvPr/>
          </p:nvCxnSpPr>
          <p:spPr>
            <a:xfrm flipV="1">
              <a:off x="5767162" y="2051701"/>
              <a:ext cx="577693" cy="10997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直線矢印コネクタ 249"/>
            <p:cNvCxnSpPr/>
            <p:nvPr/>
          </p:nvCxnSpPr>
          <p:spPr>
            <a:xfrm flipH="1" flipV="1">
              <a:off x="5745350" y="1483017"/>
              <a:ext cx="1" cy="594578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1" name="テキスト ボックス 250"/>
            <p:cNvSpPr txBox="1"/>
            <p:nvPr/>
          </p:nvSpPr>
          <p:spPr>
            <a:xfrm>
              <a:off x="5681370" y="2051701"/>
              <a:ext cx="1775733" cy="540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b="1" dirty="0" smtClean="0">
                  <a:solidFill>
                    <a:srgbClr val="FF0000"/>
                  </a:solidFill>
                </a:rPr>
                <a:t>2mV/DIV</a:t>
              </a:r>
              <a:endParaRPr kumimoji="1" lang="ja-JP" altLang="en-U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252" name="テキスト ボックス 251"/>
            <p:cNvSpPr txBox="1"/>
            <p:nvPr/>
          </p:nvSpPr>
          <p:spPr>
            <a:xfrm rot="16200000">
              <a:off x="4637708" y="1446144"/>
              <a:ext cx="1639225" cy="482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b="1" dirty="0" smtClean="0">
                  <a:solidFill>
                    <a:schemeClr val="accent1">
                      <a:lumMod val="75000"/>
                    </a:schemeClr>
                  </a:solidFill>
                </a:rPr>
                <a:t>1mA/DIV</a:t>
              </a:r>
              <a:endParaRPr lang="ja-JP" altLang="en-US" sz="20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sp>
        <p:nvSpPr>
          <p:cNvPr id="253" name="テキスト ボックス 252"/>
          <p:cNvSpPr txBox="1"/>
          <p:nvPr/>
        </p:nvSpPr>
        <p:spPr>
          <a:xfrm>
            <a:off x="18863775" y="27169102"/>
            <a:ext cx="433249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FD-</a:t>
            </a:r>
            <a:r>
              <a:rPr kumimoji="1"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SOI</a:t>
            </a:r>
            <a:r>
              <a:rPr kumimoji="1"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基板上に形成した </a:t>
            </a:r>
            <a:r>
              <a:rPr kumimoji="1"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50</a:t>
            </a:r>
            <a:r>
              <a:rPr kumimoji="1"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m</a:t>
            </a:r>
            <a:r>
              <a:rPr kumimoji="1"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角</a:t>
            </a:r>
            <a:r>
              <a:rPr kumimoji="1"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Nb/Al-STJ</a:t>
            </a:r>
            <a:r>
              <a:rPr kumimoji="1"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の </a:t>
            </a:r>
            <a:r>
              <a:rPr kumimoji="1"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I-V </a:t>
            </a:r>
            <a:r>
              <a:rPr kumimoji="1"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特性．</a:t>
            </a:r>
            <a:r>
              <a:rPr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ジョセフソン電流を抑制するために磁場を印加している．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SOI</a:t>
            </a:r>
            <a:r>
              <a:rPr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基板上に形成された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STJ</a:t>
            </a:r>
            <a:r>
              <a:rPr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が期待通りに動作している．</a:t>
            </a:r>
            <a:endParaRPr kumimoji="1" lang="ja-JP" altLang="en-US" sz="2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54" name="テキスト ボックス 253"/>
          <p:cNvSpPr txBox="1"/>
          <p:nvPr/>
        </p:nvSpPr>
        <p:spPr>
          <a:xfrm>
            <a:off x="13825587" y="27867073"/>
            <a:ext cx="495245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Nb/Al-STJ</a:t>
            </a:r>
            <a:r>
              <a:rPr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を形成した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FD-SOI</a:t>
            </a:r>
            <a:r>
              <a:rPr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基板中の </a:t>
            </a:r>
            <a:r>
              <a:rPr lang="en-US" altLang="ja-JP" sz="2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nMOS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-FET </a:t>
            </a:r>
            <a:r>
              <a:rPr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のゲート電圧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-</a:t>
            </a:r>
            <a:r>
              <a:rPr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ドレイン電流特性の極低温での振る舞い．閾値電圧は，シフトするが極低温でもトランジスタとして動作している．</a:t>
            </a:r>
            <a:endParaRPr kumimoji="1" lang="ja-JP" altLang="en-US" sz="2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255" name="グループ化 254"/>
          <p:cNvGrpSpPr/>
          <p:nvPr/>
        </p:nvGrpSpPr>
        <p:grpSpPr>
          <a:xfrm>
            <a:off x="12961491" y="23042537"/>
            <a:ext cx="5690299" cy="4851102"/>
            <a:chOff x="2409911" y="1752960"/>
            <a:chExt cx="4861243" cy="4144305"/>
          </a:xfrm>
        </p:grpSpPr>
        <p:pic>
          <p:nvPicPr>
            <p:cNvPr id="256" name="図 255"/>
            <p:cNvPicPr>
              <a:picLocks noChangeAspect="1"/>
            </p:cNvPicPr>
            <p:nvPr/>
          </p:nvPicPr>
          <p:blipFill rotWithShape="1"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452316" y="1752960"/>
              <a:ext cx="3647647" cy="3485072"/>
            </a:xfrm>
            <a:prstGeom prst="rect">
              <a:avLst/>
            </a:prstGeom>
            <a:ln w="38100" cap="sq">
              <a:noFill/>
              <a:prstDash val="solid"/>
              <a:miter lim="800000"/>
            </a:ln>
            <a:effectLst/>
          </p:spPr>
        </p:pic>
        <p:pic>
          <p:nvPicPr>
            <p:cNvPr id="257" name="図 256"/>
            <p:cNvPicPr>
              <a:picLocks noChangeAspect="1"/>
            </p:cNvPicPr>
            <p:nvPr/>
          </p:nvPicPr>
          <p:blipFill rotWithShape="1">
            <a:blip r:embed="rId19" cstate="email">
              <a:clrChange>
                <a:clrFrom>
                  <a:srgbClr val="F2F2F2"/>
                </a:clrFrom>
                <a:clrTo>
                  <a:srgbClr val="F2F2F2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553" r="10277"/>
            <a:stretch/>
          </p:blipFill>
          <p:spPr>
            <a:xfrm>
              <a:off x="3633915" y="1876908"/>
              <a:ext cx="1340859" cy="1656985"/>
            </a:xfrm>
            <a:prstGeom prst="rect">
              <a:avLst/>
            </a:prstGeom>
            <a:solidFill>
              <a:schemeClr val="bg1"/>
            </a:solidFill>
            <a:ln w="38100" cap="sq">
              <a:noFill/>
              <a:prstDash val="solid"/>
              <a:miter lim="800000"/>
            </a:ln>
            <a:effectLst/>
          </p:spPr>
        </p:pic>
        <p:sp>
          <p:nvSpPr>
            <p:cNvPr id="258" name="テキスト ボックス 257"/>
            <p:cNvSpPr txBox="1"/>
            <p:nvPr/>
          </p:nvSpPr>
          <p:spPr>
            <a:xfrm>
              <a:off x="3462436" y="5397691"/>
              <a:ext cx="3808718" cy="4995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32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gate-source voltage</a:t>
              </a:r>
              <a:r>
                <a:rPr kumimoji="1" lang="en-US" altLang="ja-JP" sz="32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 (V)</a:t>
              </a:r>
              <a:endParaRPr kumimoji="1" lang="ja-JP" altLang="en-US" sz="32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74" name="テキスト ボックス 273"/>
            <p:cNvSpPr txBox="1"/>
            <p:nvPr/>
          </p:nvSpPr>
          <p:spPr>
            <a:xfrm rot="16200000">
              <a:off x="1009377" y="3304295"/>
              <a:ext cx="3300644" cy="4995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32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drain-source current</a:t>
              </a:r>
              <a:endParaRPr kumimoji="1" lang="ja-JP" altLang="en-US" sz="32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75" name="テキスト ボックス 274"/>
            <p:cNvSpPr txBox="1"/>
            <p:nvPr/>
          </p:nvSpPr>
          <p:spPr>
            <a:xfrm>
              <a:off x="4131168" y="5166738"/>
              <a:ext cx="304293" cy="3944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</a:t>
              </a:r>
              <a:endParaRPr kumimoji="1" lang="ja-JP" altLang="en-US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80" name="テキスト ボックス 279"/>
            <p:cNvSpPr txBox="1"/>
            <p:nvPr/>
          </p:nvSpPr>
          <p:spPr>
            <a:xfrm>
              <a:off x="4675581" y="5166738"/>
              <a:ext cx="523404" cy="3944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0.2</a:t>
              </a:r>
              <a:endParaRPr kumimoji="1" lang="ja-JP" altLang="en-US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81" name="テキスト ボックス 280"/>
            <p:cNvSpPr txBox="1"/>
            <p:nvPr/>
          </p:nvSpPr>
          <p:spPr>
            <a:xfrm>
              <a:off x="5322634" y="5166738"/>
              <a:ext cx="523404" cy="3944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0.4</a:t>
              </a:r>
              <a:endParaRPr kumimoji="1" lang="ja-JP" altLang="en-US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82" name="テキスト ボックス 281"/>
            <p:cNvSpPr txBox="1"/>
            <p:nvPr/>
          </p:nvSpPr>
          <p:spPr>
            <a:xfrm>
              <a:off x="5969241" y="5166738"/>
              <a:ext cx="523404" cy="3944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0.6</a:t>
              </a:r>
              <a:endParaRPr kumimoji="1" lang="ja-JP" altLang="en-US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83" name="テキスト ボックス 282"/>
            <p:cNvSpPr txBox="1"/>
            <p:nvPr/>
          </p:nvSpPr>
          <p:spPr>
            <a:xfrm>
              <a:off x="6637674" y="5166738"/>
              <a:ext cx="523404" cy="3944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0.8</a:t>
              </a:r>
              <a:endParaRPr kumimoji="1" lang="ja-JP" altLang="en-US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84" name="テキスト ボックス 283"/>
            <p:cNvSpPr txBox="1"/>
            <p:nvPr/>
          </p:nvSpPr>
          <p:spPr>
            <a:xfrm>
              <a:off x="3242337" y="5166738"/>
              <a:ext cx="611049" cy="3944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-0.2</a:t>
              </a:r>
              <a:endParaRPr kumimoji="1" lang="ja-JP" altLang="en-US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85" name="テキスト ボックス 284"/>
            <p:cNvSpPr txBox="1"/>
            <p:nvPr/>
          </p:nvSpPr>
          <p:spPr>
            <a:xfrm>
              <a:off x="2835424" y="4751022"/>
              <a:ext cx="626113" cy="3944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1pA</a:t>
              </a:r>
              <a:endParaRPr kumimoji="1" lang="ja-JP" altLang="en-US" sz="24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86" name="テキスト ボックス 285"/>
            <p:cNvSpPr txBox="1"/>
            <p:nvPr/>
          </p:nvSpPr>
          <p:spPr>
            <a:xfrm>
              <a:off x="2835423" y="3754535"/>
              <a:ext cx="626113" cy="3944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1nA</a:t>
              </a:r>
              <a:endParaRPr kumimoji="1" lang="ja-JP" altLang="en-US" sz="24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88" name="テキスト ボックス 287"/>
            <p:cNvSpPr txBox="1"/>
            <p:nvPr/>
          </p:nvSpPr>
          <p:spPr>
            <a:xfrm>
              <a:off x="2831538" y="2763677"/>
              <a:ext cx="631591" cy="3944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</a:t>
              </a:r>
              <a:r>
                <a:rPr lang="en-US" altLang="ja-JP" sz="2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</a:t>
              </a:r>
              <a:r>
                <a:rPr lang="en-US" altLang="ja-JP" sz="2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A</a:t>
              </a:r>
              <a:endParaRPr kumimoji="1" lang="ja-JP" altLang="en-US" sz="24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89" name="テキスト ボックス 288"/>
            <p:cNvSpPr txBox="1"/>
            <p:nvPr/>
          </p:nvSpPr>
          <p:spPr>
            <a:xfrm>
              <a:off x="2754334" y="1764189"/>
              <a:ext cx="698695" cy="3944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</a:t>
              </a:r>
              <a:r>
                <a:rPr lang="en-US" altLang="ja-JP" sz="24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m</a:t>
              </a:r>
              <a:r>
                <a:rPr lang="en-US" altLang="ja-JP" sz="2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A</a:t>
              </a:r>
              <a:endParaRPr kumimoji="1" lang="ja-JP" altLang="en-US" sz="24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sp>
        <p:nvSpPr>
          <p:cNvPr id="290" name="テキスト ボックス 289"/>
          <p:cNvSpPr txBox="1"/>
          <p:nvPr/>
        </p:nvSpPr>
        <p:spPr>
          <a:xfrm>
            <a:off x="416643" y="32152963"/>
            <a:ext cx="1170752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宇宙</a:t>
            </a:r>
            <a:r>
              <a:rPr lang="ja-JP" altLang="en-US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に遍く存在すると予想されている宇宙背景ニュートリノ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 panose="05050102010706020507" pitchFamily="18" charset="2"/>
              </a:rPr>
              <a:t>B</a:t>
            </a:r>
            <a:r>
              <a:rPr lang="ja-JP" altLang="en-US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 panose="05050102010706020507" pitchFamily="18" charset="2"/>
              </a:rPr>
              <a:t>の重たい質量固有状態のニュートリノから軽い質量固有状態への光子を伴った崩壊を探索する．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 </a:t>
            </a:r>
          </a:p>
          <a:p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C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 panose="05050102010706020507" pitchFamily="18" charset="2"/>
              </a:rPr>
              <a:t>B</a:t>
            </a:r>
            <a:r>
              <a:rPr lang="ja-JP" altLang="en-US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 panose="05050102010706020507" pitchFamily="18" charset="2"/>
              </a:rPr>
              <a:t>ニュートリノの</a:t>
            </a:r>
            <a:r>
              <a:rPr lang="ja-JP" altLang="en-US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崩壊からの光子の信号は，波長およそ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50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 panose="05050102010706020507" pitchFamily="18" charset="2"/>
              </a:rPr>
              <a:t>m</a:t>
            </a:r>
            <a:r>
              <a:rPr lang="ja-JP" altLang="en-US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 panose="05050102010706020507" pitchFamily="18" charset="2"/>
              </a:rPr>
              <a:t>付近に鋭いエッジを持った長波長側に裾を引く分布と予想される．</a:t>
            </a:r>
            <a:endParaRPr lang="en-US" altLang="ja-JP" sz="24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ja-JP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ロケット実験</a:t>
            </a:r>
            <a:endParaRPr kumimoji="1" lang="en-US" altLang="ja-JP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ja-JP" altLang="en-US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望遠鏡主鏡直径</a:t>
            </a:r>
            <a:r>
              <a:rPr lang="ja-JP" altLang="en-US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：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15cm</a:t>
            </a:r>
            <a:endParaRPr lang="en-US" altLang="ja-JP" sz="24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ja-JP" altLang="en-US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回折格子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</a:t>
            </a:r>
            <a:r>
              <a:rPr lang="ja-JP" altLang="en-US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波長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: 40-80 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 panose="05050102010706020507" pitchFamily="18" charset="2"/>
              </a:rPr>
              <a:t>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m)</a:t>
            </a:r>
            <a:r>
              <a:rPr lang="ja-JP" altLang="en-US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で分光された</a:t>
            </a:r>
            <a:r>
              <a:rPr lang="ja-JP" altLang="en-US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光子</a:t>
            </a:r>
            <a:r>
              <a:rPr lang="ja-JP" altLang="en-US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を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50×8</a:t>
            </a:r>
            <a:r>
              <a:rPr lang="ja-JP" altLang="en-US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ピクセルの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 </a:t>
            </a:r>
            <a:r>
              <a:rPr lang="ja-JP" altLang="en-US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で計数</a:t>
            </a:r>
            <a:endParaRPr lang="en-US" altLang="ja-JP" sz="24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</a:t>
            </a:r>
            <a:r>
              <a:rPr lang="ja-JP" altLang="en-US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１素子あたりの視野角：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100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 panose="05050102010706020507" pitchFamily="18" charset="2"/>
              </a:rPr>
              <a:t>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rad×100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 panose="05050102010706020507" pitchFamily="18" charset="2"/>
              </a:rPr>
              <a:t>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rad</a:t>
            </a:r>
            <a:endParaRPr lang="en-US" altLang="ja-JP" sz="24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ja-JP" altLang="en-US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測定時間：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200</a:t>
            </a:r>
            <a:r>
              <a:rPr lang="ja-JP" altLang="en-US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秒</a:t>
            </a:r>
            <a:endParaRPr lang="en-US" altLang="ja-JP" sz="24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ja-JP" altLang="en-US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を仮定するとニュートリノの寿命に対して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</a:t>
            </a:r>
            <a:r>
              <a:rPr lang="en-US" altLang="ja-JP" sz="2400" baseline="30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14</a:t>
            </a:r>
            <a:r>
              <a:rPr lang="ja-JP" altLang="en-US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年の下限値が設定可能．</a:t>
            </a:r>
            <a:endParaRPr lang="en-US" altLang="ja-JP" sz="24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</a:t>
            </a:r>
            <a:r>
              <a:rPr lang="ja-JP" altLang="en-US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現在の寿命下限値を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100</a:t>
            </a:r>
            <a:r>
              <a:rPr lang="ja-JP" altLang="en-US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倍改善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  <a:endParaRPr lang="ja-JP" altLang="en-US" sz="24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291" name="グループ化 290"/>
          <p:cNvGrpSpPr/>
          <p:nvPr/>
        </p:nvGrpSpPr>
        <p:grpSpPr>
          <a:xfrm>
            <a:off x="11235786" y="38042143"/>
            <a:ext cx="7224391" cy="4273985"/>
            <a:chOff x="11938737" y="31453624"/>
            <a:chExt cx="7018571" cy="4056172"/>
          </a:xfrm>
        </p:grpSpPr>
        <p:sp>
          <p:nvSpPr>
            <p:cNvPr id="292" name="正方形/長方形 291"/>
            <p:cNvSpPr/>
            <p:nvPr/>
          </p:nvSpPr>
          <p:spPr bwMode="auto">
            <a:xfrm rot="20096978">
              <a:off x="13061569" y="32769891"/>
              <a:ext cx="586392" cy="654590"/>
            </a:xfrm>
            <a:prstGeom prst="rect">
              <a:avLst/>
            </a:prstGeom>
            <a:gradFill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12000000" lon="9600000" rev="15600000"/>
              </a:camera>
              <a:lightRig rig="threePt" dir="t"/>
            </a:scene3d>
            <a:sp3d extrusionH="76200" contourW="25400">
              <a:bevelT w="25400" h="12700"/>
              <a:bevelB w="25400" h="12700"/>
              <a:extrusionClr>
                <a:schemeClr val="tx1">
                  <a:lumMod val="65000"/>
                  <a:lumOff val="35000"/>
                </a:schemeClr>
              </a:extrusionClr>
              <a:contourClr>
                <a:schemeClr val="accent5">
                  <a:lumMod val="25000"/>
                </a:schemeClr>
              </a:contourClr>
            </a:sp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93" name="Freeform 82"/>
            <p:cNvSpPr>
              <a:spLocks/>
            </p:cNvSpPr>
            <p:nvPr/>
          </p:nvSpPr>
          <p:spPr bwMode="auto">
            <a:xfrm rot="7748157">
              <a:off x="13441216" y="32218659"/>
              <a:ext cx="1384528" cy="181822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chemeClr val="bg1">
                  <a:lumMod val="50000"/>
                </a:schemeClr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3600" dirty="0">
                <a:solidFill>
                  <a:srgbClr val="FF0000"/>
                </a:solidFill>
              </a:endParaRPr>
            </a:p>
          </p:txBody>
        </p:sp>
        <p:sp>
          <p:nvSpPr>
            <p:cNvPr id="294" name="正方形/長方形 293"/>
            <p:cNvSpPr/>
            <p:nvPr/>
          </p:nvSpPr>
          <p:spPr bwMode="auto">
            <a:xfrm>
              <a:off x="13275010" y="34531596"/>
              <a:ext cx="27494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95" name="正方形/長方形 294"/>
            <p:cNvSpPr/>
            <p:nvPr/>
          </p:nvSpPr>
          <p:spPr bwMode="auto">
            <a:xfrm>
              <a:off x="13661890" y="34419446"/>
              <a:ext cx="27494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96" name="正方形/長方形 295"/>
            <p:cNvSpPr/>
            <p:nvPr/>
          </p:nvSpPr>
          <p:spPr bwMode="auto">
            <a:xfrm>
              <a:off x="14022959" y="34302324"/>
              <a:ext cx="27494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97" name="正方形/長方形 296"/>
            <p:cNvSpPr/>
            <p:nvPr/>
          </p:nvSpPr>
          <p:spPr bwMode="auto">
            <a:xfrm>
              <a:off x="14417981" y="34159928"/>
              <a:ext cx="27494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98" name="正方形/長方形 297"/>
            <p:cNvSpPr/>
            <p:nvPr/>
          </p:nvSpPr>
          <p:spPr bwMode="auto">
            <a:xfrm>
              <a:off x="14787330" y="34045959"/>
              <a:ext cx="27494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99" name="正方形/長方形 298"/>
            <p:cNvSpPr/>
            <p:nvPr/>
          </p:nvSpPr>
          <p:spPr bwMode="auto">
            <a:xfrm>
              <a:off x="15161236" y="33913858"/>
              <a:ext cx="27494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300" name="正方形/長方形 299"/>
            <p:cNvSpPr/>
            <p:nvPr/>
          </p:nvSpPr>
          <p:spPr bwMode="auto">
            <a:xfrm>
              <a:off x="15547977" y="33784821"/>
              <a:ext cx="27494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301" name="正方形/長方形 300"/>
            <p:cNvSpPr/>
            <p:nvPr/>
          </p:nvSpPr>
          <p:spPr bwMode="auto">
            <a:xfrm>
              <a:off x="13115175" y="34315572"/>
              <a:ext cx="27494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302" name="正方形/長方形 301"/>
            <p:cNvSpPr/>
            <p:nvPr/>
          </p:nvSpPr>
          <p:spPr bwMode="auto">
            <a:xfrm>
              <a:off x="13502055" y="34203422"/>
              <a:ext cx="27494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303" name="正方形/長方形 302"/>
            <p:cNvSpPr/>
            <p:nvPr/>
          </p:nvSpPr>
          <p:spPr bwMode="auto">
            <a:xfrm>
              <a:off x="13863125" y="34086300"/>
              <a:ext cx="27494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304" name="正方形/長方形 303"/>
            <p:cNvSpPr/>
            <p:nvPr/>
          </p:nvSpPr>
          <p:spPr bwMode="auto">
            <a:xfrm>
              <a:off x="14258146" y="33943904"/>
              <a:ext cx="27494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305" name="正方形/長方形 304"/>
            <p:cNvSpPr/>
            <p:nvPr/>
          </p:nvSpPr>
          <p:spPr bwMode="auto">
            <a:xfrm>
              <a:off x="14627496" y="33829935"/>
              <a:ext cx="27494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306" name="正方形/長方形 305"/>
            <p:cNvSpPr/>
            <p:nvPr/>
          </p:nvSpPr>
          <p:spPr bwMode="auto">
            <a:xfrm>
              <a:off x="15001401" y="33697834"/>
              <a:ext cx="27494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307" name="正方形/長方形 306"/>
            <p:cNvSpPr/>
            <p:nvPr/>
          </p:nvSpPr>
          <p:spPr bwMode="auto">
            <a:xfrm>
              <a:off x="15388143" y="33568797"/>
              <a:ext cx="27494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308" name="正方形/長方形 307"/>
            <p:cNvSpPr/>
            <p:nvPr/>
          </p:nvSpPr>
          <p:spPr bwMode="auto">
            <a:xfrm>
              <a:off x="12956865" y="34096108"/>
              <a:ext cx="27494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309" name="正方形/長方形 308"/>
            <p:cNvSpPr/>
            <p:nvPr/>
          </p:nvSpPr>
          <p:spPr bwMode="auto">
            <a:xfrm>
              <a:off x="13343745" y="33983958"/>
              <a:ext cx="27494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310" name="正方形/長方形 309"/>
            <p:cNvSpPr/>
            <p:nvPr/>
          </p:nvSpPr>
          <p:spPr bwMode="auto">
            <a:xfrm>
              <a:off x="13704815" y="33866836"/>
              <a:ext cx="27494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311" name="正方形/長方形 310"/>
            <p:cNvSpPr/>
            <p:nvPr/>
          </p:nvSpPr>
          <p:spPr bwMode="auto">
            <a:xfrm>
              <a:off x="14099836" y="33724440"/>
              <a:ext cx="27494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312" name="正方形/長方形 311"/>
            <p:cNvSpPr/>
            <p:nvPr/>
          </p:nvSpPr>
          <p:spPr bwMode="auto">
            <a:xfrm>
              <a:off x="14469186" y="33610471"/>
              <a:ext cx="27494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313" name="正方形/長方形 312"/>
            <p:cNvSpPr/>
            <p:nvPr/>
          </p:nvSpPr>
          <p:spPr bwMode="auto">
            <a:xfrm>
              <a:off x="14843091" y="33478370"/>
              <a:ext cx="27494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314" name="正方形/長方形 313"/>
            <p:cNvSpPr/>
            <p:nvPr/>
          </p:nvSpPr>
          <p:spPr bwMode="auto">
            <a:xfrm>
              <a:off x="15229833" y="33349333"/>
              <a:ext cx="27494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315" name="Freeform 82"/>
            <p:cNvSpPr>
              <a:spLocks/>
            </p:cNvSpPr>
            <p:nvPr/>
          </p:nvSpPr>
          <p:spPr bwMode="auto">
            <a:xfrm rot="1801589">
              <a:off x="13609088" y="33336784"/>
              <a:ext cx="1904510" cy="187451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3600">
                <a:solidFill>
                  <a:srgbClr val="FF0000"/>
                </a:solidFill>
              </a:endParaRPr>
            </a:p>
          </p:txBody>
        </p:sp>
        <p:sp>
          <p:nvSpPr>
            <p:cNvPr id="316" name="Freeform 82"/>
            <p:cNvSpPr>
              <a:spLocks/>
            </p:cNvSpPr>
            <p:nvPr/>
          </p:nvSpPr>
          <p:spPr bwMode="auto">
            <a:xfrm rot="3642240">
              <a:off x="13013588" y="33509764"/>
              <a:ext cx="1166050" cy="135741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B05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3600">
                <a:solidFill>
                  <a:srgbClr val="FF0000"/>
                </a:solidFill>
              </a:endParaRPr>
            </a:p>
          </p:txBody>
        </p:sp>
        <p:sp>
          <p:nvSpPr>
            <p:cNvPr id="317" name="Freeform 82"/>
            <p:cNvSpPr>
              <a:spLocks/>
            </p:cNvSpPr>
            <p:nvPr/>
          </p:nvSpPr>
          <p:spPr bwMode="auto">
            <a:xfrm rot="5193685">
              <a:off x="12695709" y="33654222"/>
              <a:ext cx="1003688" cy="139747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70C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3600">
                <a:solidFill>
                  <a:srgbClr val="FFFF00"/>
                </a:solidFill>
              </a:endParaRPr>
            </a:p>
          </p:txBody>
        </p:sp>
        <p:cxnSp>
          <p:nvCxnSpPr>
            <p:cNvPr id="318" name="直線矢印コネクタ 317"/>
            <p:cNvCxnSpPr/>
            <p:nvPr/>
          </p:nvCxnSpPr>
          <p:spPr bwMode="auto">
            <a:xfrm flipH="1">
              <a:off x="15663085" y="32642700"/>
              <a:ext cx="297306" cy="623096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19" name="テキスト ボックス 318"/>
            <p:cNvSpPr txBox="1"/>
            <p:nvPr/>
          </p:nvSpPr>
          <p:spPr>
            <a:xfrm>
              <a:off x="16050517" y="32150744"/>
              <a:ext cx="2906791" cy="33590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Nb/Al-STJ </a:t>
              </a:r>
              <a:r>
                <a:rPr kumimoji="1" lang="en-US" altLang="ja-JP" sz="2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pixel</a:t>
              </a:r>
            </a:p>
            <a:p>
              <a:r>
                <a:rPr lang="ja-JP" altLang="en-US" sz="2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回折</a:t>
              </a:r>
              <a:r>
                <a:rPr lang="ja-JP" altLang="en-US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格子で波長</a:t>
              </a:r>
              <a:r>
                <a:rPr lang="en-US" altLang="ja-JP" sz="2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40-80</a:t>
              </a:r>
              <a:r>
                <a:rPr lang="en-US" altLang="ja-JP" sz="2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 panose="05050102010706020507" pitchFamily="18" charset="2"/>
                </a:rPr>
                <a:t>m</a:t>
              </a:r>
              <a:r>
                <a:rPr lang="en-US" altLang="ja-JP" sz="2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 </a:t>
              </a:r>
              <a:r>
                <a:rPr lang="ja-JP" altLang="en-US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の光子を分光し，</a:t>
              </a:r>
              <a:r>
                <a:rPr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50</a:t>
              </a:r>
              <a:r>
                <a:rPr lang="ja-JP" altLang="en-US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列</a:t>
              </a:r>
              <a:r>
                <a:rPr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×8</a:t>
              </a:r>
              <a:r>
                <a:rPr lang="ja-JP" altLang="en-US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の</a:t>
              </a:r>
              <a:r>
                <a:rPr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Nb/Al-STJ </a:t>
              </a:r>
              <a:r>
                <a:rPr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pixel </a:t>
              </a:r>
              <a:r>
                <a:rPr lang="ja-JP" altLang="en-US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アレイで光子を計数することにより，波長分布を捉える</a:t>
              </a:r>
              <a:endPara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  <a:p>
              <a:pPr marL="457200" indent="-457200">
                <a:buFont typeface="Arial" pitchFamily="34" charset="0"/>
                <a:buChar char="•"/>
              </a:pPr>
              <a:endParaRPr kumimoji="1" lang="ja-JP" altLang="en-US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0" name="テキスト ボックス 319"/>
                <p:cNvSpPr txBox="1"/>
                <p:nvPr/>
              </p:nvSpPr>
              <p:spPr>
                <a:xfrm>
                  <a:off x="15387225" y="34201760"/>
                  <a:ext cx="962298" cy="69057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3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3600" b="0" i="1" smtClean="0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kumimoji="1" lang="en-US" altLang="ja-JP" sz="3600" b="0" i="1" smtClean="0"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3600" dirty="0"/>
                </a:p>
              </p:txBody>
            </p:sp>
          </mc:Choice>
          <mc:Fallback xmlns="">
            <p:sp>
              <p:nvSpPr>
                <p:cNvPr id="207" name="テキスト ボックス 20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387225" y="34201760"/>
                  <a:ext cx="962298" cy="690574"/>
                </a:xfrm>
                <a:prstGeom prst="rect">
                  <a:avLst/>
                </a:prstGeom>
                <a:blipFill rotWithShape="1">
                  <a:blip r:embed="rId6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21" name="直線矢印コネクタ 320"/>
            <p:cNvCxnSpPr/>
            <p:nvPr/>
          </p:nvCxnSpPr>
          <p:spPr bwMode="auto">
            <a:xfrm flipH="1">
              <a:off x="13833105" y="34101279"/>
              <a:ext cx="1989814" cy="637946"/>
            </a:xfrm>
            <a:prstGeom prst="straightConnector1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22" name="Freeform 82"/>
            <p:cNvSpPr>
              <a:spLocks/>
            </p:cNvSpPr>
            <p:nvPr/>
          </p:nvSpPr>
          <p:spPr bwMode="auto">
            <a:xfrm rot="8760814">
              <a:off x="13630051" y="32441558"/>
              <a:ext cx="1321607" cy="190478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chemeClr val="bg1">
                  <a:lumMod val="50000"/>
                </a:schemeClr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3600">
                <a:solidFill>
                  <a:srgbClr val="FF0000"/>
                </a:solidFill>
              </a:endParaRPr>
            </a:p>
          </p:txBody>
        </p:sp>
        <p:sp>
          <p:nvSpPr>
            <p:cNvPr id="323" name="Freeform 82"/>
            <p:cNvSpPr>
              <a:spLocks/>
            </p:cNvSpPr>
            <p:nvPr/>
          </p:nvSpPr>
          <p:spPr bwMode="auto">
            <a:xfrm rot="4239930">
              <a:off x="12709625" y="33704873"/>
              <a:ext cx="1332524" cy="159896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70C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3600">
                <a:solidFill>
                  <a:srgbClr val="FFFF00"/>
                </a:solidFill>
              </a:endParaRPr>
            </a:p>
          </p:txBody>
        </p:sp>
        <p:sp>
          <p:nvSpPr>
            <p:cNvPr id="324" name="Freeform 82"/>
            <p:cNvSpPr>
              <a:spLocks/>
            </p:cNvSpPr>
            <p:nvPr/>
          </p:nvSpPr>
          <p:spPr bwMode="auto">
            <a:xfrm rot="3098568">
              <a:off x="13080247" y="33581309"/>
              <a:ext cx="1717422" cy="208761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B05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3600">
                <a:solidFill>
                  <a:srgbClr val="FF0000"/>
                </a:solidFill>
              </a:endParaRPr>
            </a:p>
          </p:txBody>
        </p:sp>
        <p:sp>
          <p:nvSpPr>
            <p:cNvPr id="325" name="Freeform 82"/>
            <p:cNvSpPr>
              <a:spLocks/>
            </p:cNvSpPr>
            <p:nvPr/>
          </p:nvSpPr>
          <p:spPr bwMode="auto">
            <a:xfrm rot="1951799">
              <a:off x="13570639" y="33201943"/>
              <a:ext cx="1274837" cy="204747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3600">
                <a:solidFill>
                  <a:srgbClr val="FF0000"/>
                </a:solidFill>
              </a:endParaRPr>
            </a:p>
          </p:txBody>
        </p:sp>
        <p:cxnSp>
          <p:nvCxnSpPr>
            <p:cNvPr id="326" name="直線矢印コネクタ 325"/>
            <p:cNvCxnSpPr/>
            <p:nvPr/>
          </p:nvCxnSpPr>
          <p:spPr bwMode="auto">
            <a:xfrm>
              <a:off x="12750671" y="34323161"/>
              <a:ext cx="385356" cy="527510"/>
            </a:xfrm>
            <a:prstGeom prst="straightConnector1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7" name="テキスト ボックス 326"/>
                <p:cNvSpPr txBox="1"/>
                <p:nvPr/>
              </p:nvSpPr>
              <p:spPr>
                <a:xfrm>
                  <a:off x="11981051" y="34213156"/>
                  <a:ext cx="96229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sz="3600" b="0" i="0" smtClean="0">
                            <a:latin typeface="Cambria Math"/>
                          </a:rPr>
                          <m:t>Δ</m:t>
                        </m:r>
                        <m:r>
                          <a:rPr kumimoji="1" lang="en-US" altLang="ja-JP" sz="3600" b="0" i="1" smtClean="0">
                            <a:latin typeface="Cambria Math"/>
                          </a:rPr>
                          <m:t>𝜃</m:t>
                        </m:r>
                      </m:oMath>
                    </m:oMathPara>
                  </a14:m>
                  <a:endParaRPr kumimoji="1" lang="ja-JP" altLang="en-US" sz="3600" dirty="0"/>
                </a:p>
              </p:txBody>
            </p:sp>
          </mc:Choice>
          <mc:Fallback xmlns="">
            <p:sp>
              <p:nvSpPr>
                <p:cNvPr id="214" name="テキスト ボックス 2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981051" y="34213156"/>
                  <a:ext cx="962298" cy="646331"/>
                </a:xfrm>
                <a:prstGeom prst="rect">
                  <a:avLst/>
                </a:prstGeom>
                <a:blipFill rotWithShape="1">
                  <a:blip r:embed="rId6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28" name="テキスト ボックス 327"/>
            <p:cNvSpPr txBox="1"/>
            <p:nvPr/>
          </p:nvSpPr>
          <p:spPr>
            <a:xfrm>
              <a:off x="11938737" y="32242039"/>
              <a:ext cx="1712626" cy="496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2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回折格子</a:t>
              </a:r>
              <a:endParaRPr kumimoji="1" lang="ja-JP" altLang="en-US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9" name="テキスト ボックス 328"/>
                <p:cNvSpPr txBox="1"/>
                <p:nvPr/>
              </p:nvSpPr>
              <p:spPr>
                <a:xfrm>
                  <a:off x="14009848" y="31453624"/>
                  <a:ext cx="4278869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sz="2800" dirty="0" smtClean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Photon(</a:t>
                  </a:r>
                  <a14:m>
                    <m:oMath xmlns:m="http://schemas.openxmlformats.org/officeDocument/2006/math">
                      <m:r>
                        <a:rPr lang="en-US" altLang="ja-JP" sz="2800" i="1">
                          <a:latin typeface="Cambria Math"/>
                          <a:ea typeface="Arial Unicode MS" pitchFamily="50" charset="-128"/>
                          <a:cs typeface="Arial Unicode MS" pitchFamily="50" charset="-128"/>
                        </a:rPr>
                        <m:t>𝜆</m:t>
                      </m:r>
                      <m:r>
                        <a:rPr lang="en-US" altLang="ja-JP" sz="2800" i="1">
                          <a:latin typeface="Cambria Math"/>
                          <a:ea typeface="Arial Unicode MS" pitchFamily="50" charset="-128"/>
                          <a:cs typeface="Arial Unicode MS" pitchFamily="50" charset="-128"/>
                        </a:rPr>
                        <m:t>=40−80</m:t>
                      </m:r>
                      <m:r>
                        <a:rPr lang="en-US" altLang="ja-JP" sz="2800" i="1">
                          <a:latin typeface="Cambria Math"/>
                          <a:ea typeface="Arial Unicode MS" pitchFamily="50" charset="-128"/>
                          <a:cs typeface="Arial Unicode MS" pitchFamily="50" charset="-128"/>
                        </a:rPr>
                        <m:t>𝜇</m:t>
                      </m:r>
                      <m:r>
                        <m:rPr>
                          <m:sty m:val="p"/>
                        </m:rPr>
                        <a:rPr lang="en-US" altLang="ja-JP" sz="2800" i="1">
                          <a:latin typeface="Cambria Math"/>
                          <a:ea typeface="Arial Unicode MS" pitchFamily="50" charset="-128"/>
                          <a:cs typeface="Arial Unicode MS" pitchFamily="50" charset="-128"/>
                        </a:rPr>
                        <m:t>m</m:t>
                      </m:r>
                    </m:oMath>
                  </a14:m>
                  <a:r>
                    <a:rPr lang="en-US" altLang="ja-JP" sz="2800" dirty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 </a:t>
                  </a:r>
                  <a:r>
                    <a:rPr lang="en-US" altLang="ja-JP" sz="2800" dirty="0" smtClean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)</a:t>
                  </a:r>
                  <a:endParaRPr kumimoji="1" lang="ja-JP" altLang="en-US" sz="28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273" name="テキスト ボックス 27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009848" y="31453624"/>
                  <a:ext cx="4278869" cy="523220"/>
                </a:xfrm>
                <a:prstGeom prst="rect">
                  <a:avLst/>
                </a:prstGeom>
                <a:blipFill rotWithShape="1">
                  <a:blip r:embed="rId62"/>
                  <a:stretch>
                    <a:fillRect l="-2766" t="-11111" b="-25556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31" name="グループ化 330"/>
          <p:cNvGrpSpPr/>
          <p:nvPr/>
        </p:nvGrpSpPr>
        <p:grpSpPr>
          <a:xfrm>
            <a:off x="11631726" y="31971529"/>
            <a:ext cx="7030636" cy="6011052"/>
            <a:chOff x="11758558" y="35498424"/>
            <a:chExt cx="7030636" cy="6011052"/>
          </a:xfrm>
        </p:grpSpPr>
        <p:sp>
          <p:nvSpPr>
            <p:cNvPr id="332" name="円/楕円 331"/>
            <p:cNvSpPr/>
            <p:nvPr/>
          </p:nvSpPr>
          <p:spPr bwMode="auto">
            <a:xfrm>
              <a:off x="13602992" y="40506347"/>
              <a:ext cx="2557807" cy="898230"/>
            </a:xfrm>
            <a:prstGeom prst="ellipse">
              <a:avLst/>
            </a:prstGeom>
            <a:solidFill>
              <a:schemeClr val="bg2">
                <a:lumMod val="40000"/>
                <a:lumOff val="6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6300000" lon="0" rev="0"/>
              </a:camera>
              <a:lightRig rig="threePt" dir="t"/>
            </a:scene3d>
            <a:sp3d>
              <a:bevelT w="0" h="0"/>
              <a:bevelB h="635000"/>
            </a:sp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333" name="正方形/長方形 332"/>
            <p:cNvSpPr/>
            <p:nvPr/>
          </p:nvSpPr>
          <p:spPr bwMode="auto">
            <a:xfrm rot="20096978">
              <a:off x="15340813" y="39237848"/>
              <a:ext cx="405707" cy="386730"/>
            </a:xfrm>
            <a:prstGeom prst="rect">
              <a:avLst/>
            </a:prstGeom>
            <a:gradFill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9000000" lon="9600000" rev="14400000"/>
              </a:camera>
              <a:lightRig rig="threePt" dir="t"/>
            </a:scene3d>
            <a:sp3d extrusionH="76200" contourW="25400">
              <a:bevelT w="25400" h="12700"/>
              <a:bevelB w="25400" h="12700"/>
              <a:extrusionClr>
                <a:schemeClr val="tx1">
                  <a:lumMod val="65000"/>
                  <a:lumOff val="35000"/>
                </a:schemeClr>
              </a:extrusionClr>
              <a:contourClr>
                <a:schemeClr val="accent5">
                  <a:lumMod val="25000"/>
                </a:schemeClr>
              </a:contourClr>
            </a:sp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334" name="円柱 333"/>
            <p:cNvSpPr/>
            <p:nvPr/>
          </p:nvSpPr>
          <p:spPr bwMode="auto">
            <a:xfrm>
              <a:off x="13413525" y="35909999"/>
              <a:ext cx="2842008" cy="5196135"/>
            </a:xfrm>
            <a:prstGeom prst="can">
              <a:avLst>
                <a:gd name="adj" fmla="val 13139"/>
              </a:avLst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335" name="円弧 334"/>
            <p:cNvSpPr/>
            <p:nvPr/>
          </p:nvSpPr>
          <p:spPr bwMode="auto">
            <a:xfrm flipV="1">
              <a:off x="13981927" y="37916427"/>
              <a:ext cx="2178873" cy="514469"/>
            </a:xfrm>
            <a:prstGeom prst="arc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336" name="円弧 335"/>
            <p:cNvSpPr/>
            <p:nvPr/>
          </p:nvSpPr>
          <p:spPr bwMode="auto">
            <a:xfrm flipH="1" flipV="1">
              <a:off x="13602992" y="37916427"/>
              <a:ext cx="2178873" cy="514469"/>
            </a:xfrm>
            <a:prstGeom prst="arc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337" name="円/楕円 336"/>
            <p:cNvSpPr/>
            <p:nvPr/>
          </p:nvSpPr>
          <p:spPr bwMode="auto">
            <a:xfrm>
              <a:off x="14550328" y="36733149"/>
              <a:ext cx="615768" cy="102894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338" name="直線矢印コネクタ 337"/>
            <p:cNvCxnSpPr/>
            <p:nvPr/>
          </p:nvCxnSpPr>
          <p:spPr bwMode="auto">
            <a:xfrm>
              <a:off x="14171394" y="35498424"/>
              <a:ext cx="0" cy="2675238"/>
            </a:xfrm>
            <a:prstGeom prst="straightConnector1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9" name="直線矢印コネクタ 338"/>
            <p:cNvCxnSpPr/>
            <p:nvPr/>
          </p:nvCxnSpPr>
          <p:spPr bwMode="auto">
            <a:xfrm>
              <a:off x="15497664" y="35514921"/>
              <a:ext cx="0" cy="2658741"/>
            </a:xfrm>
            <a:prstGeom prst="straightConnector1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0" name="直線矢印コネクタ 339"/>
            <p:cNvCxnSpPr/>
            <p:nvPr/>
          </p:nvCxnSpPr>
          <p:spPr bwMode="auto">
            <a:xfrm flipV="1">
              <a:off x="14431911" y="36913213"/>
              <a:ext cx="260517" cy="1260449"/>
            </a:xfrm>
            <a:prstGeom prst="straightConnector1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1" name="直線矢印コネクタ 340"/>
            <p:cNvCxnSpPr/>
            <p:nvPr/>
          </p:nvCxnSpPr>
          <p:spPr bwMode="auto">
            <a:xfrm flipH="1" flipV="1">
              <a:off x="15071363" y="36929711"/>
              <a:ext cx="213151" cy="1243950"/>
            </a:xfrm>
            <a:prstGeom prst="straightConnector1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2" name="直線矢印コネクタ 341"/>
            <p:cNvCxnSpPr/>
            <p:nvPr/>
          </p:nvCxnSpPr>
          <p:spPr bwMode="auto">
            <a:xfrm>
              <a:off x="14851886" y="36929711"/>
              <a:ext cx="54868" cy="2735910"/>
            </a:xfrm>
            <a:prstGeom prst="straightConnector1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3" name="直線矢印コネクタ 342"/>
            <p:cNvCxnSpPr/>
            <p:nvPr/>
          </p:nvCxnSpPr>
          <p:spPr bwMode="auto">
            <a:xfrm flipH="1">
              <a:off x="14834529" y="36929711"/>
              <a:ext cx="127095" cy="2735910"/>
            </a:xfrm>
            <a:prstGeom prst="straightConnector1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4" name="直線コネクタ 343"/>
            <p:cNvCxnSpPr/>
            <p:nvPr/>
          </p:nvCxnSpPr>
          <p:spPr bwMode="auto">
            <a:xfrm>
              <a:off x="14360861" y="38739577"/>
              <a:ext cx="474843" cy="0"/>
            </a:xfrm>
            <a:prstGeom prst="line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5" name="直線コネクタ 344"/>
            <p:cNvCxnSpPr/>
            <p:nvPr/>
          </p:nvCxnSpPr>
          <p:spPr bwMode="auto">
            <a:xfrm>
              <a:off x="14928088" y="38739577"/>
              <a:ext cx="474843" cy="0"/>
            </a:xfrm>
            <a:prstGeom prst="line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46" name="円弧 345"/>
            <p:cNvSpPr/>
            <p:nvPr/>
          </p:nvSpPr>
          <p:spPr bwMode="auto">
            <a:xfrm rot="12931961">
              <a:off x="14705276" y="39180517"/>
              <a:ext cx="691615" cy="617363"/>
            </a:xfrm>
            <a:prstGeom prst="arc">
              <a:avLst>
                <a:gd name="adj1" fmla="val 13695959"/>
                <a:gd name="adj2" fmla="val 19245261"/>
              </a:avLst>
            </a:prstGeom>
            <a:noFill/>
            <a:ln w="31750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347" name="直線矢印コネクタ 346"/>
            <p:cNvCxnSpPr/>
            <p:nvPr/>
          </p:nvCxnSpPr>
          <p:spPr bwMode="auto">
            <a:xfrm flipV="1">
              <a:off x="14968232" y="39489198"/>
              <a:ext cx="529432" cy="202147"/>
            </a:xfrm>
            <a:prstGeom prst="straightConnector1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8" name="直線矢印コネクタ 347"/>
            <p:cNvCxnSpPr/>
            <p:nvPr/>
          </p:nvCxnSpPr>
          <p:spPr bwMode="auto">
            <a:xfrm flipH="1">
              <a:off x="15373826" y="39547784"/>
              <a:ext cx="135054" cy="312322"/>
            </a:xfrm>
            <a:prstGeom prst="straightConnector1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49" name="正方形/長方形 348"/>
            <p:cNvSpPr/>
            <p:nvPr/>
          </p:nvSpPr>
          <p:spPr bwMode="auto">
            <a:xfrm>
              <a:off x="16160800" y="39331908"/>
              <a:ext cx="473668" cy="1066357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2400000" lon="0" rev="0"/>
              </a:camera>
              <a:lightRig rig="threePt" dir="t"/>
            </a:scene3d>
            <a:sp3d>
              <a:bevelB h="635000"/>
            </a:sp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350" name="テキスト ボックス 349"/>
            <p:cNvSpPr txBox="1"/>
            <p:nvPr/>
          </p:nvSpPr>
          <p:spPr>
            <a:xfrm>
              <a:off x="14431911" y="41047811"/>
              <a:ext cx="435728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液体ヘリウム</a:t>
              </a:r>
              <a:r>
                <a:rPr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4</a:t>
              </a:r>
              <a:r>
                <a:rPr kumimoji="1"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 </a:t>
              </a:r>
              <a:r>
                <a:rPr kumimoji="1" lang="ja-JP" altLang="en-US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減圧冷却</a:t>
              </a:r>
              <a:r>
                <a:rPr kumimoji="1"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(</a:t>
              </a:r>
              <a:r>
                <a:rPr kumimoji="1"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1.6K)</a:t>
              </a:r>
              <a:endParaRPr kumimoji="1" lang="ja-JP" altLang="en-US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351" name="テキスト ボックス 350"/>
            <p:cNvSpPr txBox="1"/>
            <p:nvPr/>
          </p:nvSpPr>
          <p:spPr>
            <a:xfrm>
              <a:off x="15353794" y="38647427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回折格子</a:t>
              </a:r>
              <a:endParaRPr kumimoji="1" lang="ja-JP" altLang="en-US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352" name="テキスト ボックス 351"/>
            <p:cNvSpPr txBox="1"/>
            <p:nvPr/>
          </p:nvSpPr>
          <p:spPr>
            <a:xfrm>
              <a:off x="16135227" y="39367338"/>
              <a:ext cx="837361" cy="4521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DAQ</a:t>
              </a:r>
              <a:endParaRPr kumimoji="1"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353" name="円/楕円 352"/>
            <p:cNvSpPr/>
            <p:nvPr/>
          </p:nvSpPr>
          <p:spPr bwMode="auto">
            <a:xfrm flipV="1">
              <a:off x="15082362" y="39871408"/>
              <a:ext cx="794237" cy="477851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900000" lon="10799999" rev="10799999"/>
              </a:camera>
              <a:lightRig rig="threePt" dir="t"/>
            </a:scene3d>
            <a:sp3d>
              <a:bevelT w="0" h="0"/>
              <a:bevelB h="635000"/>
            </a:sp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354" name="グループ化 353"/>
            <p:cNvGrpSpPr/>
            <p:nvPr/>
          </p:nvGrpSpPr>
          <p:grpSpPr>
            <a:xfrm>
              <a:off x="15341773" y="39768515"/>
              <a:ext cx="250625" cy="271262"/>
              <a:chOff x="3173800" y="5708315"/>
              <a:chExt cx="1507250" cy="601005"/>
            </a:xfrm>
          </p:grpSpPr>
          <p:sp>
            <p:nvSpPr>
              <p:cNvPr id="364" name="正方形/長方形 363"/>
              <p:cNvSpPr/>
              <p:nvPr/>
            </p:nvSpPr>
            <p:spPr bwMode="auto">
              <a:xfrm>
                <a:off x="3341111" y="6197131"/>
                <a:ext cx="144591" cy="11218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365" name="正方形/長方形 364"/>
              <p:cNvSpPr/>
              <p:nvPr/>
            </p:nvSpPr>
            <p:spPr bwMode="auto">
              <a:xfrm>
                <a:off x="3544570" y="6150761"/>
                <a:ext cx="144591" cy="11218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366" name="正方形/長方形 365"/>
              <p:cNvSpPr/>
              <p:nvPr/>
            </p:nvSpPr>
            <p:spPr bwMode="auto">
              <a:xfrm>
                <a:off x="3734456" y="6102336"/>
                <a:ext cx="144591" cy="11218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367" name="正方形/長方形 366"/>
              <p:cNvSpPr/>
              <p:nvPr/>
            </p:nvSpPr>
            <p:spPr bwMode="auto">
              <a:xfrm>
                <a:off x="3942197" y="6043462"/>
                <a:ext cx="144591" cy="11218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368" name="正方形/長方形 367"/>
              <p:cNvSpPr/>
              <p:nvPr/>
            </p:nvSpPr>
            <p:spPr bwMode="auto">
              <a:xfrm>
                <a:off x="4136436" y="5996340"/>
                <a:ext cx="144591" cy="11218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369" name="正方形/長方形 368"/>
              <p:cNvSpPr/>
              <p:nvPr/>
            </p:nvSpPr>
            <p:spPr bwMode="auto">
              <a:xfrm>
                <a:off x="4333072" y="5941722"/>
                <a:ext cx="144591" cy="11218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370" name="正方形/長方形 369"/>
              <p:cNvSpPr/>
              <p:nvPr/>
            </p:nvSpPr>
            <p:spPr bwMode="auto">
              <a:xfrm>
                <a:off x="4536459" y="5888371"/>
                <a:ext cx="144591" cy="11218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371" name="正方形/長方形 370"/>
              <p:cNvSpPr/>
              <p:nvPr/>
            </p:nvSpPr>
            <p:spPr bwMode="auto">
              <a:xfrm>
                <a:off x="3257055" y="6107814"/>
                <a:ext cx="144591" cy="11218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372" name="正方形/長方形 371"/>
              <p:cNvSpPr/>
              <p:nvPr/>
            </p:nvSpPr>
            <p:spPr bwMode="auto">
              <a:xfrm>
                <a:off x="3460514" y="6061445"/>
                <a:ext cx="144591" cy="11218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373" name="正方形/長方形 372"/>
              <p:cNvSpPr/>
              <p:nvPr/>
            </p:nvSpPr>
            <p:spPr bwMode="auto">
              <a:xfrm>
                <a:off x="3650399" y="6013020"/>
                <a:ext cx="144591" cy="11218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374" name="正方形/長方形 373"/>
              <p:cNvSpPr/>
              <p:nvPr/>
            </p:nvSpPr>
            <p:spPr bwMode="auto">
              <a:xfrm>
                <a:off x="3858140" y="5954145"/>
                <a:ext cx="144591" cy="11218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375" name="正方形/長方形 374"/>
              <p:cNvSpPr/>
              <p:nvPr/>
            </p:nvSpPr>
            <p:spPr bwMode="auto">
              <a:xfrm>
                <a:off x="4052380" y="5907023"/>
                <a:ext cx="144591" cy="11218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376" name="正方形/長方形 375"/>
              <p:cNvSpPr/>
              <p:nvPr/>
            </p:nvSpPr>
            <p:spPr bwMode="auto">
              <a:xfrm>
                <a:off x="4249016" y="5852405"/>
                <a:ext cx="144591" cy="11218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377" name="正方形/長方形 376"/>
              <p:cNvSpPr/>
              <p:nvPr/>
            </p:nvSpPr>
            <p:spPr bwMode="auto">
              <a:xfrm>
                <a:off x="4452402" y="5799054"/>
                <a:ext cx="144591" cy="11218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378" name="正方形/長方形 377"/>
              <p:cNvSpPr/>
              <p:nvPr/>
            </p:nvSpPr>
            <p:spPr bwMode="auto">
              <a:xfrm>
                <a:off x="3173800" y="6017075"/>
                <a:ext cx="144591" cy="11218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443" name="正方形/長方形 442"/>
              <p:cNvSpPr/>
              <p:nvPr/>
            </p:nvSpPr>
            <p:spPr bwMode="auto">
              <a:xfrm>
                <a:off x="3377259" y="5970705"/>
                <a:ext cx="144591" cy="11218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444" name="正方形/長方形 443"/>
              <p:cNvSpPr/>
              <p:nvPr/>
            </p:nvSpPr>
            <p:spPr bwMode="auto">
              <a:xfrm>
                <a:off x="3567145" y="5922280"/>
                <a:ext cx="144591" cy="11218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445" name="正方形/長方形 444"/>
              <p:cNvSpPr/>
              <p:nvPr/>
            </p:nvSpPr>
            <p:spPr bwMode="auto">
              <a:xfrm>
                <a:off x="3774885" y="5863406"/>
                <a:ext cx="144591" cy="11218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446" name="正方形/長方形 445"/>
              <p:cNvSpPr/>
              <p:nvPr/>
            </p:nvSpPr>
            <p:spPr bwMode="auto">
              <a:xfrm>
                <a:off x="3969125" y="5816284"/>
                <a:ext cx="144591" cy="11218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447" name="正方形/長方形 446"/>
              <p:cNvSpPr/>
              <p:nvPr/>
            </p:nvSpPr>
            <p:spPr bwMode="auto">
              <a:xfrm>
                <a:off x="4165761" y="5761666"/>
                <a:ext cx="144591" cy="11218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448" name="正方形/長方形 447"/>
              <p:cNvSpPr/>
              <p:nvPr/>
            </p:nvSpPr>
            <p:spPr bwMode="auto">
              <a:xfrm>
                <a:off x="4369147" y="5708315"/>
                <a:ext cx="144591" cy="11218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sp>
          <p:nvSpPr>
            <p:cNvPr id="355" name="テキスト ボックス 354"/>
            <p:cNvSpPr txBox="1"/>
            <p:nvPr/>
          </p:nvSpPr>
          <p:spPr>
            <a:xfrm>
              <a:off x="12185497" y="39710223"/>
              <a:ext cx="18722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吸着ポンプ</a:t>
              </a:r>
              <a:endParaRPr kumimoji="1" lang="ja-JP" altLang="en-US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356" name="円/楕円 355"/>
            <p:cNvSpPr/>
            <p:nvPr/>
          </p:nvSpPr>
          <p:spPr bwMode="auto">
            <a:xfrm flipV="1">
              <a:off x="13914759" y="39886944"/>
              <a:ext cx="800752" cy="432148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900000" lon="10799999" rev="10799999"/>
              </a:camera>
              <a:lightRig rig="threePt" dir="t"/>
            </a:scene3d>
            <a:sp3d>
              <a:bevelT w="0" h="0"/>
              <a:bevelB h="635000"/>
            </a:sp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357" name="テキスト ボックス 356"/>
            <p:cNvSpPr txBox="1"/>
            <p:nvPr/>
          </p:nvSpPr>
          <p:spPr>
            <a:xfrm>
              <a:off x="16093835" y="39949150"/>
              <a:ext cx="258115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Multi-pixel </a:t>
              </a:r>
              <a:r>
                <a:rPr lang="en-US" altLang="ja-JP" sz="2000" dirty="0" err="1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Nb</a:t>
              </a:r>
              <a:r>
                <a: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/Al-STJ</a:t>
              </a:r>
              <a:endParaRPr kumimoji="1"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358" name="直線矢印コネクタ 357"/>
            <p:cNvCxnSpPr/>
            <p:nvPr/>
          </p:nvCxnSpPr>
          <p:spPr bwMode="auto">
            <a:xfrm flipH="1" flipV="1">
              <a:off x="15685449" y="39871409"/>
              <a:ext cx="475351" cy="168368"/>
            </a:xfrm>
            <a:prstGeom prst="straightConnector1">
              <a:avLst/>
            </a:prstGeom>
            <a:ln>
              <a:headEnd type="none" w="med" len="med"/>
              <a:tailEnd type="stealth" w="lg" len="lg"/>
            </a:ln>
            <a:ex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59" name="テキスト ボックス 358"/>
            <p:cNvSpPr txBox="1"/>
            <p:nvPr/>
          </p:nvSpPr>
          <p:spPr>
            <a:xfrm>
              <a:off x="14417552" y="40511080"/>
              <a:ext cx="79861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LHe4</a:t>
              </a:r>
              <a:endParaRPr kumimoji="1"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360" name="テキスト ボックス 359"/>
            <p:cNvSpPr txBox="1"/>
            <p:nvPr/>
          </p:nvSpPr>
          <p:spPr>
            <a:xfrm>
              <a:off x="11758558" y="38620178"/>
              <a:ext cx="24390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液体ヘリウム</a:t>
              </a:r>
              <a:r>
                <a:rPr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3</a:t>
              </a:r>
              <a:r>
                <a:rPr lang="ja-JP" altLang="en-US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減圧冷却</a:t>
              </a:r>
              <a:r>
                <a:rPr kumimoji="1"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(&lt;</a:t>
              </a:r>
              <a:r>
                <a:rPr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0</a:t>
              </a:r>
              <a:r>
                <a:rPr kumimoji="1"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.4K</a:t>
              </a:r>
              <a:r>
                <a:rPr kumimoji="1"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)</a:t>
              </a:r>
              <a:endParaRPr kumimoji="1" lang="ja-JP" altLang="en-US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361" name="テキスト ボックス 360"/>
            <p:cNvSpPr txBox="1"/>
            <p:nvPr/>
          </p:nvSpPr>
          <p:spPr>
            <a:xfrm>
              <a:off x="15114552" y="40013176"/>
              <a:ext cx="79861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LHe3</a:t>
              </a:r>
              <a:endParaRPr kumimoji="1"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362" name="円柱 361"/>
            <p:cNvSpPr/>
            <p:nvPr/>
          </p:nvSpPr>
          <p:spPr>
            <a:xfrm rot="5400000">
              <a:off x="14834163" y="39607478"/>
              <a:ext cx="89840" cy="633828"/>
            </a:xfrm>
            <a:prstGeom prst="can">
              <a:avLst>
                <a:gd name="adj" fmla="val 32701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63" name="直線矢印コネクタ 362"/>
            <p:cNvCxnSpPr/>
            <p:nvPr/>
          </p:nvCxnSpPr>
          <p:spPr bwMode="auto">
            <a:xfrm>
              <a:off x="14186019" y="39452874"/>
              <a:ext cx="966261" cy="628876"/>
            </a:xfrm>
            <a:prstGeom prst="straightConnector1">
              <a:avLst/>
            </a:prstGeom>
            <a:ln>
              <a:headEnd type="none" w="med" len="med"/>
              <a:tailEnd type="stealth" w="lg" len="lg"/>
            </a:ln>
            <a:ex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49" name="テキスト ボックス 448"/>
          <p:cNvSpPr txBox="1"/>
          <p:nvPr/>
        </p:nvSpPr>
        <p:spPr>
          <a:xfrm>
            <a:off x="8946099" y="30360325"/>
            <a:ext cx="49449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FET, Capacitor </a:t>
            </a:r>
            <a:r>
              <a:rPr lang="ja-JP" altLang="en-US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をもつ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SOI</a:t>
            </a:r>
            <a:r>
              <a:rPr lang="ja-JP" altLang="en-US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基板上に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Nb/Al-STJ</a:t>
            </a:r>
            <a:r>
              <a:rPr lang="ja-JP" altLang="en-US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を形成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(KEK </a:t>
            </a:r>
            <a:r>
              <a:rPr lang="ja-JP" altLang="en-US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クリーンルームで作製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  <a:endParaRPr kumimoji="1" lang="en-US" altLang="ja-JP" sz="20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450" name="グループ化 449"/>
          <p:cNvGrpSpPr/>
          <p:nvPr/>
        </p:nvGrpSpPr>
        <p:grpSpPr>
          <a:xfrm>
            <a:off x="23831244" y="22826513"/>
            <a:ext cx="6010682" cy="4186977"/>
            <a:chOff x="3359897" y="2708920"/>
            <a:chExt cx="5441097" cy="3790211"/>
          </a:xfrm>
        </p:grpSpPr>
        <p:grpSp>
          <p:nvGrpSpPr>
            <p:cNvPr id="451" name="グループ化 450"/>
            <p:cNvGrpSpPr/>
            <p:nvPr/>
          </p:nvGrpSpPr>
          <p:grpSpPr>
            <a:xfrm>
              <a:off x="5122397" y="2708920"/>
              <a:ext cx="3086096" cy="3128079"/>
              <a:chOff x="5204993" y="3883416"/>
              <a:chExt cx="3086096" cy="3128079"/>
            </a:xfrm>
          </p:grpSpPr>
          <p:sp>
            <p:nvSpPr>
              <p:cNvPr id="453" name="テキスト ボックス 110"/>
              <p:cNvSpPr txBox="1">
                <a:spLocks noChangeArrowheads="1"/>
              </p:cNvSpPr>
              <p:nvPr/>
            </p:nvSpPr>
            <p:spPr bwMode="auto">
              <a:xfrm>
                <a:off x="5204993" y="4781498"/>
                <a:ext cx="50366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9pPr>
              </a:lstStyle>
              <a:p>
                <a:pPr eaLnBrk="1" hangingPunct="1"/>
                <a:r>
                  <a:rPr lang="en-US" altLang="ja-JP" sz="1400" b="1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STJ</a:t>
                </a:r>
                <a:endParaRPr lang="ja-JP" altLang="en-US" sz="14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grpSp>
            <p:nvGrpSpPr>
              <p:cNvPr id="454" name="グループ化 453"/>
              <p:cNvGrpSpPr/>
              <p:nvPr/>
            </p:nvGrpSpPr>
            <p:grpSpPr bwMode="auto">
              <a:xfrm rot="16200000">
                <a:off x="5697807" y="4851621"/>
                <a:ext cx="511333" cy="287803"/>
                <a:chOff x="6930804" y="415724"/>
                <a:chExt cx="568514" cy="365027"/>
              </a:xfrm>
              <a:scene3d>
                <a:camera prst="orthographicFront">
                  <a:rot lat="0" lon="0" rev="0"/>
                </a:camera>
                <a:lightRig rig="threePt" dir="t"/>
              </a:scene3d>
            </p:grpSpPr>
            <p:sp>
              <p:nvSpPr>
                <p:cNvPr id="481" name="円/楕円 480"/>
                <p:cNvSpPr/>
                <p:nvPr/>
              </p:nvSpPr>
              <p:spPr>
                <a:xfrm>
                  <a:off x="6930804" y="415724"/>
                  <a:ext cx="360040" cy="360040"/>
                </a:xfrm>
                <a:prstGeom prst="ellipse">
                  <a:avLst/>
                </a:prstGeom>
                <a:noFill/>
                <a:ln w="31750">
                  <a:solidFill>
                    <a:srgbClr val="C00000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ja-JP" altLang="en-US" sz="120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endParaRPr>
                </a:p>
              </p:txBody>
            </p:sp>
            <p:sp>
              <p:nvSpPr>
                <p:cNvPr id="482" name="円/楕円 481"/>
                <p:cNvSpPr/>
                <p:nvPr/>
              </p:nvSpPr>
              <p:spPr>
                <a:xfrm>
                  <a:off x="7139278" y="420711"/>
                  <a:ext cx="360040" cy="360040"/>
                </a:xfrm>
                <a:prstGeom prst="ellipse">
                  <a:avLst/>
                </a:prstGeom>
                <a:noFill/>
                <a:ln w="31750">
                  <a:solidFill>
                    <a:srgbClr val="C00000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ja-JP" altLang="en-US" sz="120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endParaRPr>
                </a:p>
              </p:txBody>
            </p:sp>
          </p:grpSp>
          <p:cxnSp>
            <p:nvCxnSpPr>
              <p:cNvPr id="455" name="直線コネクタ 454"/>
              <p:cNvCxnSpPr/>
              <p:nvPr/>
            </p:nvCxnSpPr>
            <p:spPr bwMode="auto">
              <a:xfrm flipH="1">
                <a:off x="5955441" y="5959949"/>
                <a:ext cx="3966" cy="496762"/>
              </a:xfrm>
              <a:prstGeom prst="line">
                <a:avLst/>
              </a:prstGeom>
              <a:ln>
                <a:tailEnd type="arrow" w="lg" len="lg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56" name="直線コネクタ 455"/>
              <p:cNvCxnSpPr/>
              <p:nvPr/>
            </p:nvCxnSpPr>
            <p:spPr bwMode="auto">
              <a:xfrm>
                <a:off x="5955441" y="5559839"/>
                <a:ext cx="84613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57" name="直線コネクタ 456"/>
              <p:cNvCxnSpPr/>
              <p:nvPr/>
            </p:nvCxnSpPr>
            <p:spPr bwMode="auto">
              <a:xfrm>
                <a:off x="5959407" y="5955539"/>
                <a:ext cx="85248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58" name="直線コネクタ 457"/>
              <p:cNvCxnSpPr/>
              <p:nvPr/>
            </p:nvCxnSpPr>
            <p:spPr bwMode="auto">
              <a:xfrm flipH="1" flipV="1">
                <a:off x="5934437" y="3883416"/>
                <a:ext cx="21003" cy="85644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459" name="グループ化 59"/>
              <p:cNvGrpSpPr>
                <a:grpSpLocks/>
              </p:cNvGrpSpPr>
              <p:nvPr/>
            </p:nvGrpSpPr>
            <p:grpSpPr bwMode="auto">
              <a:xfrm>
                <a:off x="5419389" y="4137088"/>
                <a:ext cx="397419" cy="129531"/>
                <a:chOff x="6876256" y="6381328"/>
                <a:chExt cx="504056" cy="144016"/>
              </a:xfrm>
            </p:grpSpPr>
            <p:cxnSp>
              <p:nvCxnSpPr>
                <p:cNvPr id="477" name="直線コネクタ 476"/>
                <p:cNvCxnSpPr/>
                <p:nvPr/>
              </p:nvCxnSpPr>
              <p:spPr>
                <a:xfrm>
                  <a:off x="6875945" y="6378846"/>
                  <a:ext cx="503366" cy="0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78" name="直線コネクタ 477"/>
                <p:cNvCxnSpPr/>
                <p:nvPr/>
              </p:nvCxnSpPr>
              <p:spPr>
                <a:xfrm flipH="1">
                  <a:off x="6875945" y="6378846"/>
                  <a:ext cx="142957" cy="146498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79" name="直線コネクタ 478"/>
                <p:cNvCxnSpPr/>
                <p:nvPr/>
              </p:nvCxnSpPr>
              <p:spPr>
                <a:xfrm flipH="1">
                  <a:off x="7018902" y="6378846"/>
                  <a:ext cx="142955" cy="146498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80" name="直線コネクタ 479"/>
                <p:cNvCxnSpPr/>
                <p:nvPr/>
              </p:nvCxnSpPr>
              <p:spPr>
                <a:xfrm flipH="1">
                  <a:off x="7161857" y="6378846"/>
                  <a:ext cx="144969" cy="146498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60" name="二等辺三角形 459"/>
              <p:cNvSpPr/>
              <p:nvPr/>
            </p:nvSpPr>
            <p:spPr bwMode="auto">
              <a:xfrm rot="5400000">
                <a:off x="6684101" y="5532087"/>
                <a:ext cx="711200" cy="455613"/>
              </a:xfrm>
              <a:prstGeom prst="triangl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ja-JP" altLang="en-US" sz="12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cxnSp>
            <p:nvCxnSpPr>
              <p:cNvPr id="461" name="直線コネクタ 460"/>
              <p:cNvCxnSpPr/>
              <p:nvPr/>
            </p:nvCxnSpPr>
            <p:spPr bwMode="auto">
              <a:xfrm flipV="1">
                <a:off x="5955440" y="5251189"/>
                <a:ext cx="1" cy="30865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62" name="Freeform 11"/>
              <p:cNvSpPr>
                <a:spLocks/>
              </p:cNvSpPr>
              <p:nvPr/>
            </p:nvSpPr>
            <p:spPr bwMode="auto">
              <a:xfrm>
                <a:off x="6524600" y="4591660"/>
                <a:ext cx="920084" cy="265303"/>
              </a:xfrm>
              <a:custGeom>
                <a:avLst/>
                <a:gdLst>
                  <a:gd name="T0" fmla="*/ 0 w 1410"/>
                  <a:gd name="T1" fmla="*/ 258 h 456"/>
                  <a:gd name="T2" fmla="*/ 222 w 1410"/>
                  <a:gd name="T3" fmla="*/ 258 h 456"/>
                  <a:gd name="T4" fmla="*/ 318 w 1410"/>
                  <a:gd name="T5" fmla="*/ 30 h 456"/>
                  <a:gd name="T6" fmla="*/ 468 w 1410"/>
                  <a:gd name="T7" fmla="*/ 456 h 456"/>
                  <a:gd name="T8" fmla="*/ 672 w 1410"/>
                  <a:gd name="T9" fmla="*/ 12 h 456"/>
                  <a:gd name="T10" fmla="*/ 858 w 1410"/>
                  <a:gd name="T11" fmla="*/ 450 h 456"/>
                  <a:gd name="T12" fmla="*/ 1020 w 1410"/>
                  <a:gd name="T13" fmla="*/ 0 h 456"/>
                  <a:gd name="T14" fmla="*/ 1176 w 1410"/>
                  <a:gd name="T15" fmla="*/ 246 h 456"/>
                  <a:gd name="T16" fmla="*/ 1410 w 1410"/>
                  <a:gd name="T17" fmla="*/ 246 h 456"/>
                  <a:gd name="connsiteX0" fmla="*/ 0 w 10000"/>
                  <a:gd name="connsiteY0" fmla="*/ 5658 h 10000"/>
                  <a:gd name="connsiteX1" fmla="*/ 1574 w 10000"/>
                  <a:gd name="connsiteY1" fmla="*/ 5658 h 10000"/>
                  <a:gd name="connsiteX2" fmla="*/ 2255 w 10000"/>
                  <a:gd name="connsiteY2" fmla="*/ 658 h 10000"/>
                  <a:gd name="connsiteX3" fmla="*/ 3319 w 10000"/>
                  <a:gd name="connsiteY3" fmla="*/ 10000 h 10000"/>
                  <a:gd name="connsiteX4" fmla="*/ 4766 w 10000"/>
                  <a:gd name="connsiteY4" fmla="*/ 263 h 10000"/>
                  <a:gd name="connsiteX5" fmla="*/ 6085 w 10000"/>
                  <a:gd name="connsiteY5" fmla="*/ 9868 h 10000"/>
                  <a:gd name="connsiteX6" fmla="*/ 7234 w 10000"/>
                  <a:gd name="connsiteY6" fmla="*/ 0 h 10000"/>
                  <a:gd name="connsiteX7" fmla="*/ 9171 w 10000"/>
                  <a:gd name="connsiteY7" fmla="*/ 9677 h 10000"/>
                  <a:gd name="connsiteX8" fmla="*/ 10000 w 10000"/>
                  <a:gd name="connsiteY8" fmla="*/ 5395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9171 w 11592"/>
                  <a:gd name="connsiteY7" fmla="*/ 9677 h 10000"/>
                  <a:gd name="connsiteX8" fmla="*/ 11592 w 11592"/>
                  <a:gd name="connsiteY8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9171 w 11592"/>
                  <a:gd name="connsiteY7" fmla="*/ 9677 h 10000"/>
                  <a:gd name="connsiteX8" fmla="*/ 11592 w 11592"/>
                  <a:gd name="connsiteY8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1592 w 11592"/>
                  <a:gd name="connsiteY8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1592 w 11592"/>
                  <a:gd name="connsiteY8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1592 w 11592"/>
                  <a:gd name="connsiteY8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0065 w 11592"/>
                  <a:gd name="connsiteY8" fmla="*/ 5087 h 10000"/>
                  <a:gd name="connsiteX9" fmla="*/ 11592 w 11592"/>
                  <a:gd name="connsiteY9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0065 w 11592"/>
                  <a:gd name="connsiteY8" fmla="*/ 5087 h 10000"/>
                  <a:gd name="connsiteX9" fmla="*/ 11592 w 11592"/>
                  <a:gd name="connsiteY9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0065 w 11592"/>
                  <a:gd name="connsiteY8" fmla="*/ 5087 h 10000"/>
                  <a:gd name="connsiteX9" fmla="*/ 11592 w 11592"/>
                  <a:gd name="connsiteY9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0065 w 11592"/>
                  <a:gd name="connsiteY8" fmla="*/ 5087 h 10000"/>
                  <a:gd name="connsiteX9" fmla="*/ 11592 w 11592"/>
                  <a:gd name="connsiteY9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0065 w 11592"/>
                  <a:gd name="connsiteY8" fmla="*/ 5087 h 10000"/>
                  <a:gd name="connsiteX9" fmla="*/ 11592 w 11592"/>
                  <a:gd name="connsiteY9" fmla="*/ 4539 h 10000"/>
                  <a:gd name="connsiteX0" fmla="*/ 0 w 11631"/>
                  <a:gd name="connsiteY0" fmla="*/ 5658 h 10000"/>
                  <a:gd name="connsiteX1" fmla="*/ 1574 w 11631"/>
                  <a:gd name="connsiteY1" fmla="*/ 5658 h 10000"/>
                  <a:gd name="connsiteX2" fmla="*/ 2255 w 11631"/>
                  <a:gd name="connsiteY2" fmla="*/ 658 h 10000"/>
                  <a:gd name="connsiteX3" fmla="*/ 3319 w 11631"/>
                  <a:gd name="connsiteY3" fmla="*/ 10000 h 10000"/>
                  <a:gd name="connsiteX4" fmla="*/ 4766 w 11631"/>
                  <a:gd name="connsiteY4" fmla="*/ 263 h 10000"/>
                  <a:gd name="connsiteX5" fmla="*/ 6085 w 11631"/>
                  <a:gd name="connsiteY5" fmla="*/ 9868 h 10000"/>
                  <a:gd name="connsiteX6" fmla="*/ 7234 w 11631"/>
                  <a:gd name="connsiteY6" fmla="*/ 0 h 10000"/>
                  <a:gd name="connsiteX7" fmla="*/ 8548 w 11631"/>
                  <a:gd name="connsiteY7" fmla="*/ 9463 h 10000"/>
                  <a:gd name="connsiteX8" fmla="*/ 10065 w 11631"/>
                  <a:gd name="connsiteY8" fmla="*/ 5087 h 10000"/>
                  <a:gd name="connsiteX9" fmla="*/ 11592 w 11631"/>
                  <a:gd name="connsiteY9" fmla="*/ 4539 h 10000"/>
                  <a:gd name="connsiteX0" fmla="*/ 0 w 11607"/>
                  <a:gd name="connsiteY0" fmla="*/ 5658 h 10000"/>
                  <a:gd name="connsiteX1" fmla="*/ 1574 w 11607"/>
                  <a:gd name="connsiteY1" fmla="*/ 5658 h 10000"/>
                  <a:gd name="connsiteX2" fmla="*/ 2255 w 11607"/>
                  <a:gd name="connsiteY2" fmla="*/ 658 h 10000"/>
                  <a:gd name="connsiteX3" fmla="*/ 3319 w 11607"/>
                  <a:gd name="connsiteY3" fmla="*/ 10000 h 10000"/>
                  <a:gd name="connsiteX4" fmla="*/ 4766 w 11607"/>
                  <a:gd name="connsiteY4" fmla="*/ 263 h 10000"/>
                  <a:gd name="connsiteX5" fmla="*/ 6085 w 11607"/>
                  <a:gd name="connsiteY5" fmla="*/ 9868 h 10000"/>
                  <a:gd name="connsiteX6" fmla="*/ 7234 w 11607"/>
                  <a:gd name="connsiteY6" fmla="*/ 0 h 10000"/>
                  <a:gd name="connsiteX7" fmla="*/ 8548 w 11607"/>
                  <a:gd name="connsiteY7" fmla="*/ 9463 h 10000"/>
                  <a:gd name="connsiteX8" fmla="*/ 10065 w 11607"/>
                  <a:gd name="connsiteY8" fmla="*/ 5087 h 10000"/>
                  <a:gd name="connsiteX9" fmla="*/ 11592 w 11607"/>
                  <a:gd name="connsiteY9" fmla="*/ 4539 h 10000"/>
                  <a:gd name="connsiteX0" fmla="*/ 0 w 11607"/>
                  <a:gd name="connsiteY0" fmla="*/ 5658 h 10000"/>
                  <a:gd name="connsiteX1" fmla="*/ 1574 w 11607"/>
                  <a:gd name="connsiteY1" fmla="*/ 5658 h 10000"/>
                  <a:gd name="connsiteX2" fmla="*/ 2255 w 11607"/>
                  <a:gd name="connsiteY2" fmla="*/ 658 h 10000"/>
                  <a:gd name="connsiteX3" fmla="*/ 3319 w 11607"/>
                  <a:gd name="connsiteY3" fmla="*/ 10000 h 10000"/>
                  <a:gd name="connsiteX4" fmla="*/ 4766 w 11607"/>
                  <a:gd name="connsiteY4" fmla="*/ 263 h 10000"/>
                  <a:gd name="connsiteX5" fmla="*/ 6085 w 11607"/>
                  <a:gd name="connsiteY5" fmla="*/ 9868 h 10000"/>
                  <a:gd name="connsiteX6" fmla="*/ 7234 w 11607"/>
                  <a:gd name="connsiteY6" fmla="*/ 0 h 10000"/>
                  <a:gd name="connsiteX7" fmla="*/ 8548 w 11607"/>
                  <a:gd name="connsiteY7" fmla="*/ 9463 h 10000"/>
                  <a:gd name="connsiteX8" fmla="*/ 10065 w 11607"/>
                  <a:gd name="connsiteY8" fmla="*/ 5087 h 10000"/>
                  <a:gd name="connsiteX9" fmla="*/ 11592 w 11607"/>
                  <a:gd name="connsiteY9" fmla="*/ 4539 h 10000"/>
                  <a:gd name="connsiteX0" fmla="*/ 0 w 11607"/>
                  <a:gd name="connsiteY0" fmla="*/ 5658 h 10000"/>
                  <a:gd name="connsiteX1" fmla="*/ 1574 w 11607"/>
                  <a:gd name="connsiteY1" fmla="*/ 5658 h 10000"/>
                  <a:gd name="connsiteX2" fmla="*/ 2255 w 11607"/>
                  <a:gd name="connsiteY2" fmla="*/ 658 h 10000"/>
                  <a:gd name="connsiteX3" fmla="*/ 3319 w 11607"/>
                  <a:gd name="connsiteY3" fmla="*/ 10000 h 10000"/>
                  <a:gd name="connsiteX4" fmla="*/ 4766 w 11607"/>
                  <a:gd name="connsiteY4" fmla="*/ 263 h 10000"/>
                  <a:gd name="connsiteX5" fmla="*/ 6085 w 11607"/>
                  <a:gd name="connsiteY5" fmla="*/ 9868 h 10000"/>
                  <a:gd name="connsiteX6" fmla="*/ 7234 w 11607"/>
                  <a:gd name="connsiteY6" fmla="*/ 0 h 10000"/>
                  <a:gd name="connsiteX7" fmla="*/ 8548 w 11607"/>
                  <a:gd name="connsiteY7" fmla="*/ 9463 h 10000"/>
                  <a:gd name="connsiteX8" fmla="*/ 10065 w 11607"/>
                  <a:gd name="connsiteY8" fmla="*/ 5087 h 10000"/>
                  <a:gd name="connsiteX9" fmla="*/ 11592 w 11607"/>
                  <a:gd name="connsiteY9" fmla="*/ 4539 h 10000"/>
                  <a:gd name="connsiteX0" fmla="*/ 0 w 11607"/>
                  <a:gd name="connsiteY0" fmla="*/ 5658 h 10000"/>
                  <a:gd name="connsiteX1" fmla="*/ 1574 w 11607"/>
                  <a:gd name="connsiteY1" fmla="*/ 5658 h 10000"/>
                  <a:gd name="connsiteX2" fmla="*/ 2255 w 11607"/>
                  <a:gd name="connsiteY2" fmla="*/ 658 h 10000"/>
                  <a:gd name="connsiteX3" fmla="*/ 3319 w 11607"/>
                  <a:gd name="connsiteY3" fmla="*/ 10000 h 10000"/>
                  <a:gd name="connsiteX4" fmla="*/ 4766 w 11607"/>
                  <a:gd name="connsiteY4" fmla="*/ 263 h 10000"/>
                  <a:gd name="connsiteX5" fmla="*/ 6085 w 11607"/>
                  <a:gd name="connsiteY5" fmla="*/ 9868 h 10000"/>
                  <a:gd name="connsiteX6" fmla="*/ 7234 w 11607"/>
                  <a:gd name="connsiteY6" fmla="*/ 0 h 10000"/>
                  <a:gd name="connsiteX7" fmla="*/ 8548 w 11607"/>
                  <a:gd name="connsiteY7" fmla="*/ 9463 h 10000"/>
                  <a:gd name="connsiteX8" fmla="*/ 10065 w 11607"/>
                  <a:gd name="connsiteY8" fmla="*/ 5087 h 10000"/>
                  <a:gd name="connsiteX9" fmla="*/ 11592 w 11607"/>
                  <a:gd name="connsiteY9" fmla="*/ 4539 h 10000"/>
                  <a:gd name="connsiteX0" fmla="*/ 0 w 11607"/>
                  <a:gd name="connsiteY0" fmla="*/ 5658 h 10000"/>
                  <a:gd name="connsiteX1" fmla="*/ 1574 w 11607"/>
                  <a:gd name="connsiteY1" fmla="*/ 5658 h 10000"/>
                  <a:gd name="connsiteX2" fmla="*/ 2255 w 11607"/>
                  <a:gd name="connsiteY2" fmla="*/ 658 h 10000"/>
                  <a:gd name="connsiteX3" fmla="*/ 3319 w 11607"/>
                  <a:gd name="connsiteY3" fmla="*/ 10000 h 10000"/>
                  <a:gd name="connsiteX4" fmla="*/ 4766 w 11607"/>
                  <a:gd name="connsiteY4" fmla="*/ 263 h 10000"/>
                  <a:gd name="connsiteX5" fmla="*/ 6085 w 11607"/>
                  <a:gd name="connsiteY5" fmla="*/ 9868 h 10000"/>
                  <a:gd name="connsiteX6" fmla="*/ 7234 w 11607"/>
                  <a:gd name="connsiteY6" fmla="*/ 0 h 10000"/>
                  <a:gd name="connsiteX7" fmla="*/ 8548 w 11607"/>
                  <a:gd name="connsiteY7" fmla="*/ 9180 h 10000"/>
                  <a:gd name="connsiteX8" fmla="*/ 10065 w 11607"/>
                  <a:gd name="connsiteY8" fmla="*/ 5087 h 10000"/>
                  <a:gd name="connsiteX9" fmla="*/ 11592 w 11607"/>
                  <a:gd name="connsiteY9" fmla="*/ 4539 h 10000"/>
                  <a:gd name="connsiteX0" fmla="*/ 0 w 11607"/>
                  <a:gd name="connsiteY0" fmla="*/ 5658 h 10000"/>
                  <a:gd name="connsiteX1" fmla="*/ 1574 w 11607"/>
                  <a:gd name="connsiteY1" fmla="*/ 5658 h 10000"/>
                  <a:gd name="connsiteX2" fmla="*/ 2255 w 11607"/>
                  <a:gd name="connsiteY2" fmla="*/ 658 h 10000"/>
                  <a:gd name="connsiteX3" fmla="*/ 3319 w 11607"/>
                  <a:gd name="connsiteY3" fmla="*/ 10000 h 10000"/>
                  <a:gd name="connsiteX4" fmla="*/ 4766 w 11607"/>
                  <a:gd name="connsiteY4" fmla="*/ 263 h 10000"/>
                  <a:gd name="connsiteX5" fmla="*/ 6085 w 11607"/>
                  <a:gd name="connsiteY5" fmla="*/ 9868 h 10000"/>
                  <a:gd name="connsiteX6" fmla="*/ 7234 w 11607"/>
                  <a:gd name="connsiteY6" fmla="*/ 0 h 10000"/>
                  <a:gd name="connsiteX7" fmla="*/ 8578 w 11607"/>
                  <a:gd name="connsiteY7" fmla="*/ 9746 h 10000"/>
                  <a:gd name="connsiteX8" fmla="*/ 10065 w 11607"/>
                  <a:gd name="connsiteY8" fmla="*/ 5087 h 10000"/>
                  <a:gd name="connsiteX9" fmla="*/ 11592 w 11607"/>
                  <a:gd name="connsiteY9" fmla="*/ 4539 h 10000"/>
                  <a:gd name="connsiteX0" fmla="*/ 0 w 11607"/>
                  <a:gd name="connsiteY0" fmla="*/ 5658 h 10000"/>
                  <a:gd name="connsiteX1" fmla="*/ 1574 w 11607"/>
                  <a:gd name="connsiteY1" fmla="*/ 5658 h 10000"/>
                  <a:gd name="connsiteX2" fmla="*/ 2255 w 11607"/>
                  <a:gd name="connsiteY2" fmla="*/ 658 h 10000"/>
                  <a:gd name="connsiteX3" fmla="*/ 3319 w 11607"/>
                  <a:gd name="connsiteY3" fmla="*/ 10000 h 10000"/>
                  <a:gd name="connsiteX4" fmla="*/ 4766 w 11607"/>
                  <a:gd name="connsiteY4" fmla="*/ 263 h 10000"/>
                  <a:gd name="connsiteX5" fmla="*/ 6085 w 11607"/>
                  <a:gd name="connsiteY5" fmla="*/ 9868 h 10000"/>
                  <a:gd name="connsiteX6" fmla="*/ 7234 w 11607"/>
                  <a:gd name="connsiteY6" fmla="*/ 0 h 10000"/>
                  <a:gd name="connsiteX7" fmla="*/ 8578 w 11607"/>
                  <a:gd name="connsiteY7" fmla="*/ 9746 h 10000"/>
                  <a:gd name="connsiteX8" fmla="*/ 10065 w 11607"/>
                  <a:gd name="connsiteY8" fmla="*/ 5087 h 10000"/>
                  <a:gd name="connsiteX9" fmla="*/ 11592 w 11607"/>
                  <a:gd name="connsiteY9" fmla="*/ 5010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78 w 11592"/>
                  <a:gd name="connsiteY7" fmla="*/ 9746 h 10000"/>
                  <a:gd name="connsiteX8" fmla="*/ 10065 w 11592"/>
                  <a:gd name="connsiteY8" fmla="*/ 5087 h 10000"/>
                  <a:gd name="connsiteX9" fmla="*/ 11592 w 11592"/>
                  <a:gd name="connsiteY9" fmla="*/ 5010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78 w 11592"/>
                  <a:gd name="connsiteY7" fmla="*/ 9746 h 10000"/>
                  <a:gd name="connsiteX8" fmla="*/ 9577 w 11592"/>
                  <a:gd name="connsiteY8" fmla="*/ 5464 h 10000"/>
                  <a:gd name="connsiteX9" fmla="*/ 11592 w 11592"/>
                  <a:gd name="connsiteY9" fmla="*/ 5010 h 10000"/>
                  <a:gd name="connsiteX0" fmla="*/ 0 w 12933"/>
                  <a:gd name="connsiteY0" fmla="*/ 2924 h 10000"/>
                  <a:gd name="connsiteX1" fmla="*/ 2915 w 12933"/>
                  <a:gd name="connsiteY1" fmla="*/ 5658 h 10000"/>
                  <a:gd name="connsiteX2" fmla="*/ 3596 w 12933"/>
                  <a:gd name="connsiteY2" fmla="*/ 658 h 10000"/>
                  <a:gd name="connsiteX3" fmla="*/ 4660 w 12933"/>
                  <a:gd name="connsiteY3" fmla="*/ 10000 h 10000"/>
                  <a:gd name="connsiteX4" fmla="*/ 6107 w 12933"/>
                  <a:gd name="connsiteY4" fmla="*/ 263 h 10000"/>
                  <a:gd name="connsiteX5" fmla="*/ 7426 w 12933"/>
                  <a:gd name="connsiteY5" fmla="*/ 9868 h 10000"/>
                  <a:gd name="connsiteX6" fmla="*/ 8575 w 12933"/>
                  <a:gd name="connsiteY6" fmla="*/ 0 h 10000"/>
                  <a:gd name="connsiteX7" fmla="*/ 9919 w 12933"/>
                  <a:gd name="connsiteY7" fmla="*/ 9746 h 10000"/>
                  <a:gd name="connsiteX8" fmla="*/ 10918 w 12933"/>
                  <a:gd name="connsiteY8" fmla="*/ 5464 h 10000"/>
                  <a:gd name="connsiteX9" fmla="*/ 12933 w 12933"/>
                  <a:gd name="connsiteY9" fmla="*/ 5010 h 10000"/>
                  <a:gd name="connsiteX0" fmla="*/ 0 w 12933"/>
                  <a:gd name="connsiteY0" fmla="*/ 2924 h 10000"/>
                  <a:gd name="connsiteX1" fmla="*/ 2915 w 12933"/>
                  <a:gd name="connsiteY1" fmla="*/ 5658 h 10000"/>
                  <a:gd name="connsiteX2" fmla="*/ 3596 w 12933"/>
                  <a:gd name="connsiteY2" fmla="*/ 658 h 10000"/>
                  <a:gd name="connsiteX3" fmla="*/ 4660 w 12933"/>
                  <a:gd name="connsiteY3" fmla="*/ 10000 h 10000"/>
                  <a:gd name="connsiteX4" fmla="*/ 6107 w 12933"/>
                  <a:gd name="connsiteY4" fmla="*/ 263 h 10000"/>
                  <a:gd name="connsiteX5" fmla="*/ 7426 w 12933"/>
                  <a:gd name="connsiteY5" fmla="*/ 9868 h 10000"/>
                  <a:gd name="connsiteX6" fmla="*/ 8575 w 12933"/>
                  <a:gd name="connsiteY6" fmla="*/ 0 h 10000"/>
                  <a:gd name="connsiteX7" fmla="*/ 9919 w 12933"/>
                  <a:gd name="connsiteY7" fmla="*/ 9746 h 10000"/>
                  <a:gd name="connsiteX8" fmla="*/ 10918 w 12933"/>
                  <a:gd name="connsiteY8" fmla="*/ 5464 h 10000"/>
                  <a:gd name="connsiteX9" fmla="*/ 12933 w 12933"/>
                  <a:gd name="connsiteY9" fmla="*/ 5010 h 10000"/>
                  <a:gd name="connsiteX0" fmla="*/ 0 w 12933"/>
                  <a:gd name="connsiteY0" fmla="*/ 2924 h 10000"/>
                  <a:gd name="connsiteX1" fmla="*/ 1543 w 12933"/>
                  <a:gd name="connsiteY1" fmla="*/ 3113 h 10000"/>
                  <a:gd name="connsiteX2" fmla="*/ 3596 w 12933"/>
                  <a:gd name="connsiteY2" fmla="*/ 658 h 10000"/>
                  <a:gd name="connsiteX3" fmla="*/ 4660 w 12933"/>
                  <a:gd name="connsiteY3" fmla="*/ 10000 h 10000"/>
                  <a:gd name="connsiteX4" fmla="*/ 6107 w 12933"/>
                  <a:gd name="connsiteY4" fmla="*/ 263 h 10000"/>
                  <a:gd name="connsiteX5" fmla="*/ 7426 w 12933"/>
                  <a:gd name="connsiteY5" fmla="*/ 9868 h 10000"/>
                  <a:gd name="connsiteX6" fmla="*/ 8575 w 12933"/>
                  <a:gd name="connsiteY6" fmla="*/ 0 h 10000"/>
                  <a:gd name="connsiteX7" fmla="*/ 9919 w 12933"/>
                  <a:gd name="connsiteY7" fmla="*/ 9746 h 10000"/>
                  <a:gd name="connsiteX8" fmla="*/ 10918 w 12933"/>
                  <a:gd name="connsiteY8" fmla="*/ 5464 h 10000"/>
                  <a:gd name="connsiteX9" fmla="*/ 12933 w 12933"/>
                  <a:gd name="connsiteY9" fmla="*/ 5010 h 10000"/>
                  <a:gd name="connsiteX0" fmla="*/ 0 w 12933"/>
                  <a:gd name="connsiteY0" fmla="*/ 2924 h 10000"/>
                  <a:gd name="connsiteX1" fmla="*/ 1543 w 12933"/>
                  <a:gd name="connsiteY1" fmla="*/ 3113 h 10000"/>
                  <a:gd name="connsiteX2" fmla="*/ 3596 w 12933"/>
                  <a:gd name="connsiteY2" fmla="*/ 658 h 10000"/>
                  <a:gd name="connsiteX3" fmla="*/ 4660 w 12933"/>
                  <a:gd name="connsiteY3" fmla="*/ 10000 h 10000"/>
                  <a:gd name="connsiteX4" fmla="*/ 6107 w 12933"/>
                  <a:gd name="connsiteY4" fmla="*/ 263 h 10000"/>
                  <a:gd name="connsiteX5" fmla="*/ 7426 w 12933"/>
                  <a:gd name="connsiteY5" fmla="*/ 9868 h 10000"/>
                  <a:gd name="connsiteX6" fmla="*/ 8575 w 12933"/>
                  <a:gd name="connsiteY6" fmla="*/ 0 h 10000"/>
                  <a:gd name="connsiteX7" fmla="*/ 9919 w 12933"/>
                  <a:gd name="connsiteY7" fmla="*/ 9746 h 10000"/>
                  <a:gd name="connsiteX8" fmla="*/ 10918 w 12933"/>
                  <a:gd name="connsiteY8" fmla="*/ 5464 h 10000"/>
                  <a:gd name="connsiteX9" fmla="*/ 12933 w 12933"/>
                  <a:gd name="connsiteY9" fmla="*/ 5010 h 10000"/>
                  <a:gd name="connsiteX0" fmla="*/ 0 w 12933"/>
                  <a:gd name="connsiteY0" fmla="*/ 2924 h 10000"/>
                  <a:gd name="connsiteX1" fmla="*/ 1543 w 12933"/>
                  <a:gd name="connsiteY1" fmla="*/ 3113 h 10000"/>
                  <a:gd name="connsiteX2" fmla="*/ 3596 w 12933"/>
                  <a:gd name="connsiteY2" fmla="*/ 658 h 10000"/>
                  <a:gd name="connsiteX3" fmla="*/ 4660 w 12933"/>
                  <a:gd name="connsiteY3" fmla="*/ 10000 h 10000"/>
                  <a:gd name="connsiteX4" fmla="*/ 6107 w 12933"/>
                  <a:gd name="connsiteY4" fmla="*/ 263 h 10000"/>
                  <a:gd name="connsiteX5" fmla="*/ 7426 w 12933"/>
                  <a:gd name="connsiteY5" fmla="*/ 9868 h 10000"/>
                  <a:gd name="connsiteX6" fmla="*/ 8575 w 12933"/>
                  <a:gd name="connsiteY6" fmla="*/ 0 h 10000"/>
                  <a:gd name="connsiteX7" fmla="*/ 9919 w 12933"/>
                  <a:gd name="connsiteY7" fmla="*/ 9746 h 10000"/>
                  <a:gd name="connsiteX8" fmla="*/ 10918 w 12933"/>
                  <a:gd name="connsiteY8" fmla="*/ 5464 h 10000"/>
                  <a:gd name="connsiteX9" fmla="*/ 12933 w 12933"/>
                  <a:gd name="connsiteY9" fmla="*/ 5010 h 10000"/>
                  <a:gd name="connsiteX0" fmla="*/ 0 w 12933"/>
                  <a:gd name="connsiteY0" fmla="*/ 10184 h 17260"/>
                  <a:gd name="connsiteX1" fmla="*/ 1543 w 12933"/>
                  <a:gd name="connsiteY1" fmla="*/ 10373 h 17260"/>
                  <a:gd name="connsiteX2" fmla="*/ 3230 w 12933"/>
                  <a:gd name="connsiteY2" fmla="*/ 0 h 17260"/>
                  <a:gd name="connsiteX3" fmla="*/ 4660 w 12933"/>
                  <a:gd name="connsiteY3" fmla="*/ 17260 h 17260"/>
                  <a:gd name="connsiteX4" fmla="*/ 6107 w 12933"/>
                  <a:gd name="connsiteY4" fmla="*/ 7523 h 17260"/>
                  <a:gd name="connsiteX5" fmla="*/ 7426 w 12933"/>
                  <a:gd name="connsiteY5" fmla="*/ 17128 h 17260"/>
                  <a:gd name="connsiteX6" fmla="*/ 8575 w 12933"/>
                  <a:gd name="connsiteY6" fmla="*/ 7260 h 17260"/>
                  <a:gd name="connsiteX7" fmla="*/ 9919 w 12933"/>
                  <a:gd name="connsiteY7" fmla="*/ 17006 h 17260"/>
                  <a:gd name="connsiteX8" fmla="*/ 10918 w 12933"/>
                  <a:gd name="connsiteY8" fmla="*/ 12724 h 17260"/>
                  <a:gd name="connsiteX9" fmla="*/ 12933 w 12933"/>
                  <a:gd name="connsiteY9" fmla="*/ 12270 h 17260"/>
                  <a:gd name="connsiteX0" fmla="*/ 0 w 12933"/>
                  <a:gd name="connsiteY0" fmla="*/ 10184 h 17260"/>
                  <a:gd name="connsiteX1" fmla="*/ 1543 w 12933"/>
                  <a:gd name="connsiteY1" fmla="*/ 10373 h 17260"/>
                  <a:gd name="connsiteX2" fmla="*/ 3230 w 12933"/>
                  <a:gd name="connsiteY2" fmla="*/ 0 h 17260"/>
                  <a:gd name="connsiteX3" fmla="*/ 4660 w 12933"/>
                  <a:gd name="connsiteY3" fmla="*/ 17260 h 17260"/>
                  <a:gd name="connsiteX4" fmla="*/ 6107 w 12933"/>
                  <a:gd name="connsiteY4" fmla="*/ 7523 h 17260"/>
                  <a:gd name="connsiteX5" fmla="*/ 7426 w 12933"/>
                  <a:gd name="connsiteY5" fmla="*/ 17128 h 17260"/>
                  <a:gd name="connsiteX6" fmla="*/ 8575 w 12933"/>
                  <a:gd name="connsiteY6" fmla="*/ 7260 h 17260"/>
                  <a:gd name="connsiteX7" fmla="*/ 9919 w 12933"/>
                  <a:gd name="connsiteY7" fmla="*/ 17006 h 17260"/>
                  <a:gd name="connsiteX8" fmla="*/ 10918 w 12933"/>
                  <a:gd name="connsiteY8" fmla="*/ 12724 h 17260"/>
                  <a:gd name="connsiteX9" fmla="*/ 12933 w 12933"/>
                  <a:gd name="connsiteY9" fmla="*/ 12270 h 17260"/>
                  <a:gd name="connsiteX0" fmla="*/ 0 w 12933"/>
                  <a:gd name="connsiteY0" fmla="*/ 10184 h 17260"/>
                  <a:gd name="connsiteX1" fmla="*/ 1543 w 12933"/>
                  <a:gd name="connsiteY1" fmla="*/ 10373 h 17260"/>
                  <a:gd name="connsiteX2" fmla="*/ 3230 w 12933"/>
                  <a:gd name="connsiteY2" fmla="*/ 0 h 17260"/>
                  <a:gd name="connsiteX3" fmla="*/ 4660 w 12933"/>
                  <a:gd name="connsiteY3" fmla="*/ 17260 h 17260"/>
                  <a:gd name="connsiteX4" fmla="*/ 6107 w 12933"/>
                  <a:gd name="connsiteY4" fmla="*/ 7523 h 17260"/>
                  <a:gd name="connsiteX5" fmla="*/ 7426 w 12933"/>
                  <a:gd name="connsiteY5" fmla="*/ 17128 h 17260"/>
                  <a:gd name="connsiteX6" fmla="*/ 8575 w 12933"/>
                  <a:gd name="connsiteY6" fmla="*/ 7260 h 17260"/>
                  <a:gd name="connsiteX7" fmla="*/ 9919 w 12933"/>
                  <a:gd name="connsiteY7" fmla="*/ 17006 h 17260"/>
                  <a:gd name="connsiteX8" fmla="*/ 10918 w 12933"/>
                  <a:gd name="connsiteY8" fmla="*/ 12724 h 17260"/>
                  <a:gd name="connsiteX9" fmla="*/ 12933 w 12933"/>
                  <a:gd name="connsiteY9" fmla="*/ 12270 h 17260"/>
                  <a:gd name="connsiteX0" fmla="*/ 0 w 12933"/>
                  <a:gd name="connsiteY0" fmla="*/ 10184 h 20256"/>
                  <a:gd name="connsiteX1" fmla="*/ 1543 w 12933"/>
                  <a:gd name="connsiteY1" fmla="*/ 10373 h 20256"/>
                  <a:gd name="connsiteX2" fmla="*/ 3230 w 12933"/>
                  <a:gd name="connsiteY2" fmla="*/ 0 h 20256"/>
                  <a:gd name="connsiteX3" fmla="*/ 4660 w 12933"/>
                  <a:gd name="connsiteY3" fmla="*/ 17260 h 20256"/>
                  <a:gd name="connsiteX4" fmla="*/ 6469 w 12933"/>
                  <a:gd name="connsiteY4" fmla="*/ 20252 h 20256"/>
                  <a:gd name="connsiteX5" fmla="*/ 6107 w 12933"/>
                  <a:gd name="connsiteY5" fmla="*/ 7523 h 20256"/>
                  <a:gd name="connsiteX6" fmla="*/ 7426 w 12933"/>
                  <a:gd name="connsiteY6" fmla="*/ 17128 h 20256"/>
                  <a:gd name="connsiteX7" fmla="*/ 8575 w 12933"/>
                  <a:gd name="connsiteY7" fmla="*/ 7260 h 20256"/>
                  <a:gd name="connsiteX8" fmla="*/ 9919 w 12933"/>
                  <a:gd name="connsiteY8" fmla="*/ 17006 h 20256"/>
                  <a:gd name="connsiteX9" fmla="*/ 10918 w 12933"/>
                  <a:gd name="connsiteY9" fmla="*/ 12724 h 20256"/>
                  <a:gd name="connsiteX10" fmla="*/ 12933 w 12933"/>
                  <a:gd name="connsiteY10" fmla="*/ 12270 h 20256"/>
                  <a:gd name="connsiteX0" fmla="*/ 0 w 12933"/>
                  <a:gd name="connsiteY0" fmla="*/ 10184 h 20252"/>
                  <a:gd name="connsiteX1" fmla="*/ 1543 w 12933"/>
                  <a:gd name="connsiteY1" fmla="*/ 10373 h 20252"/>
                  <a:gd name="connsiteX2" fmla="*/ 3230 w 12933"/>
                  <a:gd name="connsiteY2" fmla="*/ 0 h 20252"/>
                  <a:gd name="connsiteX3" fmla="*/ 6469 w 12933"/>
                  <a:gd name="connsiteY3" fmla="*/ 20252 h 20252"/>
                  <a:gd name="connsiteX4" fmla="*/ 6107 w 12933"/>
                  <a:gd name="connsiteY4" fmla="*/ 7523 h 20252"/>
                  <a:gd name="connsiteX5" fmla="*/ 7426 w 12933"/>
                  <a:gd name="connsiteY5" fmla="*/ 17128 h 20252"/>
                  <a:gd name="connsiteX6" fmla="*/ 8575 w 12933"/>
                  <a:gd name="connsiteY6" fmla="*/ 7260 h 20252"/>
                  <a:gd name="connsiteX7" fmla="*/ 9919 w 12933"/>
                  <a:gd name="connsiteY7" fmla="*/ 17006 h 20252"/>
                  <a:gd name="connsiteX8" fmla="*/ 10918 w 12933"/>
                  <a:gd name="connsiteY8" fmla="*/ 12724 h 20252"/>
                  <a:gd name="connsiteX9" fmla="*/ 12933 w 12933"/>
                  <a:gd name="connsiteY9" fmla="*/ 12270 h 20252"/>
                  <a:gd name="connsiteX0" fmla="*/ 0 w 12933"/>
                  <a:gd name="connsiteY0" fmla="*/ 10184 h 20252"/>
                  <a:gd name="connsiteX1" fmla="*/ 1543 w 12933"/>
                  <a:gd name="connsiteY1" fmla="*/ 10373 h 20252"/>
                  <a:gd name="connsiteX2" fmla="*/ 3230 w 12933"/>
                  <a:gd name="connsiteY2" fmla="*/ 0 h 20252"/>
                  <a:gd name="connsiteX3" fmla="*/ 6469 w 12933"/>
                  <a:gd name="connsiteY3" fmla="*/ 20252 h 20252"/>
                  <a:gd name="connsiteX4" fmla="*/ 6107 w 12933"/>
                  <a:gd name="connsiteY4" fmla="*/ 7523 h 20252"/>
                  <a:gd name="connsiteX5" fmla="*/ 7426 w 12933"/>
                  <a:gd name="connsiteY5" fmla="*/ 17128 h 20252"/>
                  <a:gd name="connsiteX6" fmla="*/ 8575 w 12933"/>
                  <a:gd name="connsiteY6" fmla="*/ 7260 h 20252"/>
                  <a:gd name="connsiteX7" fmla="*/ 9919 w 12933"/>
                  <a:gd name="connsiteY7" fmla="*/ 17006 h 20252"/>
                  <a:gd name="connsiteX8" fmla="*/ 10918 w 12933"/>
                  <a:gd name="connsiteY8" fmla="*/ 12724 h 20252"/>
                  <a:gd name="connsiteX9" fmla="*/ 12933 w 12933"/>
                  <a:gd name="connsiteY9" fmla="*/ 12270 h 20252"/>
                  <a:gd name="connsiteX0" fmla="*/ 0 w 12933"/>
                  <a:gd name="connsiteY0" fmla="*/ 10184 h 20252"/>
                  <a:gd name="connsiteX1" fmla="*/ 1543 w 12933"/>
                  <a:gd name="connsiteY1" fmla="*/ 10373 h 20252"/>
                  <a:gd name="connsiteX2" fmla="*/ 3230 w 12933"/>
                  <a:gd name="connsiteY2" fmla="*/ 0 h 20252"/>
                  <a:gd name="connsiteX3" fmla="*/ 6469 w 12933"/>
                  <a:gd name="connsiteY3" fmla="*/ 20252 h 20252"/>
                  <a:gd name="connsiteX4" fmla="*/ 6107 w 12933"/>
                  <a:gd name="connsiteY4" fmla="*/ 7523 h 20252"/>
                  <a:gd name="connsiteX5" fmla="*/ 7426 w 12933"/>
                  <a:gd name="connsiteY5" fmla="*/ 17128 h 20252"/>
                  <a:gd name="connsiteX6" fmla="*/ 8575 w 12933"/>
                  <a:gd name="connsiteY6" fmla="*/ 7260 h 20252"/>
                  <a:gd name="connsiteX7" fmla="*/ 9919 w 12933"/>
                  <a:gd name="connsiteY7" fmla="*/ 17006 h 20252"/>
                  <a:gd name="connsiteX8" fmla="*/ 10918 w 12933"/>
                  <a:gd name="connsiteY8" fmla="*/ 12724 h 20252"/>
                  <a:gd name="connsiteX9" fmla="*/ 12933 w 12933"/>
                  <a:gd name="connsiteY9" fmla="*/ 12270 h 20252"/>
                  <a:gd name="connsiteX0" fmla="*/ 0 w 12933"/>
                  <a:gd name="connsiteY0" fmla="*/ 10202 h 20270"/>
                  <a:gd name="connsiteX1" fmla="*/ 1543 w 12933"/>
                  <a:gd name="connsiteY1" fmla="*/ 10391 h 20270"/>
                  <a:gd name="connsiteX2" fmla="*/ 3230 w 12933"/>
                  <a:gd name="connsiteY2" fmla="*/ 18 h 20270"/>
                  <a:gd name="connsiteX3" fmla="*/ 6469 w 12933"/>
                  <a:gd name="connsiteY3" fmla="*/ 20270 h 20270"/>
                  <a:gd name="connsiteX4" fmla="*/ 9735 w 12933"/>
                  <a:gd name="connsiteY4" fmla="*/ 0 h 20270"/>
                  <a:gd name="connsiteX5" fmla="*/ 7426 w 12933"/>
                  <a:gd name="connsiteY5" fmla="*/ 17146 h 20270"/>
                  <a:gd name="connsiteX6" fmla="*/ 8575 w 12933"/>
                  <a:gd name="connsiteY6" fmla="*/ 7278 h 20270"/>
                  <a:gd name="connsiteX7" fmla="*/ 9919 w 12933"/>
                  <a:gd name="connsiteY7" fmla="*/ 17024 h 20270"/>
                  <a:gd name="connsiteX8" fmla="*/ 10918 w 12933"/>
                  <a:gd name="connsiteY8" fmla="*/ 12742 h 20270"/>
                  <a:gd name="connsiteX9" fmla="*/ 12933 w 12933"/>
                  <a:gd name="connsiteY9" fmla="*/ 12288 h 20270"/>
                  <a:gd name="connsiteX0" fmla="*/ 0 w 12933"/>
                  <a:gd name="connsiteY0" fmla="*/ 10202 h 20270"/>
                  <a:gd name="connsiteX1" fmla="*/ 1543 w 12933"/>
                  <a:gd name="connsiteY1" fmla="*/ 10391 h 20270"/>
                  <a:gd name="connsiteX2" fmla="*/ 3230 w 12933"/>
                  <a:gd name="connsiteY2" fmla="*/ 18 h 20270"/>
                  <a:gd name="connsiteX3" fmla="*/ 6469 w 12933"/>
                  <a:gd name="connsiteY3" fmla="*/ 20270 h 20270"/>
                  <a:gd name="connsiteX4" fmla="*/ 9735 w 12933"/>
                  <a:gd name="connsiteY4" fmla="*/ 0 h 20270"/>
                  <a:gd name="connsiteX5" fmla="*/ 7426 w 12933"/>
                  <a:gd name="connsiteY5" fmla="*/ 17146 h 20270"/>
                  <a:gd name="connsiteX6" fmla="*/ 8575 w 12933"/>
                  <a:gd name="connsiteY6" fmla="*/ 7278 h 20270"/>
                  <a:gd name="connsiteX7" fmla="*/ 9919 w 12933"/>
                  <a:gd name="connsiteY7" fmla="*/ 17024 h 20270"/>
                  <a:gd name="connsiteX8" fmla="*/ 10918 w 12933"/>
                  <a:gd name="connsiteY8" fmla="*/ 12742 h 20270"/>
                  <a:gd name="connsiteX9" fmla="*/ 12933 w 12933"/>
                  <a:gd name="connsiteY9" fmla="*/ 12288 h 20270"/>
                  <a:gd name="connsiteX0" fmla="*/ 0 w 12933"/>
                  <a:gd name="connsiteY0" fmla="*/ 10202 h 20270"/>
                  <a:gd name="connsiteX1" fmla="*/ 1543 w 12933"/>
                  <a:gd name="connsiteY1" fmla="*/ 10391 h 20270"/>
                  <a:gd name="connsiteX2" fmla="*/ 3230 w 12933"/>
                  <a:gd name="connsiteY2" fmla="*/ 18 h 20270"/>
                  <a:gd name="connsiteX3" fmla="*/ 6469 w 12933"/>
                  <a:gd name="connsiteY3" fmla="*/ 20270 h 20270"/>
                  <a:gd name="connsiteX4" fmla="*/ 9735 w 12933"/>
                  <a:gd name="connsiteY4" fmla="*/ 0 h 20270"/>
                  <a:gd name="connsiteX5" fmla="*/ 7426 w 12933"/>
                  <a:gd name="connsiteY5" fmla="*/ 17146 h 20270"/>
                  <a:gd name="connsiteX6" fmla="*/ 8575 w 12933"/>
                  <a:gd name="connsiteY6" fmla="*/ 7278 h 20270"/>
                  <a:gd name="connsiteX7" fmla="*/ 9919 w 12933"/>
                  <a:gd name="connsiteY7" fmla="*/ 17024 h 20270"/>
                  <a:gd name="connsiteX8" fmla="*/ 10918 w 12933"/>
                  <a:gd name="connsiteY8" fmla="*/ 12742 h 20270"/>
                  <a:gd name="connsiteX9" fmla="*/ 12933 w 12933"/>
                  <a:gd name="connsiteY9" fmla="*/ 12288 h 20270"/>
                  <a:gd name="connsiteX0" fmla="*/ 0 w 16195"/>
                  <a:gd name="connsiteY0" fmla="*/ 10202 h 20270"/>
                  <a:gd name="connsiteX1" fmla="*/ 1543 w 16195"/>
                  <a:gd name="connsiteY1" fmla="*/ 10391 h 20270"/>
                  <a:gd name="connsiteX2" fmla="*/ 3230 w 16195"/>
                  <a:gd name="connsiteY2" fmla="*/ 18 h 20270"/>
                  <a:gd name="connsiteX3" fmla="*/ 6469 w 16195"/>
                  <a:gd name="connsiteY3" fmla="*/ 20270 h 20270"/>
                  <a:gd name="connsiteX4" fmla="*/ 9735 w 16195"/>
                  <a:gd name="connsiteY4" fmla="*/ 0 h 20270"/>
                  <a:gd name="connsiteX5" fmla="*/ 7426 w 16195"/>
                  <a:gd name="connsiteY5" fmla="*/ 17146 h 20270"/>
                  <a:gd name="connsiteX6" fmla="*/ 8575 w 16195"/>
                  <a:gd name="connsiteY6" fmla="*/ 7278 h 20270"/>
                  <a:gd name="connsiteX7" fmla="*/ 9919 w 16195"/>
                  <a:gd name="connsiteY7" fmla="*/ 17024 h 20270"/>
                  <a:gd name="connsiteX8" fmla="*/ 10918 w 16195"/>
                  <a:gd name="connsiteY8" fmla="*/ 12742 h 20270"/>
                  <a:gd name="connsiteX9" fmla="*/ 16195 w 16195"/>
                  <a:gd name="connsiteY9" fmla="*/ 10214 h 20270"/>
                  <a:gd name="connsiteX0" fmla="*/ 0 w 16195"/>
                  <a:gd name="connsiteY0" fmla="*/ 10202 h 20270"/>
                  <a:gd name="connsiteX1" fmla="*/ 1543 w 16195"/>
                  <a:gd name="connsiteY1" fmla="*/ 10391 h 20270"/>
                  <a:gd name="connsiteX2" fmla="*/ 3230 w 16195"/>
                  <a:gd name="connsiteY2" fmla="*/ 18 h 20270"/>
                  <a:gd name="connsiteX3" fmla="*/ 6469 w 16195"/>
                  <a:gd name="connsiteY3" fmla="*/ 20270 h 20270"/>
                  <a:gd name="connsiteX4" fmla="*/ 9735 w 16195"/>
                  <a:gd name="connsiteY4" fmla="*/ 0 h 20270"/>
                  <a:gd name="connsiteX5" fmla="*/ 7426 w 16195"/>
                  <a:gd name="connsiteY5" fmla="*/ 17146 h 20270"/>
                  <a:gd name="connsiteX6" fmla="*/ 8575 w 16195"/>
                  <a:gd name="connsiteY6" fmla="*/ 7278 h 20270"/>
                  <a:gd name="connsiteX7" fmla="*/ 9919 w 16195"/>
                  <a:gd name="connsiteY7" fmla="*/ 17024 h 20270"/>
                  <a:gd name="connsiteX8" fmla="*/ 12961 w 16195"/>
                  <a:gd name="connsiteY8" fmla="*/ 10103 h 20270"/>
                  <a:gd name="connsiteX9" fmla="*/ 16195 w 16195"/>
                  <a:gd name="connsiteY9" fmla="*/ 10214 h 20270"/>
                  <a:gd name="connsiteX0" fmla="*/ 0 w 19335"/>
                  <a:gd name="connsiteY0" fmla="*/ 10202 h 20270"/>
                  <a:gd name="connsiteX1" fmla="*/ 1543 w 19335"/>
                  <a:gd name="connsiteY1" fmla="*/ 10391 h 20270"/>
                  <a:gd name="connsiteX2" fmla="*/ 3230 w 19335"/>
                  <a:gd name="connsiteY2" fmla="*/ 18 h 20270"/>
                  <a:gd name="connsiteX3" fmla="*/ 6469 w 19335"/>
                  <a:gd name="connsiteY3" fmla="*/ 20270 h 20270"/>
                  <a:gd name="connsiteX4" fmla="*/ 9735 w 19335"/>
                  <a:gd name="connsiteY4" fmla="*/ 0 h 20270"/>
                  <a:gd name="connsiteX5" fmla="*/ 7426 w 19335"/>
                  <a:gd name="connsiteY5" fmla="*/ 17146 h 20270"/>
                  <a:gd name="connsiteX6" fmla="*/ 8575 w 19335"/>
                  <a:gd name="connsiteY6" fmla="*/ 7278 h 20270"/>
                  <a:gd name="connsiteX7" fmla="*/ 9919 w 19335"/>
                  <a:gd name="connsiteY7" fmla="*/ 17024 h 20270"/>
                  <a:gd name="connsiteX8" fmla="*/ 12961 w 19335"/>
                  <a:gd name="connsiteY8" fmla="*/ 10103 h 20270"/>
                  <a:gd name="connsiteX9" fmla="*/ 19335 w 19335"/>
                  <a:gd name="connsiteY9" fmla="*/ 10308 h 20270"/>
                  <a:gd name="connsiteX0" fmla="*/ 0 w 19335"/>
                  <a:gd name="connsiteY0" fmla="*/ 10202 h 20270"/>
                  <a:gd name="connsiteX1" fmla="*/ 1543 w 19335"/>
                  <a:gd name="connsiteY1" fmla="*/ 10391 h 20270"/>
                  <a:gd name="connsiteX2" fmla="*/ 3230 w 19335"/>
                  <a:gd name="connsiteY2" fmla="*/ 18 h 20270"/>
                  <a:gd name="connsiteX3" fmla="*/ 6469 w 19335"/>
                  <a:gd name="connsiteY3" fmla="*/ 20270 h 20270"/>
                  <a:gd name="connsiteX4" fmla="*/ 9735 w 19335"/>
                  <a:gd name="connsiteY4" fmla="*/ 0 h 20270"/>
                  <a:gd name="connsiteX5" fmla="*/ 7426 w 19335"/>
                  <a:gd name="connsiteY5" fmla="*/ 17146 h 20270"/>
                  <a:gd name="connsiteX6" fmla="*/ 8575 w 19335"/>
                  <a:gd name="connsiteY6" fmla="*/ 7278 h 20270"/>
                  <a:gd name="connsiteX7" fmla="*/ 9919 w 19335"/>
                  <a:gd name="connsiteY7" fmla="*/ 17024 h 20270"/>
                  <a:gd name="connsiteX8" fmla="*/ 17900 w 19335"/>
                  <a:gd name="connsiteY8" fmla="*/ 10386 h 20270"/>
                  <a:gd name="connsiteX9" fmla="*/ 19335 w 19335"/>
                  <a:gd name="connsiteY9" fmla="*/ 10308 h 20270"/>
                  <a:gd name="connsiteX0" fmla="*/ 0 w 19335"/>
                  <a:gd name="connsiteY0" fmla="*/ 10202 h 20270"/>
                  <a:gd name="connsiteX1" fmla="*/ 1543 w 19335"/>
                  <a:gd name="connsiteY1" fmla="*/ 10391 h 20270"/>
                  <a:gd name="connsiteX2" fmla="*/ 3230 w 19335"/>
                  <a:gd name="connsiteY2" fmla="*/ 18 h 20270"/>
                  <a:gd name="connsiteX3" fmla="*/ 6469 w 19335"/>
                  <a:gd name="connsiteY3" fmla="*/ 20270 h 20270"/>
                  <a:gd name="connsiteX4" fmla="*/ 9735 w 19335"/>
                  <a:gd name="connsiteY4" fmla="*/ 0 h 20270"/>
                  <a:gd name="connsiteX5" fmla="*/ 7426 w 19335"/>
                  <a:gd name="connsiteY5" fmla="*/ 17146 h 20270"/>
                  <a:gd name="connsiteX6" fmla="*/ 8575 w 19335"/>
                  <a:gd name="connsiteY6" fmla="*/ 7278 h 20270"/>
                  <a:gd name="connsiteX7" fmla="*/ 16108 w 19335"/>
                  <a:gd name="connsiteY7" fmla="*/ 20229 h 20270"/>
                  <a:gd name="connsiteX8" fmla="*/ 17900 w 19335"/>
                  <a:gd name="connsiteY8" fmla="*/ 10386 h 20270"/>
                  <a:gd name="connsiteX9" fmla="*/ 19335 w 19335"/>
                  <a:gd name="connsiteY9" fmla="*/ 10308 h 20270"/>
                  <a:gd name="connsiteX0" fmla="*/ 0 w 19335"/>
                  <a:gd name="connsiteY0" fmla="*/ 10202 h 20270"/>
                  <a:gd name="connsiteX1" fmla="*/ 1543 w 19335"/>
                  <a:gd name="connsiteY1" fmla="*/ 10391 h 20270"/>
                  <a:gd name="connsiteX2" fmla="*/ 3230 w 19335"/>
                  <a:gd name="connsiteY2" fmla="*/ 18 h 20270"/>
                  <a:gd name="connsiteX3" fmla="*/ 6469 w 19335"/>
                  <a:gd name="connsiteY3" fmla="*/ 20270 h 20270"/>
                  <a:gd name="connsiteX4" fmla="*/ 9735 w 19335"/>
                  <a:gd name="connsiteY4" fmla="*/ 0 h 20270"/>
                  <a:gd name="connsiteX5" fmla="*/ 7426 w 19335"/>
                  <a:gd name="connsiteY5" fmla="*/ 17146 h 20270"/>
                  <a:gd name="connsiteX6" fmla="*/ 12934 w 19335"/>
                  <a:gd name="connsiteY6" fmla="*/ 397 h 20270"/>
                  <a:gd name="connsiteX7" fmla="*/ 16108 w 19335"/>
                  <a:gd name="connsiteY7" fmla="*/ 20229 h 20270"/>
                  <a:gd name="connsiteX8" fmla="*/ 17900 w 19335"/>
                  <a:gd name="connsiteY8" fmla="*/ 10386 h 20270"/>
                  <a:gd name="connsiteX9" fmla="*/ 19335 w 19335"/>
                  <a:gd name="connsiteY9" fmla="*/ 10308 h 20270"/>
                  <a:gd name="connsiteX0" fmla="*/ 0 w 19335"/>
                  <a:gd name="connsiteY0" fmla="*/ 10202 h 20270"/>
                  <a:gd name="connsiteX1" fmla="*/ 1543 w 19335"/>
                  <a:gd name="connsiteY1" fmla="*/ 10391 h 20270"/>
                  <a:gd name="connsiteX2" fmla="*/ 3230 w 19335"/>
                  <a:gd name="connsiteY2" fmla="*/ 18 h 20270"/>
                  <a:gd name="connsiteX3" fmla="*/ 6469 w 19335"/>
                  <a:gd name="connsiteY3" fmla="*/ 20270 h 20270"/>
                  <a:gd name="connsiteX4" fmla="*/ 9735 w 19335"/>
                  <a:gd name="connsiteY4" fmla="*/ 0 h 20270"/>
                  <a:gd name="connsiteX5" fmla="*/ 12944 w 19335"/>
                  <a:gd name="connsiteY5" fmla="*/ 20162 h 20270"/>
                  <a:gd name="connsiteX6" fmla="*/ 12934 w 19335"/>
                  <a:gd name="connsiteY6" fmla="*/ 397 h 20270"/>
                  <a:gd name="connsiteX7" fmla="*/ 16108 w 19335"/>
                  <a:gd name="connsiteY7" fmla="*/ 20229 h 20270"/>
                  <a:gd name="connsiteX8" fmla="*/ 17900 w 19335"/>
                  <a:gd name="connsiteY8" fmla="*/ 10386 h 20270"/>
                  <a:gd name="connsiteX9" fmla="*/ 19335 w 19335"/>
                  <a:gd name="connsiteY9" fmla="*/ 10308 h 20270"/>
                  <a:gd name="connsiteX0" fmla="*/ 0 w 19335"/>
                  <a:gd name="connsiteY0" fmla="*/ 10202 h 20270"/>
                  <a:gd name="connsiteX1" fmla="*/ 1543 w 19335"/>
                  <a:gd name="connsiteY1" fmla="*/ 10391 h 20270"/>
                  <a:gd name="connsiteX2" fmla="*/ 3230 w 19335"/>
                  <a:gd name="connsiteY2" fmla="*/ 18 h 20270"/>
                  <a:gd name="connsiteX3" fmla="*/ 6469 w 19335"/>
                  <a:gd name="connsiteY3" fmla="*/ 20270 h 20270"/>
                  <a:gd name="connsiteX4" fmla="*/ 9735 w 19335"/>
                  <a:gd name="connsiteY4" fmla="*/ 0 h 20270"/>
                  <a:gd name="connsiteX5" fmla="*/ 12944 w 19335"/>
                  <a:gd name="connsiteY5" fmla="*/ 20162 h 20270"/>
                  <a:gd name="connsiteX6" fmla="*/ 16165 w 19335"/>
                  <a:gd name="connsiteY6" fmla="*/ 208 h 20270"/>
                  <a:gd name="connsiteX7" fmla="*/ 16108 w 19335"/>
                  <a:gd name="connsiteY7" fmla="*/ 20229 h 20270"/>
                  <a:gd name="connsiteX8" fmla="*/ 17900 w 19335"/>
                  <a:gd name="connsiteY8" fmla="*/ 10386 h 20270"/>
                  <a:gd name="connsiteX9" fmla="*/ 19335 w 19335"/>
                  <a:gd name="connsiteY9" fmla="*/ 10308 h 20270"/>
                  <a:gd name="connsiteX0" fmla="*/ 0 w 19335"/>
                  <a:gd name="connsiteY0" fmla="*/ 10202 h 20323"/>
                  <a:gd name="connsiteX1" fmla="*/ 1543 w 19335"/>
                  <a:gd name="connsiteY1" fmla="*/ 10391 h 20323"/>
                  <a:gd name="connsiteX2" fmla="*/ 3230 w 19335"/>
                  <a:gd name="connsiteY2" fmla="*/ 18 h 20323"/>
                  <a:gd name="connsiteX3" fmla="*/ 6469 w 19335"/>
                  <a:gd name="connsiteY3" fmla="*/ 20270 h 20323"/>
                  <a:gd name="connsiteX4" fmla="*/ 9735 w 19335"/>
                  <a:gd name="connsiteY4" fmla="*/ 0 h 20323"/>
                  <a:gd name="connsiteX5" fmla="*/ 12944 w 19335"/>
                  <a:gd name="connsiteY5" fmla="*/ 20162 h 20323"/>
                  <a:gd name="connsiteX6" fmla="*/ 16165 w 19335"/>
                  <a:gd name="connsiteY6" fmla="*/ 208 h 20323"/>
                  <a:gd name="connsiteX7" fmla="*/ 19309 w 19335"/>
                  <a:gd name="connsiteY7" fmla="*/ 20323 h 20323"/>
                  <a:gd name="connsiteX8" fmla="*/ 17900 w 19335"/>
                  <a:gd name="connsiteY8" fmla="*/ 10386 h 20323"/>
                  <a:gd name="connsiteX9" fmla="*/ 19335 w 19335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17900 w 22567"/>
                  <a:gd name="connsiteY8" fmla="*/ 10386 h 20323"/>
                  <a:gd name="connsiteX9" fmla="*/ 22567 w 22567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20949 w 22567"/>
                  <a:gd name="connsiteY8" fmla="*/ 10386 h 20323"/>
                  <a:gd name="connsiteX9" fmla="*/ 22567 w 22567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20949 w 22567"/>
                  <a:gd name="connsiteY8" fmla="*/ 10386 h 20323"/>
                  <a:gd name="connsiteX9" fmla="*/ 22567 w 22567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20949 w 22567"/>
                  <a:gd name="connsiteY8" fmla="*/ 10386 h 20323"/>
                  <a:gd name="connsiteX9" fmla="*/ 22567 w 22567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20949 w 22567"/>
                  <a:gd name="connsiteY8" fmla="*/ 10386 h 20323"/>
                  <a:gd name="connsiteX9" fmla="*/ 22567 w 22567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20949 w 22567"/>
                  <a:gd name="connsiteY8" fmla="*/ 10386 h 20323"/>
                  <a:gd name="connsiteX9" fmla="*/ 22567 w 22567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20949 w 22567"/>
                  <a:gd name="connsiteY8" fmla="*/ 10386 h 20323"/>
                  <a:gd name="connsiteX9" fmla="*/ 22567 w 22567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20949 w 22567"/>
                  <a:gd name="connsiteY8" fmla="*/ 10386 h 20323"/>
                  <a:gd name="connsiteX9" fmla="*/ 22567 w 22567"/>
                  <a:gd name="connsiteY9" fmla="*/ 10308 h 20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567" h="20323">
                    <a:moveTo>
                      <a:pt x="0" y="10202"/>
                    </a:moveTo>
                    <a:cubicBezTo>
                      <a:pt x="27" y="10170"/>
                      <a:pt x="1486" y="10328"/>
                      <a:pt x="1543" y="10391"/>
                    </a:cubicBezTo>
                    <a:cubicBezTo>
                      <a:pt x="1526" y="10139"/>
                      <a:pt x="3202" y="68"/>
                      <a:pt x="3230" y="18"/>
                    </a:cubicBezTo>
                    <a:cubicBezTo>
                      <a:pt x="3258" y="-32"/>
                      <a:pt x="6447" y="20430"/>
                      <a:pt x="6469" y="20270"/>
                    </a:cubicBezTo>
                    <a:cubicBezTo>
                      <a:pt x="6439" y="20269"/>
                      <a:pt x="9734" y="190"/>
                      <a:pt x="9735" y="0"/>
                    </a:cubicBezTo>
                    <a:cubicBezTo>
                      <a:pt x="9738" y="122"/>
                      <a:pt x="12911" y="19851"/>
                      <a:pt x="12944" y="20162"/>
                    </a:cubicBezTo>
                    <a:cubicBezTo>
                      <a:pt x="12911" y="19890"/>
                      <a:pt x="16138" y="386"/>
                      <a:pt x="16165" y="208"/>
                    </a:cubicBezTo>
                    <a:cubicBezTo>
                      <a:pt x="16146" y="440"/>
                      <a:pt x="19364" y="20354"/>
                      <a:pt x="19309" y="20323"/>
                    </a:cubicBezTo>
                    <a:cubicBezTo>
                      <a:pt x="19419" y="20430"/>
                      <a:pt x="20927" y="10030"/>
                      <a:pt x="20949" y="10386"/>
                    </a:cubicBezTo>
                    <a:cubicBezTo>
                      <a:pt x="20902" y="10100"/>
                      <a:pt x="22580" y="10210"/>
                      <a:pt x="22567" y="10308"/>
                    </a:cubicBezTo>
                  </a:path>
                </a:pathLst>
              </a:custGeom>
              <a:noFill/>
              <a:ln w="31750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cxnSp>
            <p:nvCxnSpPr>
              <p:cNvPr id="463" name="直線コネクタ 462"/>
              <p:cNvCxnSpPr/>
              <p:nvPr/>
            </p:nvCxnSpPr>
            <p:spPr bwMode="auto">
              <a:xfrm flipV="1">
                <a:off x="7455523" y="5178319"/>
                <a:ext cx="1" cy="59185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64" name="直線コネクタ 463"/>
              <p:cNvCxnSpPr/>
              <p:nvPr/>
            </p:nvCxnSpPr>
            <p:spPr bwMode="auto">
              <a:xfrm flipV="1">
                <a:off x="6524600" y="4724312"/>
                <a:ext cx="0" cy="83552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65" name="テキスト ボックス 464"/>
              <p:cNvSpPr txBox="1"/>
              <p:nvPr/>
            </p:nvSpPr>
            <p:spPr>
              <a:xfrm>
                <a:off x="6764166" y="5333065"/>
                <a:ext cx="28725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-</a:t>
                </a:r>
                <a:endParaRPr kumimoji="1" lang="ja-JP" altLang="en-US" sz="24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466" name="テキスト ボックス 465"/>
              <p:cNvSpPr txBox="1"/>
              <p:nvPr/>
            </p:nvSpPr>
            <p:spPr>
              <a:xfrm>
                <a:off x="6742467" y="5689661"/>
                <a:ext cx="36420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4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+</a:t>
                </a:r>
                <a:endParaRPr kumimoji="1" lang="ja-JP" altLang="en-US" sz="24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cxnSp>
            <p:nvCxnSpPr>
              <p:cNvPr id="467" name="直線コネクタ 466"/>
              <p:cNvCxnSpPr/>
              <p:nvPr/>
            </p:nvCxnSpPr>
            <p:spPr bwMode="auto">
              <a:xfrm flipH="1">
                <a:off x="7111717" y="5117112"/>
                <a:ext cx="343807" cy="256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68" name="直線コネクタ 467"/>
              <p:cNvCxnSpPr/>
              <p:nvPr/>
            </p:nvCxnSpPr>
            <p:spPr bwMode="auto">
              <a:xfrm flipV="1">
                <a:off x="6987559" y="4924574"/>
                <a:ext cx="0" cy="400524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69" name="直線コネクタ 468"/>
              <p:cNvCxnSpPr/>
              <p:nvPr/>
            </p:nvCxnSpPr>
            <p:spPr bwMode="auto">
              <a:xfrm flipV="1">
                <a:off x="7111716" y="4918134"/>
                <a:ext cx="0" cy="400524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70" name="直線コネクタ 469"/>
              <p:cNvCxnSpPr/>
              <p:nvPr/>
            </p:nvCxnSpPr>
            <p:spPr bwMode="auto">
              <a:xfrm flipH="1">
                <a:off x="6511735" y="5122732"/>
                <a:ext cx="475824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71" name="直線コネクタ 470"/>
              <p:cNvCxnSpPr/>
              <p:nvPr/>
            </p:nvCxnSpPr>
            <p:spPr bwMode="auto">
              <a:xfrm flipH="1" flipV="1">
                <a:off x="7444684" y="4724312"/>
                <a:ext cx="10839" cy="47777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72" name="直線コネクタ 471"/>
              <p:cNvCxnSpPr/>
              <p:nvPr/>
            </p:nvCxnSpPr>
            <p:spPr bwMode="auto">
              <a:xfrm>
                <a:off x="5617581" y="3883416"/>
                <a:ext cx="32735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73" name="直線コネクタ 472"/>
              <p:cNvCxnSpPr/>
              <p:nvPr/>
            </p:nvCxnSpPr>
            <p:spPr bwMode="auto">
              <a:xfrm flipV="1">
                <a:off x="5617581" y="3883416"/>
                <a:ext cx="0" cy="25144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74" name="テキスト ボックス 473"/>
              <p:cNvSpPr txBox="1"/>
              <p:nvPr/>
            </p:nvSpPr>
            <p:spPr>
              <a:xfrm>
                <a:off x="5726436" y="6549830"/>
                <a:ext cx="15616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V=-0.4mV</a:t>
                </a:r>
                <a:endParaRPr kumimoji="1" lang="ja-JP" altLang="en-US" sz="2400" baseline="-25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cxnSp>
            <p:nvCxnSpPr>
              <p:cNvPr id="475" name="直線コネクタ 474"/>
              <p:cNvCxnSpPr>
                <a:stCxn id="460" idx="0"/>
              </p:cNvCxnSpPr>
              <p:nvPr/>
            </p:nvCxnSpPr>
            <p:spPr bwMode="auto">
              <a:xfrm flipV="1">
                <a:off x="7267508" y="5759893"/>
                <a:ext cx="854304" cy="1"/>
              </a:xfrm>
              <a:prstGeom prst="line">
                <a:avLst/>
              </a:prstGeom>
              <a:ln>
                <a:tailEnd type="arrow" w="lg" len="lg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76" name="テキスト ボックス 475"/>
              <p:cNvSpPr txBox="1"/>
              <p:nvPr/>
            </p:nvSpPr>
            <p:spPr>
              <a:xfrm>
                <a:off x="7696054" y="5308511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16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出力</a:t>
                </a:r>
                <a:endParaRPr kumimoji="1" lang="ja-JP" altLang="en-US" sz="1600" baseline="-25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sp>
          <p:nvSpPr>
            <p:cNvPr id="452" name="テキスト ボックス 451"/>
            <p:cNvSpPr txBox="1"/>
            <p:nvPr/>
          </p:nvSpPr>
          <p:spPr>
            <a:xfrm>
              <a:off x="3359897" y="5746881"/>
              <a:ext cx="5441097" cy="752250"/>
            </a:xfrm>
            <a:prstGeom prst="rect">
              <a:avLst/>
            </a:prstGeom>
            <a:noFill/>
          </p:spPr>
          <p:txBody>
            <a:bodyPr vert="horz" wrap="square">
              <a:spAutoFit/>
            </a:bodyPr>
            <a:lstStyle/>
            <a:p>
              <a:pPr>
                <a:defRPr/>
              </a:pPr>
              <a:r>
                <a:rPr lang="ja-JP" altLang="en-US" sz="2400" dirty="0" smtClean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オペアンプで</a:t>
              </a:r>
              <a:r>
                <a:rPr lang="en-US" altLang="ja-JP" sz="24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STJ</a:t>
              </a:r>
              <a:r>
                <a:rPr lang="ja-JP" altLang="en-US" sz="24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に定電圧</a:t>
              </a:r>
              <a:r>
                <a:rPr lang="ja-JP" altLang="en-US" sz="2400" dirty="0" smtClean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バイアス</a:t>
              </a:r>
              <a:r>
                <a:rPr lang="ja-JP" altLang="en-US" sz="24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を</a:t>
              </a:r>
              <a:r>
                <a:rPr lang="ja-JP" altLang="en-US" sz="2400" dirty="0" smtClean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印加しつつ，</a:t>
              </a:r>
              <a:r>
                <a:rPr lang="en-US" altLang="ja-JP" sz="2400" dirty="0" smtClean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STJ</a:t>
              </a:r>
              <a:r>
                <a:rPr lang="ja-JP" altLang="en-US" sz="2400" dirty="0" smtClean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からの出力電流を</a:t>
              </a:r>
              <a:r>
                <a:rPr lang="ja-JP" altLang="en-US" sz="2400" dirty="0" smtClean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積分する</a:t>
              </a:r>
              <a:endParaRPr lang="en-US" altLang="ja-JP" sz="24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p:sp>
        <p:nvSpPr>
          <p:cNvPr id="483" name="テキスト ボックス 482"/>
          <p:cNvSpPr txBox="1"/>
          <p:nvPr/>
        </p:nvSpPr>
        <p:spPr>
          <a:xfrm>
            <a:off x="23552141" y="22297932"/>
            <a:ext cx="520430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2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SOI</a:t>
            </a:r>
            <a:r>
              <a:rPr lang="ja-JP" altLang="en-US" sz="2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による</a:t>
            </a:r>
            <a:r>
              <a:rPr lang="en-US" altLang="ja-JP" sz="2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</a:t>
            </a:r>
            <a:r>
              <a:rPr lang="ja-JP" altLang="en-US" sz="2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のパルス出力</a:t>
            </a:r>
            <a:r>
              <a:rPr lang="ja-JP" altLang="en-US" sz="24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信号</a:t>
            </a:r>
            <a:r>
              <a:rPr lang="ja-JP" altLang="en-US" sz="2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の読</a:t>
            </a:r>
            <a:r>
              <a:rPr lang="ja-JP" altLang="en-US" sz="2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出回路の設計</a:t>
            </a:r>
            <a:endParaRPr lang="ja-JP" altLang="en-US" sz="2400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85" name="テキスト ボックス 484"/>
              <p:cNvSpPr txBox="1"/>
              <p:nvPr/>
            </p:nvSpPr>
            <p:spPr>
              <a:xfrm>
                <a:off x="8887381" y="20854157"/>
                <a:ext cx="7725849" cy="9928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+mj-ea"/>
                          </a:rPr>
                        </m:ctrlPr>
                      </m:sSubPr>
                      <m:e>
                        <m:r>
                          <a:rPr lang="en-US" altLang="ja-JP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+mj-ea"/>
                          </a:rPr>
                          <m:t>𝑬</m:t>
                        </m:r>
                      </m:e>
                      <m:sub>
                        <m:r>
                          <a:rPr lang="en-US" altLang="ja-JP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+mj-ea"/>
                          </a:rPr>
                          <m:t>𝜸</m:t>
                        </m:r>
                      </m:sub>
                    </m:sSub>
                    <m:r>
                      <a:rPr lang="en-US" altLang="ja-JP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+mj-ea"/>
                      </a:rPr>
                      <m:t>=</m:t>
                    </m:r>
                    <m:r>
                      <a:rPr lang="en-US" altLang="ja-JP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+mj-ea"/>
                      </a:rPr>
                      <m:t>𝟐𝟓</m:t>
                    </m:r>
                    <m:r>
                      <a:rPr lang="en-US" altLang="ja-JP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+mj-ea"/>
                      </a:rPr>
                      <m:t>𝒎𝒆𝑽</m:t>
                    </m:r>
                    <m:r>
                      <a:rPr lang="en-US" altLang="ja-JP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+mj-ea"/>
                      </a:rPr>
                      <m:t> </m:t>
                    </m:r>
                  </m:oMath>
                </a14:m>
                <a:r>
                  <a:rPr lang="en-US" altLang="ja-JP" sz="2800" b="1" dirty="0" smtClean="0">
                    <a:solidFill>
                      <a:srgbClr val="FF0000"/>
                    </a:solidFill>
                    <a:latin typeface="+mj-ea"/>
                    <a:ea typeface="+mj-ea"/>
                  </a:rPr>
                  <a:t>(</a:t>
                </a:r>
                <a:r>
                  <a:rPr lang="ja-JP" altLang="en-US" sz="2800" b="1" dirty="0" smtClean="0">
                    <a:solidFill>
                      <a:srgbClr val="FF0000"/>
                    </a:solidFill>
                    <a:latin typeface="+mj-ea"/>
                    <a:ea typeface="+mj-ea"/>
                  </a:rPr>
                  <a:t>波長</a:t>
                </a:r>
                <a:r>
                  <a:rPr lang="en-US" altLang="ja-JP" sz="2800" b="1" dirty="0" smtClean="0">
                    <a:solidFill>
                      <a:srgbClr val="FF0000"/>
                    </a:solidFill>
                    <a:latin typeface="+mj-ea"/>
                    <a:ea typeface="+mj-ea"/>
                  </a:rPr>
                  <a:t>50</a:t>
                </a:r>
                <a:r>
                  <a:rPr lang="en-US" altLang="ja-JP" sz="2800" b="1" dirty="0" smtClean="0">
                    <a:solidFill>
                      <a:srgbClr val="FF0000"/>
                    </a:solidFill>
                    <a:latin typeface="+mj-ea"/>
                    <a:ea typeface="+mj-ea"/>
                    <a:sym typeface="Symbol" panose="05050102010706020507" pitchFamily="18" charset="2"/>
                  </a:rPr>
                  <a:t></a:t>
                </a:r>
                <a:r>
                  <a:rPr lang="en-US" altLang="ja-JP" sz="2800" b="1" dirty="0" smtClean="0">
                    <a:solidFill>
                      <a:srgbClr val="FF0000"/>
                    </a:solidFill>
                    <a:latin typeface="+mj-ea"/>
                    <a:ea typeface="+mj-ea"/>
                    <a:sym typeface="Symbol" panose="05050102010706020507" pitchFamily="18" charset="2"/>
                  </a:rPr>
                  <a:t>m</a:t>
                </a:r>
                <a:r>
                  <a:rPr lang="en-US" altLang="ja-JP" sz="2800" b="1" dirty="0" smtClean="0">
                    <a:solidFill>
                      <a:srgbClr val="FF0000"/>
                    </a:solidFill>
                    <a:latin typeface="+mj-ea"/>
                    <a:ea typeface="+mj-ea"/>
                  </a:rPr>
                  <a:t>)</a:t>
                </a:r>
                <a:r>
                  <a:rPr lang="ja-JP" altLang="en-US" sz="2800" b="1" dirty="0" smtClean="0">
                    <a:solidFill>
                      <a:srgbClr val="FF0000"/>
                    </a:solidFill>
                    <a:latin typeface="+mj-ea"/>
                    <a:ea typeface="+mj-ea"/>
                  </a:rPr>
                  <a:t>なら</a:t>
                </a:r>
                <a:r>
                  <a:rPr lang="en-US" altLang="ja-JP" sz="2800" b="1" dirty="0">
                    <a:solidFill>
                      <a:srgbClr val="FF0000"/>
                    </a:solidFill>
                    <a:latin typeface="+mj-ea"/>
                    <a:ea typeface="+mj-ea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US" altLang="ja-JP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𝒒𝒑</m:t>
                        </m:r>
                      </m:sub>
                    </m:sSub>
                    <m:r>
                      <a:rPr lang="en-US" altLang="ja-JP" sz="28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altLang="ja-JP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𝟏𝟔</m:t>
                    </m:r>
                  </m:oMath>
                </a14:m>
                <a:endParaRPr kumimoji="1" lang="en-US" altLang="ja-JP" sz="2800" b="1" dirty="0" smtClean="0">
                  <a:solidFill>
                    <a:srgbClr val="FF0000"/>
                  </a:solidFill>
                  <a:latin typeface="+mj-ea"/>
                  <a:ea typeface="+mj-ea"/>
                </a:endParaRPr>
              </a:p>
              <a:p>
                <a:r>
                  <a:rPr lang="en-US" altLang="ja-JP" sz="2800" b="1" dirty="0" smtClean="0">
                    <a:solidFill>
                      <a:srgbClr val="FF0000"/>
                    </a:solidFill>
                    <a:latin typeface="+mj-ea"/>
                    <a:ea typeface="+mj-ea"/>
                    <a:sym typeface="Wingdings" panose="05000000000000000000" pitchFamily="2" charset="2"/>
                  </a:rPr>
                  <a:t></a:t>
                </a:r>
                <a:r>
                  <a:rPr lang="ja-JP" altLang="en-US" sz="2800" b="1" dirty="0">
                    <a:solidFill>
                      <a:srgbClr val="FF0000"/>
                    </a:solidFill>
                    <a:latin typeface="+mj-ea"/>
                    <a:ea typeface="+mj-ea"/>
                    <a:sym typeface="Wingdings" panose="05000000000000000000" pitchFamily="2" charset="2"/>
                  </a:rPr>
                  <a:t>遠</a:t>
                </a:r>
                <a:r>
                  <a:rPr lang="ja-JP" altLang="en-US" sz="2800" b="1" dirty="0" smtClean="0">
                    <a:solidFill>
                      <a:srgbClr val="FF0000"/>
                    </a:solidFill>
                    <a:latin typeface="+mj-ea"/>
                    <a:ea typeface="+mj-ea"/>
                    <a:sym typeface="Wingdings" panose="05000000000000000000" pitchFamily="2" charset="2"/>
                  </a:rPr>
                  <a:t>赤外領域</a:t>
                </a:r>
                <a:r>
                  <a:rPr lang="ja-JP" altLang="en-US" sz="2800" b="1" dirty="0" smtClean="0">
                    <a:solidFill>
                      <a:srgbClr val="FF0000"/>
                    </a:solidFill>
                    <a:latin typeface="+mj-ea"/>
                    <a:ea typeface="+mj-ea"/>
                    <a:sym typeface="Wingdings" panose="05000000000000000000" pitchFamily="2" charset="2"/>
                  </a:rPr>
                  <a:t>で</a:t>
                </a:r>
                <a:r>
                  <a:rPr lang="ja-JP" altLang="en-US" sz="2800" b="1" dirty="0">
                    <a:solidFill>
                      <a:srgbClr val="FF0000"/>
                    </a:solidFill>
                    <a:latin typeface="+mj-ea"/>
                    <a:ea typeface="+mj-ea"/>
                    <a:sym typeface="Wingdings" panose="05000000000000000000" pitchFamily="2" charset="2"/>
                  </a:rPr>
                  <a:t>も</a:t>
                </a:r>
                <a:r>
                  <a:rPr lang="ja-JP" altLang="en-US" sz="2800" b="1" dirty="0" smtClean="0">
                    <a:solidFill>
                      <a:srgbClr val="FF0000"/>
                    </a:solidFill>
                    <a:latin typeface="+mj-ea"/>
                    <a:ea typeface="+mj-ea"/>
                    <a:sym typeface="Wingdings" panose="05000000000000000000" pitchFamily="2" charset="2"/>
                  </a:rPr>
                  <a:t>一光子計数なら可能</a:t>
                </a:r>
                <a:endParaRPr kumimoji="1" lang="ja-JP" altLang="en-US" sz="2800" b="1" dirty="0">
                  <a:solidFill>
                    <a:srgbClr val="FF0000"/>
                  </a:solidFill>
                  <a:latin typeface="+mj-ea"/>
                  <a:ea typeface="+mj-ea"/>
                </a:endParaRPr>
              </a:p>
            </p:txBody>
          </p:sp>
        </mc:Choice>
        <mc:Fallback>
          <p:sp>
            <p:nvSpPr>
              <p:cNvPr id="485" name="テキスト ボックス 4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87381" y="20854157"/>
                <a:ext cx="7725849" cy="992836"/>
              </a:xfrm>
              <a:prstGeom prst="rect">
                <a:avLst/>
              </a:prstGeom>
              <a:blipFill rotWithShape="0">
                <a:blip r:embed="rId63"/>
                <a:stretch>
                  <a:fillRect l="-1657" t="-8589" b="-1656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96" name="グループ化 495"/>
          <p:cNvGrpSpPr/>
          <p:nvPr/>
        </p:nvGrpSpPr>
        <p:grpSpPr>
          <a:xfrm>
            <a:off x="334113" y="36260828"/>
            <a:ext cx="2603982" cy="2646336"/>
            <a:chOff x="11881371" y="2178746"/>
            <a:chExt cx="2603982" cy="2646336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97" name="正方形/長方形 496"/>
                <p:cNvSpPr/>
                <p:nvPr/>
              </p:nvSpPr>
              <p:spPr>
                <a:xfrm>
                  <a:off x="11881371" y="2178746"/>
                  <a:ext cx="2603982" cy="606384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  <a:scene3d>
                    <a:camera prst="orthographicFront"/>
                    <a:lightRig rig="brightRoom" dir="t"/>
                  </a:scene3d>
                  <a:sp3d contourW="6350" prstMaterial="plastic">
                    <a:bevelT w="20320" h="20320" prst="angle"/>
                    <a:contourClr>
                      <a:schemeClr val="accent1">
                        <a:tint val="100000"/>
                        <a:shade val="100000"/>
                        <a:hueMod val="100000"/>
                        <a:satMod val="100000"/>
                      </a:schemeClr>
                    </a:contourClr>
                  </a:sp3d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ja-JP" sz="3200" b="1" i="1" cap="all" smtClean="0">
                                <a:ln/>
                                <a:solidFill>
                                  <a:schemeClr val="tx2"/>
                                </a:solidFill>
                                <a:effectLst>
                                  <a:outerShdw blurRad="19685" dist="12700" dir="5400000" algn="tl" rotWithShape="0">
                                    <a:schemeClr val="accent1">
                                      <a:satMod val="130000"/>
                                      <a:alpha val="60000"/>
                                    </a:schemeClr>
                                  </a:outerShdw>
                                  <a:reflection blurRad="10000" stA="55000" endPos="48000" dist="500" dir="5400000" sy="-100000" algn="bl" rotWithShape="0"/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3200" b="1" i="1" cap="all" smtClean="0">
                                <a:ln/>
                                <a:solidFill>
                                  <a:schemeClr val="tx2"/>
                                </a:solidFill>
                                <a:effectLst>
                                  <a:outerShdw blurRad="19685" dist="12700" dir="5400000" algn="tl" rotWithShape="0">
                                    <a:schemeClr val="accent1">
                                      <a:satMod val="130000"/>
                                      <a:alpha val="60000"/>
                                    </a:schemeClr>
                                  </a:outerShdw>
                                  <a:reflection blurRad="10000" stA="55000" endPos="48000" dist="500" dir="5400000" sy="-100000" algn="bl" rotWithShape="0"/>
                                </a:effectLst>
                                <a:latin typeface="Cambria Math"/>
                              </a:rPr>
                              <m:t>𝝂</m:t>
                            </m:r>
                          </m:e>
                          <m:sub>
                            <m:r>
                              <a:rPr lang="en-US" altLang="ja-JP" sz="3200" b="1" i="0" cap="all" smtClean="0">
                                <a:ln/>
                                <a:solidFill>
                                  <a:schemeClr val="tx2"/>
                                </a:solidFill>
                                <a:effectLst>
                                  <a:outerShdw blurRad="19685" dist="12700" dir="5400000" algn="tl" rotWithShape="0">
                                    <a:schemeClr val="accent1">
                                      <a:satMod val="130000"/>
                                      <a:alpha val="60000"/>
                                    </a:schemeClr>
                                  </a:outerShdw>
                                  <a:reflection blurRad="10000" stA="55000" endPos="48000" dist="500" dir="5400000" sy="-100000" algn="bl" rotWithShape="0"/>
                                </a:effectLst>
                                <a:latin typeface="Cambria Math"/>
                              </a:rPr>
                              <m:t>3</m:t>
                            </m:r>
                          </m:sub>
                        </m:sSub>
                        <m:r>
                          <a:rPr lang="en-US" altLang="ja-JP" sz="3200" b="1" i="0" cap="all" smtClean="0">
                            <a:ln/>
                            <a:solidFill>
                              <a:schemeClr val="tx2"/>
                            </a:solidFill>
                            <a:effectLst>
                              <a:outerShdw blurRad="19685" dist="12700" dir="5400000" algn="tl" rotWithShape="0">
                                <a:schemeClr val="accent1">
                                  <a:satMod val="130000"/>
                                  <a:alpha val="60000"/>
                                </a:schemeClr>
                              </a:outerShdw>
                              <a:reflection blurRad="10000" stA="55000" endPos="48000" dist="500" dir="5400000" sy="-100000" algn="bl" rotWithShape="0"/>
                            </a:effectLst>
                            <a:latin typeface="Cambria Math"/>
                          </a:rPr>
                          <m:t>→</m:t>
                        </m:r>
                        <m:sSub>
                          <m:sSubPr>
                            <m:ctrlPr>
                              <a:rPr lang="en-US" altLang="ja-JP" sz="3200" b="1" i="1" cap="all" smtClean="0">
                                <a:ln/>
                                <a:solidFill>
                                  <a:schemeClr val="tx2"/>
                                </a:solidFill>
                                <a:effectLst>
                                  <a:outerShdw blurRad="19685" dist="12700" dir="5400000" algn="tl" rotWithShape="0">
                                    <a:schemeClr val="accent1">
                                      <a:satMod val="130000"/>
                                      <a:alpha val="60000"/>
                                    </a:schemeClr>
                                  </a:outerShdw>
                                  <a:reflection blurRad="10000" stA="55000" endPos="48000" dist="500" dir="5400000" sy="-100000" algn="bl" rotWithShape="0"/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3200" b="1" i="1" cap="all" smtClean="0">
                                <a:ln/>
                                <a:solidFill>
                                  <a:schemeClr val="tx2"/>
                                </a:solidFill>
                                <a:effectLst>
                                  <a:outerShdw blurRad="19685" dist="12700" dir="5400000" algn="tl" rotWithShape="0">
                                    <a:schemeClr val="accent1">
                                      <a:satMod val="130000"/>
                                      <a:alpha val="60000"/>
                                    </a:schemeClr>
                                  </a:outerShdw>
                                  <a:reflection blurRad="10000" stA="55000" endPos="48000" dist="500" dir="5400000" sy="-100000" algn="bl" rotWithShape="0"/>
                                </a:effectLst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ja-JP" sz="3200" b="1" i="1" cap="all" smtClean="0">
                                <a:ln/>
                                <a:solidFill>
                                  <a:schemeClr val="tx2"/>
                                </a:solidFill>
                                <a:effectLst>
                                  <a:outerShdw blurRad="19685" dist="12700" dir="5400000" algn="tl" rotWithShape="0">
                                    <a:schemeClr val="accent1">
                                      <a:satMod val="130000"/>
                                      <a:alpha val="60000"/>
                                    </a:schemeClr>
                                  </a:outerShdw>
                                  <a:reflection blurRad="10000" stA="55000" endPos="48000" dist="500" dir="5400000" sy="-100000" algn="bl" rotWithShape="0"/>
                                </a:effectLst>
                                <a:latin typeface="Cambria Math"/>
                              </a:rPr>
                              <m:t>1,2</m:t>
                            </m:r>
                          </m:sub>
                        </m:sSub>
                        <m:r>
                          <a:rPr lang="en-US" altLang="ja-JP" sz="3200" b="1" i="1" cap="all" smtClean="0">
                            <a:ln/>
                            <a:solidFill>
                              <a:schemeClr val="tx2"/>
                            </a:solidFill>
                            <a:effectLst>
                              <a:outerShdw blurRad="19685" dist="12700" dir="5400000" algn="tl" rotWithShape="0">
                                <a:schemeClr val="accent1">
                                  <a:satMod val="130000"/>
                                  <a:alpha val="60000"/>
                                </a:schemeClr>
                              </a:outerShdw>
                              <a:reflection blurRad="10000" stA="55000" endPos="48000" dist="500" dir="5400000" sy="-100000" algn="bl" rotWithShape="0"/>
                            </a:effectLst>
                            <a:latin typeface="Cambria Math"/>
                          </a:rPr>
                          <m:t>+</m:t>
                        </m:r>
                        <m:r>
                          <a:rPr lang="en-US" altLang="ja-JP" sz="3200" b="1" i="1" cap="all" smtClean="0">
                            <a:ln/>
                            <a:solidFill>
                              <a:schemeClr val="tx2"/>
                            </a:solidFill>
                            <a:effectLst>
                              <a:outerShdw blurRad="19685" dist="12700" dir="5400000" algn="tl" rotWithShape="0">
                                <a:schemeClr val="accent1">
                                  <a:satMod val="130000"/>
                                  <a:alpha val="60000"/>
                                </a:schemeClr>
                              </a:outerShdw>
                              <a:reflection blurRad="10000" stA="55000" endPos="48000" dist="500" dir="5400000" sy="-100000" algn="bl" rotWithShape="0"/>
                            </a:effectLst>
                            <a:latin typeface="Cambria Math"/>
                          </a:rPr>
                          <m:t>𝛾</m:t>
                        </m:r>
                      </m:oMath>
                    </m:oMathPara>
                  </a14:m>
                  <a:endParaRPr lang="ja-JP" altLang="en-US" sz="3200" b="1" cap="all" dirty="0">
                    <a:ln/>
                    <a:solidFill>
                      <a:schemeClr val="tx2"/>
                    </a:solidFill>
                    <a:effectLst>
                      <a:outerShdw blurRad="19685" dist="12700" dir="5400000" algn="tl" rotWithShape="0">
                        <a:schemeClr val="accent1">
                          <a:satMod val="130000"/>
                          <a:alpha val="60000"/>
                        </a:schemeClr>
                      </a:outerShdw>
                      <a:reflection blurRad="10000" stA="55000" endPos="48000" dist="500" dir="5400000" sy="-100000" algn="bl" rotWithShape="0"/>
                    </a:effectLst>
                  </a:endParaRPr>
                </a:p>
              </p:txBody>
            </p:sp>
          </mc:Choice>
          <mc:Fallback>
            <p:sp>
              <p:nvSpPr>
                <p:cNvPr id="497" name="正方形/長方形 49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881371" y="2178746"/>
                  <a:ext cx="2603982" cy="606384"/>
                </a:xfrm>
                <a:prstGeom prst="rect">
                  <a:avLst/>
                </a:prstGeom>
                <a:blipFill rotWithShape="0">
                  <a:blip r:embed="rId64"/>
                  <a:stretch>
                    <a:fillRect b="-170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498" name="グループ化 497"/>
            <p:cNvGrpSpPr/>
            <p:nvPr/>
          </p:nvGrpSpPr>
          <p:grpSpPr>
            <a:xfrm>
              <a:off x="12055070" y="2833211"/>
              <a:ext cx="2159915" cy="1991871"/>
              <a:chOff x="344794" y="1617377"/>
              <a:chExt cx="2159915" cy="1991871"/>
            </a:xfrm>
          </p:grpSpPr>
          <p:pic>
            <p:nvPicPr>
              <p:cNvPr id="499" name="Picture 114"/>
              <p:cNvPicPr>
                <a:picLocks noChangeAspect="1" noChangeArrowheads="1"/>
              </p:cNvPicPr>
              <p:nvPr/>
            </p:nvPicPr>
            <p:blipFill>
              <a:blip r:embed="rId6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8603" y="3212976"/>
                <a:ext cx="397606" cy="3962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</a:extLst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00" name="テキスト ボックス 499"/>
                  <p:cNvSpPr txBox="1"/>
                  <p:nvPr/>
                </p:nvSpPr>
                <p:spPr>
                  <a:xfrm>
                    <a:off x="344794" y="3140968"/>
                    <a:ext cx="499688" cy="4001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000" b="0" i="1" smtClean="0">
                                  <a:latin typeface="Cambria Math"/>
                                </a:rPr>
                                <m:t>𝜈</m:t>
                              </m:r>
                            </m:e>
                            <m:sub>
                              <m:r>
                                <a:rPr kumimoji="1" lang="en-US" altLang="ja-JP" sz="20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kumimoji="1" lang="ja-JP" altLang="en-US" sz="2000" dirty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endParaRPr>
                  </a:p>
                </p:txBody>
              </p:sp>
            </mc:Choice>
            <mc:Fallback xmlns="">
              <p:sp>
                <p:nvSpPr>
                  <p:cNvPr id="52" name="テキスト ボックス 5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44794" y="3140968"/>
                    <a:ext cx="499688" cy="400110"/>
                  </a:xfrm>
                  <a:prstGeom prst="rect">
                    <a:avLst/>
                  </a:prstGeom>
                  <a:blipFill rotWithShape="1">
                    <a:blip r:embed="rId26"/>
                    <a:stretch>
                      <a:fillRect b="-1515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pic>
            <p:nvPicPr>
              <p:cNvPr id="501" name="Picture 180"/>
              <p:cNvPicPr>
                <a:picLocks noChangeAspect="1" noChangeArrowheads="1"/>
              </p:cNvPicPr>
              <p:nvPr/>
            </p:nvPicPr>
            <p:blipFill>
              <a:blip r:embed="rId6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51720" y="1678401"/>
                <a:ext cx="452989" cy="40064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</a:extLst>
            </p:spPr>
          </p:pic>
          <p:sp>
            <p:nvSpPr>
              <p:cNvPr id="502" name="Line 2052"/>
              <p:cNvSpPr>
                <a:spLocks noChangeShapeType="1"/>
              </p:cNvSpPr>
              <p:nvPr/>
            </p:nvSpPr>
            <p:spPr bwMode="auto">
              <a:xfrm flipH="1">
                <a:off x="664846" y="2631958"/>
                <a:ext cx="762000" cy="68580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503" name="Line 2051"/>
              <p:cNvSpPr>
                <a:spLocks noChangeShapeType="1"/>
              </p:cNvSpPr>
              <p:nvPr/>
            </p:nvSpPr>
            <p:spPr bwMode="auto">
              <a:xfrm flipV="1">
                <a:off x="1426846" y="1946158"/>
                <a:ext cx="762000" cy="68580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pic>
            <p:nvPicPr>
              <p:cNvPr id="504" name="Picture 114"/>
              <p:cNvPicPr>
                <a:picLocks noChangeAspect="1" noChangeArrowheads="1"/>
              </p:cNvPicPr>
              <p:nvPr/>
            </p:nvPicPr>
            <p:blipFill>
              <a:blip r:embed="rId6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03632" y="2325044"/>
                <a:ext cx="537691" cy="53588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</a:extLst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05" name="テキスト ボックス 504"/>
                  <p:cNvSpPr txBox="1"/>
                  <p:nvPr/>
                </p:nvSpPr>
                <p:spPr>
                  <a:xfrm>
                    <a:off x="1227733" y="2316981"/>
                    <a:ext cx="563295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400" b="0" i="1" smtClean="0">
                                  <a:latin typeface="Cambria Math"/>
                                </a:rPr>
                                <m:t>𝜈</m:t>
                              </m:r>
                            </m:e>
                            <m:sub>
                              <m:r>
                                <a:rPr kumimoji="1" lang="en-US" altLang="ja-JP" sz="2400" b="0" i="1" smtClean="0"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</m:oMath>
                      </m:oMathPara>
                    </a14:m>
                    <a:endParaRPr kumimoji="1" lang="ja-JP" altLang="en-US" sz="2000" dirty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endParaRPr>
                  </a:p>
                </p:txBody>
              </p:sp>
            </mc:Choice>
            <mc:Fallback xmlns="">
              <p:sp>
                <p:nvSpPr>
                  <p:cNvPr id="57" name="テキスト ボックス 5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227733" y="2316981"/>
                    <a:ext cx="563295" cy="461665"/>
                  </a:xfrm>
                  <a:prstGeom prst="rect">
                    <a:avLst/>
                  </a:prstGeom>
                  <a:blipFill rotWithShape="1">
                    <a:blip r:embed="rId28"/>
                    <a:stretch>
                      <a:fillRect b="-1316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06" name="テキスト ボックス 505"/>
                  <p:cNvSpPr txBox="1"/>
                  <p:nvPr/>
                </p:nvSpPr>
                <p:spPr>
                  <a:xfrm>
                    <a:off x="2064909" y="1617377"/>
                    <a:ext cx="439800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1" lang="en-US" altLang="ja-JP" sz="2400" b="0" i="1" smtClean="0">
                              <a:latin typeface="Cambria Math"/>
                            </a:rPr>
                            <m:t>𝛾</m:t>
                          </m:r>
                        </m:oMath>
                      </m:oMathPara>
                    </a14:m>
                    <a:endParaRPr kumimoji="1" lang="ja-JP" altLang="en-US" sz="2400" dirty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endParaRPr>
                  </a:p>
                </p:txBody>
              </p:sp>
            </mc:Choice>
            <mc:Fallback xmlns="">
              <p:sp>
                <p:nvSpPr>
                  <p:cNvPr id="58" name="テキスト ボックス 5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064909" y="1617377"/>
                    <a:ext cx="439800" cy="461665"/>
                  </a:xfrm>
                  <a:prstGeom prst="rect">
                    <a:avLst/>
                  </a:prstGeom>
                  <a:blipFill rotWithShape="1">
                    <a:blip r:embed="rId29"/>
                    <a:stretch>
                      <a:fillRect b="-9211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507" name="グループ化 506"/>
          <p:cNvGrpSpPr/>
          <p:nvPr/>
        </p:nvGrpSpPr>
        <p:grpSpPr>
          <a:xfrm>
            <a:off x="3001074" y="36282717"/>
            <a:ext cx="9033654" cy="5722928"/>
            <a:chOff x="44426" y="648229"/>
            <a:chExt cx="9033654" cy="5722928"/>
          </a:xfrm>
        </p:grpSpPr>
        <p:sp>
          <p:nvSpPr>
            <p:cNvPr id="508" name="正方形/長方形 507"/>
            <p:cNvSpPr/>
            <p:nvPr/>
          </p:nvSpPr>
          <p:spPr>
            <a:xfrm>
              <a:off x="3323931" y="979770"/>
              <a:ext cx="599101" cy="3889390"/>
            </a:xfrm>
            <a:prstGeom prst="rect">
              <a:avLst/>
            </a:prstGeom>
            <a:gradFill flip="none" rotWithShape="1">
              <a:gsLst>
                <a:gs pos="37000">
                  <a:srgbClr val="A5BDE7">
                    <a:alpha val="50000"/>
                  </a:srgbClr>
                </a:gs>
                <a:gs pos="0">
                  <a:schemeClr val="accent1">
                    <a:lumMod val="20000"/>
                    <a:lumOff val="80000"/>
                    <a:alpha val="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9" name="Line 7"/>
            <p:cNvSpPr>
              <a:spLocks noChangeShapeType="1"/>
            </p:cNvSpPr>
            <p:nvPr/>
          </p:nvSpPr>
          <p:spPr bwMode="auto">
            <a:xfrm flipH="1">
              <a:off x="5637106" y="2444628"/>
              <a:ext cx="181084" cy="61535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prstDash val="sysDash"/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60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510" name="Line 7"/>
            <p:cNvSpPr>
              <a:spLocks noChangeShapeType="1"/>
            </p:cNvSpPr>
            <p:nvPr/>
          </p:nvSpPr>
          <p:spPr bwMode="auto">
            <a:xfrm flipH="1" flipV="1">
              <a:off x="5474568" y="3865971"/>
              <a:ext cx="364196" cy="6339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60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14" name="コンテンツ プレースホルダー 4"/>
                <p:cNvSpPr txBox="1">
                  <a:spLocks/>
                </p:cNvSpPr>
                <p:nvPr/>
              </p:nvSpPr>
              <p:spPr>
                <a:xfrm>
                  <a:off x="5792075" y="1571016"/>
                  <a:ext cx="3179016" cy="873613"/>
                </a:xfrm>
                <a:prstGeom prst="rect">
                  <a:avLst/>
                </a:prstGeom>
                <a:gradFill>
                  <a:gsLst>
                    <a:gs pos="0">
                      <a:schemeClr val="accent3">
                        <a:lumMod val="40000"/>
                        <a:lumOff val="60000"/>
                      </a:schemeClr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lin ang="0" scaled="1"/>
                </a:gradFill>
              </p:spPr>
              <p:txBody>
                <a:bodyPr>
                  <a:noAutofit/>
                </a:bodyPr>
                <a:lstStyle>
                  <a:lvl1pPr marL="342900" indent="-3429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kumimoji="1" sz="32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–"/>
                    <a:defRPr kumimoji="1"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kumimoji="1"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–"/>
                    <a:defRPr kumimoji="1"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»"/>
                    <a:defRPr kumimoji="1"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kumimoji="1"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kumimoji="1"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kumimoji="1"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kumimoji="1"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 algn="ctr">
                    <a:buNone/>
                  </a:pPr>
                  <a14:m>
                    <m:oMath xmlns:m="http://schemas.openxmlformats.org/officeDocument/2006/math">
                      <m:r>
                        <a:rPr lang="en-US" altLang="ja-JP" sz="2000" i="1" dirty="0" smtClean="0">
                          <a:latin typeface="Cambria Math"/>
                          <a:ea typeface="Arial Unicode MS" pitchFamily="50" charset="-128"/>
                          <a:cs typeface="Arial Unicode MS" pitchFamily="50" charset="-128"/>
                        </a:rPr>
                        <m:t>𝜏</m:t>
                      </m:r>
                      <m:r>
                        <a:rPr lang="en-US" altLang="ja-JP" sz="2000" i="1">
                          <a:latin typeface="Cambria Math"/>
                          <a:ea typeface="Arial Unicode MS" pitchFamily="50" charset="-128"/>
                          <a:cs typeface="Arial Unicode MS" pitchFamily="50" charset="-128"/>
                        </a:rPr>
                        <m:t>=</m:t>
                      </m:r>
                      <m:sSup>
                        <m:sSupPr>
                          <m:ctrlPr>
                            <a:rPr lang="en-US" altLang="ja-JP" sz="2000" i="1">
                              <a:latin typeface="Cambria Math" panose="02040503050406030204" pitchFamily="18" charset="0"/>
                              <a:ea typeface="Arial Unicode MS" pitchFamily="50" charset="-128"/>
                              <a:cs typeface="Arial Unicode MS" pitchFamily="50" charset="-128"/>
                            </a:rPr>
                          </m:ctrlPr>
                        </m:sSupPr>
                        <m:e>
                          <m:r>
                            <a:rPr lang="en-US" altLang="ja-JP" sz="2000" b="0" i="1" smtClean="0"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</a:rPr>
                            <m:t>3</m:t>
                          </m:r>
                          <m:r>
                            <a:rPr lang="en-US" altLang="ja-JP" sz="2000" i="1"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</a:rPr>
                            <m:t>×10</m:t>
                          </m:r>
                        </m:e>
                        <m:sup>
                          <m:r>
                            <a:rPr lang="en-US" altLang="ja-JP" sz="2000" i="1"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</a:rPr>
                            <m:t>1</m:t>
                          </m:r>
                          <m:r>
                            <a:rPr lang="en-US" altLang="ja-JP" sz="2000" b="0" i="1" smtClean="0"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</a:rPr>
                            <m:t>2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n-US" altLang="ja-JP" sz="2000" i="1">
                          <a:latin typeface="Cambria Math"/>
                          <a:ea typeface="Arial Unicode MS" pitchFamily="50" charset="-128"/>
                          <a:cs typeface="Arial Unicode MS" pitchFamily="50" charset="-128"/>
                        </a:rPr>
                        <m:t>yr</m:t>
                      </m:r>
                      <m:r>
                        <a:rPr lang="en-US" altLang="ja-JP" sz="2000" b="0" i="1" smtClean="0">
                          <a:latin typeface="Cambria Math"/>
                          <a:ea typeface="Arial Unicode MS" pitchFamily="50" charset="-128"/>
                          <a:cs typeface="Arial Unicode MS" pitchFamily="50" charset="-128"/>
                        </a:rPr>
                        <m:t>𝑠</m:t>
                      </m:r>
                    </m:oMath>
                  </a14:m>
                  <a:r>
                    <a:rPr lang="en-US" altLang="ja-JP" sz="2000" dirty="0" smtClean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 </a:t>
                  </a:r>
                </a:p>
                <a:p>
                  <a:pPr marL="0" indent="0" algn="ctr">
                    <a:buNone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ja-JP" sz="2000" i="1">
                              <a:latin typeface="Cambria Math" panose="02040503050406030204" pitchFamily="18" charset="0"/>
                              <a:ea typeface="Arial Unicode MS" pitchFamily="50" charset="-128"/>
                              <a:cs typeface="Arial Unicode MS" pitchFamily="50" charset="-128"/>
                            </a:rPr>
                          </m:ctrlPr>
                        </m:sSubPr>
                        <m:e>
                          <m:r>
                            <a:rPr lang="en-US" altLang="ja-JP" sz="2000" i="1"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</a:rPr>
                            <m:t>𝐼</m:t>
                          </m:r>
                        </m:e>
                        <m:sub>
                          <m:r>
                            <a:rPr lang="en-US" altLang="ja-JP" sz="2000" b="0" i="1" smtClean="0"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</a:rPr>
                            <m:t>𝜈</m:t>
                          </m:r>
                        </m:sub>
                      </m:sSub>
                    </m:oMath>
                  </a14:m>
                  <a:r>
                    <a:rPr lang="en-US" altLang="ja-JP" sz="2000" dirty="0" smtClean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 </a:t>
                  </a:r>
                  <a:r>
                    <a:rPr lang="en-US" altLang="ja-JP" sz="2000" dirty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~</a:t>
                  </a:r>
                  <a:r>
                    <a:rPr lang="en-US" altLang="ja-JP" sz="2000" dirty="0" smtClean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 0.8MJy/</a:t>
                  </a:r>
                  <a:r>
                    <a:rPr lang="en-US" altLang="ja-JP" sz="2000" dirty="0" err="1" smtClean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sr</a:t>
                  </a:r>
                  <a:endPara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>
            <p:sp>
              <p:nvSpPr>
                <p:cNvPr id="514" name="コンテンツ プレースホルダー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92075" y="1571016"/>
                  <a:ext cx="3179016" cy="873613"/>
                </a:xfrm>
                <a:prstGeom prst="rect">
                  <a:avLst/>
                </a:prstGeom>
                <a:blipFill rotWithShape="0">
                  <a:blip r:embed="rId6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15" name="コンテンツ プレースホルダー 4"/>
                <p:cNvSpPr txBox="1">
                  <a:spLocks/>
                </p:cNvSpPr>
                <p:nvPr/>
              </p:nvSpPr>
              <p:spPr>
                <a:xfrm>
                  <a:off x="5806407" y="3929363"/>
                  <a:ext cx="3179016" cy="873613"/>
                </a:xfrm>
                <a:prstGeom prst="rect">
                  <a:avLst/>
                </a:prstGeom>
                <a:gradFill>
                  <a:gsLst>
                    <a:gs pos="0">
                      <a:schemeClr val="accent3">
                        <a:lumMod val="40000"/>
                        <a:lumOff val="60000"/>
                      </a:schemeClr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lin ang="0" scaled="1"/>
                </a:gradFill>
              </p:spPr>
              <p:txBody>
                <a:bodyPr>
                  <a:noAutofit/>
                </a:bodyPr>
                <a:lstStyle>
                  <a:lvl1pPr marL="342900" indent="-3429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kumimoji="1" sz="32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–"/>
                    <a:defRPr kumimoji="1"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kumimoji="1"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–"/>
                    <a:defRPr kumimoji="1"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»"/>
                    <a:defRPr kumimoji="1"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kumimoji="1"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kumimoji="1"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kumimoji="1"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kumimoji="1"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 algn="ctr">
                    <a:buNone/>
                  </a:pPr>
                  <a14:m>
                    <m:oMath xmlns:m="http://schemas.openxmlformats.org/officeDocument/2006/math">
                      <m:r>
                        <a:rPr lang="en-US" altLang="ja-JP" sz="2000" i="1" dirty="0" smtClean="0">
                          <a:latin typeface="Cambria Math"/>
                          <a:ea typeface="Arial Unicode MS" pitchFamily="50" charset="-128"/>
                          <a:cs typeface="Arial Unicode MS" pitchFamily="50" charset="-128"/>
                        </a:rPr>
                        <m:t>𝜏</m:t>
                      </m:r>
                      <m:r>
                        <a:rPr lang="en-US" altLang="ja-JP" sz="2000" i="1">
                          <a:latin typeface="Cambria Math"/>
                          <a:ea typeface="Arial Unicode MS" pitchFamily="50" charset="-128"/>
                          <a:cs typeface="Arial Unicode MS" pitchFamily="50" charset="-128"/>
                        </a:rPr>
                        <m:t>=</m:t>
                      </m:r>
                      <m:sSup>
                        <m:sSupPr>
                          <m:ctrlPr>
                            <a:rPr lang="en-US" altLang="ja-JP" sz="2000" i="1">
                              <a:latin typeface="Cambria Math" panose="02040503050406030204" pitchFamily="18" charset="0"/>
                              <a:ea typeface="Arial Unicode MS" pitchFamily="50" charset="-128"/>
                              <a:cs typeface="Arial Unicode MS" pitchFamily="50" charset="-128"/>
                            </a:rPr>
                          </m:ctrlPr>
                        </m:sSupPr>
                        <m:e>
                          <m:r>
                            <a:rPr lang="en-US" altLang="ja-JP" sz="2000" b="0" i="1" smtClean="0"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</a:rPr>
                            <m:t>1</m:t>
                          </m:r>
                          <m:r>
                            <a:rPr lang="en-US" altLang="ja-JP" sz="2000" i="1"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</a:rPr>
                            <m:t>×10</m:t>
                          </m:r>
                        </m:e>
                        <m:sup>
                          <m:r>
                            <a:rPr lang="en-US" altLang="ja-JP" sz="2000" i="1"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</a:rPr>
                            <m:t>1</m:t>
                          </m:r>
                          <m:r>
                            <a:rPr lang="en-US" altLang="ja-JP" sz="2000" b="0" i="1" smtClean="0"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</a:rPr>
                            <m:t>4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n-US" altLang="ja-JP" sz="2000" i="1">
                          <a:latin typeface="Cambria Math"/>
                          <a:ea typeface="Arial Unicode MS" pitchFamily="50" charset="-128"/>
                          <a:cs typeface="Arial Unicode MS" pitchFamily="50" charset="-128"/>
                        </a:rPr>
                        <m:t>yr</m:t>
                      </m:r>
                      <m:r>
                        <a:rPr lang="en-US" altLang="ja-JP" sz="2000" b="0" i="1" smtClean="0">
                          <a:latin typeface="Cambria Math"/>
                          <a:ea typeface="Arial Unicode MS" pitchFamily="50" charset="-128"/>
                          <a:cs typeface="Arial Unicode MS" pitchFamily="50" charset="-128"/>
                        </a:rPr>
                        <m:t>𝑠</m:t>
                      </m:r>
                    </m:oMath>
                  </a14:m>
                  <a:r>
                    <a:rPr lang="en-US" altLang="ja-JP" sz="2000" dirty="0" smtClean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 </a:t>
                  </a:r>
                </a:p>
                <a:p>
                  <a:pPr marL="0" indent="0" algn="ctr">
                    <a:buNone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ja-JP" sz="2000" i="1">
                              <a:latin typeface="Cambria Math" panose="02040503050406030204" pitchFamily="18" charset="0"/>
                              <a:ea typeface="Arial Unicode MS" pitchFamily="50" charset="-128"/>
                              <a:cs typeface="Arial Unicode MS" pitchFamily="50" charset="-128"/>
                            </a:rPr>
                          </m:ctrlPr>
                        </m:sSubPr>
                        <m:e>
                          <m:r>
                            <a:rPr lang="en-US" altLang="ja-JP" sz="2000" i="1"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</a:rPr>
                            <m:t>𝐼</m:t>
                          </m:r>
                        </m:e>
                        <m:sub>
                          <m:r>
                            <a:rPr lang="en-US" altLang="ja-JP" sz="2000" b="0" i="1" smtClean="0"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</a:rPr>
                            <m:t>𝜈</m:t>
                          </m:r>
                        </m:sub>
                      </m:sSub>
                    </m:oMath>
                  </a14:m>
                  <a:r>
                    <a:rPr lang="en-US" altLang="ja-JP" sz="2000" dirty="0" smtClean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 ~ 25kJy/sr</a:t>
                  </a:r>
                </a:p>
              </p:txBody>
            </p:sp>
          </mc:Choice>
          <mc:Fallback>
            <p:sp>
              <p:nvSpPr>
                <p:cNvPr id="515" name="コンテンツ プレースホルダー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06407" y="3929363"/>
                  <a:ext cx="3179016" cy="873613"/>
                </a:xfrm>
                <a:prstGeom prst="rect">
                  <a:avLst/>
                </a:prstGeom>
                <a:blipFill rotWithShape="0">
                  <a:blip r:embed="rId6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17" name="テキスト ボックス 516"/>
            <p:cNvSpPr txBox="1"/>
            <p:nvPr/>
          </p:nvSpPr>
          <p:spPr>
            <a:xfrm rot="16200000">
              <a:off x="-1557455" y="2594318"/>
              <a:ext cx="360387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Surface brightness  </a:t>
              </a:r>
              <a:r>
                <a:rPr lang="en-US" altLang="ja-JP" sz="2000" b="1" i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I</a:t>
              </a:r>
              <a:r>
                <a:rPr lang="en-US" altLang="ja-JP" sz="2000" b="1" i="1" baseline="-25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</a:t>
              </a:r>
              <a:r>
                <a:rPr lang="en-US" altLang="ja-JP" sz="20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 [</a:t>
              </a:r>
              <a:r>
                <a:rPr lang="en-US" altLang="ja-JP" sz="2000" b="1" dirty="0" err="1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MJy</a:t>
              </a:r>
              <a:r>
                <a:rPr lang="en-US" altLang="ja-JP" sz="20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/</a:t>
              </a:r>
              <a:r>
                <a:rPr lang="en-US" altLang="ja-JP" sz="2000" b="1" dirty="0" err="1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sr</a:t>
              </a:r>
              <a:r>
                <a:rPr lang="en-US" altLang="ja-JP" sz="20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]</a:t>
              </a:r>
              <a:endParaRPr kumimoji="1" lang="ja-JP" altLang="en-US" sz="20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519" name="Line 7"/>
            <p:cNvSpPr>
              <a:spLocks noChangeShapeType="1"/>
            </p:cNvSpPr>
            <p:nvPr/>
          </p:nvSpPr>
          <p:spPr bwMode="auto">
            <a:xfrm flipH="1" flipV="1">
              <a:off x="3550240" y="4439999"/>
              <a:ext cx="0" cy="110016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60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520" name="Text Box 5"/>
            <p:cNvSpPr txBox="1">
              <a:spLocks noChangeArrowheads="1"/>
            </p:cNvSpPr>
            <p:nvPr/>
          </p:nvSpPr>
          <p:spPr bwMode="auto">
            <a:xfrm>
              <a:off x="2556863" y="5540160"/>
              <a:ext cx="1986754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None/>
              </a:pPr>
              <a:r>
                <a:rPr lang="en-US" altLang="ja-JP" sz="2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λ</a:t>
              </a:r>
              <a:r>
                <a:rPr lang="ja-JP" altLang="en-US" sz="2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＝</a:t>
              </a:r>
              <a:r>
                <a:rPr lang="en-US" altLang="ja-JP" sz="2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50 </a:t>
              </a:r>
              <a:r>
                <a:rPr lang="en-US" altLang="ja-JP" sz="2400" dirty="0" err="1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μm</a:t>
              </a:r>
              <a:endPara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  <a:p>
              <a:pPr algn="ctr" eaLnBrk="1" hangingPunct="1">
                <a:spcBef>
                  <a:spcPct val="0"/>
                </a:spcBef>
                <a:buNone/>
              </a:pPr>
              <a:r>
                <a:rPr lang="en-US" altLang="ja-JP" sz="2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E</a:t>
              </a:r>
              <a:r>
                <a:rPr lang="en-US" altLang="ja-JP" sz="2400" baseline="-25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</a:t>
              </a:r>
              <a:r>
                <a:rPr lang="en-US" altLang="ja-JP" sz="2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=25 </a:t>
              </a:r>
              <a:r>
                <a:rPr lang="en-US" altLang="ja-JP" sz="2400" dirty="0" err="1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meV</a:t>
              </a:r>
              <a:endPara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521" name="Text Box 5"/>
            <p:cNvSpPr txBox="1">
              <a:spLocks noChangeArrowheads="1"/>
            </p:cNvSpPr>
            <p:nvPr/>
          </p:nvSpPr>
          <p:spPr bwMode="auto">
            <a:xfrm>
              <a:off x="5945436" y="2246315"/>
              <a:ext cx="3132644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None/>
              </a:pPr>
              <a:r>
                <a:rPr lang="en-US" altLang="ja-JP" sz="16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excluded by </a:t>
              </a:r>
              <a:r>
                <a:rPr lang="en-US" altLang="ja-JP" sz="1600" b="1" dirty="0" err="1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S.H.Kim</a:t>
              </a:r>
              <a:r>
                <a:rPr lang="en-US" altLang="ja-JP" sz="16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 et. al 2012</a:t>
              </a:r>
              <a:endParaRPr lang="en-US" altLang="ja-JP" sz="16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grpSp>
          <p:nvGrpSpPr>
            <p:cNvPr id="522" name="グループ化 521"/>
            <p:cNvGrpSpPr/>
            <p:nvPr/>
          </p:nvGrpSpPr>
          <p:grpSpPr>
            <a:xfrm>
              <a:off x="401638" y="911225"/>
              <a:ext cx="5291138" cy="4111626"/>
              <a:chOff x="401638" y="911225"/>
              <a:chExt cx="5291138" cy="4111626"/>
            </a:xfrm>
          </p:grpSpPr>
          <p:sp>
            <p:nvSpPr>
              <p:cNvPr id="537" name="Freeform 7"/>
              <p:cNvSpPr>
                <a:spLocks/>
              </p:cNvSpPr>
              <p:nvPr/>
            </p:nvSpPr>
            <p:spPr bwMode="auto">
              <a:xfrm>
                <a:off x="1133476" y="2909888"/>
                <a:ext cx="690563" cy="365125"/>
              </a:xfrm>
              <a:custGeom>
                <a:avLst/>
                <a:gdLst>
                  <a:gd name="T0" fmla="*/ 24 w 435"/>
                  <a:gd name="T1" fmla="*/ 0 h 230"/>
                  <a:gd name="T2" fmla="*/ 54 w 435"/>
                  <a:gd name="T3" fmla="*/ 6 h 230"/>
                  <a:gd name="T4" fmla="*/ 103 w 435"/>
                  <a:gd name="T5" fmla="*/ 24 h 230"/>
                  <a:gd name="T6" fmla="*/ 127 w 435"/>
                  <a:gd name="T7" fmla="*/ 44 h 230"/>
                  <a:gd name="T8" fmla="*/ 147 w 435"/>
                  <a:gd name="T9" fmla="*/ 49 h 230"/>
                  <a:gd name="T10" fmla="*/ 170 w 435"/>
                  <a:gd name="T11" fmla="*/ 59 h 230"/>
                  <a:gd name="T12" fmla="*/ 201 w 435"/>
                  <a:gd name="T13" fmla="*/ 79 h 230"/>
                  <a:gd name="T14" fmla="*/ 230 w 435"/>
                  <a:gd name="T15" fmla="*/ 103 h 230"/>
                  <a:gd name="T16" fmla="*/ 250 w 435"/>
                  <a:gd name="T17" fmla="*/ 103 h 230"/>
                  <a:gd name="T18" fmla="*/ 298 w 435"/>
                  <a:gd name="T19" fmla="*/ 107 h 230"/>
                  <a:gd name="T20" fmla="*/ 328 w 435"/>
                  <a:gd name="T21" fmla="*/ 103 h 230"/>
                  <a:gd name="T22" fmla="*/ 348 w 435"/>
                  <a:gd name="T23" fmla="*/ 118 h 230"/>
                  <a:gd name="T24" fmla="*/ 367 w 435"/>
                  <a:gd name="T25" fmla="*/ 127 h 230"/>
                  <a:gd name="T26" fmla="*/ 386 w 435"/>
                  <a:gd name="T27" fmla="*/ 107 h 230"/>
                  <a:gd name="T28" fmla="*/ 416 w 435"/>
                  <a:gd name="T29" fmla="*/ 98 h 230"/>
                  <a:gd name="T30" fmla="*/ 435 w 435"/>
                  <a:gd name="T31" fmla="*/ 79 h 230"/>
                  <a:gd name="T32" fmla="*/ 435 w 435"/>
                  <a:gd name="T33" fmla="*/ 177 h 230"/>
                  <a:gd name="T34" fmla="*/ 420 w 435"/>
                  <a:gd name="T35" fmla="*/ 207 h 230"/>
                  <a:gd name="T36" fmla="*/ 406 w 435"/>
                  <a:gd name="T37" fmla="*/ 230 h 230"/>
                  <a:gd name="T38" fmla="*/ 386 w 435"/>
                  <a:gd name="T39" fmla="*/ 216 h 230"/>
                  <a:gd name="T40" fmla="*/ 357 w 435"/>
                  <a:gd name="T41" fmla="*/ 225 h 230"/>
                  <a:gd name="T42" fmla="*/ 343 w 435"/>
                  <a:gd name="T43" fmla="*/ 190 h 230"/>
                  <a:gd name="T44" fmla="*/ 317 w 435"/>
                  <a:gd name="T45" fmla="*/ 167 h 230"/>
                  <a:gd name="T46" fmla="*/ 288 w 435"/>
                  <a:gd name="T47" fmla="*/ 162 h 230"/>
                  <a:gd name="T48" fmla="*/ 255 w 435"/>
                  <a:gd name="T49" fmla="*/ 162 h 230"/>
                  <a:gd name="T50" fmla="*/ 230 w 435"/>
                  <a:gd name="T51" fmla="*/ 177 h 230"/>
                  <a:gd name="T52" fmla="*/ 215 w 435"/>
                  <a:gd name="T53" fmla="*/ 177 h 230"/>
                  <a:gd name="T54" fmla="*/ 161 w 435"/>
                  <a:gd name="T55" fmla="*/ 123 h 230"/>
                  <a:gd name="T56" fmla="*/ 137 w 435"/>
                  <a:gd name="T57" fmla="*/ 112 h 230"/>
                  <a:gd name="T58" fmla="*/ 103 w 435"/>
                  <a:gd name="T59" fmla="*/ 89 h 230"/>
                  <a:gd name="T60" fmla="*/ 63 w 435"/>
                  <a:gd name="T61" fmla="*/ 64 h 230"/>
                  <a:gd name="T62" fmla="*/ 24 w 435"/>
                  <a:gd name="T63" fmla="*/ 64 h 230"/>
                  <a:gd name="T64" fmla="*/ 0 w 435"/>
                  <a:gd name="T65" fmla="*/ 79 h 230"/>
                  <a:gd name="T66" fmla="*/ 0 w 435"/>
                  <a:gd name="T67" fmla="*/ 15 h 230"/>
                  <a:gd name="T68" fmla="*/ 24 w 435"/>
                  <a:gd name="T69" fmla="*/ 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35" h="230">
                    <a:moveTo>
                      <a:pt x="24" y="0"/>
                    </a:moveTo>
                    <a:lnTo>
                      <a:pt x="54" y="6"/>
                    </a:lnTo>
                    <a:lnTo>
                      <a:pt x="103" y="24"/>
                    </a:lnTo>
                    <a:lnTo>
                      <a:pt x="127" y="44"/>
                    </a:lnTo>
                    <a:lnTo>
                      <a:pt x="147" y="49"/>
                    </a:lnTo>
                    <a:lnTo>
                      <a:pt x="170" y="59"/>
                    </a:lnTo>
                    <a:lnTo>
                      <a:pt x="201" y="79"/>
                    </a:lnTo>
                    <a:lnTo>
                      <a:pt x="230" y="103"/>
                    </a:lnTo>
                    <a:lnTo>
                      <a:pt x="250" y="103"/>
                    </a:lnTo>
                    <a:lnTo>
                      <a:pt x="298" y="107"/>
                    </a:lnTo>
                    <a:lnTo>
                      <a:pt x="328" y="103"/>
                    </a:lnTo>
                    <a:lnTo>
                      <a:pt x="348" y="118"/>
                    </a:lnTo>
                    <a:lnTo>
                      <a:pt x="367" y="127"/>
                    </a:lnTo>
                    <a:lnTo>
                      <a:pt x="386" y="107"/>
                    </a:lnTo>
                    <a:lnTo>
                      <a:pt x="416" y="98"/>
                    </a:lnTo>
                    <a:lnTo>
                      <a:pt x="435" y="79"/>
                    </a:lnTo>
                    <a:lnTo>
                      <a:pt x="435" y="177"/>
                    </a:lnTo>
                    <a:lnTo>
                      <a:pt x="420" y="207"/>
                    </a:lnTo>
                    <a:lnTo>
                      <a:pt x="406" y="230"/>
                    </a:lnTo>
                    <a:lnTo>
                      <a:pt x="386" y="216"/>
                    </a:lnTo>
                    <a:lnTo>
                      <a:pt x="357" y="225"/>
                    </a:lnTo>
                    <a:lnTo>
                      <a:pt x="343" y="190"/>
                    </a:lnTo>
                    <a:lnTo>
                      <a:pt x="317" y="167"/>
                    </a:lnTo>
                    <a:lnTo>
                      <a:pt x="288" y="162"/>
                    </a:lnTo>
                    <a:lnTo>
                      <a:pt x="255" y="162"/>
                    </a:lnTo>
                    <a:lnTo>
                      <a:pt x="230" y="177"/>
                    </a:lnTo>
                    <a:lnTo>
                      <a:pt x="215" y="177"/>
                    </a:lnTo>
                    <a:lnTo>
                      <a:pt x="161" y="123"/>
                    </a:lnTo>
                    <a:lnTo>
                      <a:pt x="137" y="112"/>
                    </a:lnTo>
                    <a:lnTo>
                      <a:pt x="103" y="89"/>
                    </a:lnTo>
                    <a:lnTo>
                      <a:pt x="63" y="64"/>
                    </a:lnTo>
                    <a:lnTo>
                      <a:pt x="24" y="64"/>
                    </a:lnTo>
                    <a:lnTo>
                      <a:pt x="0" y="79"/>
                    </a:lnTo>
                    <a:lnTo>
                      <a:pt x="0" y="15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BCBCBC"/>
              </a:solidFill>
              <a:ln w="0">
                <a:solidFill>
                  <a:srgbClr val="BCBCBC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38" name="Freeform 8"/>
              <p:cNvSpPr>
                <a:spLocks/>
              </p:cNvSpPr>
              <p:nvPr/>
            </p:nvSpPr>
            <p:spPr bwMode="auto">
              <a:xfrm>
                <a:off x="4156076" y="2024063"/>
                <a:ext cx="1360488" cy="644525"/>
              </a:xfrm>
              <a:custGeom>
                <a:avLst/>
                <a:gdLst>
                  <a:gd name="T0" fmla="*/ 205 w 857"/>
                  <a:gd name="T1" fmla="*/ 0 h 406"/>
                  <a:gd name="T2" fmla="*/ 275 w 857"/>
                  <a:gd name="T3" fmla="*/ 6 h 406"/>
                  <a:gd name="T4" fmla="*/ 339 w 857"/>
                  <a:gd name="T5" fmla="*/ 29 h 406"/>
                  <a:gd name="T6" fmla="*/ 402 w 857"/>
                  <a:gd name="T7" fmla="*/ 49 h 406"/>
                  <a:gd name="T8" fmla="*/ 481 w 857"/>
                  <a:gd name="T9" fmla="*/ 87 h 406"/>
                  <a:gd name="T10" fmla="*/ 569 w 857"/>
                  <a:gd name="T11" fmla="*/ 142 h 406"/>
                  <a:gd name="T12" fmla="*/ 671 w 857"/>
                  <a:gd name="T13" fmla="*/ 211 h 406"/>
                  <a:gd name="T14" fmla="*/ 774 w 857"/>
                  <a:gd name="T15" fmla="*/ 294 h 406"/>
                  <a:gd name="T16" fmla="*/ 852 w 857"/>
                  <a:gd name="T17" fmla="*/ 348 h 406"/>
                  <a:gd name="T18" fmla="*/ 857 w 857"/>
                  <a:gd name="T19" fmla="*/ 406 h 406"/>
                  <a:gd name="T20" fmla="*/ 735 w 857"/>
                  <a:gd name="T21" fmla="*/ 318 h 406"/>
                  <a:gd name="T22" fmla="*/ 607 w 857"/>
                  <a:gd name="T23" fmla="*/ 245 h 406"/>
                  <a:gd name="T24" fmla="*/ 510 w 857"/>
                  <a:gd name="T25" fmla="*/ 196 h 406"/>
                  <a:gd name="T26" fmla="*/ 412 w 857"/>
                  <a:gd name="T27" fmla="*/ 156 h 406"/>
                  <a:gd name="T28" fmla="*/ 309 w 857"/>
                  <a:gd name="T29" fmla="*/ 147 h 406"/>
                  <a:gd name="T30" fmla="*/ 217 w 857"/>
                  <a:gd name="T31" fmla="*/ 152 h 406"/>
                  <a:gd name="T32" fmla="*/ 118 w 857"/>
                  <a:gd name="T33" fmla="*/ 196 h 406"/>
                  <a:gd name="T34" fmla="*/ 4 w 857"/>
                  <a:gd name="T35" fmla="*/ 288 h 406"/>
                  <a:gd name="T36" fmla="*/ 0 w 857"/>
                  <a:gd name="T37" fmla="*/ 73 h 406"/>
                  <a:gd name="T38" fmla="*/ 35 w 857"/>
                  <a:gd name="T39" fmla="*/ 58 h 406"/>
                  <a:gd name="T40" fmla="*/ 89 w 857"/>
                  <a:gd name="T41" fmla="*/ 29 h 406"/>
                  <a:gd name="T42" fmla="*/ 138 w 857"/>
                  <a:gd name="T43" fmla="*/ 10 h 406"/>
                  <a:gd name="T44" fmla="*/ 205 w 857"/>
                  <a:gd name="T45" fmla="*/ 0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57" h="406">
                    <a:moveTo>
                      <a:pt x="205" y="0"/>
                    </a:moveTo>
                    <a:lnTo>
                      <a:pt x="275" y="6"/>
                    </a:lnTo>
                    <a:lnTo>
                      <a:pt x="339" y="29"/>
                    </a:lnTo>
                    <a:lnTo>
                      <a:pt x="402" y="49"/>
                    </a:lnTo>
                    <a:lnTo>
                      <a:pt x="481" y="87"/>
                    </a:lnTo>
                    <a:lnTo>
                      <a:pt x="569" y="142"/>
                    </a:lnTo>
                    <a:lnTo>
                      <a:pt x="671" y="211"/>
                    </a:lnTo>
                    <a:lnTo>
                      <a:pt x="774" y="294"/>
                    </a:lnTo>
                    <a:lnTo>
                      <a:pt x="852" y="348"/>
                    </a:lnTo>
                    <a:lnTo>
                      <a:pt x="857" y="406"/>
                    </a:lnTo>
                    <a:lnTo>
                      <a:pt x="735" y="318"/>
                    </a:lnTo>
                    <a:lnTo>
                      <a:pt x="607" y="245"/>
                    </a:lnTo>
                    <a:lnTo>
                      <a:pt x="510" y="196"/>
                    </a:lnTo>
                    <a:lnTo>
                      <a:pt x="412" y="156"/>
                    </a:lnTo>
                    <a:lnTo>
                      <a:pt x="309" y="147"/>
                    </a:lnTo>
                    <a:lnTo>
                      <a:pt x="217" y="152"/>
                    </a:lnTo>
                    <a:lnTo>
                      <a:pt x="118" y="196"/>
                    </a:lnTo>
                    <a:lnTo>
                      <a:pt x="4" y="288"/>
                    </a:lnTo>
                    <a:lnTo>
                      <a:pt x="0" y="73"/>
                    </a:lnTo>
                    <a:lnTo>
                      <a:pt x="35" y="58"/>
                    </a:lnTo>
                    <a:lnTo>
                      <a:pt x="89" y="29"/>
                    </a:lnTo>
                    <a:lnTo>
                      <a:pt x="138" y="10"/>
                    </a:lnTo>
                    <a:lnTo>
                      <a:pt x="205" y="0"/>
                    </a:lnTo>
                    <a:close/>
                  </a:path>
                </a:pathLst>
              </a:custGeom>
              <a:solidFill>
                <a:srgbClr val="BCBCBC"/>
              </a:solidFill>
              <a:ln w="0">
                <a:solidFill>
                  <a:srgbClr val="BCBCBC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39" name="Freeform 9"/>
              <p:cNvSpPr>
                <a:spLocks/>
              </p:cNvSpPr>
              <p:nvPr/>
            </p:nvSpPr>
            <p:spPr bwMode="auto">
              <a:xfrm>
                <a:off x="4156076" y="2139950"/>
                <a:ext cx="9525" cy="344488"/>
              </a:xfrm>
              <a:custGeom>
                <a:avLst/>
                <a:gdLst>
                  <a:gd name="T0" fmla="*/ 0 w 6"/>
                  <a:gd name="T1" fmla="*/ 0 h 217"/>
                  <a:gd name="T2" fmla="*/ 1 w 6"/>
                  <a:gd name="T3" fmla="*/ 0 h 217"/>
                  <a:gd name="T4" fmla="*/ 6 w 6"/>
                  <a:gd name="T5" fmla="*/ 215 h 217"/>
                  <a:gd name="T6" fmla="*/ 6 w 6"/>
                  <a:gd name="T7" fmla="*/ 217 h 217"/>
                  <a:gd name="T8" fmla="*/ 4 w 6"/>
                  <a:gd name="T9" fmla="*/ 217 h 217"/>
                  <a:gd name="T10" fmla="*/ 0 w 6"/>
                  <a:gd name="T11" fmla="*/ 2 h 217"/>
                  <a:gd name="T12" fmla="*/ 0 w 6"/>
                  <a:gd name="T13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217">
                    <a:moveTo>
                      <a:pt x="0" y="0"/>
                    </a:moveTo>
                    <a:lnTo>
                      <a:pt x="1" y="0"/>
                    </a:lnTo>
                    <a:lnTo>
                      <a:pt x="6" y="215"/>
                    </a:lnTo>
                    <a:lnTo>
                      <a:pt x="6" y="217"/>
                    </a:lnTo>
                    <a:lnTo>
                      <a:pt x="4" y="217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40" name="Freeform 10"/>
              <p:cNvSpPr>
                <a:spLocks/>
              </p:cNvSpPr>
              <p:nvPr/>
            </p:nvSpPr>
            <p:spPr bwMode="auto">
              <a:xfrm>
                <a:off x="4162426" y="2335213"/>
                <a:ext cx="182563" cy="149225"/>
              </a:xfrm>
              <a:custGeom>
                <a:avLst/>
                <a:gdLst>
                  <a:gd name="T0" fmla="*/ 114 w 115"/>
                  <a:gd name="T1" fmla="*/ 0 h 94"/>
                  <a:gd name="T2" fmla="*/ 115 w 115"/>
                  <a:gd name="T3" fmla="*/ 0 h 94"/>
                  <a:gd name="T4" fmla="*/ 115 w 115"/>
                  <a:gd name="T5" fmla="*/ 1 h 94"/>
                  <a:gd name="T6" fmla="*/ 2 w 115"/>
                  <a:gd name="T7" fmla="*/ 94 h 94"/>
                  <a:gd name="T8" fmla="*/ 0 w 115"/>
                  <a:gd name="T9" fmla="*/ 94 h 94"/>
                  <a:gd name="T10" fmla="*/ 0 w 115"/>
                  <a:gd name="T11" fmla="*/ 92 h 94"/>
                  <a:gd name="T12" fmla="*/ 114 w 115"/>
                  <a:gd name="T1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5" h="94">
                    <a:moveTo>
                      <a:pt x="114" y="0"/>
                    </a:moveTo>
                    <a:lnTo>
                      <a:pt x="115" y="0"/>
                    </a:lnTo>
                    <a:lnTo>
                      <a:pt x="115" y="1"/>
                    </a:lnTo>
                    <a:lnTo>
                      <a:pt x="2" y="94"/>
                    </a:lnTo>
                    <a:lnTo>
                      <a:pt x="0" y="94"/>
                    </a:lnTo>
                    <a:lnTo>
                      <a:pt x="0" y="92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41" name="Freeform 11"/>
              <p:cNvSpPr>
                <a:spLocks/>
              </p:cNvSpPr>
              <p:nvPr/>
            </p:nvSpPr>
            <p:spPr bwMode="auto">
              <a:xfrm>
                <a:off x="4343401" y="2265363"/>
                <a:ext cx="158750" cy="71438"/>
              </a:xfrm>
              <a:custGeom>
                <a:avLst/>
                <a:gdLst>
                  <a:gd name="T0" fmla="*/ 99 w 100"/>
                  <a:gd name="T1" fmla="*/ 0 h 45"/>
                  <a:gd name="T2" fmla="*/ 100 w 100"/>
                  <a:gd name="T3" fmla="*/ 0 h 45"/>
                  <a:gd name="T4" fmla="*/ 100 w 100"/>
                  <a:gd name="T5" fmla="*/ 1 h 45"/>
                  <a:gd name="T6" fmla="*/ 1 w 100"/>
                  <a:gd name="T7" fmla="*/ 45 h 45"/>
                  <a:gd name="T8" fmla="*/ 0 w 100"/>
                  <a:gd name="T9" fmla="*/ 45 h 45"/>
                  <a:gd name="T10" fmla="*/ 0 w 100"/>
                  <a:gd name="T11" fmla="*/ 44 h 45"/>
                  <a:gd name="T12" fmla="*/ 99 w 100"/>
                  <a:gd name="T1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0" h="45">
                    <a:moveTo>
                      <a:pt x="99" y="0"/>
                    </a:moveTo>
                    <a:lnTo>
                      <a:pt x="100" y="0"/>
                    </a:lnTo>
                    <a:lnTo>
                      <a:pt x="100" y="1"/>
                    </a:lnTo>
                    <a:lnTo>
                      <a:pt x="1" y="45"/>
                    </a:lnTo>
                    <a:lnTo>
                      <a:pt x="0" y="45"/>
                    </a:lnTo>
                    <a:lnTo>
                      <a:pt x="0" y="44"/>
                    </a:lnTo>
                    <a:lnTo>
                      <a:pt x="99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42" name="Freeform 12"/>
              <p:cNvSpPr>
                <a:spLocks/>
              </p:cNvSpPr>
              <p:nvPr/>
            </p:nvSpPr>
            <p:spPr bwMode="auto">
              <a:xfrm>
                <a:off x="4500563" y="2257425"/>
                <a:ext cx="149225" cy="9525"/>
              </a:xfrm>
              <a:custGeom>
                <a:avLst/>
                <a:gdLst>
                  <a:gd name="T0" fmla="*/ 92 w 94"/>
                  <a:gd name="T1" fmla="*/ 0 h 6"/>
                  <a:gd name="T2" fmla="*/ 94 w 94"/>
                  <a:gd name="T3" fmla="*/ 0 h 6"/>
                  <a:gd name="T4" fmla="*/ 94 w 94"/>
                  <a:gd name="T5" fmla="*/ 2 h 6"/>
                  <a:gd name="T6" fmla="*/ 1 w 94"/>
                  <a:gd name="T7" fmla="*/ 6 h 6"/>
                  <a:gd name="T8" fmla="*/ 0 w 94"/>
                  <a:gd name="T9" fmla="*/ 6 h 6"/>
                  <a:gd name="T10" fmla="*/ 0 w 94"/>
                  <a:gd name="T11" fmla="*/ 5 h 6"/>
                  <a:gd name="T12" fmla="*/ 92 w 94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6">
                    <a:moveTo>
                      <a:pt x="92" y="0"/>
                    </a:moveTo>
                    <a:lnTo>
                      <a:pt x="94" y="0"/>
                    </a:lnTo>
                    <a:lnTo>
                      <a:pt x="94" y="2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43" name="Freeform 13"/>
              <p:cNvSpPr>
                <a:spLocks/>
              </p:cNvSpPr>
              <p:nvPr/>
            </p:nvSpPr>
            <p:spPr bwMode="auto">
              <a:xfrm>
                <a:off x="4646613" y="2257425"/>
                <a:ext cx="165100" cy="15875"/>
              </a:xfrm>
              <a:custGeom>
                <a:avLst/>
                <a:gdLst>
                  <a:gd name="T0" fmla="*/ 0 w 104"/>
                  <a:gd name="T1" fmla="*/ 0 h 10"/>
                  <a:gd name="T2" fmla="*/ 2 w 104"/>
                  <a:gd name="T3" fmla="*/ 0 h 10"/>
                  <a:gd name="T4" fmla="*/ 104 w 104"/>
                  <a:gd name="T5" fmla="*/ 9 h 10"/>
                  <a:gd name="T6" fmla="*/ 104 w 104"/>
                  <a:gd name="T7" fmla="*/ 10 h 10"/>
                  <a:gd name="T8" fmla="*/ 103 w 104"/>
                  <a:gd name="T9" fmla="*/ 10 h 10"/>
                  <a:gd name="T10" fmla="*/ 0 w 104"/>
                  <a:gd name="T11" fmla="*/ 2 h 10"/>
                  <a:gd name="T12" fmla="*/ 0 w 104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4" h="10">
                    <a:moveTo>
                      <a:pt x="0" y="0"/>
                    </a:moveTo>
                    <a:lnTo>
                      <a:pt x="2" y="0"/>
                    </a:lnTo>
                    <a:lnTo>
                      <a:pt x="104" y="9"/>
                    </a:lnTo>
                    <a:lnTo>
                      <a:pt x="104" y="10"/>
                    </a:lnTo>
                    <a:lnTo>
                      <a:pt x="103" y="1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44" name="Freeform 14"/>
              <p:cNvSpPr>
                <a:spLocks/>
              </p:cNvSpPr>
              <p:nvPr/>
            </p:nvSpPr>
            <p:spPr bwMode="auto">
              <a:xfrm>
                <a:off x="4810126" y="2271713"/>
                <a:ext cx="158750" cy="65088"/>
              </a:xfrm>
              <a:custGeom>
                <a:avLst/>
                <a:gdLst>
                  <a:gd name="T0" fmla="*/ 0 w 100"/>
                  <a:gd name="T1" fmla="*/ 0 h 41"/>
                  <a:gd name="T2" fmla="*/ 1 w 100"/>
                  <a:gd name="T3" fmla="*/ 0 h 41"/>
                  <a:gd name="T4" fmla="*/ 100 w 100"/>
                  <a:gd name="T5" fmla="*/ 40 h 41"/>
                  <a:gd name="T6" fmla="*/ 100 w 100"/>
                  <a:gd name="T7" fmla="*/ 41 h 41"/>
                  <a:gd name="T8" fmla="*/ 98 w 100"/>
                  <a:gd name="T9" fmla="*/ 41 h 41"/>
                  <a:gd name="T10" fmla="*/ 0 w 100"/>
                  <a:gd name="T11" fmla="*/ 1 h 41"/>
                  <a:gd name="T12" fmla="*/ 0 w 100"/>
                  <a:gd name="T13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0" h="41">
                    <a:moveTo>
                      <a:pt x="0" y="0"/>
                    </a:moveTo>
                    <a:lnTo>
                      <a:pt x="1" y="0"/>
                    </a:lnTo>
                    <a:lnTo>
                      <a:pt x="100" y="40"/>
                    </a:lnTo>
                    <a:lnTo>
                      <a:pt x="100" y="41"/>
                    </a:lnTo>
                    <a:lnTo>
                      <a:pt x="98" y="41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45" name="Freeform 15"/>
              <p:cNvSpPr>
                <a:spLocks/>
              </p:cNvSpPr>
              <p:nvPr/>
            </p:nvSpPr>
            <p:spPr bwMode="auto">
              <a:xfrm>
                <a:off x="4965701" y="2335213"/>
                <a:ext cx="157163" cy="80963"/>
              </a:xfrm>
              <a:custGeom>
                <a:avLst/>
                <a:gdLst>
                  <a:gd name="T0" fmla="*/ 0 w 99"/>
                  <a:gd name="T1" fmla="*/ 0 h 51"/>
                  <a:gd name="T2" fmla="*/ 2 w 99"/>
                  <a:gd name="T3" fmla="*/ 0 h 51"/>
                  <a:gd name="T4" fmla="*/ 99 w 99"/>
                  <a:gd name="T5" fmla="*/ 49 h 51"/>
                  <a:gd name="T6" fmla="*/ 99 w 99"/>
                  <a:gd name="T7" fmla="*/ 51 h 51"/>
                  <a:gd name="T8" fmla="*/ 97 w 99"/>
                  <a:gd name="T9" fmla="*/ 51 h 51"/>
                  <a:gd name="T10" fmla="*/ 0 w 99"/>
                  <a:gd name="T11" fmla="*/ 1 h 51"/>
                  <a:gd name="T12" fmla="*/ 0 w 99"/>
                  <a:gd name="T13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9" h="51">
                    <a:moveTo>
                      <a:pt x="0" y="0"/>
                    </a:moveTo>
                    <a:lnTo>
                      <a:pt x="2" y="0"/>
                    </a:lnTo>
                    <a:lnTo>
                      <a:pt x="99" y="49"/>
                    </a:lnTo>
                    <a:lnTo>
                      <a:pt x="99" y="51"/>
                    </a:lnTo>
                    <a:lnTo>
                      <a:pt x="97" y="51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46" name="Freeform 16"/>
              <p:cNvSpPr>
                <a:spLocks/>
              </p:cNvSpPr>
              <p:nvPr/>
            </p:nvSpPr>
            <p:spPr bwMode="auto">
              <a:xfrm>
                <a:off x="5119688" y="2413000"/>
                <a:ext cx="204788" cy="119063"/>
              </a:xfrm>
              <a:custGeom>
                <a:avLst/>
                <a:gdLst>
                  <a:gd name="T0" fmla="*/ 0 w 129"/>
                  <a:gd name="T1" fmla="*/ 0 h 75"/>
                  <a:gd name="T2" fmla="*/ 2 w 129"/>
                  <a:gd name="T3" fmla="*/ 0 h 75"/>
                  <a:gd name="T4" fmla="*/ 129 w 129"/>
                  <a:gd name="T5" fmla="*/ 73 h 75"/>
                  <a:gd name="T6" fmla="*/ 129 w 129"/>
                  <a:gd name="T7" fmla="*/ 75 h 75"/>
                  <a:gd name="T8" fmla="*/ 128 w 129"/>
                  <a:gd name="T9" fmla="*/ 75 h 75"/>
                  <a:gd name="T10" fmla="*/ 0 w 129"/>
                  <a:gd name="T11" fmla="*/ 2 h 75"/>
                  <a:gd name="T12" fmla="*/ 0 w 129"/>
                  <a:gd name="T13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9" h="75">
                    <a:moveTo>
                      <a:pt x="0" y="0"/>
                    </a:moveTo>
                    <a:lnTo>
                      <a:pt x="2" y="0"/>
                    </a:lnTo>
                    <a:lnTo>
                      <a:pt x="129" y="73"/>
                    </a:lnTo>
                    <a:lnTo>
                      <a:pt x="129" y="75"/>
                    </a:lnTo>
                    <a:lnTo>
                      <a:pt x="128" y="75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47" name="Freeform 17"/>
              <p:cNvSpPr>
                <a:spLocks/>
              </p:cNvSpPr>
              <p:nvPr/>
            </p:nvSpPr>
            <p:spPr bwMode="auto">
              <a:xfrm>
                <a:off x="5322888" y="2528888"/>
                <a:ext cx="195263" cy="142875"/>
              </a:xfrm>
              <a:custGeom>
                <a:avLst/>
                <a:gdLst>
                  <a:gd name="T0" fmla="*/ 0 w 123"/>
                  <a:gd name="T1" fmla="*/ 0 h 90"/>
                  <a:gd name="T2" fmla="*/ 1 w 123"/>
                  <a:gd name="T3" fmla="*/ 0 h 90"/>
                  <a:gd name="T4" fmla="*/ 123 w 123"/>
                  <a:gd name="T5" fmla="*/ 88 h 90"/>
                  <a:gd name="T6" fmla="*/ 123 w 123"/>
                  <a:gd name="T7" fmla="*/ 90 h 90"/>
                  <a:gd name="T8" fmla="*/ 122 w 123"/>
                  <a:gd name="T9" fmla="*/ 90 h 90"/>
                  <a:gd name="T10" fmla="*/ 0 w 123"/>
                  <a:gd name="T11" fmla="*/ 2 h 90"/>
                  <a:gd name="T12" fmla="*/ 0 w 123"/>
                  <a:gd name="T13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3" h="90">
                    <a:moveTo>
                      <a:pt x="0" y="0"/>
                    </a:moveTo>
                    <a:lnTo>
                      <a:pt x="1" y="0"/>
                    </a:lnTo>
                    <a:lnTo>
                      <a:pt x="123" y="88"/>
                    </a:lnTo>
                    <a:lnTo>
                      <a:pt x="123" y="90"/>
                    </a:lnTo>
                    <a:lnTo>
                      <a:pt x="122" y="9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48" name="Freeform 18"/>
              <p:cNvSpPr>
                <a:spLocks/>
              </p:cNvSpPr>
              <p:nvPr/>
            </p:nvSpPr>
            <p:spPr bwMode="auto">
              <a:xfrm>
                <a:off x="5508626" y="2576513"/>
                <a:ext cx="9525" cy="95250"/>
              </a:xfrm>
              <a:custGeom>
                <a:avLst/>
                <a:gdLst>
                  <a:gd name="T0" fmla="*/ 0 w 6"/>
                  <a:gd name="T1" fmla="*/ 0 h 60"/>
                  <a:gd name="T2" fmla="*/ 1 w 6"/>
                  <a:gd name="T3" fmla="*/ 0 h 60"/>
                  <a:gd name="T4" fmla="*/ 6 w 6"/>
                  <a:gd name="T5" fmla="*/ 58 h 60"/>
                  <a:gd name="T6" fmla="*/ 6 w 6"/>
                  <a:gd name="T7" fmla="*/ 60 h 60"/>
                  <a:gd name="T8" fmla="*/ 5 w 6"/>
                  <a:gd name="T9" fmla="*/ 60 h 60"/>
                  <a:gd name="T10" fmla="*/ 0 w 6"/>
                  <a:gd name="T11" fmla="*/ 0 h 60"/>
                  <a:gd name="T12" fmla="*/ 0 w 6"/>
                  <a:gd name="T1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60">
                    <a:moveTo>
                      <a:pt x="0" y="0"/>
                    </a:moveTo>
                    <a:lnTo>
                      <a:pt x="1" y="0"/>
                    </a:lnTo>
                    <a:lnTo>
                      <a:pt x="6" y="58"/>
                    </a:lnTo>
                    <a:lnTo>
                      <a:pt x="6" y="60"/>
                    </a:lnTo>
                    <a:lnTo>
                      <a:pt x="5" y="6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49" name="Freeform 19"/>
              <p:cNvSpPr>
                <a:spLocks/>
              </p:cNvSpPr>
              <p:nvPr/>
            </p:nvSpPr>
            <p:spPr bwMode="auto">
              <a:xfrm>
                <a:off x="5384801" y="2490788"/>
                <a:ext cx="125413" cy="85725"/>
              </a:xfrm>
              <a:custGeom>
                <a:avLst/>
                <a:gdLst>
                  <a:gd name="T0" fmla="*/ 0 w 79"/>
                  <a:gd name="T1" fmla="*/ 0 h 54"/>
                  <a:gd name="T2" fmla="*/ 2 w 79"/>
                  <a:gd name="T3" fmla="*/ 0 h 54"/>
                  <a:gd name="T4" fmla="*/ 79 w 79"/>
                  <a:gd name="T5" fmla="*/ 54 h 54"/>
                  <a:gd name="T6" fmla="*/ 79 w 79"/>
                  <a:gd name="T7" fmla="*/ 54 h 54"/>
                  <a:gd name="T8" fmla="*/ 78 w 79"/>
                  <a:gd name="T9" fmla="*/ 54 h 54"/>
                  <a:gd name="T10" fmla="*/ 0 w 79"/>
                  <a:gd name="T11" fmla="*/ 1 h 54"/>
                  <a:gd name="T12" fmla="*/ 0 w 79"/>
                  <a:gd name="T13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" h="54">
                    <a:moveTo>
                      <a:pt x="0" y="0"/>
                    </a:moveTo>
                    <a:lnTo>
                      <a:pt x="2" y="0"/>
                    </a:lnTo>
                    <a:lnTo>
                      <a:pt x="79" y="54"/>
                    </a:lnTo>
                    <a:lnTo>
                      <a:pt x="79" y="54"/>
                    </a:lnTo>
                    <a:lnTo>
                      <a:pt x="78" y="54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50" name="Freeform 20"/>
              <p:cNvSpPr>
                <a:spLocks/>
              </p:cNvSpPr>
              <p:nvPr/>
            </p:nvSpPr>
            <p:spPr bwMode="auto">
              <a:xfrm>
                <a:off x="5221288" y="2359025"/>
                <a:ext cx="166688" cy="133350"/>
              </a:xfrm>
              <a:custGeom>
                <a:avLst/>
                <a:gdLst>
                  <a:gd name="T0" fmla="*/ 0 w 105"/>
                  <a:gd name="T1" fmla="*/ 0 h 84"/>
                  <a:gd name="T2" fmla="*/ 1 w 105"/>
                  <a:gd name="T3" fmla="*/ 0 h 84"/>
                  <a:gd name="T4" fmla="*/ 105 w 105"/>
                  <a:gd name="T5" fmla="*/ 83 h 84"/>
                  <a:gd name="T6" fmla="*/ 105 w 105"/>
                  <a:gd name="T7" fmla="*/ 84 h 84"/>
                  <a:gd name="T8" fmla="*/ 103 w 105"/>
                  <a:gd name="T9" fmla="*/ 84 h 84"/>
                  <a:gd name="T10" fmla="*/ 0 w 105"/>
                  <a:gd name="T11" fmla="*/ 1 h 84"/>
                  <a:gd name="T12" fmla="*/ 0 w 105"/>
                  <a:gd name="T13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5" h="84">
                    <a:moveTo>
                      <a:pt x="0" y="0"/>
                    </a:moveTo>
                    <a:lnTo>
                      <a:pt x="1" y="0"/>
                    </a:lnTo>
                    <a:lnTo>
                      <a:pt x="105" y="83"/>
                    </a:lnTo>
                    <a:lnTo>
                      <a:pt x="105" y="84"/>
                    </a:lnTo>
                    <a:lnTo>
                      <a:pt x="103" y="84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51" name="Freeform 21"/>
              <p:cNvSpPr>
                <a:spLocks/>
              </p:cNvSpPr>
              <p:nvPr/>
            </p:nvSpPr>
            <p:spPr bwMode="auto">
              <a:xfrm>
                <a:off x="5059363" y="2249488"/>
                <a:ext cx="163513" cy="111125"/>
              </a:xfrm>
              <a:custGeom>
                <a:avLst/>
                <a:gdLst>
                  <a:gd name="T0" fmla="*/ 0 w 103"/>
                  <a:gd name="T1" fmla="*/ 0 h 70"/>
                  <a:gd name="T2" fmla="*/ 1 w 103"/>
                  <a:gd name="T3" fmla="*/ 0 h 70"/>
                  <a:gd name="T4" fmla="*/ 103 w 103"/>
                  <a:gd name="T5" fmla="*/ 69 h 70"/>
                  <a:gd name="T6" fmla="*/ 103 w 103"/>
                  <a:gd name="T7" fmla="*/ 70 h 70"/>
                  <a:gd name="T8" fmla="*/ 102 w 103"/>
                  <a:gd name="T9" fmla="*/ 70 h 70"/>
                  <a:gd name="T10" fmla="*/ 0 w 103"/>
                  <a:gd name="T11" fmla="*/ 0 h 70"/>
                  <a:gd name="T12" fmla="*/ 0 w 103"/>
                  <a:gd name="T13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3" h="70">
                    <a:moveTo>
                      <a:pt x="0" y="0"/>
                    </a:moveTo>
                    <a:lnTo>
                      <a:pt x="1" y="0"/>
                    </a:lnTo>
                    <a:lnTo>
                      <a:pt x="103" y="69"/>
                    </a:lnTo>
                    <a:lnTo>
                      <a:pt x="103" y="70"/>
                    </a:lnTo>
                    <a:lnTo>
                      <a:pt x="102" y="7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52" name="Freeform 22"/>
              <p:cNvSpPr>
                <a:spLocks/>
              </p:cNvSpPr>
              <p:nvPr/>
            </p:nvSpPr>
            <p:spPr bwMode="auto">
              <a:xfrm>
                <a:off x="4919663" y="2162175"/>
                <a:ext cx="141288" cy="87313"/>
              </a:xfrm>
              <a:custGeom>
                <a:avLst/>
                <a:gdLst>
                  <a:gd name="T0" fmla="*/ 0 w 89"/>
                  <a:gd name="T1" fmla="*/ 0 h 55"/>
                  <a:gd name="T2" fmla="*/ 1 w 89"/>
                  <a:gd name="T3" fmla="*/ 0 h 55"/>
                  <a:gd name="T4" fmla="*/ 89 w 89"/>
                  <a:gd name="T5" fmla="*/ 55 h 55"/>
                  <a:gd name="T6" fmla="*/ 89 w 89"/>
                  <a:gd name="T7" fmla="*/ 55 h 55"/>
                  <a:gd name="T8" fmla="*/ 88 w 89"/>
                  <a:gd name="T9" fmla="*/ 55 h 55"/>
                  <a:gd name="T10" fmla="*/ 0 w 89"/>
                  <a:gd name="T11" fmla="*/ 2 h 55"/>
                  <a:gd name="T12" fmla="*/ 0 w 89"/>
                  <a:gd name="T1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9" h="55">
                    <a:moveTo>
                      <a:pt x="0" y="0"/>
                    </a:moveTo>
                    <a:lnTo>
                      <a:pt x="1" y="0"/>
                    </a:lnTo>
                    <a:lnTo>
                      <a:pt x="89" y="55"/>
                    </a:lnTo>
                    <a:lnTo>
                      <a:pt x="89" y="55"/>
                    </a:lnTo>
                    <a:lnTo>
                      <a:pt x="88" y="55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53" name="Freeform 23"/>
              <p:cNvSpPr>
                <a:spLocks/>
              </p:cNvSpPr>
              <p:nvPr/>
            </p:nvSpPr>
            <p:spPr bwMode="auto">
              <a:xfrm>
                <a:off x="4794251" y="2101850"/>
                <a:ext cx="127000" cy="63500"/>
              </a:xfrm>
              <a:custGeom>
                <a:avLst/>
                <a:gdLst>
                  <a:gd name="T0" fmla="*/ 0 w 80"/>
                  <a:gd name="T1" fmla="*/ 0 h 40"/>
                  <a:gd name="T2" fmla="*/ 1 w 80"/>
                  <a:gd name="T3" fmla="*/ 0 h 40"/>
                  <a:gd name="T4" fmla="*/ 80 w 80"/>
                  <a:gd name="T5" fmla="*/ 38 h 40"/>
                  <a:gd name="T6" fmla="*/ 80 w 80"/>
                  <a:gd name="T7" fmla="*/ 40 h 40"/>
                  <a:gd name="T8" fmla="*/ 79 w 80"/>
                  <a:gd name="T9" fmla="*/ 40 h 40"/>
                  <a:gd name="T10" fmla="*/ 0 w 80"/>
                  <a:gd name="T11" fmla="*/ 1 h 40"/>
                  <a:gd name="T12" fmla="*/ 0 w 80"/>
                  <a:gd name="T1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0" h="40">
                    <a:moveTo>
                      <a:pt x="0" y="0"/>
                    </a:moveTo>
                    <a:lnTo>
                      <a:pt x="1" y="0"/>
                    </a:lnTo>
                    <a:lnTo>
                      <a:pt x="80" y="38"/>
                    </a:lnTo>
                    <a:lnTo>
                      <a:pt x="80" y="40"/>
                    </a:lnTo>
                    <a:lnTo>
                      <a:pt x="79" y="40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54" name="Freeform 24"/>
              <p:cNvSpPr>
                <a:spLocks/>
              </p:cNvSpPr>
              <p:nvPr/>
            </p:nvSpPr>
            <p:spPr bwMode="auto">
              <a:xfrm>
                <a:off x="4694238" y="2070100"/>
                <a:ext cx="101600" cy="33338"/>
              </a:xfrm>
              <a:custGeom>
                <a:avLst/>
                <a:gdLst>
                  <a:gd name="T0" fmla="*/ 0 w 64"/>
                  <a:gd name="T1" fmla="*/ 0 h 21"/>
                  <a:gd name="T2" fmla="*/ 0 w 64"/>
                  <a:gd name="T3" fmla="*/ 0 h 21"/>
                  <a:gd name="T4" fmla="*/ 64 w 64"/>
                  <a:gd name="T5" fmla="*/ 20 h 21"/>
                  <a:gd name="T6" fmla="*/ 64 w 64"/>
                  <a:gd name="T7" fmla="*/ 21 h 21"/>
                  <a:gd name="T8" fmla="*/ 63 w 64"/>
                  <a:gd name="T9" fmla="*/ 21 h 21"/>
                  <a:gd name="T10" fmla="*/ 0 w 64"/>
                  <a:gd name="T11" fmla="*/ 0 h 21"/>
                  <a:gd name="T12" fmla="*/ 0 w 64"/>
                  <a:gd name="T13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1">
                    <a:moveTo>
                      <a:pt x="0" y="0"/>
                    </a:moveTo>
                    <a:lnTo>
                      <a:pt x="0" y="0"/>
                    </a:lnTo>
                    <a:lnTo>
                      <a:pt x="64" y="20"/>
                    </a:lnTo>
                    <a:lnTo>
                      <a:pt x="64" y="21"/>
                    </a:lnTo>
                    <a:lnTo>
                      <a:pt x="63" y="2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55" name="Freeform 25"/>
              <p:cNvSpPr>
                <a:spLocks/>
              </p:cNvSpPr>
              <p:nvPr/>
            </p:nvSpPr>
            <p:spPr bwMode="auto">
              <a:xfrm>
                <a:off x="4592638" y="2033588"/>
                <a:ext cx="101600" cy="36513"/>
              </a:xfrm>
              <a:custGeom>
                <a:avLst/>
                <a:gdLst>
                  <a:gd name="T0" fmla="*/ 0 w 64"/>
                  <a:gd name="T1" fmla="*/ 0 h 23"/>
                  <a:gd name="T2" fmla="*/ 1 w 64"/>
                  <a:gd name="T3" fmla="*/ 0 h 23"/>
                  <a:gd name="T4" fmla="*/ 64 w 64"/>
                  <a:gd name="T5" fmla="*/ 23 h 23"/>
                  <a:gd name="T6" fmla="*/ 64 w 64"/>
                  <a:gd name="T7" fmla="*/ 23 h 23"/>
                  <a:gd name="T8" fmla="*/ 64 w 64"/>
                  <a:gd name="T9" fmla="*/ 23 h 23"/>
                  <a:gd name="T10" fmla="*/ 0 w 64"/>
                  <a:gd name="T11" fmla="*/ 0 h 23"/>
                  <a:gd name="T12" fmla="*/ 0 w 64"/>
                  <a:gd name="T1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3">
                    <a:moveTo>
                      <a:pt x="0" y="0"/>
                    </a:moveTo>
                    <a:lnTo>
                      <a:pt x="1" y="0"/>
                    </a:lnTo>
                    <a:lnTo>
                      <a:pt x="64" y="23"/>
                    </a:lnTo>
                    <a:lnTo>
                      <a:pt x="64" y="23"/>
                    </a:lnTo>
                    <a:lnTo>
                      <a:pt x="64" y="2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56" name="Freeform 26"/>
              <p:cNvSpPr>
                <a:spLocks/>
              </p:cNvSpPr>
              <p:nvPr/>
            </p:nvSpPr>
            <p:spPr bwMode="auto">
              <a:xfrm>
                <a:off x="4481513" y="2024063"/>
                <a:ext cx="112713" cy="9525"/>
              </a:xfrm>
              <a:custGeom>
                <a:avLst/>
                <a:gdLst>
                  <a:gd name="T0" fmla="*/ 0 w 71"/>
                  <a:gd name="T1" fmla="*/ 0 h 6"/>
                  <a:gd name="T2" fmla="*/ 2 w 71"/>
                  <a:gd name="T3" fmla="*/ 0 h 6"/>
                  <a:gd name="T4" fmla="*/ 71 w 71"/>
                  <a:gd name="T5" fmla="*/ 6 h 6"/>
                  <a:gd name="T6" fmla="*/ 71 w 71"/>
                  <a:gd name="T7" fmla="*/ 6 h 6"/>
                  <a:gd name="T8" fmla="*/ 70 w 71"/>
                  <a:gd name="T9" fmla="*/ 6 h 6"/>
                  <a:gd name="T10" fmla="*/ 0 w 71"/>
                  <a:gd name="T11" fmla="*/ 1 h 6"/>
                  <a:gd name="T12" fmla="*/ 0 w 71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" h="6">
                    <a:moveTo>
                      <a:pt x="0" y="0"/>
                    </a:moveTo>
                    <a:lnTo>
                      <a:pt x="2" y="0"/>
                    </a:lnTo>
                    <a:lnTo>
                      <a:pt x="71" y="6"/>
                    </a:lnTo>
                    <a:lnTo>
                      <a:pt x="71" y="6"/>
                    </a:lnTo>
                    <a:lnTo>
                      <a:pt x="70" y="6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57" name="Freeform 27"/>
              <p:cNvSpPr>
                <a:spLocks/>
              </p:cNvSpPr>
              <p:nvPr/>
            </p:nvSpPr>
            <p:spPr bwMode="auto">
              <a:xfrm>
                <a:off x="4375151" y="2024063"/>
                <a:ext cx="109538" cy="17463"/>
              </a:xfrm>
              <a:custGeom>
                <a:avLst/>
                <a:gdLst>
                  <a:gd name="T0" fmla="*/ 67 w 69"/>
                  <a:gd name="T1" fmla="*/ 0 h 11"/>
                  <a:gd name="T2" fmla="*/ 69 w 69"/>
                  <a:gd name="T3" fmla="*/ 0 h 11"/>
                  <a:gd name="T4" fmla="*/ 69 w 69"/>
                  <a:gd name="T5" fmla="*/ 1 h 11"/>
                  <a:gd name="T6" fmla="*/ 0 w 69"/>
                  <a:gd name="T7" fmla="*/ 11 h 11"/>
                  <a:gd name="T8" fmla="*/ 0 w 69"/>
                  <a:gd name="T9" fmla="*/ 11 h 11"/>
                  <a:gd name="T10" fmla="*/ 0 w 69"/>
                  <a:gd name="T11" fmla="*/ 10 h 11"/>
                  <a:gd name="T12" fmla="*/ 67 w 69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11">
                    <a:moveTo>
                      <a:pt x="67" y="0"/>
                    </a:moveTo>
                    <a:lnTo>
                      <a:pt x="69" y="0"/>
                    </a:lnTo>
                    <a:lnTo>
                      <a:pt x="69" y="1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58" name="Freeform 28"/>
              <p:cNvSpPr>
                <a:spLocks/>
              </p:cNvSpPr>
              <p:nvPr/>
            </p:nvSpPr>
            <p:spPr bwMode="auto">
              <a:xfrm>
                <a:off x="4297363" y="2039938"/>
                <a:ext cx="77788" cy="30163"/>
              </a:xfrm>
              <a:custGeom>
                <a:avLst/>
                <a:gdLst>
                  <a:gd name="T0" fmla="*/ 49 w 49"/>
                  <a:gd name="T1" fmla="*/ 0 h 19"/>
                  <a:gd name="T2" fmla="*/ 49 w 49"/>
                  <a:gd name="T3" fmla="*/ 0 h 19"/>
                  <a:gd name="T4" fmla="*/ 49 w 49"/>
                  <a:gd name="T5" fmla="*/ 1 h 19"/>
                  <a:gd name="T6" fmla="*/ 1 w 49"/>
                  <a:gd name="T7" fmla="*/ 19 h 19"/>
                  <a:gd name="T8" fmla="*/ 0 w 49"/>
                  <a:gd name="T9" fmla="*/ 19 h 19"/>
                  <a:gd name="T10" fmla="*/ 0 w 49"/>
                  <a:gd name="T11" fmla="*/ 19 h 19"/>
                  <a:gd name="T12" fmla="*/ 49 w 49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9">
                    <a:moveTo>
                      <a:pt x="49" y="0"/>
                    </a:moveTo>
                    <a:lnTo>
                      <a:pt x="49" y="0"/>
                    </a:lnTo>
                    <a:lnTo>
                      <a:pt x="49" y="1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19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59" name="Freeform 29"/>
              <p:cNvSpPr>
                <a:spLocks/>
              </p:cNvSpPr>
              <p:nvPr/>
            </p:nvSpPr>
            <p:spPr bwMode="auto">
              <a:xfrm>
                <a:off x="4211638" y="2070100"/>
                <a:ext cx="87313" cy="49213"/>
              </a:xfrm>
              <a:custGeom>
                <a:avLst/>
                <a:gdLst>
                  <a:gd name="T0" fmla="*/ 54 w 55"/>
                  <a:gd name="T1" fmla="*/ 0 h 31"/>
                  <a:gd name="T2" fmla="*/ 55 w 55"/>
                  <a:gd name="T3" fmla="*/ 0 h 31"/>
                  <a:gd name="T4" fmla="*/ 55 w 55"/>
                  <a:gd name="T5" fmla="*/ 0 h 31"/>
                  <a:gd name="T6" fmla="*/ 0 w 55"/>
                  <a:gd name="T7" fmla="*/ 31 h 31"/>
                  <a:gd name="T8" fmla="*/ 0 w 55"/>
                  <a:gd name="T9" fmla="*/ 31 h 31"/>
                  <a:gd name="T10" fmla="*/ 0 w 55"/>
                  <a:gd name="T11" fmla="*/ 29 h 31"/>
                  <a:gd name="T12" fmla="*/ 54 w 55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" h="31">
                    <a:moveTo>
                      <a:pt x="54" y="0"/>
                    </a:moveTo>
                    <a:lnTo>
                      <a:pt x="55" y="0"/>
                    </a:lnTo>
                    <a:lnTo>
                      <a:pt x="55" y="0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0" y="29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60" name="Freeform 30"/>
              <p:cNvSpPr>
                <a:spLocks/>
              </p:cNvSpPr>
              <p:nvPr/>
            </p:nvSpPr>
            <p:spPr bwMode="auto">
              <a:xfrm>
                <a:off x="4156076" y="2116138"/>
                <a:ext cx="55563" cy="26988"/>
              </a:xfrm>
              <a:custGeom>
                <a:avLst/>
                <a:gdLst>
                  <a:gd name="T0" fmla="*/ 35 w 35"/>
                  <a:gd name="T1" fmla="*/ 0 h 17"/>
                  <a:gd name="T2" fmla="*/ 35 w 35"/>
                  <a:gd name="T3" fmla="*/ 0 h 17"/>
                  <a:gd name="T4" fmla="*/ 35 w 35"/>
                  <a:gd name="T5" fmla="*/ 2 h 17"/>
                  <a:gd name="T6" fmla="*/ 1 w 35"/>
                  <a:gd name="T7" fmla="*/ 17 h 17"/>
                  <a:gd name="T8" fmla="*/ 0 w 35"/>
                  <a:gd name="T9" fmla="*/ 17 h 17"/>
                  <a:gd name="T10" fmla="*/ 0 w 35"/>
                  <a:gd name="T11" fmla="*/ 15 h 17"/>
                  <a:gd name="T12" fmla="*/ 35 w 35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17">
                    <a:moveTo>
                      <a:pt x="35" y="0"/>
                    </a:moveTo>
                    <a:lnTo>
                      <a:pt x="35" y="0"/>
                    </a:lnTo>
                    <a:lnTo>
                      <a:pt x="35" y="2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61" name="Freeform 31"/>
              <p:cNvSpPr>
                <a:spLocks/>
              </p:cNvSpPr>
              <p:nvPr/>
            </p:nvSpPr>
            <p:spPr bwMode="auto">
              <a:xfrm>
                <a:off x="1874838" y="4287838"/>
                <a:ext cx="33338" cy="125413"/>
              </a:xfrm>
              <a:custGeom>
                <a:avLst/>
                <a:gdLst>
                  <a:gd name="T0" fmla="*/ 19 w 21"/>
                  <a:gd name="T1" fmla="*/ 0 h 79"/>
                  <a:gd name="T2" fmla="*/ 21 w 21"/>
                  <a:gd name="T3" fmla="*/ 0 h 79"/>
                  <a:gd name="T4" fmla="*/ 21 w 21"/>
                  <a:gd name="T5" fmla="*/ 3 h 79"/>
                  <a:gd name="T6" fmla="*/ 2 w 21"/>
                  <a:gd name="T7" fmla="*/ 79 h 79"/>
                  <a:gd name="T8" fmla="*/ 0 w 21"/>
                  <a:gd name="T9" fmla="*/ 79 h 79"/>
                  <a:gd name="T10" fmla="*/ 0 w 21"/>
                  <a:gd name="T11" fmla="*/ 76 h 79"/>
                  <a:gd name="T12" fmla="*/ 19 w 21"/>
                  <a:gd name="T1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79">
                    <a:moveTo>
                      <a:pt x="19" y="0"/>
                    </a:moveTo>
                    <a:lnTo>
                      <a:pt x="21" y="0"/>
                    </a:lnTo>
                    <a:lnTo>
                      <a:pt x="21" y="3"/>
                    </a:lnTo>
                    <a:lnTo>
                      <a:pt x="2" y="79"/>
                    </a:lnTo>
                    <a:lnTo>
                      <a:pt x="0" y="79"/>
                    </a:lnTo>
                    <a:lnTo>
                      <a:pt x="0" y="76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62" name="Freeform 32"/>
              <p:cNvSpPr>
                <a:spLocks/>
              </p:cNvSpPr>
              <p:nvPr/>
            </p:nvSpPr>
            <p:spPr bwMode="auto">
              <a:xfrm>
                <a:off x="1922463" y="4211638"/>
                <a:ext cx="9525" cy="25400"/>
              </a:xfrm>
              <a:custGeom>
                <a:avLst/>
                <a:gdLst>
                  <a:gd name="T0" fmla="*/ 5 w 6"/>
                  <a:gd name="T1" fmla="*/ 0 h 16"/>
                  <a:gd name="T2" fmla="*/ 6 w 6"/>
                  <a:gd name="T3" fmla="*/ 0 h 16"/>
                  <a:gd name="T4" fmla="*/ 6 w 6"/>
                  <a:gd name="T5" fmla="*/ 2 h 16"/>
                  <a:gd name="T6" fmla="*/ 2 w 6"/>
                  <a:gd name="T7" fmla="*/ 16 h 16"/>
                  <a:gd name="T8" fmla="*/ 0 w 6"/>
                  <a:gd name="T9" fmla="*/ 16 h 16"/>
                  <a:gd name="T10" fmla="*/ 0 w 6"/>
                  <a:gd name="T11" fmla="*/ 14 h 16"/>
                  <a:gd name="T12" fmla="*/ 5 w 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6">
                    <a:moveTo>
                      <a:pt x="5" y="0"/>
                    </a:moveTo>
                    <a:lnTo>
                      <a:pt x="6" y="0"/>
                    </a:lnTo>
                    <a:lnTo>
                      <a:pt x="6" y="2"/>
                    </a:lnTo>
                    <a:lnTo>
                      <a:pt x="2" y="16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63" name="Freeform 33"/>
              <p:cNvSpPr>
                <a:spLocks/>
              </p:cNvSpPr>
              <p:nvPr/>
            </p:nvSpPr>
            <p:spPr bwMode="auto">
              <a:xfrm>
                <a:off x="1949451" y="4070350"/>
                <a:ext cx="33338" cy="95250"/>
              </a:xfrm>
              <a:custGeom>
                <a:avLst/>
                <a:gdLst>
                  <a:gd name="T0" fmla="*/ 19 w 21"/>
                  <a:gd name="T1" fmla="*/ 0 h 60"/>
                  <a:gd name="T2" fmla="*/ 21 w 21"/>
                  <a:gd name="T3" fmla="*/ 0 h 60"/>
                  <a:gd name="T4" fmla="*/ 21 w 21"/>
                  <a:gd name="T5" fmla="*/ 2 h 60"/>
                  <a:gd name="T6" fmla="*/ 2 w 21"/>
                  <a:gd name="T7" fmla="*/ 60 h 60"/>
                  <a:gd name="T8" fmla="*/ 0 w 21"/>
                  <a:gd name="T9" fmla="*/ 60 h 60"/>
                  <a:gd name="T10" fmla="*/ 0 w 21"/>
                  <a:gd name="T11" fmla="*/ 58 h 60"/>
                  <a:gd name="T12" fmla="*/ 19 w 21"/>
                  <a:gd name="T1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60">
                    <a:moveTo>
                      <a:pt x="19" y="0"/>
                    </a:moveTo>
                    <a:lnTo>
                      <a:pt x="21" y="0"/>
                    </a:lnTo>
                    <a:lnTo>
                      <a:pt x="21" y="2"/>
                    </a:lnTo>
                    <a:lnTo>
                      <a:pt x="2" y="60"/>
                    </a:lnTo>
                    <a:lnTo>
                      <a:pt x="0" y="60"/>
                    </a:lnTo>
                    <a:lnTo>
                      <a:pt x="0" y="58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64" name="Freeform 34"/>
              <p:cNvSpPr>
                <a:spLocks/>
              </p:cNvSpPr>
              <p:nvPr/>
            </p:nvSpPr>
            <p:spPr bwMode="auto">
              <a:xfrm>
                <a:off x="1979613" y="4038600"/>
                <a:ext cx="17463" cy="34925"/>
              </a:xfrm>
              <a:custGeom>
                <a:avLst/>
                <a:gdLst>
                  <a:gd name="T0" fmla="*/ 8 w 11"/>
                  <a:gd name="T1" fmla="*/ 0 h 22"/>
                  <a:gd name="T2" fmla="*/ 11 w 11"/>
                  <a:gd name="T3" fmla="*/ 0 h 22"/>
                  <a:gd name="T4" fmla="*/ 11 w 11"/>
                  <a:gd name="T5" fmla="*/ 3 h 22"/>
                  <a:gd name="T6" fmla="*/ 2 w 11"/>
                  <a:gd name="T7" fmla="*/ 22 h 22"/>
                  <a:gd name="T8" fmla="*/ 0 w 11"/>
                  <a:gd name="T9" fmla="*/ 22 h 22"/>
                  <a:gd name="T10" fmla="*/ 0 w 11"/>
                  <a:gd name="T11" fmla="*/ 20 h 22"/>
                  <a:gd name="T12" fmla="*/ 8 w 11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22">
                    <a:moveTo>
                      <a:pt x="8" y="0"/>
                    </a:moveTo>
                    <a:lnTo>
                      <a:pt x="11" y="0"/>
                    </a:lnTo>
                    <a:lnTo>
                      <a:pt x="11" y="3"/>
                    </a:lnTo>
                    <a:lnTo>
                      <a:pt x="2" y="22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65" name="Freeform 35"/>
              <p:cNvSpPr>
                <a:spLocks/>
              </p:cNvSpPr>
              <p:nvPr/>
            </p:nvSpPr>
            <p:spPr bwMode="auto">
              <a:xfrm>
                <a:off x="2017713" y="3965575"/>
                <a:ext cx="11113" cy="25400"/>
              </a:xfrm>
              <a:custGeom>
                <a:avLst/>
                <a:gdLst>
                  <a:gd name="T0" fmla="*/ 5 w 7"/>
                  <a:gd name="T1" fmla="*/ 0 h 16"/>
                  <a:gd name="T2" fmla="*/ 7 w 7"/>
                  <a:gd name="T3" fmla="*/ 0 h 16"/>
                  <a:gd name="T4" fmla="*/ 7 w 7"/>
                  <a:gd name="T5" fmla="*/ 2 h 16"/>
                  <a:gd name="T6" fmla="*/ 2 w 7"/>
                  <a:gd name="T7" fmla="*/ 16 h 16"/>
                  <a:gd name="T8" fmla="*/ 0 w 7"/>
                  <a:gd name="T9" fmla="*/ 16 h 16"/>
                  <a:gd name="T10" fmla="*/ 0 w 7"/>
                  <a:gd name="T11" fmla="*/ 14 h 16"/>
                  <a:gd name="T12" fmla="*/ 5 w 7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6">
                    <a:moveTo>
                      <a:pt x="5" y="0"/>
                    </a:moveTo>
                    <a:lnTo>
                      <a:pt x="7" y="0"/>
                    </a:lnTo>
                    <a:lnTo>
                      <a:pt x="7" y="2"/>
                    </a:lnTo>
                    <a:lnTo>
                      <a:pt x="2" y="16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66" name="Freeform 36"/>
              <p:cNvSpPr>
                <a:spLocks/>
              </p:cNvSpPr>
              <p:nvPr/>
            </p:nvSpPr>
            <p:spPr bwMode="auto">
              <a:xfrm>
                <a:off x="2051051" y="3795713"/>
                <a:ext cx="57150" cy="120650"/>
              </a:xfrm>
              <a:custGeom>
                <a:avLst/>
                <a:gdLst>
                  <a:gd name="T0" fmla="*/ 34 w 36"/>
                  <a:gd name="T1" fmla="*/ 0 h 76"/>
                  <a:gd name="T2" fmla="*/ 36 w 36"/>
                  <a:gd name="T3" fmla="*/ 0 h 76"/>
                  <a:gd name="T4" fmla="*/ 36 w 36"/>
                  <a:gd name="T5" fmla="*/ 2 h 76"/>
                  <a:gd name="T6" fmla="*/ 3 w 36"/>
                  <a:gd name="T7" fmla="*/ 76 h 76"/>
                  <a:gd name="T8" fmla="*/ 0 w 36"/>
                  <a:gd name="T9" fmla="*/ 76 h 76"/>
                  <a:gd name="T10" fmla="*/ 0 w 36"/>
                  <a:gd name="T11" fmla="*/ 74 h 76"/>
                  <a:gd name="T12" fmla="*/ 34 w 36"/>
                  <a:gd name="T13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76">
                    <a:moveTo>
                      <a:pt x="34" y="0"/>
                    </a:moveTo>
                    <a:lnTo>
                      <a:pt x="36" y="0"/>
                    </a:lnTo>
                    <a:lnTo>
                      <a:pt x="36" y="2"/>
                    </a:lnTo>
                    <a:lnTo>
                      <a:pt x="3" y="76"/>
                    </a:lnTo>
                    <a:lnTo>
                      <a:pt x="0" y="76"/>
                    </a:lnTo>
                    <a:lnTo>
                      <a:pt x="0" y="74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67" name="Freeform 37"/>
              <p:cNvSpPr>
                <a:spLocks/>
              </p:cNvSpPr>
              <p:nvPr/>
            </p:nvSpPr>
            <p:spPr bwMode="auto">
              <a:xfrm>
                <a:off x="2112963" y="3714750"/>
                <a:ext cx="6350" cy="30163"/>
              </a:xfrm>
              <a:custGeom>
                <a:avLst/>
                <a:gdLst>
                  <a:gd name="T0" fmla="*/ 1 w 4"/>
                  <a:gd name="T1" fmla="*/ 0 h 19"/>
                  <a:gd name="T2" fmla="*/ 4 w 4"/>
                  <a:gd name="T3" fmla="*/ 0 h 19"/>
                  <a:gd name="T4" fmla="*/ 4 w 4"/>
                  <a:gd name="T5" fmla="*/ 2 h 19"/>
                  <a:gd name="T6" fmla="*/ 1 w 4"/>
                  <a:gd name="T7" fmla="*/ 19 h 19"/>
                  <a:gd name="T8" fmla="*/ 0 w 4"/>
                  <a:gd name="T9" fmla="*/ 19 h 19"/>
                  <a:gd name="T10" fmla="*/ 0 w 4"/>
                  <a:gd name="T11" fmla="*/ 16 h 19"/>
                  <a:gd name="T12" fmla="*/ 1 w 4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9">
                    <a:moveTo>
                      <a:pt x="1" y="0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68" name="Freeform 38"/>
              <p:cNvSpPr>
                <a:spLocks/>
              </p:cNvSpPr>
              <p:nvPr/>
            </p:nvSpPr>
            <p:spPr bwMode="auto">
              <a:xfrm>
                <a:off x="2117726" y="3549650"/>
                <a:ext cx="4763" cy="120650"/>
              </a:xfrm>
              <a:custGeom>
                <a:avLst/>
                <a:gdLst>
                  <a:gd name="T0" fmla="*/ 1 w 3"/>
                  <a:gd name="T1" fmla="*/ 0 h 76"/>
                  <a:gd name="T2" fmla="*/ 3 w 3"/>
                  <a:gd name="T3" fmla="*/ 0 h 76"/>
                  <a:gd name="T4" fmla="*/ 3 w 3"/>
                  <a:gd name="T5" fmla="*/ 3 h 76"/>
                  <a:gd name="T6" fmla="*/ 3 w 3"/>
                  <a:gd name="T7" fmla="*/ 76 h 76"/>
                  <a:gd name="T8" fmla="*/ 0 w 3"/>
                  <a:gd name="T9" fmla="*/ 76 h 76"/>
                  <a:gd name="T10" fmla="*/ 0 w 3"/>
                  <a:gd name="T11" fmla="*/ 73 h 76"/>
                  <a:gd name="T12" fmla="*/ 1 w 3"/>
                  <a:gd name="T13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76">
                    <a:moveTo>
                      <a:pt x="1" y="0"/>
                    </a:moveTo>
                    <a:lnTo>
                      <a:pt x="3" y="0"/>
                    </a:lnTo>
                    <a:lnTo>
                      <a:pt x="3" y="3"/>
                    </a:lnTo>
                    <a:lnTo>
                      <a:pt x="3" y="76"/>
                    </a:lnTo>
                    <a:lnTo>
                      <a:pt x="0" y="76"/>
                    </a:lnTo>
                    <a:lnTo>
                      <a:pt x="0" y="73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69" name="Line 39"/>
              <p:cNvSpPr>
                <a:spLocks noChangeShapeType="1"/>
              </p:cNvSpPr>
              <p:nvPr/>
            </p:nvSpPr>
            <p:spPr bwMode="auto">
              <a:xfrm>
                <a:off x="2122488" y="3471863"/>
                <a:ext cx="0" cy="269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0" name="Freeform 40"/>
              <p:cNvSpPr>
                <a:spLocks/>
              </p:cNvSpPr>
              <p:nvPr/>
            </p:nvSpPr>
            <p:spPr bwMode="auto">
              <a:xfrm>
                <a:off x="2122488" y="3298825"/>
                <a:ext cx="7938" cy="120650"/>
              </a:xfrm>
              <a:custGeom>
                <a:avLst/>
                <a:gdLst>
                  <a:gd name="T0" fmla="*/ 3 w 5"/>
                  <a:gd name="T1" fmla="*/ 0 h 76"/>
                  <a:gd name="T2" fmla="*/ 5 w 5"/>
                  <a:gd name="T3" fmla="*/ 0 h 76"/>
                  <a:gd name="T4" fmla="*/ 5 w 5"/>
                  <a:gd name="T5" fmla="*/ 2 h 76"/>
                  <a:gd name="T6" fmla="*/ 3 w 5"/>
                  <a:gd name="T7" fmla="*/ 76 h 76"/>
                  <a:gd name="T8" fmla="*/ 0 w 5"/>
                  <a:gd name="T9" fmla="*/ 76 h 76"/>
                  <a:gd name="T10" fmla="*/ 0 w 5"/>
                  <a:gd name="T11" fmla="*/ 74 h 76"/>
                  <a:gd name="T12" fmla="*/ 3 w 5"/>
                  <a:gd name="T13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76">
                    <a:moveTo>
                      <a:pt x="3" y="0"/>
                    </a:moveTo>
                    <a:lnTo>
                      <a:pt x="5" y="0"/>
                    </a:lnTo>
                    <a:lnTo>
                      <a:pt x="5" y="2"/>
                    </a:lnTo>
                    <a:lnTo>
                      <a:pt x="3" y="76"/>
                    </a:lnTo>
                    <a:lnTo>
                      <a:pt x="0" y="76"/>
                    </a:lnTo>
                    <a:lnTo>
                      <a:pt x="0" y="74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1" name="Line 41"/>
              <p:cNvSpPr>
                <a:spLocks noChangeShapeType="1"/>
              </p:cNvSpPr>
              <p:nvPr/>
            </p:nvSpPr>
            <p:spPr bwMode="auto">
              <a:xfrm>
                <a:off x="2128838" y="3290888"/>
                <a:ext cx="0" cy="2540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2" name="Freeform 42"/>
              <p:cNvSpPr>
                <a:spLocks/>
              </p:cNvSpPr>
              <p:nvPr/>
            </p:nvSpPr>
            <p:spPr bwMode="auto">
              <a:xfrm>
                <a:off x="2128838" y="3367088"/>
                <a:ext cx="4763" cy="119063"/>
              </a:xfrm>
              <a:custGeom>
                <a:avLst/>
                <a:gdLst>
                  <a:gd name="T0" fmla="*/ 0 w 3"/>
                  <a:gd name="T1" fmla="*/ 0 h 75"/>
                  <a:gd name="T2" fmla="*/ 2 w 3"/>
                  <a:gd name="T3" fmla="*/ 0 h 75"/>
                  <a:gd name="T4" fmla="*/ 3 w 3"/>
                  <a:gd name="T5" fmla="*/ 73 h 75"/>
                  <a:gd name="T6" fmla="*/ 3 w 3"/>
                  <a:gd name="T7" fmla="*/ 75 h 75"/>
                  <a:gd name="T8" fmla="*/ 1 w 3"/>
                  <a:gd name="T9" fmla="*/ 75 h 75"/>
                  <a:gd name="T10" fmla="*/ 0 w 3"/>
                  <a:gd name="T11" fmla="*/ 2 h 75"/>
                  <a:gd name="T12" fmla="*/ 0 w 3"/>
                  <a:gd name="T13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75">
                    <a:moveTo>
                      <a:pt x="0" y="0"/>
                    </a:moveTo>
                    <a:lnTo>
                      <a:pt x="2" y="0"/>
                    </a:lnTo>
                    <a:lnTo>
                      <a:pt x="3" y="73"/>
                    </a:lnTo>
                    <a:lnTo>
                      <a:pt x="3" y="75"/>
                    </a:lnTo>
                    <a:lnTo>
                      <a:pt x="1" y="75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3" name="Line 43"/>
              <p:cNvSpPr>
                <a:spLocks noChangeShapeType="1"/>
              </p:cNvSpPr>
              <p:nvPr/>
            </p:nvSpPr>
            <p:spPr bwMode="auto">
              <a:xfrm>
                <a:off x="2133601" y="3536950"/>
                <a:ext cx="0" cy="285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4" name="Freeform 44"/>
              <p:cNvSpPr>
                <a:spLocks/>
              </p:cNvSpPr>
              <p:nvPr/>
            </p:nvSpPr>
            <p:spPr bwMode="auto">
              <a:xfrm>
                <a:off x="2133601" y="3614738"/>
                <a:ext cx="6350" cy="127000"/>
              </a:xfrm>
              <a:custGeom>
                <a:avLst/>
                <a:gdLst>
                  <a:gd name="T0" fmla="*/ 0 w 4"/>
                  <a:gd name="T1" fmla="*/ 0 h 80"/>
                  <a:gd name="T2" fmla="*/ 2 w 4"/>
                  <a:gd name="T3" fmla="*/ 0 h 80"/>
                  <a:gd name="T4" fmla="*/ 4 w 4"/>
                  <a:gd name="T5" fmla="*/ 79 h 80"/>
                  <a:gd name="T6" fmla="*/ 4 w 4"/>
                  <a:gd name="T7" fmla="*/ 80 h 80"/>
                  <a:gd name="T8" fmla="*/ 2 w 4"/>
                  <a:gd name="T9" fmla="*/ 80 h 80"/>
                  <a:gd name="T10" fmla="*/ 0 w 4"/>
                  <a:gd name="T11" fmla="*/ 2 h 80"/>
                  <a:gd name="T12" fmla="*/ 0 w 4"/>
                  <a:gd name="T13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80">
                    <a:moveTo>
                      <a:pt x="0" y="0"/>
                    </a:moveTo>
                    <a:lnTo>
                      <a:pt x="2" y="0"/>
                    </a:lnTo>
                    <a:lnTo>
                      <a:pt x="4" y="79"/>
                    </a:lnTo>
                    <a:lnTo>
                      <a:pt x="4" y="80"/>
                    </a:lnTo>
                    <a:lnTo>
                      <a:pt x="2" y="8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5" name="Freeform 45"/>
              <p:cNvSpPr>
                <a:spLocks/>
              </p:cNvSpPr>
              <p:nvPr/>
            </p:nvSpPr>
            <p:spPr bwMode="auto">
              <a:xfrm>
                <a:off x="2176463" y="3663950"/>
                <a:ext cx="20638" cy="25400"/>
              </a:xfrm>
              <a:custGeom>
                <a:avLst/>
                <a:gdLst>
                  <a:gd name="T0" fmla="*/ 10 w 13"/>
                  <a:gd name="T1" fmla="*/ 0 h 16"/>
                  <a:gd name="T2" fmla="*/ 13 w 13"/>
                  <a:gd name="T3" fmla="*/ 0 h 16"/>
                  <a:gd name="T4" fmla="*/ 13 w 13"/>
                  <a:gd name="T5" fmla="*/ 2 h 16"/>
                  <a:gd name="T6" fmla="*/ 2 w 13"/>
                  <a:gd name="T7" fmla="*/ 16 h 16"/>
                  <a:gd name="T8" fmla="*/ 0 w 13"/>
                  <a:gd name="T9" fmla="*/ 16 h 16"/>
                  <a:gd name="T10" fmla="*/ 0 w 13"/>
                  <a:gd name="T11" fmla="*/ 14 h 16"/>
                  <a:gd name="T12" fmla="*/ 10 w 13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6">
                    <a:moveTo>
                      <a:pt x="10" y="0"/>
                    </a:moveTo>
                    <a:lnTo>
                      <a:pt x="13" y="0"/>
                    </a:lnTo>
                    <a:lnTo>
                      <a:pt x="13" y="2"/>
                    </a:lnTo>
                    <a:lnTo>
                      <a:pt x="2" y="16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6" name="Freeform 46"/>
              <p:cNvSpPr>
                <a:spLocks/>
              </p:cNvSpPr>
              <p:nvPr/>
            </p:nvSpPr>
            <p:spPr bwMode="auto">
              <a:xfrm>
                <a:off x="3524251" y="3032125"/>
                <a:ext cx="2055813" cy="1381125"/>
              </a:xfrm>
              <a:custGeom>
                <a:avLst/>
                <a:gdLst>
                  <a:gd name="T0" fmla="*/ 128 w 1295"/>
                  <a:gd name="T1" fmla="*/ 19 h 870"/>
                  <a:gd name="T2" fmla="*/ 201 w 1295"/>
                  <a:gd name="T3" fmla="*/ 38 h 870"/>
                  <a:gd name="T4" fmla="*/ 255 w 1295"/>
                  <a:gd name="T5" fmla="*/ 60 h 870"/>
                  <a:gd name="T6" fmla="*/ 309 w 1295"/>
                  <a:gd name="T7" fmla="*/ 79 h 870"/>
                  <a:gd name="T8" fmla="*/ 355 w 1295"/>
                  <a:gd name="T9" fmla="*/ 100 h 870"/>
                  <a:gd name="T10" fmla="*/ 400 w 1295"/>
                  <a:gd name="T11" fmla="*/ 119 h 870"/>
                  <a:gd name="T12" fmla="*/ 441 w 1295"/>
                  <a:gd name="T13" fmla="*/ 141 h 870"/>
                  <a:gd name="T14" fmla="*/ 483 w 1295"/>
                  <a:gd name="T15" fmla="*/ 160 h 870"/>
                  <a:gd name="T16" fmla="*/ 522 w 1295"/>
                  <a:gd name="T17" fmla="*/ 181 h 870"/>
                  <a:gd name="T18" fmla="*/ 561 w 1295"/>
                  <a:gd name="T19" fmla="*/ 201 h 870"/>
                  <a:gd name="T20" fmla="*/ 598 w 1295"/>
                  <a:gd name="T21" fmla="*/ 222 h 870"/>
                  <a:gd name="T22" fmla="*/ 639 w 1295"/>
                  <a:gd name="T23" fmla="*/ 241 h 870"/>
                  <a:gd name="T24" fmla="*/ 674 w 1295"/>
                  <a:gd name="T25" fmla="*/ 263 h 870"/>
                  <a:gd name="T26" fmla="*/ 713 w 1295"/>
                  <a:gd name="T27" fmla="*/ 282 h 870"/>
                  <a:gd name="T28" fmla="*/ 750 w 1295"/>
                  <a:gd name="T29" fmla="*/ 303 h 870"/>
                  <a:gd name="T30" fmla="*/ 788 w 1295"/>
                  <a:gd name="T31" fmla="*/ 323 h 870"/>
                  <a:gd name="T32" fmla="*/ 824 w 1295"/>
                  <a:gd name="T33" fmla="*/ 344 h 870"/>
                  <a:gd name="T34" fmla="*/ 861 w 1295"/>
                  <a:gd name="T35" fmla="*/ 363 h 870"/>
                  <a:gd name="T36" fmla="*/ 897 w 1295"/>
                  <a:gd name="T37" fmla="*/ 385 h 870"/>
                  <a:gd name="T38" fmla="*/ 936 w 1295"/>
                  <a:gd name="T39" fmla="*/ 404 h 870"/>
                  <a:gd name="T40" fmla="*/ 972 w 1295"/>
                  <a:gd name="T41" fmla="*/ 426 h 870"/>
                  <a:gd name="T42" fmla="*/ 1009 w 1295"/>
                  <a:gd name="T43" fmla="*/ 446 h 870"/>
                  <a:gd name="T44" fmla="*/ 1045 w 1295"/>
                  <a:gd name="T45" fmla="*/ 467 h 870"/>
                  <a:gd name="T46" fmla="*/ 1084 w 1295"/>
                  <a:gd name="T47" fmla="*/ 486 h 870"/>
                  <a:gd name="T48" fmla="*/ 1118 w 1295"/>
                  <a:gd name="T49" fmla="*/ 507 h 870"/>
                  <a:gd name="T50" fmla="*/ 1157 w 1295"/>
                  <a:gd name="T51" fmla="*/ 527 h 870"/>
                  <a:gd name="T52" fmla="*/ 1193 w 1295"/>
                  <a:gd name="T53" fmla="*/ 547 h 870"/>
                  <a:gd name="T54" fmla="*/ 1230 w 1295"/>
                  <a:gd name="T55" fmla="*/ 567 h 870"/>
                  <a:gd name="T56" fmla="*/ 1264 w 1295"/>
                  <a:gd name="T57" fmla="*/ 589 h 870"/>
                  <a:gd name="T58" fmla="*/ 1283 w 1295"/>
                  <a:gd name="T59" fmla="*/ 613 h 870"/>
                  <a:gd name="T60" fmla="*/ 1249 w 1295"/>
                  <a:gd name="T61" fmla="*/ 592 h 870"/>
                  <a:gd name="T62" fmla="*/ 1212 w 1295"/>
                  <a:gd name="T63" fmla="*/ 572 h 870"/>
                  <a:gd name="T64" fmla="*/ 1176 w 1295"/>
                  <a:gd name="T65" fmla="*/ 551 h 870"/>
                  <a:gd name="T66" fmla="*/ 1138 w 1295"/>
                  <a:gd name="T67" fmla="*/ 532 h 870"/>
                  <a:gd name="T68" fmla="*/ 1104 w 1295"/>
                  <a:gd name="T69" fmla="*/ 511 h 870"/>
                  <a:gd name="T70" fmla="*/ 1065 w 1295"/>
                  <a:gd name="T71" fmla="*/ 491 h 870"/>
                  <a:gd name="T72" fmla="*/ 1029 w 1295"/>
                  <a:gd name="T73" fmla="*/ 470 h 870"/>
                  <a:gd name="T74" fmla="*/ 992 w 1295"/>
                  <a:gd name="T75" fmla="*/ 451 h 870"/>
                  <a:gd name="T76" fmla="*/ 957 w 1295"/>
                  <a:gd name="T77" fmla="*/ 429 h 870"/>
                  <a:gd name="T78" fmla="*/ 917 w 1295"/>
                  <a:gd name="T79" fmla="*/ 410 h 870"/>
                  <a:gd name="T80" fmla="*/ 882 w 1295"/>
                  <a:gd name="T81" fmla="*/ 389 h 870"/>
                  <a:gd name="T82" fmla="*/ 844 w 1295"/>
                  <a:gd name="T83" fmla="*/ 369 h 870"/>
                  <a:gd name="T84" fmla="*/ 808 w 1295"/>
                  <a:gd name="T85" fmla="*/ 348 h 870"/>
                  <a:gd name="T86" fmla="*/ 769 w 1295"/>
                  <a:gd name="T87" fmla="*/ 329 h 870"/>
                  <a:gd name="T88" fmla="*/ 733 w 1295"/>
                  <a:gd name="T89" fmla="*/ 307 h 870"/>
                  <a:gd name="T90" fmla="*/ 695 w 1295"/>
                  <a:gd name="T91" fmla="*/ 288 h 870"/>
                  <a:gd name="T92" fmla="*/ 659 w 1295"/>
                  <a:gd name="T93" fmla="*/ 267 h 870"/>
                  <a:gd name="T94" fmla="*/ 620 w 1295"/>
                  <a:gd name="T95" fmla="*/ 247 h 870"/>
                  <a:gd name="T96" fmla="*/ 583 w 1295"/>
                  <a:gd name="T97" fmla="*/ 226 h 870"/>
                  <a:gd name="T98" fmla="*/ 543 w 1295"/>
                  <a:gd name="T99" fmla="*/ 207 h 870"/>
                  <a:gd name="T100" fmla="*/ 505 w 1295"/>
                  <a:gd name="T101" fmla="*/ 186 h 870"/>
                  <a:gd name="T102" fmla="*/ 464 w 1295"/>
                  <a:gd name="T103" fmla="*/ 166 h 870"/>
                  <a:gd name="T104" fmla="*/ 424 w 1295"/>
                  <a:gd name="T105" fmla="*/ 145 h 870"/>
                  <a:gd name="T106" fmla="*/ 379 w 1295"/>
                  <a:gd name="T107" fmla="*/ 126 h 870"/>
                  <a:gd name="T108" fmla="*/ 337 w 1295"/>
                  <a:gd name="T109" fmla="*/ 104 h 870"/>
                  <a:gd name="T110" fmla="*/ 287 w 1295"/>
                  <a:gd name="T111" fmla="*/ 85 h 870"/>
                  <a:gd name="T112" fmla="*/ 236 w 1295"/>
                  <a:gd name="T113" fmla="*/ 64 h 870"/>
                  <a:gd name="T114" fmla="*/ 175 w 1295"/>
                  <a:gd name="T115" fmla="*/ 44 h 870"/>
                  <a:gd name="T116" fmla="*/ 105 w 1295"/>
                  <a:gd name="T117" fmla="*/ 23 h 870"/>
                  <a:gd name="T118" fmla="*/ 31 w 1295"/>
                  <a:gd name="T119" fmla="*/ 28 h 870"/>
                  <a:gd name="T120" fmla="*/ 14 w 1295"/>
                  <a:gd name="T121" fmla="*/ 612 h 870"/>
                  <a:gd name="T122" fmla="*/ 16 w 1295"/>
                  <a:gd name="T123" fmla="*/ 169 h 8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95" h="870">
                    <a:moveTo>
                      <a:pt x="27" y="0"/>
                    </a:moveTo>
                    <a:lnTo>
                      <a:pt x="49" y="0"/>
                    </a:lnTo>
                    <a:lnTo>
                      <a:pt x="49" y="2"/>
                    </a:lnTo>
                    <a:lnTo>
                      <a:pt x="57" y="2"/>
                    </a:lnTo>
                    <a:lnTo>
                      <a:pt x="57" y="3"/>
                    </a:lnTo>
                    <a:lnTo>
                      <a:pt x="67" y="3"/>
                    </a:lnTo>
                    <a:lnTo>
                      <a:pt x="67" y="5"/>
                    </a:lnTo>
                    <a:lnTo>
                      <a:pt x="77" y="5"/>
                    </a:lnTo>
                    <a:lnTo>
                      <a:pt x="77" y="7"/>
                    </a:lnTo>
                    <a:lnTo>
                      <a:pt x="85" y="7"/>
                    </a:lnTo>
                    <a:lnTo>
                      <a:pt x="85" y="9"/>
                    </a:lnTo>
                    <a:lnTo>
                      <a:pt x="92" y="9"/>
                    </a:lnTo>
                    <a:lnTo>
                      <a:pt x="92" y="10"/>
                    </a:lnTo>
                    <a:lnTo>
                      <a:pt x="101" y="10"/>
                    </a:lnTo>
                    <a:lnTo>
                      <a:pt x="101" y="12"/>
                    </a:lnTo>
                    <a:lnTo>
                      <a:pt x="109" y="12"/>
                    </a:lnTo>
                    <a:lnTo>
                      <a:pt x="109" y="14"/>
                    </a:lnTo>
                    <a:lnTo>
                      <a:pt x="114" y="14"/>
                    </a:lnTo>
                    <a:lnTo>
                      <a:pt x="114" y="15"/>
                    </a:lnTo>
                    <a:lnTo>
                      <a:pt x="124" y="15"/>
                    </a:lnTo>
                    <a:lnTo>
                      <a:pt x="124" y="17"/>
                    </a:lnTo>
                    <a:lnTo>
                      <a:pt x="128" y="17"/>
                    </a:lnTo>
                    <a:lnTo>
                      <a:pt x="128" y="19"/>
                    </a:lnTo>
                    <a:lnTo>
                      <a:pt x="135" y="19"/>
                    </a:lnTo>
                    <a:lnTo>
                      <a:pt x="135" y="21"/>
                    </a:lnTo>
                    <a:lnTo>
                      <a:pt x="144" y="21"/>
                    </a:lnTo>
                    <a:lnTo>
                      <a:pt x="144" y="23"/>
                    </a:lnTo>
                    <a:lnTo>
                      <a:pt x="147" y="23"/>
                    </a:lnTo>
                    <a:lnTo>
                      <a:pt x="147" y="24"/>
                    </a:lnTo>
                    <a:lnTo>
                      <a:pt x="156" y="24"/>
                    </a:lnTo>
                    <a:lnTo>
                      <a:pt x="156" y="26"/>
                    </a:lnTo>
                    <a:lnTo>
                      <a:pt x="162" y="26"/>
                    </a:lnTo>
                    <a:lnTo>
                      <a:pt x="162" y="27"/>
                    </a:lnTo>
                    <a:lnTo>
                      <a:pt x="168" y="27"/>
                    </a:lnTo>
                    <a:lnTo>
                      <a:pt x="168" y="30"/>
                    </a:lnTo>
                    <a:lnTo>
                      <a:pt x="173" y="30"/>
                    </a:lnTo>
                    <a:lnTo>
                      <a:pt x="173" y="31"/>
                    </a:lnTo>
                    <a:lnTo>
                      <a:pt x="179" y="31"/>
                    </a:lnTo>
                    <a:lnTo>
                      <a:pt x="179" y="33"/>
                    </a:lnTo>
                    <a:lnTo>
                      <a:pt x="184" y="33"/>
                    </a:lnTo>
                    <a:lnTo>
                      <a:pt x="184" y="35"/>
                    </a:lnTo>
                    <a:lnTo>
                      <a:pt x="189" y="35"/>
                    </a:lnTo>
                    <a:lnTo>
                      <a:pt x="189" y="36"/>
                    </a:lnTo>
                    <a:lnTo>
                      <a:pt x="195" y="36"/>
                    </a:lnTo>
                    <a:lnTo>
                      <a:pt x="195" y="38"/>
                    </a:lnTo>
                    <a:lnTo>
                      <a:pt x="201" y="38"/>
                    </a:lnTo>
                    <a:lnTo>
                      <a:pt x="201" y="40"/>
                    </a:lnTo>
                    <a:lnTo>
                      <a:pt x="207" y="40"/>
                    </a:lnTo>
                    <a:lnTo>
                      <a:pt x="207" y="42"/>
                    </a:lnTo>
                    <a:lnTo>
                      <a:pt x="212" y="42"/>
                    </a:lnTo>
                    <a:lnTo>
                      <a:pt x="212" y="43"/>
                    </a:lnTo>
                    <a:lnTo>
                      <a:pt x="219" y="43"/>
                    </a:lnTo>
                    <a:lnTo>
                      <a:pt x="219" y="45"/>
                    </a:lnTo>
                    <a:lnTo>
                      <a:pt x="223" y="45"/>
                    </a:lnTo>
                    <a:lnTo>
                      <a:pt x="223" y="47"/>
                    </a:lnTo>
                    <a:lnTo>
                      <a:pt x="228" y="47"/>
                    </a:lnTo>
                    <a:lnTo>
                      <a:pt x="228" y="48"/>
                    </a:lnTo>
                    <a:lnTo>
                      <a:pt x="233" y="48"/>
                    </a:lnTo>
                    <a:lnTo>
                      <a:pt x="233" y="51"/>
                    </a:lnTo>
                    <a:lnTo>
                      <a:pt x="238" y="51"/>
                    </a:lnTo>
                    <a:lnTo>
                      <a:pt x="238" y="52"/>
                    </a:lnTo>
                    <a:lnTo>
                      <a:pt x="242" y="52"/>
                    </a:lnTo>
                    <a:lnTo>
                      <a:pt x="242" y="54"/>
                    </a:lnTo>
                    <a:lnTo>
                      <a:pt x="245" y="54"/>
                    </a:lnTo>
                    <a:lnTo>
                      <a:pt x="245" y="56"/>
                    </a:lnTo>
                    <a:lnTo>
                      <a:pt x="250" y="56"/>
                    </a:lnTo>
                    <a:lnTo>
                      <a:pt x="250" y="58"/>
                    </a:lnTo>
                    <a:lnTo>
                      <a:pt x="255" y="58"/>
                    </a:lnTo>
                    <a:lnTo>
                      <a:pt x="255" y="60"/>
                    </a:lnTo>
                    <a:lnTo>
                      <a:pt x="260" y="60"/>
                    </a:lnTo>
                    <a:lnTo>
                      <a:pt x="260" y="62"/>
                    </a:lnTo>
                    <a:lnTo>
                      <a:pt x="265" y="62"/>
                    </a:lnTo>
                    <a:lnTo>
                      <a:pt x="265" y="64"/>
                    </a:lnTo>
                    <a:lnTo>
                      <a:pt x="270" y="64"/>
                    </a:lnTo>
                    <a:lnTo>
                      <a:pt x="270" y="65"/>
                    </a:lnTo>
                    <a:lnTo>
                      <a:pt x="275" y="65"/>
                    </a:lnTo>
                    <a:lnTo>
                      <a:pt x="275" y="67"/>
                    </a:lnTo>
                    <a:lnTo>
                      <a:pt x="279" y="67"/>
                    </a:lnTo>
                    <a:lnTo>
                      <a:pt x="279" y="69"/>
                    </a:lnTo>
                    <a:lnTo>
                      <a:pt x="283" y="69"/>
                    </a:lnTo>
                    <a:lnTo>
                      <a:pt x="283" y="70"/>
                    </a:lnTo>
                    <a:lnTo>
                      <a:pt x="288" y="70"/>
                    </a:lnTo>
                    <a:lnTo>
                      <a:pt x="288" y="72"/>
                    </a:lnTo>
                    <a:lnTo>
                      <a:pt x="293" y="72"/>
                    </a:lnTo>
                    <a:lnTo>
                      <a:pt x="293" y="74"/>
                    </a:lnTo>
                    <a:lnTo>
                      <a:pt x="296" y="74"/>
                    </a:lnTo>
                    <a:lnTo>
                      <a:pt x="296" y="76"/>
                    </a:lnTo>
                    <a:lnTo>
                      <a:pt x="301" y="76"/>
                    </a:lnTo>
                    <a:lnTo>
                      <a:pt x="301" y="77"/>
                    </a:lnTo>
                    <a:lnTo>
                      <a:pt x="304" y="77"/>
                    </a:lnTo>
                    <a:lnTo>
                      <a:pt x="304" y="79"/>
                    </a:lnTo>
                    <a:lnTo>
                      <a:pt x="309" y="79"/>
                    </a:lnTo>
                    <a:lnTo>
                      <a:pt x="309" y="81"/>
                    </a:lnTo>
                    <a:lnTo>
                      <a:pt x="314" y="81"/>
                    </a:lnTo>
                    <a:lnTo>
                      <a:pt x="314" y="83"/>
                    </a:lnTo>
                    <a:lnTo>
                      <a:pt x="317" y="83"/>
                    </a:lnTo>
                    <a:lnTo>
                      <a:pt x="317" y="84"/>
                    </a:lnTo>
                    <a:lnTo>
                      <a:pt x="322" y="84"/>
                    </a:lnTo>
                    <a:lnTo>
                      <a:pt x="322" y="86"/>
                    </a:lnTo>
                    <a:lnTo>
                      <a:pt x="325" y="86"/>
                    </a:lnTo>
                    <a:lnTo>
                      <a:pt x="325" y="88"/>
                    </a:lnTo>
                    <a:lnTo>
                      <a:pt x="330" y="88"/>
                    </a:lnTo>
                    <a:lnTo>
                      <a:pt x="330" y="90"/>
                    </a:lnTo>
                    <a:lnTo>
                      <a:pt x="335" y="90"/>
                    </a:lnTo>
                    <a:lnTo>
                      <a:pt x="335" y="91"/>
                    </a:lnTo>
                    <a:lnTo>
                      <a:pt x="338" y="91"/>
                    </a:lnTo>
                    <a:lnTo>
                      <a:pt x="338" y="93"/>
                    </a:lnTo>
                    <a:lnTo>
                      <a:pt x="342" y="93"/>
                    </a:lnTo>
                    <a:lnTo>
                      <a:pt x="342" y="95"/>
                    </a:lnTo>
                    <a:lnTo>
                      <a:pt x="347" y="95"/>
                    </a:lnTo>
                    <a:lnTo>
                      <a:pt x="347" y="97"/>
                    </a:lnTo>
                    <a:lnTo>
                      <a:pt x="350" y="97"/>
                    </a:lnTo>
                    <a:lnTo>
                      <a:pt x="350" y="98"/>
                    </a:lnTo>
                    <a:lnTo>
                      <a:pt x="355" y="98"/>
                    </a:lnTo>
                    <a:lnTo>
                      <a:pt x="355" y="100"/>
                    </a:lnTo>
                    <a:lnTo>
                      <a:pt x="358" y="100"/>
                    </a:lnTo>
                    <a:lnTo>
                      <a:pt x="358" y="102"/>
                    </a:lnTo>
                    <a:lnTo>
                      <a:pt x="363" y="102"/>
                    </a:lnTo>
                    <a:lnTo>
                      <a:pt x="363" y="104"/>
                    </a:lnTo>
                    <a:lnTo>
                      <a:pt x="366" y="104"/>
                    </a:lnTo>
                    <a:lnTo>
                      <a:pt x="366" y="105"/>
                    </a:lnTo>
                    <a:lnTo>
                      <a:pt x="369" y="105"/>
                    </a:lnTo>
                    <a:lnTo>
                      <a:pt x="369" y="107"/>
                    </a:lnTo>
                    <a:lnTo>
                      <a:pt x="374" y="107"/>
                    </a:lnTo>
                    <a:lnTo>
                      <a:pt x="374" y="109"/>
                    </a:lnTo>
                    <a:lnTo>
                      <a:pt x="377" y="109"/>
                    </a:lnTo>
                    <a:lnTo>
                      <a:pt x="377" y="110"/>
                    </a:lnTo>
                    <a:lnTo>
                      <a:pt x="380" y="110"/>
                    </a:lnTo>
                    <a:lnTo>
                      <a:pt x="380" y="112"/>
                    </a:lnTo>
                    <a:lnTo>
                      <a:pt x="385" y="112"/>
                    </a:lnTo>
                    <a:lnTo>
                      <a:pt x="385" y="114"/>
                    </a:lnTo>
                    <a:lnTo>
                      <a:pt x="388" y="114"/>
                    </a:lnTo>
                    <a:lnTo>
                      <a:pt x="388" y="116"/>
                    </a:lnTo>
                    <a:lnTo>
                      <a:pt x="391" y="116"/>
                    </a:lnTo>
                    <a:lnTo>
                      <a:pt x="391" y="117"/>
                    </a:lnTo>
                    <a:lnTo>
                      <a:pt x="397" y="117"/>
                    </a:lnTo>
                    <a:lnTo>
                      <a:pt x="397" y="119"/>
                    </a:lnTo>
                    <a:lnTo>
                      <a:pt x="400" y="119"/>
                    </a:lnTo>
                    <a:lnTo>
                      <a:pt x="400" y="122"/>
                    </a:lnTo>
                    <a:lnTo>
                      <a:pt x="404" y="122"/>
                    </a:lnTo>
                    <a:lnTo>
                      <a:pt x="404" y="124"/>
                    </a:lnTo>
                    <a:lnTo>
                      <a:pt x="409" y="124"/>
                    </a:lnTo>
                    <a:lnTo>
                      <a:pt x="409" y="126"/>
                    </a:lnTo>
                    <a:lnTo>
                      <a:pt x="412" y="126"/>
                    </a:lnTo>
                    <a:lnTo>
                      <a:pt x="412" y="127"/>
                    </a:lnTo>
                    <a:lnTo>
                      <a:pt x="415" y="127"/>
                    </a:lnTo>
                    <a:lnTo>
                      <a:pt x="415" y="129"/>
                    </a:lnTo>
                    <a:lnTo>
                      <a:pt x="418" y="129"/>
                    </a:lnTo>
                    <a:lnTo>
                      <a:pt x="418" y="131"/>
                    </a:lnTo>
                    <a:lnTo>
                      <a:pt x="423" y="131"/>
                    </a:lnTo>
                    <a:lnTo>
                      <a:pt x="423" y="132"/>
                    </a:lnTo>
                    <a:lnTo>
                      <a:pt x="426" y="132"/>
                    </a:lnTo>
                    <a:lnTo>
                      <a:pt x="426" y="134"/>
                    </a:lnTo>
                    <a:lnTo>
                      <a:pt x="429" y="134"/>
                    </a:lnTo>
                    <a:lnTo>
                      <a:pt x="429" y="136"/>
                    </a:lnTo>
                    <a:lnTo>
                      <a:pt x="433" y="136"/>
                    </a:lnTo>
                    <a:lnTo>
                      <a:pt x="433" y="138"/>
                    </a:lnTo>
                    <a:lnTo>
                      <a:pt x="436" y="138"/>
                    </a:lnTo>
                    <a:lnTo>
                      <a:pt x="436" y="139"/>
                    </a:lnTo>
                    <a:lnTo>
                      <a:pt x="441" y="139"/>
                    </a:lnTo>
                    <a:lnTo>
                      <a:pt x="441" y="141"/>
                    </a:lnTo>
                    <a:lnTo>
                      <a:pt x="444" y="141"/>
                    </a:lnTo>
                    <a:lnTo>
                      <a:pt x="444" y="143"/>
                    </a:lnTo>
                    <a:lnTo>
                      <a:pt x="447" y="143"/>
                    </a:lnTo>
                    <a:lnTo>
                      <a:pt x="447" y="144"/>
                    </a:lnTo>
                    <a:lnTo>
                      <a:pt x="452" y="144"/>
                    </a:lnTo>
                    <a:lnTo>
                      <a:pt x="452" y="146"/>
                    </a:lnTo>
                    <a:lnTo>
                      <a:pt x="454" y="146"/>
                    </a:lnTo>
                    <a:lnTo>
                      <a:pt x="454" y="148"/>
                    </a:lnTo>
                    <a:lnTo>
                      <a:pt x="458" y="148"/>
                    </a:lnTo>
                    <a:lnTo>
                      <a:pt x="458" y="150"/>
                    </a:lnTo>
                    <a:lnTo>
                      <a:pt x="462" y="150"/>
                    </a:lnTo>
                    <a:lnTo>
                      <a:pt x="462" y="152"/>
                    </a:lnTo>
                    <a:lnTo>
                      <a:pt x="465" y="152"/>
                    </a:lnTo>
                    <a:lnTo>
                      <a:pt x="465" y="153"/>
                    </a:lnTo>
                    <a:lnTo>
                      <a:pt x="469" y="153"/>
                    </a:lnTo>
                    <a:lnTo>
                      <a:pt x="469" y="155"/>
                    </a:lnTo>
                    <a:lnTo>
                      <a:pt x="473" y="155"/>
                    </a:lnTo>
                    <a:lnTo>
                      <a:pt x="473" y="157"/>
                    </a:lnTo>
                    <a:lnTo>
                      <a:pt x="477" y="157"/>
                    </a:lnTo>
                    <a:lnTo>
                      <a:pt x="477" y="159"/>
                    </a:lnTo>
                    <a:lnTo>
                      <a:pt x="480" y="159"/>
                    </a:lnTo>
                    <a:lnTo>
                      <a:pt x="480" y="160"/>
                    </a:lnTo>
                    <a:lnTo>
                      <a:pt x="483" y="160"/>
                    </a:lnTo>
                    <a:lnTo>
                      <a:pt x="483" y="162"/>
                    </a:lnTo>
                    <a:lnTo>
                      <a:pt x="486" y="162"/>
                    </a:lnTo>
                    <a:lnTo>
                      <a:pt x="486" y="164"/>
                    </a:lnTo>
                    <a:lnTo>
                      <a:pt x="489" y="164"/>
                    </a:lnTo>
                    <a:lnTo>
                      <a:pt x="489" y="165"/>
                    </a:lnTo>
                    <a:lnTo>
                      <a:pt x="493" y="165"/>
                    </a:lnTo>
                    <a:lnTo>
                      <a:pt x="493" y="167"/>
                    </a:lnTo>
                    <a:lnTo>
                      <a:pt x="498" y="167"/>
                    </a:lnTo>
                    <a:lnTo>
                      <a:pt x="498" y="169"/>
                    </a:lnTo>
                    <a:lnTo>
                      <a:pt x="501" y="169"/>
                    </a:lnTo>
                    <a:lnTo>
                      <a:pt x="501" y="171"/>
                    </a:lnTo>
                    <a:lnTo>
                      <a:pt x="504" y="171"/>
                    </a:lnTo>
                    <a:lnTo>
                      <a:pt x="504" y="172"/>
                    </a:lnTo>
                    <a:lnTo>
                      <a:pt x="507" y="172"/>
                    </a:lnTo>
                    <a:lnTo>
                      <a:pt x="507" y="174"/>
                    </a:lnTo>
                    <a:lnTo>
                      <a:pt x="510" y="174"/>
                    </a:lnTo>
                    <a:lnTo>
                      <a:pt x="510" y="176"/>
                    </a:lnTo>
                    <a:lnTo>
                      <a:pt x="514" y="176"/>
                    </a:lnTo>
                    <a:lnTo>
                      <a:pt x="514" y="178"/>
                    </a:lnTo>
                    <a:lnTo>
                      <a:pt x="517" y="178"/>
                    </a:lnTo>
                    <a:lnTo>
                      <a:pt x="517" y="180"/>
                    </a:lnTo>
                    <a:lnTo>
                      <a:pt x="522" y="180"/>
                    </a:lnTo>
                    <a:lnTo>
                      <a:pt x="522" y="181"/>
                    </a:lnTo>
                    <a:lnTo>
                      <a:pt x="525" y="181"/>
                    </a:lnTo>
                    <a:lnTo>
                      <a:pt x="525" y="183"/>
                    </a:lnTo>
                    <a:lnTo>
                      <a:pt x="528" y="183"/>
                    </a:lnTo>
                    <a:lnTo>
                      <a:pt x="528" y="184"/>
                    </a:lnTo>
                    <a:lnTo>
                      <a:pt x="530" y="184"/>
                    </a:lnTo>
                    <a:lnTo>
                      <a:pt x="530" y="187"/>
                    </a:lnTo>
                    <a:lnTo>
                      <a:pt x="534" y="187"/>
                    </a:lnTo>
                    <a:lnTo>
                      <a:pt x="534" y="189"/>
                    </a:lnTo>
                    <a:lnTo>
                      <a:pt x="538" y="189"/>
                    </a:lnTo>
                    <a:lnTo>
                      <a:pt x="538" y="191"/>
                    </a:lnTo>
                    <a:lnTo>
                      <a:pt x="542" y="191"/>
                    </a:lnTo>
                    <a:lnTo>
                      <a:pt x="542" y="193"/>
                    </a:lnTo>
                    <a:lnTo>
                      <a:pt x="545" y="193"/>
                    </a:lnTo>
                    <a:lnTo>
                      <a:pt x="545" y="194"/>
                    </a:lnTo>
                    <a:lnTo>
                      <a:pt x="548" y="194"/>
                    </a:lnTo>
                    <a:lnTo>
                      <a:pt x="548" y="196"/>
                    </a:lnTo>
                    <a:lnTo>
                      <a:pt x="552" y="196"/>
                    </a:lnTo>
                    <a:lnTo>
                      <a:pt x="552" y="198"/>
                    </a:lnTo>
                    <a:lnTo>
                      <a:pt x="555" y="198"/>
                    </a:lnTo>
                    <a:lnTo>
                      <a:pt x="555" y="200"/>
                    </a:lnTo>
                    <a:lnTo>
                      <a:pt x="558" y="200"/>
                    </a:lnTo>
                    <a:lnTo>
                      <a:pt x="558" y="201"/>
                    </a:lnTo>
                    <a:lnTo>
                      <a:pt x="561" y="201"/>
                    </a:lnTo>
                    <a:lnTo>
                      <a:pt x="561" y="203"/>
                    </a:lnTo>
                    <a:lnTo>
                      <a:pt x="566" y="203"/>
                    </a:lnTo>
                    <a:lnTo>
                      <a:pt x="566" y="205"/>
                    </a:lnTo>
                    <a:lnTo>
                      <a:pt x="567" y="205"/>
                    </a:lnTo>
                    <a:lnTo>
                      <a:pt x="567" y="206"/>
                    </a:lnTo>
                    <a:lnTo>
                      <a:pt x="572" y="206"/>
                    </a:lnTo>
                    <a:lnTo>
                      <a:pt x="572" y="208"/>
                    </a:lnTo>
                    <a:lnTo>
                      <a:pt x="575" y="208"/>
                    </a:lnTo>
                    <a:lnTo>
                      <a:pt x="575" y="210"/>
                    </a:lnTo>
                    <a:lnTo>
                      <a:pt x="579" y="210"/>
                    </a:lnTo>
                    <a:lnTo>
                      <a:pt x="579" y="212"/>
                    </a:lnTo>
                    <a:lnTo>
                      <a:pt x="582" y="212"/>
                    </a:lnTo>
                    <a:lnTo>
                      <a:pt x="582" y="213"/>
                    </a:lnTo>
                    <a:lnTo>
                      <a:pt x="585" y="213"/>
                    </a:lnTo>
                    <a:lnTo>
                      <a:pt x="585" y="215"/>
                    </a:lnTo>
                    <a:lnTo>
                      <a:pt x="589" y="215"/>
                    </a:lnTo>
                    <a:lnTo>
                      <a:pt x="589" y="217"/>
                    </a:lnTo>
                    <a:lnTo>
                      <a:pt x="592" y="217"/>
                    </a:lnTo>
                    <a:lnTo>
                      <a:pt x="592" y="218"/>
                    </a:lnTo>
                    <a:lnTo>
                      <a:pt x="595" y="218"/>
                    </a:lnTo>
                    <a:lnTo>
                      <a:pt x="595" y="221"/>
                    </a:lnTo>
                    <a:lnTo>
                      <a:pt x="598" y="221"/>
                    </a:lnTo>
                    <a:lnTo>
                      <a:pt x="598" y="222"/>
                    </a:lnTo>
                    <a:lnTo>
                      <a:pt x="601" y="222"/>
                    </a:lnTo>
                    <a:lnTo>
                      <a:pt x="601" y="224"/>
                    </a:lnTo>
                    <a:lnTo>
                      <a:pt x="604" y="224"/>
                    </a:lnTo>
                    <a:lnTo>
                      <a:pt x="604" y="226"/>
                    </a:lnTo>
                    <a:lnTo>
                      <a:pt x="607" y="226"/>
                    </a:lnTo>
                    <a:lnTo>
                      <a:pt x="607" y="227"/>
                    </a:lnTo>
                    <a:lnTo>
                      <a:pt x="612" y="227"/>
                    </a:lnTo>
                    <a:lnTo>
                      <a:pt x="612" y="229"/>
                    </a:lnTo>
                    <a:lnTo>
                      <a:pt x="616" y="229"/>
                    </a:lnTo>
                    <a:lnTo>
                      <a:pt x="616" y="231"/>
                    </a:lnTo>
                    <a:lnTo>
                      <a:pt x="618" y="231"/>
                    </a:lnTo>
                    <a:lnTo>
                      <a:pt x="618" y="233"/>
                    </a:lnTo>
                    <a:lnTo>
                      <a:pt x="621" y="233"/>
                    </a:lnTo>
                    <a:lnTo>
                      <a:pt x="621" y="234"/>
                    </a:lnTo>
                    <a:lnTo>
                      <a:pt x="626" y="234"/>
                    </a:lnTo>
                    <a:lnTo>
                      <a:pt x="626" y="236"/>
                    </a:lnTo>
                    <a:lnTo>
                      <a:pt x="629" y="236"/>
                    </a:lnTo>
                    <a:lnTo>
                      <a:pt x="629" y="238"/>
                    </a:lnTo>
                    <a:lnTo>
                      <a:pt x="633" y="238"/>
                    </a:lnTo>
                    <a:lnTo>
                      <a:pt x="633" y="239"/>
                    </a:lnTo>
                    <a:lnTo>
                      <a:pt x="636" y="239"/>
                    </a:lnTo>
                    <a:lnTo>
                      <a:pt x="636" y="241"/>
                    </a:lnTo>
                    <a:lnTo>
                      <a:pt x="639" y="241"/>
                    </a:lnTo>
                    <a:lnTo>
                      <a:pt x="639" y="243"/>
                    </a:lnTo>
                    <a:lnTo>
                      <a:pt x="642" y="243"/>
                    </a:lnTo>
                    <a:lnTo>
                      <a:pt x="642" y="245"/>
                    </a:lnTo>
                    <a:lnTo>
                      <a:pt x="645" y="245"/>
                    </a:lnTo>
                    <a:lnTo>
                      <a:pt x="645" y="246"/>
                    </a:lnTo>
                    <a:lnTo>
                      <a:pt x="649" y="246"/>
                    </a:lnTo>
                    <a:lnTo>
                      <a:pt x="649" y="248"/>
                    </a:lnTo>
                    <a:lnTo>
                      <a:pt x="650" y="248"/>
                    </a:lnTo>
                    <a:lnTo>
                      <a:pt x="650" y="251"/>
                    </a:lnTo>
                    <a:lnTo>
                      <a:pt x="655" y="251"/>
                    </a:lnTo>
                    <a:lnTo>
                      <a:pt x="655" y="253"/>
                    </a:lnTo>
                    <a:lnTo>
                      <a:pt x="658" y="253"/>
                    </a:lnTo>
                    <a:lnTo>
                      <a:pt x="658" y="255"/>
                    </a:lnTo>
                    <a:lnTo>
                      <a:pt x="661" y="255"/>
                    </a:lnTo>
                    <a:lnTo>
                      <a:pt x="661" y="256"/>
                    </a:lnTo>
                    <a:lnTo>
                      <a:pt x="664" y="256"/>
                    </a:lnTo>
                    <a:lnTo>
                      <a:pt x="664" y="258"/>
                    </a:lnTo>
                    <a:lnTo>
                      <a:pt x="668" y="258"/>
                    </a:lnTo>
                    <a:lnTo>
                      <a:pt x="668" y="260"/>
                    </a:lnTo>
                    <a:lnTo>
                      <a:pt x="671" y="260"/>
                    </a:lnTo>
                    <a:lnTo>
                      <a:pt x="671" y="261"/>
                    </a:lnTo>
                    <a:lnTo>
                      <a:pt x="674" y="261"/>
                    </a:lnTo>
                    <a:lnTo>
                      <a:pt x="674" y="263"/>
                    </a:lnTo>
                    <a:lnTo>
                      <a:pt x="678" y="263"/>
                    </a:lnTo>
                    <a:lnTo>
                      <a:pt x="678" y="265"/>
                    </a:lnTo>
                    <a:lnTo>
                      <a:pt x="681" y="265"/>
                    </a:lnTo>
                    <a:lnTo>
                      <a:pt x="681" y="267"/>
                    </a:lnTo>
                    <a:lnTo>
                      <a:pt x="684" y="267"/>
                    </a:lnTo>
                    <a:lnTo>
                      <a:pt x="684" y="269"/>
                    </a:lnTo>
                    <a:lnTo>
                      <a:pt x="688" y="269"/>
                    </a:lnTo>
                    <a:lnTo>
                      <a:pt x="688" y="270"/>
                    </a:lnTo>
                    <a:lnTo>
                      <a:pt x="691" y="270"/>
                    </a:lnTo>
                    <a:lnTo>
                      <a:pt x="691" y="272"/>
                    </a:lnTo>
                    <a:lnTo>
                      <a:pt x="694" y="272"/>
                    </a:lnTo>
                    <a:lnTo>
                      <a:pt x="694" y="274"/>
                    </a:lnTo>
                    <a:lnTo>
                      <a:pt x="698" y="274"/>
                    </a:lnTo>
                    <a:lnTo>
                      <a:pt x="698" y="275"/>
                    </a:lnTo>
                    <a:lnTo>
                      <a:pt x="701" y="275"/>
                    </a:lnTo>
                    <a:lnTo>
                      <a:pt x="701" y="277"/>
                    </a:lnTo>
                    <a:lnTo>
                      <a:pt x="704" y="277"/>
                    </a:lnTo>
                    <a:lnTo>
                      <a:pt x="704" y="279"/>
                    </a:lnTo>
                    <a:lnTo>
                      <a:pt x="707" y="279"/>
                    </a:lnTo>
                    <a:lnTo>
                      <a:pt x="707" y="281"/>
                    </a:lnTo>
                    <a:lnTo>
                      <a:pt x="710" y="281"/>
                    </a:lnTo>
                    <a:lnTo>
                      <a:pt x="710" y="282"/>
                    </a:lnTo>
                    <a:lnTo>
                      <a:pt x="713" y="282"/>
                    </a:lnTo>
                    <a:lnTo>
                      <a:pt x="713" y="284"/>
                    </a:lnTo>
                    <a:lnTo>
                      <a:pt x="717" y="284"/>
                    </a:lnTo>
                    <a:lnTo>
                      <a:pt x="717" y="286"/>
                    </a:lnTo>
                    <a:lnTo>
                      <a:pt x="720" y="286"/>
                    </a:lnTo>
                    <a:lnTo>
                      <a:pt x="720" y="287"/>
                    </a:lnTo>
                    <a:lnTo>
                      <a:pt x="723" y="287"/>
                    </a:lnTo>
                    <a:lnTo>
                      <a:pt x="723" y="289"/>
                    </a:lnTo>
                    <a:lnTo>
                      <a:pt x="726" y="289"/>
                    </a:lnTo>
                    <a:lnTo>
                      <a:pt x="726" y="291"/>
                    </a:lnTo>
                    <a:lnTo>
                      <a:pt x="730" y="291"/>
                    </a:lnTo>
                    <a:lnTo>
                      <a:pt x="730" y="293"/>
                    </a:lnTo>
                    <a:lnTo>
                      <a:pt x="733" y="293"/>
                    </a:lnTo>
                    <a:lnTo>
                      <a:pt x="733" y="295"/>
                    </a:lnTo>
                    <a:lnTo>
                      <a:pt x="736" y="295"/>
                    </a:lnTo>
                    <a:lnTo>
                      <a:pt x="736" y="297"/>
                    </a:lnTo>
                    <a:lnTo>
                      <a:pt x="739" y="297"/>
                    </a:lnTo>
                    <a:lnTo>
                      <a:pt x="739" y="298"/>
                    </a:lnTo>
                    <a:lnTo>
                      <a:pt x="743" y="298"/>
                    </a:lnTo>
                    <a:lnTo>
                      <a:pt x="743" y="300"/>
                    </a:lnTo>
                    <a:lnTo>
                      <a:pt x="746" y="300"/>
                    </a:lnTo>
                    <a:lnTo>
                      <a:pt x="746" y="301"/>
                    </a:lnTo>
                    <a:lnTo>
                      <a:pt x="750" y="301"/>
                    </a:lnTo>
                    <a:lnTo>
                      <a:pt x="750" y="303"/>
                    </a:lnTo>
                    <a:lnTo>
                      <a:pt x="753" y="303"/>
                    </a:lnTo>
                    <a:lnTo>
                      <a:pt x="753" y="305"/>
                    </a:lnTo>
                    <a:lnTo>
                      <a:pt x="756" y="305"/>
                    </a:lnTo>
                    <a:lnTo>
                      <a:pt x="756" y="307"/>
                    </a:lnTo>
                    <a:lnTo>
                      <a:pt x="759" y="307"/>
                    </a:lnTo>
                    <a:lnTo>
                      <a:pt x="759" y="309"/>
                    </a:lnTo>
                    <a:lnTo>
                      <a:pt x="762" y="309"/>
                    </a:lnTo>
                    <a:lnTo>
                      <a:pt x="762" y="310"/>
                    </a:lnTo>
                    <a:lnTo>
                      <a:pt x="766" y="310"/>
                    </a:lnTo>
                    <a:lnTo>
                      <a:pt x="766" y="312"/>
                    </a:lnTo>
                    <a:lnTo>
                      <a:pt x="769" y="312"/>
                    </a:lnTo>
                    <a:lnTo>
                      <a:pt x="769" y="315"/>
                    </a:lnTo>
                    <a:lnTo>
                      <a:pt x="772" y="315"/>
                    </a:lnTo>
                    <a:lnTo>
                      <a:pt x="772" y="316"/>
                    </a:lnTo>
                    <a:lnTo>
                      <a:pt x="775" y="316"/>
                    </a:lnTo>
                    <a:lnTo>
                      <a:pt x="775" y="318"/>
                    </a:lnTo>
                    <a:lnTo>
                      <a:pt x="778" y="318"/>
                    </a:lnTo>
                    <a:lnTo>
                      <a:pt x="778" y="320"/>
                    </a:lnTo>
                    <a:lnTo>
                      <a:pt x="781" y="320"/>
                    </a:lnTo>
                    <a:lnTo>
                      <a:pt x="781" y="322"/>
                    </a:lnTo>
                    <a:lnTo>
                      <a:pt x="785" y="322"/>
                    </a:lnTo>
                    <a:lnTo>
                      <a:pt x="785" y="323"/>
                    </a:lnTo>
                    <a:lnTo>
                      <a:pt x="788" y="323"/>
                    </a:lnTo>
                    <a:lnTo>
                      <a:pt x="788" y="325"/>
                    </a:lnTo>
                    <a:lnTo>
                      <a:pt x="791" y="325"/>
                    </a:lnTo>
                    <a:lnTo>
                      <a:pt x="791" y="327"/>
                    </a:lnTo>
                    <a:lnTo>
                      <a:pt x="795" y="327"/>
                    </a:lnTo>
                    <a:lnTo>
                      <a:pt x="795" y="329"/>
                    </a:lnTo>
                    <a:lnTo>
                      <a:pt x="798" y="329"/>
                    </a:lnTo>
                    <a:lnTo>
                      <a:pt x="798" y="330"/>
                    </a:lnTo>
                    <a:lnTo>
                      <a:pt x="801" y="330"/>
                    </a:lnTo>
                    <a:lnTo>
                      <a:pt x="801" y="332"/>
                    </a:lnTo>
                    <a:lnTo>
                      <a:pt x="804" y="332"/>
                    </a:lnTo>
                    <a:lnTo>
                      <a:pt x="804" y="334"/>
                    </a:lnTo>
                    <a:lnTo>
                      <a:pt x="807" y="334"/>
                    </a:lnTo>
                    <a:lnTo>
                      <a:pt x="807" y="335"/>
                    </a:lnTo>
                    <a:lnTo>
                      <a:pt x="811" y="335"/>
                    </a:lnTo>
                    <a:lnTo>
                      <a:pt x="811" y="338"/>
                    </a:lnTo>
                    <a:lnTo>
                      <a:pt x="815" y="338"/>
                    </a:lnTo>
                    <a:lnTo>
                      <a:pt x="815" y="339"/>
                    </a:lnTo>
                    <a:lnTo>
                      <a:pt x="818" y="339"/>
                    </a:lnTo>
                    <a:lnTo>
                      <a:pt x="818" y="341"/>
                    </a:lnTo>
                    <a:lnTo>
                      <a:pt x="821" y="341"/>
                    </a:lnTo>
                    <a:lnTo>
                      <a:pt x="821" y="343"/>
                    </a:lnTo>
                    <a:lnTo>
                      <a:pt x="824" y="343"/>
                    </a:lnTo>
                    <a:lnTo>
                      <a:pt x="824" y="344"/>
                    </a:lnTo>
                    <a:lnTo>
                      <a:pt x="828" y="344"/>
                    </a:lnTo>
                    <a:lnTo>
                      <a:pt x="828" y="346"/>
                    </a:lnTo>
                    <a:lnTo>
                      <a:pt x="831" y="346"/>
                    </a:lnTo>
                    <a:lnTo>
                      <a:pt x="831" y="348"/>
                    </a:lnTo>
                    <a:lnTo>
                      <a:pt x="834" y="348"/>
                    </a:lnTo>
                    <a:lnTo>
                      <a:pt x="834" y="350"/>
                    </a:lnTo>
                    <a:lnTo>
                      <a:pt x="837" y="350"/>
                    </a:lnTo>
                    <a:lnTo>
                      <a:pt x="837" y="351"/>
                    </a:lnTo>
                    <a:lnTo>
                      <a:pt x="840" y="351"/>
                    </a:lnTo>
                    <a:lnTo>
                      <a:pt x="840" y="353"/>
                    </a:lnTo>
                    <a:lnTo>
                      <a:pt x="843" y="353"/>
                    </a:lnTo>
                    <a:lnTo>
                      <a:pt x="843" y="355"/>
                    </a:lnTo>
                    <a:lnTo>
                      <a:pt x="845" y="355"/>
                    </a:lnTo>
                    <a:lnTo>
                      <a:pt x="845" y="356"/>
                    </a:lnTo>
                    <a:lnTo>
                      <a:pt x="850" y="356"/>
                    </a:lnTo>
                    <a:lnTo>
                      <a:pt x="850" y="358"/>
                    </a:lnTo>
                    <a:lnTo>
                      <a:pt x="853" y="358"/>
                    </a:lnTo>
                    <a:lnTo>
                      <a:pt x="853" y="360"/>
                    </a:lnTo>
                    <a:lnTo>
                      <a:pt x="856" y="360"/>
                    </a:lnTo>
                    <a:lnTo>
                      <a:pt x="856" y="362"/>
                    </a:lnTo>
                    <a:lnTo>
                      <a:pt x="858" y="362"/>
                    </a:lnTo>
                    <a:lnTo>
                      <a:pt x="858" y="363"/>
                    </a:lnTo>
                    <a:lnTo>
                      <a:pt x="861" y="363"/>
                    </a:lnTo>
                    <a:lnTo>
                      <a:pt x="861" y="365"/>
                    </a:lnTo>
                    <a:lnTo>
                      <a:pt x="866" y="365"/>
                    </a:lnTo>
                    <a:lnTo>
                      <a:pt x="866" y="367"/>
                    </a:lnTo>
                    <a:lnTo>
                      <a:pt x="867" y="367"/>
                    </a:lnTo>
                    <a:lnTo>
                      <a:pt x="867" y="369"/>
                    </a:lnTo>
                    <a:lnTo>
                      <a:pt x="871" y="369"/>
                    </a:lnTo>
                    <a:lnTo>
                      <a:pt x="871" y="371"/>
                    </a:lnTo>
                    <a:lnTo>
                      <a:pt x="874" y="371"/>
                    </a:lnTo>
                    <a:lnTo>
                      <a:pt x="874" y="372"/>
                    </a:lnTo>
                    <a:lnTo>
                      <a:pt x="878" y="372"/>
                    </a:lnTo>
                    <a:lnTo>
                      <a:pt x="878" y="374"/>
                    </a:lnTo>
                    <a:lnTo>
                      <a:pt x="881" y="374"/>
                    </a:lnTo>
                    <a:lnTo>
                      <a:pt x="881" y="375"/>
                    </a:lnTo>
                    <a:lnTo>
                      <a:pt x="885" y="375"/>
                    </a:lnTo>
                    <a:lnTo>
                      <a:pt x="885" y="377"/>
                    </a:lnTo>
                    <a:lnTo>
                      <a:pt x="888" y="377"/>
                    </a:lnTo>
                    <a:lnTo>
                      <a:pt x="888" y="380"/>
                    </a:lnTo>
                    <a:lnTo>
                      <a:pt x="891" y="380"/>
                    </a:lnTo>
                    <a:lnTo>
                      <a:pt x="891" y="382"/>
                    </a:lnTo>
                    <a:lnTo>
                      <a:pt x="894" y="382"/>
                    </a:lnTo>
                    <a:lnTo>
                      <a:pt x="894" y="384"/>
                    </a:lnTo>
                    <a:lnTo>
                      <a:pt x="897" y="384"/>
                    </a:lnTo>
                    <a:lnTo>
                      <a:pt x="897" y="385"/>
                    </a:lnTo>
                    <a:lnTo>
                      <a:pt x="901" y="385"/>
                    </a:lnTo>
                    <a:lnTo>
                      <a:pt x="901" y="387"/>
                    </a:lnTo>
                    <a:lnTo>
                      <a:pt x="904" y="387"/>
                    </a:lnTo>
                    <a:lnTo>
                      <a:pt x="904" y="389"/>
                    </a:lnTo>
                    <a:lnTo>
                      <a:pt x="907" y="389"/>
                    </a:lnTo>
                    <a:lnTo>
                      <a:pt x="907" y="391"/>
                    </a:lnTo>
                    <a:lnTo>
                      <a:pt x="910" y="391"/>
                    </a:lnTo>
                    <a:lnTo>
                      <a:pt x="910" y="392"/>
                    </a:lnTo>
                    <a:lnTo>
                      <a:pt x="913" y="392"/>
                    </a:lnTo>
                    <a:lnTo>
                      <a:pt x="913" y="394"/>
                    </a:lnTo>
                    <a:lnTo>
                      <a:pt x="916" y="394"/>
                    </a:lnTo>
                    <a:lnTo>
                      <a:pt x="916" y="396"/>
                    </a:lnTo>
                    <a:lnTo>
                      <a:pt x="920" y="396"/>
                    </a:lnTo>
                    <a:lnTo>
                      <a:pt x="920" y="398"/>
                    </a:lnTo>
                    <a:lnTo>
                      <a:pt x="923" y="398"/>
                    </a:lnTo>
                    <a:lnTo>
                      <a:pt x="923" y="399"/>
                    </a:lnTo>
                    <a:lnTo>
                      <a:pt x="926" y="399"/>
                    </a:lnTo>
                    <a:lnTo>
                      <a:pt x="926" y="401"/>
                    </a:lnTo>
                    <a:lnTo>
                      <a:pt x="929" y="401"/>
                    </a:lnTo>
                    <a:lnTo>
                      <a:pt x="929" y="403"/>
                    </a:lnTo>
                    <a:lnTo>
                      <a:pt x="933" y="403"/>
                    </a:lnTo>
                    <a:lnTo>
                      <a:pt x="933" y="404"/>
                    </a:lnTo>
                    <a:lnTo>
                      <a:pt x="936" y="404"/>
                    </a:lnTo>
                    <a:lnTo>
                      <a:pt x="936" y="406"/>
                    </a:lnTo>
                    <a:lnTo>
                      <a:pt x="939" y="406"/>
                    </a:lnTo>
                    <a:lnTo>
                      <a:pt x="939" y="408"/>
                    </a:lnTo>
                    <a:lnTo>
                      <a:pt x="942" y="408"/>
                    </a:lnTo>
                    <a:lnTo>
                      <a:pt x="942" y="410"/>
                    </a:lnTo>
                    <a:lnTo>
                      <a:pt x="946" y="410"/>
                    </a:lnTo>
                    <a:lnTo>
                      <a:pt x="946" y="412"/>
                    </a:lnTo>
                    <a:lnTo>
                      <a:pt x="950" y="412"/>
                    </a:lnTo>
                    <a:lnTo>
                      <a:pt x="950" y="413"/>
                    </a:lnTo>
                    <a:lnTo>
                      <a:pt x="953" y="413"/>
                    </a:lnTo>
                    <a:lnTo>
                      <a:pt x="953" y="415"/>
                    </a:lnTo>
                    <a:lnTo>
                      <a:pt x="956" y="415"/>
                    </a:lnTo>
                    <a:lnTo>
                      <a:pt x="956" y="417"/>
                    </a:lnTo>
                    <a:lnTo>
                      <a:pt x="959" y="417"/>
                    </a:lnTo>
                    <a:lnTo>
                      <a:pt x="959" y="418"/>
                    </a:lnTo>
                    <a:lnTo>
                      <a:pt x="962" y="418"/>
                    </a:lnTo>
                    <a:lnTo>
                      <a:pt x="962" y="420"/>
                    </a:lnTo>
                    <a:lnTo>
                      <a:pt x="966" y="420"/>
                    </a:lnTo>
                    <a:lnTo>
                      <a:pt x="966" y="422"/>
                    </a:lnTo>
                    <a:lnTo>
                      <a:pt x="969" y="422"/>
                    </a:lnTo>
                    <a:lnTo>
                      <a:pt x="969" y="424"/>
                    </a:lnTo>
                    <a:lnTo>
                      <a:pt x="972" y="424"/>
                    </a:lnTo>
                    <a:lnTo>
                      <a:pt x="972" y="426"/>
                    </a:lnTo>
                    <a:lnTo>
                      <a:pt x="973" y="426"/>
                    </a:lnTo>
                    <a:lnTo>
                      <a:pt x="973" y="427"/>
                    </a:lnTo>
                    <a:lnTo>
                      <a:pt x="978" y="427"/>
                    </a:lnTo>
                    <a:lnTo>
                      <a:pt x="978" y="429"/>
                    </a:lnTo>
                    <a:lnTo>
                      <a:pt x="981" y="429"/>
                    </a:lnTo>
                    <a:lnTo>
                      <a:pt x="981" y="430"/>
                    </a:lnTo>
                    <a:lnTo>
                      <a:pt x="985" y="430"/>
                    </a:lnTo>
                    <a:lnTo>
                      <a:pt x="985" y="432"/>
                    </a:lnTo>
                    <a:lnTo>
                      <a:pt x="988" y="432"/>
                    </a:lnTo>
                    <a:lnTo>
                      <a:pt x="988" y="434"/>
                    </a:lnTo>
                    <a:lnTo>
                      <a:pt x="991" y="434"/>
                    </a:lnTo>
                    <a:lnTo>
                      <a:pt x="991" y="436"/>
                    </a:lnTo>
                    <a:lnTo>
                      <a:pt x="993" y="436"/>
                    </a:lnTo>
                    <a:lnTo>
                      <a:pt x="993" y="438"/>
                    </a:lnTo>
                    <a:lnTo>
                      <a:pt x="998" y="438"/>
                    </a:lnTo>
                    <a:lnTo>
                      <a:pt x="998" y="439"/>
                    </a:lnTo>
                    <a:lnTo>
                      <a:pt x="1001" y="439"/>
                    </a:lnTo>
                    <a:lnTo>
                      <a:pt x="1001" y="441"/>
                    </a:lnTo>
                    <a:lnTo>
                      <a:pt x="1004" y="441"/>
                    </a:lnTo>
                    <a:lnTo>
                      <a:pt x="1004" y="443"/>
                    </a:lnTo>
                    <a:lnTo>
                      <a:pt x="1005" y="443"/>
                    </a:lnTo>
                    <a:lnTo>
                      <a:pt x="1005" y="446"/>
                    </a:lnTo>
                    <a:lnTo>
                      <a:pt x="1009" y="446"/>
                    </a:lnTo>
                    <a:lnTo>
                      <a:pt x="1009" y="447"/>
                    </a:lnTo>
                    <a:lnTo>
                      <a:pt x="1014" y="447"/>
                    </a:lnTo>
                    <a:lnTo>
                      <a:pt x="1014" y="449"/>
                    </a:lnTo>
                    <a:lnTo>
                      <a:pt x="1018" y="449"/>
                    </a:lnTo>
                    <a:lnTo>
                      <a:pt x="1018" y="451"/>
                    </a:lnTo>
                    <a:lnTo>
                      <a:pt x="1021" y="451"/>
                    </a:lnTo>
                    <a:lnTo>
                      <a:pt x="1021" y="452"/>
                    </a:lnTo>
                    <a:lnTo>
                      <a:pt x="1023" y="452"/>
                    </a:lnTo>
                    <a:lnTo>
                      <a:pt x="1023" y="454"/>
                    </a:lnTo>
                    <a:lnTo>
                      <a:pt x="1026" y="454"/>
                    </a:lnTo>
                    <a:lnTo>
                      <a:pt x="1026" y="456"/>
                    </a:lnTo>
                    <a:lnTo>
                      <a:pt x="1029" y="456"/>
                    </a:lnTo>
                    <a:lnTo>
                      <a:pt x="1029" y="458"/>
                    </a:lnTo>
                    <a:lnTo>
                      <a:pt x="1032" y="458"/>
                    </a:lnTo>
                    <a:lnTo>
                      <a:pt x="1032" y="459"/>
                    </a:lnTo>
                    <a:lnTo>
                      <a:pt x="1035" y="459"/>
                    </a:lnTo>
                    <a:lnTo>
                      <a:pt x="1035" y="461"/>
                    </a:lnTo>
                    <a:lnTo>
                      <a:pt x="1038" y="461"/>
                    </a:lnTo>
                    <a:lnTo>
                      <a:pt x="1038" y="463"/>
                    </a:lnTo>
                    <a:lnTo>
                      <a:pt x="1042" y="463"/>
                    </a:lnTo>
                    <a:lnTo>
                      <a:pt x="1042" y="465"/>
                    </a:lnTo>
                    <a:lnTo>
                      <a:pt x="1045" y="465"/>
                    </a:lnTo>
                    <a:lnTo>
                      <a:pt x="1045" y="467"/>
                    </a:lnTo>
                    <a:lnTo>
                      <a:pt x="1048" y="467"/>
                    </a:lnTo>
                    <a:lnTo>
                      <a:pt x="1048" y="468"/>
                    </a:lnTo>
                    <a:lnTo>
                      <a:pt x="1051" y="468"/>
                    </a:lnTo>
                    <a:lnTo>
                      <a:pt x="1051" y="470"/>
                    </a:lnTo>
                    <a:lnTo>
                      <a:pt x="1054" y="470"/>
                    </a:lnTo>
                    <a:lnTo>
                      <a:pt x="1054" y="472"/>
                    </a:lnTo>
                    <a:lnTo>
                      <a:pt x="1058" y="472"/>
                    </a:lnTo>
                    <a:lnTo>
                      <a:pt x="1058" y="473"/>
                    </a:lnTo>
                    <a:lnTo>
                      <a:pt x="1061" y="473"/>
                    </a:lnTo>
                    <a:lnTo>
                      <a:pt x="1061" y="475"/>
                    </a:lnTo>
                    <a:lnTo>
                      <a:pt x="1064" y="475"/>
                    </a:lnTo>
                    <a:lnTo>
                      <a:pt x="1064" y="477"/>
                    </a:lnTo>
                    <a:lnTo>
                      <a:pt x="1067" y="477"/>
                    </a:lnTo>
                    <a:lnTo>
                      <a:pt x="1067" y="479"/>
                    </a:lnTo>
                    <a:lnTo>
                      <a:pt x="1069" y="479"/>
                    </a:lnTo>
                    <a:lnTo>
                      <a:pt x="1069" y="480"/>
                    </a:lnTo>
                    <a:lnTo>
                      <a:pt x="1074" y="480"/>
                    </a:lnTo>
                    <a:lnTo>
                      <a:pt x="1074" y="482"/>
                    </a:lnTo>
                    <a:lnTo>
                      <a:pt x="1078" y="482"/>
                    </a:lnTo>
                    <a:lnTo>
                      <a:pt x="1078" y="484"/>
                    </a:lnTo>
                    <a:lnTo>
                      <a:pt x="1081" y="484"/>
                    </a:lnTo>
                    <a:lnTo>
                      <a:pt x="1081" y="486"/>
                    </a:lnTo>
                    <a:lnTo>
                      <a:pt x="1084" y="486"/>
                    </a:lnTo>
                    <a:lnTo>
                      <a:pt x="1084" y="487"/>
                    </a:lnTo>
                    <a:lnTo>
                      <a:pt x="1088" y="487"/>
                    </a:lnTo>
                    <a:lnTo>
                      <a:pt x="1088" y="489"/>
                    </a:lnTo>
                    <a:lnTo>
                      <a:pt x="1091" y="489"/>
                    </a:lnTo>
                    <a:lnTo>
                      <a:pt x="1091" y="491"/>
                    </a:lnTo>
                    <a:lnTo>
                      <a:pt x="1094" y="491"/>
                    </a:lnTo>
                    <a:lnTo>
                      <a:pt x="1094" y="492"/>
                    </a:lnTo>
                    <a:lnTo>
                      <a:pt x="1097" y="492"/>
                    </a:lnTo>
                    <a:lnTo>
                      <a:pt x="1097" y="494"/>
                    </a:lnTo>
                    <a:lnTo>
                      <a:pt x="1100" y="494"/>
                    </a:lnTo>
                    <a:lnTo>
                      <a:pt x="1100" y="496"/>
                    </a:lnTo>
                    <a:lnTo>
                      <a:pt x="1102" y="496"/>
                    </a:lnTo>
                    <a:lnTo>
                      <a:pt x="1102" y="498"/>
                    </a:lnTo>
                    <a:lnTo>
                      <a:pt x="1105" y="498"/>
                    </a:lnTo>
                    <a:lnTo>
                      <a:pt x="1105" y="500"/>
                    </a:lnTo>
                    <a:lnTo>
                      <a:pt x="1110" y="500"/>
                    </a:lnTo>
                    <a:lnTo>
                      <a:pt x="1110" y="501"/>
                    </a:lnTo>
                    <a:lnTo>
                      <a:pt x="1113" y="501"/>
                    </a:lnTo>
                    <a:lnTo>
                      <a:pt x="1113" y="503"/>
                    </a:lnTo>
                    <a:lnTo>
                      <a:pt x="1115" y="503"/>
                    </a:lnTo>
                    <a:lnTo>
                      <a:pt x="1115" y="504"/>
                    </a:lnTo>
                    <a:lnTo>
                      <a:pt x="1118" y="504"/>
                    </a:lnTo>
                    <a:lnTo>
                      <a:pt x="1118" y="507"/>
                    </a:lnTo>
                    <a:lnTo>
                      <a:pt x="1123" y="507"/>
                    </a:lnTo>
                    <a:lnTo>
                      <a:pt x="1123" y="508"/>
                    </a:lnTo>
                    <a:lnTo>
                      <a:pt x="1125" y="508"/>
                    </a:lnTo>
                    <a:lnTo>
                      <a:pt x="1125" y="511"/>
                    </a:lnTo>
                    <a:lnTo>
                      <a:pt x="1128" y="511"/>
                    </a:lnTo>
                    <a:lnTo>
                      <a:pt x="1128" y="513"/>
                    </a:lnTo>
                    <a:lnTo>
                      <a:pt x="1132" y="513"/>
                    </a:lnTo>
                    <a:lnTo>
                      <a:pt x="1132" y="514"/>
                    </a:lnTo>
                    <a:lnTo>
                      <a:pt x="1136" y="514"/>
                    </a:lnTo>
                    <a:lnTo>
                      <a:pt x="1136" y="516"/>
                    </a:lnTo>
                    <a:lnTo>
                      <a:pt x="1137" y="516"/>
                    </a:lnTo>
                    <a:lnTo>
                      <a:pt x="1137" y="518"/>
                    </a:lnTo>
                    <a:lnTo>
                      <a:pt x="1140" y="518"/>
                    </a:lnTo>
                    <a:lnTo>
                      <a:pt x="1140" y="520"/>
                    </a:lnTo>
                    <a:lnTo>
                      <a:pt x="1145" y="520"/>
                    </a:lnTo>
                    <a:lnTo>
                      <a:pt x="1145" y="521"/>
                    </a:lnTo>
                    <a:lnTo>
                      <a:pt x="1148" y="521"/>
                    </a:lnTo>
                    <a:lnTo>
                      <a:pt x="1148" y="523"/>
                    </a:lnTo>
                    <a:lnTo>
                      <a:pt x="1151" y="523"/>
                    </a:lnTo>
                    <a:lnTo>
                      <a:pt x="1151" y="525"/>
                    </a:lnTo>
                    <a:lnTo>
                      <a:pt x="1154" y="525"/>
                    </a:lnTo>
                    <a:lnTo>
                      <a:pt x="1154" y="527"/>
                    </a:lnTo>
                    <a:lnTo>
                      <a:pt x="1157" y="527"/>
                    </a:lnTo>
                    <a:lnTo>
                      <a:pt x="1157" y="529"/>
                    </a:lnTo>
                    <a:lnTo>
                      <a:pt x="1161" y="529"/>
                    </a:lnTo>
                    <a:lnTo>
                      <a:pt x="1161" y="530"/>
                    </a:lnTo>
                    <a:lnTo>
                      <a:pt x="1164" y="530"/>
                    </a:lnTo>
                    <a:lnTo>
                      <a:pt x="1164" y="532"/>
                    </a:lnTo>
                    <a:lnTo>
                      <a:pt x="1167" y="532"/>
                    </a:lnTo>
                    <a:lnTo>
                      <a:pt x="1167" y="533"/>
                    </a:lnTo>
                    <a:lnTo>
                      <a:pt x="1168" y="533"/>
                    </a:lnTo>
                    <a:lnTo>
                      <a:pt x="1168" y="535"/>
                    </a:lnTo>
                    <a:lnTo>
                      <a:pt x="1173" y="535"/>
                    </a:lnTo>
                    <a:lnTo>
                      <a:pt x="1173" y="537"/>
                    </a:lnTo>
                    <a:lnTo>
                      <a:pt x="1175" y="537"/>
                    </a:lnTo>
                    <a:lnTo>
                      <a:pt x="1175" y="539"/>
                    </a:lnTo>
                    <a:lnTo>
                      <a:pt x="1178" y="539"/>
                    </a:lnTo>
                    <a:lnTo>
                      <a:pt x="1178" y="541"/>
                    </a:lnTo>
                    <a:lnTo>
                      <a:pt x="1181" y="541"/>
                    </a:lnTo>
                    <a:lnTo>
                      <a:pt x="1181" y="542"/>
                    </a:lnTo>
                    <a:lnTo>
                      <a:pt x="1185" y="542"/>
                    </a:lnTo>
                    <a:lnTo>
                      <a:pt x="1185" y="544"/>
                    </a:lnTo>
                    <a:lnTo>
                      <a:pt x="1189" y="544"/>
                    </a:lnTo>
                    <a:lnTo>
                      <a:pt x="1189" y="546"/>
                    </a:lnTo>
                    <a:lnTo>
                      <a:pt x="1193" y="546"/>
                    </a:lnTo>
                    <a:lnTo>
                      <a:pt x="1193" y="547"/>
                    </a:lnTo>
                    <a:lnTo>
                      <a:pt x="1194" y="547"/>
                    </a:lnTo>
                    <a:lnTo>
                      <a:pt x="1194" y="549"/>
                    </a:lnTo>
                    <a:lnTo>
                      <a:pt x="1197" y="549"/>
                    </a:lnTo>
                    <a:lnTo>
                      <a:pt x="1197" y="551"/>
                    </a:lnTo>
                    <a:lnTo>
                      <a:pt x="1200" y="551"/>
                    </a:lnTo>
                    <a:lnTo>
                      <a:pt x="1200" y="553"/>
                    </a:lnTo>
                    <a:lnTo>
                      <a:pt x="1204" y="553"/>
                    </a:lnTo>
                    <a:lnTo>
                      <a:pt x="1204" y="554"/>
                    </a:lnTo>
                    <a:lnTo>
                      <a:pt x="1207" y="554"/>
                    </a:lnTo>
                    <a:lnTo>
                      <a:pt x="1207" y="556"/>
                    </a:lnTo>
                    <a:lnTo>
                      <a:pt x="1210" y="556"/>
                    </a:lnTo>
                    <a:lnTo>
                      <a:pt x="1210" y="558"/>
                    </a:lnTo>
                    <a:lnTo>
                      <a:pt x="1214" y="558"/>
                    </a:lnTo>
                    <a:lnTo>
                      <a:pt x="1214" y="560"/>
                    </a:lnTo>
                    <a:lnTo>
                      <a:pt x="1218" y="560"/>
                    </a:lnTo>
                    <a:lnTo>
                      <a:pt x="1218" y="561"/>
                    </a:lnTo>
                    <a:lnTo>
                      <a:pt x="1221" y="561"/>
                    </a:lnTo>
                    <a:lnTo>
                      <a:pt x="1221" y="563"/>
                    </a:lnTo>
                    <a:lnTo>
                      <a:pt x="1224" y="563"/>
                    </a:lnTo>
                    <a:lnTo>
                      <a:pt x="1224" y="565"/>
                    </a:lnTo>
                    <a:lnTo>
                      <a:pt x="1227" y="565"/>
                    </a:lnTo>
                    <a:lnTo>
                      <a:pt x="1227" y="567"/>
                    </a:lnTo>
                    <a:lnTo>
                      <a:pt x="1230" y="567"/>
                    </a:lnTo>
                    <a:lnTo>
                      <a:pt x="1230" y="568"/>
                    </a:lnTo>
                    <a:lnTo>
                      <a:pt x="1234" y="568"/>
                    </a:lnTo>
                    <a:lnTo>
                      <a:pt x="1234" y="570"/>
                    </a:lnTo>
                    <a:lnTo>
                      <a:pt x="1237" y="570"/>
                    </a:lnTo>
                    <a:lnTo>
                      <a:pt x="1237" y="572"/>
                    </a:lnTo>
                    <a:lnTo>
                      <a:pt x="1240" y="572"/>
                    </a:lnTo>
                    <a:lnTo>
                      <a:pt x="1240" y="575"/>
                    </a:lnTo>
                    <a:lnTo>
                      <a:pt x="1242" y="575"/>
                    </a:lnTo>
                    <a:lnTo>
                      <a:pt x="1242" y="576"/>
                    </a:lnTo>
                    <a:lnTo>
                      <a:pt x="1245" y="576"/>
                    </a:lnTo>
                    <a:lnTo>
                      <a:pt x="1245" y="578"/>
                    </a:lnTo>
                    <a:lnTo>
                      <a:pt x="1248" y="578"/>
                    </a:lnTo>
                    <a:lnTo>
                      <a:pt x="1248" y="580"/>
                    </a:lnTo>
                    <a:lnTo>
                      <a:pt x="1251" y="580"/>
                    </a:lnTo>
                    <a:lnTo>
                      <a:pt x="1251" y="582"/>
                    </a:lnTo>
                    <a:lnTo>
                      <a:pt x="1255" y="582"/>
                    </a:lnTo>
                    <a:lnTo>
                      <a:pt x="1255" y="583"/>
                    </a:lnTo>
                    <a:lnTo>
                      <a:pt x="1258" y="583"/>
                    </a:lnTo>
                    <a:lnTo>
                      <a:pt x="1258" y="585"/>
                    </a:lnTo>
                    <a:lnTo>
                      <a:pt x="1261" y="585"/>
                    </a:lnTo>
                    <a:lnTo>
                      <a:pt x="1261" y="587"/>
                    </a:lnTo>
                    <a:lnTo>
                      <a:pt x="1264" y="587"/>
                    </a:lnTo>
                    <a:lnTo>
                      <a:pt x="1264" y="589"/>
                    </a:lnTo>
                    <a:lnTo>
                      <a:pt x="1267" y="589"/>
                    </a:lnTo>
                    <a:lnTo>
                      <a:pt x="1267" y="590"/>
                    </a:lnTo>
                    <a:lnTo>
                      <a:pt x="1270" y="590"/>
                    </a:lnTo>
                    <a:lnTo>
                      <a:pt x="1270" y="592"/>
                    </a:lnTo>
                    <a:lnTo>
                      <a:pt x="1273" y="592"/>
                    </a:lnTo>
                    <a:lnTo>
                      <a:pt x="1273" y="594"/>
                    </a:lnTo>
                    <a:lnTo>
                      <a:pt x="1277" y="594"/>
                    </a:lnTo>
                    <a:lnTo>
                      <a:pt x="1277" y="596"/>
                    </a:lnTo>
                    <a:lnTo>
                      <a:pt x="1279" y="596"/>
                    </a:lnTo>
                    <a:lnTo>
                      <a:pt x="1279" y="597"/>
                    </a:lnTo>
                    <a:lnTo>
                      <a:pt x="1283" y="597"/>
                    </a:lnTo>
                    <a:lnTo>
                      <a:pt x="1283" y="599"/>
                    </a:lnTo>
                    <a:lnTo>
                      <a:pt x="1286" y="599"/>
                    </a:lnTo>
                    <a:lnTo>
                      <a:pt x="1286" y="601"/>
                    </a:lnTo>
                    <a:lnTo>
                      <a:pt x="1289" y="601"/>
                    </a:lnTo>
                    <a:lnTo>
                      <a:pt x="1289" y="603"/>
                    </a:lnTo>
                    <a:lnTo>
                      <a:pt x="1292" y="603"/>
                    </a:lnTo>
                    <a:lnTo>
                      <a:pt x="1292" y="604"/>
                    </a:lnTo>
                    <a:lnTo>
                      <a:pt x="1295" y="604"/>
                    </a:lnTo>
                    <a:lnTo>
                      <a:pt x="1295" y="610"/>
                    </a:lnTo>
                    <a:lnTo>
                      <a:pt x="1290" y="610"/>
                    </a:lnTo>
                    <a:lnTo>
                      <a:pt x="1290" y="613"/>
                    </a:lnTo>
                    <a:lnTo>
                      <a:pt x="1283" y="613"/>
                    </a:lnTo>
                    <a:lnTo>
                      <a:pt x="1283" y="612"/>
                    </a:lnTo>
                    <a:lnTo>
                      <a:pt x="1280" y="612"/>
                    </a:lnTo>
                    <a:lnTo>
                      <a:pt x="1280" y="610"/>
                    </a:lnTo>
                    <a:lnTo>
                      <a:pt x="1276" y="610"/>
                    </a:lnTo>
                    <a:lnTo>
                      <a:pt x="1276" y="608"/>
                    </a:lnTo>
                    <a:lnTo>
                      <a:pt x="1273" y="608"/>
                    </a:lnTo>
                    <a:lnTo>
                      <a:pt x="1273" y="606"/>
                    </a:lnTo>
                    <a:lnTo>
                      <a:pt x="1269" y="606"/>
                    </a:lnTo>
                    <a:lnTo>
                      <a:pt x="1269" y="605"/>
                    </a:lnTo>
                    <a:lnTo>
                      <a:pt x="1268" y="605"/>
                    </a:lnTo>
                    <a:lnTo>
                      <a:pt x="1268" y="603"/>
                    </a:lnTo>
                    <a:lnTo>
                      <a:pt x="1264" y="603"/>
                    </a:lnTo>
                    <a:lnTo>
                      <a:pt x="1264" y="601"/>
                    </a:lnTo>
                    <a:lnTo>
                      <a:pt x="1261" y="601"/>
                    </a:lnTo>
                    <a:lnTo>
                      <a:pt x="1261" y="599"/>
                    </a:lnTo>
                    <a:lnTo>
                      <a:pt x="1258" y="599"/>
                    </a:lnTo>
                    <a:lnTo>
                      <a:pt x="1258" y="598"/>
                    </a:lnTo>
                    <a:lnTo>
                      <a:pt x="1255" y="598"/>
                    </a:lnTo>
                    <a:lnTo>
                      <a:pt x="1255" y="596"/>
                    </a:lnTo>
                    <a:lnTo>
                      <a:pt x="1252" y="596"/>
                    </a:lnTo>
                    <a:lnTo>
                      <a:pt x="1252" y="594"/>
                    </a:lnTo>
                    <a:lnTo>
                      <a:pt x="1249" y="594"/>
                    </a:lnTo>
                    <a:lnTo>
                      <a:pt x="1249" y="592"/>
                    </a:lnTo>
                    <a:lnTo>
                      <a:pt x="1246" y="592"/>
                    </a:lnTo>
                    <a:lnTo>
                      <a:pt x="1246" y="591"/>
                    </a:lnTo>
                    <a:lnTo>
                      <a:pt x="1242" y="591"/>
                    </a:lnTo>
                    <a:lnTo>
                      <a:pt x="1242" y="589"/>
                    </a:lnTo>
                    <a:lnTo>
                      <a:pt x="1239" y="589"/>
                    </a:lnTo>
                    <a:lnTo>
                      <a:pt x="1239" y="587"/>
                    </a:lnTo>
                    <a:lnTo>
                      <a:pt x="1236" y="587"/>
                    </a:lnTo>
                    <a:lnTo>
                      <a:pt x="1236" y="585"/>
                    </a:lnTo>
                    <a:lnTo>
                      <a:pt x="1233" y="585"/>
                    </a:lnTo>
                    <a:lnTo>
                      <a:pt x="1233" y="584"/>
                    </a:lnTo>
                    <a:lnTo>
                      <a:pt x="1231" y="584"/>
                    </a:lnTo>
                    <a:lnTo>
                      <a:pt x="1231" y="582"/>
                    </a:lnTo>
                    <a:lnTo>
                      <a:pt x="1228" y="582"/>
                    </a:lnTo>
                    <a:lnTo>
                      <a:pt x="1228" y="580"/>
                    </a:lnTo>
                    <a:lnTo>
                      <a:pt x="1225" y="580"/>
                    </a:lnTo>
                    <a:lnTo>
                      <a:pt x="1225" y="578"/>
                    </a:lnTo>
                    <a:lnTo>
                      <a:pt x="1221" y="578"/>
                    </a:lnTo>
                    <a:lnTo>
                      <a:pt x="1221" y="577"/>
                    </a:lnTo>
                    <a:lnTo>
                      <a:pt x="1218" y="577"/>
                    </a:lnTo>
                    <a:lnTo>
                      <a:pt x="1218" y="575"/>
                    </a:lnTo>
                    <a:lnTo>
                      <a:pt x="1215" y="575"/>
                    </a:lnTo>
                    <a:lnTo>
                      <a:pt x="1215" y="572"/>
                    </a:lnTo>
                    <a:lnTo>
                      <a:pt x="1212" y="572"/>
                    </a:lnTo>
                    <a:lnTo>
                      <a:pt x="1212" y="570"/>
                    </a:lnTo>
                    <a:lnTo>
                      <a:pt x="1208" y="570"/>
                    </a:lnTo>
                    <a:lnTo>
                      <a:pt x="1208" y="569"/>
                    </a:lnTo>
                    <a:lnTo>
                      <a:pt x="1204" y="569"/>
                    </a:lnTo>
                    <a:lnTo>
                      <a:pt x="1204" y="567"/>
                    </a:lnTo>
                    <a:lnTo>
                      <a:pt x="1201" y="567"/>
                    </a:lnTo>
                    <a:lnTo>
                      <a:pt x="1201" y="565"/>
                    </a:lnTo>
                    <a:lnTo>
                      <a:pt x="1198" y="565"/>
                    </a:lnTo>
                    <a:lnTo>
                      <a:pt x="1198" y="563"/>
                    </a:lnTo>
                    <a:lnTo>
                      <a:pt x="1195" y="563"/>
                    </a:lnTo>
                    <a:lnTo>
                      <a:pt x="1195" y="562"/>
                    </a:lnTo>
                    <a:lnTo>
                      <a:pt x="1191" y="562"/>
                    </a:lnTo>
                    <a:lnTo>
                      <a:pt x="1191" y="560"/>
                    </a:lnTo>
                    <a:lnTo>
                      <a:pt x="1188" y="560"/>
                    </a:lnTo>
                    <a:lnTo>
                      <a:pt x="1188" y="558"/>
                    </a:lnTo>
                    <a:lnTo>
                      <a:pt x="1185" y="558"/>
                    </a:lnTo>
                    <a:lnTo>
                      <a:pt x="1185" y="556"/>
                    </a:lnTo>
                    <a:lnTo>
                      <a:pt x="1184" y="556"/>
                    </a:lnTo>
                    <a:lnTo>
                      <a:pt x="1184" y="555"/>
                    </a:lnTo>
                    <a:lnTo>
                      <a:pt x="1180" y="555"/>
                    </a:lnTo>
                    <a:lnTo>
                      <a:pt x="1180" y="553"/>
                    </a:lnTo>
                    <a:lnTo>
                      <a:pt x="1176" y="553"/>
                    </a:lnTo>
                    <a:lnTo>
                      <a:pt x="1176" y="551"/>
                    </a:lnTo>
                    <a:lnTo>
                      <a:pt x="1172" y="551"/>
                    </a:lnTo>
                    <a:lnTo>
                      <a:pt x="1172" y="550"/>
                    </a:lnTo>
                    <a:lnTo>
                      <a:pt x="1169" y="550"/>
                    </a:lnTo>
                    <a:lnTo>
                      <a:pt x="1169" y="548"/>
                    </a:lnTo>
                    <a:lnTo>
                      <a:pt x="1166" y="548"/>
                    </a:lnTo>
                    <a:lnTo>
                      <a:pt x="1166" y="546"/>
                    </a:lnTo>
                    <a:lnTo>
                      <a:pt x="1164" y="546"/>
                    </a:lnTo>
                    <a:lnTo>
                      <a:pt x="1164" y="544"/>
                    </a:lnTo>
                    <a:lnTo>
                      <a:pt x="1159" y="544"/>
                    </a:lnTo>
                    <a:lnTo>
                      <a:pt x="1159" y="542"/>
                    </a:lnTo>
                    <a:lnTo>
                      <a:pt x="1158" y="542"/>
                    </a:lnTo>
                    <a:lnTo>
                      <a:pt x="1158" y="541"/>
                    </a:lnTo>
                    <a:lnTo>
                      <a:pt x="1155" y="541"/>
                    </a:lnTo>
                    <a:lnTo>
                      <a:pt x="1155" y="539"/>
                    </a:lnTo>
                    <a:lnTo>
                      <a:pt x="1152" y="539"/>
                    </a:lnTo>
                    <a:lnTo>
                      <a:pt x="1152" y="538"/>
                    </a:lnTo>
                    <a:lnTo>
                      <a:pt x="1148" y="538"/>
                    </a:lnTo>
                    <a:lnTo>
                      <a:pt x="1148" y="536"/>
                    </a:lnTo>
                    <a:lnTo>
                      <a:pt x="1145" y="536"/>
                    </a:lnTo>
                    <a:lnTo>
                      <a:pt x="1145" y="534"/>
                    </a:lnTo>
                    <a:lnTo>
                      <a:pt x="1141" y="534"/>
                    </a:lnTo>
                    <a:lnTo>
                      <a:pt x="1141" y="532"/>
                    </a:lnTo>
                    <a:lnTo>
                      <a:pt x="1138" y="532"/>
                    </a:lnTo>
                    <a:lnTo>
                      <a:pt x="1138" y="530"/>
                    </a:lnTo>
                    <a:lnTo>
                      <a:pt x="1135" y="530"/>
                    </a:lnTo>
                    <a:lnTo>
                      <a:pt x="1135" y="529"/>
                    </a:lnTo>
                    <a:lnTo>
                      <a:pt x="1131" y="529"/>
                    </a:lnTo>
                    <a:lnTo>
                      <a:pt x="1131" y="527"/>
                    </a:lnTo>
                    <a:lnTo>
                      <a:pt x="1128" y="527"/>
                    </a:lnTo>
                    <a:lnTo>
                      <a:pt x="1128" y="525"/>
                    </a:lnTo>
                    <a:lnTo>
                      <a:pt x="1127" y="525"/>
                    </a:lnTo>
                    <a:lnTo>
                      <a:pt x="1127" y="523"/>
                    </a:lnTo>
                    <a:lnTo>
                      <a:pt x="1123" y="523"/>
                    </a:lnTo>
                    <a:lnTo>
                      <a:pt x="1123" y="522"/>
                    </a:lnTo>
                    <a:lnTo>
                      <a:pt x="1119" y="522"/>
                    </a:lnTo>
                    <a:lnTo>
                      <a:pt x="1119" y="520"/>
                    </a:lnTo>
                    <a:lnTo>
                      <a:pt x="1116" y="520"/>
                    </a:lnTo>
                    <a:lnTo>
                      <a:pt x="1116" y="518"/>
                    </a:lnTo>
                    <a:lnTo>
                      <a:pt x="1114" y="518"/>
                    </a:lnTo>
                    <a:lnTo>
                      <a:pt x="1114" y="517"/>
                    </a:lnTo>
                    <a:lnTo>
                      <a:pt x="1109" y="517"/>
                    </a:lnTo>
                    <a:lnTo>
                      <a:pt x="1109" y="514"/>
                    </a:lnTo>
                    <a:lnTo>
                      <a:pt x="1106" y="514"/>
                    </a:lnTo>
                    <a:lnTo>
                      <a:pt x="1106" y="513"/>
                    </a:lnTo>
                    <a:lnTo>
                      <a:pt x="1104" y="513"/>
                    </a:lnTo>
                    <a:lnTo>
                      <a:pt x="1104" y="511"/>
                    </a:lnTo>
                    <a:lnTo>
                      <a:pt x="1101" y="511"/>
                    </a:lnTo>
                    <a:lnTo>
                      <a:pt x="1101" y="510"/>
                    </a:lnTo>
                    <a:lnTo>
                      <a:pt x="1096" y="510"/>
                    </a:lnTo>
                    <a:lnTo>
                      <a:pt x="1096" y="507"/>
                    </a:lnTo>
                    <a:lnTo>
                      <a:pt x="1093" y="507"/>
                    </a:lnTo>
                    <a:lnTo>
                      <a:pt x="1093" y="505"/>
                    </a:lnTo>
                    <a:lnTo>
                      <a:pt x="1091" y="505"/>
                    </a:lnTo>
                    <a:lnTo>
                      <a:pt x="1091" y="503"/>
                    </a:lnTo>
                    <a:lnTo>
                      <a:pt x="1088" y="503"/>
                    </a:lnTo>
                    <a:lnTo>
                      <a:pt x="1088" y="501"/>
                    </a:lnTo>
                    <a:lnTo>
                      <a:pt x="1085" y="501"/>
                    </a:lnTo>
                    <a:lnTo>
                      <a:pt x="1085" y="500"/>
                    </a:lnTo>
                    <a:lnTo>
                      <a:pt x="1082" y="500"/>
                    </a:lnTo>
                    <a:lnTo>
                      <a:pt x="1082" y="498"/>
                    </a:lnTo>
                    <a:lnTo>
                      <a:pt x="1079" y="498"/>
                    </a:lnTo>
                    <a:lnTo>
                      <a:pt x="1079" y="496"/>
                    </a:lnTo>
                    <a:lnTo>
                      <a:pt x="1074" y="496"/>
                    </a:lnTo>
                    <a:lnTo>
                      <a:pt x="1074" y="495"/>
                    </a:lnTo>
                    <a:lnTo>
                      <a:pt x="1071" y="495"/>
                    </a:lnTo>
                    <a:lnTo>
                      <a:pt x="1071" y="493"/>
                    </a:lnTo>
                    <a:lnTo>
                      <a:pt x="1068" y="493"/>
                    </a:lnTo>
                    <a:lnTo>
                      <a:pt x="1068" y="491"/>
                    </a:lnTo>
                    <a:lnTo>
                      <a:pt x="1065" y="491"/>
                    </a:lnTo>
                    <a:lnTo>
                      <a:pt x="1065" y="489"/>
                    </a:lnTo>
                    <a:lnTo>
                      <a:pt x="1060" y="489"/>
                    </a:lnTo>
                    <a:lnTo>
                      <a:pt x="1060" y="488"/>
                    </a:lnTo>
                    <a:lnTo>
                      <a:pt x="1058" y="488"/>
                    </a:lnTo>
                    <a:lnTo>
                      <a:pt x="1058" y="486"/>
                    </a:lnTo>
                    <a:lnTo>
                      <a:pt x="1055" y="486"/>
                    </a:lnTo>
                    <a:lnTo>
                      <a:pt x="1055" y="484"/>
                    </a:lnTo>
                    <a:lnTo>
                      <a:pt x="1052" y="484"/>
                    </a:lnTo>
                    <a:lnTo>
                      <a:pt x="1052" y="482"/>
                    </a:lnTo>
                    <a:lnTo>
                      <a:pt x="1049" y="482"/>
                    </a:lnTo>
                    <a:lnTo>
                      <a:pt x="1049" y="481"/>
                    </a:lnTo>
                    <a:lnTo>
                      <a:pt x="1045" y="481"/>
                    </a:lnTo>
                    <a:lnTo>
                      <a:pt x="1045" y="479"/>
                    </a:lnTo>
                    <a:lnTo>
                      <a:pt x="1042" y="479"/>
                    </a:lnTo>
                    <a:lnTo>
                      <a:pt x="1042" y="477"/>
                    </a:lnTo>
                    <a:lnTo>
                      <a:pt x="1039" y="477"/>
                    </a:lnTo>
                    <a:lnTo>
                      <a:pt x="1039" y="476"/>
                    </a:lnTo>
                    <a:lnTo>
                      <a:pt x="1036" y="476"/>
                    </a:lnTo>
                    <a:lnTo>
                      <a:pt x="1036" y="474"/>
                    </a:lnTo>
                    <a:lnTo>
                      <a:pt x="1033" y="474"/>
                    </a:lnTo>
                    <a:lnTo>
                      <a:pt x="1033" y="472"/>
                    </a:lnTo>
                    <a:lnTo>
                      <a:pt x="1029" y="472"/>
                    </a:lnTo>
                    <a:lnTo>
                      <a:pt x="1029" y="470"/>
                    </a:lnTo>
                    <a:lnTo>
                      <a:pt x="1026" y="470"/>
                    </a:lnTo>
                    <a:lnTo>
                      <a:pt x="1026" y="468"/>
                    </a:lnTo>
                    <a:lnTo>
                      <a:pt x="1023" y="468"/>
                    </a:lnTo>
                    <a:lnTo>
                      <a:pt x="1023" y="467"/>
                    </a:lnTo>
                    <a:lnTo>
                      <a:pt x="1020" y="467"/>
                    </a:lnTo>
                    <a:lnTo>
                      <a:pt x="1020" y="465"/>
                    </a:lnTo>
                    <a:lnTo>
                      <a:pt x="1017" y="465"/>
                    </a:lnTo>
                    <a:lnTo>
                      <a:pt x="1017" y="463"/>
                    </a:lnTo>
                    <a:lnTo>
                      <a:pt x="1014" y="463"/>
                    </a:lnTo>
                    <a:lnTo>
                      <a:pt x="1014" y="461"/>
                    </a:lnTo>
                    <a:lnTo>
                      <a:pt x="1012" y="461"/>
                    </a:lnTo>
                    <a:lnTo>
                      <a:pt x="1012" y="460"/>
                    </a:lnTo>
                    <a:lnTo>
                      <a:pt x="1008" y="460"/>
                    </a:lnTo>
                    <a:lnTo>
                      <a:pt x="1008" y="458"/>
                    </a:lnTo>
                    <a:lnTo>
                      <a:pt x="1004" y="458"/>
                    </a:lnTo>
                    <a:lnTo>
                      <a:pt x="1004" y="456"/>
                    </a:lnTo>
                    <a:lnTo>
                      <a:pt x="1000" y="456"/>
                    </a:lnTo>
                    <a:lnTo>
                      <a:pt x="1000" y="455"/>
                    </a:lnTo>
                    <a:lnTo>
                      <a:pt x="996" y="455"/>
                    </a:lnTo>
                    <a:lnTo>
                      <a:pt x="996" y="453"/>
                    </a:lnTo>
                    <a:lnTo>
                      <a:pt x="995" y="453"/>
                    </a:lnTo>
                    <a:lnTo>
                      <a:pt x="995" y="451"/>
                    </a:lnTo>
                    <a:lnTo>
                      <a:pt x="992" y="451"/>
                    </a:lnTo>
                    <a:lnTo>
                      <a:pt x="992" y="449"/>
                    </a:lnTo>
                    <a:lnTo>
                      <a:pt x="989" y="449"/>
                    </a:lnTo>
                    <a:lnTo>
                      <a:pt x="989" y="448"/>
                    </a:lnTo>
                    <a:lnTo>
                      <a:pt x="984" y="448"/>
                    </a:lnTo>
                    <a:lnTo>
                      <a:pt x="984" y="446"/>
                    </a:lnTo>
                    <a:lnTo>
                      <a:pt x="982" y="446"/>
                    </a:lnTo>
                    <a:lnTo>
                      <a:pt x="982" y="443"/>
                    </a:lnTo>
                    <a:lnTo>
                      <a:pt x="979" y="443"/>
                    </a:lnTo>
                    <a:lnTo>
                      <a:pt x="979" y="441"/>
                    </a:lnTo>
                    <a:lnTo>
                      <a:pt x="976" y="441"/>
                    </a:lnTo>
                    <a:lnTo>
                      <a:pt x="976" y="439"/>
                    </a:lnTo>
                    <a:lnTo>
                      <a:pt x="972" y="439"/>
                    </a:lnTo>
                    <a:lnTo>
                      <a:pt x="972" y="438"/>
                    </a:lnTo>
                    <a:lnTo>
                      <a:pt x="969" y="438"/>
                    </a:lnTo>
                    <a:lnTo>
                      <a:pt x="969" y="436"/>
                    </a:lnTo>
                    <a:lnTo>
                      <a:pt x="964" y="436"/>
                    </a:lnTo>
                    <a:lnTo>
                      <a:pt x="964" y="435"/>
                    </a:lnTo>
                    <a:lnTo>
                      <a:pt x="963" y="435"/>
                    </a:lnTo>
                    <a:lnTo>
                      <a:pt x="963" y="433"/>
                    </a:lnTo>
                    <a:lnTo>
                      <a:pt x="960" y="433"/>
                    </a:lnTo>
                    <a:lnTo>
                      <a:pt x="960" y="431"/>
                    </a:lnTo>
                    <a:lnTo>
                      <a:pt x="957" y="431"/>
                    </a:lnTo>
                    <a:lnTo>
                      <a:pt x="957" y="429"/>
                    </a:lnTo>
                    <a:lnTo>
                      <a:pt x="953" y="429"/>
                    </a:lnTo>
                    <a:lnTo>
                      <a:pt x="953" y="427"/>
                    </a:lnTo>
                    <a:lnTo>
                      <a:pt x="950" y="427"/>
                    </a:lnTo>
                    <a:lnTo>
                      <a:pt x="950" y="426"/>
                    </a:lnTo>
                    <a:lnTo>
                      <a:pt x="947" y="426"/>
                    </a:lnTo>
                    <a:lnTo>
                      <a:pt x="947" y="424"/>
                    </a:lnTo>
                    <a:lnTo>
                      <a:pt x="944" y="424"/>
                    </a:lnTo>
                    <a:lnTo>
                      <a:pt x="944" y="422"/>
                    </a:lnTo>
                    <a:lnTo>
                      <a:pt x="940" y="422"/>
                    </a:lnTo>
                    <a:lnTo>
                      <a:pt x="940" y="421"/>
                    </a:lnTo>
                    <a:lnTo>
                      <a:pt x="936" y="421"/>
                    </a:lnTo>
                    <a:lnTo>
                      <a:pt x="936" y="419"/>
                    </a:lnTo>
                    <a:lnTo>
                      <a:pt x="933" y="419"/>
                    </a:lnTo>
                    <a:lnTo>
                      <a:pt x="933" y="417"/>
                    </a:lnTo>
                    <a:lnTo>
                      <a:pt x="930" y="417"/>
                    </a:lnTo>
                    <a:lnTo>
                      <a:pt x="930" y="415"/>
                    </a:lnTo>
                    <a:lnTo>
                      <a:pt x="927" y="415"/>
                    </a:lnTo>
                    <a:lnTo>
                      <a:pt x="927" y="413"/>
                    </a:lnTo>
                    <a:lnTo>
                      <a:pt x="924" y="413"/>
                    </a:lnTo>
                    <a:lnTo>
                      <a:pt x="924" y="412"/>
                    </a:lnTo>
                    <a:lnTo>
                      <a:pt x="920" y="412"/>
                    </a:lnTo>
                    <a:lnTo>
                      <a:pt x="920" y="410"/>
                    </a:lnTo>
                    <a:lnTo>
                      <a:pt x="917" y="410"/>
                    </a:lnTo>
                    <a:lnTo>
                      <a:pt x="917" y="408"/>
                    </a:lnTo>
                    <a:lnTo>
                      <a:pt x="914" y="408"/>
                    </a:lnTo>
                    <a:lnTo>
                      <a:pt x="914" y="407"/>
                    </a:lnTo>
                    <a:lnTo>
                      <a:pt x="911" y="407"/>
                    </a:lnTo>
                    <a:lnTo>
                      <a:pt x="911" y="405"/>
                    </a:lnTo>
                    <a:lnTo>
                      <a:pt x="907" y="405"/>
                    </a:lnTo>
                    <a:lnTo>
                      <a:pt x="907" y="403"/>
                    </a:lnTo>
                    <a:lnTo>
                      <a:pt x="904" y="403"/>
                    </a:lnTo>
                    <a:lnTo>
                      <a:pt x="904" y="401"/>
                    </a:lnTo>
                    <a:lnTo>
                      <a:pt x="901" y="401"/>
                    </a:lnTo>
                    <a:lnTo>
                      <a:pt x="901" y="400"/>
                    </a:lnTo>
                    <a:lnTo>
                      <a:pt x="898" y="400"/>
                    </a:lnTo>
                    <a:lnTo>
                      <a:pt x="898" y="398"/>
                    </a:lnTo>
                    <a:lnTo>
                      <a:pt x="895" y="398"/>
                    </a:lnTo>
                    <a:lnTo>
                      <a:pt x="895" y="396"/>
                    </a:lnTo>
                    <a:lnTo>
                      <a:pt x="892" y="396"/>
                    </a:lnTo>
                    <a:lnTo>
                      <a:pt x="892" y="394"/>
                    </a:lnTo>
                    <a:lnTo>
                      <a:pt x="888" y="394"/>
                    </a:lnTo>
                    <a:lnTo>
                      <a:pt x="888" y="393"/>
                    </a:lnTo>
                    <a:lnTo>
                      <a:pt x="885" y="393"/>
                    </a:lnTo>
                    <a:lnTo>
                      <a:pt x="885" y="391"/>
                    </a:lnTo>
                    <a:lnTo>
                      <a:pt x="882" y="391"/>
                    </a:lnTo>
                    <a:lnTo>
                      <a:pt x="882" y="389"/>
                    </a:lnTo>
                    <a:lnTo>
                      <a:pt x="879" y="389"/>
                    </a:lnTo>
                    <a:lnTo>
                      <a:pt x="879" y="387"/>
                    </a:lnTo>
                    <a:lnTo>
                      <a:pt x="875" y="387"/>
                    </a:lnTo>
                    <a:lnTo>
                      <a:pt x="875" y="385"/>
                    </a:lnTo>
                    <a:lnTo>
                      <a:pt x="871" y="385"/>
                    </a:lnTo>
                    <a:lnTo>
                      <a:pt x="871" y="384"/>
                    </a:lnTo>
                    <a:lnTo>
                      <a:pt x="868" y="384"/>
                    </a:lnTo>
                    <a:lnTo>
                      <a:pt x="868" y="382"/>
                    </a:lnTo>
                    <a:lnTo>
                      <a:pt x="865" y="382"/>
                    </a:lnTo>
                    <a:lnTo>
                      <a:pt x="865" y="381"/>
                    </a:lnTo>
                    <a:lnTo>
                      <a:pt x="862" y="381"/>
                    </a:lnTo>
                    <a:lnTo>
                      <a:pt x="862" y="378"/>
                    </a:lnTo>
                    <a:lnTo>
                      <a:pt x="858" y="378"/>
                    </a:lnTo>
                    <a:lnTo>
                      <a:pt x="858" y="376"/>
                    </a:lnTo>
                    <a:lnTo>
                      <a:pt x="857" y="376"/>
                    </a:lnTo>
                    <a:lnTo>
                      <a:pt x="857" y="374"/>
                    </a:lnTo>
                    <a:lnTo>
                      <a:pt x="852" y="374"/>
                    </a:lnTo>
                    <a:lnTo>
                      <a:pt x="852" y="372"/>
                    </a:lnTo>
                    <a:lnTo>
                      <a:pt x="849" y="372"/>
                    </a:lnTo>
                    <a:lnTo>
                      <a:pt x="849" y="371"/>
                    </a:lnTo>
                    <a:lnTo>
                      <a:pt x="847" y="371"/>
                    </a:lnTo>
                    <a:lnTo>
                      <a:pt x="847" y="369"/>
                    </a:lnTo>
                    <a:lnTo>
                      <a:pt x="844" y="369"/>
                    </a:lnTo>
                    <a:lnTo>
                      <a:pt x="844" y="367"/>
                    </a:lnTo>
                    <a:lnTo>
                      <a:pt x="841" y="367"/>
                    </a:lnTo>
                    <a:lnTo>
                      <a:pt x="841" y="365"/>
                    </a:lnTo>
                    <a:lnTo>
                      <a:pt x="836" y="365"/>
                    </a:lnTo>
                    <a:lnTo>
                      <a:pt x="836" y="364"/>
                    </a:lnTo>
                    <a:lnTo>
                      <a:pt x="834" y="364"/>
                    </a:lnTo>
                    <a:lnTo>
                      <a:pt x="834" y="362"/>
                    </a:lnTo>
                    <a:lnTo>
                      <a:pt x="831" y="362"/>
                    </a:lnTo>
                    <a:lnTo>
                      <a:pt x="831" y="360"/>
                    </a:lnTo>
                    <a:lnTo>
                      <a:pt x="828" y="360"/>
                    </a:lnTo>
                    <a:lnTo>
                      <a:pt x="828" y="359"/>
                    </a:lnTo>
                    <a:lnTo>
                      <a:pt x="825" y="359"/>
                    </a:lnTo>
                    <a:lnTo>
                      <a:pt x="825" y="357"/>
                    </a:lnTo>
                    <a:lnTo>
                      <a:pt x="822" y="357"/>
                    </a:lnTo>
                    <a:lnTo>
                      <a:pt x="822" y="355"/>
                    </a:lnTo>
                    <a:lnTo>
                      <a:pt x="819" y="355"/>
                    </a:lnTo>
                    <a:lnTo>
                      <a:pt x="819" y="353"/>
                    </a:lnTo>
                    <a:lnTo>
                      <a:pt x="815" y="353"/>
                    </a:lnTo>
                    <a:lnTo>
                      <a:pt x="815" y="352"/>
                    </a:lnTo>
                    <a:lnTo>
                      <a:pt x="812" y="352"/>
                    </a:lnTo>
                    <a:lnTo>
                      <a:pt x="812" y="350"/>
                    </a:lnTo>
                    <a:lnTo>
                      <a:pt x="808" y="350"/>
                    </a:lnTo>
                    <a:lnTo>
                      <a:pt x="808" y="348"/>
                    </a:lnTo>
                    <a:lnTo>
                      <a:pt x="805" y="348"/>
                    </a:lnTo>
                    <a:lnTo>
                      <a:pt x="805" y="347"/>
                    </a:lnTo>
                    <a:lnTo>
                      <a:pt x="801" y="347"/>
                    </a:lnTo>
                    <a:lnTo>
                      <a:pt x="801" y="344"/>
                    </a:lnTo>
                    <a:lnTo>
                      <a:pt x="798" y="344"/>
                    </a:lnTo>
                    <a:lnTo>
                      <a:pt x="798" y="343"/>
                    </a:lnTo>
                    <a:lnTo>
                      <a:pt x="795" y="343"/>
                    </a:lnTo>
                    <a:lnTo>
                      <a:pt x="795" y="341"/>
                    </a:lnTo>
                    <a:lnTo>
                      <a:pt x="792" y="341"/>
                    </a:lnTo>
                    <a:lnTo>
                      <a:pt x="792" y="339"/>
                    </a:lnTo>
                    <a:lnTo>
                      <a:pt x="789" y="339"/>
                    </a:lnTo>
                    <a:lnTo>
                      <a:pt x="789" y="338"/>
                    </a:lnTo>
                    <a:lnTo>
                      <a:pt x="786" y="338"/>
                    </a:lnTo>
                    <a:lnTo>
                      <a:pt x="786" y="336"/>
                    </a:lnTo>
                    <a:lnTo>
                      <a:pt x="782" y="336"/>
                    </a:lnTo>
                    <a:lnTo>
                      <a:pt x="782" y="334"/>
                    </a:lnTo>
                    <a:lnTo>
                      <a:pt x="779" y="334"/>
                    </a:lnTo>
                    <a:lnTo>
                      <a:pt x="779" y="332"/>
                    </a:lnTo>
                    <a:lnTo>
                      <a:pt x="776" y="332"/>
                    </a:lnTo>
                    <a:lnTo>
                      <a:pt x="776" y="331"/>
                    </a:lnTo>
                    <a:lnTo>
                      <a:pt x="772" y="331"/>
                    </a:lnTo>
                    <a:lnTo>
                      <a:pt x="772" y="329"/>
                    </a:lnTo>
                    <a:lnTo>
                      <a:pt x="769" y="329"/>
                    </a:lnTo>
                    <a:lnTo>
                      <a:pt x="769" y="327"/>
                    </a:lnTo>
                    <a:lnTo>
                      <a:pt x="766" y="327"/>
                    </a:lnTo>
                    <a:lnTo>
                      <a:pt x="766" y="325"/>
                    </a:lnTo>
                    <a:lnTo>
                      <a:pt x="763" y="325"/>
                    </a:lnTo>
                    <a:lnTo>
                      <a:pt x="763" y="324"/>
                    </a:lnTo>
                    <a:lnTo>
                      <a:pt x="760" y="324"/>
                    </a:lnTo>
                    <a:lnTo>
                      <a:pt x="760" y="322"/>
                    </a:lnTo>
                    <a:lnTo>
                      <a:pt x="757" y="322"/>
                    </a:lnTo>
                    <a:lnTo>
                      <a:pt x="757" y="320"/>
                    </a:lnTo>
                    <a:lnTo>
                      <a:pt x="753" y="320"/>
                    </a:lnTo>
                    <a:lnTo>
                      <a:pt x="753" y="319"/>
                    </a:lnTo>
                    <a:lnTo>
                      <a:pt x="750" y="319"/>
                    </a:lnTo>
                    <a:lnTo>
                      <a:pt x="750" y="317"/>
                    </a:lnTo>
                    <a:lnTo>
                      <a:pt x="747" y="317"/>
                    </a:lnTo>
                    <a:lnTo>
                      <a:pt x="747" y="315"/>
                    </a:lnTo>
                    <a:lnTo>
                      <a:pt x="744" y="315"/>
                    </a:lnTo>
                    <a:lnTo>
                      <a:pt x="744" y="312"/>
                    </a:lnTo>
                    <a:lnTo>
                      <a:pt x="740" y="312"/>
                    </a:lnTo>
                    <a:lnTo>
                      <a:pt x="740" y="310"/>
                    </a:lnTo>
                    <a:lnTo>
                      <a:pt x="736" y="310"/>
                    </a:lnTo>
                    <a:lnTo>
                      <a:pt x="736" y="309"/>
                    </a:lnTo>
                    <a:lnTo>
                      <a:pt x="733" y="309"/>
                    </a:lnTo>
                    <a:lnTo>
                      <a:pt x="733" y="307"/>
                    </a:lnTo>
                    <a:lnTo>
                      <a:pt x="730" y="307"/>
                    </a:lnTo>
                    <a:lnTo>
                      <a:pt x="730" y="306"/>
                    </a:lnTo>
                    <a:lnTo>
                      <a:pt x="727" y="306"/>
                    </a:lnTo>
                    <a:lnTo>
                      <a:pt x="727" y="304"/>
                    </a:lnTo>
                    <a:lnTo>
                      <a:pt x="724" y="304"/>
                    </a:lnTo>
                    <a:lnTo>
                      <a:pt x="724" y="302"/>
                    </a:lnTo>
                    <a:lnTo>
                      <a:pt x="721" y="302"/>
                    </a:lnTo>
                    <a:lnTo>
                      <a:pt x="721" y="300"/>
                    </a:lnTo>
                    <a:lnTo>
                      <a:pt x="717" y="300"/>
                    </a:lnTo>
                    <a:lnTo>
                      <a:pt x="717" y="298"/>
                    </a:lnTo>
                    <a:lnTo>
                      <a:pt x="714" y="298"/>
                    </a:lnTo>
                    <a:lnTo>
                      <a:pt x="714" y="296"/>
                    </a:lnTo>
                    <a:lnTo>
                      <a:pt x="711" y="296"/>
                    </a:lnTo>
                    <a:lnTo>
                      <a:pt x="711" y="295"/>
                    </a:lnTo>
                    <a:lnTo>
                      <a:pt x="708" y="295"/>
                    </a:lnTo>
                    <a:lnTo>
                      <a:pt x="708" y="293"/>
                    </a:lnTo>
                    <a:lnTo>
                      <a:pt x="704" y="293"/>
                    </a:lnTo>
                    <a:lnTo>
                      <a:pt x="704" y="291"/>
                    </a:lnTo>
                    <a:lnTo>
                      <a:pt x="701" y="291"/>
                    </a:lnTo>
                    <a:lnTo>
                      <a:pt x="701" y="290"/>
                    </a:lnTo>
                    <a:lnTo>
                      <a:pt x="698" y="290"/>
                    </a:lnTo>
                    <a:lnTo>
                      <a:pt x="698" y="288"/>
                    </a:lnTo>
                    <a:lnTo>
                      <a:pt x="695" y="288"/>
                    </a:lnTo>
                    <a:lnTo>
                      <a:pt x="695" y="286"/>
                    </a:lnTo>
                    <a:lnTo>
                      <a:pt x="692" y="286"/>
                    </a:lnTo>
                    <a:lnTo>
                      <a:pt x="692" y="284"/>
                    </a:lnTo>
                    <a:lnTo>
                      <a:pt x="689" y="284"/>
                    </a:lnTo>
                    <a:lnTo>
                      <a:pt x="689" y="283"/>
                    </a:lnTo>
                    <a:lnTo>
                      <a:pt x="685" y="283"/>
                    </a:lnTo>
                    <a:lnTo>
                      <a:pt x="685" y="281"/>
                    </a:lnTo>
                    <a:lnTo>
                      <a:pt x="682" y="281"/>
                    </a:lnTo>
                    <a:lnTo>
                      <a:pt x="682" y="279"/>
                    </a:lnTo>
                    <a:lnTo>
                      <a:pt x="679" y="279"/>
                    </a:lnTo>
                    <a:lnTo>
                      <a:pt x="679" y="278"/>
                    </a:lnTo>
                    <a:lnTo>
                      <a:pt x="674" y="278"/>
                    </a:lnTo>
                    <a:lnTo>
                      <a:pt x="674" y="276"/>
                    </a:lnTo>
                    <a:lnTo>
                      <a:pt x="671" y="276"/>
                    </a:lnTo>
                    <a:lnTo>
                      <a:pt x="671" y="274"/>
                    </a:lnTo>
                    <a:lnTo>
                      <a:pt x="668" y="274"/>
                    </a:lnTo>
                    <a:lnTo>
                      <a:pt x="668" y="272"/>
                    </a:lnTo>
                    <a:lnTo>
                      <a:pt x="665" y="272"/>
                    </a:lnTo>
                    <a:lnTo>
                      <a:pt x="665" y="270"/>
                    </a:lnTo>
                    <a:lnTo>
                      <a:pt x="662" y="270"/>
                    </a:lnTo>
                    <a:lnTo>
                      <a:pt x="662" y="269"/>
                    </a:lnTo>
                    <a:lnTo>
                      <a:pt x="659" y="269"/>
                    </a:lnTo>
                    <a:lnTo>
                      <a:pt x="659" y="267"/>
                    </a:lnTo>
                    <a:lnTo>
                      <a:pt x="655" y="267"/>
                    </a:lnTo>
                    <a:lnTo>
                      <a:pt x="655" y="265"/>
                    </a:lnTo>
                    <a:lnTo>
                      <a:pt x="652" y="265"/>
                    </a:lnTo>
                    <a:lnTo>
                      <a:pt x="652" y="264"/>
                    </a:lnTo>
                    <a:lnTo>
                      <a:pt x="649" y="264"/>
                    </a:lnTo>
                    <a:lnTo>
                      <a:pt x="649" y="262"/>
                    </a:lnTo>
                    <a:lnTo>
                      <a:pt x="646" y="262"/>
                    </a:lnTo>
                    <a:lnTo>
                      <a:pt x="646" y="260"/>
                    </a:lnTo>
                    <a:lnTo>
                      <a:pt x="641" y="260"/>
                    </a:lnTo>
                    <a:lnTo>
                      <a:pt x="641" y="258"/>
                    </a:lnTo>
                    <a:lnTo>
                      <a:pt x="640" y="258"/>
                    </a:lnTo>
                    <a:lnTo>
                      <a:pt x="640" y="256"/>
                    </a:lnTo>
                    <a:lnTo>
                      <a:pt x="636" y="256"/>
                    </a:lnTo>
                    <a:lnTo>
                      <a:pt x="636" y="255"/>
                    </a:lnTo>
                    <a:lnTo>
                      <a:pt x="633" y="255"/>
                    </a:lnTo>
                    <a:lnTo>
                      <a:pt x="633" y="253"/>
                    </a:lnTo>
                    <a:lnTo>
                      <a:pt x="630" y="253"/>
                    </a:lnTo>
                    <a:lnTo>
                      <a:pt x="630" y="251"/>
                    </a:lnTo>
                    <a:lnTo>
                      <a:pt x="627" y="251"/>
                    </a:lnTo>
                    <a:lnTo>
                      <a:pt x="627" y="248"/>
                    </a:lnTo>
                    <a:lnTo>
                      <a:pt x="624" y="248"/>
                    </a:lnTo>
                    <a:lnTo>
                      <a:pt x="624" y="247"/>
                    </a:lnTo>
                    <a:lnTo>
                      <a:pt x="620" y="247"/>
                    </a:lnTo>
                    <a:lnTo>
                      <a:pt x="620" y="245"/>
                    </a:lnTo>
                    <a:lnTo>
                      <a:pt x="617" y="245"/>
                    </a:lnTo>
                    <a:lnTo>
                      <a:pt x="617" y="243"/>
                    </a:lnTo>
                    <a:lnTo>
                      <a:pt x="612" y="243"/>
                    </a:lnTo>
                    <a:lnTo>
                      <a:pt x="612" y="242"/>
                    </a:lnTo>
                    <a:lnTo>
                      <a:pt x="609" y="242"/>
                    </a:lnTo>
                    <a:lnTo>
                      <a:pt x="609" y="240"/>
                    </a:lnTo>
                    <a:lnTo>
                      <a:pt x="606" y="240"/>
                    </a:lnTo>
                    <a:lnTo>
                      <a:pt x="606" y="238"/>
                    </a:lnTo>
                    <a:lnTo>
                      <a:pt x="602" y="238"/>
                    </a:lnTo>
                    <a:lnTo>
                      <a:pt x="602" y="236"/>
                    </a:lnTo>
                    <a:lnTo>
                      <a:pt x="598" y="236"/>
                    </a:lnTo>
                    <a:lnTo>
                      <a:pt x="598" y="235"/>
                    </a:lnTo>
                    <a:lnTo>
                      <a:pt x="595" y="235"/>
                    </a:lnTo>
                    <a:lnTo>
                      <a:pt x="595" y="233"/>
                    </a:lnTo>
                    <a:lnTo>
                      <a:pt x="592" y="233"/>
                    </a:lnTo>
                    <a:lnTo>
                      <a:pt x="592" y="231"/>
                    </a:lnTo>
                    <a:lnTo>
                      <a:pt x="589" y="231"/>
                    </a:lnTo>
                    <a:lnTo>
                      <a:pt x="589" y="230"/>
                    </a:lnTo>
                    <a:lnTo>
                      <a:pt x="586" y="230"/>
                    </a:lnTo>
                    <a:lnTo>
                      <a:pt x="586" y="227"/>
                    </a:lnTo>
                    <a:lnTo>
                      <a:pt x="583" y="227"/>
                    </a:lnTo>
                    <a:lnTo>
                      <a:pt x="583" y="226"/>
                    </a:lnTo>
                    <a:lnTo>
                      <a:pt x="580" y="226"/>
                    </a:lnTo>
                    <a:lnTo>
                      <a:pt x="580" y="224"/>
                    </a:lnTo>
                    <a:lnTo>
                      <a:pt x="576" y="224"/>
                    </a:lnTo>
                    <a:lnTo>
                      <a:pt x="576" y="222"/>
                    </a:lnTo>
                    <a:lnTo>
                      <a:pt x="573" y="222"/>
                    </a:lnTo>
                    <a:lnTo>
                      <a:pt x="573" y="221"/>
                    </a:lnTo>
                    <a:lnTo>
                      <a:pt x="570" y="221"/>
                    </a:lnTo>
                    <a:lnTo>
                      <a:pt x="570" y="219"/>
                    </a:lnTo>
                    <a:lnTo>
                      <a:pt x="566" y="219"/>
                    </a:lnTo>
                    <a:lnTo>
                      <a:pt x="566" y="217"/>
                    </a:lnTo>
                    <a:lnTo>
                      <a:pt x="563" y="217"/>
                    </a:lnTo>
                    <a:lnTo>
                      <a:pt x="563" y="215"/>
                    </a:lnTo>
                    <a:lnTo>
                      <a:pt x="558" y="215"/>
                    </a:lnTo>
                    <a:lnTo>
                      <a:pt x="558" y="214"/>
                    </a:lnTo>
                    <a:lnTo>
                      <a:pt x="557" y="214"/>
                    </a:lnTo>
                    <a:lnTo>
                      <a:pt x="557" y="212"/>
                    </a:lnTo>
                    <a:lnTo>
                      <a:pt x="552" y="212"/>
                    </a:lnTo>
                    <a:lnTo>
                      <a:pt x="552" y="210"/>
                    </a:lnTo>
                    <a:lnTo>
                      <a:pt x="549" y="210"/>
                    </a:lnTo>
                    <a:lnTo>
                      <a:pt x="549" y="209"/>
                    </a:lnTo>
                    <a:lnTo>
                      <a:pt x="546" y="209"/>
                    </a:lnTo>
                    <a:lnTo>
                      <a:pt x="546" y="207"/>
                    </a:lnTo>
                    <a:lnTo>
                      <a:pt x="543" y="207"/>
                    </a:lnTo>
                    <a:lnTo>
                      <a:pt x="543" y="205"/>
                    </a:lnTo>
                    <a:lnTo>
                      <a:pt x="538" y="205"/>
                    </a:lnTo>
                    <a:lnTo>
                      <a:pt x="538" y="203"/>
                    </a:lnTo>
                    <a:lnTo>
                      <a:pt x="535" y="203"/>
                    </a:lnTo>
                    <a:lnTo>
                      <a:pt x="535" y="202"/>
                    </a:lnTo>
                    <a:lnTo>
                      <a:pt x="532" y="202"/>
                    </a:lnTo>
                    <a:lnTo>
                      <a:pt x="532" y="200"/>
                    </a:lnTo>
                    <a:lnTo>
                      <a:pt x="529" y="200"/>
                    </a:lnTo>
                    <a:lnTo>
                      <a:pt x="529" y="198"/>
                    </a:lnTo>
                    <a:lnTo>
                      <a:pt x="525" y="198"/>
                    </a:lnTo>
                    <a:lnTo>
                      <a:pt x="525" y="196"/>
                    </a:lnTo>
                    <a:lnTo>
                      <a:pt x="521" y="196"/>
                    </a:lnTo>
                    <a:lnTo>
                      <a:pt x="521" y="194"/>
                    </a:lnTo>
                    <a:lnTo>
                      <a:pt x="519" y="194"/>
                    </a:lnTo>
                    <a:lnTo>
                      <a:pt x="519" y="193"/>
                    </a:lnTo>
                    <a:lnTo>
                      <a:pt x="516" y="193"/>
                    </a:lnTo>
                    <a:lnTo>
                      <a:pt x="516" y="191"/>
                    </a:lnTo>
                    <a:lnTo>
                      <a:pt x="513" y="191"/>
                    </a:lnTo>
                    <a:lnTo>
                      <a:pt x="513" y="190"/>
                    </a:lnTo>
                    <a:lnTo>
                      <a:pt x="508" y="190"/>
                    </a:lnTo>
                    <a:lnTo>
                      <a:pt x="508" y="188"/>
                    </a:lnTo>
                    <a:lnTo>
                      <a:pt x="505" y="188"/>
                    </a:lnTo>
                    <a:lnTo>
                      <a:pt x="505" y="186"/>
                    </a:lnTo>
                    <a:lnTo>
                      <a:pt x="501" y="186"/>
                    </a:lnTo>
                    <a:lnTo>
                      <a:pt x="501" y="183"/>
                    </a:lnTo>
                    <a:lnTo>
                      <a:pt x="498" y="183"/>
                    </a:lnTo>
                    <a:lnTo>
                      <a:pt x="498" y="181"/>
                    </a:lnTo>
                    <a:lnTo>
                      <a:pt x="495" y="181"/>
                    </a:lnTo>
                    <a:lnTo>
                      <a:pt x="495" y="180"/>
                    </a:lnTo>
                    <a:lnTo>
                      <a:pt x="492" y="180"/>
                    </a:lnTo>
                    <a:lnTo>
                      <a:pt x="492" y="178"/>
                    </a:lnTo>
                    <a:lnTo>
                      <a:pt x="489" y="178"/>
                    </a:lnTo>
                    <a:lnTo>
                      <a:pt x="489" y="176"/>
                    </a:lnTo>
                    <a:lnTo>
                      <a:pt x="484" y="176"/>
                    </a:lnTo>
                    <a:lnTo>
                      <a:pt x="484" y="174"/>
                    </a:lnTo>
                    <a:lnTo>
                      <a:pt x="480" y="174"/>
                    </a:lnTo>
                    <a:lnTo>
                      <a:pt x="480" y="173"/>
                    </a:lnTo>
                    <a:lnTo>
                      <a:pt x="477" y="173"/>
                    </a:lnTo>
                    <a:lnTo>
                      <a:pt x="477" y="171"/>
                    </a:lnTo>
                    <a:lnTo>
                      <a:pt x="473" y="171"/>
                    </a:lnTo>
                    <a:lnTo>
                      <a:pt x="473" y="169"/>
                    </a:lnTo>
                    <a:lnTo>
                      <a:pt x="470" y="169"/>
                    </a:lnTo>
                    <a:lnTo>
                      <a:pt x="470" y="168"/>
                    </a:lnTo>
                    <a:lnTo>
                      <a:pt x="467" y="168"/>
                    </a:lnTo>
                    <a:lnTo>
                      <a:pt x="467" y="166"/>
                    </a:lnTo>
                    <a:lnTo>
                      <a:pt x="464" y="166"/>
                    </a:lnTo>
                    <a:lnTo>
                      <a:pt x="464" y="164"/>
                    </a:lnTo>
                    <a:lnTo>
                      <a:pt x="460" y="164"/>
                    </a:lnTo>
                    <a:lnTo>
                      <a:pt x="460" y="162"/>
                    </a:lnTo>
                    <a:lnTo>
                      <a:pt x="456" y="162"/>
                    </a:lnTo>
                    <a:lnTo>
                      <a:pt x="456" y="161"/>
                    </a:lnTo>
                    <a:lnTo>
                      <a:pt x="453" y="161"/>
                    </a:lnTo>
                    <a:lnTo>
                      <a:pt x="453" y="159"/>
                    </a:lnTo>
                    <a:lnTo>
                      <a:pt x="449" y="159"/>
                    </a:lnTo>
                    <a:lnTo>
                      <a:pt x="449" y="157"/>
                    </a:lnTo>
                    <a:lnTo>
                      <a:pt x="445" y="157"/>
                    </a:lnTo>
                    <a:lnTo>
                      <a:pt x="445" y="155"/>
                    </a:lnTo>
                    <a:lnTo>
                      <a:pt x="443" y="155"/>
                    </a:lnTo>
                    <a:lnTo>
                      <a:pt x="443" y="153"/>
                    </a:lnTo>
                    <a:lnTo>
                      <a:pt x="438" y="153"/>
                    </a:lnTo>
                    <a:lnTo>
                      <a:pt x="438" y="152"/>
                    </a:lnTo>
                    <a:lnTo>
                      <a:pt x="435" y="152"/>
                    </a:lnTo>
                    <a:lnTo>
                      <a:pt x="435" y="150"/>
                    </a:lnTo>
                    <a:lnTo>
                      <a:pt x="432" y="150"/>
                    </a:lnTo>
                    <a:lnTo>
                      <a:pt x="432" y="148"/>
                    </a:lnTo>
                    <a:lnTo>
                      <a:pt x="427" y="148"/>
                    </a:lnTo>
                    <a:lnTo>
                      <a:pt x="427" y="147"/>
                    </a:lnTo>
                    <a:lnTo>
                      <a:pt x="424" y="147"/>
                    </a:lnTo>
                    <a:lnTo>
                      <a:pt x="424" y="145"/>
                    </a:lnTo>
                    <a:lnTo>
                      <a:pt x="420" y="145"/>
                    </a:lnTo>
                    <a:lnTo>
                      <a:pt x="420" y="143"/>
                    </a:lnTo>
                    <a:lnTo>
                      <a:pt x="417" y="143"/>
                    </a:lnTo>
                    <a:lnTo>
                      <a:pt x="417" y="141"/>
                    </a:lnTo>
                    <a:lnTo>
                      <a:pt x="414" y="141"/>
                    </a:lnTo>
                    <a:lnTo>
                      <a:pt x="414" y="140"/>
                    </a:lnTo>
                    <a:lnTo>
                      <a:pt x="409" y="140"/>
                    </a:lnTo>
                    <a:lnTo>
                      <a:pt x="409" y="138"/>
                    </a:lnTo>
                    <a:lnTo>
                      <a:pt x="405" y="138"/>
                    </a:lnTo>
                    <a:lnTo>
                      <a:pt x="405" y="136"/>
                    </a:lnTo>
                    <a:lnTo>
                      <a:pt x="402" y="136"/>
                    </a:lnTo>
                    <a:lnTo>
                      <a:pt x="402" y="135"/>
                    </a:lnTo>
                    <a:lnTo>
                      <a:pt x="399" y="135"/>
                    </a:lnTo>
                    <a:lnTo>
                      <a:pt x="399" y="133"/>
                    </a:lnTo>
                    <a:lnTo>
                      <a:pt x="395" y="133"/>
                    </a:lnTo>
                    <a:lnTo>
                      <a:pt x="395" y="131"/>
                    </a:lnTo>
                    <a:lnTo>
                      <a:pt x="391" y="131"/>
                    </a:lnTo>
                    <a:lnTo>
                      <a:pt x="391" y="129"/>
                    </a:lnTo>
                    <a:lnTo>
                      <a:pt x="388" y="129"/>
                    </a:lnTo>
                    <a:lnTo>
                      <a:pt x="388" y="127"/>
                    </a:lnTo>
                    <a:lnTo>
                      <a:pt x="382" y="127"/>
                    </a:lnTo>
                    <a:lnTo>
                      <a:pt x="382" y="126"/>
                    </a:lnTo>
                    <a:lnTo>
                      <a:pt x="379" y="126"/>
                    </a:lnTo>
                    <a:lnTo>
                      <a:pt x="379" y="124"/>
                    </a:lnTo>
                    <a:lnTo>
                      <a:pt x="376" y="124"/>
                    </a:lnTo>
                    <a:lnTo>
                      <a:pt x="376" y="122"/>
                    </a:lnTo>
                    <a:lnTo>
                      <a:pt x="371" y="122"/>
                    </a:lnTo>
                    <a:lnTo>
                      <a:pt x="371" y="119"/>
                    </a:lnTo>
                    <a:lnTo>
                      <a:pt x="368" y="119"/>
                    </a:lnTo>
                    <a:lnTo>
                      <a:pt x="368" y="118"/>
                    </a:lnTo>
                    <a:lnTo>
                      <a:pt x="365" y="118"/>
                    </a:lnTo>
                    <a:lnTo>
                      <a:pt x="365" y="116"/>
                    </a:lnTo>
                    <a:lnTo>
                      <a:pt x="360" y="116"/>
                    </a:lnTo>
                    <a:lnTo>
                      <a:pt x="360" y="114"/>
                    </a:lnTo>
                    <a:lnTo>
                      <a:pt x="357" y="114"/>
                    </a:lnTo>
                    <a:lnTo>
                      <a:pt x="357" y="113"/>
                    </a:lnTo>
                    <a:lnTo>
                      <a:pt x="354" y="113"/>
                    </a:lnTo>
                    <a:lnTo>
                      <a:pt x="354" y="111"/>
                    </a:lnTo>
                    <a:lnTo>
                      <a:pt x="349" y="111"/>
                    </a:lnTo>
                    <a:lnTo>
                      <a:pt x="349" y="109"/>
                    </a:lnTo>
                    <a:lnTo>
                      <a:pt x="346" y="109"/>
                    </a:lnTo>
                    <a:lnTo>
                      <a:pt x="346" y="107"/>
                    </a:lnTo>
                    <a:lnTo>
                      <a:pt x="341" y="107"/>
                    </a:lnTo>
                    <a:lnTo>
                      <a:pt x="341" y="106"/>
                    </a:lnTo>
                    <a:lnTo>
                      <a:pt x="337" y="106"/>
                    </a:lnTo>
                    <a:lnTo>
                      <a:pt x="337" y="104"/>
                    </a:lnTo>
                    <a:lnTo>
                      <a:pt x="332" y="104"/>
                    </a:lnTo>
                    <a:lnTo>
                      <a:pt x="332" y="102"/>
                    </a:lnTo>
                    <a:lnTo>
                      <a:pt x="329" y="102"/>
                    </a:lnTo>
                    <a:lnTo>
                      <a:pt x="329" y="100"/>
                    </a:lnTo>
                    <a:lnTo>
                      <a:pt x="326" y="100"/>
                    </a:lnTo>
                    <a:lnTo>
                      <a:pt x="326" y="99"/>
                    </a:lnTo>
                    <a:lnTo>
                      <a:pt x="321" y="99"/>
                    </a:lnTo>
                    <a:lnTo>
                      <a:pt x="321" y="97"/>
                    </a:lnTo>
                    <a:lnTo>
                      <a:pt x="316" y="97"/>
                    </a:lnTo>
                    <a:lnTo>
                      <a:pt x="316" y="95"/>
                    </a:lnTo>
                    <a:lnTo>
                      <a:pt x="313" y="95"/>
                    </a:lnTo>
                    <a:lnTo>
                      <a:pt x="313" y="93"/>
                    </a:lnTo>
                    <a:lnTo>
                      <a:pt x="308" y="93"/>
                    </a:lnTo>
                    <a:lnTo>
                      <a:pt x="308" y="92"/>
                    </a:lnTo>
                    <a:lnTo>
                      <a:pt x="305" y="92"/>
                    </a:lnTo>
                    <a:lnTo>
                      <a:pt x="305" y="90"/>
                    </a:lnTo>
                    <a:lnTo>
                      <a:pt x="300" y="90"/>
                    </a:lnTo>
                    <a:lnTo>
                      <a:pt x="300" y="88"/>
                    </a:lnTo>
                    <a:lnTo>
                      <a:pt x="295" y="88"/>
                    </a:lnTo>
                    <a:lnTo>
                      <a:pt x="295" y="86"/>
                    </a:lnTo>
                    <a:lnTo>
                      <a:pt x="292" y="86"/>
                    </a:lnTo>
                    <a:lnTo>
                      <a:pt x="292" y="85"/>
                    </a:lnTo>
                    <a:lnTo>
                      <a:pt x="287" y="85"/>
                    </a:lnTo>
                    <a:lnTo>
                      <a:pt x="287" y="83"/>
                    </a:lnTo>
                    <a:lnTo>
                      <a:pt x="284" y="83"/>
                    </a:lnTo>
                    <a:lnTo>
                      <a:pt x="284" y="81"/>
                    </a:lnTo>
                    <a:lnTo>
                      <a:pt x="279" y="81"/>
                    </a:lnTo>
                    <a:lnTo>
                      <a:pt x="279" y="79"/>
                    </a:lnTo>
                    <a:lnTo>
                      <a:pt x="274" y="79"/>
                    </a:lnTo>
                    <a:lnTo>
                      <a:pt x="274" y="78"/>
                    </a:lnTo>
                    <a:lnTo>
                      <a:pt x="269" y="78"/>
                    </a:lnTo>
                    <a:lnTo>
                      <a:pt x="269" y="76"/>
                    </a:lnTo>
                    <a:lnTo>
                      <a:pt x="265" y="76"/>
                    </a:lnTo>
                    <a:lnTo>
                      <a:pt x="265" y="74"/>
                    </a:lnTo>
                    <a:lnTo>
                      <a:pt x="261" y="74"/>
                    </a:lnTo>
                    <a:lnTo>
                      <a:pt x="261" y="73"/>
                    </a:lnTo>
                    <a:lnTo>
                      <a:pt x="256" y="73"/>
                    </a:lnTo>
                    <a:lnTo>
                      <a:pt x="256" y="71"/>
                    </a:lnTo>
                    <a:lnTo>
                      <a:pt x="251" y="71"/>
                    </a:lnTo>
                    <a:lnTo>
                      <a:pt x="251" y="69"/>
                    </a:lnTo>
                    <a:lnTo>
                      <a:pt x="246" y="69"/>
                    </a:lnTo>
                    <a:lnTo>
                      <a:pt x="246" y="67"/>
                    </a:lnTo>
                    <a:lnTo>
                      <a:pt x="241" y="67"/>
                    </a:lnTo>
                    <a:lnTo>
                      <a:pt x="241" y="65"/>
                    </a:lnTo>
                    <a:lnTo>
                      <a:pt x="236" y="65"/>
                    </a:lnTo>
                    <a:lnTo>
                      <a:pt x="236" y="64"/>
                    </a:lnTo>
                    <a:lnTo>
                      <a:pt x="233" y="64"/>
                    </a:lnTo>
                    <a:lnTo>
                      <a:pt x="233" y="62"/>
                    </a:lnTo>
                    <a:lnTo>
                      <a:pt x="229" y="62"/>
                    </a:lnTo>
                    <a:lnTo>
                      <a:pt x="229" y="61"/>
                    </a:lnTo>
                    <a:lnTo>
                      <a:pt x="224" y="61"/>
                    </a:lnTo>
                    <a:lnTo>
                      <a:pt x="224" y="58"/>
                    </a:lnTo>
                    <a:lnTo>
                      <a:pt x="219" y="58"/>
                    </a:lnTo>
                    <a:lnTo>
                      <a:pt x="219" y="57"/>
                    </a:lnTo>
                    <a:lnTo>
                      <a:pt x="214" y="57"/>
                    </a:lnTo>
                    <a:lnTo>
                      <a:pt x="214" y="54"/>
                    </a:lnTo>
                    <a:lnTo>
                      <a:pt x="210" y="54"/>
                    </a:lnTo>
                    <a:lnTo>
                      <a:pt x="210" y="52"/>
                    </a:lnTo>
                    <a:lnTo>
                      <a:pt x="202" y="52"/>
                    </a:lnTo>
                    <a:lnTo>
                      <a:pt x="202" y="51"/>
                    </a:lnTo>
                    <a:lnTo>
                      <a:pt x="197" y="51"/>
                    </a:lnTo>
                    <a:lnTo>
                      <a:pt x="197" y="49"/>
                    </a:lnTo>
                    <a:lnTo>
                      <a:pt x="192" y="49"/>
                    </a:lnTo>
                    <a:lnTo>
                      <a:pt x="192" y="47"/>
                    </a:lnTo>
                    <a:lnTo>
                      <a:pt x="186" y="47"/>
                    </a:lnTo>
                    <a:lnTo>
                      <a:pt x="186" y="45"/>
                    </a:lnTo>
                    <a:lnTo>
                      <a:pt x="180" y="45"/>
                    </a:lnTo>
                    <a:lnTo>
                      <a:pt x="180" y="44"/>
                    </a:lnTo>
                    <a:lnTo>
                      <a:pt x="175" y="44"/>
                    </a:lnTo>
                    <a:lnTo>
                      <a:pt x="175" y="42"/>
                    </a:lnTo>
                    <a:lnTo>
                      <a:pt x="170" y="42"/>
                    </a:lnTo>
                    <a:lnTo>
                      <a:pt x="170" y="40"/>
                    </a:lnTo>
                    <a:lnTo>
                      <a:pt x="164" y="40"/>
                    </a:lnTo>
                    <a:lnTo>
                      <a:pt x="164" y="39"/>
                    </a:lnTo>
                    <a:lnTo>
                      <a:pt x="159" y="39"/>
                    </a:lnTo>
                    <a:lnTo>
                      <a:pt x="159" y="36"/>
                    </a:lnTo>
                    <a:lnTo>
                      <a:pt x="153" y="36"/>
                    </a:lnTo>
                    <a:lnTo>
                      <a:pt x="153" y="35"/>
                    </a:lnTo>
                    <a:lnTo>
                      <a:pt x="147" y="35"/>
                    </a:lnTo>
                    <a:lnTo>
                      <a:pt x="147" y="33"/>
                    </a:lnTo>
                    <a:lnTo>
                      <a:pt x="137" y="33"/>
                    </a:lnTo>
                    <a:lnTo>
                      <a:pt x="137" y="32"/>
                    </a:lnTo>
                    <a:lnTo>
                      <a:pt x="134" y="32"/>
                    </a:lnTo>
                    <a:lnTo>
                      <a:pt x="134" y="30"/>
                    </a:lnTo>
                    <a:lnTo>
                      <a:pt x="126" y="30"/>
                    </a:lnTo>
                    <a:lnTo>
                      <a:pt x="126" y="28"/>
                    </a:lnTo>
                    <a:lnTo>
                      <a:pt x="119" y="28"/>
                    </a:lnTo>
                    <a:lnTo>
                      <a:pt x="119" y="26"/>
                    </a:lnTo>
                    <a:lnTo>
                      <a:pt x="115" y="26"/>
                    </a:lnTo>
                    <a:lnTo>
                      <a:pt x="115" y="24"/>
                    </a:lnTo>
                    <a:lnTo>
                      <a:pt x="105" y="24"/>
                    </a:lnTo>
                    <a:lnTo>
                      <a:pt x="105" y="23"/>
                    </a:lnTo>
                    <a:lnTo>
                      <a:pt x="100" y="23"/>
                    </a:lnTo>
                    <a:lnTo>
                      <a:pt x="100" y="21"/>
                    </a:lnTo>
                    <a:lnTo>
                      <a:pt x="92" y="21"/>
                    </a:lnTo>
                    <a:lnTo>
                      <a:pt x="92" y="19"/>
                    </a:lnTo>
                    <a:lnTo>
                      <a:pt x="83" y="19"/>
                    </a:lnTo>
                    <a:lnTo>
                      <a:pt x="83" y="18"/>
                    </a:lnTo>
                    <a:lnTo>
                      <a:pt x="76" y="18"/>
                    </a:lnTo>
                    <a:lnTo>
                      <a:pt x="76" y="16"/>
                    </a:lnTo>
                    <a:lnTo>
                      <a:pt x="67" y="16"/>
                    </a:lnTo>
                    <a:lnTo>
                      <a:pt x="67" y="14"/>
                    </a:lnTo>
                    <a:lnTo>
                      <a:pt x="58" y="14"/>
                    </a:lnTo>
                    <a:lnTo>
                      <a:pt x="58" y="12"/>
                    </a:lnTo>
                    <a:lnTo>
                      <a:pt x="48" y="12"/>
                    </a:lnTo>
                    <a:lnTo>
                      <a:pt x="48" y="11"/>
                    </a:lnTo>
                    <a:lnTo>
                      <a:pt x="37" y="11"/>
                    </a:lnTo>
                    <a:lnTo>
                      <a:pt x="37" y="9"/>
                    </a:lnTo>
                    <a:lnTo>
                      <a:pt x="36" y="9"/>
                    </a:lnTo>
                    <a:lnTo>
                      <a:pt x="36" y="11"/>
                    </a:lnTo>
                    <a:lnTo>
                      <a:pt x="35" y="11"/>
                    </a:lnTo>
                    <a:lnTo>
                      <a:pt x="35" y="16"/>
                    </a:lnTo>
                    <a:lnTo>
                      <a:pt x="33" y="16"/>
                    </a:lnTo>
                    <a:lnTo>
                      <a:pt x="33" y="28"/>
                    </a:lnTo>
                    <a:lnTo>
                      <a:pt x="31" y="28"/>
                    </a:lnTo>
                    <a:lnTo>
                      <a:pt x="31" y="52"/>
                    </a:lnTo>
                    <a:lnTo>
                      <a:pt x="30" y="52"/>
                    </a:lnTo>
                    <a:lnTo>
                      <a:pt x="30" y="93"/>
                    </a:lnTo>
                    <a:lnTo>
                      <a:pt x="28" y="93"/>
                    </a:lnTo>
                    <a:lnTo>
                      <a:pt x="28" y="136"/>
                    </a:lnTo>
                    <a:lnTo>
                      <a:pt x="27" y="136"/>
                    </a:lnTo>
                    <a:lnTo>
                      <a:pt x="27" y="162"/>
                    </a:lnTo>
                    <a:lnTo>
                      <a:pt x="25" y="162"/>
                    </a:lnTo>
                    <a:lnTo>
                      <a:pt x="25" y="178"/>
                    </a:lnTo>
                    <a:lnTo>
                      <a:pt x="24" y="178"/>
                    </a:lnTo>
                    <a:lnTo>
                      <a:pt x="24" y="186"/>
                    </a:lnTo>
                    <a:lnTo>
                      <a:pt x="21" y="186"/>
                    </a:lnTo>
                    <a:lnTo>
                      <a:pt x="21" y="196"/>
                    </a:lnTo>
                    <a:lnTo>
                      <a:pt x="20" y="196"/>
                    </a:lnTo>
                    <a:lnTo>
                      <a:pt x="20" y="214"/>
                    </a:lnTo>
                    <a:lnTo>
                      <a:pt x="18" y="214"/>
                    </a:lnTo>
                    <a:lnTo>
                      <a:pt x="18" y="258"/>
                    </a:lnTo>
                    <a:lnTo>
                      <a:pt x="17" y="258"/>
                    </a:lnTo>
                    <a:lnTo>
                      <a:pt x="17" y="343"/>
                    </a:lnTo>
                    <a:lnTo>
                      <a:pt x="15" y="343"/>
                    </a:lnTo>
                    <a:lnTo>
                      <a:pt x="15" y="468"/>
                    </a:lnTo>
                    <a:lnTo>
                      <a:pt x="14" y="468"/>
                    </a:lnTo>
                    <a:lnTo>
                      <a:pt x="14" y="612"/>
                    </a:lnTo>
                    <a:lnTo>
                      <a:pt x="12" y="612"/>
                    </a:lnTo>
                    <a:lnTo>
                      <a:pt x="12" y="773"/>
                    </a:lnTo>
                    <a:lnTo>
                      <a:pt x="10" y="773"/>
                    </a:lnTo>
                    <a:lnTo>
                      <a:pt x="10" y="870"/>
                    </a:lnTo>
                    <a:lnTo>
                      <a:pt x="0" y="870"/>
                    </a:lnTo>
                    <a:lnTo>
                      <a:pt x="0" y="763"/>
                    </a:lnTo>
                    <a:lnTo>
                      <a:pt x="2" y="763"/>
                    </a:lnTo>
                    <a:lnTo>
                      <a:pt x="2" y="603"/>
                    </a:lnTo>
                    <a:lnTo>
                      <a:pt x="4" y="603"/>
                    </a:lnTo>
                    <a:lnTo>
                      <a:pt x="4" y="459"/>
                    </a:lnTo>
                    <a:lnTo>
                      <a:pt x="6" y="459"/>
                    </a:lnTo>
                    <a:lnTo>
                      <a:pt x="6" y="334"/>
                    </a:lnTo>
                    <a:lnTo>
                      <a:pt x="8" y="334"/>
                    </a:lnTo>
                    <a:lnTo>
                      <a:pt x="8" y="248"/>
                    </a:lnTo>
                    <a:lnTo>
                      <a:pt x="9" y="248"/>
                    </a:lnTo>
                    <a:lnTo>
                      <a:pt x="9" y="205"/>
                    </a:lnTo>
                    <a:lnTo>
                      <a:pt x="11" y="205"/>
                    </a:lnTo>
                    <a:lnTo>
                      <a:pt x="11" y="187"/>
                    </a:lnTo>
                    <a:lnTo>
                      <a:pt x="12" y="187"/>
                    </a:lnTo>
                    <a:lnTo>
                      <a:pt x="12" y="176"/>
                    </a:lnTo>
                    <a:lnTo>
                      <a:pt x="15" y="176"/>
                    </a:lnTo>
                    <a:lnTo>
                      <a:pt x="15" y="169"/>
                    </a:lnTo>
                    <a:lnTo>
                      <a:pt x="16" y="169"/>
                    </a:lnTo>
                    <a:lnTo>
                      <a:pt x="16" y="153"/>
                    </a:lnTo>
                    <a:lnTo>
                      <a:pt x="18" y="153"/>
                    </a:lnTo>
                    <a:lnTo>
                      <a:pt x="18" y="127"/>
                    </a:lnTo>
                    <a:lnTo>
                      <a:pt x="19" y="127"/>
                    </a:lnTo>
                    <a:lnTo>
                      <a:pt x="19" y="84"/>
                    </a:lnTo>
                    <a:lnTo>
                      <a:pt x="21" y="84"/>
                    </a:lnTo>
                    <a:lnTo>
                      <a:pt x="21" y="43"/>
                    </a:lnTo>
                    <a:lnTo>
                      <a:pt x="22" y="43"/>
                    </a:lnTo>
                    <a:lnTo>
                      <a:pt x="22" y="19"/>
                    </a:lnTo>
                    <a:lnTo>
                      <a:pt x="24" y="19"/>
                    </a:lnTo>
                    <a:lnTo>
                      <a:pt x="24" y="7"/>
                    </a:lnTo>
                    <a:lnTo>
                      <a:pt x="26" y="7"/>
                    </a:lnTo>
                    <a:lnTo>
                      <a:pt x="26" y="2"/>
                    </a:lnTo>
                    <a:lnTo>
                      <a:pt x="27" y="2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7" name="Freeform 47"/>
              <p:cNvSpPr>
                <a:spLocks/>
              </p:cNvSpPr>
              <p:nvPr/>
            </p:nvSpPr>
            <p:spPr bwMode="auto">
              <a:xfrm>
                <a:off x="2227263" y="3568700"/>
                <a:ext cx="33338" cy="47625"/>
              </a:xfrm>
              <a:custGeom>
                <a:avLst/>
                <a:gdLst>
                  <a:gd name="T0" fmla="*/ 19 w 21"/>
                  <a:gd name="T1" fmla="*/ 0 h 30"/>
                  <a:gd name="T2" fmla="*/ 21 w 21"/>
                  <a:gd name="T3" fmla="*/ 0 h 30"/>
                  <a:gd name="T4" fmla="*/ 21 w 21"/>
                  <a:gd name="T5" fmla="*/ 2 h 30"/>
                  <a:gd name="T6" fmla="*/ 3 w 21"/>
                  <a:gd name="T7" fmla="*/ 30 h 30"/>
                  <a:gd name="T8" fmla="*/ 0 w 21"/>
                  <a:gd name="T9" fmla="*/ 30 h 30"/>
                  <a:gd name="T10" fmla="*/ 0 w 21"/>
                  <a:gd name="T11" fmla="*/ 27 h 30"/>
                  <a:gd name="T12" fmla="*/ 19 w 21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30">
                    <a:moveTo>
                      <a:pt x="19" y="0"/>
                    </a:moveTo>
                    <a:lnTo>
                      <a:pt x="21" y="0"/>
                    </a:lnTo>
                    <a:lnTo>
                      <a:pt x="21" y="2"/>
                    </a:lnTo>
                    <a:lnTo>
                      <a:pt x="3" y="30"/>
                    </a:lnTo>
                    <a:lnTo>
                      <a:pt x="0" y="30"/>
                    </a:lnTo>
                    <a:lnTo>
                      <a:pt x="0" y="27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8" name="Freeform 48"/>
              <p:cNvSpPr>
                <a:spLocks noEditPoints="1"/>
              </p:cNvSpPr>
              <p:nvPr/>
            </p:nvSpPr>
            <p:spPr bwMode="auto">
              <a:xfrm>
                <a:off x="3516313" y="2146300"/>
                <a:ext cx="2047875" cy="2262188"/>
              </a:xfrm>
              <a:custGeom>
                <a:avLst/>
                <a:gdLst>
                  <a:gd name="T0" fmla="*/ 0 w 1290"/>
                  <a:gd name="T1" fmla="*/ 1297 h 1425"/>
                  <a:gd name="T2" fmla="*/ 1 w 1290"/>
                  <a:gd name="T3" fmla="*/ 1151 h 1425"/>
                  <a:gd name="T4" fmla="*/ 3 w 1290"/>
                  <a:gd name="T5" fmla="*/ 1007 h 1425"/>
                  <a:gd name="T6" fmla="*/ 14 w 1290"/>
                  <a:gd name="T7" fmla="*/ 897 h 1425"/>
                  <a:gd name="T8" fmla="*/ 16 w 1290"/>
                  <a:gd name="T9" fmla="*/ 753 h 1425"/>
                  <a:gd name="T10" fmla="*/ 16 w 1290"/>
                  <a:gd name="T11" fmla="*/ 661 h 1425"/>
                  <a:gd name="T12" fmla="*/ 1256 w 1290"/>
                  <a:gd name="T13" fmla="*/ 587 h 1425"/>
                  <a:gd name="T14" fmla="*/ 1285 w 1290"/>
                  <a:gd name="T15" fmla="*/ 611 h 1425"/>
                  <a:gd name="T16" fmla="*/ 1247 w 1290"/>
                  <a:gd name="T17" fmla="*/ 581 h 1425"/>
                  <a:gd name="T18" fmla="*/ 1231 w 1290"/>
                  <a:gd name="T19" fmla="*/ 576 h 1425"/>
                  <a:gd name="T20" fmla="*/ 1201 w 1290"/>
                  <a:gd name="T21" fmla="*/ 552 h 1425"/>
                  <a:gd name="T22" fmla="*/ 1187 w 1290"/>
                  <a:gd name="T23" fmla="*/ 555 h 1425"/>
                  <a:gd name="T24" fmla="*/ 8 w 1290"/>
                  <a:gd name="T25" fmla="*/ 534 h 1425"/>
                  <a:gd name="T26" fmla="*/ 1158 w 1290"/>
                  <a:gd name="T27" fmla="*/ 536 h 1425"/>
                  <a:gd name="T28" fmla="*/ 1125 w 1290"/>
                  <a:gd name="T29" fmla="*/ 510 h 1425"/>
                  <a:gd name="T30" fmla="*/ 8 w 1290"/>
                  <a:gd name="T31" fmla="*/ 516 h 1425"/>
                  <a:gd name="T32" fmla="*/ 1100 w 1290"/>
                  <a:gd name="T33" fmla="*/ 504 h 1425"/>
                  <a:gd name="T34" fmla="*/ 1067 w 1290"/>
                  <a:gd name="T35" fmla="*/ 493 h 1425"/>
                  <a:gd name="T36" fmla="*/ 1046 w 1290"/>
                  <a:gd name="T37" fmla="*/ 464 h 1425"/>
                  <a:gd name="T38" fmla="*/ 15 w 1290"/>
                  <a:gd name="T39" fmla="*/ 463 h 1425"/>
                  <a:gd name="T40" fmla="*/ 1011 w 1290"/>
                  <a:gd name="T41" fmla="*/ 450 h 1425"/>
                  <a:gd name="T42" fmla="*/ 998 w 1290"/>
                  <a:gd name="T43" fmla="*/ 447 h 1425"/>
                  <a:gd name="T44" fmla="*/ 972 w 1290"/>
                  <a:gd name="T45" fmla="*/ 438 h 1425"/>
                  <a:gd name="T46" fmla="*/ 962 w 1290"/>
                  <a:gd name="T47" fmla="*/ 420 h 1425"/>
                  <a:gd name="T48" fmla="*/ 940 w 1290"/>
                  <a:gd name="T49" fmla="*/ 405 h 1425"/>
                  <a:gd name="T50" fmla="*/ 919 w 1290"/>
                  <a:gd name="T51" fmla="*/ 401 h 1425"/>
                  <a:gd name="T52" fmla="*/ 899 w 1290"/>
                  <a:gd name="T53" fmla="*/ 398 h 1425"/>
                  <a:gd name="T54" fmla="*/ 880 w 1290"/>
                  <a:gd name="T55" fmla="*/ 377 h 1425"/>
                  <a:gd name="T56" fmla="*/ 849 w 1290"/>
                  <a:gd name="T57" fmla="*/ 358 h 1425"/>
                  <a:gd name="T58" fmla="*/ 832 w 1290"/>
                  <a:gd name="T59" fmla="*/ 347 h 1425"/>
                  <a:gd name="T60" fmla="*/ 821 w 1290"/>
                  <a:gd name="T61" fmla="*/ 340 h 1425"/>
                  <a:gd name="T62" fmla="*/ 799 w 1290"/>
                  <a:gd name="T63" fmla="*/ 332 h 1425"/>
                  <a:gd name="T64" fmla="*/ 771 w 1290"/>
                  <a:gd name="T65" fmla="*/ 315 h 1425"/>
                  <a:gd name="T66" fmla="*/ 752 w 1290"/>
                  <a:gd name="T67" fmla="*/ 303 h 1425"/>
                  <a:gd name="T68" fmla="*/ 734 w 1290"/>
                  <a:gd name="T69" fmla="*/ 299 h 1425"/>
                  <a:gd name="T70" fmla="*/ 710 w 1290"/>
                  <a:gd name="T71" fmla="*/ 281 h 1425"/>
                  <a:gd name="T72" fmla="*/ 692 w 1290"/>
                  <a:gd name="T73" fmla="*/ 269 h 1425"/>
                  <a:gd name="T74" fmla="*/ 669 w 1290"/>
                  <a:gd name="T75" fmla="*/ 270 h 1425"/>
                  <a:gd name="T76" fmla="*/ 649 w 1290"/>
                  <a:gd name="T77" fmla="*/ 248 h 1425"/>
                  <a:gd name="T78" fmla="*/ 626 w 1290"/>
                  <a:gd name="T79" fmla="*/ 234 h 1425"/>
                  <a:gd name="T80" fmla="*/ 606 w 1290"/>
                  <a:gd name="T81" fmla="*/ 225 h 1425"/>
                  <a:gd name="T82" fmla="*/ 576 w 1290"/>
                  <a:gd name="T83" fmla="*/ 208 h 1425"/>
                  <a:gd name="T84" fmla="*/ 559 w 1290"/>
                  <a:gd name="T85" fmla="*/ 198 h 1425"/>
                  <a:gd name="T86" fmla="*/ 536 w 1290"/>
                  <a:gd name="T87" fmla="*/ 192 h 1425"/>
                  <a:gd name="T88" fmla="*/ 17 w 1290"/>
                  <a:gd name="T89" fmla="*/ 186 h 1425"/>
                  <a:gd name="T90" fmla="*/ 495 w 1290"/>
                  <a:gd name="T91" fmla="*/ 175 h 1425"/>
                  <a:gd name="T92" fmla="*/ 476 w 1290"/>
                  <a:gd name="T93" fmla="*/ 164 h 1425"/>
                  <a:gd name="T94" fmla="*/ 452 w 1290"/>
                  <a:gd name="T95" fmla="*/ 147 h 1425"/>
                  <a:gd name="T96" fmla="*/ 440 w 1290"/>
                  <a:gd name="T97" fmla="*/ 150 h 1425"/>
                  <a:gd name="T98" fmla="*/ 410 w 1290"/>
                  <a:gd name="T99" fmla="*/ 138 h 1425"/>
                  <a:gd name="T100" fmla="*/ 384 w 1290"/>
                  <a:gd name="T101" fmla="*/ 125 h 1425"/>
                  <a:gd name="T102" fmla="*/ 367 w 1290"/>
                  <a:gd name="T103" fmla="*/ 105 h 1425"/>
                  <a:gd name="T104" fmla="*/ 340 w 1290"/>
                  <a:gd name="T105" fmla="*/ 98 h 1425"/>
                  <a:gd name="T106" fmla="*/ 310 w 1290"/>
                  <a:gd name="T107" fmla="*/ 90 h 1425"/>
                  <a:gd name="T108" fmla="*/ 293 w 1290"/>
                  <a:gd name="T109" fmla="*/ 77 h 1425"/>
                  <a:gd name="T110" fmla="*/ 252 w 1290"/>
                  <a:gd name="T111" fmla="*/ 69 h 1425"/>
                  <a:gd name="T112" fmla="*/ 205 w 1290"/>
                  <a:gd name="T113" fmla="*/ 39 h 1425"/>
                  <a:gd name="T114" fmla="*/ 25 w 1290"/>
                  <a:gd name="T115" fmla="*/ 44 h 1425"/>
                  <a:gd name="T116" fmla="*/ 137 w 1290"/>
                  <a:gd name="T117" fmla="*/ 21 h 1425"/>
                  <a:gd name="T118" fmla="*/ 123 w 1290"/>
                  <a:gd name="T119" fmla="*/ 21 h 1425"/>
                  <a:gd name="T120" fmla="*/ 34 w 1290"/>
                  <a:gd name="T121" fmla="*/ 1 h 1425"/>
                  <a:gd name="T122" fmla="*/ 49 w 1290"/>
                  <a:gd name="T123" fmla="*/ 0 h 1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90" h="1425">
                    <a:moveTo>
                      <a:pt x="0" y="1407"/>
                    </a:moveTo>
                    <a:lnTo>
                      <a:pt x="9" y="1407"/>
                    </a:lnTo>
                    <a:lnTo>
                      <a:pt x="9" y="1425"/>
                    </a:lnTo>
                    <a:lnTo>
                      <a:pt x="0" y="1425"/>
                    </a:lnTo>
                    <a:lnTo>
                      <a:pt x="0" y="1407"/>
                    </a:lnTo>
                    <a:close/>
                    <a:moveTo>
                      <a:pt x="0" y="1370"/>
                    </a:moveTo>
                    <a:lnTo>
                      <a:pt x="9" y="1370"/>
                    </a:lnTo>
                    <a:lnTo>
                      <a:pt x="9" y="1388"/>
                    </a:lnTo>
                    <a:lnTo>
                      <a:pt x="0" y="1388"/>
                    </a:lnTo>
                    <a:lnTo>
                      <a:pt x="0" y="1370"/>
                    </a:lnTo>
                    <a:close/>
                    <a:moveTo>
                      <a:pt x="0" y="1334"/>
                    </a:moveTo>
                    <a:lnTo>
                      <a:pt x="9" y="1334"/>
                    </a:lnTo>
                    <a:lnTo>
                      <a:pt x="9" y="1352"/>
                    </a:lnTo>
                    <a:lnTo>
                      <a:pt x="0" y="1352"/>
                    </a:lnTo>
                    <a:lnTo>
                      <a:pt x="0" y="1334"/>
                    </a:lnTo>
                    <a:close/>
                    <a:moveTo>
                      <a:pt x="0" y="1297"/>
                    </a:moveTo>
                    <a:lnTo>
                      <a:pt x="9" y="1297"/>
                    </a:lnTo>
                    <a:lnTo>
                      <a:pt x="9" y="1315"/>
                    </a:lnTo>
                    <a:lnTo>
                      <a:pt x="0" y="1315"/>
                    </a:lnTo>
                    <a:lnTo>
                      <a:pt x="0" y="1297"/>
                    </a:lnTo>
                    <a:close/>
                    <a:moveTo>
                      <a:pt x="1" y="1262"/>
                    </a:moveTo>
                    <a:lnTo>
                      <a:pt x="11" y="1262"/>
                    </a:lnTo>
                    <a:lnTo>
                      <a:pt x="11" y="1281"/>
                    </a:lnTo>
                    <a:lnTo>
                      <a:pt x="4" y="1281"/>
                    </a:lnTo>
                    <a:lnTo>
                      <a:pt x="4" y="1279"/>
                    </a:lnTo>
                    <a:lnTo>
                      <a:pt x="0" y="1279"/>
                    </a:lnTo>
                    <a:lnTo>
                      <a:pt x="0" y="1272"/>
                    </a:lnTo>
                    <a:lnTo>
                      <a:pt x="1" y="1272"/>
                    </a:lnTo>
                    <a:lnTo>
                      <a:pt x="1" y="1262"/>
                    </a:lnTo>
                    <a:close/>
                    <a:moveTo>
                      <a:pt x="1" y="1224"/>
                    </a:moveTo>
                    <a:lnTo>
                      <a:pt x="11" y="1224"/>
                    </a:lnTo>
                    <a:lnTo>
                      <a:pt x="11" y="1242"/>
                    </a:lnTo>
                    <a:lnTo>
                      <a:pt x="1" y="1242"/>
                    </a:lnTo>
                    <a:lnTo>
                      <a:pt x="1" y="1224"/>
                    </a:lnTo>
                    <a:close/>
                    <a:moveTo>
                      <a:pt x="1" y="1187"/>
                    </a:moveTo>
                    <a:lnTo>
                      <a:pt x="11" y="1187"/>
                    </a:lnTo>
                    <a:lnTo>
                      <a:pt x="11" y="1206"/>
                    </a:lnTo>
                    <a:lnTo>
                      <a:pt x="1" y="1206"/>
                    </a:lnTo>
                    <a:lnTo>
                      <a:pt x="1" y="1187"/>
                    </a:lnTo>
                    <a:close/>
                    <a:moveTo>
                      <a:pt x="1" y="1151"/>
                    </a:moveTo>
                    <a:lnTo>
                      <a:pt x="11" y="1151"/>
                    </a:lnTo>
                    <a:lnTo>
                      <a:pt x="11" y="1169"/>
                    </a:lnTo>
                    <a:lnTo>
                      <a:pt x="1" y="1169"/>
                    </a:lnTo>
                    <a:lnTo>
                      <a:pt x="1" y="1151"/>
                    </a:lnTo>
                    <a:close/>
                    <a:moveTo>
                      <a:pt x="1" y="1114"/>
                    </a:moveTo>
                    <a:lnTo>
                      <a:pt x="11" y="1114"/>
                    </a:lnTo>
                    <a:lnTo>
                      <a:pt x="11" y="1133"/>
                    </a:lnTo>
                    <a:lnTo>
                      <a:pt x="1" y="1133"/>
                    </a:lnTo>
                    <a:lnTo>
                      <a:pt x="1" y="1114"/>
                    </a:lnTo>
                    <a:close/>
                    <a:moveTo>
                      <a:pt x="3" y="1080"/>
                    </a:moveTo>
                    <a:lnTo>
                      <a:pt x="13" y="1080"/>
                    </a:lnTo>
                    <a:lnTo>
                      <a:pt x="13" y="1098"/>
                    </a:lnTo>
                    <a:lnTo>
                      <a:pt x="3" y="1098"/>
                    </a:lnTo>
                    <a:lnTo>
                      <a:pt x="3" y="1080"/>
                    </a:lnTo>
                    <a:close/>
                    <a:moveTo>
                      <a:pt x="3" y="1043"/>
                    </a:moveTo>
                    <a:lnTo>
                      <a:pt x="13" y="1043"/>
                    </a:lnTo>
                    <a:lnTo>
                      <a:pt x="13" y="1061"/>
                    </a:lnTo>
                    <a:lnTo>
                      <a:pt x="3" y="1061"/>
                    </a:lnTo>
                    <a:lnTo>
                      <a:pt x="3" y="1043"/>
                    </a:lnTo>
                    <a:close/>
                    <a:moveTo>
                      <a:pt x="3" y="1007"/>
                    </a:moveTo>
                    <a:lnTo>
                      <a:pt x="13" y="1007"/>
                    </a:lnTo>
                    <a:lnTo>
                      <a:pt x="13" y="1025"/>
                    </a:lnTo>
                    <a:lnTo>
                      <a:pt x="3" y="1025"/>
                    </a:lnTo>
                    <a:lnTo>
                      <a:pt x="3" y="1007"/>
                    </a:lnTo>
                    <a:close/>
                    <a:moveTo>
                      <a:pt x="3" y="970"/>
                    </a:moveTo>
                    <a:lnTo>
                      <a:pt x="13" y="970"/>
                    </a:lnTo>
                    <a:lnTo>
                      <a:pt x="13" y="988"/>
                    </a:lnTo>
                    <a:lnTo>
                      <a:pt x="3" y="988"/>
                    </a:lnTo>
                    <a:lnTo>
                      <a:pt x="3" y="970"/>
                    </a:lnTo>
                    <a:close/>
                    <a:moveTo>
                      <a:pt x="3" y="933"/>
                    </a:moveTo>
                    <a:lnTo>
                      <a:pt x="8" y="933"/>
                    </a:lnTo>
                    <a:lnTo>
                      <a:pt x="8" y="934"/>
                    </a:lnTo>
                    <a:lnTo>
                      <a:pt x="14" y="934"/>
                    </a:lnTo>
                    <a:lnTo>
                      <a:pt x="14" y="943"/>
                    </a:lnTo>
                    <a:lnTo>
                      <a:pt x="13" y="943"/>
                    </a:lnTo>
                    <a:lnTo>
                      <a:pt x="13" y="952"/>
                    </a:lnTo>
                    <a:lnTo>
                      <a:pt x="3" y="952"/>
                    </a:lnTo>
                    <a:lnTo>
                      <a:pt x="3" y="933"/>
                    </a:lnTo>
                    <a:close/>
                    <a:moveTo>
                      <a:pt x="4" y="897"/>
                    </a:moveTo>
                    <a:lnTo>
                      <a:pt x="14" y="897"/>
                    </a:lnTo>
                    <a:lnTo>
                      <a:pt x="14" y="915"/>
                    </a:lnTo>
                    <a:lnTo>
                      <a:pt x="4" y="915"/>
                    </a:lnTo>
                    <a:lnTo>
                      <a:pt x="4" y="897"/>
                    </a:lnTo>
                    <a:close/>
                    <a:moveTo>
                      <a:pt x="4" y="860"/>
                    </a:moveTo>
                    <a:lnTo>
                      <a:pt x="14" y="860"/>
                    </a:lnTo>
                    <a:lnTo>
                      <a:pt x="14" y="879"/>
                    </a:lnTo>
                    <a:lnTo>
                      <a:pt x="4" y="879"/>
                    </a:lnTo>
                    <a:lnTo>
                      <a:pt x="4" y="860"/>
                    </a:lnTo>
                    <a:close/>
                    <a:moveTo>
                      <a:pt x="4" y="824"/>
                    </a:moveTo>
                    <a:lnTo>
                      <a:pt x="14" y="824"/>
                    </a:lnTo>
                    <a:lnTo>
                      <a:pt x="14" y="842"/>
                    </a:lnTo>
                    <a:lnTo>
                      <a:pt x="4" y="842"/>
                    </a:lnTo>
                    <a:lnTo>
                      <a:pt x="4" y="824"/>
                    </a:lnTo>
                    <a:close/>
                    <a:moveTo>
                      <a:pt x="4" y="787"/>
                    </a:moveTo>
                    <a:lnTo>
                      <a:pt x="14" y="787"/>
                    </a:lnTo>
                    <a:lnTo>
                      <a:pt x="14" y="805"/>
                    </a:lnTo>
                    <a:lnTo>
                      <a:pt x="4" y="805"/>
                    </a:lnTo>
                    <a:lnTo>
                      <a:pt x="4" y="787"/>
                    </a:lnTo>
                    <a:close/>
                    <a:moveTo>
                      <a:pt x="6" y="753"/>
                    </a:moveTo>
                    <a:lnTo>
                      <a:pt x="16" y="753"/>
                    </a:lnTo>
                    <a:lnTo>
                      <a:pt x="16" y="773"/>
                    </a:lnTo>
                    <a:lnTo>
                      <a:pt x="8" y="773"/>
                    </a:lnTo>
                    <a:lnTo>
                      <a:pt x="8" y="769"/>
                    </a:lnTo>
                    <a:lnTo>
                      <a:pt x="4" y="769"/>
                    </a:lnTo>
                    <a:lnTo>
                      <a:pt x="4" y="764"/>
                    </a:lnTo>
                    <a:lnTo>
                      <a:pt x="6" y="764"/>
                    </a:lnTo>
                    <a:lnTo>
                      <a:pt x="6" y="753"/>
                    </a:lnTo>
                    <a:close/>
                    <a:moveTo>
                      <a:pt x="6" y="716"/>
                    </a:moveTo>
                    <a:lnTo>
                      <a:pt x="16" y="716"/>
                    </a:lnTo>
                    <a:lnTo>
                      <a:pt x="16" y="734"/>
                    </a:lnTo>
                    <a:lnTo>
                      <a:pt x="6" y="734"/>
                    </a:lnTo>
                    <a:lnTo>
                      <a:pt x="6" y="716"/>
                    </a:lnTo>
                    <a:close/>
                    <a:moveTo>
                      <a:pt x="6" y="680"/>
                    </a:moveTo>
                    <a:lnTo>
                      <a:pt x="16" y="680"/>
                    </a:lnTo>
                    <a:lnTo>
                      <a:pt x="16" y="698"/>
                    </a:lnTo>
                    <a:lnTo>
                      <a:pt x="6" y="698"/>
                    </a:lnTo>
                    <a:lnTo>
                      <a:pt x="6" y="680"/>
                    </a:lnTo>
                    <a:close/>
                    <a:moveTo>
                      <a:pt x="6" y="643"/>
                    </a:moveTo>
                    <a:lnTo>
                      <a:pt x="16" y="643"/>
                    </a:lnTo>
                    <a:lnTo>
                      <a:pt x="16" y="661"/>
                    </a:lnTo>
                    <a:lnTo>
                      <a:pt x="6" y="661"/>
                    </a:lnTo>
                    <a:lnTo>
                      <a:pt x="6" y="643"/>
                    </a:lnTo>
                    <a:close/>
                    <a:moveTo>
                      <a:pt x="6" y="604"/>
                    </a:moveTo>
                    <a:lnTo>
                      <a:pt x="13" y="604"/>
                    </a:lnTo>
                    <a:lnTo>
                      <a:pt x="13" y="607"/>
                    </a:lnTo>
                    <a:lnTo>
                      <a:pt x="18" y="607"/>
                    </a:lnTo>
                    <a:lnTo>
                      <a:pt x="18" y="614"/>
                    </a:lnTo>
                    <a:lnTo>
                      <a:pt x="16" y="614"/>
                    </a:lnTo>
                    <a:lnTo>
                      <a:pt x="16" y="625"/>
                    </a:lnTo>
                    <a:lnTo>
                      <a:pt x="6" y="625"/>
                    </a:lnTo>
                    <a:lnTo>
                      <a:pt x="6" y="604"/>
                    </a:lnTo>
                    <a:close/>
                    <a:moveTo>
                      <a:pt x="1265" y="594"/>
                    </a:moveTo>
                    <a:lnTo>
                      <a:pt x="1265" y="595"/>
                    </a:lnTo>
                    <a:lnTo>
                      <a:pt x="1268" y="595"/>
                    </a:lnTo>
                    <a:lnTo>
                      <a:pt x="1268" y="594"/>
                    </a:lnTo>
                    <a:lnTo>
                      <a:pt x="1265" y="594"/>
                    </a:lnTo>
                    <a:close/>
                    <a:moveTo>
                      <a:pt x="1252" y="587"/>
                    </a:moveTo>
                    <a:lnTo>
                      <a:pt x="1252" y="590"/>
                    </a:lnTo>
                    <a:lnTo>
                      <a:pt x="1256" y="590"/>
                    </a:lnTo>
                    <a:lnTo>
                      <a:pt x="1256" y="587"/>
                    </a:lnTo>
                    <a:lnTo>
                      <a:pt x="1252" y="587"/>
                    </a:lnTo>
                    <a:close/>
                    <a:moveTo>
                      <a:pt x="1247" y="581"/>
                    </a:moveTo>
                    <a:lnTo>
                      <a:pt x="1255" y="581"/>
                    </a:lnTo>
                    <a:lnTo>
                      <a:pt x="1255" y="583"/>
                    </a:lnTo>
                    <a:lnTo>
                      <a:pt x="1257" y="583"/>
                    </a:lnTo>
                    <a:lnTo>
                      <a:pt x="1257" y="586"/>
                    </a:lnTo>
                    <a:lnTo>
                      <a:pt x="1263" y="586"/>
                    </a:lnTo>
                    <a:lnTo>
                      <a:pt x="1263" y="588"/>
                    </a:lnTo>
                    <a:lnTo>
                      <a:pt x="1268" y="588"/>
                    </a:lnTo>
                    <a:lnTo>
                      <a:pt x="1268" y="593"/>
                    </a:lnTo>
                    <a:lnTo>
                      <a:pt x="1276" y="593"/>
                    </a:lnTo>
                    <a:lnTo>
                      <a:pt x="1276" y="595"/>
                    </a:lnTo>
                    <a:lnTo>
                      <a:pt x="1279" y="595"/>
                    </a:lnTo>
                    <a:lnTo>
                      <a:pt x="1279" y="599"/>
                    </a:lnTo>
                    <a:lnTo>
                      <a:pt x="1286" y="599"/>
                    </a:lnTo>
                    <a:lnTo>
                      <a:pt x="1286" y="600"/>
                    </a:lnTo>
                    <a:lnTo>
                      <a:pt x="1290" y="600"/>
                    </a:lnTo>
                    <a:lnTo>
                      <a:pt x="1290" y="606"/>
                    </a:lnTo>
                    <a:lnTo>
                      <a:pt x="1285" y="606"/>
                    </a:lnTo>
                    <a:lnTo>
                      <a:pt x="1285" y="611"/>
                    </a:lnTo>
                    <a:lnTo>
                      <a:pt x="1280" y="611"/>
                    </a:lnTo>
                    <a:lnTo>
                      <a:pt x="1280" y="609"/>
                    </a:lnTo>
                    <a:lnTo>
                      <a:pt x="1276" y="609"/>
                    </a:lnTo>
                    <a:lnTo>
                      <a:pt x="1276" y="608"/>
                    </a:lnTo>
                    <a:lnTo>
                      <a:pt x="1273" y="608"/>
                    </a:lnTo>
                    <a:lnTo>
                      <a:pt x="1273" y="604"/>
                    </a:lnTo>
                    <a:lnTo>
                      <a:pt x="1267" y="604"/>
                    </a:lnTo>
                    <a:lnTo>
                      <a:pt x="1267" y="602"/>
                    </a:lnTo>
                    <a:lnTo>
                      <a:pt x="1264" y="602"/>
                    </a:lnTo>
                    <a:lnTo>
                      <a:pt x="1264" y="597"/>
                    </a:lnTo>
                    <a:lnTo>
                      <a:pt x="1254" y="597"/>
                    </a:lnTo>
                    <a:lnTo>
                      <a:pt x="1254" y="595"/>
                    </a:lnTo>
                    <a:lnTo>
                      <a:pt x="1252" y="595"/>
                    </a:lnTo>
                    <a:lnTo>
                      <a:pt x="1252" y="592"/>
                    </a:lnTo>
                    <a:lnTo>
                      <a:pt x="1246" y="592"/>
                    </a:lnTo>
                    <a:lnTo>
                      <a:pt x="1246" y="590"/>
                    </a:lnTo>
                    <a:lnTo>
                      <a:pt x="1243" y="590"/>
                    </a:lnTo>
                    <a:lnTo>
                      <a:pt x="1243" y="583"/>
                    </a:lnTo>
                    <a:lnTo>
                      <a:pt x="1247" y="583"/>
                    </a:lnTo>
                    <a:lnTo>
                      <a:pt x="1247" y="581"/>
                    </a:lnTo>
                    <a:close/>
                    <a:moveTo>
                      <a:pt x="8" y="571"/>
                    </a:moveTo>
                    <a:lnTo>
                      <a:pt x="18" y="571"/>
                    </a:lnTo>
                    <a:lnTo>
                      <a:pt x="18" y="589"/>
                    </a:lnTo>
                    <a:lnTo>
                      <a:pt x="8" y="589"/>
                    </a:lnTo>
                    <a:lnTo>
                      <a:pt x="8" y="571"/>
                    </a:lnTo>
                    <a:close/>
                    <a:moveTo>
                      <a:pt x="1209" y="560"/>
                    </a:moveTo>
                    <a:lnTo>
                      <a:pt x="1218" y="560"/>
                    </a:lnTo>
                    <a:lnTo>
                      <a:pt x="1218" y="562"/>
                    </a:lnTo>
                    <a:lnTo>
                      <a:pt x="1220" y="562"/>
                    </a:lnTo>
                    <a:lnTo>
                      <a:pt x="1220" y="566"/>
                    </a:lnTo>
                    <a:lnTo>
                      <a:pt x="1221" y="566"/>
                    </a:lnTo>
                    <a:lnTo>
                      <a:pt x="1221" y="571"/>
                    </a:lnTo>
                    <a:lnTo>
                      <a:pt x="1224" y="571"/>
                    </a:lnTo>
                    <a:lnTo>
                      <a:pt x="1224" y="567"/>
                    </a:lnTo>
                    <a:lnTo>
                      <a:pt x="1229" y="567"/>
                    </a:lnTo>
                    <a:lnTo>
                      <a:pt x="1229" y="569"/>
                    </a:lnTo>
                    <a:lnTo>
                      <a:pt x="1232" y="569"/>
                    </a:lnTo>
                    <a:lnTo>
                      <a:pt x="1232" y="574"/>
                    </a:lnTo>
                    <a:lnTo>
                      <a:pt x="1231" y="574"/>
                    </a:lnTo>
                    <a:lnTo>
                      <a:pt x="1231" y="576"/>
                    </a:lnTo>
                    <a:lnTo>
                      <a:pt x="1234" y="576"/>
                    </a:lnTo>
                    <a:lnTo>
                      <a:pt x="1234" y="574"/>
                    </a:lnTo>
                    <a:lnTo>
                      <a:pt x="1242" y="574"/>
                    </a:lnTo>
                    <a:lnTo>
                      <a:pt x="1242" y="579"/>
                    </a:lnTo>
                    <a:lnTo>
                      <a:pt x="1238" y="579"/>
                    </a:lnTo>
                    <a:lnTo>
                      <a:pt x="1238" y="584"/>
                    </a:lnTo>
                    <a:lnTo>
                      <a:pt x="1233" y="584"/>
                    </a:lnTo>
                    <a:lnTo>
                      <a:pt x="1233" y="583"/>
                    </a:lnTo>
                    <a:lnTo>
                      <a:pt x="1230" y="583"/>
                    </a:lnTo>
                    <a:lnTo>
                      <a:pt x="1230" y="578"/>
                    </a:lnTo>
                    <a:lnTo>
                      <a:pt x="1220" y="578"/>
                    </a:lnTo>
                    <a:lnTo>
                      <a:pt x="1220" y="572"/>
                    </a:lnTo>
                    <a:lnTo>
                      <a:pt x="1210" y="572"/>
                    </a:lnTo>
                    <a:lnTo>
                      <a:pt x="1210" y="571"/>
                    </a:lnTo>
                    <a:lnTo>
                      <a:pt x="1208" y="571"/>
                    </a:lnTo>
                    <a:lnTo>
                      <a:pt x="1208" y="564"/>
                    </a:lnTo>
                    <a:lnTo>
                      <a:pt x="1209" y="564"/>
                    </a:lnTo>
                    <a:lnTo>
                      <a:pt x="1209" y="560"/>
                    </a:lnTo>
                    <a:close/>
                    <a:moveTo>
                      <a:pt x="1195" y="552"/>
                    </a:moveTo>
                    <a:lnTo>
                      <a:pt x="1201" y="552"/>
                    </a:lnTo>
                    <a:lnTo>
                      <a:pt x="1201" y="553"/>
                    </a:lnTo>
                    <a:lnTo>
                      <a:pt x="1205" y="553"/>
                    </a:lnTo>
                    <a:lnTo>
                      <a:pt x="1205" y="555"/>
                    </a:lnTo>
                    <a:lnTo>
                      <a:pt x="1208" y="555"/>
                    </a:lnTo>
                    <a:lnTo>
                      <a:pt x="1208" y="560"/>
                    </a:lnTo>
                    <a:lnTo>
                      <a:pt x="1203" y="560"/>
                    </a:lnTo>
                    <a:lnTo>
                      <a:pt x="1203" y="564"/>
                    </a:lnTo>
                    <a:lnTo>
                      <a:pt x="1196" y="564"/>
                    </a:lnTo>
                    <a:lnTo>
                      <a:pt x="1196" y="562"/>
                    </a:lnTo>
                    <a:lnTo>
                      <a:pt x="1192" y="562"/>
                    </a:lnTo>
                    <a:lnTo>
                      <a:pt x="1192" y="556"/>
                    </a:lnTo>
                    <a:lnTo>
                      <a:pt x="1195" y="556"/>
                    </a:lnTo>
                    <a:lnTo>
                      <a:pt x="1195" y="552"/>
                    </a:lnTo>
                    <a:close/>
                    <a:moveTo>
                      <a:pt x="1181" y="543"/>
                    </a:moveTo>
                    <a:lnTo>
                      <a:pt x="1189" y="543"/>
                    </a:lnTo>
                    <a:lnTo>
                      <a:pt x="1189" y="545"/>
                    </a:lnTo>
                    <a:lnTo>
                      <a:pt x="1192" y="545"/>
                    </a:lnTo>
                    <a:lnTo>
                      <a:pt x="1192" y="552"/>
                    </a:lnTo>
                    <a:lnTo>
                      <a:pt x="1187" y="552"/>
                    </a:lnTo>
                    <a:lnTo>
                      <a:pt x="1187" y="555"/>
                    </a:lnTo>
                    <a:lnTo>
                      <a:pt x="1180" y="555"/>
                    </a:lnTo>
                    <a:lnTo>
                      <a:pt x="1180" y="553"/>
                    </a:lnTo>
                    <a:lnTo>
                      <a:pt x="1177" y="553"/>
                    </a:lnTo>
                    <a:lnTo>
                      <a:pt x="1177" y="546"/>
                    </a:lnTo>
                    <a:lnTo>
                      <a:pt x="1181" y="546"/>
                    </a:lnTo>
                    <a:lnTo>
                      <a:pt x="1181" y="543"/>
                    </a:lnTo>
                    <a:close/>
                    <a:moveTo>
                      <a:pt x="1167" y="537"/>
                    </a:moveTo>
                    <a:lnTo>
                      <a:pt x="1178" y="537"/>
                    </a:lnTo>
                    <a:lnTo>
                      <a:pt x="1178" y="538"/>
                    </a:lnTo>
                    <a:lnTo>
                      <a:pt x="1179" y="538"/>
                    </a:lnTo>
                    <a:lnTo>
                      <a:pt x="1179" y="544"/>
                    </a:lnTo>
                    <a:lnTo>
                      <a:pt x="1174" y="544"/>
                    </a:lnTo>
                    <a:lnTo>
                      <a:pt x="1174" y="547"/>
                    </a:lnTo>
                    <a:lnTo>
                      <a:pt x="1169" y="547"/>
                    </a:lnTo>
                    <a:lnTo>
                      <a:pt x="1169" y="546"/>
                    </a:lnTo>
                    <a:lnTo>
                      <a:pt x="1164" y="546"/>
                    </a:lnTo>
                    <a:lnTo>
                      <a:pt x="1164" y="538"/>
                    </a:lnTo>
                    <a:lnTo>
                      <a:pt x="1167" y="538"/>
                    </a:lnTo>
                    <a:lnTo>
                      <a:pt x="1167" y="537"/>
                    </a:lnTo>
                    <a:close/>
                    <a:moveTo>
                      <a:pt x="8" y="534"/>
                    </a:moveTo>
                    <a:lnTo>
                      <a:pt x="18" y="534"/>
                    </a:lnTo>
                    <a:lnTo>
                      <a:pt x="18" y="553"/>
                    </a:lnTo>
                    <a:lnTo>
                      <a:pt x="8" y="553"/>
                    </a:lnTo>
                    <a:lnTo>
                      <a:pt x="8" y="534"/>
                    </a:lnTo>
                    <a:close/>
                    <a:moveTo>
                      <a:pt x="1136" y="519"/>
                    </a:moveTo>
                    <a:lnTo>
                      <a:pt x="1145" y="519"/>
                    </a:lnTo>
                    <a:lnTo>
                      <a:pt x="1145" y="521"/>
                    </a:lnTo>
                    <a:lnTo>
                      <a:pt x="1147" y="521"/>
                    </a:lnTo>
                    <a:lnTo>
                      <a:pt x="1147" y="522"/>
                    </a:lnTo>
                    <a:lnTo>
                      <a:pt x="1150" y="522"/>
                    </a:lnTo>
                    <a:lnTo>
                      <a:pt x="1150" y="526"/>
                    </a:lnTo>
                    <a:lnTo>
                      <a:pt x="1157" y="526"/>
                    </a:lnTo>
                    <a:lnTo>
                      <a:pt x="1157" y="527"/>
                    </a:lnTo>
                    <a:lnTo>
                      <a:pt x="1162" y="527"/>
                    </a:lnTo>
                    <a:lnTo>
                      <a:pt x="1162" y="529"/>
                    </a:lnTo>
                    <a:lnTo>
                      <a:pt x="1163" y="529"/>
                    </a:lnTo>
                    <a:lnTo>
                      <a:pt x="1163" y="534"/>
                    </a:lnTo>
                    <a:lnTo>
                      <a:pt x="1159" y="534"/>
                    </a:lnTo>
                    <a:lnTo>
                      <a:pt x="1159" y="536"/>
                    </a:lnTo>
                    <a:lnTo>
                      <a:pt x="1158" y="536"/>
                    </a:lnTo>
                    <a:lnTo>
                      <a:pt x="1158" y="538"/>
                    </a:lnTo>
                    <a:lnTo>
                      <a:pt x="1153" y="538"/>
                    </a:lnTo>
                    <a:lnTo>
                      <a:pt x="1153" y="536"/>
                    </a:lnTo>
                    <a:lnTo>
                      <a:pt x="1147" y="536"/>
                    </a:lnTo>
                    <a:lnTo>
                      <a:pt x="1147" y="535"/>
                    </a:lnTo>
                    <a:lnTo>
                      <a:pt x="1145" y="535"/>
                    </a:lnTo>
                    <a:lnTo>
                      <a:pt x="1145" y="534"/>
                    </a:lnTo>
                    <a:lnTo>
                      <a:pt x="1140" y="534"/>
                    </a:lnTo>
                    <a:lnTo>
                      <a:pt x="1140" y="531"/>
                    </a:lnTo>
                    <a:lnTo>
                      <a:pt x="1138" y="531"/>
                    </a:lnTo>
                    <a:lnTo>
                      <a:pt x="1138" y="530"/>
                    </a:lnTo>
                    <a:lnTo>
                      <a:pt x="1136" y="530"/>
                    </a:lnTo>
                    <a:lnTo>
                      <a:pt x="1136" y="528"/>
                    </a:lnTo>
                    <a:lnTo>
                      <a:pt x="1132" y="528"/>
                    </a:lnTo>
                    <a:lnTo>
                      <a:pt x="1132" y="522"/>
                    </a:lnTo>
                    <a:lnTo>
                      <a:pt x="1136" y="522"/>
                    </a:lnTo>
                    <a:lnTo>
                      <a:pt x="1136" y="519"/>
                    </a:lnTo>
                    <a:close/>
                    <a:moveTo>
                      <a:pt x="1117" y="509"/>
                    </a:moveTo>
                    <a:lnTo>
                      <a:pt x="1125" y="509"/>
                    </a:lnTo>
                    <a:lnTo>
                      <a:pt x="1125" y="510"/>
                    </a:lnTo>
                    <a:lnTo>
                      <a:pt x="1128" y="510"/>
                    </a:lnTo>
                    <a:lnTo>
                      <a:pt x="1128" y="511"/>
                    </a:lnTo>
                    <a:lnTo>
                      <a:pt x="1131" y="511"/>
                    </a:lnTo>
                    <a:lnTo>
                      <a:pt x="1131" y="517"/>
                    </a:lnTo>
                    <a:lnTo>
                      <a:pt x="1127" y="517"/>
                    </a:lnTo>
                    <a:lnTo>
                      <a:pt x="1127" y="522"/>
                    </a:lnTo>
                    <a:lnTo>
                      <a:pt x="1122" y="522"/>
                    </a:lnTo>
                    <a:lnTo>
                      <a:pt x="1122" y="520"/>
                    </a:lnTo>
                    <a:lnTo>
                      <a:pt x="1119" y="520"/>
                    </a:lnTo>
                    <a:lnTo>
                      <a:pt x="1119" y="519"/>
                    </a:lnTo>
                    <a:lnTo>
                      <a:pt x="1116" y="519"/>
                    </a:lnTo>
                    <a:lnTo>
                      <a:pt x="1116" y="518"/>
                    </a:lnTo>
                    <a:lnTo>
                      <a:pt x="1113" y="518"/>
                    </a:lnTo>
                    <a:lnTo>
                      <a:pt x="1113" y="513"/>
                    </a:lnTo>
                    <a:lnTo>
                      <a:pt x="1117" y="513"/>
                    </a:lnTo>
                    <a:lnTo>
                      <a:pt x="1117" y="509"/>
                    </a:lnTo>
                    <a:close/>
                    <a:moveTo>
                      <a:pt x="8" y="498"/>
                    </a:moveTo>
                    <a:lnTo>
                      <a:pt x="18" y="498"/>
                    </a:lnTo>
                    <a:lnTo>
                      <a:pt x="18" y="516"/>
                    </a:lnTo>
                    <a:lnTo>
                      <a:pt x="8" y="516"/>
                    </a:lnTo>
                    <a:lnTo>
                      <a:pt x="8" y="498"/>
                    </a:lnTo>
                    <a:close/>
                    <a:moveTo>
                      <a:pt x="1091" y="493"/>
                    </a:moveTo>
                    <a:lnTo>
                      <a:pt x="1097" y="493"/>
                    </a:lnTo>
                    <a:lnTo>
                      <a:pt x="1097" y="494"/>
                    </a:lnTo>
                    <a:lnTo>
                      <a:pt x="1100" y="494"/>
                    </a:lnTo>
                    <a:lnTo>
                      <a:pt x="1100" y="496"/>
                    </a:lnTo>
                    <a:lnTo>
                      <a:pt x="1103" y="496"/>
                    </a:lnTo>
                    <a:lnTo>
                      <a:pt x="1103" y="500"/>
                    </a:lnTo>
                    <a:lnTo>
                      <a:pt x="1109" y="500"/>
                    </a:lnTo>
                    <a:lnTo>
                      <a:pt x="1109" y="502"/>
                    </a:lnTo>
                    <a:lnTo>
                      <a:pt x="1112" y="502"/>
                    </a:lnTo>
                    <a:lnTo>
                      <a:pt x="1112" y="503"/>
                    </a:lnTo>
                    <a:lnTo>
                      <a:pt x="1115" y="503"/>
                    </a:lnTo>
                    <a:lnTo>
                      <a:pt x="1115" y="508"/>
                    </a:lnTo>
                    <a:lnTo>
                      <a:pt x="1110" y="508"/>
                    </a:lnTo>
                    <a:lnTo>
                      <a:pt x="1110" y="512"/>
                    </a:lnTo>
                    <a:lnTo>
                      <a:pt x="1103" y="512"/>
                    </a:lnTo>
                    <a:lnTo>
                      <a:pt x="1103" y="511"/>
                    </a:lnTo>
                    <a:lnTo>
                      <a:pt x="1100" y="511"/>
                    </a:lnTo>
                    <a:lnTo>
                      <a:pt x="1100" y="504"/>
                    </a:lnTo>
                    <a:lnTo>
                      <a:pt x="1102" y="504"/>
                    </a:lnTo>
                    <a:lnTo>
                      <a:pt x="1102" y="502"/>
                    </a:lnTo>
                    <a:lnTo>
                      <a:pt x="1098" y="502"/>
                    </a:lnTo>
                    <a:lnTo>
                      <a:pt x="1098" y="505"/>
                    </a:lnTo>
                    <a:lnTo>
                      <a:pt x="1091" y="505"/>
                    </a:lnTo>
                    <a:lnTo>
                      <a:pt x="1091" y="503"/>
                    </a:lnTo>
                    <a:lnTo>
                      <a:pt x="1088" y="503"/>
                    </a:lnTo>
                    <a:lnTo>
                      <a:pt x="1088" y="497"/>
                    </a:lnTo>
                    <a:lnTo>
                      <a:pt x="1091" y="497"/>
                    </a:lnTo>
                    <a:lnTo>
                      <a:pt x="1091" y="493"/>
                    </a:lnTo>
                    <a:close/>
                    <a:moveTo>
                      <a:pt x="1071" y="483"/>
                    </a:moveTo>
                    <a:lnTo>
                      <a:pt x="1080" y="483"/>
                    </a:lnTo>
                    <a:lnTo>
                      <a:pt x="1080" y="486"/>
                    </a:lnTo>
                    <a:lnTo>
                      <a:pt x="1084" y="486"/>
                    </a:lnTo>
                    <a:lnTo>
                      <a:pt x="1084" y="491"/>
                    </a:lnTo>
                    <a:lnTo>
                      <a:pt x="1078" y="491"/>
                    </a:lnTo>
                    <a:lnTo>
                      <a:pt x="1078" y="495"/>
                    </a:lnTo>
                    <a:lnTo>
                      <a:pt x="1071" y="495"/>
                    </a:lnTo>
                    <a:lnTo>
                      <a:pt x="1071" y="493"/>
                    </a:lnTo>
                    <a:lnTo>
                      <a:pt x="1067" y="493"/>
                    </a:lnTo>
                    <a:lnTo>
                      <a:pt x="1067" y="486"/>
                    </a:lnTo>
                    <a:lnTo>
                      <a:pt x="1071" y="486"/>
                    </a:lnTo>
                    <a:lnTo>
                      <a:pt x="1071" y="483"/>
                    </a:lnTo>
                    <a:close/>
                    <a:moveTo>
                      <a:pt x="1057" y="474"/>
                    </a:moveTo>
                    <a:lnTo>
                      <a:pt x="1065" y="474"/>
                    </a:lnTo>
                    <a:lnTo>
                      <a:pt x="1065" y="476"/>
                    </a:lnTo>
                    <a:lnTo>
                      <a:pt x="1068" y="476"/>
                    </a:lnTo>
                    <a:lnTo>
                      <a:pt x="1068" y="482"/>
                    </a:lnTo>
                    <a:lnTo>
                      <a:pt x="1063" y="482"/>
                    </a:lnTo>
                    <a:lnTo>
                      <a:pt x="1063" y="488"/>
                    </a:lnTo>
                    <a:lnTo>
                      <a:pt x="1059" y="488"/>
                    </a:lnTo>
                    <a:lnTo>
                      <a:pt x="1059" y="486"/>
                    </a:lnTo>
                    <a:lnTo>
                      <a:pt x="1056" y="486"/>
                    </a:lnTo>
                    <a:lnTo>
                      <a:pt x="1056" y="483"/>
                    </a:lnTo>
                    <a:lnTo>
                      <a:pt x="1053" y="483"/>
                    </a:lnTo>
                    <a:lnTo>
                      <a:pt x="1053" y="476"/>
                    </a:lnTo>
                    <a:lnTo>
                      <a:pt x="1057" y="476"/>
                    </a:lnTo>
                    <a:lnTo>
                      <a:pt x="1057" y="474"/>
                    </a:lnTo>
                    <a:close/>
                    <a:moveTo>
                      <a:pt x="1038" y="464"/>
                    </a:moveTo>
                    <a:lnTo>
                      <a:pt x="1046" y="464"/>
                    </a:lnTo>
                    <a:lnTo>
                      <a:pt x="1046" y="466"/>
                    </a:lnTo>
                    <a:lnTo>
                      <a:pt x="1049" y="466"/>
                    </a:lnTo>
                    <a:lnTo>
                      <a:pt x="1049" y="468"/>
                    </a:lnTo>
                    <a:lnTo>
                      <a:pt x="1052" y="468"/>
                    </a:lnTo>
                    <a:lnTo>
                      <a:pt x="1052" y="473"/>
                    </a:lnTo>
                    <a:lnTo>
                      <a:pt x="1048" y="473"/>
                    </a:lnTo>
                    <a:lnTo>
                      <a:pt x="1048" y="478"/>
                    </a:lnTo>
                    <a:lnTo>
                      <a:pt x="1043" y="478"/>
                    </a:lnTo>
                    <a:lnTo>
                      <a:pt x="1043" y="477"/>
                    </a:lnTo>
                    <a:lnTo>
                      <a:pt x="1040" y="477"/>
                    </a:lnTo>
                    <a:lnTo>
                      <a:pt x="1040" y="475"/>
                    </a:lnTo>
                    <a:lnTo>
                      <a:pt x="1037" y="475"/>
                    </a:lnTo>
                    <a:lnTo>
                      <a:pt x="1037" y="473"/>
                    </a:lnTo>
                    <a:lnTo>
                      <a:pt x="1034" y="473"/>
                    </a:lnTo>
                    <a:lnTo>
                      <a:pt x="1034" y="466"/>
                    </a:lnTo>
                    <a:lnTo>
                      <a:pt x="1038" y="466"/>
                    </a:lnTo>
                    <a:lnTo>
                      <a:pt x="1038" y="464"/>
                    </a:lnTo>
                    <a:close/>
                    <a:moveTo>
                      <a:pt x="8" y="460"/>
                    </a:moveTo>
                    <a:lnTo>
                      <a:pt x="15" y="460"/>
                    </a:lnTo>
                    <a:lnTo>
                      <a:pt x="15" y="463"/>
                    </a:lnTo>
                    <a:lnTo>
                      <a:pt x="20" y="463"/>
                    </a:lnTo>
                    <a:lnTo>
                      <a:pt x="20" y="469"/>
                    </a:lnTo>
                    <a:lnTo>
                      <a:pt x="18" y="469"/>
                    </a:lnTo>
                    <a:lnTo>
                      <a:pt x="18" y="479"/>
                    </a:lnTo>
                    <a:lnTo>
                      <a:pt x="8" y="479"/>
                    </a:lnTo>
                    <a:lnTo>
                      <a:pt x="8" y="460"/>
                    </a:lnTo>
                    <a:close/>
                    <a:moveTo>
                      <a:pt x="1025" y="457"/>
                    </a:moveTo>
                    <a:lnTo>
                      <a:pt x="1031" y="457"/>
                    </a:lnTo>
                    <a:lnTo>
                      <a:pt x="1031" y="459"/>
                    </a:lnTo>
                    <a:lnTo>
                      <a:pt x="1036" y="459"/>
                    </a:lnTo>
                    <a:lnTo>
                      <a:pt x="1036" y="464"/>
                    </a:lnTo>
                    <a:lnTo>
                      <a:pt x="1033" y="464"/>
                    </a:lnTo>
                    <a:lnTo>
                      <a:pt x="1033" y="468"/>
                    </a:lnTo>
                    <a:lnTo>
                      <a:pt x="1022" y="468"/>
                    </a:lnTo>
                    <a:lnTo>
                      <a:pt x="1022" y="466"/>
                    </a:lnTo>
                    <a:lnTo>
                      <a:pt x="1021" y="466"/>
                    </a:lnTo>
                    <a:lnTo>
                      <a:pt x="1021" y="460"/>
                    </a:lnTo>
                    <a:lnTo>
                      <a:pt x="1025" y="460"/>
                    </a:lnTo>
                    <a:lnTo>
                      <a:pt x="1025" y="457"/>
                    </a:lnTo>
                    <a:close/>
                    <a:moveTo>
                      <a:pt x="1011" y="450"/>
                    </a:moveTo>
                    <a:lnTo>
                      <a:pt x="1020" y="450"/>
                    </a:lnTo>
                    <a:lnTo>
                      <a:pt x="1020" y="452"/>
                    </a:lnTo>
                    <a:lnTo>
                      <a:pt x="1023" y="452"/>
                    </a:lnTo>
                    <a:lnTo>
                      <a:pt x="1023" y="457"/>
                    </a:lnTo>
                    <a:lnTo>
                      <a:pt x="1018" y="457"/>
                    </a:lnTo>
                    <a:lnTo>
                      <a:pt x="1018" y="461"/>
                    </a:lnTo>
                    <a:lnTo>
                      <a:pt x="1010" y="461"/>
                    </a:lnTo>
                    <a:lnTo>
                      <a:pt x="1010" y="459"/>
                    </a:lnTo>
                    <a:lnTo>
                      <a:pt x="1007" y="459"/>
                    </a:lnTo>
                    <a:lnTo>
                      <a:pt x="1007" y="452"/>
                    </a:lnTo>
                    <a:lnTo>
                      <a:pt x="1011" y="452"/>
                    </a:lnTo>
                    <a:lnTo>
                      <a:pt x="1011" y="450"/>
                    </a:lnTo>
                    <a:close/>
                    <a:moveTo>
                      <a:pt x="989" y="437"/>
                    </a:moveTo>
                    <a:lnTo>
                      <a:pt x="997" y="437"/>
                    </a:lnTo>
                    <a:lnTo>
                      <a:pt x="997" y="439"/>
                    </a:lnTo>
                    <a:lnTo>
                      <a:pt x="1000" y="439"/>
                    </a:lnTo>
                    <a:lnTo>
                      <a:pt x="1000" y="441"/>
                    </a:lnTo>
                    <a:lnTo>
                      <a:pt x="1003" y="441"/>
                    </a:lnTo>
                    <a:lnTo>
                      <a:pt x="1003" y="447"/>
                    </a:lnTo>
                    <a:lnTo>
                      <a:pt x="998" y="447"/>
                    </a:lnTo>
                    <a:lnTo>
                      <a:pt x="998" y="452"/>
                    </a:lnTo>
                    <a:lnTo>
                      <a:pt x="994" y="452"/>
                    </a:lnTo>
                    <a:lnTo>
                      <a:pt x="994" y="450"/>
                    </a:lnTo>
                    <a:lnTo>
                      <a:pt x="991" y="450"/>
                    </a:lnTo>
                    <a:lnTo>
                      <a:pt x="991" y="448"/>
                    </a:lnTo>
                    <a:lnTo>
                      <a:pt x="988" y="448"/>
                    </a:lnTo>
                    <a:lnTo>
                      <a:pt x="988" y="446"/>
                    </a:lnTo>
                    <a:lnTo>
                      <a:pt x="985" y="446"/>
                    </a:lnTo>
                    <a:lnTo>
                      <a:pt x="985" y="440"/>
                    </a:lnTo>
                    <a:lnTo>
                      <a:pt x="989" y="440"/>
                    </a:lnTo>
                    <a:lnTo>
                      <a:pt x="989" y="437"/>
                    </a:lnTo>
                    <a:close/>
                    <a:moveTo>
                      <a:pt x="970" y="428"/>
                    </a:moveTo>
                    <a:lnTo>
                      <a:pt x="978" y="428"/>
                    </a:lnTo>
                    <a:lnTo>
                      <a:pt x="978" y="429"/>
                    </a:lnTo>
                    <a:lnTo>
                      <a:pt x="981" y="429"/>
                    </a:lnTo>
                    <a:lnTo>
                      <a:pt x="981" y="435"/>
                    </a:lnTo>
                    <a:lnTo>
                      <a:pt x="978" y="435"/>
                    </a:lnTo>
                    <a:lnTo>
                      <a:pt x="978" y="440"/>
                    </a:lnTo>
                    <a:lnTo>
                      <a:pt x="972" y="440"/>
                    </a:lnTo>
                    <a:lnTo>
                      <a:pt x="972" y="438"/>
                    </a:lnTo>
                    <a:lnTo>
                      <a:pt x="969" y="438"/>
                    </a:lnTo>
                    <a:lnTo>
                      <a:pt x="969" y="437"/>
                    </a:lnTo>
                    <a:lnTo>
                      <a:pt x="966" y="437"/>
                    </a:lnTo>
                    <a:lnTo>
                      <a:pt x="966" y="429"/>
                    </a:lnTo>
                    <a:lnTo>
                      <a:pt x="970" y="429"/>
                    </a:lnTo>
                    <a:lnTo>
                      <a:pt x="970" y="428"/>
                    </a:lnTo>
                    <a:close/>
                    <a:moveTo>
                      <a:pt x="11" y="427"/>
                    </a:moveTo>
                    <a:lnTo>
                      <a:pt x="20" y="427"/>
                    </a:lnTo>
                    <a:lnTo>
                      <a:pt x="20" y="445"/>
                    </a:lnTo>
                    <a:lnTo>
                      <a:pt x="11" y="445"/>
                    </a:lnTo>
                    <a:lnTo>
                      <a:pt x="11" y="427"/>
                    </a:lnTo>
                    <a:close/>
                    <a:moveTo>
                      <a:pt x="949" y="413"/>
                    </a:moveTo>
                    <a:lnTo>
                      <a:pt x="954" y="413"/>
                    </a:lnTo>
                    <a:lnTo>
                      <a:pt x="954" y="414"/>
                    </a:lnTo>
                    <a:lnTo>
                      <a:pt x="955" y="414"/>
                    </a:lnTo>
                    <a:lnTo>
                      <a:pt x="955" y="415"/>
                    </a:lnTo>
                    <a:lnTo>
                      <a:pt x="959" y="415"/>
                    </a:lnTo>
                    <a:lnTo>
                      <a:pt x="959" y="418"/>
                    </a:lnTo>
                    <a:lnTo>
                      <a:pt x="962" y="418"/>
                    </a:lnTo>
                    <a:lnTo>
                      <a:pt x="962" y="420"/>
                    </a:lnTo>
                    <a:lnTo>
                      <a:pt x="965" y="420"/>
                    </a:lnTo>
                    <a:lnTo>
                      <a:pt x="965" y="425"/>
                    </a:lnTo>
                    <a:lnTo>
                      <a:pt x="960" y="425"/>
                    </a:lnTo>
                    <a:lnTo>
                      <a:pt x="960" y="429"/>
                    </a:lnTo>
                    <a:lnTo>
                      <a:pt x="953" y="429"/>
                    </a:lnTo>
                    <a:lnTo>
                      <a:pt x="953" y="428"/>
                    </a:lnTo>
                    <a:lnTo>
                      <a:pt x="950" y="428"/>
                    </a:lnTo>
                    <a:lnTo>
                      <a:pt x="950" y="425"/>
                    </a:lnTo>
                    <a:lnTo>
                      <a:pt x="945" y="425"/>
                    </a:lnTo>
                    <a:lnTo>
                      <a:pt x="945" y="424"/>
                    </a:lnTo>
                    <a:lnTo>
                      <a:pt x="944" y="424"/>
                    </a:lnTo>
                    <a:lnTo>
                      <a:pt x="944" y="417"/>
                    </a:lnTo>
                    <a:lnTo>
                      <a:pt x="949" y="417"/>
                    </a:lnTo>
                    <a:lnTo>
                      <a:pt x="949" y="413"/>
                    </a:lnTo>
                    <a:close/>
                    <a:moveTo>
                      <a:pt x="919" y="398"/>
                    </a:moveTo>
                    <a:lnTo>
                      <a:pt x="926" y="398"/>
                    </a:lnTo>
                    <a:lnTo>
                      <a:pt x="926" y="400"/>
                    </a:lnTo>
                    <a:lnTo>
                      <a:pt x="929" y="400"/>
                    </a:lnTo>
                    <a:lnTo>
                      <a:pt x="929" y="405"/>
                    </a:lnTo>
                    <a:lnTo>
                      <a:pt x="940" y="405"/>
                    </a:lnTo>
                    <a:lnTo>
                      <a:pt x="940" y="407"/>
                    </a:lnTo>
                    <a:lnTo>
                      <a:pt x="942" y="407"/>
                    </a:lnTo>
                    <a:lnTo>
                      <a:pt x="942" y="409"/>
                    </a:lnTo>
                    <a:lnTo>
                      <a:pt x="945" y="409"/>
                    </a:lnTo>
                    <a:lnTo>
                      <a:pt x="945" y="415"/>
                    </a:lnTo>
                    <a:lnTo>
                      <a:pt x="940" y="415"/>
                    </a:lnTo>
                    <a:lnTo>
                      <a:pt x="940" y="418"/>
                    </a:lnTo>
                    <a:lnTo>
                      <a:pt x="933" y="418"/>
                    </a:lnTo>
                    <a:lnTo>
                      <a:pt x="933" y="416"/>
                    </a:lnTo>
                    <a:lnTo>
                      <a:pt x="931" y="416"/>
                    </a:lnTo>
                    <a:lnTo>
                      <a:pt x="931" y="410"/>
                    </a:lnTo>
                    <a:lnTo>
                      <a:pt x="929" y="410"/>
                    </a:lnTo>
                    <a:lnTo>
                      <a:pt x="929" y="406"/>
                    </a:lnTo>
                    <a:lnTo>
                      <a:pt x="927" y="406"/>
                    </a:lnTo>
                    <a:lnTo>
                      <a:pt x="927" y="409"/>
                    </a:lnTo>
                    <a:lnTo>
                      <a:pt x="917" y="409"/>
                    </a:lnTo>
                    <a:lnTo>
                      <a:pt x="917" y="407"/>
                    </a:lnTo>
                    <a:lnTo>
                      <a:pt x="915" y="407"/>
                    </a:lnTo>
                    <a:lnTo>
                      <a:pt x="915" y="401"/>
                    </a:lnTo>
                    <a:lnTo>
                      <a:pt x="919" y="401"/>
                    </a:lnTo>
                    <a:lnTo>
                      <a:pt x="919" y="398"/>
                    </a:lnTo>
                    <a:close/>
                    <a:moveTo>
                      <a:pt x="11" y="390"/>
                    </a:moveTo>
                    <a:lnTo>
                      <a:pt x="20" y="390"/>
                    </a:lnTo>
                    <a:lnTo>
                      <a:pt x="20" y="408"/>
                    </a:lnTo>
                    <a:lnTo>
                      <a:pt x="11" y="408"/>
                    </a:lnTo>
                    <a:lnTo>
                      <a:pt x="11" y="390"/>
                    </a:lnTo>
                    <a:close/>
                    <a:moveTo>
                      <a:pt x="902" y="388"/>
                    </a:moveTo>
                    <a:lnTo>
                      <a:pt x="908" y="388"/>
                    </a:lnTo>
                    <a:lnTo>
                      <a:pt x="908" y="389"/>
                    </a:lnTo>
                    <a:lnTo>
                      <a:pt x="911" y="389"/>
                    </a:lnTo>
                    <a:lnTo>
                      <a:pt x="911" y="391"/>
                    </a:lnTo>
                    <a:lnTo>
                      <a:pt x="914" y="391"/>
                    </a:lnTo>
                    <a:lnTo>
                      <a:pt x="914" y="397"/>
                    </a:lnTo>
                    <a:lnTo>
                      <a:pt x="911" y="397"/>
                    </a:lnTo>
                    <a:lnTo>
                      <a:pt x="911" y="402"/>
                    </a:lnTo>
                    <a:lnTo>
                      <a:pt x="905" y="402"/>
                    </a:lnTo>
                    <a:lnTo>
                      <a:pt x="905" y="400"/>
                    </a:lnTo>
                    <a:lnTo>
                      <a:pt x="902" y="400"/>
                    </a:lnTo>
                    <a:lnTo>
                      <a:pt x="902" y="398"/>
                    </a:lnTo>
                    <a:lnTo>
                      <a:pt x="899" y="398"/>
                    </a:lnTo>
                    <a:lnTo>
                      <a:pt x="899" y="392"/>
                    </a:lnTo>
                    <a:lnTo>
                      <a:pt x="902" y="392"/>
                    </a:lnTo>
                    <a:lnTo>
                      <a:pt x="902" y="388"/>
                    </a:lnTo>
                    <a:close/>
                    <a:moveTo>
                      <a:pt x="880" y="377"/>
                    </a:moveTo>
                    <a:lnTo>
                      <a:pt x="889" y="377"/>
                    </a:lnTo>
                    <a:lnTo>
                      <a:pt x="889" y="379"/>
                    </a:lnTo>
                    <a:lnTo>
                      <a:pt x="892" y="379"/>
                    </a:lnTo>
                    <a:lnTo>
                      <a:pt x="892" y="381"/>
                    </a:lnTo>
                    <a:lnTo>
                      <a:pt x="896" y="381"/>
                    </a:lnTo>
                    <a:lnTo>
                      <a:pt x="896" y="385"/>
                    </a:lnTo>
                    <a:lnTo>
                      <a:pt x="891" y="385"/>
                    </a:lnTo>
                    <a:lnTo>
                      <a:pt x="891" y="390"/>
                    </a:lnTo>
                    <a:lnTo>
                      <a:pt x="883" y="390"/>
                    </a:lnTo>
                    <a:lnTo>
                      <a:pt x="883" y="388"/>
                    </a:lnTo>
                    <a:lnTo>
                      <a:pt x="879" y="388"/>
                    </a:lnTo>
                    <a:lnTo>
                      <a:pt x="879" y="386"/>
                    </a:lnTo>
                    <a:lnTo>
                      <a:pt x="876" y="386"/>
                    </a:lnTo>
                    <a:lnTo>
                      <a:pt x="876" y="381"/>
                    </a:lnTo>
                    <a:lnTo>
                      <a:pt x="880" y="381"/>
                    </a:lnTo>
                    <a:lnTo>
                      <a:pt x="880" y="377"/>
                    </a:lnTo>
                    <a:close/>
                    <a:moveTo>
                      <a:pt x="862" y="367"/>
                    </a:moveTo>
                    <a:lnTo>
                      <a:pt x="869" y="367"/>
                    </a:lnTo>
                    <a:lnTo>
                      <a:pt x="869" y="369"/>
                    </a:lnTo>
                    <a:lnTo>
                      <a:pt x="872" y="369"/>
                    </a:lnTo>
                    <a:lnTo>
                      <a:pt x="872" y="370"/>
                    </a:lnTo>
                    <a:lnTo>
                      <a:pt x="875" y="370"/>
                    </a:lnTo>
                    <a:lnTo>
                      <a:pt x="875" y="376"/>
                    </a:lnTo>
                    <a:lnTo>
                      <a:pt x="871" y="376"/>
                    </a:lnTo>
                    <a:lnTo>
                      <a:pt x="871" y="381"/>
                    </a:lnTo>
                    <a:lnTo>
                      <a:pt x="866" y="381"/>
                    </a:lnTo>
                    <a:lnTo>
                      <a:pt x="866" y="379"/>
                    </a:lnTo>
                    <a:lnTo>
                      <a:pt x="863" y="379"/>
                    </a:lnTo>
                    <a:lnTo>
                      <a:pt x="863" y="378"/>
                    </a:lnTo>
                    <a:lnTo>
                      <a:pt x="860" y="378"/>
                    </a:lnTo>
                    <a:lnTo>
                      <a:pt x="860" y="371"/>
                    </a:lnTo>
                    <a:lnTo>
                      <a:pt x="862" y="371"/>
                    </a:lnTo>
                    <a:lnTo>
                      <a:pt x="862" y="367"/>
                    </a:lnTo>
                    <a:close/>
                    <a:moveTo>
                      <a:pt x="843" y="356"/>
                    </a:moveTo>
                    <a:lnTo>
                      <a:pt x="849" y="356"/>
                    </a:lnTo>
                    <a:lnTo>
                      <a:pt x="849" y="358"/>
                    </a:lnTo>
                    <a:lnTo>
                      <a:pt x="853" y="358"/>
                    </a:lnTo>
                    <a:lnTo>
                      <a:pt x="853" y="360"/>
                    </a:lnTo>
                    <a:lnTo>
                      <a:pt x="856" y="360"/>
                    </a:lnTo>
                    <a:lnTo>
                      <a:pt x="856" y="366"/>
                    </a:lnTo>
                    <a:lnTo>
                      <a:pt x="851" y="366"/>
                    </a:lnTo>
                    <a:lnTo>
                      <a:pt x="851" y="369"/>
                    </a:lnTo>
                    <a:lnTo>
                      <a:pt x="844" y="369"/>
                    </a:lnTo>
                    <a:lnTo>
                      <a:pt x="844" y="367"/>
                    </a:lnTo>
                    <a:lnTo>
                      <a:pt x="840" y="367"/>
                    </a:lnTo>
                    <a:lnTo>
                      <a:pt x="840" y="360"/>
                    </a:lnTo>
                    <a:lnTo>
                      <a:pt x="843" y="360"/>
                    </a:lnTo>
                    <a:lnTo>
                      <a:pt x="843" y="356"/>
                    </a:lnTo>
                    <a:close/>
                    <a:moveTo>
                      <a:pt x="11" y="353"/>
                    </a:moveTo>
                    <a:lnTo>
                      <a:pt x="20" y="353"/>
                    </a:lnTo>
                    <a:lnTo>
                      <a:pt x="20" y="372"/>
                    </a:lnTo>
                    <a:lnTo>
                      <a:pt x="11" y="372"/>
                    </a:lnTo>
                    <a:lnTo>
                      <a:pt x="11" y="353"/>
                    </a:lnTo>
                    <a:close/>
                    <a:moveTo>
                      <a:pt x="821" y="345"/>
                    </a:moveTo>
                    <a:lnTo>
                      <a:pt x="832" y="345"/>
                    </a:lnTo>
                    <a:lnTo>
                      <a:pt x="832" y="347"/>
                    </a:lnTo>
                    <a:lnTo>
                      <a:pt x="833" y="347"/>
                    </a:lnTo>
                    <a:lnTo>
                      <a:pt x="833" y="349"/>
                    </a:lnTo>
                    <a:lnTo>
                      <a:pt x="837" y="349"/>
                    </a:lnTo>
                    <a:lnTo>
                      <a:pt x="837" y="355"/>
                    </a:lnTo>
                    <a:lnTo>
                      <a:pt x="833" y="355"/>
                    </a:lnTo>
                    <a:lnTo>
                      <a:pt x="833" y="360"/>
                    </a:lnTo>
                    <a:lnTo>
                      <a:pt x="828" y="360"/>
                    </a:lnTo>
                    <a:lnTo>
                      <a:pt x="828" y="359"/>
                    </a:lnTo>
                    <a:lnTo>
                      <a:pt x="824" y="359"/>
                    </a:lnTo>
                    <a:lnTo>
                      <a:pt x="824" y="357"/>
                    </a:lnTo>
                    <a:lnTo>
                      <a:pt x="823" y="357"/>
                    </a:lnTo>
                    <a:lnTo>
                      <a:pt x="823" y="350"/>
                    </a:lnTo>
                    <a:lnTo>
                      <a:pt x="821" y="350"/>
                    </a:lnTo>
                    <a:lnTo>
                      <a:pt x="821" y="345"/>
                    </a:lnTo>
                    <a:close/>
                    <a:moveTo>
                      <a:pt x="805" y="336"/>
                    </a:moveTo>
                    <a:lnTo>
                      <a:pt x="813" y="336"/>
                    </a:lnTo>
                    <a:lnTo>
                      <a:pt x="813" y="338"/>
                    </a:lnTo>
                    <a:lnTo>
                      <a:pt x="817" y="338"/>
                    </a:lnTo>
                    <a:lnTo>
                      <a:pt x="817" y="340"/>
                    </a:lnTo>
                    <a:lnTo>
                      <a:pt x="821" y="340"/>
                    </a:lnTo>
                    <a:lnTo>
                      <a:pt x="821" y="345"/>
                    </a:lnTo>
                    <a:lnTo>
                      <a:pt x="818" y="345"/>
                    </a:lnTo>
                    <a:lnTo>
                      <a:pt x="818" y="350"/>
                    </a:lnTo>
                    <a:lnTo>
                      <a:pt x="811" y="350"/>
                    </a:lnTo>
                    <a:lnTo>
                      <a:pt x="811" y="349"/>
                    </a:lnTo>
                    <a:lnTo>
                      <a:pt x="807" y="349"/>
                    </a:lnTo>
                    <a:lnTo>
                      <a:pt x="807" y="347"/>
                    </a:lnTo>
                    <a:lnTo>
                      <a:pt x="804" y="347"/>
                    </a:lnTo>
                    <a:lnTo>
                      <a:pt x="804" y="345"/>
                    </a:lnTo>
                    <a:lnTo>
                      <a:pt x="801" y="345"/>
                    </a:lnTo>
                    <a:lnTo>
                      <a:pt x="801" y="339"/>
                    </a:lnTo>
                    <a:lnTo>
                      <a:pt x="805" y="339"/>
                    </a:lnTo>
                    <a:lnTo>
                      <a:pt x="805" y="336"/>
                    </a:lnTo>
                    <a:close/>
                    <a:moveTo>
                      <a:pt x="786" y="324"/>
                    </a:moveTo>
                    <a:lnTo>
                      <a:pt x="791" y="324"/>
                    </a:lnTo>
                    <a:lnTo>
                      <a:pt x="791" y="326"/>
                    </a:lnTo>
                    <a:lnTo>
                      <a:pt x="794" y="326"/>
                    </a:lnTo>
                    <a:lnTo>
                      <a:pt x="794" y="328"/>
                    </a:lnTo>
                    <a:lnTo>
                      <a:pt x="799" y="328"/>
                    </a:lnTo>
                    <a:lnTo>
                      <a:pt x="799" y="332"/>
                    </a:lnTo>
                    <a:lnTo>
                      <a:pt x="798" y="332"/>
                    </a:lnTo>
                    <a:lnTo>
                      <a:pt x="798" y="333"/>
                    </a:lnTo>
                    <a:lnTo>
                      <a:pt x="794" y="333"/>
                    </a:lnTo>
                    <a:lnTo>
                      <a:pt x="794" y="337"/>
                    </a:lnTo>
                    <a:lnTo>
                      <a:pt x="785" y="337"/>
                    </a:lnTo>
                    <a:lnTo>
                      <a:pt x="785" y="335"/>
                    </a:lnTo>
                    <a:lnTo>
                      <a:pt x="782" y="335"/>
                    </a:lnTo>
                    <a:lnTo>
                      <a:pt x="782" y="328"/>
                    </a:lnTo>
                    <a:lnTo>
                      <a:pt x="786" y="328"/>
                    </a:lnTo>
                    <a:lnTo>
                      <a:pt x="786" y="324"/>
                    </a:lnTo>
                    <a:close/>
                    <a:moveTo>
                      <a:pt x="12" y="318"/>
                    </a:moveTo>
                    <a:lnTo>
                      <a:pt x="21" y="318"/>
                    </a:lnTo>
                    <a:lnTo>
                      <a:pt x="21" y="336"/>
                    </a:lnTo>
                    <a:lnTo>
                      <a:pt x="12" y="336"/>
                    </a:lnTo>
                    <a:lnTo>
                      <a:pt x="12" y="318"/>
                    </a:lnTo>
                    <a:close/>
                    <a:moveTo>
                      <a:pt x="762" y="312"/>
                    </a:moveTo>
                    <a:lnTo>
                      <a:pt x="769" y="312"/>
                    </a:lnTo>
                    <a:lnTo>
                      <a:pt x="769" y="314"/>
                    </a:lnTo>
                    <a:lnTo>
                      <a:pt x="771" y="314"/>
                    </a:lnTo>
                    <a:lnTo>
                      <a:pt x="771" y="315"/>
                    </a:lnTo>
                    <a:lnTo>
                      <a:pt x="777" y="315"/>
                    </a:lnTo>
                    <a:lnTo>
                      <a:pt x="777" y="321"/>
                    </a:lnTo>
                    <a:lnTo>
                      <a:pt x="775" y="321"/>
                    </a:lnTo>
                    <a:lnTo>
                      <a:pt x="775" y="326"/>
                    </a:lnTo>
                    <a:lnTo>
                      <a:pt x="768" y="326"/>
                    </a:lnTo>
                    <a:lnTo>
                      <a:pt x="768" y="324"/>
                    </a:lnTo>
                    <a:lnTo>
                      <a:pt x="762" y="324"/>
                    </a:lnTo>
                    <a:lnTo>
                      <a:pt x="762" y="323"/>
                    </a:lnTo>
                    <a:lnTo>
                      <a:pt x="760" y="323"/>
                    </a:lnTo>
                    <a:lnTo>
                      <a:pt x="760" y="321"/>
                    </a:lnTo>
                    <a:lnTo>
                      <a:pt x="758" y="321"/>
                    </a:lnTo>
                    <a:lnTo>
                      <a:pt x="758" y="316"/>
                    </a:lnTo>
                    <a:lnTo>
                      <a:pt x="762" y="316"/>
                    </a:lnTo>
                    <a:lnTo>
                      <a:pt x="762" y="312"/>
                    </a:lnTo>
                    <a:close/>
                    <a:moveTo>
                      <a:pt x="741" y="299"/>
                    </a:moveTo>
                    <a:lnTo>
                      <a:pt x="748" y="299"/>
                    </a:lnTo>
                    <a:lnTo>
                      <a:pt x="748" y="301"/>
                    </a:lnTo>
                    <a:lnTo>
                      <a:pt x="751" y="301"/>
                    </a:lnTo>
                    <a:lnTo>
                      <a:pt x="751" y="303"/>
                    </a:lnTo>
                    <a:lnTo>
                      <a:pt x="752" y="303"/>
                    </a:lnTo>
                    <a:lnTo>
                      <a:pt x="752" y="309"/>
                    </a:lnTo>
                    <a:lnTo>
                      <a:pt x="751" y="309"/>
                    </a:lnTo>
                    <a:lnTo>
                      <a:pt x="751" y="314"/>
                    </a:lnTo>
                    <a:lnTo>
                      <a:pt x="742" y="314"/>
                    </a:lnTo>
                    <a:lnTo>
                      <a:pt x="742" y="312"/>
                    </a:lnTo>
                    <a:lnTo>
                      <a:pt x="741" y="312"/>
                    </a:lnTo>
                    <a:lnTo>
                      <a:pt x="741" y="310"/>
                    </a:lnTo>
                    <a:lnTo>
                      <a:pt x="738" y="310"/>
                    </a:lnTo>
                    <a:lnTo>
                      <a:pt x="738" y="303"/>
                    </a:lnTo>
                    <a:lnTo>
                      <a:pt x="740" y="303"/>
                    </a:lnTo>
                    <a:lnTo>
                      <a:pt x="740" y="301"/>
                    </a:lnTo>
                    <a:lnTo>
                      <a:pt x="741" y="301"/>
                    </a:lnTo>
                    <a:lnTo>
                      <a:pt x="741" y="299"/>
                    </a:lnTo>
                    <a:close/>
                    <a:moveTo>
                      <a:pt x="719" y="288"/>
                    </a:moveTo>
                    <a:lnTo>
                      <a:pt x="726" y="288"/>
                    </a:lnTo>
                    <a:lnTo>
                      <a:pt x="726" y="291"/>
                    </a:lnTo>
                    <a:lnTo>
                      <a:pt x="729" y="291"/>
                    </a:lnTo>
                    <a:lnTo>
                      <a:pt x="729" y="293"/>
                    </a:lnTo>
                    <a:lnTo>
                      <a:pt x="734" y="293"/>
                    </a:lnTo>
                    <a:lnTo>
                      <a:pt x="734" y="299"/>
                    </a:lnTo>
                    <a:lnTo>
                      <a:pt x="731" y="299"/>
                    </a:lnTo>
                    <a:lnTo>
                      <a:pt x="731" y="304"/>
                    </a:lnTo>
                    <a:lnTo>
                      <a:pt x="725" y="304"/>
                    </a:lnTo>
                    <a:lnTo>
                      <a:pt x="725" y="302"/>
                    </a:lnTo>
                    <a:lnTo>
                      <a:pt x="720" y="302"/>
                    </a:lnTo>
                    <a:lnTo>
                      <a:pt x="720" y="300"/>
                    </a:lnTo>
                    <a:lnTo>
                      <a:pt x="717" y="300"/>
                    </a:lnTo>
                    <a:lnTo>
                      <a:pt x="717" y="293"/>
                    </a:lnTo>
                    <a:lnTo>
                      <a:pt x="719" y="293"/>
                    </a:lnTo>
                    <a:lnTo>
                      <a:pt x="719" y="288"/>
                    </a:lnTo>
                    <a:close/>
                    <a:moveTo>
                      <a:pt x="12" y="280"/>
                    </a:moveTo>
                    <a:lnTo>
                      <a:pt x="21" y="280"/>
                    </a:lnTo>
                    <a:lnTo>
                      <a:pt x="21" y="300"/>
                    </a:lnTo>
                    <a:lnTo>
                      <a:pt x="12" y="300"/>
                    </a:lnTo>
                    <a:lnTo>
                      <a:pt x="12" y="280"/>
                    </a:lnTo>
                    <a:close/>
                    <a:moveTo>
                      <a:pt x="698" y="278"/>
                    </a:moveTo>
                    <a:lnTo>
                      <a:pt x="709" y="278"/>
                    </a:lnTo>
                    <a:lnTo>
                      <a:pt x="709" y="280"/>
                    </a:lnTo>
                    <a:lnTo>
                      <a:pt x="710" y="280"/>
                    </a:lnTo>
                    <a:lnTo>
                      <a:pt x="710" y="281"/>
                    </a:lnTo>
                    <a:lnTo>
                      <a:pt x="715" y="281"/>
                    </a:lnTo>
                    <a:lnTo>
                      <a:pt x="715" y="283"/>
                    </a:lnTo>
                    <a:lnTo>
                      <a:pt x="716" y="283"/>
                    </a:lnTo>
                    <a:lnTo>
                      <a:pt x="716" y="290"/>
                    </a:lnTo>
                    <a:lnTo>
                      <a:pt x="712" y="290"/>
                    </a:lnTo>
                    <a:lnTo>
                      <a:pt x="712" y="295"/>
                    </a:lnTo>
                    <a:lnTo>
                      <a:pt x="707" y="295"/>
                    </a:lnTo>
                    <a:lnTo>
                      <a:pt x="707" y="293"/>
                    </a:lnTo>
                    <a:lnTo>
                      <a:pt x="706" y="293"/>
                    </a:lnTo>
                    <a:lnTo>
                      <a:pt x="706" y="291"/>
                    </a:lnTo>
                    <a:lnTo>
                      <a:pt x="701" y="291"/>
                    </a:lnTo>
                    <a:lnTo>
                      <a:pt x="701" y="290"/>
                    </a:lnTo>
                    <a:lnTo>
                      <a:pt x="700" y="290"/>
                    </a:lnTo>
                    <a:lnTo>
                      <a:pt x="700" y="283"/>
                    </a:lnTo>
                    <a:lnTo>
                      <a:pt x="698" y="283"/>
                    </a:lnTo>
                    <a:lnTo>
                      <a:pt x="698" y="278"/>
                    </a:lnTo>
                    <a:close/>
                    <a:moveTo>
                      <a:pt x="682" y="267"/>
                    </a:moveTo>
                    <a:lnTo>
                      <a:pt x="688" y="267"/>
                    </a:lnTo>
                    <a:lnTo>
                      <a:pt x="688" y="269"/>
                    </a:lnTo>
                    <a:lnTo>
                      <a:pt x="692" y="269"/>
                    </a:lnTo>
                    <a:lnTo>
                      <a:pt x="692" y="270"/>
                    </a:lnTo>
                    <a:lnTo>
                      <a:pt x="695" y="270"/>
                    </a:lnTo>
                    <a:lnTo>
                      <a:pt x="695" y="277"/>
                    </a:lnTo>
                    <a:lnTo>
                      <a:pt x="692" y="277"/>
                    </a:lnTo>
                    <a:lnTo>
                      <a:pt x="692" y="282"/>
                    </a:lnTo>
                    <a:lnTo>
                      <a:pt x="686" y="282"/>
                    </a:lnTo>
                    <a:lnTo>
                      <a:pt x="686" y="279"/>
                    </a:lnTo>
                    <a:lnTo>
                      <a:pt x="683" y="279"/>
                    </a:lnTo>
                    <a:lnTo>
                      <a:pt x="683" y="278"/>
                    </a:lnTo>
                    <a:lnTo>
                      <a:pt x="678" y="278"/>
                    </a:lnTo>
                    <a:lnTo>
                      <a:pt x="678" y="271"/>
                    </a:lnTo>
                    <a:lnTo>
                      <a:pt x="682" y="271"/>
                    </a:lnTo>
                    <a:lnTo>
                      <a:pt x="682" y="267"/>
                    </a:lnTo>
                    <a:close/>
                    <a:moveTo>
                      <a:pt x="661" y="257"/>
                    </a:moveTo>
                    <a:lnTo>
                      <a:pt x="668" y="257"/>
                    </a:lnTo>
                    <a:lnTo>
                      <a:pt x="668" y="258"/>
                    </a:lnTo>
                    <a:lnTo>
                      <a:pt x="672" y="258"/>
                    </a:lnTo>
                    <a:lnTo>
                      <a:pt x="672" y="265"/>
                    </a:lnTo>
                    <a:lnTo>
                      <a:pt x="669" y="265"/>
                    </a:lnTo>
                    <a:lnTo>
                      <a:pt x="669" y="270"/>
                    </a:lnTo>
                    <a:lnTo>
                      <a:pt x="663" y="270"/>
                    </a:lnTo>
                    <a:lnTo>
                      <a:pt x="663" y="267"/>
                    </a:lnTo>
                    <a:lnTo>
                      <a:pt x="659" y="267"/>
                    </a:lnTo>
                    <a:lnTo>
                      <a:pt x="659" y="261"/>
                    </a:lnTo>
                    <a:lnTo>
                      <a:pt x="661" y="261"/>
                    </a:lnTo>
                    <a:lnTo>
                      <a:pt x="661" y="257"/>
                    </a:lnTo>
                    <a:close/>
                    <a:moveTo>
                      <a:pt x="14" y="246"/>
                    </a:moveTo>
                    <a:lnTo>
                      <a:pt x="23" y="246"/>
                    </a:lnTo>
                    <a:lnTo>
                      <a:pt x="23" y="257"/>
                    </a:lnTo>
                    <a:lnTo>
                      <a:pt x="21" y="257"/>
                    </a:lnTo>
                    <a:lnTo>
                      <a:pt x="21" y="262"/>
                    </a:lnTo>
                    <a:lnTo>
                      <a:pt x="12" y="262"/>
                    </a:lnTo>
                    <a:lnTo>
                      <a:pt x="12" y="248"/>
                    </a:lnTo>
                    <a:lnTo>
                      <a:pt x="14" y="248"/>
                    </a:lnTo>
                    <a:lnTo>
                      <a:pt x="14" y="246"/>
                    </a:lnTo>
                    <a:close/>
                    <a:moveTo>
                      <a:pt x="637" y="245"/>
                    </a:moveTo>
                    <a:lnTo>
                      <a:pt x="645" y="245"/>
                    </a:lnTo>
                    <a:lnTo>
                      <a:pt x="645" y="246"/>
                    </a:lnTo>
                    <a:lnTo>
                      <a:pt x="649" y="246"/>
                    </a:lnTo>
                    <a:lnTo>
                      <a:pt x="649" y="248"/>
                    </a:lnTo>
                    <a:lnTo>
                      <a:pt x="651" y="248"/>
                    </a:lnTo>
                    <a:lnTo>
                      <a:pt x="651" y="249"/>
                    </a:lnTo>
                    <a:lnTo>
                      <a:pt x="655" y="249"/>
                    </a:lnTo>
                    <a:lnTo>
                      <a:pt x="655" y="253"/>
                    </a:lnTo>
                    <a:lnTo>
                      <a:pt x="650" y="253"/>
                    </a:lnTo>
                    <a:lnTo>
                      <a:pt x="650" y="258"/>
                    </a:lnTo>
                    <a:lnTo>
                      <a:pt x="642" y="258"/>
                    </a:lnTo>
                    <a:lnTo>
                      <a:pt x="642" y="257"/>
                    </a:lnTo>
                    <a:lnTo>
                      <a:pt x="640" y="257"/>
                    </a:lnTo>
                    <a:lnTo>
                      <a:pt x="640" y="255"/>
                    </a:lnTo>
                    <a:lnTo>
                      <a:pt x="636" y="255"/>
                    </a:lnTo>
                    <a:lnTo>
                      <a:pt x="636" y="254"/>
                    </a:lnTo>
                    <a:lnTo>
                      <a:pt x="633" y="254"/>
                    </a:lnTo>
                    <a:lnTo>
                      <a:pt x="633" y="248"/>
                    </a:lnTo>
                    <a:lnTo>
                      <a:pt x="637" y="248"/>
                    </a:lnTo>
                    <a:lnTo>
                      <a:pt x="637" y="245"/>
                    </a:lnTo>
                    <a:close/>
                    <a:moveTo>
                      <a:pt x="617" y="232"/>
                    </a:moveTo>
                    <a:lnTo>
                      <a:pt x="623" y="232"/>
                    </a:lnTo>
                    <a:lnTo>
                      <a:pt x="623" y="234"/>
                    </a:lnTo>
                    <a:lnTo>
                      <a:pt x="626" y="234"/>
                    </a:lnTo>
                    <a:lnTo>
                      <a:pt x="626" y="236"/>
                    </a:lnTo>
                    <a:lnTo>
                      <a:pt x="629" y="236"/>
                    </a:lnTo>
                    <a:lnTo>
                      <a:pt x="629" y="242"/>
                    </a:lnTo>
                    <a:lnTo>
                      <a:pt x="625" y="242"/>
                    </a:lnTo>
                    <a:lnTo>
                      <a:pt x="625" y="247"/>
                    </a:lnTo>
                    <a:lnTo>
                      <a:pt x="620" y="247"/>
                    </a:lnTo>
                    <a:lnTo>
                      <a:pt x="620" y="245"/>
                    </a:lnTo>
                    <a:lnTo>
                      <a:pt x="617" y="245"/>
                    </a:lnTo>
                    <a:lnTo>
                      <a:pt x="617" y="243"/>
                    </a:lnTo>
                    <a:lnTo>
                      <a:pt x="614" y="243"/>
                    </a:lnTo>
                    <a:lnTo>
                      <a:pt x="614" y="236"/>
                    </a:lnTo>
                    <a:lnTo>
                      <a:pt x="617" y="236"/>
                    </a:lnTo>
                    <a:lnTo>
                      <a:pt x="617" y="232"/>
                    </a:lnTo>
                    <a:close/>
                    <a:moveTo>
                      <a:pt x="592" y="219"/>
                    </a:moveTo>
                    <a:lnTo>
                      <a:pt x="599" y="219"/>
                    </a:lnTo>
                    <a:lnTo>
                      <a:pt x="599" y="222"/>
                    </a:lnTo>
                    <a:lnTo>
                      <a:pt x="603" y="222"/>
                    </a:lnTo>
                    <a:lnTo>
                      <a:pt x="603" y="223"/>
                    </a:lnTo>
                    <a:lnTo>
                      <a:pt x="606" y="223"/>
                    </a:lnTo>
                    <a:lnTo>
                      <a:pt x="606" y="225"/>
                    </a:lnTo>
                    <a:lnTo>
                      <a:pt x="609" y="225"/>
                    </a:lnTo>
                    <a:lnTo>
                      <a:pt x="609" y="230"/>
                    </a:lnTo>
                    <a:lnTo>
                      <a:pt x="604" y="230"/>
                    </a:lnTo>
                    <a:lnTo>
                      <a:pt x="604" y="234"/>
                    </a:lnTo>
                    <a:lnTo>
                      <a:pt x="597" y="234"/>
                    </a:lnTo>
                    <a:lnTo>
                      <a:pt x="597" y="233"/>
                    </a:lnTo>
                    <a:lnTo>
                      <a:pt x="594" y="233"/>
                    </a:lnTo>
                    <a:lnTo>
                      <a:pt x="594" y="232"/>
                    </a:lnTo>
                    <a:lnTo>
                      <a:pt x="590" y="232"/>
                    </a:lnTo>
                    <a:lnTo>
                      <a:pt x="590" y="223"/>
                    </a:lnTo>
                    <a:lnTo>
                      <a:pt x="592" y="223"/>
                    </a:lnTo>
                    <a:lnTo>
                      <a:pt x="592" y="219"/>
                    </a:lnTo>
                    <a:close/>
                    <a:moveTo>
                      <a:pt x="14" y="209"/>
                    </a:moveTo>
                    <a:lnTo>
                      <a:pt x="23" y="209"/>
                    </a:lnTo>
                    <a:lnTo>
                      <a:pt x="23" y="228"/>
                    </a:lnTo>
                    <a:lnTo>
                      <a:pt x="14" y="228"/>
                    </a:lnTo>
                    <a:lnTo>
                      <a:pt x="14" y="209"/>
                    </a:lnTo>
                    <a:close/>
                    <a:moveTo>
                      <a:pt x="568" y="207"/>
                    </a:moveTo>
                    <a:lnTo>
                      <a:pt x="576" y="207"/>
                    </a:lnTo>
                    <a:lnTo>
                      <a:pt x="576" y="208"/>
                    </a:lnTo>
                    <a:lnTo>
                      <a:pt x="579" y="208"/>
                    </a:lnTo>
                    <a:lnTo>
                      <a:pt x="579" y="210"/>
                    </a:lnTo>
                    <a:lnTo>
                      <a:pt x="582" y="210"/>
                    </a:lnTo>
                    <a:lnTo>
                      <a:pt x="582" y="216"/>
                    </a:lnTo>
                    <a:lnTo>
                      <a:pt x="581" y="216"/>
                    </a:lnTo>
                    <a:lnTo>
                      <a:pt x="581" y="221"/>
                    </a:lnTo>
                    <a:lnTo>
                      <a:pt x="573" y="221"/>
                    </a:lnTo>
                    <a:lnTo>
                      <a:pt x="573" y="219"/>
                    </a:lnTo>
                    <a:lnTo>
                      <a:pt x="570" y="219"/>
                    </a:lnTo>
                    <a:lnTo>
                      <a:pt x="570" y="217"/>
                    </a:lnTo>
                    <a:lnTo>
                      <a:pt x="567" y="217"/>
                    </a:lnTo>
                    <a:lnTo>
                      <a:pt x="567" y="211"/>
                    </a:lnTo>
                    <a:lnTo>
                      <a:pt x="568" y="211"/>
                    </a:lnTo>
                    <a:lnTo>
                      <a:pt x="568" y="207"/>
                    </a:lnTo>
                    <a:close/>
                    <a:moveTo>
                      <a:pt x="544" y="195"/>
                    </a:moveTo>
                    <a:lnTo>
                      <a:pt x="553" y="195"/>
                    </a:lnTo>
                    <a:lnTo>
                      <a:pt x="553" y="196"/>
                    </a:lnTo>
                    <a:lnTo>
                      <a:pt x="556" y="196"/>
                    </a:lnTo>
                    <a:lnTo>
                      <a:pt x="556" y="198"/>
                    </a:lnTo>
                    <a:lnTo>
                      <a:pt x="559" y="198"/>
                    </a:lnTo>
                    <a:lnTo>
                      <a:pt x="559" y="204"/>
                    </a:lnTo>
                    <a:lnTo>
                      <a:pt x="557" y="204"/>
                    </a:lnTo>
                    <a:lnTo>
                      <a:pt x="557" y="209"/>
                    </a:lnTo>
                    <a:lnTo>
                      <a:pt x="550" y="209"/>
                    </a:lnTo>
                    <a:lnTo>
                      <a:pt x="550" y="207"/>
                    </a:lnTo>
                    <a:lnTo>
                      <a:pt x="547" y="207"/>
                    </a:lnTo>
                    <a:lnTo>
                      <a:pt x="547" y="205"/>
                    </a:lnTo>
                    <a:lnTo>
                      <a:pt x="543" y="205"/>
                    </a:lnTo>
                    <a:lnTo>
                      <a:pt x="543" y="204"/>
                    </a:lnTo>
                    <a:lnTo>
                      <a:pt x="540" y="204"/>
                    </a:lnTo>
                    <a:lnTo>
                      <a:pt x="540" y="198"/>
                    </a:lnTo>
                    <a:lnTo>
                      <a:pt x="544" y="198"/>
                    </a:lnTo>
                    <a:lnTo>
                      <a:pt x="544" y="195"/>
                    </a:lnTo>
                    <a:close/>
                    <a:moveTo>
                      <a:pt x="523" y="183"/>
                    </a:moveTo>
                    <a:lnTo>
                      <a:pt x="528" y="183"/>
                    </a:lnTo>
                    <a:lnTo>
                      <a:pt x="528" y="184"/>
                    </a:lnTo>
                    <a:lnTo>
                      <a:pt x="531" y="184"/>
                    </a:lnTo>
                    <a:lnTo>
                      <a:pt x="531" y="186"/>
                    </a:lnTo>
                    <a:lnTo>
                      <a:pt x="536" y="186"/>
                    </a:lnTo>
                    <a:lnTo>
                      <a:pt x="536" y="192"/>
                    </a:lnTo>
                    <a:lnTo>
                      <a:pt x="532" y="192"/>
                    </a:lnTo>
                    <a:lnTo>
                      <a:pt x="532" y="197"/>
                    </a:lnTo>
                    <a:lnTo>
                      <a:pt x="527" y="197"/>
                    </a:lnTo>
                    <a:lnTo>
                      <a:pt x="527" y="195"/>
                    </a:lnTo>
                    <a:lnTo>
                      <a:pt x="522" y="195"/>
                    </a:lnTo>
                    <a:lnTo>
                      <a:pt x="522" y="193"/>
                    </a:lnTo>
                    <a:lnTo>
                      <a:pt x="519" y="193"/>
                    </a:lnTo>
                    <a:lnTo>
                      <a:pt x="519" y="187"/>
                    </a:lnTo>
                    <a:lnTo>
                      <a:pt x="523" y="187"/>
                    </a:lnTo>
                    <a:lnTo>
                      <a:pt x="523" y="183"/>
                    </a:lnTo>
                    <a:close/>
                    <a:moveTo>
                      <a:pt x="17" y="177"/>
                    </a:moveTo>
                    <a:lnTo>
                      <a:pt x="27" y="177"/>
                    </a:lnTo>
                    <a:lnTo>
                      <a:pt x="27" y="186"/>
                    </a:lnTo>
                    <a:lnTo>
                      <a:pt x="26" y="186"/>
                    </a:lnTo>
                    <a:lnTo>
                      <a:pt x="26" y="195"/>
                    </a:lnTo>
                    <a:lnTo>
                      <a:pt x="19" y="195"/>
                    </a:lnTo>
                    <a:lnTo>
                      <a:pt x="19" y="192"/>
                    </a:lnTo>
                    <a:lnTo>
                      <a:pt x="15" y="192"/>
                    </a:lnTo>
                    <a:lnTo>
                      <a:pt x="15" y="186"/>
                    </a:lnTo>
                    <a:lnTo>
                      <a:pt x="17" y="186"/>
                    </a:lnTo>
                    <a:lnTo>
                      <a:pt x="17" y="177"/>
                    </a:lnTo>
                    <a:close/>
                    <a:moveTo>
                      <a:pt x="498" y="171"/>
                    </a:moveTo>
                    <a:lnTo>
                      <a:pt x="504" y="171"/>
                    </a:lnTo>
                    <a:lnTo>
                      <a:pt x="504" y="172"/>
                    </a:lnTo>
                    <a:lnTo>
                      <a:pt x="507" y="172"/>
                    </a:lnTo>
                    <a:lnTo>
                      <a:pt x="507" y="173"/>
                    </a:lnTo>
                    <a:lnTo>
                      <a:pt x="512" y="173"/>
                    </a:lnTo>
                    <a:lnTo>
                      <a:pt x="512" y="175"/>
                    </a:lnTo>
                    <a:lnTo>
                      <a:pt x="515" y="175"/>
                    </a:lnTo>
                    <a:lnTo>
                      <a:pt x="515" y="181"/>
                    </a:lnTo>
                    <a:lnTo>
                      <a:pt x="511" y="181"/>
                    </a:lnTo>
                    <a:lnTo>
                      <a:pt x="511" y="186"/>
                    </a:lnTo>
                    <a:lnTo>
                      <a:pt x="506" y="186"/>
                    </a:lnTo>
                    <a:lnTo>
                      <a:pt x="506" y="184"/>
                    </a:lnTo>
                    <a:lnTo>
                      <a:pt x="503" y="184"/>
                    </a:lnTo>
                    <a:lnTo>
                      <a:pt x="503" y="182"/>
                    </a:lnTo>
                    <a:lnTo>
                      <a:pt x="498" y="182"/>
                    </a:lnTo>
                    <a:lnTo>
                      <a:pt x="498" y="181"/>
                    </a:lnTo>
                    <a:lnTo>
                      <a:pt x="495" y="181"/>
                    </a:lnTo>
                    <a:lnTo>
                      <a:pt x="495" y="175"/>
                    </a:lnTo>
                    <a:lnTo>
                      <a:pt x="498" y="175"/>
                    </a:lnTo>
                    <a:lnTo>
                      <a:pt x="498" y="171"/>
                    </a:lnTo>
                    <a:close/>
                    <a:moveTo>
                      <a:pt x="476" y="159"/>
                    </a:moveTo>
                    <a:lnTo>
                      <a:pt x="485" y="159"/>
                    </a:lnTo>
                    <a:lnTo>
                      <a:pt x="485" y="161"/>
                    </a:lnTo>
                    <a:lnTo>
                      <a:pt x="488" y="161"/>
                    </a:lnTo>
                    <a:lnTo>
                      <a:pt x="488" y="164"/>
                    </a:lnTo>
                    <a:lnTo>
                      <a:pt x="491" y="164"/>
                    </a:lnTo>
                    <a:lnTo>
                      <a:pt x="491" y="165"/>
                    </a:lnTo>
                    <a:lnTo>
                      <a:pt x="495" y="165"/>
                    </a:lnTo>
                    <a:lnTo>
                      <a:pt x="495" y="169"/>
                    </a:lnTo>
                    <a:lnTo>
                      <a:pt x="490" y="169"/>
                    </a:lnTo>
                    <a:lnTo>
                      <a:pt x="490" y="174"/>
                    </a:lnTo>
                    <a:lnTo>
                      <a:pt x="482" y="174"/>
                    </a:lnTo>
                    <a:lnTo>
                      <a:pt x="482" y="173"/>
                    </a:lnTo>
                    <a:lnTo>
                      <a:pt x="478" y="173"/>
                    </a:lnTo>
                    <a:lnTo>
                      <a:pt x="478" y="170"/>
                    </a:lnTo>
                    <a:lnTo>
                      <a:pt x="475" y="170"/>
                    </a:lnTo>
                    <a:lnTo>
                      <a:pt x="475" y="164"/>
                    </a:lnTo>
                    <a:lnTo>
                      <a:pt x="476" y="164"/>
                    </a:lnTo>
                    <a:lnTo>
                      <a:pt x="476" y="159"/>
                    </a:lnTo>
                    <a:close/>
                    <a:moveTo>
                      <a:pt x="452" y="147"/>
                    </a:moveTo>
                    <a:lnTo>
                      <a:pt x="459" y="147"/>
                    </a:lnTo>
                    <a:lnTo>
                      <a:pt x="459" y="149"/>
                    </a:lnTo>
                    <a:lnTo>
                      <a:pt x="462" y="149"/>
                    </a:lnTo>
                    <a:lnTo>
                      <a:pt x="462" y="150"/>
                    </a:lnTo>
                    <a:lnTo>
                      <a:pt x="465" y="150"/>
                    </a:lnTo>
                    <a:lnTo>
                      <a:pt x="465" y="151"/>
                    </a:lnTo>
                    <a:lnTo>
                      <a:pt x="470" y="151"/>
                    </a:lnTo>
                    <a:lnTo>
                      <a:pt x="470" y="156"/>
                    </a:lnTo>
                    <a:lnTo>
                      <a:pt x="465" y="156"/>
                    </a:lnTo>
                    <a:lnTo>
                      <a:pt x="465" y="161"/>
                    </a:lnTo>
                    <a:lnTo>
                      <a:pt x="456" y="161"/>
                    </a:lnTo>
                    <a:lnTo>
                      <a:pt x="456" y="159"/>
                    </a:lnTo>
                    <a:lnTo>
                      <a:pt x="453" y="159"/>
                    </a:lnTo>
                    <a:lnTo>
                      <a:pt x="453" y="158"/>
                    </a:lnTo>
                    <a:lnTo>
                      <a:pt x="450" y="158"/>
                    </a:lnTo>
                    <a:lnTo>
                      <a:pt x="450" y="151"/>
                    </a:lnTo>
                    <a:lnTo>
                      <a:pt x="452" y="151"/>
                    </a:lnTo>
                    <a:lnTo>
                      <a:pt x="452" y="147"/>
                    </a:lnTo>
                    <a:close/>
                    <a:moveTo>
                      <a:pt x="21" y="143"/>
                    </a:moveTo>
                    <a:lnTo>
                      <a:pt x="30" y="143"/>
                    </a:lnTo>
                    <a:lnTo>
                      <a:pt x="30" y="164"/>
                    </a:lnTo>
                    <a:lnTo>
                      <a:pt x="24" y="164"/>
                    </a:lnTo>
                    <a:lnTo>
                      <a:pt x="24" y="161"/>
                    </a:lnTo>
                    <a:lnTo>
                      <a:pt x="20" y="161"/>
                    </a:lnTo>
                    <a:lnTo>
                      <a:pt x="20" y="154"/>
                    </a:lnTo>
                    <a:lnTo>
                      <a:pt x="21" y="154"/>
                    </a:lnTo>
                    <a:lnTo>
                      <a:pt x="21" y="143"/>
                    </a:lnTo>
                    <a:close/>
                    <a:moveTo>
                      <a:pt x="429" y="134"/>
                    </a:moveTo>
                    <a:lnTo>
                      <a:pt x="434" y="134"/>
                    </a:lnTo>
                    <a:lnTo>
                      <a:pt x="434" y="136"/>
                    </a:lnTo>
                    <a:lnTo>
                      <a:pt x="437" y="136"/>
                    </a:lnTo>
                    <a:lnTo>
                      <a:pt x="437" y="138"/>
                    </a:lnTo>
                    <a:lnTo>
                      <a:pt x="440" y="138"/>
                    </a:lnTo>
                    <a:lnTo>
                      <a:pt x="440" y="139"/>
                    </a:lnTo>
                    <a:lnTo>
                      <a:pt x="444" y="139"/>
                    </a:lnTo>
                    <a:lnTo>
                      <a:pt x="444" y="145"/>
                    </a:lnTo>
                    <a:lnTo>
                      <a:pt x="440" y="145"/>
                    </a:lnTo>
                    <a:lnTo>
                      <a:pt x="440" y="150"/>
                    </a:lnTo>
                    <a:lnTo>
                      <a:pt x="435" y="150"/>
                    </a:lnTo>
                    <a:lnTo>
                      <a:pt x="435" y="148"/>
                    </a:lnTo>
                    <a:lnTo>
                      <a:pt x="431" y="148"/>
                    </a:lnTo>
                    <a:lnTo>
                      <a:pt x="431" y="147"/>
                    </a:lnTo>
                    <a:lnTo>
                      <a:pt x="428" y="147"/>
                    </a:lnTo>
                    <a:lnTo>
                      <a:pt x="428" y="145"/>
                    </a:lnTo>
                    <a:lnTo>
                      <a:pt x="425" y="145"/>
                    </a:lnTo>
                    <a:lnTo>
                      <a:pt x="425" y="138"/>
                    </a:lnTo>
                    <a:lnTo>
                      <a:pt x="429" y="138"/>
                    </a:lnTo>
                    <a:lnTo>
                      <a:pt x="429" y="134"/>
                    </a:lnTo>
                    <a:close/>
                    <a:moveTo>
                      <a:pt x="403" y="124"/>
                    </a:moveTo>
                    <a:lnTo>
                      <a:pt x="411" y="124"/>
                    </a:lnTo>
                    <a:lnTo>
                      <a:pt x="411" y="126"/>
                    </a:lnTo>
                    <a:lnTo>
                      <a:pt x="415" y="126"/>
                    </a:lnTo>
                    <a:lnTo>
                      <a:pt x="415" y="127"/>
                    </a:lnTo>
                    <a:lnTo>
                      <a:pt x="420" y="127"/>
                    </a:lnTo>
                    <a:lnTo>
                      <a:pt x="420" y="133"/>
                    </a:lnTo>
                    <a:lnTo>
                      <a:pt x="416" y="133"/>
                    </a:lnTo>
                    <a:lnTo>
                      <a:pt x="416" y="138"/>
                    </a:lnTo>
                    <a:lnTo>
                      <a:pt x="410" y="138"/>
                    </a:lnTo>
                    <a:lnTo>
                      <a:pt x="410" y="136"/>
                    </a:lnTo>
                    <a:lnTo>
                      <a:pt x="405" y="136"/>
                    </a:lnTo>
                    <a:lnTo>
                      <a:pt x="405" y="135"/>
                    </a:lnTo>
                    <a:lnTo>
                      <a:pt x="402" y="135"/>
                    </a:lnTo>
                    <a:lnTo>
                      <a:pt x="402" y="133"/>
                    </a:lnTo>
                    <a:lnTo>
                      <a:pt x="399" y="133"/>
                    </a:lnTo>
                    <a:lnTo>
                      <a:pt x="399" y="127"/>
                    </a:lnTo>
                    <a:lnTo>
                      <a:pt x="403" y="127"/>
                    </a:lnTo>
                    <a:lnTo>
                      <a:pt x="403" y="124"/>
                    </a:lnTo>
                    <a:close/>
                    <a:moveTo>
                      <a:pt x="378" y="112"/>
                    </a:moveTo>
                    <a:lnTo>
                      <a:pt x="386" y="112"/>
                    </a:lnTo>
                    <a:lnTo>
                      <a:pt x="386" y="114"/>
                    </a:lnTo>
                    <a:lnTo>
                      <a:pt x="389" y="114"/>
                    </a:lnTo>
                    <a:lnTo>
                      <a:pt x="389" y="116"/>
                    </a:lnTo>
                    <a:lnTo>
                      <a:pt x="393" y="116"/>
                    </a:lnTo>
                    <a:lnTo>
                      <a:pt x="393" y="121"/>
                    </a:lnTo>
                    <a:lnTo>
                      <a:pt x="391" y="121"/>
                    </a:lnTo>
                    <a:lnTo>
                      <a:pt x="391" y="126"/>
                    </a:lnTo>
                    <a:lnTo>
                      <a:pt x="384" y="126"/>
                    </a:lnTo>
                    <a:lnTo>
                      <a:pt x="384" y="125"/>
                    </a:lnTo>
                    <a:lnTo>
                      <a:pt x="380" y="125"/>
                    </a:lnTo>
                    <a:lnTo>
                      <a:pt x="380" y="123"/>
                    </a:lnTo>
                    <a:lnTo>
                      <a:pt x="377" y="123"/>
                    </a:lnTo>
                    <a:lnTo>
                      <a:pt x="377" y="121"/>
                    </a:lnTo>
                    <a:lnTo>
                      <a:pt x="374" y="121"/>
                    </a:lnTo>
                    <a:lnTo>
                      <a:pt x="374" y="116"/>
                    </a:lnTo>
                    <a:lnTo>
                      <a:pt x="378" y="116"/>
                    </a:lnTo>
                    <a:lnTo>
                      <a:pt x="378" y="112"/>
                    </a:lnTo>
                    <a:close/>
                    <a:moveTo>
                      <a:pt x="24" y="110"/>
                    </a:moveTo>
                    <a:lnTo>
                      <a:pt x="33" y="110"/>
                    </a:lnTo>
                    <a:lnTo>
                      <a:pt x="33" y="128"/>
                    </a:lnTo>
                    <a:lnTo>
                      <a:pt x="24" y="128"/>
                    </a:lnTo>
                    <a:lnTo>
                      <a:pt x="24" y="110"/>
                    </a:lnTo>
                    <a:close/>
                    <a:moveTo>
                      <a:pt x="354" y="99"/>
                    </a:moveTo>
                    <a:lnTo>
                      <a:pt x="360" y="99"/>
                    </a:lnTo>
                    <a:lnTo>
                      <a:pt x="360" y="101"/>
                    </a:lnTo>
                    <a:lnTo>
                      <a:pt x="364" y="101"/>
                    </a:lnTo>
                    <a:lnTo>
                      <a:pt x="364" y="103"/>
                    </a:lnTo>
                    <a:lnTo>
                      <a:pt x="367" y="103"/>
                    </a:lnTo>
                    <a:lnTo>
                      <a:pt x="367" y="105"/>
                    </a:lnTo>
                    <a:lnTo>
                      <a:pt x="371" y="105"/>
                    </a:lnTo>
                    <a:lnTo>
                      <a:pt x="371" y="110"/>
                    </a:lnTo>
                    <a:lnTo>
                      <a:pt x="366" y="110"/>
                    </a:lnTo>
                    <a:lnTo>
                      <a:pt x="366" y="114"/>
                    </a:lnTo>
                    <a:lnTo>
                      <a:pt x="358" y="114"/>
                    </a:lnTo>
                    <a:lnTo>
                      <a:pt x="358" y="112"/>
                    </a:lnTo>
                    <a:lnTo>
                      <a:pt x="355" y="112"/>
                    </a:lnTo>
                    <a:lnTo>
                      <a:pt x="355" y="110"/>
                    </a:lnTo>
                    <a:lnTo>
                      <a:pt x="351" y="110"/>
                    </a:lnTo>
                    <a:lnTo>
                      <a:pt x="351" y="103"/>
                    </a:lnTo>
                    <a:lnTo>
                      <a:pt x="354" y="103"/>
                    </a:lnTo>
                    <a:lnTo>
                      <a:pt x="354" y="99"/>
                    </a:lnTo>
                    <a:close/>
                    <a:moveTo>
                      <a:pt x="327" y="88"/>
                    </a:moveTo>
                    <a:lnTo>
                      <a:pt x="335" y="88"/>
                    </a:lnTo>
                    <a:lnTo>
                      <a:pt x="335" y="90"/>
                    </a:lnTo>
                    <a:lnTo>
                      <a:pt x="338" y="90"/>
                    </a:lnTo>
                    <a:lnTo>
                      <a:pt x="338" y="91"/>
                    </a:lnTo>
                    <a:lnTo>
                      <a:pt x="343" y="91"/>
                    </a:lnTo>
                    <a:lnTo>
                      <a:pt x="343" y="98"/>
                    </a:lnTo>
                    <a:lnTo>
                      <a:pt x="340" y="98"/>
                    </a:lnTo>
                    <a:lnTo>
                      <a:pt x="340" y="103"/>
                    </a:lnTo>
                    <a:lnTo>
                      <a:pt x="334" y="103"/>
                    </a:lnTo>
                    <a:lnTo>
                      <a:pt x="334" y="101"/>
                    </a:lnTo>
                    <a:lnTo>
                      <a:pt x="329" y="101"/>
                    </a:lnTo>
                    <a:lnTo>
                      <a:pt x="329" y="100"/>
                    </a:lnTo>
                    <a:lnTo>
                      <a:pt x="326" y="100"/>
                    </a:lnTo>
                    <a:lnTo>
                      <a:pt x="326" y="92"/>
                    </a:lnTo>
                    <a:lnTo>
                      <a:pt x="327" y="92"/>
                    </a:lnTo>
                    <a:lnTo>
                      <a:pt x="327" y="88"/>
                    </a:lnTo>
                    <a:close/>
                    <a:moveTo>
                      <a:pt x="302" y="77"/>
                    </a:moveTo>
                    <a:lnTo>
                      <a:pt x="311" y="77"/>
                    </a:lnTo>
                    <a:lnTo>
                      <a:pt x="311" y="79"/>
                    </a:lnTo>
                    <a:lnTo>
                      <a:pt x="314" y="79"/>
                    </a:lnTo>
                    <a:lnTo>
                      <a:pt x="314" y="81"/>
                    </a:lnTo>
                    <a:lnTo>
                      <a:pt x="319" y="81"/>
                    </a:lnTo>
                    <a:lnTo>
                      <a:pt x="319" y="87"/>
                    </a:lnTo>
                    <a:lnTo>
                      <a:pt x="314" y="87"/>
                    </a:lnTo>
                    <a:lnTo>
                      <a:pt x="314" y="92"/>
                    </a:lnTo>
                    <a:lnTo>
                      <a:pt x="310" y="92"/>
                    </a:lnTo>
                    <a:lnTo>
                      <a:pt x="310" y="90"/>
                    </a:lnTo>
                    <a:lnTo>
                      <a:pt x="305" y="90"/>
                    </a:lnTo>
                    <a:lnTo>
                      <a:pt x="305" y="88"/>
                    </a:lnTo>
                    <a:lnTo>
                      <a:pt x="302" y="88"/>
                    </a:lnTo>
                    <a:lnTo>
                      <a:pt x="302" y="77"/>
                    </a:lnTo>
                    <a:close/>
                    <a:moveTo>
                      <a:pt x="25" y="74"/>
                    </a:moveTo>
                    <a:lnTo>
                      <a:pt x="34" y="74"/>
                    </a:lnTo>
                    <a:lnTo>
                      <a:pt x="34" y="94"/>
                    </a:lnTo>
                    <a:lnTo>
                      <a:pt x="28" y="94"/>
                    </a:lnTo>
                    <a:lnTo>
                      <a:pt x="28" y="91"/>
                    </a:lnTo>
                    <a:lnTo>
                      <a:pt x="24" y="91"/>
                    </a:lnTo>
                    <a:lnTo>
                      <a:pt x="24" y="85"/>
                    </a:lnTo>
                    <a:lnTo>
                      <a:pt x="25" y="85"/>
                    </a:lnTo>
                    <a:lnTo>
                      <a:pt x="25" y="74"/>
                    </a:lnTo>
                    <a:close/>
                    <a:moveTo>
                      <a:pt x="275" y="67"/>
                    </a:moveTo>
                    <a:lnTo>
                      <a:pt x="284" y="67"/>
                    </a:lnTo>
                    <a:lnTo>
                      <a:pt x="284" y="69"/>
                    </a:lnTo>
                    <a:lnTo>
                      <a:pt x="289" y="69"/>
                    </a:lnTo>
                    <a:lnTo>
                      <a:pt x="289" y="71"/>
                    </a:lnTo>
                    <a:lnTo>
                      <a:pt x="293" y="71"/>
                    </a:lnTo>
                    <a:lnTo>
                      <a:pt x="293" y="77"/>
                    </a:lnTo>
                    <a:lnTo>
                      <a:pt x="288" y="77"/>
                    </a:lnTo>
                    <a:lnTo>
                      <a:pt x="288" y="80"/>
                    </a:lnTo>
                    <a:lnTo>
                      <a:pt x="280" y="80"/>
                    </a:lnTo>
                    <a:lnTo>
                      <a:pt x="280" y="78"/>
                    </a:lnTo>
                    <a:lnTo>
                      <a:pt x="274" y="78"/>
                    </a:lnTo>
                    <a:lnTo>
                      <a:pt x="274" y="71"/>
                    </a:lnTo>
                    <a:lnTo>
                      <a:pt x="275" y="71"/>
                    </a:lnTo>
                    <a:lnTo>
                      <a:pt x="275" y="67"/>
                    </a:lnTo>
                    <a:close/>
                    <a:moveTo>
                      <a:pt x="249" y="57"/>
                    </a:moveTo>
                    <a:lnTo>
                      <a:pt x="255" y="57"/>
                    </a:lnTo>
                    <a:lnTo>
                      <a:pt x="255" y="58"/>
                    </a:lnTo>
                    <a:lnTo>
                      <a:pt x="261" y="58"/>
                    </a:lnTo>
                    <a:lnTo>
                      <a:pt x="261" y="60"/>
                    </a:lnTo>
                    <a:lnTo>
                      <a:pt x="265" y="60"/>
                    </a:lnTo>
                    <a:lnTo>
                      <a:pt x="265" y="66"/>
                    </a:lnTo>
                    <a:lnTo>
                      <a:pt x="262" y="66"/>
                    </a:lnTo>
                    <a:lnTo>
                      <a:pt x="262" y="71"/>
                    </a:lnTo>
                    <a:lnTo>
                      <a:pt x="256" y="71"/>
                    </a:lnTo>
                    <a:lnTo>
                      <a:pt x="256" y="69"/>
                    </a:lnTo>
                    <a:lnTo>
                      <a:pt x="252" y="69"/>
                    </a:lnTo>
                    <a:lnTo>
                      <a:pt x="252" y="67"/>
                    </a:lnTo>
                    <a:lnTo>
                      <a:pt x="246" y="67"/>
                    </a:lnTo>
                    <a:lnTo>
                      <a:pt x="246" y="61"/>
                    </a:lnTo>
                    <a:lnTo>
                      <a:pt x="249" y="61"/>
                    </a:lnTo>
                    <a:lnTo>
                      <a:pt x="249" y="57"/>
                    </a:lnTo>
                    <a:close/>
                    <a:moveTo>
                      <a:pt x="223" y="48"/>
                    </a:moveTo>
                    <a:lnTo>
                      <a:pt x="233" y="48"/>
                    </a:lnTo>
                    <a:lnTo>
                      <a:pt x="233" y="50"/>
                    </a:lnTo>
                    <a:lnTo>
                      <a:pt x="236" y="50"/>
                    </a:lnTo>
                    <a:lnTo>
                      <a:pt x="236" y="61"/>
                    </a:lnTo>
                    <a:lnTo>
                      <a:pt x="227" y="61"/>
                    </a:lnTo>
                    <a:lnTo>
                      <a:pt x="227" y="59"/>
                    </a:lnTo>
                    <a:lnTo>
                      <a:pt x="224" y="59"/>
                    </a:lnTo>
                    <a:lnTo>
                      <a:pt x="224" y="57"/>
                    </a:lnTo>
                    <a:lnTo>
                      <a:pt x="219" y="57"/>
                    </a:lnTo>
                    <a:lnTo>
                      <a:pt x="219" y="51"/>
                    </a:lnTo>
                    <a:lnTo>
                      <a:pt x="223" y="51"/>
                    </a:lnTo>
                    <a:lnTo>
                      <a:pt x="223" y="48"/>
                    </a:lnTo>
                    <a:close/>
                    <a:moveTo>
                      <a:pt x="195" y="39"/>
                    </a:moveTo>
                    <a:lnTo>
                      <a:pt x="205" y="39"/>
                    </a:lnTo>
                    <a:lnTo>
                      <a:pt x="205" y="41"/>
                    </a:lnTo>
                    <a:lnTo>
                      <a:pt x="213" y="41"/>
                    </a:lnTo>
                    <a:lnTo>
                      <a:pt x="213" y="47"/>
                    </a:lnTo>
                    <a:lnTo>
                      <a:pt x="207" y="47"/>
                    </a:lnTo>
                    <a:lnTo>
                      <a:pt x="207" y="52"/>
                    </a:lnTo>
                    <a:lnTo>
                      <a:pt x="203" y="52"/>
                    </a:lnTo>
                    <a:lnTo>
                      <a:pt x="203" y="50"/>
                    </a:lnTo>
                    <a:lnTo>
                      <a:pt x="196" y="50"/>
                    </a:lnTo>
                    <a:lnTo>
                      <a:pt x="196" y="48"/>
                    </a:lnTo>
                    <a:lnTo>
                      <a:pt x="191" y="48"/>
                    </a:lnTo>
                    <a:lnTo>
                      <a:pt x="191" y="41"/>
                    </a:lnTo>
                    <a:lnTo>
                      <a:pt x="195" y="41"/>
                    </a:lnTo>
                    <a:lnTo>
                      <a:pt x="195" y="39"/>
                    </a:lnTo>
                    <a:close/>
                    <a:moveTo>
                      <a:pt x="26" y="39"/>
                    </a:moveTo>
                    <a:lnTo>
                      <a:pt x="35" y="39"/>
                    </a:lnTo>
                    <a:lnTo>
                      <a:pt x="35" y="53"/>
                    </a:lnTo>
                    <a:lnTo>
                      <a:pt x="34" y="53"/>
                    </a:lnTo>
                    <a:lnTo>
                      <a:pt x="34" y="56"/>
                    </a:lnTo>
                    <a:lnTo>
                      <a:pt x="25" y="56"/>
                    </a:lnTo>
                    <a:lnTo>
                      <a:pt x="25" y="44"/>
                    </a:lnTo>
                    <a:lnTo>
                      <a:pt x="26" y="44"/>
                    </a:lnTo>
                    <a:lnTo>
                      <a:pt x="26" y="39"/>
                    </a:lnTo>
                    <a:close/>
                    <a:moveTo>
                      <a:pt x="167" y="28"/>
                    </a:moveTo>
                    <a:lnTo>
                      <a:pt x="173" y="28"/>
                    </a:lnTo>
                    <a:lnTo>
                      <a:pt x="173" y="31"/>
                    </a:lnTo>
                    <a:lnTo>
                      <a:pt x="178" y="31"/>
                    </a:lnTo>
                    <a:lnTo>
                      <a:pt x="178" y="33"/>
                    </a:lnTo>
                    <a:lnTo>
                      <a:pt x="185" y="33"/>
                    </a:lnTo>
                    <a:lnTo>
                      <a:pt x="185" y="38"/>
                    </a:lnTo>
                    <a:lnTo>
                      <a:pt x="180" y="38"/>
                    </a:lnTo>
                    <a:lnTo>
                      <a:pt x="180" y="43"/>
                    </a:lnTo>
                    <a:lnTo>
                      <a:pt x="176" y="43"/>
                    </a:lnTo>
                    <a:lnTo>
                      <a:pt x="176" y="42"/>
                    </a:lnTo>
                    <a:lnTo>
                      <a:pt x="169" y="42"/>
                    </a:lnTo>
                    <a:lnTo>
                      <a:pt x="169" y="40"/>
                    </a:lnTo>
                    <a:lnTo>
                      <a:pt x="164" y="40"/>
                    </a:lnTo>
                    <a:lnTo>
                      <a:pt x="164" y="33"/>
                    </a:lnTo>
                    <a:lnTo>
                      <a:pt x="167" y="33"/>
                    </a:lnTo>
                    <a:lnTo>
                      <a:pt x="167" y="28"/>
                    </a:lnTo>
                    <a:close/>
                    <a:moveTo>
                      <a:pt x="137" y="21"/>
                    </a:moveTo>
                    <a:lnTo>
                      <a:pt x="148" y="21"/>
                    </a:lnTo>
                    <a:lnTo>
                      <a:pt x="148" y="23"/>
                    </a:lnTo>
                    <a:lnTo>
                      <a:pt x="155" y="23"/>
                    </a:lnTo>
                    <a:lnTo>
                      <a:pt x="155" y="28"/>
                    </a:lnTo>
                    <a:lnTo>
                      <a:pt x="153" y="28"/>
                    </a:lnTo>
                    <a:lnTo>
                      <a:pt x="153" y="34"/>
                    </a:lnTo>
                    <a:lnTo>
                      <a:pt x="146" y="34"/>
                    </a:lnTo>
                    <a:lnTo>
                      <a:pt x="146" y="33"/>
                    </a:lnTo>
                    <a:lnTo>
                      <a:pt x="138" y="33"/>
                    </a:lnTo>
                    <a:lnTo>
                      <a:pt x="138" y="31"/>
                    </a:lnTo>
                    <a:lnTo>
                      <a:pt x="137" y="31"/>
                    </a:lnTo>
                    <a:lnTo>
                      <a:pt x="137" y="21"/>
                    </a:lnTo>
                    <a:close/>
                    <a:moveTo>
                      <a:pt x="110" y="12"/>
                    </a:moveTo>
                    <a:lnTo>
                      <a:pt x="115" y="12"/>
                    </a:lnTo>
                    <a:lnTo>
                      <a:pt x="115" y="14"/>
                    </a:lnTo>
                    <a:lnTo>
                      <a:pt x="123" y="14"/>
                    </a:lnTo>
                    <a:lnTo>
                      <a:pt x="123" y="16"/>
                    </a:lnTo>
                    <a:lnTo>
                      <a:pt x="128" y="16"/>
                    </a:lnTo>
                    <a:lnTo>
                      <a:pt x="128" y="21"/>
                    </a:lnTo>
                    <a:lnTo>
                      <a:pt x="123" y="21"/>
                    </a:lnTo>
                    <a:lnTo>
                      <a:pt x="123" y="25"/>
                    </a:lnTo>
                    <a:lnTo>
                      <a:pt x="114" y="25"/>
                    </a:lnTo>
                    <a:lnTo>
                      <a:pt x="114" y="23"/>
                    </a:lnTo>
                    <a:lnTo>
                      <a:pt x="106" y="23"/>
                    </a:lnTo>
                    <a:lnTo>
                      <a:pt x="106" y="16"/>
                    </a:lnTo>
                    <a:lnTo>
                      <a:pt x="110" y="16"/>
                    </a:lnTo>
                    <a:lnTo>
                      <a:pt x="110" y="12"/>
                    </a:lnTo>
                    <a:close/>
                    <a:moveTo>
                      <a:pt x="80" y="6"/>
                    </a:moveTo>
                    <a:lnTo>
                      <a:pt x="92" y="6"/>
                    </a:lnTo>
                    <a:lnTo>
                      <a:pt x="92" y="9"/>
                    </a:lnTo>
                    <a:lnTo>
                      <a:pt x="99" y="9"/>
                    </a:lnTo>
                    <a:lnTo>
                      <a:pt x="99" y="14"/>
                    </a:lnTo>
                    <a:lnTo>
                      <a:pt x="94" y="14"/>
                    </a:lnTo>
                    <a:lnTo>
                      <a:pt x="94" y="18"/>
                    </a:lnTo>
                    <a:lnTo>
                      <a:pt x="83" y="18"/>
                    </a:lnTo>
                    <a:lnTo>
                      <a:pt x="83" y="15"/>
                    </a:lnTo>
                    <a:lnTo>
                      <a:pt x="80" y="15"/>
                    </a:lnTo>
                    <a:lnTo>
                      <a:pt x="80" y="6"/>
                    </a:lnTo>
                    <a:close/>
                    <a:moveTo>
                      <a:pt x="29" y="1"/>
                    </a:moveTo>
                    <a:lnTo>
                      <a:pt x="34" y="1"/>
                    </a:lnTo>
                    <a:lnTo>
                      <a:pt x="34" y="5"/>
                    </a:lnTo>
                    <a:lnTo>
                      <a:pt x="38" y="5"/>
                    </a:lnTo>
                    <a:lnTo>
                      <a:pt x="38" y="15"/>
                    </a:lnTo>
                    <a:lnTo>
                      <a:pt x="37" y="15"/>
                    </a:lnTo>
                    <a:lnTo>
                      <a:pt x="37" y="22"/>
                    </a:lnTo>
                    <a:lnTo>
                      <a:pt x="28" y="22"/>
                    </a:lnTo>
                    <a:lnTo>
                      <a:pt x="28" y="6"/>
                    </a:lnTo>
                    <a:lnTo>
                      <a:pt x="29" y="6"/>
                    </a:lnTo>
                    <a:lnTo>
                      <a:pt x="29" y="1"/>
                    </a:lnTo>
                    <a:close/>
                    <a:moveTo>
                      <a:pt x="49" y="0"/>
                    </a:moveTo>
                    <a:lnTo>
                      <a:pt x="56" y="0"/>
                    </a:lnTo>
                    <a:lnTo>
                      <a:pt x="56" y="1"/>
                    </a:lnTo>
                    <a:lnTo>
                      <a:pt x="64" y="1"/>
                    </a:lnTo>
                    <a:lnTo>
                      <a:pt x="64" y="12"/>
                    </a:lnTo>
                    <a:lnTo>
                      <a:pt x="55" y="12"/>
                    </a:lnTo>
                    <a:lnTo>
                      <a:pt x="55" y="10"/>
                    </a:lnTo>
                    <a:lnTo>
                      <a:pt x="47" y="10"/>
                    </a:lnTo>
                    <a:lnTo>
                      <a:pt x="47" y="4"/>
                    </a:lnTo>
                    <a:lnTo>
                      <a:pt x="49" y="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9" name="Freeform 49"/>
              <p:cNvSpPr>
                <a:spLocks/>
              </p:cNvSpPr>
              <p:nvPr/>
            </p:nvSpPr>
            <p:spPr bwMode="auto">
              <a:xfrm>
                <a:off x="2257426" y="3494088"/>
                <a:ext cx="6350" cy="77788"/>
              </a:xfrm>
              <a:custGeom>
                <a:avLst/>
                <a:gdLst>
                  <a:gd name="T0" fmla="*/ 2 w 4"/>
                  <a:gd name="T1" fmla="*/ 0 h 49"/>
                  <a:gd name="T2" fmla="*/ 4 w 4"/>
                  <a:gd name="T3" fmla="*/ 0 h 49"/>
                  <a:gd name="T4" fmla="*/ 4 w 4"/>
                  <a:gd name="T5" fmla="*/ 1 h 49"/>
                  <a:gd name="T6" fmla="*/ 2 w 4"/>
                  <a:gd name="T7" fmla="*/ 49 h 49"/>
                  <a:gd name="T8" fmla="*/ 0 w 4"/>
                  <a:gd name="T9" fmla="*/ 49 h 49"/>
                  <a:gd name="T10" fmla="*/ 0 w 4"/>
                  <a:gd name="T11" fmla="*/ 47 h 49"/>
                  <a:gd name="T12" fmla="*/ 2 w 4"/>
                  <a:gd name="T1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9">
                    <a:moveTo>
                      <a:pt x="2" y="0"/>
                    </a:moveTo>
                    <a:lnTo>
                      <a:pt x="4" y="0"/>
                    </a:lnTo>
                    <a:lnTo>
                      <a:pt x="4" y="1"/>
                    </a:lnTo>
                    <a:lnTo>
                      <a:pt x="2" y="49"/>
                    </a:lnTo>
                    <a:lnTo>
                      <a:pt x="0" y="49"/>
                    </a:lnTo>
                    <a:lnTo>
                      <a:pt x="0" y="47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0" name="Freeform 50"/>
              <p:cNvSpPr>
                <a:spLocks/>
              </p:cNvSpPr>
              <p:nvPr/>
            </p:nvSpPr>
            <p:spPr bwMode="auto">
              <a:xfrm>
                <a:off x="2263776" y="3419475"/>
                <a:ext cx="4763" cy="26988"/>
              </a:xfrm>
              <a:custGeom>
                <a:avLst/>
                <a:gdLst>
                  <a:gd name="T0" fmla="*/ 0 w 3"/>
                  <a:gd name="T1" fmla="*/ 0 h 17"/>
                  <a:gd name="T2" fmla="*/ 3 w 3"/>
                  <a:gd name="T3" fmla="*/ 0 h 17"/>
                  <a:gd name="T4" fmla="*/ 3 w 3"/>
                  <a:gd name="T5" fmla="*/ 1 h 17"/>
                  <a:gd name="T6" fmla="*/ 1 w 3"/>
                  <a:gd name="T7" fmla="*/ 17 h 17"/>
                  <a:gd name="T8" fmla="*/ 0 w 3"/>
                  <a:gd name="T9" fmla="*/ 17 h 17"/>
                  <a:gd name="T10" fmla="*/ 0 w 3"/>
                  <a:gd name="T11" fmla="*/ 14 h 17"/>
                  <a:gd name="T12" fmla="*/ 0 w 3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7">
                    <a:moveTo>
                      <a:pt x="0" y="0"/>
                    </a:moveTo>
                    <a:lnTo>
                      <a:pt x="3" y="0"/>
                    </a:lnTo>
                    <a:lnTo>
                      <a:pt x="3" y="1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1" name="Freeform 51"/>
              <p:cNvSpPr>
                <a:spLocks/>
              </p:cNvSpPr>
              <p:nvPr/>
            </p:nvSpPr>
            <p:spPr bwMode="auto">
              <a:xfrm>
                <a:off x="2265363" y="3246438"/>
                <a:ext cx="9525" cy="122238"/>
              </a:xfrm>
              <a:custGeom>
                <a:avLst/>
                <a:gdLst>
                  <a:gd name="T0" fmla="*/ 4 w 6"/>
                  <a:gd name="T1" fmla="*/ 0 h 77"/>
                  <a:gd name="T2" fmla="*/ 6 w 6"/>
                  <a:gd name="T3" fmla="*/ 0 h 77"/>
                  <a:gd name="T4" fmla="*/ 6 w 6"/>
                  <a:gd name="T5" fmla="*/ 2 h 77"/>
                  <a:gd name="T6" fmla="*/ 3 w 6"/>
                  <a:gd name="T7" fmla="*/ 77 h 77"/>
                  <a:gd name="T8" fmla="*/ 0 w 6"/>
                  <a:gd name="T9" fmla="*/ 77 h 77"/>
                  <a:gd name="T10" fmla="*/ 0 w 6"/>
                  <a:gd name="T11" fmla="*/ 75 h 77"/>
                  <a:gd name="T12" fmla="*/ 4 w 6"/>
                  <a:gd name="T13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77">
                    <a:moveTo>
                      <a:pt x="4" y="0"/>
                    </a:moveTo>
                    <a:lnTo>
                      <a:pt x="6" y="0"/>
                    </a:lnTo>
                    <a:lnTo>
                      <a:pt x="6" y="2"/>
                    </a:lnTo>
                    <a:lnTo>
                      <a:pt x="3" y="77"/>
                    </a:lnTo>
                    <a:lnTo>
                      <a:pt x="0" y="77"/>
                    </a:lnTo>
                    <a:lnTo>
                      <a:pt x="0" y="75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2" name="Freeform 52"/>
              <p:cNvSpPr>
                <a:spLocks/>
              </p:cNvSpPr>
              <p:nvPr/>
            </p:nvSpPr>
            <p:spPr bwMode="auto">
              <a:xfrm>
                <a:off x="2274888" y="3235325"/>
                <a:ext cx="4763" cy="26988"/>
              </a:xfrm>
              <a:custGeom>
                <a:avLst/>
                <a:gdLst>
                  <a:gd name="T0" fmla="*/ 0 w 3"/>
                  <a:gd name="T1" fmla="*/ 0 h 17"/>
                  <a:gd name="T2" fmla="*/ 3 w 3"/>
                  <a:gd name="T3" fmla="*/ 0 h 17"/>
                  <a:gd name="T4" fmla="*/ 3 w 3"/>
                  <a:gd name="T5" fmla="*/ 15 h 17"/>
                  <a:gd name="T6" fmla="*/ 3 w 3"/>
                  <a:gd name="T7" fmla="*/ 17 h 17"/>
                  <a:gd name="T8" fmla="*/ 2 w 3"/>
                  <a:gd name="T9" fmla="*/ 17 h 17"/>
                  <a:gd name="T10" fmla="*/ 0 w 3"/>
                  <a:gd name="T11" fmla="*/ 3 h 17"/>
                  <a:gd name="T12" fmla="*/ 0 w 3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7">
                    <a:moveTo>
                      <a:pt x="0" y="0"/>
                    </a:moveTo>
                    <a:lnTo>
                      <a:pt x="3" y="0"/>
                    </a:lnTo>
                    <a:lnTo>
                      <a:pt x="3" y="15"/>
                    </a:lnTo>
                    <a:lnTo>
                      <a:pt x="3" y="17"/>
                    </a:lnTo>
                    <a:lnTo>
                      <a:pt x="2" y="17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3" name="Freeform 53"/>
              <p:cNvSpPr>
                <a:spLocks/>
              </p:cNvSpPr>
              <p:nvPr/>
            </p:nvSpPr>
            <p:spPr bwMode="auto">
              <a:xfrm>
                <a:off x="2279651" y="3309938"/>
                <a:ext cx="15875" cy="125413"/>
              </a:xfrm>
              <a:custGeom>
                <a:avLst/>
                <a:gdLst>
                  <a:gd name="T0" fmla="*/ 0 w 10"/>
                  <a:gd name="T1" fmla="*/ 0 h 79"/>
                  <a:gd name="T2" fmla="*/ 3 w 10"/>
                  <a:gd name="T3" fmla="*/ 0 h 79"/>
                  <a:gd name="T4" fmla="*/ 10 w 10"/>
                  <a:gd name="T5" fmla="*/ 76 h 79"/>
                  <a:gd name="T6" fmla="*/ 10 w 10"/>
                  <a:gd name="T7" fmla="*/ 79 h 79"/>
                  <a:gd name="T8" fmla="*/ 8 w 10"/>
                  <a:gd name="T9" fmla="*/ 79 h 79"/>
                  <a:gd name="T10" fmla="*/ 0 w 10"/>
                  <a:gd name="T11" fmla="*/ 2 h 79"/>
                  <a:gd name="T12" fmla="*/ 0 w 10"/>
                  <a:gd name="T1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79">
                    <a:moveTo>
                      <a:pt x="0" y="0"/>
                    </a:moveTo>
                    <a:lnTo>
                      <a:pt x="3" y="0"/>
                    </a:lnTo>
                    <a:lnTo>
                      <a:pt x="10" y="76"/>
                    </a:lnTo>
                    <a:lnTo>
                      <a:pt x="10" y="79"/>
                    </a:lnTo>
                    <a:lnTo>
                      <a:pt x="8" y="79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4" name="Freeform 54"/>
              <p:cNvSpPr>
                <a:spLocks/>
              </p:cNvSpPr>
              <p:nvPr/>
            </p:nvSpPr>
            <p:spPr bwMode="auto">
              <a:xfrm>
                <a:off x="2295526" y="3486150"/>
                <a:ext cx="6350" cy="28575"/>
              </a:xfrm>
              <a:custGeom>
                <a:avLst/>
                <a:gdLst>
                  <a:gd name="T0" fmla="*/ 0 w 4"/>
                  <a:gd name="T1" fmla="*/ 0 h 18"/>
                  <a:gd name="T2" fmla="*/ 3 w 4"/>
                  <a:gd name="T3" fmla="*/ 0 h 18"/>
                  <a:gd name="T4" fmla="*/ 4 w 4"/>
                  <a:gd name="T5" fmla="*/ 15 h 18"/>
                  <a:gd name="T6" fmla="*/ 4 w 4"/>
                  <a:gd name="T7" fmla="*/ 18 h 18"/>
                  <a:gd name="T8" fmla="*/ 1 w 4"/>
                  <a:gd name="T9" fmla="*/ 18 h 18"/>
                  <a:gd name="T10" fmla="*/ 0 w 4"/>
                  <a:gd name="T11" fmla="*/ 2 h 18"/>
                  <a:gd name="T12" fmla="*/ 0 w 4"/>
                  <a:gd name="T1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8">
                    <a:moveTo>
                      <a:pt x="0" y="0"/>
                    </a:moveTo>
                    <a:lnTo>
                      <a:pt x="3" y="0"/>
                    </a:lnTo>
                    <a:lnTo>
                      <a:pt x="4" y="15"/>
                    </a:lnTo>
                    <a:lnTo>
                      <a:pt x="4" y="18"/>
                    </a:lnTo>
                    <a:lnTo>
                      <a:pt x="1" y="18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5" name="Freeform 55"/>
              <p:cNvSpPr>
                <a:spLocks/>
              </p:cNvSpPr>
              <p:nvPr/>
            </p:nvSpPr>
            <p:spPr bwMode="auto">
              <a:xfrm>
                <a:off x="2330451" y="3424238"/>
                <a:ext cx="122238" cy="84138"/>
              </a:xfrm>
              <a:custGeom>
                <a:avLst/>
                <a:gdLst>
                  <a:gd name="T0" fmla="*/ 75 w 77"/>
                  <a:gd name="T1" fmla="*/ 0 h 53"/>
                  <a:gd name="T2" fmla="*/ 77 w 77"/>
                  <a:gd name="T3" fmla="*/ 0 h 53"/>
                  <a:gd name="T4" fmla="*/ 77 w 77"/>
                  <a:gd name="T5" fmla="*/ 2 h 53"/>
                  <a:gd name="T6" fmla="*/ 2 w 77"/>
                  <a:gd name="T7" fmla="*/ 53 h 53"/>
                  <a:gd name="T8" fmla="*/ 0 w 77"/>
                  <a:gd name="T9" fmla="*/ 53 h 53"/>
                  <a:gd name="T10" fmla="*/ 0 w 77"/>
                  <a:gd name="T11" fmla="*/ 50 h 53"/>
                  <a:gd name="T12" fmla="*/ 75 w 77"/>
                  <a:gd name="T13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7" h="53">
                    <a:moveTo>
                      <a:pt x="75" y="0"/>
                    </a:moveTo>
                    <a:lnTo>
                      <a:pt x="77" y="0"/>
                    </a:lnTo>
                    <a:lnTo>
                      <a:pt x="77" y="2"/>
                    </a:lnTo>
                    <a:lnTo>
                      <a:pt x="2" y="53"/>
                    </a:lnTo>
                    <a:lnTo>
                      <a:pt x="0" y="53"/>
                    </a:lnTo>
                    <a:lnTo>
                      <a:pt x="0" y="50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6" name="Freeform 56"/>
              <p:cNvSpPr>
                <a:spLocks/>
              </p:cNvSpPr>
              <p:nvPr/>
            </p:nvSpPr>
            <p:spPr bwMode="auto">
              <a:xfrm>
                <a:off x="2506663" y="3398838"/>
                <a:ext cx="9525" cy="7938"/>
              </a:xfrm>
              <a:custGeom>
                <a:avLst/>
                <a:gdLst>
                  <a:gd name="T0" fmla="*/ 4 w 6"/>
                  <a:gd name="T1" fmla="*/ 0 h 5"/>
                  <a:gd name="T2" fmla="*/ 6 w 6"/>
                  <a:gd name="T3" fmla="*/ 0 h 5"/>
                  <a:gd name="T4" fmla="*/ 6 w 6"/>
                  <a:gd name="T5" fmla="*/ 3 h 5"/>
                  <a:gd name="T6" fmla="*/ 2 w 6"/>
                  <a:gd name="T7" fmla="*/ 5 h 5"/>
                  <a:gd name="T8" fmla="*/ 0 w 6"/>
                  <a:gd name="T9" fmla="*/ 5 h 5"/>
                  <a:gd name="T10" fmla="*/ 0 w 6"/>
                  <a:gd name="T11" fmla="*/ 3 h 5"/>
                  <a:gd name="T12" fmla="*/ 4 w 6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5">
                    <a:moveTo>
                      <a:pt x="4" y="0"/>
                    </a:moveTo>
                    <a:lnTo>
                      <a:pt x="6" y="0"/>
                    </a:lnTo>
                    <a:lnTo>
                      <a:pt x="6" y="3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7" name="Line 57"/>
              <p:cNvSpPr>
                <a:spLocks noChangeShapeType="1"/>
              </p:cNvSpPr>
              <p:nvPr/>
            </p:nvSpPr>
            <p:spPr bwMode="auto">
              <a:xfrm>
                <a:off x="2516188" y="3384550"/>
                <a:ext cx="0" cy="1905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8" name="Freeform 58"/>
              <p:cNvSpPr>
                <a:spLocks/>
              </p:cNvSpPr>
              <p:nvPr/>
            </p:nvSpPr>
            <p:spPr bwMode="auto">
              <a:xfrm>
                <a:off x="2516188" y="3219450"/>
                <a:ext cx="9525" cy="120650"/>
              </a:xfrm>
              <a:custGeom>
                <a:avLst/>
                <a:gdLst>
                  <a:gd name="T0" fmla="*/ 5 w 6"/>
                  <a:gd name="T1" fmla="*/ 0 h 76"/>
                  <a:gd name="T2" fmla="*/ 6 w 6"/>
                  <a:gd name="T3" fmla="*/ 0 h 76"/>
                  <a:gd name="T4" fmla="*/ 6 w 6"/>
                  <a:gd name="T5" fmla="*/ 1 h 76"/>
                  <a:gd name="T6" fmla="*/ 3 w 6"/>
                  <a:gd name="T7" fmla="*/ 76 h 76"/>
                  <a:gd name="T8" fmla="*/ 0 w 6"/>
                  <a:gd name="T9" fmla="*/ 76 h 76"/>
                  <a:gd name="T10" fmla="*/ 0 w 6"/>
                  <a:gd name="T11" fmla="*/ 73 h 76"/>
                  <a:gd name="T12" fmla="*/ 5 w 6"/>
                  <a:gd name="T13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76">
                    <a:moveTo>
                      <a:pt x="5" y="0"/>
                    </a:moveTo>
                    <a:lnTo>
                      <a:pt x="6" y="0"/>
                    </a:lnTo>
                    <a:lnTo>
                      <a:pt x="6" y="1"/>
                    </a:lnTo>
                    <a:lnTo>
                      <a:pt x="3" y="76"/>
                    </a:lnTo>
                    <a:lnTo>
                      <a:pt x="0" y="76"/>
                    </a:lnTo>
                    <a:lnTo>
                      <a:pt x="0" y="73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9" name="Freeform 59"/>
              <p:cNvSpPr>
                <a:spLocks/>
              </p:cNvSpPr>
              <p:nvPr/>
            </p:nvSpPr>
            <p:spPr bwMode="auto">
              <a:xfrm>
                <a:off x="2524126" y="3141663"/>
                <a:ext cx="6350" cy="26988"/>
              </a:xfrm>
              <a:custGeom>
                <a:avLst/>
                <a:gdLst>
                  <a:gd name="T0" fmla="*/ 1 w 4"/>
                  <a:gd name="T1" fmla="*/ 0 h 17"/>
                  <a:gd name="T2" fmla="*/ 4 w 4"/>
                  <a:gd name="T3" fmla="*/ 0 h 17"/>
                  <a:gd name="T4" fmla="*/ 4 w 4"/>
                  <a:gd name="T5" fmla="*/ 2 h 17"/>
                  <a:gd name="T6" fmla="*/ 3 w 4"/>
                  <a:gd name="T7" fmla="*/ 17 h 17"/>
                  <a:gd name="T8" fmla="*/ 0 w 4"/>
                  <a:gd name="T9" fmla="*/ 17 h 17"/>
                  <a:gd name="T10" fmla="*/ 0 w 4"/>
                  <a:gd name="T11" fmla="*/ 15 h 17"/>
                  <a:gd name="T12" fmla="*/ 1 w 4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7">
                    <a:moveTo>
                      <a:pt x="1" y="0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3" y="17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0" name="Freeform 60"/>
              <p:cNvSpPr>
                <a:spLocks/>
              </p:cNvSpPr>
              <p:nvPr/>
            </p:nvSpPr>
            <p:spPr bwMode="auto">
              <a:xfrm>
                <a:off x="2528888" y="2990850"/>
                <a:ext cx="6350" cy="100013"/>
              </a:xfrm>
              <a:custGeom>
                <a:avLst/>
                <a:gdLst>
                  <a:gd name="T0" fmla="*/ 1 w 4"/>
                  <a:gd name="T1" fmla="*/ 0 h 63"/>
                  <a:gd name="T2" fmla="*/ 4 w 4"/>
                  <a:gd name="T3" fmla="*/ 0 h 63"/>
                  <a:gd name="T4" fmla="*/ 4 w 4"/>
                  <a:gd name="T5" fmla="*/ 3 h 63"/>
                  <a:gd name="T6" fmla="*/ 1 w 4"/>
                  <a:gd name="T7" fmla="*/ 63 h 63"/>
                  <a:gd name="T8" fmla="*/ 0 w 4"/>
                  <a:gd name="T9" fmla="*/ 63 h 63"/>
                  <a:gd name="T10" fmla="*/ 0 w 4"/>
                  <a:gd name="T11" fmla="*/ 60 h 63"/>
                  <a:gd name="T12" fmla="*/ 1 w 4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63">
                    <a:moveTo>
                      <a:pt x="1" y="0"/>
                    </a:moveTo>
                    <a:lnTo>
                      <a:pt x="4" y="0"/>
                    </a:lnTo>
                    <a:lnTo>
                      <a:pt x="4" y="3"/>
                    </a:lnTo>
                    <a:lnTo>
                      <a:pt x="1" y="63"/>
                    </a:lnTo>
                    <a:lnTo>
                      <a:pt x="0" y="63"/>
                    </a:lnTo>
                    <a:lnTo>
                      <a:pt x="0" y="6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1" name="Freeform 61"/>
              <p:cNvSpPr>
                <a:spLocks/>
              </p:cNvSpPr>
              <p:nvPr/>
            </p:nvSpPr>
            <p:spPr bwMode="auto">
              <a:xfrm>
                <a:off x="2530476" y="2990850"/>
                <a:ext cx="7938" cy="26988"/>
              </a:xfrm>
              <a:custGeom>
                <a:avLst/>
                <a:gdLst>
                  <a:gd name="T0" fmla="*/ 0 w 5"/>
                  <a:gd name="T1" fmla="*/ 0 h 17"/>
                  <a:gd name="T2" fmla="*/ 3 w 5"/>
                  <a:gd name="T3" fmla="*/ 0 h 17"/>
                  <a:gd name="T4" fmla="*/ 5 w 5"/>
                  <a:gd name="T5" fmla="*/ 14 h 17"/>
                  <a:gd name="T6" fmla="*/ 5 w 5"/>
                  <a:gd name="T7" fmla="*/ 17 h 17"/>
                  <a:gd name="T8" fmla="*/ 2 w 5"/>
                  <a:gd name="T9" fmla="*/ 17 h 17"/>
                  <a:gd name="T10" fmla="*/ 0 w 5"/>
                  <a:gd name="T11" fmla="*/ 3 h 17"/>
                  <a:gd name="T12" fmla="*/ 0 w 5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7">
                    <a:moveTo>
                      <a:pt x="0" y="0"/>
                    </a:moveTo>
                    <a:lnTo>
                      <a:pt x="3" y="0"/>
                    </a:lnTo>
                    <a:lnTo>
                      <a:pt x="5" y="14"/>
                    </a:lnTo>
                    <a:lnTo>
                      <a:pt x="5" y="17"/>
                    </a:lnTo>
                    <a:lnTo>
                      <a:pt x="2" y="17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2" name="Freeform 62"/>
              <p:cNvSpPr>
                <a:spLocks/>
              </p:cNvSpPr>
              <p:nvPr/>
            </p:nvSpPr>
            <p:spPr bwMode="auto">
              <a:xfrm>
                <a:off x="2535238" y="3067050"/>
                <a:ext cx="6350" cy="26988"/>
              </a:xfrm>
              <a:custGeom>
                <a:avLst/>
                <a:gdLst>
                  <a:gd name="T0" fmla="*/ 0 w 4"/>
                  <a:gd name="T1" fmla="*/ 0 h 17"/>
                  <a:gd name="T2" fmla="*/ 2 w 4"/>
                  <a:gd name="T3" fmla="*/ 0 h 17"/>
                  <a:gd name="T4" fmla="*/ 4 w 4"/>
                  <a:gd name="T5" fmla="*/ 15 h 17"/>
                  <a:gd name="T6" fmla="*/ 4 w 4"/>
                  <a:gd name="T7" fmla="*/ 17 h 17"/>
                  <a:gd name="T8" fmla="*/ 2 w 4"/>
                  <a:gd name="T9" fmla="*/ 17 h 17"/>
                  <a:gd name="T10" fmla="*/ 0 w 4"/>
                  <a:gd name="T11" fmla="*/ 3 h 17"/>
                  <a:gd name="T12" fmla="*/ 0 w 4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7">
                    <a:moveTo>
                      <a:pt x="0" y="0"/>
                    </a:moveTo>
                    <a:lnTo>
                      <a:pt x="2" y="0"/>
                    </a:lnTo>
                    <a:lnTo>
                      <a:pt x="4" y="15"/>
                    </a:lnTo>
                    <a:lnTo>
                      <a:pt x="4" y="17"/>
                    </a:lnTo>
                    <a:lnTo>
                      <a:pt x="2" y="17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3" name="Freeform 63"/>
              <p:cNvSpPr>
                <a:spLocks/>
              </p:cNvSpPr>
              <p:nvPr/>
            </p:nvSpPr>
            <p:spPr bwMode="auto">
              <a:xfrm>
                <a:off x="2538413" y="3144838"/>
                <a:ext cx="9525" cy="120650"/>
              </a:xfrm>
              <a:custGeom>
                <a:avLst/>
                <a:gdLst>
                  <a:gd name="T0" fmla="*/ 0 w 6"/>
                  <a:gd name="T1" fmla="*/ 0 h 76"/>
                  <a:gd name="T2" fmla="*/ 3 w 6"/>
                  <a:gd name="T3" fmla="*/ 0 h 76"/>
                  <a:gd name="T4" fmla="*/ 6 w 6"/>
                  <a:gd name="T5" fmla="*/ 74 h 76"/>
                  <a:gd name="T6" fmla="*/ 6 w 6"/>
                  <a:gd name="T7" fmla="*/ 76 h 76"/>
                  <a:gd name="T8" fmla="*/ 4 w 6"/>
                  <a:gd name="T9" fmla="*/ 76 h 76"/>
                  <a:gd name="T10" fmla="*/ 0 w 6"/>
                  <a:gd name="T11" fmla="*/ 2 h 76"/>
                  <a:gd name="T12" fmla="*/ 0 w 6"/>
                  <a:gd name="T13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76">
                    <a:moveTo>
                      <a:pt x="0" y="0"/>
                    </a:moveTo>
                    <a:lnTo>
                      <a:pt x="3" y="0"/>
                    </a:lnTo>
                    <a:lnTo>
                      <a:pt x="6" y="74"/>
                    </a:lnTo>
                    <a:lnTo>
                      <a:pt x="6" y="76"/>
                    </a:lnTo>
                    <a:lnTo>
                      <a:pt x="4" y="76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4" name="Freeform 64"/>
              <p:cNvSpPr>
                <a:spLocks/>
              </p:cNvSpPr>
              <p:nvPr/>
            </p:nvSpPr>
            <p:spPr bwMode="auto">
              <a:xfrm>
                <a:off x="2546351" y="3316288"/>
                <a:ext cx="6350" cy="28575"/>
              </a:xfrm>
              <a:custGeom>
                <a:avLst/>
                <a:gdLst>
                  <a:gd name="T0" fmla="*/ 0 w 4"/>
                  <a:gd name="T1" fmla="*/ 0 h 18"/>
                  <a:gd name="T2" fmla="*/ 3 w 4"/>
                  <a:gd name="T3" fmla="*/ 0 h 18"/>
                  <a:gd name="T4" fmla="*/ 4 w 4"/>
                  <a:gd name="T5" fmla="*/ 16 h 18"/>
                  <a:gd name="T6" fmla="*/ 4 w 4"/>
                  <a:gd name="T7" fmla="*/ 18 h 18"/>
                  <a:gd name="T8" fmla="*/ 1 w 4"/>
                  <a:gd name="T9" fmla="*/ 18 h 18"/>
                  <a:gd name="T10" fmla="*/ 0 w 4"/>
                  <a:gd name="T11" fmla="*/ 2 h 18"/>
                  <a:gd name="T12" fmla="*/ 0 w 4"/>
                  <a:gd name="T1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8">
                    <a:moveTo>
                      <a:pt x="0" y="0"/>
                    </a:moveTo>
                    <a:lnTo>
                      <a:pt x="3" y="0"/>
                    </a:lnTo>
                    <a:lnTo>
                      <a:pt x="4" y="16"/>
                    </a:lnTo>
                    <a:lnTo>
                      <a:pt x="4" y="18"/>
                    </a:lnTo>
                    <a:lnTo>
                      <a:pt x="1" y="18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5" name="Freeform 65"/>
              <p:cNvSpPr>
                <a:spLocks/>
              </p:cNvSpPr>
              <p:nvPr/>
            </p:nvSpPr>
            <p:spPr bwMode="auto">
              <a:xfrm>
                <a:off x="2555876" y="3378200"/>
                <a:ext cx="22225" cy="11113"/>
              </a:xfrm>
              <a:custGeom>
                <a:avLst/>
                <a:gdLst>
                  <a:gd name="T0" fmla="*/ 10 w 14"/>
                  <a:gd name="T1" fmla="*/ 0 h 7"/>
                  <a:gd name="T2" fmla="*/ 14 w 14"/>
                  <a:gd name="T3" fmla="*/ 0 h 7"/>
                  <a:gd name="T4" fmla="*/ 14 w 14"/>
                  <a:gd name="T5" fmla="*/ 2 h 7"/>
                  <a:gd name="T6" fmla="*/ 2 w 14"/>
                  <a:gd name="T7" fmla="*/ 7 h 7"/>
                  <a:gd name="T8" fmla="*/ 0 w 14"/>
                  <a:gd name="T9" fmla="*/ 7 h 7"/>
                  <a:gd name="T10" fmla="*/ 0 w 14"/>
                  <a:gd name="T11" fmla="*/ 4 h 7"/>
                  <a:gd name="T12" fmla="*/ 10 w 14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7">
                    <a:moveTo>
                      <a:pt x="10" y="0"/>
                    </a:moveTo>
                    <a:lnTo>
                      <a:pt x="14" y="0"/>
                    </a:lnTo>
                    <a:lnTo>
                      <a:pt x="14" y="2"/>
                    </a:lnTo>
                    <a:lnTo>
                      <a:pt x="2" y="7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6" name="Line 66"/>
              <p:cNvSpPr>
                <a:spLocks noChangeShapeType="1"/>
              </p:cNvSpPr>
              <p:nvPr/>
            </p:nvSpPr>
            <p:spPr bwMode="auto">
              <a:xfrm>
                <a:off x="2571751" y="3379788"/>
                <a:ext cx="1063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7" name="Line 67"/>
              <p:cNvSpPr>
                <a:spLocks noChangeShapeType="1"/>
              </p:cNvSpPr>
              <p:nvPr/>
            </p:nvSpPr>
            <p:spPr bwMode="auto">
              <a:xfrm>
                <a:off x="2730501" y="3379788"/>
                <a:ext cx="269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8" name="Freeform 68"/>
              <p:cNvSpPr>
                <a:spLocks/>
              </p:cNvSpPr>
              <p:nvPr/>
            </p:nvSpPr>
            <p:spPr bwMode="auto">
              <a:xfrm>
                <a:off x="2805113" y="3359150"/>
                <a:ext cx="119063" cy="19050"/>
              </a:xfrm>
              <a:custGeom>
                <a:avLst/>
                <a:gdLst>
                  <a:gd name="T0" fmla="*/ 73 w 75"/>
                  <a:gd name="T1" fmla="*/ 0 h 12"/>
                  <a:gd name="T2" fmla="*/ 75 w 75"/>
                  <a:gd name="T3" fmla="*/ 0 h 12"/>
                  <a:gd name="T4" fmla="*/ 75 w 75"/>
                  <a:gd name="T5" fmla="*/ 2 h 12"/>
                  <a:gd name="T6" fmla="*/ 2 w 75"/>
                  <a:gd name="T7" fmla="*/ 12 h 12"/>
                  <a:gd name="T8" fmla="*/ 0 w 75"/>
                  <a:gd name="T9" fmla="*/ 12 h 12"/>
                  <a:gd name="T10" fmla="*/ 0 w 75"/>
                  <a:gd name="T11" fmla="*/ 9 h 12"/>
                  <a:gd name="T12" fmla="*/ 73 w 75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12">
                    <a:moveTo>
                      <a:pt x="73" y="0"/>
                    </a:moveTo>
                    <a:lnTo>
                      <a:pt x="75" y="0"/>
                    </a:lnTo>
                    <a:lnTo>
                      <a:pt x="75" y="2"/>
                    </a:lnTo>
                    <a:lnTo>
                      <a:pt x="2" y="12"/>
                    </a:lnTo>
                    <a:lnTo>
                      <a:pt x="0" y="12"/>
                    </a:lnTo>
                    <a:lnTo>
                      <a:pt x="0" y="9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9" name="Freeform 69"/>
              <p:cNvSpPr>
                <a:spLocks/>
              </p:cNvSpPr>
              <p:nvPr/>
            </p:nvSpPr>
            <p:spPr bwMode="auto">
              <a:xfrm>
                <a:off x="2921001" y="3357563"/>
                <a:ext cx="9525" cy="4763"/>
              </a:xfrm>
              <a:custGeom>
                <a:avLst/>
                <a:gdLst>
                  <a:gd name="T0" fmla="*/ 4 w 6"/>
                  <a:gd name="T1" fmla="*/ 0 h 3"/>
                  <a:gd name="T2" fmla="*/ 6 w 6"/>
                  <a:gd name="T3" fmla="*/ 0 h 3"/>
                  <a:gd name="T4" fmla="*/ 6 w 6"/>
                  <a:gd name="T5" fmla="*/ 3 h 3"/>
                  <a:gd name="T6" fmla="*/ 2 w 6"/>
                  <a:gd name="T7" fmla="*/ 3 h 3"/>
                  <a:gd name="T8" fmla="*/ 0 w 6"/>
                  <a:gd name="T9" fmla="*/ 3 h 3"/>
                  <a:gd name="T10" fmla="*/ 0 w 6"/>
                  <a:gd name="T11" fmla="*/ 1 h 3"/>
                  <a:gd name="T12" fmla="*/ 4 w 6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3">
                    <a:moveTo>
                      <a:pt x="4" y="0"/>
                    </a:moveTo>
                    <a:lnTo>
                      <a:pt x="6" y="0"/>
                    </a:lnTo>
                    <a:lnTo>
                      <a:pt x="6" y="3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0" name="Freeform 70"/>
              <p:cNvSpPr>
                <a:spLocks/>
              </p:cNvSpPr>
              <p:nvPr/>
            </p:nvSpPr>
            <p:spPr bwMode="auto">
              <a:xfrm>
                <a:off x="2978151" y="3340100"/>
                <a:ext cx="28575" cy="7938"/>
              </a:xfrm>
              <a:custGeom>
                <a:avLst/>
                <a:gdLst>
                  <a:gd name="T0" fmla="*/ 16 w 18"/>
                  <a:gd name="T1" fmla="*/ 0 h 5"/>
                  <a:gd name="T2" fmla="*/ 18 w 18"/>
                  <a:gd name="T3" fmla="*/ 0 h 5"/>
                  <a:gd name="T4" fmla="*/ 18 w 18"/>
                  <a:gd name="T5" fmla="*/ 1 h 5"/>
                  <a:gd name="T6" fmla="*/ 3 w 18"/>
                  <a:gd name="T7" fmla="*/ 5 h 5"/>
                  <a:gd name="T8" fmla="*/ 0 w 18"/>
                  <a:gd name="T9" fmla="*/ 5 h 5"/>
                  <a:gd name="T10" fmla="*/ 0 w 18"/>
                  <a:gd name="T11" fmla="*/ 3 h 5"/>
                  <a:gd name="T12" fmla="*/ 16 w 18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5">
                    <a:moveTo>
                      <a:pt x="16" y="0"/>
                    </a:moveTo>
                    <a:lnTo>
                      <a:pt x="18" y="0"/>
                    </a:lnTo>
                    <a:lnTo>
                      <a:pt x="18" y="1"/>
                    </a:lnTo>
                    <a:lnTo>
                      <a:pt x="3" y="5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1" name="Freeform 71"/>
              <p:cNvSpPr>
                <a:spLocks/>
              </p:cNvSpPr>
              <p:nvPr/>
            </p:nvSpPr>
            <p:spPr bwMode="auto">
              <a:xfrm>
                <a:off x="3052763" y="3321050"/>
                <a:ext cx="22225" cy="9525"/>
              </a:xfrm>
              <a:custGeom>
                <a:avLst/>
                <a:gdLst>
                  <a:gd name="T0" fmla="*/ 12 w 14"/>
                  <a:gd name="T1" fmla="*/ 0 h 6"/>
                  <a:gd name="T2" fmla="*/ 14 w 14"/>
                  <a:gd name="T3" fmla="*/ 0 h 6"/>
                  <a:gd name="T4" fmla="*/ 14 w 14"/>
                  <a:gd name="T5" fmla="*/ 2 h 6"/>
                  <a:gd name="T6" fmla="*/ 2 w 14"/>
                  <a:gd name="T7" fmla="*/ 6 h 6"/>
                  <a:gd name="T8" fmla="*/ 0 w 14"/>
                  <a:gd name="T9" fmla="*/ 6 h 6"/>
                  <a:gd name="T10" fmla="*/ 0 w 14"/>
                  <a:gd name="T11" fmla="*/ 2 h 6"/>
                  <a:gd name="T12" fmla="*/ 12 w 14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6">
                    <a:moveTo>
                      <a:pt x="12" y="0"/>
                    </a:moveTo>
                    <a:lnTo>
                      <a:pt x="14" y="0"/>
                    </a:lnTo>
                    <a:lnTo>
                      <a:pt x="14" y="2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0" y="2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2" name="Freeform 72"/>
              <p:cNvSpPr>
                <a:spLocks/>
              </p:cNvSpPr>
              <p:nvPr/>
            </p:nvSpPr>
            <p:spPr bwMode="auto">
              <a:xfrm>
                <a:off x="3071813" y="3270250"/>
                <a:ext cx="103188" cy="53975"/>
              </a:xfrm>
              <a:custGeom>
                <a:avLst/>
                <a:gdLst>
                  <a:gd name="T0" fmla="*/ 63 w 65"/>
                  <a:gd name="T1" fmla="*/ 0 h 34"/>
                  <a:gd name="T2" fmla="*/ 65 w 65"/>
                  <a:gd name="T3" fmla="*/ 0 h 34"/>
                  <a:gd name="T4" fmla="*/ 65 w 65"/>
                  <a:gd name="T5" fmla="*/ 1 h 34"/>
                  <a:gd name="T6" fmla="*/ 2 w 65"/>
                  <a:gd name="T7" fmla="*/ 34 h 34"/>
                  <a:gd name="T8" fmla="*/ 0 w 65"/>
                  <a:gd name="T9" fmla="*/ 34 h 34"/>
                  <a:gd name="T10" fmla="*/ 0 w 65"/>
                  <a:gd name="T11" fmla="*/ 32 h 34"/>
                  <a:gd name="T12" fmla="*/ 63 w 65"/>
                  <a:gd name="T13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" h="34">
                    <a:moveTo>
                      <a:pt x="63" y="0"/>
                    </a:moveTo>
                    <a:lnTo>
                      <a:pt x="65" y="0"/>
                    </a:lnTo>
                    <a:lnTo>
                      <a:pt x="65" y="1"/>
                    </a:lnTo>
                    <a:lnTo>
                      <a:pt x="2" y="34"/>
                    </a:lnTo>
                    <a:lnTo>
                      <a:pt x="0" y="34"/>
                    </a:lnTo>
                    <a:lnTo>
                      <a:pt x="0" y="32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3" name="Freeform 73"/>
              <p:cNvSpPr>
                <a:spLocks/>
              </p:cNvSpPr>
              <p:nvPr/>
            </p:nvSpPr>
            <p:spPr bwMode="auto">
              <a:xfrm>
                <a:off x="3224213" y="3233738"/>
                <a:ext cx="25400" cy="14288"/>
              </a:xfrm>
              <a:custGeom>
                <a:avLst/>
                <a:gdLst>
                  <a:gd name="T0" fmla="*/ 14 w 16"/>
                  <a:gd name="T1" fmla="*/ 0 h 9"/>
                  <a:gd name="T2" fmla="*/ 16 w 16"/>
                  <a:gd name="T3" fmla="*/ 0 h 9"/>
                  <a:gd name="T4" fmla="*/ 16 w 16"/>
                  <a:gd name="T5" fmla="*/ 1 h 9"/>
                  <a:gd name="T6" fmla="*/ 2 w 16"/>
                  <a:gd name="T7" fmla="*/ 9 h 9"/>
                  <a:gd name="T8" fmla="*/ 0 w 16"/>
                  <a:gd name="T9" fmla="*/ 9 h 9"/>
                  <a:gd name="T10" fmla="*/ 0 w 16"/>
                  <a:gd name="T11" fmla="*/ 6 h 9"/>
                  <a:gd name="T12" fmla="*/ 14 w 16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9">
                    <a:moveTo>
                      <a:pt x="14" y="0"/>
                    </a:moveTo>
                    <a:lnTo>
                      <a:pt x="16" y="0"/>
                    </a:lnTo>
                    <a:lnTo>
                      <a:pt x="16" y="1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4" name="Freeform 74"/>
              <p:cNvSpPr>
                <a:spLocks/>
              </p:cNvSpPr>
              <p:nvPr/>
            </p:nvSpPr>
            <p:spPr bwMode="auto">
              <a:xfrm>
                <a:off x="3300413" y="3167063"/>
                <a:ext cx="90488" cy="44450"/>
              </a:xfrm>
              <a:custGeom>
                <a:avLst/>
                <a:gdLst>
                  <a:gd name="T0" fmla="*/ 55 w 57"/>
                  <a:gd name="T1" fmla="*/ 0 h 28"/>
                  <a:gd name="T2" fmla="*/ 57 w 57"/>
                  <a:gd name="T3" fmla="*/ 0 h 28"/>
                  <a:gd name="T4" fmla="*/ 57 w 57"/>
                  <a:gd name="T5" fmla="*/ 2 h 28"/>
                  <a:gd name="T6" fmla="*/ 2 w 57"/>
                  <a:gd name="T7" fmla="*/ 28 h 28"/>
                  <a:gd name="T8" fmla="*/ 0 w 57"/>
                  <a:gd name="T9" fmla="*/ 28 h 28"/>
                  <a:gd name="T10" fmla="*/ 0 w 57"/>
                  <a:gd name="T11" fmla="*/ 25 h 28"/>
                  <a:gd name="T12" fmla="*/ 55 w 57"/>
                  <a:gd name="T1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28">
                    <a:moveTo>
                      <a:pt x="55" y="0"/>
                    </a:moveTo>
                    <a:lnTo>
                      <a:pt x="57" y="0"/>
                    </a:lnTo>
                    <a:lnTo>
                      <a:pt x="57" y="2"/>
                    </a:lnTo>
                    <a:lnTo>
                      <a:pt x="2" y="28"/>
                    </a:lnTo>
                    <a:lnTo>
                      <a:pt x="0" y="28"/>
                    </a:lnTo>
                    <a:lnTo>
                      <a:pt x="0" y="25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5" name="Freeform 75"/>
              <p:cNvSpPr>
                <a:spLocks/>
              </p:cNvSpPr>
              <p:nvPr/>
            </p:nvSpPr>
            <p:spPr bwMode="auto">
              <a:xfrm>
                <a:off x="3387726" y="3152775"/>
                <a:ext cx="34925" cy="17463"/>
              </a:xfrm>
              <a:custGeom>
                <a:avLst/>
                <a:gdLst>
                  <a:gd name="T0" fmla="*/ 20 w 22"/>
                  <a:gd name="T1" fmla="*/ 0 h 11"/>
                  <a:gd name="T2" fmla="*/ 22 w 22"/>
                  <a:gd name="T3" fmla="*/ 0 h 11"/>
                  <a:gd name="T4" fmla="*/ 22 w 22"/>
                  <a:gd name="T5" fmla="*/ 2 h 11"/>
                  <a:gd name="T6" fmla="*/ 2 w 22"/>
                  <a:gd name="T7" fmla="*/ 11 h 11"/>
                  <a:gd name="T8" fmla="*/ 0 w 22"/>
                  <a:gd name="T9" fmla="*/ 11 h 11"/>
                  <a:gd name="T10" fmla="*/ 0 w 22"/>
                  <a:gd name="T11" fmla="*/ 9 h 11"/>
                  <a:gd name="T12" fmla="*/ 20 w 22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11">
                    <a:moveTo>
                      <a:pt x="20" y="0"/>
                    </a:moveTo>
                    <a:lnTo>
                      <a:pt x="22" y="0"/>
                    </a:lnTo>
                    <a:lnTo>
                      <a:pt x="22" y="2"/>
                    </a:lnTo>
                    <a:lnTo>
                      <a:pt x="2" y="11"/>
                    </a:lnTo>
                    <a:lnTo>
                      <a:pt x="0" y="11"/>
                    </a:lnTo>
                    <a:lnTo>
                      <a:pt x="0" y="9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6" name="Freeform 76"/>
              <p:cNvSpPr>
                <a:spLocks/>
              </p:cNvSpPr>
              <p:nvPr/>
            </p:nvSpPr>
            <p:spPr bwMode="auto">
              <a:xfrm>
                <a:off x="3475038" y="3111500"/>
                <a:ext cx="28575" cy="17463"/>
              </a:xfrm>
              <a:custGeom>
                <a:avLst/>
                <a:gdLst>
                  <a:gd name="T0" fmla="*/ 16 w 18"/>
                  <a:gd name="T1" fmla="*/ 0 h 11"/>
                  <a:gd name="T2" fmla="*/ 18 w 18"/>
                  <a:gd name="T3" fmla="*/ 0 h 11"/>
                  <a:gd name="T4" fmla="*/ 18 w 18"/>
                  <a:gd name="T5" fmla="*/ 2 h 11"/>
                  <a:gd name="T6" fmla="*/ 2 w 18"/>
                  <a:gd name="T7" fmla="*/ 11 h 11"/>
                  <a:gd name="T8" fmla="*/ 0 w 18"/>
                  <a:gd name="T9" fmla="*/ 11 h 11"/>
                  <a:gd name="T10" fmla="*/ 0 w 18"/>
                  <a:gd name="T11" fmla="*/ 9 h 11"/>
                  <a:gd name="T12" fmla="*/ 16 w 18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1">
                    <a:moveTo>
                      <a:pt x="16" y="0"/>
                    </a:moveTo>
                    <a:lnTo>
                      <a:pt x="18" y="0"/>
                    </a:lnTo>
                    <a:lnTo>
                      <a:pt x="18" y="2"/>
                    </a:lnTo>
                    <a:lnTo>
                      <a:pt x="2" y="11"/>
                    </a:lnTo>
                    <a:lnTo>
                      <a:pt x="0" y="11"/>
                    </a:lnTo>
                    <a:lnTo>
                      <a:pt x="0" y="9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7" name="Freeform 77"/>
              <p:cNvSpPr>
                <a:spLocks/>
              </p:cNvSpPr>
              <p:nvPr/>
            </p:nvSpPr>
            <p:spPr bwMode="auto">
              <a:xfrm>
                <a:off x="3549651" y="2976563"/>
                <a:ext cx="115888" cy="109538"/>
              </a:xfrm>
              <a:custGeom>
                <a:avLst/>
                <a:gdLst>
                  <a:gd name="T0" fmla="*/ 71 w 73"/>
                  <a:gd name="T1" fmla="*/ 0 h 69"/>
                  <a:gd name="T2" fmla="*/ 73 w 73"/>
                  <a:gd name="T3" fmla="*/ 0 h 69"/>
                  <a:gd name="T4" fmla="*/ 73 w 73"/>
                  <a:gd name="T5" fmla="*/ 2 h 69"/>
                  <a:gd name="T6" fmla="*/ 2 w 73"/>
                  <a:gd name="T7" fmla="*/ 69 h 69"/>
                  <a:gd name="T8" fmla="*/ 0 w 73"/>
                  <a:gd name="T9" fmla="*/ 69 h 69"/>
                  <a:gd name="T10" fmla="*/ 0 w 73"/>
                  <a:gd name="T11" fmla="*/ 67 h 69"/>
                  <a:gd name="T12" fmla="*/ 71 w 73"/>
                  <a:gd name="T13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69">
                    <a:moveTo>
                      <a:pt x="71" y="0"/>
                    </a:moveTo>
                    <a:lnTo>
                      <a:pt x="73" y="0"/>
                    </a:lnTo>
                    <a:lnTo>
                      <a:pt x="73" y="2"/>
                    </a:lnTo>
                    <a:lnTo>
                      <a:pt x="2" y="69"/>
                    </a:lnTo>
                    <a:lnTo>
                      <a:pt x="0" y="69"/>
                    </a:lnTo>
                    <a:lnTo>
                      <a:pt x="0" y="67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8" name="Freeform 78"/>
              <p:cNvSpPr>
                <a:spLocks/>
              </p:cNvSpPr>
              <p:nvPr/>
            </p:nvSpPr>
            <p:spPr bwMode="auto">
              <a:xfrm>
                <a:off x="3662363" y="2968625"/>
                <a:ext cx="11113" cy="11113"/>
              </a:xfrm>
              <a:custGeom>
                <a:avLst/>
                <a:gdLst>
                  <a:gd name="T0" fmla="*/ 5 w 7"/>
                  <a:gd name="T1" fmla="*/ 0 h 7"/>
                  <a:gd name="T2" fmla="*/ 7 w 7"/>
                  <a:gd name="T3" fmla="*/ 0 h 7"/>
                  <a:gd name="T4" fmla="*/ 7 w 7"/>
                  <a:gd name="T5" fmla="*/ 2 h 7"/>
                  <a:gd name="T6" fmla="*/ 2 w 7"/>
                  <a:gd name="T7" fmla="*/ 7 h 7"/>
                  <a:gd name="T8" fmla="*/ 0 w 7"/>
                  <a:gd name="T9" fmla="*/ 7 h 7"/>
                  <a:gd name="T10" fmla="*/ 0 w 7"/>
                  <a:gd name="T11" fmla="*/ 5 h 7"/>
                  <a:gd name="T12" fmla="*/ 5 w 7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7">
                    <a:moveTo>
                      <a:pt x="5" y="0"/>
                    </a:moveTo>
                    <a:lnTo>
                      <a:pt x="7" y="0"/>
                    </a:lnTo>
                    <a:lnTo>
                      <a:pt x="7" y="2"/>
                    </a:lnTo>
                    <a:lnTo>
                      <a:pt x="2" y="7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9" name="Freeform 79"/>
              <p:cNvSpPr>
                <a:spLocks/>
              </p:cNvSpPr>
              <p:nvPr/>
            </p:nvSpPr>
            <p:spPr bwMode="auto">
              <a:xfrm>
                <a:off x="3722688" y="2900363"/>
                <a:ext cx="25400" cy="25400"/>
              </a:xfrm>
              <a:custGeom>
                <a:avLst/>
                <a:gdLst>
                  <a:gd name="T0" fmla="*/ 13 w 16"/>
                  <a:gd name="T1" fmla="*/ 0 h 16"/>
                  <a:gd name="T2" fmla="*/ 16 w 16"/>
                  <a:gd name="T3" fmla="*/ 0 h 16"/>
                  <a:gd name="T4" fmla="*/ 16 w 16"/>
                  <a:gd name="T5" fmla="*/ 3 h 16"/>
                  <a:gd name="T6" fmla="*/ 1 w 16"/>
                  <a:gd name="T7" fmla="*/ 16 h 16"/>
                  <a:gd name="T8" fmla="*/ 0 w 16"/>
                  <a:gd name="T9" fmla="*/ 16 h 16"/>
                  <a:gd name="T10" fmla="*/ 0 w 16"/>
                  <a:gd name="T11" fmla="*/ 14 h 16"/>
                  <a:gd name="T12" fmla="*/ 13 w 1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6">
                    <a:moveTo>
                      <a:pt x="13" y="0"/>
                    </a:moveTo>
                    <a:lnTo>
                      <a:pt x="16" y="0"/>
                    </a:lnTo>
                    <a:lnTo>
                      <a:pt x="16" y="3"/>
                    </a:lnTo>
                    <a:lnTo>
                      <a:pt x="1" y="16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0" name="Freeform 80"/>
              <p:cNvSpPr>
                <a:spLocks/>
              </p:cNvSpPr>
              <p:nvPr/>
            </p:nvSpPr>
            <p:spPr bwMode="auto">
              <a:xfrm>
                <a:off x="3797301" y="2801938"/>
                <a:ext cx="65088" cy="58738"/>
              </a:xfrm>
              <a:custGeom>
                <a:avLst/>
                <a:gdLst>
                  <a:gd name="T0" fmla="*/ 39 w 41"/>
                  <a:gd name="T1" fmla="*/ 0 h 37"/>
                  <a:gd name="T2" fmla="*/ 41 w 41"/>
                  <a:gd name="T3" fmla="*/ 0 h 37"/>
                  <a:gd name="T4" fmla="*/ 41 w 41"/>
                  <a:gd name="T5" fmla="*/ 2 h 37"/>
                  <a:gd name="T6" fmla="*/ 2 w 41"/>
                  <a:gd name="T7" fmla="*/ 37 h 37"/>
                  <a:gd name="T8" fmla="*/ 0 w 41"/>
                  <a:gd name="T9" fmla="*/ 37 h 37"/>
                  <a:gd name="T10" fmla="*/ 0 w 41"/>
                  <a:gd name="T11" fmla="*/ 35 h 37"/>
                  <a:gd name="T12" fmla="*/ 39 w 41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37">
                    <a:moveTo>
                      <a:pt x="39" y="0"/>
                    </a:moveTo>
                    <a:lnTo>
                      <a:pt x="41" y="0"/>
                    </a:lnTo>
                    <a:lnTo>
                      <a:pt x="41" y="2"/>
                    </a:lnTo>
                    <a:lnTo>
                      <a:pt x="2" y="37"/>
                    </a:lnTo>
                    <a:lnTo>
                      <a:pt x="0" y="37"/>
                    </a:lnTo>
                    <a:lnTo>
                      <a:pt x="0" y="35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1" name="Freeform 81"/>
              <p:cNvSpPr>
                <a:spLocks/>
              </p:cNvSpPr>
              <p:nvPr/>
            </p:nvSpPr>
            <p:spPr bwMode="auto">
              <a:xfrm>
                <a:off x="3859213" y="2743200"/>
                <a:ext cx="36513" cy="61913"/>
              </a:xfrm>
              <a:custGeom>
                <a:avLst/>
                <a:gdLst>
                  <a:gd name="T0" fmla="*/ 21 w 23"/>
                  <a:gd name="T1" fmla="*/ 0 h 39"/>
                  <a:gd name="T2" fmla="*/ 23 w 23"/>
                  <a:gd name="T3" fmla="*/ 0 h 39"/>
                  <a:gd name="T4" fmla="*/ 23 w 23"/>
                  <a:gd name="T5" fmla="*/ 2 h 39"/>
                  <a:gd name="T6" fmla="*/ 2 w 23"/>
                  <a:gd name="T7" fmla="*/ 39 h 39"/>
                  <a:gd name="T8" fmla="*/ 0 w 23"/>
                  <a:gd name="T9" fmla="*/ 39 h 39"/>
                  <a:gd name="T10" fmla="*/ 0 w 23"/>
                  <a:gd name="T11" fmla="*/ 37 h 39"/>
                  <a:gd name="T12" fmla="*/ 21 w 23"/>
                  <a:gd name="T1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39">
                    <a:moveTo>
                      <a:pt x="21" y="0"/>
                    </a:moveTo>
                    <a:lnTo>
                      <a:pt x="23" y="0"/>
                    </a:lnTo>
                    <a:lnTo>
                      <a:pt x="23" y="2"/>
                    </a:lnTo>
                    <a:lnTo>
                      <a:pt x="2" y="39"/>
                    </a:lnTo>
                    <a:lnTo>
                      <a:pt x="0" y="39"/>
                    </a:lnTo>
                    <a:lnTo>
                      <a:pt x="0" y="37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2" name="Freeform 82"/>
              <p:cNvSpPr>
                <a:spLocks/>
              </p:cNvSpPr>
              <p:nvPr/>
            </p:nvSpPr>
            <p:spPr bwMode="auto">
              <a:xfrm>
                <a:off x="3921126" y="2668588"/>
                <a:ext cx="17463" cy="25400"/>
              </a:xfrm>
              <a:custGeom>
                <a:avLst/>
                <a:gdLst>
                  <a:gd name="T0" fmla="*/ 8 w 11"/>
                  <a:gd name="T1" fmla="*/ 0 h 16"/>
                  <a:gd name="T2" fmla="*/ 11 w 11"/>
                  <a:gd name="T3" fmla="*/ 0 h 16"/>
                  <a:gd name="T4" fmla="*/ 11 w 11"/>
                  <a:gd name="T5" fmla="*/ 2 h 16"/>
                  <a:gd name="T6" fmla="*/ 2 w 11"/>
                  <a:gd name="T7" fmla="*/ 16 h 16"/>
                  <a:gd name="T8" fmla="*/ 0 w 11"/>
                  <a:gd name="T9" fmla="*/ 16 h 16"/>
                  <a:gd name="T10" fmla="*/ 0 w 11"/>
                  <a:gd name="T11" fmla="*/ 14 h 16"/>
                  <a:gd name="T12" fmla="*/ 8 w 11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6">
                    <a:moveTo>
                      <a:pt x="8" y="0"/>
                    </a:moveTo>
                    <a:lnTo>
                      <a:pt x="11" y="0"/>
                    </a:lnTo>
                    <a:lnTo>
                      <a:pt x="11" y="2"/>
                    </a:lnTo>
                    <a:lnTo>
                      <a:pt x="2" y="16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3" name="Freeform 83"/>
              <p:cNvSpPr>
                <a:spLocks/>
              </p:cNvSpPr>
              <p:nvPr/>
            </p:nvSpPr>
            <p:spPr bwMode="auto">
              <a:xfrm>
                <a:off x="3965576" y="2536825"/>
                <a:ext cx="47625" cy="82550"/>
              </a:xfrm>
              <a:custGeom>
                <a:avLst/>
                <a:gdLst>
                  <a:gd name="T0" fmla="*/ 27 w 30"/>
                  <a:gd name="T1" fmla="*/ 0 h 52"/>
                  <a:gd name="T2" fmla="*/ 30 w 30"/>
                  <a:gd name="T3" fmla="*/ 0 h 52"/>
                  <a:gd name="T4" fmla="*/ 30 w 30"/>
                  <a:gd name="T5" fmla="*/ 2 h 52"/>
                  <a:gd name="T6" fmla="*/ 2 w 30"/>
                  <a:gd name="T7" fmla="*/ 52 h 52"/>
                  <a:gd name="T8" fmla="*/ 0 w 30"/>
                  <a:gd name="T9" fmla="*/ 52 h 52"/>
                  <a:gd name="T10" fmla="*/ 0 w 30"/>
                  <a:gd name="T11" fmla="*/ 50 h 52"/>
                  <a:gd name="T12" fmla="*/ 27 w 30"/>
                  <a:gd name="T13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52">
                    <a:moveTo>
                      <a:pt x="27" y="0"/>
                    </a:moveTo>
                    <a:lnTo>
                      <a:pt x="30" y="0"/>
                    </a:lnTo>
                    <a:lnTo>
                      <a:pt x="30" y="2"/>
                    </a:lnTo>
                    <a:lnTo>
                      <a:pt x="2" y="52"/>
                    </a:lnTo>
                    <a:lnTo>
                      <a:pt x="0" y="52"/>
                    </a:lnTo>
                    <a:lnTo>
                      <a:pt x="0" y="50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4" name="Freeform 84"/>
              <p:cNvSpPr>
                <a:spLocks/>
              </p:cNvSpPr>
              <p:nvPr/>
            </p:nvSpPr>
            <p:spPr bwMode="auto">
              <a:xfrm>
                <a:off x="4008438" y="2497138"/>
                <a:ext cx="42863" cy="42863"/>
              </a:xfrm>
              <a:custGeom>
                <a:avLst/>
                <a:gdLst>
                  <a:gd name="T0" fmla="*/ 25 w 27"/>
                  <a:gd name="T1" fmla="*/ 0 h 27"/>
                  <a:gd name="T2" fmla="*/ 27 w 27"/>
                  <a:gd name="T3" fmla="*/ 0 h 27"/>
                  <a:gd name="T4" fmla="*/ 27 w 27"/>
                  <a:gd name="T5" fmla="*/ 2 h 27"/>
                  <a:gd name="T6" fmla="*/ 3 w 27"/>
                  <a:gd name="T7" fmla="*/ 27 h 27"/>
                  <a:gd name="T8" fmla="*/ 0 w 27"/>
                  <a:gd name="T9" fmla="*/ 27 h 27"/>
                  <a:gd name="T10" fmla="*/ 0 w 27"/>
                  <a:gd name="T11" fmla="*/ 25 h 27"/>
                  <a:gd name="T12" fmla="*/ 25 w 27"/>
                  <a:gd name="T13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27">
                    <a:moveTo>
                      <a:pt x="25" y="0"/>
                    </a:moveTo>
                    <a:lnTo>
                      <a:pt x="27" y="0"/>
                    </a:lnTo>
                    <a:lnTo>
                      <a:pt x="27" y="2"/>
                    </a:lnTo>
                    <a:lnTo>
                      <a:pt x="3" y="27"/>
                    </a:lnTo>
                    <a:lnTo>
                      <a:pt x="0" y="27"/>
                    </a:lnTo>
                    <a:lnTo>
                      <a:pt x="0" y="2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5" name="Freeform 85"/>
              <p:cNvSpPr>
                <a:spLocks/>
              </p:cNvSpPr>
              <p:nvPr/>
            </p:nvSpPr>
            <p:spPr bwMode="auto">
              <a:xfrm>
                <a:off x="4103688" y="2420938"/>
                <a:ext cx="28575" cy="26988"/>
              </a:xfrm>
              <a:custGeom>
                <a:avLst/>
                <a:gdLst>
                  <a:gd name="T0" fmla="*/ 16 w 18"/>
                  <a:gd name="T1" fmla="*/ 0 h 17"/>
                  <a:gd name="T2" fmla="*/ 18 w 18"/>
                  <a:gd name="T3" fmla="*/ 0 h 17"/>
                  <a:gd name="T4" fmla="*/ 18 w 18"/>
                  <a:gd name="T5" fmla="*/ 2 h 17"/>
                  <a:gd name="T6" fmla="*/ 3 w 18"/>
                  <a:gd name="T7" fmla="*/ 17 h 17"/>
                  <a:gd name="T8" fmla="*/ 0 w 18"/>
                  <a:gd name="T9" fmla="*/ 17 h 17"/>
                  <a:gd name="T10" fmla="*/ 0 w 18"/>
                  <a:gd name="T11" fmla="*/ 14 h 17"/>
                  <a:gd name="T12" fmla="*/ 16 w 18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7">
                    <a:moveTo>
                      <a:pt x="16" y="0"/>
                    </a:moveTo>
                    <a:lnTo>
                      <a:pt x="18" y="0"/>
                    </a:lnTo>
                    <a:lnTo>
                      <a:pt x="18" y="2"/>
                    </a:lnTo>
                    <a:lnTo>
                      <a:pt x="3" y="17"/>
                    </a:lnTo>
                    <a:lnTo>
                      <a:pt x="0" y="17"/>
                    </a:lnTo>
                    <a:lnTo>
                      <a:pt x="0" y="14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6" name="Freeform 86"/>
              <p:cNvSpPr>
                <a:spLocks/>
              </p:cNvSpPr>
              <p:nvPr/>
            </p:nvSpPr>
            <p:spPr bwMode="auto">
              <a:xfrm>
                <a:off x="4178301" y="2386013"/>
                <a:ext cx="122238" cy="7938"/>
              </a:xfrm>
              <a:custGeom>
                <a:avLst/>
                <a:gdLst>
                  <a:gd name="T0" fmla="*/ 75 w 77"/>
                  <a:gd name="T1" fmla="*/ 0 h 5"/>
                  <a:gd name="T2" fmla="*/ 77 w 77"/>
                  <a:gd name="T3" fmla="*/ 0 h 5"/>
                  <a:gd name="T4" fmla="*/ 77 w 77"/>
                  <a:gd name="T5" fmla="*/ 2 h 5"/>
                  <a:gd name="T6" fmla="*/ 2 w 77"/>
                  <a:gd name="T7" fmla="*/ 5 h 5"/>
                  <a:gd name="T8" fmla="*/ 0 w 77"/>
                  <a:gd name="T9" fmla="*/ 5 h 5"/>
                  <a:gd name="T10" fmla="*/ 0 w 77"/>
                  <a:gd name="T11" fmla="*/ 2 h 5"/>
                  <a:gd name="T12" fmla="*/ 75 w 77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7" h="5">
                    <a:moveTo>
                      <a:pt x="75" y="0"/>
                    </a:moveTo>
                    <a:lnTo>
                      <a:pt x="77" y="0"/>
                    </a:lnTo>
                    <a:lnTo>
                      <a:pt x="77" y="2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7" name="Freeform 87"/>
              <p:cNvSpPr>
                <a:spLocks/>
              </p:cNvSpPr>
              <p:nvPr/>
            </p:nvSpPr>
            <p:spPr bwMode="auto">
              <a:xfrm>
                <a:off x="4349751" y="2376488"/>
                <a:ext cx="25400" cy="7938"/>
              </a:xfrm>
              <a:custGeom>
                <a:avLst/>
                <a:gdLst>
                  <a:gd name="T0" fmla="*/ 14 w 16"/>
                  <a:gd name="T1" fmla="*/ 0 h 5"/>
                  <a:gd name="T2" fmla="*/ 16 w 16"/>
                  <a:gd name="T3" fmla="*/ 0 h 5"/>
                  <a:gd name="T4" fmla="*/ 16 w 16"/>
                  <a:gd name="T5" fmla="*/ 3 h 5"/>
                  <a:gd name="T6" fmla="*/ 2 w 16"/>
                  <a:gd name="T7" fmla="*/ 5 h 5"/>
                  <a:gd name="T8" fmla="*/ 0 w 16"/>
                  <a:gd name="T9" fmla="*/ 5 h 5"/>
                  <a:gd name="T10" fmla="*/ 0 w 16"/>
                  <a:gd name="T11" fmla="*/ 3 h 5"/>
                  <a:gd name="T12" fmla="*/ 14 w 16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5">
                    <a:moveTo>
                      <a:pt x="14" y="0"/>
                    </a:moveTo>
                    <a:lnTo>
                      <a:pt x="16" y="0"/>
                    </a:lnTo>
                    <a:lnTo>
                      <a:pt x="16" y="3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8" name="Freeform 88"/>
              <p:cNvSpPr>
                <a:spLocks/>
              </p:cNvSpPr>
              <p:nvPr/>
            </p:nvSpPr>
            <p:spPr bwMode="auto">
              <a:xfrm>
                <a:off x="4425951" y="2362200"/>
                <a:ext cx="55563" cy="11113"/>
              </a:xfrm>
              <a:custGeom>
                <a:avLst/>
                <a:gdLst>
                  <a:gd name="T0" fmla="*/ 33 w 35"/>
                  <a:gd name="T1" fmla="*/ 0 h 7"/>
                  <a:gd name="T2" fmla="*/ 35 w 35"/>
                  <a:gd name="T3" fmla="*/ 0 h 7"/>
                  <a:gd name="T4" fmla="*/ 35 w 35"/>
                  <a:gd name="T5" fmla="*/ 3 h 7"/>
                  <a:gd name="T6" fmla="*/ 2 w 35"/>
                  <a:gd name="T7" fmla="*/ 7 h 7"/>
                  <a:gd name="T8" fmla="*/ 0 w 35"/>
                  <a:gd name="T9" fmla="*/ 7 h 7"/>
                  <a:gd name="T10" fmla="*/ 0 w 35"/>
                  <a:gd name="T11" fmla="*/ 4 h 7"/>
                  <a:gd name="T12" fmla="*/ 33 w 35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7">
                    <a:moveTo>
                      <a:pt x="33" y="0"/>
                    </a:moveTo>
                    <a:lnTo>
                      <a:pt x="35" y="0"/>
                    </a:lnTo>
                    <a:lnTo>
                      <a:pt x="35" y="3"/>
                    </a:lnTo>
                    <a:lnTo>
                      <a:pt x="2" y="7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9" name="Freeform 89"/>
              <p:cNvSpPr>
                <a:spLocks/>
              </p:cNvSpPr>
              <p:nvPr/>
            </p:nvSpPr>
            <p:spPr bwMode="auto">
              <a:xfrm>
                <a:off x="4478338" y="2362200"/>
                <a:ext cx="71438" cy="31750"/>
              </a:xfrm>
              <a:custGeom>
                <a:avLst/>
                <a:gdLst>
                  <a:gd name="T0" fmla="*/ 0 w 45"/>
                  <a:gd name="T1" fmla="*/ 0 h 20"/>
                  <a:gd name="T2" fmla="*/ 2 w 45"/>
                  <a:gd name="T3" fmla="*/ 0 h 20"/>
                  <a:gd name="T4" fmla="*/ 45 w 45"/>
                  <a:gd name="T5" fmla="*/ 17 h 20"/>
                  <a:gd name="T6" fmla="*/ 45 w 45"/>
                  <a:gd name="T7" fmla="*/ 20 h 20"/>
                  <a:gd name="T8" fmla="*/ 43 w 45"/>
                  <a:gd name="T9" fmla="*/ 20 h 20"/>
                  <a:gd name="T10" fmla="*/ 0 w 45"/>
                  <a:gd name="T11" fmla="*/ 3 h 20"/>
                  <a:gd name="T12" fmla="*/ 0 w 45"/>
                  <a:gd name="T1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20">
                    <a:moveTo>
                      <a:pt x="0" y="0"/>
                    </a:moveTo>
                    <a:lnTo>
                      <a:pt x="2" y="0"/>
                    </a:lnTo>
                    <a:lnTo>
                      <a:pt x="45" y="17"/>
                    </a:lnTo>
                    <a:lnTo>
                      <a:pt x="45" y="20"/>
                    </a:lnTo>
                    <a:lnTo>
                      <a:pt x="43" y="2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0" name="Freeform 90"/>
              <p:cNvSpPr>
                <a:spLocks/>
              </p:cNvSpPr>
              <p:nvPr/>
            </p:nvSpPr>
            <p:spPr bwMode="auto">
              <a:xfrm>
                <a:off x="4598988" y="2411413"/>
                <a:ext cx="26988" cy="12700"/>
              </a:xfrm>
              <a:custGeom>
                <a:avLst/>
                <a:gdLst>
                  <a:gd name="T0" fmla="*/ 0 w 17"/>
                  <a:gd name="T1" fmla="*/ 0 h 8"/>
                  <a:gd name="T2" fmla="*/ 3 w 17"/>
                  <a:gd name="T3" fmla="*/ 0 h 8"/>
                  <a:gd name="T4" fmla="*/ 17 w 17"/>
                  <a:gd name="T5" fmla="*/ 6 h 8"/>
                  <a:gd name="T6" fmla="*/ 17 w 17"/>
                  <a:gd name="T7" fmla="*/ 8 h 8"/>
                  <a:gd name="T8" fmla="*/ 14 w 17"/>
                  <a:gd name="T9" fmla="*/ 8 h 8"/>
                  <a:gd name="T10" fmla="*/ 0 w 17"/>
                  <a:gd name="T11" fmla="*/ 3 h 8"/>
                  <a:gd name="T12" fmla="*/ 0 w 17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8">
                    <a:moveTo>
                      <a:pt x="0" y="0"/>
                    </a:moveTo>
                    <a:lnTo>
                      <a:pt x="3" y="0"/>
                    </a:lnTo>
                    <a:lnTo>
                      <a:pt x="17" y="6"/>
                    </a:lnTo>
                    <a:lnTo>
                      <a:pt x="17" y="8"/>
                    </a:lnTo>
                    <a:lnTo>
                      <a:pt x="14" y="8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1" name="Freeform 91"/>
              <p:cNvSpPr>
                <a:spLocks/>
              </p:cNvSpPr>
              <p:nvPr/>
            </p:nvSpPr>
            <p:spPr bwMode="auto">
              <a:xfrm>
                <a:off x="4672013" y="2441575"/>
                <a:ext cx="85725" cy="34925"/>
              </a:xfrm>
              <a:custGeom>
                <a:avLst/>
                <a:gdLst>
                  <a:gd name="T0" fmla="*/ 0 w 54"/>
                  <a:gd name="T1" fmla="*/ 0 h 22"/>
                  <a:gd name="T2" fmla="*/ 3 w 54"/>
                  <a:gd name="T3" fmla="*/ 0 h 22"/>
                  <a:gd name="T4" fmla="*/ 54 w 54"/>
                  <a:gd name="T5" fmla="*/ 19 h 22"/>
                  <a:gd name="T6" fmla="*/ 54 w 54"/>
                  <a:gd name="T7" fmla="*/ 22 h 22"/>
                  <a:gd name="T8" fmla="*/ 52 w 54"/>
                  <a:gd name="T9" fmla="*/ 22 h 22"/>
                  <a:gd name="T10" fmla="*/ 0 w 54"/>
                  <a:gd name="T11" fmla="*/ 2 h 22"/>
                  <a:gd name="T12" fmla="*/ 0 w 54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" h="22">
                    <a:moveTo>
                      <a:pt x="0" y="0"/>
                    </a:moveTo>
                    <a:lnTo>
                      <a:pt x="3" y="0"/>
                    </a:lnTo>
                    <a:lnTo>
                      <a:pt x="54" y="19"/>
                    </a:lnTo>
                    <a:lnTo>
                      <a:pt x="54" y="22"/>
                    </a:lnTo>
                    <a:lnTo>
                      <a:pt x="52" y="2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2" name="Freeform 92"/>
              <p:cNvSpPr>
                <a:spLocks/>
              </p:cNvSpPr>
              <p:nvPr/>
            </p:nvSpPr>
            <p:spPr bwMode="auto">
              <a:xfrm>
                <a:off x="4754563" y="2471738"/>
                <a:ext cx="39688" cy="22225"/>
              </a:xfrm>
              <a:custGeom>
                <a:avLst/>
                <a:gdLst>
                  <a:gd name="T0" fmla="*/ 0 w 25"/>
                  <a:gd name="T1" fmla="*/ 0 h 14"/>
                  <a:gd name="T2" fmla="*/ 2 w 25"/>
                  <a:gd name="T3" fmla="*/ 0 h 14"/>
                  <a:gd name="T4" fmla="*/ 25 w 25"/>
                  <a:gd name="T5" fmla="*/ 12 h 14"/>
                  <a:gd name="T6" fmla="*/ 25 w 25"/>
                  <a:gd name="T7" fmla="*/ 14 h 14"/>
                  <a:gd name="T8" fmla="*/ 22 w 25"/>
                  <a:gd name="T9" fmla="*/ 14 h 14"/>
                  <a:gd name="T10" fmla="*/ 0 w 25"/>
                  <a:gd name="T11" fmla="*/ 3 h 14"/>
                  <a:gd name="T12" fmla="*/ 0 w 25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14">
                    <a:moveTo>
                      <a:pt x="0" y="0"/>
                    </a:moveTo>
                    <a:lnTo>
                      <a:pt x="2" y="0"/>
                    </a:lnTo>
                    <a:lnTo>
                      <a:pt x="25" y="12"/>
                    </a:lnTo>
                    <a:lnTo>
                      <a:pt x="25" y="14"/>
                    </a:lnTo>
                    <a:lnTo>
                      <a:pt x="22" y="14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3" name="Freeform 93"/>
              <p:cNvSpPr>
                <a:spLocks/>
              </p:cNvSpPr>
              <p:nvPr/>
            </p:nvSpPr>
            <p:spPr bwMode="auto">
              <a:xfrm>
                <a:off x="4845051" y="2519363"/>
                <a:ext cx="25400" cy="15875"/>
              </a:xfrm>
              <a:custGeom>
                <a:avLst/>
                <a:gdLst>
                  <a:gd name="T0" fmla="*/ 0 w 16"/>
                  <a:gd name="T1" fmla="*/ 0 h 10"/>
                  <a:gd name="T2" fmla="*/ 3 w 16"/>
                  <a:gd name="T3" fmla="*/ 0 h 10"/>
                  <a:gd name="T4" fmla="*/ 16 w 16"/>
                  <a:gd name="T5" fmla="*/ 8 h 10"/>
                  <a:gd name="T6" fmla="*/ 16 w 16"/>
                  <a:gd name="T7" fmla="*/ 10 h 10"/>
                  <a:gd name="T8" fmla="*/ 14 w 16"/>
                  <a:gd name="T9" fmla="*/ 10 h 10"/>
                  <a:gd name="T10" fmla="*/ 0 w 16"/>
                  <a:gd name="T11" fmla="*/ 2 h 10"/>
                  <a:gd name="T12" fmla="*/ 0 w 16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0">
                    <a:moveTo>
                      <a:pt x="0" y="0"/>
                    </a:moveTo>
                    <a:lnTo>
                      <a:pt x="3" y="0"/>
                    </a:lnTo>
                    <a:lnTo>
                      <a:pt x="16" y="8"/>
                    </a:lnTo>
                    <a:lnTo>
                      <a:pt x="16" y="10"/>
                    </a:lnTo>
                    <a:lnTo>
                      <a:pt x="14" y="1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4" name="Freeform 94"/>
              <p:cNvSpPr>
                <a:spLocks/>
              </p:cNvSpPr>
              <p:nvPr/>
            </p:nvSpPr>
            <p:spPr bwMode="auto">
              <a:xfrm>
                <a:off x="4921251" y="2559050"/>
                <a:ext cx="31750" cy="17463"/>
              </a:xfrm>
              <a:custGeom>
                <a:avLst/>
                <a:gdLst>
                  <a:gd name="T0" fmla="*/ 0 w 20"/>
                  <a:gd name="T1" fmla="*/ 0 h 11"/>
                  <a:gd name="T2" fmla="*/ 3 w 20"/>
                  <a:gd name="T3" fmla="*/ 0 h 11"/>
                  <a:gd name="T4" fmla="*/ 20 w 20"/>
                  <a:gd name="T5" fmla="*/ 9 h 11"/>
                  <a:gd name="T6" fmla="*/ 20 w 20"/>
                  <a:gd name="T7" fmla="*/ 11 h 11"/>
                  <a:gd name="T8" fmla="*/ 18 w 20"/>
                  <a:gd name="T9" fmla="*/ 11 h 11"/>
                  <a:gd name="T10" fmla="*/ 0 w 20"/>
                  <a:gd name="T11" fmla="*/ 2 h 11"/>
                  <a:gd name="T12" fmla="*/ 0 w 20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1">
                    <a:moveTo>
                      <a:pt x="0" y="0"/>
                    </a:moveTo>
                    <a:lnTo>
                      <a:pt x="3" y="0"/>
                    </a:lnTo>
                    <a:lnTo>
                      <a:pt x="20" y="9"/>
                    </a:lnTo>
                    <a:lnTo>
                      <a:pt x="20" y="11"/>
                    </a:lnTo>
                    <a:lnTo>
                      <a:pt x="18" y="11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5" name="Freeform 95"/>
              <p:cNvSpPr>
                <a:spLocks/>
              </p:cNvSpPr>
              <p:nvPr/>
            </p:nvSpPr>
            <p:spPr bwMode="auto">
              <a:xfrm>
                <a:off x="4949826" y="2573338"/>
                <a:ext cx="95250" cy="46038"/>
              </a:xfrm>
              <a:custGeom>
                <a:avLst/>
                <a:gdLst>
                  <a:gd name="T0" fmla="*/ 0 w 60"/>
                  <a:gd name="T1" fmla="*/ 0 h 29"/>
                  <a:gd name="T2" fmla="*/ 2 w 60"/>
                  <a:gd name="T3" fmla="*/ 0 h 29"/>
                  <a:gd name="T4" fmla="*/ 60 w 60"/>
                  <a:gd name="T5" fmla="*/ 27 h 29"/>
                  <a:gd name="T6" fmla="*/ 60 w 60"/>
                  <a:gd name="T7" fmla="*/ 29 h 29"/>
                  <a:gd name="T8" fmla="*/ 58 w 60"/>
                  <a:gd name="T9" fmla="*/ 29 h 29"/>
                  <a:gd name="T10" fmla="*/ 0 w 60"/>
                  <a:gd name="T11" fmla="*/ 2 h 29"/>
                  <a:gd name="T12" fmla="*/ 0 w 60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9">
                    <a:moveTo>
                      <a:pt x="0" y="0"/>
                    </a:moveTo>
                    <a:lnTo>
                      <a:pt x="2" y="0"/>
                    </a:lnTo>
                    <a:lnTo>
                      <a:pt x="60" y="27"/>
                    </a:lnTo>
                    <a:lnTo>
                      <a:pt x="60" y="29"/>
                    </a:lnTo>
                    <a:lnTo>
                      <a:pt x="58" y="29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6" name="Freeform 96"/>
              <p:cNvSpPr>
                <a:spLocks/>
              </p:cNvSpPr>
              <p:nvPr/>
            </p:nvSpPr>
            <p:spPr bwMode="auto">
              <a:xfrm>
                <a:off x="5092701" y="2641600"/>
                <a:ext cx="25400" cy="14288"/>
              </a:xfrm>
              <a:custGeom>
                <a:avLst/>
                <a:gdLst>
                  <a:gd name="T0" fmla="*/ 0 w 16"/>
                  <a:gd name="T1" fmla="*/ 0 h 9"/>
                  <a:gd name="T2" fmla="*/ 2 w 16"/>
                  <a:gd name="T3" fmla="*/ 0 h 9"/>
                  <a:gd name="T4" fmla="*/ 16 w 16"/>
                  <a:gd name="T5" fmla="*/ 7 h 9"/>
                  <a:gd name="T6" fmla="*/ 16 w 16"/>
                  <a:gd name="T7" fmla="*/ 9 h 9"/>
                  <a:gd name="T8" fmla="*/ 14 w 16"/>
                  <a:gd name="T9" fmla="*/ 9 h 9"/>
                  <a:gd name="T10" fmla="*/ 0 w 16"/>
                  <a:gd name="T11" fmla="*/ 2 h 9"/>
                  <a:gd name="T12" fmla="*/ 0 w 16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9">
                    <a:moveTo>
                      <a:pt x="0" y="0"/>
                    </a:moveTo>
                    <a:lnTo>
                      <a:pt x="2" y="0"/>
                    </a:lnTo>
                    <a:lnTo>
                      <a:pt x="16" y="7"/>
                    </a:lnTo>
                    <a:lnTo>
                      <a:pt x="16" y="9"/>
                    </a:lnTo>
                    <a:lnTo>
                      <a:pt x="14" y="9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7" name="Freeform 97"/>
              <p:cNvSpPr>
                <a:spLocks/>
              </p:cNvSpPr>
              <p:nvPr/>
            </p:nvSpPr>
            <p:spPr bwMode="auto">
              <a:xfrm>
                <a:off x="5168901" y="2676525"/>
                <a:ext cx="58738" cy="26988"/>
              </a:xfrm>
              <a:custGeom>
                <a:avLst/>
                <a:gdLst>
                  <a:gd name="T0" fmla="*/ 0 w 37"/>
                  <a:gd name="T1" fmla="*/ 0 h 17"/>
                  <a:gd name="T2" fmla="*/ 3 w 37"/>
                  <a:gd name="T3" fmla="*/ 0 h 17"/>
                  <a:gd name="T4" fmla="*/ 37 w 37"/>
                  <a:gd name="T5" fmla="*/ 15 h 17"/>
                  <a:gd name="T6" fmla="*/ 37 w 37"/>
                  <a:gd name="T7" fmla="*/ 17 h 17"/>
                  <a:gd name="T8" fmla="*/ 34 w 37"/>
                  <a:gd name="T9" fmla="*/ 17 h 17"/>
                  <a:gd name="T10" fmla="*/ 0 w 37"/>
                  <a:gd name="T11" fmla="*/ 2 h 17"/>
                  <a:gd name="T12" fmla="*/ 0 w 37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17">
                    <a:moveTo>
                      <a:pt x="0" y="0"/>
                    </a:moveTo>
                    <a:lnTo>
                      <a:pt x="3" y="0"/>
                    </a:lnTo>
                    <a:lnTo>
                      <a:pt x="37" y="15"/>
                    </a:lnTo>
                    <a:lnTo>
                      <a:pt x="37" y="17"/>
                    </a:lnTo>
                    <a:lnTo>
                      <a:pt x="34" y="17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8" name="Freeform 98"/>
              <p:cNvSpPr>
                <a:spLocks/>
              </p:cNvSpPr>
              <p:nvPr/>
            </p:nvSpPr>
            <p:spPr bwMode="auto">
              <a:xfrm>
                <a:off x="1530351" y="3773488"/>
                <a:ext cx="109538" cy="639763"/>
              </a:xfrm>
              <a:custGeom>
                <a:avLst/>
                <a:gdLst>
                  <a:gd name="T0" fmla="*/ 66 w 69"/>
                  <a:gd name="T1" fmla="*/ 0 h 403"/>
                  <a:gd name="T2" fmla="*/ 69 w 69"/>
                  <a:gd name="T3" fmla="*/ 0 h 403"/>
                  <a:gd name="T4" fmla="*/ 69 w 69"/>
                  <a:gd name="T5" fmla="*/ 2 h 403"/>
                  <a:gd name="T6" fmla="*/ 3 w 69"/>
                  <a:gd name="T7" fmla="*/ 403 h 403"/>
                  <a:gd name="T8" fmla="*/ 0 w 69"/>
                  <a:gd name="T9" fmla="*/ 403 h 403"/>
                  <a:gd name="T10" fmla="*/ 0 w 69"/>
                  <a:gd name="T11" fmla="*/ 400 h 403"/>
                  <a:gd name="T12" fmla="*/ 66 w 69"/>
                  <a:gd name="T13" fmla="*/ 0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403">
                    <a:moveTo>
                      <a:pt x="66" y="0"/>
                    </a:moveTo>
                    <a:lnTo>
                      <a:pt x="69" y="0"/>
                    </a:lnTo>
                    <a:lnTo>
                      <a:pt x="69" y="2"/>
                    </a:lnTo>
                    <a:lnTo>
                      <a:pt x="3" y="403"/>
                    </a:lnTo>
                    <a:lnTo>
                      <a:pt x="0" y="403"/>
                    </a:lnTo>
                    <a:lnTo>
                      <a:pt x="0" y="400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9" name="Freeform 99"/>
              <p:cNvSpPr>
                <a:spLocks/>
              </p:cNvSpPr>
              <p:nvPr/>
            </p:nvSpPr>
            <p:spPr bwMode="auto">
              <a:xfrm>
                <a:off x="1635126" y="3544888"/>
                <a:ext cx="46038" cy="231775"/>
              </a:xfrm>
              <a:custGeom>
                <a:avLst/>
                <a:gdLst>
                  <a:gd name="T0" fmla="*/ 27 w 29"/>
                  <a:gd name="T1" fmla="*/ 0 h 146"/>
                  <a:gd name="T2" fmla="*/ 29 w 29"/>
                  <a:gd name="T3" fmla="*/ 0 h 146"/>
                  <a:gd name="T4" fmla="*/ 29 w 29"/>
                  <a:gd name="T5" fmla="*/ 2 h 146"/>
                  <a:gd name="T6" fmla="*/ 3 w 29"/>
                  <a:gd name="T7" fmla="*/ 146 h 146"/>
                  <a:gd name="T8" fmla="*/ 0 w 29"/>
                  <a:gd name="T9" fmla="*/ 146 h 146"/>
                  <a:gd name="T10" fmla="*/ 0 w 29"/>
                  <a:gd name="T11" fmla="*/ 144 h 146"/>
                  <a:gd name="T12" fmla="*/ 27 w 29"/>
                  <a:gd name="T13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146">
                    <a:moveTo>
                      <a:pt x="27" y="0"/>
                    </a:moveTo>
                    <a:lnTo>
                      <a:pt x="29" y="0"/>
                    </a:lnTo>
                    <a:lnTo>
                      <a:pt x="29" y="2"/>
                    </a:lnTo>
                    <a:lnTo>
                      <a:pt x="3" y="146"/>
                    </a:lnTo>
                    <a:lnTo>
                      <a:pt x="0" y="146"/>
                    </a:lnTo>
                    <a:lnTo>
                      <a:pt x="0" y="144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0" name="Freeform 100"/>
              <p:cNvSpPr>
                <a:spLocks/>
              </p:cNvSpPr>
              <p:nvPr/>
            </p:nvSpPr>
            <p:spPr bwMode="auto">
              <a:xfrm>
                <a:off x="1677988" y="3168650"/>
                <a:ext cx="84138" cy="379413"/>
              </a:xfrm>
              <a:custGeom>
                <a:avLst/>
                <a:gdLst>
                  <a:gd name="T0" fmla="*/ 51 w 53"/>
                  <a:gd name="T1" fmla="*/ 0 h 239"/>
                  <a:gd name="T2" fmla="*/ 53 w 53"/>
                  <a:gd name="T3" fmla="*/ 0 h 239"/>
                  <a:gd name="T4" fmla="*/ 53 w 53"/>
                  <a:gd name="T5" fmla="*/ 2 h 239"/>
                  <a:gd name="T6" fmla="*/ 2 w 53"/>
                  <a:gd name="T7" fmla="*/ 239 h 239"/>
                  <a:gd name="T8" fmla="*/ 0 w 53"/>
                  <a:gd name="T9" fmla="*/ 239 h 239"/>
                  <a:gd name="T10" fmla="*/ 0 w 53"/>
                  <a:gd name="T11" fmla="*/ 237 h 239"/>
                  <a:gd name="T12" fmla="*/ 51 w 53"/>
                  <a:gd name="T13" fmla="*/ 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239">
                    <a:moveTo>
                      <a:pt x="51" y="0"/>
                    </a:moveTo>
                    <a:lnTo>
                      <a:pt x="53" y="0"/>
                    </a:lnTo>
                    <a:lnTo>
                      <a:pt x="53" y="2"/>
                    </a:lnTo>
                    <a:lnTo>
                      <a:pt x="2" y="239"/>
                    </a:lnTo>
                    <a:lnTo>
                      <a:pt x="0" y="239"/>
                    </a:lnTo>
                    <a:lnTo>
                      <a:pt x="0" y="237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1" name="Freeform 101"/>
              <p:cNvSpPr>
                <a:spLocks/>
              </p:cNvSpPr>
              <p:nvPr/>
            </p:nvSpPr>
            <p:spPr bwMode="auto">
              <a:xfrm>
                <a:off x="1758951" y="2876550"/>
                <a:ext cx="74613" cy="295275"/>
              </a:xfrm>
              <a:custGeom>
                <a:avLst/>
                <a:gdLst>
                  <a:gd name="T0" fmla="*/ 43 w 47"/>
                  <a:gd name="T1" fmla="*/ 0 h 186"/>
                  <a:gd name="T2" fmla="*/ 47 w 47"/>
                  <a:gd name="T3" fmla="*/ 0 h 186"/>
                  <a:gd name="T4" fmla="*/ 47 w 47"/>
                  <a:gd name="T5" fmla="*/ 3 h 186"/>
                  <a:gd name="T6" fmla="*/ 2 w 47"/>
                  <a:gd name="T7" fmla="*/ 186 h 186"/>
                  <a:gd name="T8" fmla="*/ 0 w 47"/>
                  <a:gd name="T9" fmla="*/ 186 h 186"/>
                  <a:gd name="T10" fmla="*/ 0 w 47"/>
                  <a:gd name="T11" fmla="*/ 184 h 186"/>
                  <a:gd name="T12" fmla="*/ 43 w 47"/>
                  <a:gd name="T13" fmla="*/ 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186">
                    <a:moveTo>
                      <a:pt x="43" y="0"/>
                    </a:moveTo>
                    <a:lnTo>
                      <a:pt x="47" y="0"/>
                    </a:lnTo>
                    <a:lnTo>
                      <a:pt x="47" y="3"/>
                    </a:lnTo>
                    <a:lnTo>
                      <a:pt x="2" y="186"/>
                    </a:lnTo>
                    <a:lnTo>
                      <a:pt x="0" y="186"/>
                    </a:lnTo>
                    <a:lnTo>
                      <a:pt x="0" y="184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2" name="Freeform 102"/>
              <p:cNvSpPr>
                <a:spLocks/>
              </p:cNvSpPr>
              <p:nvPr/>
            </p:nvSpPr>
            <p:spPr bwMode="auto">
              <a:xfrm>
                <a:off x="1827213" y="2378075"/>
                <a:ext cx="155575" cy="503238"/>
              </a:xfrm>
              <a:custGeom>
                <a:avLst/>
                <a:gdLst>
                  <a:gd name="T0" fmla="*/ 96 w 98"/>
                  <a:gd name="T1" fmla="*/ 0 h 317"/>
                  <a:gd name="T2" fmla="*/ 98 w 98"/>
                  <a:gd name="T3" fmla="*/ 0 h 317"/>
                  <a:gd name="T4" fmla="*/ 98 w 98"/>
                  <a:gd name="T5" fmla="*/ 3 h 317"/>
                  <a:gd name="T6" fmla="*/ 4 w 98"/>
                  <a:gd name="T7" fmla="*/ 317 h 317"/>
                  <a:gd name="T8" fmla="*/ 0 w 98"/>
                  <a:gd name="T9" fmla="*/ 317 h 317"/>
                  <a:gd name="T10" fmla="*/ 0 w 98"/>
                  <a:gd name="T11" fmla="*/ 314 h 317"/>
                  <a:gd name="T12" fmla="*/ 96 w 98"/>
                  <a:gd name="T13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" h="317">
                    <a:moveTo>
                      <a:pt x="96" y="0"/>
                    </a:moveTo>
                    <a:lnTo>
                      <a:pt x="98" y="0"/>
                    </a:lnTo>
                    <a:lnTo>
                      <a:pt x="98" y="3"/>
                    </a:lnTo>
                    <a:lnTo>
                      <a:pt x="4" y="317"/>
                    </a:lnTo>
                    <a:lnTo>
                      <a:pt x="0" y="317"/>
                    </a:lnTo>
                    <a:lnTo>
                      <a:pt x="0" y="314"/>
                    </a:lnTo>
                    <a:lnTo>
                      <a:pt x="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3" name="Freeform 103"/>
              <p:cNvSpPr>
                <a:spLocks/>
              </p:cNvSpPr>
              <p:nvPr/>
            </p:nvSpPr>
            <p:spPr bwMode="auto">
              <a:xfrm>
                <a:off x="1979613" y="2070100"/>
                <a:ext cx="128588" cy="312738"/>
              </a:xfrm>
              <a:custGeom>
                <a:avLst/>
                <a:gdLst>
                  <a:gd name="T0" fmla="*/ 79 w 81"/>
                  <a:gd name="T1" fmla="*/ 0 h 197"/>
                  <a:gd name="T2" fmla="*/ 81 w 81"/>
                  <a:gd name="T3" fmla="*/ 0 h 197"/>
                  <a:gd name="T4" fmla="*/ 81 w 81"/>
                  <a:gd name="T5" fmla="*/ 3 h 197"/>
                  <a:gd name="T6" fmla="*/ 2 w 81"/>
                  <a:gd name="T7" fmla="*/ 197 h 197"/>
                  <a:gd name="T8" fmla="*/ 0 w 81"/>
                  <a:gd name="T9" fmla="*/ 197 h 197"/>
                  <a:gd name="T10" fmla="*/ 0 w 81"/>
                  <a:gd name="T11" fmla="*/ 194 h 197"/>
                  <a:gd name="T12" fmla="*/ 79 w 81"/>
                  <a:gd name="T13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" h="197">
                    <a:moveTo>
                      <a:pt x="79" y="0"/>
                    </a:moveTo>
                    <a:lnTo>
                      <a:pt x="81" y="0"/>
                    </a:lnTo>
                    <a:lnTo>
                      <a:pt x="81" y="3"/>
                    </a:lnTo>
                    <a:lnTo>
                      <a:pt x="2" y="197"/>
                    </a:lnTo>
                    <a:lnTo>
                      <a:pt x="0" y="197"/>
                    </a:lnTo>
                    <a:lnTo>
                      <a:pt x="0" y="194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4" name="Freeform 104"/>
              <p:cNvSpPr>
                <a:spLocks/>
              </p:cNvSpPr>
              <p:nvPr/>
            </p:nvSpPr>
            <p:spPr bwMode="auto">
              <a:xfrm>
                <a:off x="2105026" y="1730375"/>
                <a:ext cx="196850" cy="344488"/>
              </a:xfrm>
              <a:custGeom>
                <a:avLst/>
                <a:gdLst>
                  <a:gd name="T0" fmla="*/ 123 w 124"/>
                  <a:gd name="T1" fmla="*/ 0 h 217"/>
                  <a:gd name="T2" fmla="*/ 124 w 124"/>
                  <a:gd name="T3" fmla="*/ 0 h 217"/>
                  <a:gd name="T4" fmla="*/ 124 w 124"/>
                  <a:gd name="T5" fmla="*/ 2 h 217"/>
                  <a:gd name="T6" fmla="*/ 2 w 124"/>
                  <a:gd name="T7" fmla="*/ 217 h 217"/>
                  <a:gd name="T8" fmla="*/ 0 w 124"/>
                  <a:gd name="T9" fmla="*/ 217 h 217"/>
                  <a:gd name="T10" fmla="*/ 0 w 124"/>
                  <a:gd name="T11" fmla="*/ 214 h 217"/>
                  <a:gd name="T12" fmla="*/ 123 w 124"/>
                  <a:gd name="T13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4" h="217">
                    <a:moveTo>
                      <a:pt x="123" y="0"/>
                    </a:moveTo>
                    <a:lnTo>
                      <a:pt x="124" y="0"/>
                    </a:lnTo>
                    <a:lnTo>
                      <a:pt x="124" y="2"/>
                    </a:lnTo>
                    <a:lnTo>
                      <a:pt x="2" y="217"/>
                    </a:lnTo>
                    <a:lnTo>
                      <a:pt x="0" y="217"/>
                    </a:lnTo>
                    <a:lnTo>
                      <a:pt x="0" y="214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5" name="Freeform 105"/>
              <p:cNvSpPr>
                <a:spLocks/>
              </p:cNvSpPr>
              <p:nvPr/>
            </p:nvSpPr>
            <p:spPr bwMode="auto">
              <a:xfrm>
                <a:off x="2300288" y="1563688"/>
                <a:ext cx="152400" cy="169863"/>
              </a:xfrm>
              <a:custGeom>
                <a:avLst/>
                <a:gdLst>
                  <a:gd name="T0" fmla="*/ 94 w 96"/>
                  <a:gd name="T1" fmla="*/ 0 h 107"/>
                  <a:gd name="T2" fmla="*/ 96 w 96"/>
                  <a:gd name="T3" fmla="*/ 0 h 107"/>
                  <a:gd name="T4" fmla="*/ 96 w 96"/>
                  <a:gd name="T5" fmla="*/ 2 h 107"/>
                  <a:gd name="T6" fmla="*/ 1 w 96"/>
                  <a:gd name="T7" fmla="*/ 107 h 107"/>
                  <a:gd name="T8" fmla="*/ 0 w 96"/>
                  <a:gd name="T9" fmla="*/ 107 h 107"/>
                  <a:gd name="T10" fmla="*/ 0 w 96"/>
                  <a:gd name="T11" fmla="*/ 105 h 107"/>
                  <a:gd name="T12" fmla="*/ 94 w 96"/>
                  <a:gd name="T13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6" h="107">
                    <a:moveTo>
                      <a:pt x="94" y="0"/>
                    </a:moveTo>
                    <a:lnTo>
                      <a:pt x="96" y="0"/>
                    </a:lnTo>
                    <a:lnTo>
                      <a:pt x="96" y="2"/>
                    </a:lnTo>
                    <a:lnTo>
                      <a:pt x="1" y="107"/>
                    </a:lnTo>
                    <a:lnTo>
                      <a:pt x="0" y="107"/>
                    </a:lnTo>
                    <a:lnTo>
                      <a:pt x="0" y="105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6" name="Freeform 106"/>
              <p:cNvSpPr>
                <a:spLocks/>
              </p:cNvSpPr>
              <p:nvPr/>
            </p:nvSpPr>
            <p:spPr bwMode="auto">
              <a:xfrm>
                <a:off x="2449513" y="1477963"/>
                <a:ext cx="128588" cy="88900"/>
              </a:xfrm>
              <a:custGeom>
                <a:avLst/>
                <a:gdLst>
                  <a:gd name="T0" fmla="*/ 77 w 81"/>
                  <a:gd name="T1" fmla="*/ 0 h 56"/>
                  <a:gd name="T2" fmla="*/ 81 w 81"/>
                  <a:gd name="T3" fmla="*/ 0 h 56"/>
                  <a:gd name="T4" fmla="*/ 81 w 81"/>
                  <a:gd name="T5" fmla="*/ 2 h 56"/>
                  <a:gd name="T6" fmla="*/ 2 w 81"/>
                  <a:gd name="T7" fmla="*/ 56 h 56"/>
                  <a:gd name="T8" fmla="*/ 0 w 81"/>
                  <a:gd name="T9" fmla="*/ 56 h 56"/>
                  <a:gd name="T10" fmla="*/ 0 w 81"/>
                  <a:gd name="T11" fmla="*/ 54 h 56"/>
                  <a:gd name="T12" fmla="*/ 77 w 81"/>
                  <a:gd name="T13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" h="56">
                    <a:moveTo>
                      <a:pt x="77" y="0"/>
                    </a:moveTo>
                    <a:lnTo>
                      <a:pt x="81" y="0"/>
                    </a:lnTo>
                    <a:lnTo>
                      <a:pt x="81" y="2"/>
                    </a:lnTo>
                    <a:lnTo>
                      <a:pt x="2" y="56"/>
                    </a:lnTo>
                    <a:lnTo>
                      <a:pt x="0" y="56"/>
                    </a:lnTo>
                    <a:lnTo>
                      <a:pt x="0" y="54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7" name="Freeform 107"/>
              <p:cNvSpPr>
                <a:spLocks/>
              </p:cNvSpPr>
              <p:nvPr/>
            </p:nvSpPr>
            <p:spPr bwMode="auto">
              <a:xfrm>
                <a:off x="2571751" y="1409700"/>
                <a:ext cx="200025" cy="71438"/>
              </a:xfrm>
              <a:custGeom>
                <a:avLst/>
                <a:gdLst>
                  <a:gd name="T0" fmla="*/ 124 w 126"/>
                  <a:gd name="T1" fmla="*/ 0 h 45"/>
                  <a:gd name="T2" fmla="*/ 126 w 126"/>
                  <a:gd name="T3" fmla="*/ 0 h 45"/>
                  <a:gd name="T4" fmla="*/ 126 w 126"/>
                  <a:gd name="T5" fmla="*/ 2 h 45"/>
                  <a:gd name="T6" fmla="*/ 4 w 126"/>
                  <a:gd name="T7" fmla="*/ 45 h 45"/>
                  <a:gd name="T8" fmla="*/ 0 w 126"/>
                  <a:gd name="T9" fmla="*/ 45 h 45"/>
                  <a:gd name="T10" fmla="*/ 0 w 126"/>
                  <a:gd name="T11" fmla="*/ 43 h 45"/>
                  <a:gd name="T12" fmla="*/ 124 w 126"/>
                  <a:gd name="T1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6" h="45">
                    <a:moveTo>
                      <a:pt x="124" y="0"/>
                    </a:moveTo>
                    <a:lnTo>
                      <a:pt x="126" y="0"/>
                    </a:lnTo>
                    <a:lnTo>
                      <a:pt x="126" y="2"/>
                    </a:lnTo>
                    <a:lnTo>
                      <a:pt x="4" y="45"/>
                    </a:lnTo>
                    <a:lnTo>
                      <a:pt x="0" y="45"/>
                    </a:lnTo>
                    <a:lnTo>
                      <a:pt x="0" y="43"/>
                    </a:lnTo>
                    <a:lnTo>
                      <a:pt x="12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8" name="Freeform 108"/>
              <p:cNvSpPr>
                <a:spLocks/>
              </p:cNvSpPr>
              <p:nvPr/>
            </p:nvSpPr>
            <p:spPr bwMode="auto">
              <a:xfrm>
                <a:off x="2768601" y="1400175"/>
                <a:ext cx="155575" cy="12700"/>
              </a:xfrm>
              <a:custGeom>
                <a:avLst/>
                <a:gdLst>
                  <a:gd name="T0" fmla="*/ 96 w 98"/>
                  <a:gd name="T1" fmla="*/ 0 h 8"/>
                  <a:gd name="T2" fmla="*/ 98 w 98"/>
                  <a:gd name="T3" fmla="*/ 0 h 8"/>
                  <a:gd name="T4" fmla="*/ 98 w 98"/>
                  <a:gd name="T5" fmla="*/ 3 h 8"/>
                  <a:gd name="T6" fmla="*/ 2 w 98"/>
                  <a:gd name="T7" fmla="*/ 8 h 8"/>
                  <a:gd name="T8" fmla="*/ 0 w 98"/>
                  <a:gd name="T9" fmla="*/ 8 h 8"/>
                  <a:gd name="T10" fmla="*/ 0 w 98"/>
                  <a:gd name="T11" fmla="*/ 6 h 8"/>
                  <a:gd name="T12" fmla="*/ 96 w 98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" h="8">
                    <a:moveTo>
                      <a:pt x="96" y="0"/>
                    </a:moveTo>
                    <a:lnTo>
                      <a:pt x="98" y="0"/>
                    </a:lnTo>
                    <a:lnTo>
                      <a:pt x="98" y="3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9" name="Freeform 109"/>
              <p:cNvSpPr>
                <a:spLocks/>
              </p:cNvSpPr>
              <p:nvPr/>
            </p:nvSpPr>
            <p:spPr bwMode="auto">
              <a:xfrm>
                <a:off x="2921001" y="1400175"/>
                <a:ext cx="153988" cy="23813"/>
              </a:xfrm>
              <a:custGeom>
                <a:avLst/>
                <a:gdLst>
                  <a:gd name="T0" fmla="*/ 0 w 97"/>
                  <a:gd name="T1" fmla="*/ 0 h 15"/>
                  <a:gd name="T2" fmla="*/ 2 w 97"/>
                  <a:gd name="T3" fmla="*/ 0 h 15"/>
                  <a:gd name="T4" fmla="*/ 97 w 97"/>
                  <a:gd name="T5" fmla="*/ 12 h 15"/>
                  <a:gd name="T6" fmla="*/ 97 w 97"/>
                  <a:gd name="T7" fmla="*/ 15 h 15"/>
                  <a:gd name="T8" fmla="*/ 95 w 97"/>
                  <a:gd name="T9" fmla="*/ 15 h 15"/>
                  <a:gd name="T10" fmla="*/ 0 w 97"/>
                  <a:gd name="T11" fmla="*/ 3 h 15"/>
                  <a:gd name="T12" fmla="*/ 0 w 97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5">
                    <a:moveTo>
                      <a:pt x="0" y="0"/>
                    </a:moveTo>
                    <a:lnTo>
                      <a:pt x="2" y="0"/>
                    </a:lnTo>
                    <a:lnTo>
                      <a:pt x="97" y="12"/>
                    </a:lnTo>
                    <a:lnTo>
                      <a:pt x="97" y="15"/>
                    </a:lnTo>
                    <a:lnTo>
                      <a:pt x="95" y="15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0" name="Freeform 110"/>
              <p:cNvSpPr>
                <a:spLocks/>
              </p:cNvSpPr>
              <p:nvPr/>
            </p:nvSpPr>
            <p:spPr bwMode="auto">
              <a:xfrm>
                <a:off x="3071813" y="1419225"/>
                <a:ext cx="125413" cy="36513"/>
              </a:xfrm>
              <a:custGeom>
                <a:avLst/>
                <a:gdLst>
                  <a:gd name="T0" fmla="*/ 0 w 79"/>
                  <a:gd name="T1" fmla="*/ 0 h 23"/>
                  <a:gd name="T2" fmla="*/ 2 w 79"/>
                  <a:gd name="T3" fmla="*/ 0 h 23"/>
                  <a:gd name="T4" fmla="*/ 79 w 79"/>
                  <a:gd name="T5" fmla="*/ 22 h 23"/>
                  <a:gd name="T6" fmla="*/ 79 w 79"/>
                  <a:gd name="T7" fmla="*/ 23 h 23"/>
                  <a:gd name="T8" fmla="*/ 77 w 79"/>
                  <a:gd name="T9" fmla="*/ 23 h 23"/>
                  <a:gd name="T10" fmla="*/ 0 w 79"/>
                  <a:gd name="T11" fmla="*/ 3 h 23"/>
                  <a:gd name="T12" fmla="*/ 0 w 79"/>
                  <a:gd name="T1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" h="23">
                    <a:moveTo>
                      <a:pt x="0" y="0"/>
                    </a:moveTo>
                    <a:lnTo>
                      <a:pt x="2" y="0"/>
                    </a:lnTo>
                    <a:lnTo>
                      <a:pt x="79" y="22"/>
                    </a:lnTo>
                    <a:lnTo>
                      <a:pt x="79" y="23"/>
                    </a:lnTo>
                    <a:lnTo>
                      <a:pt x="77" y="2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1" name="Freeform 111"/>
              <p:cNvSpPr>
                <a:spLocks/>
              </p:cNvSpPr>
              <p:nvPr/>
            </p:nvSpPr>
            <p:spPr bwMode="auto">
              <a:xfrm>
                <a:off x="3194051" y="1454150"/>
                <a:ext cx="196850" cy="77788"/>
              </a:xfrm>
              <a:custGeom>
                <a:avLst/>
                <a:gdLst>
                  <a:gd name="T0" fmla="*/ 0 w 124"/>
                  <a:gd name="T1" fmla="*/ 0 h 49"/>
                  <a:gd name="T2" fmla="*/ 2 w 124"/>
                  <a:gd name="T3" fmla="*/ 0 h 49"/>
                  <a:gd name="T4" fmla="*/ 124 w 124"/>
                  <a:gd name="T5" fmla="*/ 47 h 49"/>
                  <a:gd name="T6" fmla="*/ 124 w 124"/>
                  <a:gd name="T7" fmla="*/ 49 h 49"/>
                  <a:gd name="T8" fmla="*/ 122 w 124"/>
                  <a:gd name="T9" fmla="*/ 49 h 49"/>
                  <a:gd name="T10" fmla="*/ 0 w 124"/>
                  <a:gd name="T11" fmla="*/ 1 h 49"/>
                  <a:gd name="T12" fmla="*/ 0 w 124"/>
                  <a:gd name="T1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4" h="49">
                    <a:moveTo>
                      <a:pt x="0" y="0"/>
                    </a:moveTo>
                    <a:lnTo>
                      <a:pt x="2" y="0"/>
                    </a:lnTo>
                    <a:lnTo>
                      <a:pt x="124" y="47"/>
                    </a:lnTo>
                    <a:lnTo>
                      <a:pt x="124" y="49"/>
                    </a:lnTo>
                    <a:lnTo>
                      <a:pt x="122" y="49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2" name="Line 112"/>
              <p:cNvSpPr>
                <a:spLocks noChangeShapeType="1"/>
              </p:cNvSpPr>
              <p:nvPr/>
            </p:nvSpPr>
            <p:spPr bwMode="auto">
              <a:xfrm>
                <a:off x="893763" y="4872038"/>
                <a:ext cx="4678363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3" name="Freeform 113"/>
              <p:cNvSpPr>
                <a:spLocks/>
              </p:cNvSpPr>
              <p:nvPr/>
            </p:nvSpPr>
            <p:spPr bwMode="auto">
              <a:xfrm>
                <a:off x="3387726" y="1528763"/>
                <a:ext cx="155575" cy="76200"/>
              </a:xfrm>
              <a:custGeom>
                <a:avLst/>
                <a:gdLst>
                  <a:gd name="T0" fmla="*/ 0 w 98"/>
                  <a:gd name="T1" fmla="*/ 0 h 48"/>
                  <a:gd name="T2" fmla="*/ 2 w 98"/>
                  <a:gd name="T3" fmla="*/ 0 h 48"/>
                  <a:gd name="T4" fmla="*/ 98 w 98"/>
                  <a:gd name="T5" fmla="*/ 45 h 48"/>
                  <a:gd name="T6" fmla="*/ 98 w 98"/>
                  <a:gd name="T7" fmla="*/ 48 h 48"/>
                  <a:gd name="T8" fmla="*/ 96 w 98"/>
                  <a:gd name="T9" fmla="*/ 48 h 48"/>
                  <a:gd name="T10" fmla="*/ 0 w 98"/>
                  <a:gd name="T11" fmla="*/ 2 h 48"/>
                  <a:gd name="T12" fmla="*/ 0 w 98"/>
                  <a:gd name="T1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" h="48">
                    <a:moveTo>
                      <a:pt x="0" y="0"/>
                    </a:moveTo>
                    <a:lnTo>
                      <a:pt x="2" y="0"/>
                    </a:lnTo>
                    <a:lnTo>
                      <a:pt x="98" y="45"/>
                    </a:lnTo>
                    <a:lnTo>
                      <a:pt x="98" y="48"/>
                    </a:lnTo>
                    <a:lnTo>
                      <a:pt x="96" y="48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4" name="Freeform 114"/>
              <p:cNvSpPr>
                <a:spLocks/>
              </p:cNvSpPr>
              <p:nvPr/>
            </p:nvSpPr>
            <p:spPr bwMode="auto">
              <a:xfrm>
                <a:off x="3540126" y="1600200"/>
                <a:ext cx="125413" cy="68263"/>
              </a:xfrm>
              <a:custGeom>
                <a:avLst/>
                <a:gdLst>
                  <a:gd name="T0" fmla="*/ 0 w 79"/>
                  <a:gd name="T1" fmla="*/ 0 h 43"/>
                  <a:gd name="T2" fmla="*/ 2 w 79"/>
                  <a:gd name="T3" fmla="*/ 0 h 43"/>
                  <a:gd name="T4" fmla="*/ 79 w 79"/>
                  <a:gd name="T5" fmla="*/ 40 h 43"/>
                  <a:gd name="T6" fmla="*/ 79 w 79"/>
                  <a:gd name="T7" fmla="*/ 43 h 43"/>
                  <a:gd name="T8" fmla="*/ 77 w 79"/>
                  <a:gd name="T9" fmla="*/ 43 h 43"/>
                  <a:gd name="T10" fmla="*/ 0 w 79"/>
                  <a:gd name="T11" fmla="*/ 3 h 43"/>
                  <a:gd name="T12" fmla="*/ 0 w 79"/>
                  <a:gd name="T1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" h="43">
                    <a:moveTo>
                      <a:pt x="0" y="0"/>
                    </a:moveTo>
                    <a:lnTo>
                      <a:pt x="2" y="0"/>
                    </a:lnTo>
                    <a:lnTo>
                      <a:pt x="79" y="40"/>
                    </a:lnTo>
                    <a:lnTo>
                      <a:pt x="79" y="43"/>
                    </a:lnTo>
                    <a:lnTo>
                      <a:pt x="77" y="4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5" name="Line 115"/>
              <p:cNvSpPr>
                <a:spLocks noChangeShapeType="1"/>
              </p:cNvSpPr>
              <p:nvPr/>
            </p:nvSpPr>
            <p:spPr bwMode="auto">
              <a:xfrm flipV="1">
                <a:off x="915988" y="4824413"/>
                <a:ext cx="0" cy="47625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6" name="Line 116"/>
              <p:cNvSpPr>
                <a:spLocks noChangeShapeType="1"/>
              </p:cNvSpPr>
              <p:nvPr/>
            </p:nvSpPr>
            <p:spPr bwMode="auto">
              <a:xfrm flipV="1">
                <a:off x="974726" y="4824413"/>
                <a:ext cx="0" cy="47625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7" name="Freeform 117"/>
              <p:cNvSpPr>
                <a:spLocks/>
              </p:cNvSpPr>
              <p:nvPr/>
            </p:nvSpPr>
            <p:spPr bwMode="auto">
              <a:xfrm>
                <a:off x="3662363" y="1663700"/>
                <a:ext cx="200025" cy="115888"/>
              </a:xfrm>
              <a:custGeom>
                <a:avLst/>
                <a:gdLst>
                  <a:gd name="T0" fmla="*/ 0 w 126"/>
                  <a:gd name="T1" fmla="*/ 0 h 73"/>
                  <a:gd name="T2" fmla="*/ 2 w 126"/>
                  <a:gd name="T3" fmla="*/ 0 h 73"/>
                  <a:gd name="T4" fmla="*/ 126 w 126"/>
                  <a:gd name="T5" fmla="*/ 70 h 73"/>
                  <a:gd name="T6" fmla="*/ 126 w 126"/>
                  <a:gd name="T7" fmla="*/ 73 h 73"/>
                  <a:gd name="T8" fmla="*/ 124 w 126"/>
                  <a:gd name="T9" fmla="*/ 73 h 73"/>
                  <a:gd name="T10" fmla="*/ 0 w 126"/>
                  <a:gd name="T11" fmla="*/ 3 h 73"/>
                  <a:gd name="T12" fmla="*/ 0 w 126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6" h="73">
                    <a:moveTo>
                      <a:pt x="0" y="0"/>
                    </a:moveTo>
                    <a:lnTo>
                      <a:pt x="2" y="0"/>
                    </a:lnTo>
                    <a:lnTo>
                      <a:pt x="126" y="70"/>
                    </a:lnTo>
                    <a:lnTo>
                      <a:pt x="126" y="73"/>
                    </a:lnTo>
                    <a:lnTo>
                      <a:pt x="124" y="7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8" name="Line 118"/>
              <p:cNvSpPr>
                <a:spLocks noChangeShapeType="1"/>
              </p:cNvSpPr>
              <p:nvPr/>
            </p:nvSpPr>
            <p:spPr bwMode="auto">
              <a:xfrm flipV="1">
                <a:off x="1039813" y="4778375"/>
                <a:ext cx="0" cy="93663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9" name="Freeform 119"/>
              <p:cNvSpPr>
                <a:spLocks/>
              </p:cNvSpPr>
              <p:nvPr/>
            </p:nvSpPr>
            <p:spPr bwMode="auto">
              <a:xfrm>
                <a:off x="3859213" y="1774825"/>
                <a:ext cx="153988" cy="100013"/>
              </a:xfrm>
              <a:custGeom>
                <a:avLst/>
                <a:gdLst>
                  <a:gd name="T0" fmla="*/ 0 w 97"/>
                  <a:gd name="T1" fmla="*/ 0 h 63"/>
                  <a:gd name="T2" fmla="*/ 2 w 97"/>
                  <a:gd name="T3" fmla="*/ 0 h 63"/>
                  <a:gd name="T4" fmla="*/ 97 w 97"/>
                  <a:gd name="T5" fmla="*/ 61 h 63"/>
                  <a:gd name="T6" fmla="*/ 97 w 97"/>
                  <a:gd name="T7" fmla="*/ 63 h 63"/>
                  <a:gd name="T8" fmla="*/ 94 w 97"/>
                  <a:gd name="T9" fmla="*/ 63 h 63"/>
                  <a:gd name="T10" fmla="*/ 0 w 97"/>
                  <a:gd name="T11" fmla="*/ 3 h 63"/>
                  <a:gd name="T12" fmla="*/ 0 w 97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63">
                    <a:moveTo>
                      <a:pt x="0" y="0"/>
                    </a:moveTo>
                    <a:lnTo>
                      <a:pt x="2" y="0"/>
                    </a:lnTo>
                    <a:lnTo>
                      <a:pt x="97" y="61"/>
                    </a:lnTo>
                    <a:lnTo>
                      <a:pt x="97" y="63"/>
                    </a:lnTo>
                    <a:lnTo>
                      <a:pt x="94" y="6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50" name="Freeform 120"/>
              <p:cNvSpPr>
                <a:spLocks/>
              </p:cNvSpPr>
              <p:nvPr/>
            </p:nvSpPr>
            <p:spPr bwMode="auto">
              <a:xfrm>
                <a:off x="893763" y="4918075"/>
                <a:ext cx="38100" cy="104775"/>
              </a:xfrm>
              <a:custGeom>
                <a:avLst/>
                <a:gdLst>
                  <a:gd name="T0" fmla="*/ 18 w 24"/>
                  <a:gd name="T1" fmla="*/ 0 h 66"/>
                  <a:gd name="T2" fmla="*/ 24 w 24"/>
                  <a:gd name="T3" fmla="*/ 0 h 66"/>
                  <a:gd name="T4" fmla="*/ 24 w 24"/>
                  <a:gd name="T5" fmla="*/ 66 h 66"/>
                  <a:gd name="T6" fmla="*/ 15 w 24"/>
                  <a:gd name="T7" fmla="*/ 66 h 66"/>
                  <a:gd name="T8" fmla="*/ 15 w 24"/>
                  <a:gd name="T9" fmla="*/ 15 h 66"/>
                  <a:gd name="T10" fmla="*/ 12 w 24"/>
                  <a:gd name="T11" fmla="*/ 18 h 66"/>
                  <a:gd name="T12" fmla="*/ 8 w 24"/>
                  <a:gd name="T13" fmla="*/ 20 h 66"/>
                  <a:gd name="T14" fmla="*/ 4 w 24"/>
                  <a:gd name="T15" fmla="*/ 23 h 66"/>
                  <a:gd name="T16" fmla="*/ 0 w 24"/>
                  <a:gd name="T17" fmla="*/ 24 h 66"/>
                  <a:gd name="T18" fmla="*/ 0 w 24"/>
                  <a:gd name="T19" fmla="*/ 17 h 66"/>
                  <a:gd name="T20" fmla="*/ 6 w 24"/>
                  <a:gd name="T21" fmla="*/ 13 h 66"/>
                  <a:gd name="T22" fmla="*/ 11 w 24"/>
                  <a:gd name="T23" fmla="*/ 9 h 66"/>
                  <a:gd name="T24" fmla="*/ 15 w 24"/>
                  <a:gd name="T25" fmla="*/ 5 h 66"/>
                  <a:gd name="T26" fmla="*/ 18 w 24"/>
                  <a:gd name="T27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4" h="66">
                    <a:moveTo>
                      <a:pt x="18" y="0"/>
                    </a:moveTo>
                    <a:lnTo>
                      <a:pt x="24" y="0"/>
                    </a:lnTo>
                    <a:lnTo>
                      <a:pt x="24" y="66"/>
                    </a:lnTo>
                    <a:lnTo>
                      <a:pt x="15" y="66"/>
                    </a:lnTo>
                    <a:lnTo>
                      <a:pt x="15" y="15"/>
                    </a:lnTo>
                    <a:lnTo>
                      <a:pt x="12" y="18"/>
                    </a:lnTo>
                    <a:lnTo>
                      <a:pt x="8" y="20"/>
                    </a:lnTo>
                    <a:lnTo>
                      <a:pt x="4" y="23"/>
                    </a:lnTo>
                    <a:lnTo>
                      <a:pt x="0" y="24"/>
                    </a:lnTo>
                    <a:lnTo>
                      <a:pt x="0" y="17"/>
                    </a:lnTo>
                    <a:lnTo>
                      <a:pt x="6" y="13"/>
                    </a:lnTo>
                    <a:lnTo>
                      <a:pt x="11" y="9"/>
                    </a:lnTo>
                    <a:lnTo>
                      <a:pt x="15" y="5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51" name="Freeform 121"/>
              <p:cNvSpPr>
                <a:spLocks noEditPoints="1"/>
              </p:cNvSpPr>
              <p:nvPr/>
            </p:nvSpPr>
            <p:spPr bwMode="auto">
              <a:xfrm>
                <a:off x="963613" y="4918075"/>
                <a:ext cx="69850" cy="104775"/>
              </a:xfrm>
              <a:custGeom>
                <a:avLst/>
                <a:gdLst>
                  <a:gd name="T0" fmla="*/ 22 w 44"/>
                  <a:gd name="T1" fmla="*/ 8 h 66"/>
                  <a:gd name="T2" fmla="*/ 19 w 44"/>
                  <a:gd name="T3" fmla="*/ 8 h 66"/>
                  <a:gd name="T4" fmla="*/ 16 w 44"/>
                  <a:gd name="T5" fmla="*/ 10 h 66"/>
                  <a:gd name="T6" fmla="*/ 14 w 44"/>
                  <a:gd name="T7" fmla="*/ 12 h 66"/>
                  <a:gd name="T8" fmla="*/ 11 w 44"/>
                  <a:gd name="T9" fmla="*/ 21 h 66"/>
                  <a:gd name="T10" fmla="*/ 9 w 44"/>
                  <a:gd name="T11" fmla="*/ 33 h 66"/>
                  <a:gd name="T12" fmla="*/ 11 w 44"/>
                  <a:gd name="T13" fmla="*/ 47 h 66"/>
                  <a:gd name="T14" fmla="*/ 13 w 44"/>
                  <a:gd name="T15" fmla="*/ 55 h 66"/>
                  <a:gd name="T16" fmla="*/ 16 w 44"/>
                  <a:gd name="T17" fmla="*/ 58 h 66"/>
                  <a:gd name="T18" fmla="*/ 19 w 44"/>
                  <a:gd name="T19" fmla="*/ 59 h 66"/>
                  <a:gd name="T20" fmla="*/ 22 w 44"/>
                  <a:gd name="T21" fmla="*/ 60 h 66"/>
                  <a:gd name="T22" fmla="*/ 26 w 44"/>
                  <a:gd name="T23" fmla="*/ 59 h 66"/>
                  <a:gd name="T24" fmla="*/ 29 w 44"/>
                  <a:gd name="T25" fmla="*/ 58 h 66"/>
                  <a:gd name="T26" fmla="*/ 32 w 44"/>
                  <a:gd name="T27" fmla="*/ 55 h 66"/>
                  <a:gd name="T28" fmla="*/ 34 w 44"/>
                  <a:gd name="T29" fmla="*/ 47 h 66"/>
                  <a:gd name="T30" fmla="*/ 35 w 44"/>
                  <a:gd name="T31" fmla="*/ 33 h 66"/>
                  <a:gd name="T32" fmla="*/ 34 w 44"/>
                  <a:gd name="T33" fmla="*/ 21 h 66"/>
                  <a:gd name="T34" fmla="*/ 32 w 44"/>
                  <a:gd name="T35" fmla="*/ 13 h 66"/>
                  <a:gd name="T36" fmla="*/ 29 w 44"/>
                  <a:gd name="T37" fmla="*/ 10 h 66"/>
                  <a:gd name="T38" fmla="*/ 26 w 44"/>
                  <a:gd name="T39" fmla="*/ 9 h 66"/>
                  <a:gd name="T40" fmla="*/ 22 w 44"/>
                  <a:gd name="T41" fmla="*/ 8 h 66"/>
                  <a:gd name="T42" fmla="*/ 22 w 44"/>
                  <a:gd name="T43" fmla="*/ 0 h 66"/>
                  <a:gd name="T44" fmla="*/ 27 w 44"/>
                  <a:gd name="T45" fmla="*/ 1 h 66"/>
                  <a:gd name="T46" fmla="*/ 32 w 44"/>
                  <a:gd name="T47" fmla="*/ 3 h 66"/>
                  <a:gd name="T48" fmla="*/ 36 w 44"/>
                  <a:gd name="T49" fmla="*/ 5 h 66"/>
                  <a:gd name="T50" fmla="*/ 38 w 44"/>
                  <a:gd name="T51" fmla="*/ 9 h 66"/>
                  <a:gd name="T52" fmla="*/ 40 w 44"/>
                  <a:gd name="T53" fmla="*/ 13 h 66"/>
                  <a:gd name="T54" fmla="*/ 42 w 44"/>
                  <a:gd name="T55" fmla="*/ 18 h 66"/>
                  <a:gd name="T56" fmla="*/ 43 w 44"/>
                  <a:gd name="T57" fmla="*/ 22 h 66"/>
                  <a:gd name="T58" fmla="*/ 43 w 44"/>
                  <a:gd name="T59" fmla="*/ 27 h 66"/>
                  <a:gd name="T60" fmla="*/ 44 w 44"/>
                  <a:gd name="T61" fmla="*/ 33 h 66"/>
                  <a:gd name="T62" fmla="*/ 43 w 44"/>
                  <a:gd name="T63" fmla="*/ 45 h 66"/>
                  <a:gd name="T64" fmla="*/ 41 w 44"/>
                  <a:gd name="T65" fmla="*/ 53 h 66"/>
                  <a:gd name="T66" fmla="*/ 39 w 44"/>
                  <a:gd name="T67" fmla="*/ 57 h 66"/>
                  <a:gd name="T68" fmla="*/ 37 w 44"/>
                  <a:gd name="T69" fmla="*/ 61 h 66"/>
                  <a:gd name="T70" fmla="*/ 34 w 44"/>
                  <a:gd name="T71" fmla="*/ 64 h 66"/>
                  <a:gd name="T72" fmla="*/ 31 w 44"/>
                  <a:gd name="T73" fmla="*/ 66 h 66"/>
                  <a:gd name="T74" fmla="*/ 29 w 44"/>
                  <a:gd name="T75" fmla="*/ 66 h 66"/>
                  <a:gd name="T76" fmla="*/ 16 w 44"/>
                  <a:gd name="T77" fmla="*/ 66 h 66"/>
                  <a:gd name="T78" fmla="*/ 14 w 44"/>
                  <a:gd name="T79" fmla="*/ 66 h 66"/>
                  <a:gd name="T80" fmla="*/ 11 w 44"/>
                  <a:gd name="T81" fmla="*/ 64 h 66"/>
                  <a:gd name="T82" fmla="*/ 7 w 44"/>
                  <a:gd name="T83" fmla="*/ 61 h 66"/>
                  <a:gd name="T84" fmla="*/ 3 w 44"/>
                  <a:gd name="T85" fmla="*/ 54 h 66"/>
                  <a:gd name="T86" fmla="*/ 1 w 44"/>
                  <a:gd name="T87" fmla="*/ 45 h 66"/>
                  <a:gd name="T88" fmla="*/ 0 w 44"/>
                  <a:gd name="T89" fmla="*/ 33 h 66"/>
                  <a:gd name="T90" fmla="*/ 1 w 44"/>
                  <a:gd name="T91" fmla="*/ 23 h 66"/>
                  <a:gd name="T92" fmla="*/ 3 w 44"/>
                  <a:gd name="T93" fmla="*/ 15 h 66"/>
                  <a:gd name="T94" fmla="*/ 5 w 44"/>
                  <a:gd name="T95" fmla="*/ 10 h 66"/>
                  <a:gd name="T96" fmla="*/ 7 w 44"/>
                  <a:gd name="T97" fmla="*/ 7 h 66"/>
                  <a:gd name="T98" fmla="*/ 11 w 44"/>
                  <a:gd name="T99" fmla="*/ 4 h 66"/>
                  <a:gd name="T100" fmla="*/ 14 w 44"/>
                  <a:gd name="T101" fmla="*/ 2 h 66"/>
                  <a:gd name="T102" fmla="*/ 18 w 44"/>
                  <a:gd name="T103" fmla="*/ 1 h 66"/>
                  <a:gd name="T104" fmla="*/ 22 w 44"/>
                  <a:gd name="T10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4" h="66">
                    <a:moveTo>
                      <a:pt x="22" y="8"/>
                    </a:moveTo>
                    <a:lnTo>
                      <a:pt x="19" y="8"/>
                    </a:lnTo>
                    <a:lnTo>
                      <a:pt x="16" y="10"/>
                    </a:lnTo>
                    <a:lnTo>
                      <a:pt x="14" y="12"/>
                    </a:lnTo>
                    <a:lnTo>
                      <a:pt x="11" y="21"/>
                    </a:lnTo>
                    <a:lnTo>
                      <a:pt x="9" y="33"/>
                    </a:lnTo>
                    <a:lnTo>
                      <a:pt x="11" y="47"/>
                    </a:lnTo>
                    <a:lnTo>
                      <a:pt x="13" y="55"/>
                    </a:lnTo>
                    <a:lnTo>
                      <a:pt x="16" y="58"/>
                    </a:lnTo>
                    <a:lnTo>
                      <a:pt x="19" y="59"/>
                    </a:lnTo>
                    <a:lnTo>
                      <a:pt x="22" y="60"/>
                    </a:lnTo>
                    <a:lnTo>
                      <a:pt x="26" y="59"/>
                    </a:lnTo>
                    <a:lnTo>
                      <a:pt x="29" y="58"/>
                    </a:lnTo>
                    <a:lnTo>
                      <a:pt x="32" y="55"/>
                    </a:lnTo>
                    <a:lnTo>
                      <a:pt x="34" y="47"/>
                    </a:lnTo>
                    <a:lnTo>
                      <a:pt x="35" y="33"/>
                    </a:lnTo>
                    <a:lnTo>
                      <a:pt x="34" y="21"/>
                    </a:lnTo>
                    <a:lnTo>
                      <a:pt x="32" y="13"/>
                    </a:lnTo>
                    <a:lnTo>
                      <a:pt x="29" y="10"/>
                    </a:lnTo>
                    <a:lnTo>
                      <a:pt x="26" y="9"/>
                    </a:lnTo>
                    <a:lnTo>
                      <a:pt x="22" y="8"/>
                    </a:lnTo>
                    <a:close/>
                    <a:moveTo>
                      <a:pt x="22" y="0"/>
                    </a:moveTo>
                    <a:lnTo>
                      <a:pt x="27" y="1"/>
                    </a:lnTo>
                    <a:lnTo>
                      <a:pt x="32" y="3"/>
                    </a:lnTo>
                    <a:lnTo>
                      <a:pt x="36" y="5"/>
                    </a:lnTo>
                    <a:lnTo>
                      <a:pt x="38" y="9"/>
                    </a:lnTo>
                    <a:lnTo>
                      <a:pt x="40" y="13"/>
                    </a:lnTo>
                    <a:lnTo>
                      <a:pt x="42" y="18"/>
                    </a:lnTo>
                    <a:lnTo>
                      <a:pt x="43" y="22"/>
                    </a:lnTo>
                    <a:lnTo>
                      <a:pt x="43" y="27"/>
                    </a:lnTo>
                    <a:lnTo>
                      <a:pt x="44" y="33"/>
                    </a:lnTo>
                    <a:lnTo>
                      <a:pt x="43" y="45"/>
                    </a:lnTo>
                    <a:lnTo>
                      <a:pt x="41" y="53"/>
                    </a:lnTo>
                    <a:lnTo>
                      <a:pt x="39" y="57"/>
                    </a:lnTo>
                    <a:lnTo>
                      <a:pt x="37" y="61"/>
                    </a:lnTo>
                    <a:lnTo>
                      <a:pt x="34" y="64"/>
                    </a:lnTo>
                    <a:lnTo>
                      <a:pt x="31" y="66"/>
                    </a:lnTo>
                    <a:lnTo>
                      <a:pt x="29" y="66"/>
                    </a:lnTo>
                    <a:lnTo>
                      <a:pt x="16" y="66"/>
                    </a:lnTo>
                    <a:lnTo>
                      <a:pt x="14" y="66"/>
                    </a:lnTo>
                    <a:lnTo>
                      <a:pt x="11" y="64"/>
                    </a:lnTo>
                    <a:lnTo>
                      <a:pt x="7" y="61"/>
                    </a:lnTo>
                    <a:lnTo>
                      <a:pt x="3" y="54"/>
                    </a:lnTo>
                    <a:lnTo>
                      <a:pt x="1" y="45"/>
                    </a:lnTo>
                    <a:lnTo>
                      <a:pt x="0" y="33"/>
                    </a:lnTo>
                    <a:lnTo>
                      <a:pt x="1" y="23"/>
                    </a:lnTo>
                    <a:lnTo>
                      <a:pt x="3" y="15"/>
                    </a:lnTo>
                    <a:lnTo>
                      <a:pt x="5" y="10"/>
                    </a:lnTo>
                    <a:lnTo>
                      <a:pt x="7" y="7"/>
                    </a:lnTo>
                    <a:lnTo>
                      <a:pt x="11" y="4"/>
                    </a:lnTo>
                    <a:lnTo>
                      <a:pt x="14" y="2"/>
                    </a:lnTo>
                    <a:lnTo>
                      <a:pt x="18" y="1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52" name="Freeform 122"/>
              <p:cNvSpPr>
                <a:spLocks noEditPoints="1"/>
              </p:cNvSpPr>
              <p:nvPr/>
            </p:nvSpPr>
            <p:spPr bwMode="auto">
              <a:xfrm>
                <a:off x="1044576" y="4918075"/>
                <a:ext cx="68263" cy="104775"/>
              </a:xfrm>
              <a:custGeom>
                <a:avLst/>
                <a:gdLst>
                  <a:gd name="T0" fmla="*/ 21 w 43"/>
                  <a:gd name="T1" fmla="*/ 8 h 66"/>
                  <a:gd name="T2" fmla="*/ 18 w 43"/>
                  <a:gd name="T3" fmla="*/ 8 h 66"/>
                  <a:gd name="T4" fmla="*/ 15 w 43"/>
                  <a:gd name="T5" fmla="*/ 10 h 66"/>
                  <a:gd name="T6" fmla="*/ 12 w 43"/>
                  <a:gd name="T7" fmla="*/ 12 h 66"/>
                  <a:gd name="T8" fmla="*/ 10 w 43"/>
                  <a:gd name="T9" fmla="*/ 21 h 66"/>
                  <a:gd name="T10" fmla="*/ 9 w 43"/>
                  <a:gd name="T11" fmla="*/ 33 h 66"/>
                  <a:gd name="T12" fmla="*/ 10 w 43"/>
                  <a:gd name="T13" fmla="*/ 47 h 66"/>
                  <a:gd name="T14" fmla="*/ 12 w 43"/>
                  <a:gd name="T15" fmla="*/ 55 h 66"/>
                  <a:gd name="T16" fmla="*/ 15 w 43"/>
                  <a:gd name="T17" fmla="*/ 58 h 66"/>
                  <a:gd name="T18" fmla="*/ 18 w 43"/>
                  <a:gd name="T19" fmla="*/ 59 h 66"/>
                  <a:gd name="T20" fmla="*/ 21 w 43"/>
                  <a:gd name="T21" fmla="*/ 60 h 66"/>
                  <a:gd name="T22" fmla="*/ 25 w 43"/>
                  <a:gd name="T23" fmla="*/ 59 h 66"/>
                  <a:gd name="T24" fmla="*/ 29 w 43"/>
                  <a:gd name="T25" fmla="*/ 58 h 66"/>
                  <a:gd name="T26" fmla="*/ 31 w 43"/>
                  <a:gd name="T27" fmla="*/ 55 h 66"/>
                  <a:gd name="T28" fmla="*/ 34 w 43"/>
                  <a:gd name="T29" fmla="*/ 47 h 66"/>
                  <a:gd name="T30" fmla="*/ 35 w 43"/>
                  <a:gd name="T31" fmla="*/ 33 h 66"/>
                  <a:gd name="T32" fmla="*/ 34 w 43"/>
                  <a:gd name="T33" fmla="*/ 21 h 66"/>
                  <a:gd name="T34" fmla="*/ 31 w 43"/>
                  <a:gd name="T35" fmla="*/ 13 h 66"/>
                  <a:gd name="T36" fmla="*/ 29 w 43"/>
                  <a:gd name="T37" fmla="*/ 10 h 66"/>
                  <a:gd name="T38" fmla="*/ 25 w 43"/>
                  <a:gd name="T39" fmla="*/ 9 h 66"/>
                  <a:gd name="T40" fmla="*/ 21 w 43"/>
                  <a:gd name="T41" fmla="*/ 8 h 66"/>
                  <a:gd name="T42" fmla="*/ 21 w 43"/>
                  <a:gd name="T43" fmla="*/ 0 h 66"/>
                  <a:gd name="T44" fmla="*/ 27 w 43"/>
                  <a:gd name="T45" fmla="*/ 1 h 66"/>
                  <a:gd name="T46" fmla="*/ 32 w 43"/>
                  <a:gd name="T47" fmla="*/ 3 h 66"/>
                  <a:gd name="T48" fmla="*/ 35 w 43"/>
                  <a:gd name="T49" fmla="*/ 5 h 66"/>
                  <a:gd name="T50" fmla="*/ 38 w 43"/>
                  <a:gd name="T51" fmla="*/ 9 h 66"/>
                  <a:gd name="T52" fmla="*/ 40 w 43"/>
                  <a:gd name="T53" fmla="*/ 13 h 66"/>
                  <a:gd name="T54" fmla="*/ 42 w 43"/>
                  <a:gd name="T55" fmla="*/ 18 h 66"/>
                  <a:gd name="T56" fmla="*/ 43 w 43"/>
                  <a:gd name="T57" fmla="*/ 22 h 66"/>
                  <a:gd name="T58" fmla="*/ 43 w 43"/>
                  <a:gd name="T59" fmla="*/ 27 h 66"/>
                  <a:gd name="T60" fmla="*/ 43 w 43"/>
                  <a:gd name="T61" fmla="*/ 33 h 66"/>
                  <a:gd name="T62" fmla="*/ 43 w 43"/>
                  <a:gd name="T63" fmla="*/ 45 h 66"/>
                  <a:gd name="T64" fmla="*/ 41 w 43"/>
                  <a:gd name="T65" fmla="*/ 53 h 66"/>
                  <a:gd name="T66" fmla="*/ 39 w 43"/>
                  <a:gd name="T67" fmla="*/ 57 h 66"/>
                  <a:gd name="T68" fmla="*/ 37 w 43"/>
                  <a:gd name="T69" fmla="*/ 61 h 66"/>
                  <a:gd name="T70" fmla="*/ 34 w 43"/>
                  <a:gd name="T71" fmla="*/ 64 h 66"/>
                  <a:gd name="T72" fmla="*/ 31 w 43"/>
                  <a:gd name="T73" fmla="*/ 66 h 66"/>
                  <a:gd name="T74" fmla="*/ 29 w 43"/>
                  <a:gd name="T75" fmla="*/ 66 h 66"/>
                  <a:gd name="T76" fmla="*/ 15 w 43"/>
                  <a:gd name="T77" fmla="*/ 66 h 66"/>
                  <a:gd name="T78" fmla="*/ 13 w 43"/>
                  <a:gd name="T79" fmla="*/ 66 h 66"/>
                  <a:gd name="T80" fmla="*/ 9 w 43"/>
                  <a:gd name="T81" fmla="*/ 64 h 66"/>
                  <a:gd name="T82" fmla="*/ 7 w 43"/>
                  <a:gd name="T83" fmla="*/ 61 h 66"/>
                  <a:gd name="T84" fmla="*/ 3 w 43"/>
                  <a:gd name="T85" fmla="*/ 54 h 66"/>
                  <a:gd name="T86" fmla="*/ 1 w 43"/>
                  <a:gd name="T87" fmla="*/ 45 h 66"/>
                  <a:gd name="T88" fmla="*/ 0 w 43"/>
                  <a:gd name="T89" fmla="*/ 33 h 66"/>
                  <a:gd name="T90" fmla="*/ 1 w 43"/>
                  <a:gd name="T91" fmla="*/ 23 h 66"/>
                  <a:gd name="T92" fmla="*/ 3 w 43"/>
                  <a:gd name="T93" fmla="*/ 15 h 66"/>
                  <a:gd name="T94" fmla="*/ 4 w 43"/>
                  <a:gd name="T95" fmla="*/ 10 h 66"/>
                  <a:gd name="T96" fmla="*/ 7 w 43"/>
                  <a:gd name="T97" fmla="*/ 7 h 66"/>
                  <a:gd name="T98" fmla="*/ 10 w 43"/>
                  <a:gd name="T99" fmla="*/ 4 h 66"/>
                  <a:gd name="T100" fmla="*/ 13 w 43"/>
                  <a:gd name="T101" fmla="*/ 2 h 66"/>
                  <a:gd name="T102" fmla="*/ 17 w 43"/>
                  <a:gd name="T103" fmla="*/ 1 h 66"/>
                  <a:gd name="T104" fmla="*/ 21 w 43"/>
                  <a:gd name="T10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3" h="66">
                    <a:moveTo>
                      <a:pt x="21" y="8"/>
                    </a:moveTo>
                    <a:lnTo>
                      <a:pt x="18" y="8"/>
                    </a:lnTo>
                    <a:lnTo>
                      <a:pt x="15" y="10"/>
                    </a:lnTo>
                    <a:lnTo>
                      <a:pt x="12" y="12"/>
                    </a:lnTo>
                    <a:lnTo>
                      <a:pt x="10" y="21"/>
                    </a:lnTo>
                    <a:lnTo>
                      <a:pt x="9" y="33"/>
                    </a:lnTo>
                    <a:lnTo>
                      <a:pt x="10" y="47"/>
                    </a:lnTo>
                    <a:lnTo>
                      <a:pt x="12" y="55"/>
                    </a:lnTo>
                    <a:lnTo>
                      <a:pt x="15" y="58"/>
                    </a:lnTo>
                    <a:lnTo>
                      <a:pt x="18" y="59"/>
                    </a:lnTo>
                    <a:lnTo>
                      <a:pt x="21" y="60"/>
                    </a:lnTo>
                    <a:lnTo>
                      <a:pt x="25" y="59"/>
                    </a:lnTo>
                    <a:lnTo>
                      <a:pt x="29" y="58"/>
                    </a:lnTo>
                    <a:lnTo>
                      <a:pt x="31" y="55"/>
                    </a:lnTo>
                    <a:lnTo>
                      <a:pt x="34" y="47"/>
                    </a:lnTo>
                    <a:lnTo>
                      <a:pt x="35" y="33"/>
                    </a:lnTo>
                    <a:lnTo>
                      <a:pt x="34" y="21"/>
                    </a:lnTo>
                    <a:lnTo>
                      <a:pt x="31" y="13"/>
                    </a:lnTo>
                    <a:lnTo>
                      <a:pt x="29" y="10"/>
                    </a:lnTo>
                    <a:lnTo>
                      <a:pt x="25" y="9"/>
                    </a:lnTo>
                    <a:lnTo>
                      <a:pt x="21" y="8"/>
                    </a:lnTo>
                    <a:close/>
                    <a:moveTo>
                      <a:pt x="21" y="0"/>
                    </a:moveTo>
                    <a:lnTo>
                      <a:pt x="27" y="1"/>
                    </a:lnTo>
                    <a:lnTo>
                      <a:pt x="32" y="3"/>
                    </a:lnTo>
                    <a:lnTo>
                      <a:pt x="35" y="5"/>
                    </a:lnTo>
                    <a:lnTo>
                      <a:pt x="38" y="9"/>
                    </a:lnTo>
                    <a:lnTo>
                      <a:pt x="40" y="13"/>
                    </a:lnTo>
                    <a:lnTo>
                      <a:pt x="42" y="18"/>
                    </a:lnTo>
                    <a:lnTo>
                      <a:pt x="43" y="22"/>
                    </a:lnTo>
                    <a:lnTo>
                      <a:pt x="43" y="27"/>
                    </a:lnTo>
                    <a:lnTo>
                      <a:pt x="43" y="33"/>
                    </a:lnTo>
                    <a:lnTo>
                      <a:pt x="43" y="45"/>
                    </a:lnTo>
                    <a:lnTo>
                      <a:pt x="41" y="53"/>
                    </a:lnTo>
                    <a:lnTo>
                      <a:pt x="39" y="57"/>
                    </a:lnTo>
                    <a:lnTo>
                      <a:pt x="37" y="61"/>
                    </a:lnTo>
                    <a:lnTo>
                      <a:pt x="34" y="64"/>
                    </a:lnTo>
                    <a:lnTo>
                      <a:pt x="31" y="66"/>
                    </a:lnTo>
                    <a:lnTo>
                      <a:pt x="29" y="66"/>
                    </a:lnTo>
                    <a:lnTo>
                      <a:pt x="15" y="66"/>
                    </a:lnTo>
                    <a:lnTo>
                      <a:pt x="13" y="66"/>
                    </a:lnTo>
                    <a:lnTo>
                      <a:pt x="9" y="64"/>
                    </a:lnTo>
                    <a:lnTo>
                      <a:pt x="7" y="61"/>
                    </a:lnTo>
                    <a:lnTo>
                      <a:pt x="3" y="54"/>
                    </a:lnTo>
                    <a:lnTo>
                      <a:pt x="1" y="45"/>
                    </a:lnTo>
                    <a:lnTo>
                      <a:pt x="0" y="33"/>
                    </a:lnTo>
                    <a:lnTo>
                      <a:pt x="1" y="23"/>
                    </a:lnTo>
                    <a:lnTo>
                      <a:pt x="3" y="15"/>
                    </a:lnTo>
                    <a:lnTo>
                      <a:pt x="4" y="10"/>
                    </a:lnTo>
                    <a:lnTo>
                      <a:pt x="7" y="7"/>
                    </a:lnTo>
                    <a:lnTo>
                      <a:pt x="10" y="4"/>
                    </a:lnTo>
                    <a:lnTo>
                      <a:pt x="13" y="2"/>
                    </a:lnTo>
                    <a:lnTo>
                      <a:pt x="17" y="1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53" name="Freeform 123"/>
              <p:cNvSpPr>
                <a:spLocks noEditPoints="1"/>
              </p:cNvSpPr>
              <p:nvPr/>
            </p:nvSpPr>
            <p:spPr bwMode="auto">
              <a:xfrm>
                <a:off x="1125538" y="4918075"/>
                <a:ext cx="68263" cy="104775"/>
              </a:xfrm>
              <a:custGeom>
                <a:avLst/>
                <a:gdLst>
                  <a:gd name="T0" fmla="*/ 21 w 43"/>
                  <a:gd name="T1" fmla="*/ 8 h 66"/>
                  <a:gd name="T2" fmla="*/ 18 w 43"/>
                  <a:gd name="T3" fmla="*/ 8 h 66"/>
                  <a:gd name="T4" fmla="*/ 15 w 43"/>
                  <a:gd name="T5" fmla="*/ 10 h 66"/>
                  <a:gd name="T6" fmla="*/ 12 w 43"/>
                  <a:gd name="T7" fmla="*/ 12 h 66"/>
                  <a:gd name="T8" fmla="*/ 9 w 43"/>
                  <a:gd name="T9" fmla="*/ 21 h 66"/>
                  <a:gd name="T10" fmla="*/ 8 w 43"/>
                  <a:gd name="T11" fmla="*/ 33 h 66"/>
                  <a:gd name="T12" fmla="*/ 9 w 43"/>
                  <a:gd name="T13" fmla="*/ 47 h 66"/>
                  <a:gd name="T14" fmla="*/ 12 w 43"/>
                  <a:gd name="T15" fmla="*/ 55 h 66"/>
                  <a:gd name="T16" fmla="*/ 15 w 43"/>
                  <a:gd name="T17" fmla="*/ 58 h 66"/>
                  <a:gd name="T18" fmla="*/ 18 w 43"/>
                  <a:gd name="T19" fmla="*/ 59 h 66"/>
                  <a:gd name="T20" fmla="*/ 21 w 43"/>
                  <a:gd name="T21" fmla="*/ 60 h 66"/>
                  <a:gd name="T22" fmla="*/ 25 w 43"/>
                  <a:gd name="T23" fmla="*/ 59 h 66"/>
                  <a:gd name="T24" fmla="*/ 28 w 43"/>
                  <a:gd name="T25" fmla="*/ 58 h 66"/>
                  <a:gd name="T26" fmla="*/ 30 w 43"/>
                  <a:gd name="T27" fmla="*/ 55 h 66"/>
                  <a:gd name="T28" fmla="*/ 33 w 43"/>
                  <a:gd name="T29" fmla="*/ 47 h 66"/>
                  <a:gd name="T30" fmla="*/ 34 w 43"/>
                  <a:gd name="T31" fmla="*/ 33 h 66"/>
                  <a:gd name="T32" fmla="*/ 33 w 43"/>
                  <a:gd name="T33" fmla="*/ 21 h 66"/>
                  <a:gd name="T34" fmla="*/ 30 w 43"/>
                  <a:gd name="T35" fmla="*/ 13 h 66"/>
                  <a:gd name="T36" fmla="*/ 28 w 43"/>
                  <a:gd name="T37" fmla="*/ 10 h 66"/>
                  <a:gd name="T38" fmla="*/ 25 w 43"/>
                  <a:gd name="T39" fmla="*/ 9 h 66"/>
                  <a:gd name="T40" fmla="*/ 21 w 43"/>
                  <a:gd name="T41" fmla="*/ 8 h 66"/>
                  <a:gd name="T42" fmla="*/ 21 w 43"/>
                  <a:gd name="T43" fmla="*/ 0 h 66"/>
                  <a:gd name="T44" fmla="*/ 26 w 43"/>
                  <a:gd name="T45" fmla="*/ 1 h 66"/>
                  <a:gd name="T46" fmla="*/ 31 w 43"/>
                  <a:gd name="T47" fmla="*/ 3 h 66"/>
                  <a:gd name="T48" fmla="*/ 34 w 43"/>
                  <a:gd name="T49" fmla="*/ 5 h 66"/>
                  <a:gd name="T50" fmla="*/ 37 w 43"/>
                  <a:gd name="T51" fmla="*/ 9 h 66"/>
                  <a:gd name="T52" fmla="*/ 39 w 43"/>
                  <a:gd name="T53" fmla="*/ 13 h 66"/>
                  <a:gd name="T54" fmla="*/ 41 w 43"/>
                  <a:gd name="T55" fmla="*/ 18 h 66"/>
                  <a:gd name="T56" fmla="*/ 43 w 43"/>
                  <a:gd name="T57" fmla="*/ 22 h 66"/>
                  <a:gd name="T58" fmla="*/ 43 w 43"/>
                  <a:gd name="T59" fmla="*/ 27 h 66"/>
                  <a:gd name="T60" fmla="*/ 43 w 43"/>
                  <a:gd name="T61" fmla="*/ 33 h 66"/>
                  <a:gd name="T62" fmla="*/ 43 w 43"/>
                  <a:gd name="T63" fmla="*/ 45 h 66"/>
                  <a:gd name="T64" fmla="*/ 40 w 43"/>
                  <a:gd name="T65" fmla="*/ 53 h 66"/>
                  <a:gd name="T66" fmla="*/ 38 w 43"/>
                  <a:gd name="T67" fmla="*/ 57 h 66"/>
                  <a:gd name="T68" fmla="*/ 36 w 43"/>
                  <a:gd name="T69" fmla="*/ 61 h 66"/>
                  <a:gd name="T70" fmla="*/ 33 w 43"/>
                  <a:gd name="T71" fmla="*/ 64 h 66"/>
                  <a:gd name="T72" fmla="*/ 30 w 43"/>
                  <a:gd name="T73" fmla="*/ 66 h 66"/>
                  <a:gd name="T74" fmla="*/ 27 w 43"/>
                  <a:gd name="T75" fmla="*/ 66 h 66"/>
                  <a:gd name="T76" fmla="*/ 15 w 43"/>
                  <a:gd name="T77" fmla="*/ 66 h 66"/>
                  <a:gd name="T78" fmla="*/ 13 w 43"/>
                  <a:gd name="T79" fmla="*/ 66 h 66"/>
                  <a:gd name="T80" fmla="*/ 9 w 43"/>
                  <a:gd name="T81" fmla="*/ 64 h 66"/>
                  <a:gd name="T82" fmla="*/ 6 w 43"/>
                  <a:gd name="T83" fmla="*/ 61 h 66"/>
                  <a:gd name="T84" fmla="*/ 3 w 43"/>
                  <a:gd name="T85" fmla="*/ 54 h 66"/>
                  <a:gd name="T86" fmla="*/ 1 w 43"/>
                  <a:gd name="T87" fmla="*/ 45 h 66"/>
                  <a:gd name="T88" fmla="*/ 0 w 43"/>
                  <a:gd name="T89" fmla="*/ 33 h 66"/>
                  <a:gd name="T90" fmla="*/ 1 w 43"/>
                  <a:gd name="T91" fmla="*/ 23 h 66"/>
                  <a:gd name="T92" fmla="*/ 2 w 43"/>
                  <a:gd name="T93" fmla="*/ 15 h 66"/>
                  <a:gd name="T94" fmla="*/ 4 w 43"/>
                  <a:gd name="T95" fmla="*/ 10 h 66"/>
                  <a:gd name="T96" fmla="*/ 7 w 43"/>
                  <a:gd name="T97" fmla="*/ 7 h 66"/>
                  <a:gd name="T98" fmla="*/ 9 w 43"/>
                  <a:gd name="T99" fmla="*/ 4 h 66"/>
                  <a:gd name="T100" fmla="*/ 13 w 43"/>
                  <a:gd name="T101" fmla="*/ 2 h 66"/>
                  <a:gd name="T102" fmla="*/ 17 w 43"/>
                  <a:gd name="T103" fmla="*/ 1 h 66"/>
                  <a:gd name="T104" fmla="*/ 21 w 43"/>
                  <a:gd name="T10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3" h="66">
                    <a:moveTo>
                      <a:pt x="21" y="8"/>
                    </a:moveTo>
                    <a:lnTo>
                      <a:pt x="18" y="8"/>
                    </a:lnTo>
                    <a:lnTo>
                      <a:pt x="15" y="10"/>
                    </a:lnTo>
                    <a:lnTo>
                      <a:pt x="12" y="12"/>
                    </a:lnTo>
                    <a:lnTo>
                      <a:pt x="9" y="21"/>
                    </a:lnTo>
                    <a:lnTo>
                      <a:pt x="8" y="33"/>
                    </a:lnTo>
                    <a:lnTo>
                      <a:pt x="9" y="47"/>
                    </a:lnTo>
                    <a:lnTo>
                      <a:pt x="12" y="55"/>
                    </a:lnTo>
                    <a:lnTo>
                      <a:pt x="15" y="58"/>
                    </a:lnTo>
                    <a:lnTo>
                      <a:pt x="18" y="59"/>
                    </a:lnTo>
                    <a:lnTo>
                      <a:pt x="21" y="60"/>
                    </a:lnTo>
                    <a:lnTo>
                      <a:pt x="25" y="59"/>
                    </a:lnTo>
                    <a:lnTo>
                      <a:pt x="28" y="58"/>
                    </a:lnTo>
                    <a:lnTo>
                      <a:pt x="30" y="55"/>
                    </a:lnTo>
                    <a:lnTo>
                      <a:pt x="33" y="47"/>
                    </a:lnTo>
                    <a:lnTo>
                      <a:pt x="34" y="33"/>
                    </a:lnTo>
                    <a:lnTo>
                      <a:pt x="33" y="21"/>
                    </a:lnTo>
                    <a:lnTo>
                      <a:pt x="30" y="13"/>
                    </a:lnTo>
                    <a:lnTo>
                      <a:pt x="28" y="10"/>
                    </a:lnTo>
                    <a:lnTo>
                      <a:pt x="25" y="9"/>
                    </a:lnTo>
                    <a:lnTo>
                      <a:pt x="21" y="8"/>
                    </a:lnTo>
                    <a:close/>
                    <a:moveTo>
                      <a:pt x="21" y="0"/>
                    </a:moveTo>
                    <a:lnTo>
                      <a:pt x="26" y="1"/>
                    </a:lnTo>
                    <a:lnTo>
                      <a:pt x="31" y="3"/>
                    </a:lnTo>
                    <a:lnTo>
                      <a:pt x="34" y="5"/>
                    </a:lnTo>
                    <a:lnTo>
                      <a:pt x="37" y="9"/>
                    </a:lnTo>
                    <a:lnTo>
                      <a:pt x="39" y="13"/>
                    </a:lnTo>
                    <a:lnTo>
                      <a:pt x="41" y="18"/>
                    </a:lnTo>
                    <a:lnTo>
                      <a:pt x="43" y="22"/>
                    </a:lnTo>
                    <a:lnTo>
                      <a:pt x="43" y="27"/>
                    </a:lnTo>
                    <a:lnTo>
                      <a:pt x="43" y="33"/>
                    </a:lnTo>
                    <a:lnTo>
                      <a:pt x="43" y="45"/>
                    </a:lnTo>
                    <a:lnTo>
                      <a:pt x="40" y="53"/>
                    </a:lnTo>
                    <a:lnTo>
                      <a:pt x="38" y="57"/>
                    </a:lnTo>
                    <a:lnTo>
                      <a:pt x="36" y="61"/>
                    </a:lnTo>
                    <a:lnTo>
                      <a:pt x="33" y="64"/>
                    </a:lnTo>
                    <a:lnTo>
                      <a:pt x="30" y="66"/>
                    </a:lnTo>
                    <a:lnTo>
                      <a:pt x="27" y="66"/>
                    </a:lnTo>
                    <a:lnTo>
                      <a:pt x="15" y="66"/>
                    </a:lnTo>
                    <a:lnTo>
                      <a:pt x="13" y="66"/>
                    </a:lnTo>
                    <a:lnTo>
                      <a:pt x="9" y="64"/>
                    </a:lnTo>
                    <a:lnTo>
                      <a:pt x="6" y="61"/>
                    </a:lnTo>
                    <a:lnTo>
                      <a:pt x="3" y="54"/>
                    </a:lnTo>
                    <a:lnTo>
                      <a:pt x="1" y="45"/>
                    </a:lnTo>
                    <a:lnTo>
                      <a:pt x="0" y="33"/>
                    </a:lnTo>
                    <a:lnTo>
                      <a:pt x="1" y="23"/>
                    </a:lnTo>
                    <a:lnTo>
                      <a:pt x="2" y="15"/>
                    </a:lnTo>
                    <a:lnTo>
                      <a:pt x="4" y="10"/>
                    </a:lnTo>
                    <a:lnTo>
                      <a:pt x="7" y="7"/>
                    </a:lnTo>
                    <a:lnTo>
                      <a:pt x="9" y="4"/>
                    </a:lnTo>
                    <a:lnTo>
                      <a:pt x="13" y="2"/>
                    </a:lnTo>
                    <a:lnTo>
                      <a:pt x="17" y="1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54" name="Freeform 124"/>
              <p:cNvSpPr>
                <a:spLocks/>
              </p:cNvSpPr>
              <p:nvPr/>
            </p:nvSpPr>
            <p:spPr bwMode="auto">
              <a:xfrm>
                <a:off x="4008438" y="1871663"/>
                <a:ext cx="153988" cy="101600"/>
              </a:xfrm>
              <a:custGeom>
                <a:avLst/>
                <a:gdLst>
                  <a:gd name="T0" fmla="*/ 0 w 97"/>
                  <a:gd name="T1" fmla="*/ 0 h 64"/>
                  <a:gd name="T2" fmla="*/ 3 w 97"/>
                  <a:gd name="T3" fmla="*/ 0 h 64"/>
                  <a:gd name="T4" fmla="*/ 97 w 97"/>
                  <a:gd name="T5" fmla="*/ 61 h 64"/>
                  <a:gd name="T6" fmla="*/ 97 w 97"/>
                  <a:gd name="T7" fmla="*/ 64 h 64"/>
                  <a:gd name="T8" fmla="*/ 96 w 97"/>
                  <a:gd name="T9" fmla="*/ 64 h 64"/>
                  <a:gd name="T10" fmla="*/ 0 w 97"/>
                  <a:gd name="T11" fmla="*/ 2 h 64"/>
                  <a:gd name="T12" fmla="*/ 0 w 97"/>
                  <a:gd name="T13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64">
                    <a:moveTo>
                      <a:pt x="0" y="0"/>
                    </a:moveTo>
                    <a:lnTo>
                      <a:pt x="3" y="0"/>
                    </a:lnTo>
                    <a:lnTo>
                      <a:pt x="97" y="61"/>
                    </a:lnTo>
                    <a:lnTo>
                      <a:pt x="97" y="64"/>
                    </a:lnTo>
                    <a:lnTo>
                      <a:pt x="96" y="64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55" name="Line 125"/>
              <p:cNvSpPr>
                <a:spLocks noChangeShapeType="1"/>
              </p:cNvSpPr>
              <p:nvPr/>
            </p:nvSpPr>
            <p:spPr bwMode="auto">
              <a:xfrm flipV="1">
                <a:off x="1111251" y="4824413"/>
                <a:ext cx="0" cy="47625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56" name="Line 126"/>
              <p:cNvSpPr>
                <a:spLocks noChangeShapeType="1"/>
              </p:cNvSpPr>
              <p:nvPr/>
            </p:nvSpPr>
            <p:spPr bwMode="auto">
              <a:xfrm flipV="1">
                <a:off x="1189038" y="4824413"/>
                <a:ext cx="0" cy="47625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57" name="Freeform 127"/>
              <p:cNvSpPr>
                <a:spLocks/>
              </p:cNvSpPr>
              <p:nvPr/>
            </p:nvSpPr>
            <p:spPr bwMode="auto">
              <a:xfrm>
                <a:off x="4160838" y="1968500"/>
                <a:ext cx="171450" cy="114300"/>
              </a:xfrm>
              <a:custGeom>
                <a:avLst/>
                <a:gdLst>
                  <a:gd name="T0" fmla="*/ 0 w 108"/>
                  <a:gd name="T1" fmla="*/ 0 h 72"/>
                  <a:gd name="T2" fmla="*/ 1 w 108"/>
                  <a:gd name="T3" fmla="*/ 0 h 72"/>
                  <a:gd name="T4" fmla="*/ 108 w 108"/>
                  <a:gd name="T5" fmla="*/ 69 h 72"/>
                  <a:gd name="T6" fmla="*/ 108 w 108"/>
                  <a:gd name="T7" fmla="*/ 72 h 72"/>
                  <a:gd name="T8" fmla="*/ 105 w 108"/>
                  <a:gd name="T9" fmla="*/ 72 h 72"/>
                  <a:gd name="T10" fmla="*/ 0 w 108"/>
                  <a:gd name="T11" fmla="*/ 3 h 72"/>
                  <a:gd name="T12" fmla="*/ 0 w 108"/>
                  <a:gd name="T13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8" h="72">
                    <a:moveTo>
                      <a:pt x="0" y="0"/>
                    </a:moveTo>
                    <a:lnTo>
                      <a:pt x="1" y="0"/>
                    </a:lnTo>
                    <a:lnTo>
                      <a:pt x="108" y="69"/>
                    </a:lnTo>
                    <a:lnTo>
                      <a:pt x="108" y="72"/>
                    </a:lnTo>
                    <a:lnTo>
                      <a:pt x="105" y="72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58" name="Line 128"/>
              <p:cNvSpPr>
                <a:spLocks noChangeShapeType="1"/>
              </p:cNvSpPr>
              <p:nvPr/>
            </p:nvSpPr>
            <p:spPr bwMode="auto">
              <a:xfrm flipV="1">
                <a:off x="1279526" y="4824413"/>
                <a:ext cx="0" cy="47625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59" name="Line 129"/>
              <p:cNvSpPr>
                <a:spLocks noChangeShapeType="1"/>
              </p:cNvSpPr>
              <p:nvPr/>
            </p:nvSpPr>
            <p:spPr bwMode="auto">
              <a:xfrm flipV="1">
                <a:off x="1385888" y="4824413"/>
                <a:ext cx="0" cy="47625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60" name="Freeform 130"/>
              <p:cNvSpPr>
                <a:spLocks/>
              </p:cNvSpPr>
              <p:nvPr/>
            </p:nvSpPr>
            <p:spPr bwMode="auto">
              <a:xfrm>
                <a:off x="4327526" y="2078038"/>
                <a:ext cx="153988" cy="106363"/>
              </a:xfrm>
              <a:custGeom>
                <a:avLst/>
                <a:gdLst>
                  <a:gd name="T0" fmla="*/ 0 w 97"/>
                  <a:gd name="T1" fmla="*/ 0 h 67"/>
                  <a:gd name="T2" fmla="*/ 3 w 97"/>
                  <a:gd name="T3" fmla="*/ 0 h 67"/>
                  <a:gd name="T4" fmla="*/ 97 w 97"/>
                  <a:gd name="T5" fmla="*/ 65 h 67"/>
                  <a:gd name="T6" fmla="*/ 97 w 97"/>
                  <a:gd name="T7" fmla="*/ 67 h 67"/>
                  <a:gd name="T8" fmla="*/ 95 w 97"/>
                  <a:gd name="T9" fmla="*/ 67 h 67"/>
                  <a:gd name="T10" fmla="*/ 0 w 97"/>
                  <a:gd name="T11" fmla="*/ 3 h 67"/>
                  <a:gd name="T12" fmla="*/ 0 w 97"/>
                  <a:gd name="T13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67">
                    <a:moveTo>
                      <a:pt x="0" y="0"/>
                    </a:moveTo>
                    <a:lnTo>
                      <a:pt x="3" y="0"/>
                    </a:lnTo>
                    <a:lnTo>
                      <a:pt x="97" y="65"/>
                    </a:lnTo>
                    <a:lnTo>
                      <a:pt x="97" y="67"/>
                    </a:lnTo>
                    <a:lnTo>
                      <a:pt x="95" y="67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61" name="Line 131"/>
              <p:cNvSpPr>
                <a:spLocks noChangeShapeType="1"/>
              </p:cNvSpPr>
              <p:nvPr/>
            </p:nvSpPr>
            <p:spPr bwMode="auto">
              <a:xfrm flipV="1">
                <a:off x="1506538" y="4778375"/>
                <a:ext cx="0" cy="93663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62" name="Freeform 132"/>
              <p:cNvSpPr>
                <a:spLocks/>
              </p:cNvSpPr>
              <p:nvPr/>
            </p:nvSpPr>
            <p:spPr bwMode="auto">
              <a:xfrm>
                <a:off x="4478338" y="2181225"/>
                <a:ext cx="279400" cy="195263"/>
              </a:xfrm>
              <a:custGeom>
                <a:avLst/>
                <a:gdLst>
                  <a:gd name="T0" fmla="*/ 0 w 176"/>
                  <a:gd name="T1" fmla="*/ 0 h 123"/>
                  <a:gd name="T2" fmla="*/ 2 w 176"/>
                  <a:gd name="T3" fmla="*/ 0 h 123"/>
                  <a:gd name="T4" fmla="*/ 176 w 176"/>
                  <a:gd name="T5" fmla="*/ 121 h 123"/>
                  <a:gd name="T6" fmla="*/ 176 w 176"/>
                  <a:gd name="T7" fmla="*/ 123 h 123"/>
                  <a:gd name="T8" fmla="*/ 174 w 176"/>
                  <a:gd name="T9" fmla="*/ 123 h 123"/>
                  <a:gd name="T10" fmla="*/ 0 w 176"/>
                  <a:gd name="T11" fmla="*/ 2 h 123"/>
                  <a:gd name="T12" fmla="*/ 0 w 176"/>
                  <a:gd name="T13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6" h="123">
                    <a:moveTo>
                      <a:pt x="0" y="0"/>
                    </a:moveTo>
                    <a:lnTo>
                      <a:pt x="2" y="0"/>
                    </a:lnTo>
                    <a:lnTo>
                      <a:pt x="176" y="121"/>
                    </a:lnTo>
                    <a:lnTo>
                      <a:pt x="176" y="123"/>
                    </a:lnTo>
                    <a:lnTo>
                      <a:pt x="174" y="123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63" name="Freeform 133"/>
              <p:cNvSpPr>
                <a:spLocks/>
              </p:cNvSpPr>
              <p:nvPr/>
            </p:nvSpPr>
            <p:spPr bwMode="auto">
              <a:xfrm>
                <a:off x="1392238" y="4919663"/>
                <a:ext cx="68263" cy="103188"/>
              </a:xfrm>
              <a:custGeom>
                <a:avLst/>
                <a:gdLst>
                  <a:gd name="T0" fmla="*/ 7 w 43"/>
                  <a:gd name="T1" fmla="*/ 0 h 65"/>
                  <a:gd name="T2" fmla="*/ 39 w 43"/>
                  <a:gd name="T3" fmla="*/ 0 h 65"/>
                  <a:gd name="T4" fmla="*/ 39 w 43"/>
                  <a:gd name="T5" fmla="*/ 9 h 65"/>
                  <a:gd name="T6" fmla="*/ 15 w 43"/>
                  <a:gd name="T7" fmla="*/ 9 h 65"/>
                  <a:gd name="T8" fmla="*/ 12 w 43"/>
                  <a:gd name="T9" fmla="*/ 25 h 65"/>
                  <a:gd name="T10" fmla="*/ 16 w 43"/>
                  <a:gd name="T11" fmla="*/ 23 h 65"/>
                  <a:gd name="T12" fmla="*/ 20 w 43"/>
                  <a:gd name="T13" fmla="*/ 22 h 65"/>
                  <a:gd name="T14" fmla="*/ 24 w 43"/>
                  <a:gd name="T15" fmla="*/ 21 h 65"/>
                  <a:gd name="T16" fmla="*/ 29 w 43"/>
                  <a:gd name="T17" fmla="*/ 22 h 65"/>
                  <a:gd name="T18" fmla="*/ 34 w 43"/>
                  <a:gd name="T19" fmla="*/ 24 h 65"/>
                  <a:gd name="T20" fmla="*/ 38 w 43"/>
                  <a:gd name="T21" fmla="*/ 27 h 65"/>
                  <a:gd name="T22" fmla="*/ 41 w 43"/>
                  <a:gd name="T23" fmla="*/ 31 h 65"/>
                  <a:gd name="T24" fmla="*/ 43 w 43"/>
                  <a:gd name="T25" fmla="*/ 37 h 65"/>
                  <a:gd name="T26" fmla="*/ 43 w 43"/>
                  <a:gd name="T27" fmla="*/ 43 h 65"/>
                  <a:gd name="T28" fmla="*/ 43 w 43"/>
                  <a:gd name="T29" fmla="*/ 49 h 65"/>
                  <a:gd name="T30" fmla="*/ 41 w 43"/>
                  <a:gd name="T31" fmla="*/ 54 h 65"/>
                  <a:gd name="T32" fmla="*/ 38 w 43"/>
                  <a:gd name="T33" fmla="*/ 58 h 65"/>
                  <a:gd name="T34" fmla="*/ 31 w 43"/>
                  <a:gd name="T35" fmla="*/ 64 h 65"/>
                  <a:gd name="T36" fmla="*/ 26 w 43"/>
                  <a:gd name="T37" fmla="*/ 65 h 65"/>
                  <a:gd name="T38" fmla="*/ 15 w 43"/>
                  <a:gd name="T39" fmla="*/ 65 h 65"/>
                  <a:gd name="T40" fmla="*/ 11 w 43"/>
                  <a:gd name="T41" fmla="*/ 64 h 65"/>
                  <a:gd name="T42" fmla="*/ 6 w 43"/>
                  <a:gd name="T43" fmla="*/ 61 h 65"/>
                  <a:gd name="T44" fmla="*/ 3 w 43"/>
                  <a:gd name="T45" fmla="*/ 58 h 65"/>
                  <a:gd name="T46" fmla="*/ 1 w 43"/>
                  <a:gd name="T47" fmla="*/ 53 h 65"/>
                  <a:gd name="T48" fmla="*/ 0 w 43"/>
                  <a:gd name="T49" fmla="*/ 48 h 65"/>
                  <a:gd name="T50" fmla="*/ 9 w 43"/>
                  <a:gd name="T51" fmla="*/ 48 h 65"/>
                  <a:gd name="T52" fmla="*/ 10 w 43"/>
                  <a:gd name="T53" fmla="*/ 51 h 65"/>
                  <a:gd name="T54" fmla="*/ 11 w 43"/>
                  <a:gd name="T55" fmla="*/ 54 h 65"/>
                  <a:gd name="T56" fmla="*/ 13 w 43"/>
                  <a:gd name="T57" fmla="*/ 56 h 65"/>
                  <a:gd name="T58" fmla="*/ 15 w 43"/>
                  <a:gd name="T59" fmla="*/ 58 h 65"/>
                  <a:gd name="T60" fmla="*/ 18 w 43"/>
                  <a:gd name="T61" fmla="*/ 58 h 65"/>
                  <a:gd name="T62" fmla="*/ 21 w 43"/>
                  <a:gd name="T63" fmla="*/ 59 h 65"/>
                  <a:gd name="T64" fmla="*/ 25 w 43"/>
                  <a:gd name="T65" fmla="*/ 58 h 65"/>
                  <a:gd name="T66" fmla="*/ 29 w 43"/>
                  <a:gd name="T67" fmla="*/ 57 h 65"/>
                  <a:gd name="T68" fmla="*/ 31 w 43"/>
                  <a:gd name="T69" fmla="*/ 55 h 65"/>
                  <a:gd name="T70" fmla="*/ 33 w 43"/>
                  <a:gd name="T71" fmla="*/ 52 h 65"/>
                  <a:gd name="T72" fmla="*/ 34 w 43"/>
                  <a:gd name="T73" fmla="*/ 48 h 65"/>
                  <a:gd name="T74" fmla="*/ 35 w 43"/>
                  <a:gd name="T75" fmla="*/ 44 h 65"/>
                  <a:gd name="T76" fmla="*/ 34 w 43"/>
                  <a:gd name="T77" fmla="*/ 40 h 65"/>
                  <a:gd name="T78" fmla="*/ 33 w 43"/>
                  <a:gd name="T79" fmla="*/ 36 h 65"/>
                  <a:gd name="T80" fmla="*/ 31 w 43"/>
                  <a:gd name="T81" fmla="*/ 32 h 65"/>
                  <a:gd name="T82" fmla="*/ 29 w 43"/>
                  <a:gd name="T83" fmla="*/ 30 h 65"/>
                  <a:gd name="T84" fmla="*/ 26 w 43"/>
                  <a:gd name="T85" fmla="*/ 29 h 65"/>
                  <a:gd name="T86" fmla="*/ 21 w 43"/>
                  <a:gd name="T87" fmla="*/ 29 h 65"/>
                  <a:gd name="T88" fmla="*/ 18 w 43"/>
                  <a:gd name="T89" fmla="*/ 29 h 65"/>
                  <a:gd name="T90" fmla="*/ 15 w 43"/>
                  <a:gd name="T91" fmla="*/ 30 h 65"/>
                  <a:gd name="T92" fmla="*/ 12 w 43"/>
                  <a:gd name="T93" fmla="*/ 32 h 65"/>
                  <a:gd name="T94" fmla="*/ 10 w 43"/>
                  <a:gd name="T95" fmla="*/ 35 h 65"/>
                  <a:gd name="T96" fmla="*/ 1 w 43"/>
                  <a:gd name="T97" fmla="*/ 34 h 65"/>
                  <a:gd name="T98" fmla="*/ 7 w 43"/>
                  <a:gd name="T9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3" h="65">
                    <a:moveTo>
                      <a:pt x="7" y="0"/>
                    </a:moveTo>
                    <a:lnTo>
                      <a:pt x="39" y="0"/>
                    </a:lnTo>
                    <a:lnTo>
                      <a:pt x="39" y="9"/>
                    </a:lnTo>
                    <a:lnTo>
                      <a:pt x="15" y="9"/>
                    </a:lnTo>
                    <a:lnTo>
                      <a:pt x="12" y="25"/>
                    </a:lnTo>
                    <a:lnTo>
                      <a:pt x="16" y="23"/>
                    </a:lnTo>
                    <a:lnTo>
                      <a:pt x="20" y="22"/>
                    </a:lnTo>
                    <a:lnTo>
                      <a:pt x="24" y="21"/>
                    </a:lnTo>
                    <a:lnTo>
                      <a:pt x="29" y="22"/>
                    </a:lnTo>
                    <a:lnTo>
                      <a:pt x="34" y="24"/>
                    </a:lnTo>
                    <a:lnTo>
                      <a:pt x="38" y="27"/>
                    </a:lnTo>
                    <a:lnTo>
                      <a:pt x="41" y="31"/>
                    </a:lnTo>
                    <a:lnTo>
                      <a:pt x="43" y="37"/>
                    </a:lnTo>
                    <a:lnTo>
                      <a:pt x="43" y="43"/>
                    </a:lnTo>
                    <a:lnTo>
                      <a:pt x="43" y="49"/>
                    </a:lnTo>
                    <a:lnTo>
                      <a:pt x="41" y="54"/>
                    </a:lnTo>
                    <a:lnTo>
                      <a:pt x="38" y="58"/>
                    </a:lnTo>
                    <a:lnTo>
                      <a:pt x="31" y="64"/>
                    </a:lnTo>
                    <a:lnTo>
                      <a:pt x="26" y="65"/>
                    </a:lnTo>
                    <a:lnTo>
                      <a:pt x="15" y="65"/>
                    </a:lnTo>
                    <a:lnTo>
                      <a:pt x="11" y="64"/>
                    </a:lnTo>
                    <a:lnTo>
                      <a:pt x="6" y="61"/>
                    </a:lnTo>
                    <a:lnTo>
                      <a:pt x="3" y="58"/>
                    </a:lnTo>
                    <a:lnTo>
                      <a:pt x="1" y="53"/>
                    </a:lnTo>
                    <a:lnTo>
                      <a:pt x="0" y="48"/>
                    </a:lnTo>
                    <a:lnTo>
                      <a:pt x="9" y="48"/>
                    </a:lnTo>
                    <a:lnTo>
                      <a:pt x="10" y="51"/>
                    </a:lnTo>
                    <a:lnTo>
                      <a:pt x="11" y="54"/>
                    </a:lnTo>
                    <a:lnTo>
                      <a:pt x="13" y="56"/>
                    </a:lnTo>
                    <a:lnTo>
                      <a:pt x="15" y="58"/>
                    </a:lnTo>
                    <a:lnTo>
                      <a:pt x="18" y="58"/>
                    </a:lnTo>
                    <a:lnTo>
                      <a:pt x="21" y="59"/>
                    </a:lnTo>
                    <a:lnTo>
                      <a:pt x="25" y="58"/>
                    </a:lnTo>
                    <a:lnTo>
                      <a:pt x="29" y="57"/>
                    </a:lnTo>
                    <a:lnTo>
                      <a:pt x="31" y="55"/>
                    </a:lnTo>
                    <a:lnTo>
                      <a:pt x="33" y="52"/>
                    </a:lnTo>
                    <a:lnTo>
                      <a:pt x="34" y="48"/>
                    </a:lnTo>
                    <a:lnTo>
                      <a:pt x="35" y="44"/>
                    </a:lnTo>
                    <a:lnTo>
                      <a:pt x="34" y="40"/>
                    </a:lnTo>
                    <a:lnTo>
                      <a:pt x="33" y="36"/>
                    </a:lnTo>
                    <a:lnTo>
                      <a:pt x="31" y="32"/>
                    </a:lnTo>
                    <a:lnTo>
                      <a:pt x="29" y="30"/>
                    </a:lnTo>
                    <a:lnTo>
                      <a:pt x="26" y="29"/>
                    </a:lnTo>
                    <a:lnTo>
                      <a:pt x="21" y="29"/>
                    </a:lnTo>
                    <a:lnTo>
                      <a:pt x="18" y="29"/>
                    </a:lnTo>
                    <a:lnTo>
                      <a:pt x="15" y="30"/>
                    </a:lnTo>
                    <a:lnTo>
                      <a:pt x="12" y="32"/>
                    </a:lnTo>
                    <a:lnTo>
                      <a:pt x="10" y="35"/>
                    </a:lnTo>
                    <a:lnTo>
                      <a:pt x="1" y="34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64" name="Freeform 134"/>
              <p:cNvSpPr>
                <a:spLocks noEditPoints="1"/>
              </p:cNvSpPr>
              <p:nvPr/>
            </p:nvSpPr>
            <p:spPr bwMode="auto">
              <a:xfrm>
                <a:off x="1473201" y="4918075"/>
                <a:ext cx="68263" cy="104775"/>
              </a:xfrm>
              <a:custGeom>
                <a:avLst/>
                <a:gdLst>
                  <a:gd name="T0" fmla="*/ 21 w 43"/>
                  <a:gd name="T1" fmla="*/ 8 h 66"/>
                  <a:gd name="T2" fmla="*/ 17 w 43"/>
                  <a:gd name="T3" fmla="*/ 8 h 66"/>
                  <a:gd name="T4" fmla="*/ 14 w 43"/>
                  <a:gd name="T5" fmla="*/ 10 h 66"/>
                  <a:gd name="T6" fmla="*/ 12 w 43"/>
                  <a:gd name="T7" fmla="*/ 12 h 66"/>
                  <a:gd name="T8" fmla="*/ 9 w 43"/>
                  <a:gd name="T9" fmla="*/ 21 h 66"/>
                  <a:gd name="T10" fmla="*/ 8 w 43"/>
                  <a:gd name="T11" fmla="*/ 33 h 66"/>
                  <a:gd name="T12" fmla="*/ 9 w 43"/>
                  <a:gd name="T13" fmla="*/ 47 h 66"/>
                  <a:gd name="T14" fmla="*/ 12 w 43"/>
                  <a:gd name="T15" fmla="*/ 55 h 66"/>
                  <a:gd name="T16" fmla="*/ 14 w 43"/>
                  <a:gd name="T17" fmla="*/ 58 h 66"/>
                  <a:gd name="T18" fmla="*/ 17 w 43"/>
                  <a:gd name="T19" fmla="*/ 59 h 66"/>
                  <a:gd name="T20" fmla="*/ 21 w 43"/>
                  <a:gd name="T21" fmla="*/ 60 h 66"/>
                  <a:gd name="T22" fmla="*/ 25 w 43"/>
                  <a:gd name="T23" fmla="*/ 59 h 66"/>
                  <a:gd name="T24" fmla="*/ 28 w 43"/>
                  <a:gd name="T25" fmla="*/ 58 h 66"/>
                  <a:gd name="T26" fmla="*/ 31 w 43"/>
                  <a:gd name="T27" fmla="*/ 55 h 66"/>
                  <a:gd name="T28" fmla="*/ 34 w 43"/>
                  <a:gd name="T29" fmla="*/ 47 h 66"/>
                  <a:gd name="T30" fmla="*/ 35 w 43"/>
                  <a:gd name="T31" fmla="*/ 33 h 66"/>
                  <a:gd name="T32" fmla="*/ 34 w 43"/>
                  <a:gd name="T33" fmla="*/ 21 h 66"/>
                  <a:gd name="T34" fmla="*/ 31 w 43"/>
                  <a:gd name="T35" fmla="*/ 13 h 66"/>
                  <a:gd name="T36" fmla="*/ 28 w 43"/>
                  <a:gd name="T37" fmla="*/ 10 h 66"/>
                  <a:gd name="T38" fmla="*/ 25 w 43"/>
                  <a:gd name="T39" fmla="*/ 9 h 66"/>
                  <a:gd name="T40" fmla="*/ 21 w 43"/>
                  <a:gd name="T41" fmla="*/ 8 h 66"/>
                  <a:gd name="T42" fmla="*/ 21 w 43"/>
                  <a:gd name="T43" fmla="*/ 0 h 66"/>
                  <a:gd name="T44" fmla="*/ 27 w 43"/>
                  <a:gd name="T45" fmla="*/ 1 h 66"/>
                  <a:gd name="T46" fmla="*/ 31 w 43"/>
                  <a:gd name="T47" fmla="*/ 3 h 66"/>
                  <a:gd name="T48" fmla="*/ 35 w 43"/>
                  <a:gd name="T49" fmla="*/ 5 h 66"/>
                  <a:gd name="T50" fmla="*/ 38 w 43"/>
                  <a:gd name="T51" fmla="*/ 9 h 66"/>
                  <a:gd name="T52" fmla="*/ 40 w 43"/>
                  <a:gd name="T53" fmla="*/ 13 h 66"/>
                  <a:gd name="T54" fmla="*/ 42 w 43"/>
                  <a:gd name="T55" fmla="*/ 18 h 66"/>
                  <a:gd name="T56" fmla="*/ 42 w 43"/>
                  <a:gd name="T57" fmla="*/ 22 h 66"/>
                  <a:gd name="T58" fmla="*/ 43 w 43"/>
                  <a:gd name="T59" fmla="*/ 27 h 66"/>
                  <a:gd name="T60" fmla="*/ 43 w 43"/>
                  <a:gd name="T61" fmla="*/ 33 h 66"/>
                  <a:gd name="T62" fmla="*/ 42 w 43"/>
                  <a:gd name="T63" fmla="*/ 45 h 66"/>
                  <a:gd name="T64" fmla="*/ 41 w 43"/>
                  <a:gd name="T65" fmla="*/ 53 h 66"/>
                  <a:gd name="T66" fmla="*/ 39 w 43"/>
                  <a:gd name="T67" fmla="*/ 57 h 66"/>
                  <a:gd name="T68" fmla="*/ 36 w 43"/>
                  <a:gd name="T69" fmla="*/ 61 h 66"/>
                  <a:gd name="T70" fmla="*/ 34 w 43"/>
                  <a:gd name="T71" fmla="*/ 64 h 66"/>
                  <a:gd name="T72" fmla="*/ 30 w 43"/>
                  <a:gd name="T73" fmla="*/ 66 h 66"/>
                  <a:gd name="T74" fmla="*/ 28 w 43"/>
                  <a:gd name="T75" fmla="*/ 66 h 66"/>
                  <a:gd name="T76" fmla="*/ 15 w 43"/>
                  <a:gd name="T77" fmla="*/ 66 h 66"/>
                  <a:gd name="T78" fmla="*/ 12 w 43"/>
                  <a:gd name="T79" fmla="*/ 66 h 66"/>
                  <a:gd name="T80" fmla="*/ 9 w 43"/>
                  <a:gd name="T81" fmla="*/ 64 h 66"/>
                  <a:gd name="T82" fmla="*/ 6 w 43"/>
                  <a:gd name="T83" fmla="*/ 61 h 66"/>
                  <a:gd name="T84" fmla="*/ 3 w 43"/>
                  <a:gd name="T85" fmla="*/ 54 h 66"/>
                  <a:gd name="T86" fmla="*/ 0 w 43"/>
                  <a:gd name="T87" fmla="*/ 45 h 66"/>
                  <a:gd name="T88" fmla="*/ 0 w 43"/>
                  <a:gd name="T89" fmla="*/ 33 h 66"/>
                  <a:gd name="T90" fmla="*/ 0 w 43"/>
                  <a:gd name="T91" fmla="*/ 23 h 66"/>
                  <a:gd name="T92" fmla="*/ 2 w 43"/>
                  <a:gd name="T93" fmla="*/ 15 h 66"/>
                  <a:gd name="T94" fmla="*/ 4 w 43"/>
                  <a:gd name="T95" fmla="*/ 10 h 66"/>
                  <a:gd name="T96" fmla="*/ 6 w 43"/>
                  <a:gd name="T97" fmla="*/ 7 h 66"/>
                  <a:gd name="T98" fmla="*/ 9 w 43"/>
                  <a:gd name="T99" fmla="*/ 4 h 66"/>
                  <a:gd name="T100" fmla="*/ 12 w 43"/>
                  <a:gd name="T101" fmla="*/ 2 h 66"/>
                  <a:gd name="T102" fmla="*/ 16 w 43"/>
                  <a:gd name="T103" fmla="*/ 1 h 66"/>
                  <a:gd name="T104" fmla="*/ 21 w 43"/>
                  <a:gd name="T10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3" h="66">
                    <a:moveTo>
                      <a:pt x="21" y="8"/>
                    </a:moveTo>
                    <a:lnTo>
                      <a:pt x="17" y="8"/>
                    </a:lnTo>
                    <a:lnTo>
                      <a:pt x="14" y="10"/>
                    </a:lnTo>
                    <a:lnTo>
                      <a:pt x="12" y="12"/>
                    </a:lnTo>
                    <a:lnTo>
                      <a:pt x="9" y="21"/>
                    </a:lnTo>
                    <a:lnTo>
                      <a:pt x="8" y="33"/>
                    </a:lnTo>
                    <a:lnTo>
                      <a:pt x="9" y="47"/>
                    </a:lnTo>
                    <a:lnTo>
                      <a:pt x="12" y="55"/>
                    </a:lnTo>
                    <a:lnTo>
                      <a:pt x="14" y="58"/>
                    </a:lnTo>
                    <a:lnTo>
                      <a:pt x="17" y="59"/>
                    </a:lnTo>
                    <a:lnTo>
                      <a:pt x="21" y="60"/>
                    </a:lnTo>
                    <a:lnTo>
                      <a:pt x="25" y="59"/>
                    </a:lnTo>
                    <a:lnTo>
                      <a:pt x="28" y="58"/>
                    </a:lnTo>
                    <a:lnTo>
                      <a:pt x="31" y="55"/>
                    </a:lnTo>
                    <a:lnTo>
                      <a:pt x="34" y="47"/>
                    </a:lnTo>
                    <a:lnTo>
                      <a:pt x="35" y="33"/>
                    </a:lnTo>
                    <a:lnTo>
                      <a:pt x="34" y="21"/>
                    </a:lnTo>
                    <a:lnTo>
                      <a:pt x="31" y="13"/>
                    </a:lnTo>
                    <a:lnTo>
                      <a:pt x="28" y="10"/>
                    </a:lnTo>
                    <a:lnTo>
                      <a:pt x="25" y="9"/>
                    </a:lnTo>
                    <a:lnTo>
                      <a:pt x="21" y="8"/>
                    </a:lnTo>
                    <a:close/>
                    <a:moveTo>
                      <a:pt x="21" y="0"/>
                    </a:moveTo>
                    <a:lnTo>
                      <a:pt x="27" y="1"/>
                    </a:lnTo>
                    <a:lnTo>
                      <a:pt x="31" y="3"/>
                    </a:lnTo>
                    <a:lnTo>
                      <a:pt x="35" y="5"/>
                    </a:lnTo>
                    <a:lnTo>
                      <a:pt x="38" y="9"/>
                    </a:lnTo>
                    <a:lnTo>
                      <a:pt x="40" y="13"/>
                    </a:lnTo>
                    <a:lnTo>
                      <a:pt x="42" y="18"/>
                    </a:lnTo>
                    <a:lnTo>
                      <a:pt x="42" y="22"/>
                    </a:lnTo>
                    <a:lnTo>
                      <a:pt x="43" y="27"/>
                    </a:lnTo>
                    <a:lnTo>
                      <a:pt x="43" y="33"/>
                    </a:lnTo>
                    <a:lnTo>
                      <a:pt x="42" y="45"/>
                    </a:lnTo>
                    <a:lnTo>
                      <a:pt x="41" y="53"/>
                    </a:lnTo>
                    <a:lnTo>
                      <a:pt x="39" y="57"/>
                    </a:lnTo>
                    <a:lnTo>
                      <a:pt x="36" y="61"/>
                    </a:lnTo>
                    <a:lnTo>
                      <a:pt x="34" y="64"/>
                    </a:lnTo>
                    <a:lnTo>
                      <a:pt x="30" y="66"/>
                    </a:lnTo>
                    <a:lnTo>
                      <a:pt x="28" y="66"/>
                    </a:lnTo>
                    <a:lnTo>
                      <a:pt x="15" y="66"/>
                    </a:lnTo>
                    <a:lnTo>
                      <a:pt x="12" y="66"/>
                    </a:lnTo>
                    <a:lnTo>
                      <a:pt x="9" y="64"/>
                    </a:lnTo>
                    <a:lnTo>
                      <a:pt x="6" y="61"/>
                    </a:lnTo>
                    <a:lnTo>
                      <a:pt x="3" y="54"/>
                    </a:lnTo>
                    <a:lnTo>
                      <a:pt x="0" y="45"/>
                    </a:lnTo>
                    <a:lnTo>
                      <a:pt x="0" y="33"/>
                    </a:lnTo>
                    <a:lnTo>
                      <a:pt x="0" y="23"/>
                    </a:lnTo>
                    <a:lnTo>
                      <a:pt x="2" y="15"/>
                    </a:lnTo>
                    <a:lnTo>
                      <a:pt x="4" y="10"/>
                    </a:lnTo>
                    <a:lnTo>
                      <a:pt x="6" y="7"/>
                    </a:lnTo>
                    <a:lnTo>
                      <a:pt x="9" y="4"/>
                    </a:lnTo>
                    <a:lnTo>
                      <a:pt x="12" y="2"/>
                    </a:lnTo>
                    <a:lnTo>
                      <a:pt x="16" y="1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65" name="Freeform 135"/>
              <p:cNvSpPr>
                <a:spLocks noEditPoints="1"/>
              </p:cNvSpPr>
              <p:nvPr/>
            </p:nvSpPr>
            <p:spPr bwMode="auto">
              <a:xfrm>
                <a:off x="1554163" y="4918075"/>
                <a:ext cx="68263" cy="104775"/>
              </a:xfrm>
              <a:custGeom>
                <a:avLst/>
                <a:gdLst>
                  <a:gd name="T0" fmla="*/ 21 w 43"/>
                  <a:gd name="T1" fmla="*/ 8 h 66"/>
                  <a:gd name="T2" fmla="*/ 17 w 43"/>
                  <a:gd name="T3" fmla="*/ 8 h 66"/>
                  <a:gd name="T4" fmla="*/ 14 w 43"/>
                  <a:gd name="T5" fmla="*/ 10 h 66"/>
                  <a:gd name="T6" fmla="*/ 12 w 43"/>
                  <a:gd name="T7" fmla="*/ 12 h 66"/>
                  <a:gd name="T8" fmla="*/ 9 w 43"/>
                  <a:gd name="T9" fmla="*/ 21 h 66"/>
                  <a:gd name="T10" fmla="*/ 8 w 43"/>
                  <a:gd name="T11" fmla="*/ 33 h 66"/>
                  <a:gd name="T12" fmla="*/ 9 w 43"/>
                  <a:gd name="T13" fmla="*/ 47 h 66"/>
                  <a:gd name="T14" fmla="*/ 12 w 43"/>
                  <a:gd name="T15" fmla="*/ 55 h 66"/>
                  <a:gd name="T16" fmla="*/ 14 w 43"/>
                  <a:gd name="T17" fmla="*/ 58 h 66"/>
                  <a:gd name="T18" fmla="*/ 17 w 43"/>
                  <a:gd name="T19" fmla="*/ 59 h 66"/>
                  <a:gd name="T20" fmla="*/ 21 w 43"/>
                  <a:gd name="T21" fmla="*/ 60 h 66"/>
                  <a:gd name="T22" fmla="*/ 24 w 43"/>
                  <a:gd name="T23" fmla="*/ 59 h 66"/>
                  <a:gd name="T24" fmla="*/ 27 w 43"/>
                  <a:gd name="T25" fmla="*/ 58 h 66"/>
                  <a:gd name="T26" fmla="*/ 30 w 43"/>
                  <a:gd name="T27" fmla="*/ 55 h 66"/>
                  <a:gd name="T28" fmla="*/ 32 w 43"/>
                  <a:gd name="T29" fmla="*/ 47 h 66"/>
                  <a:gd name="T30" fmla="*/ 33 w 43"/>
                  <a:gd name="T31" fmla="*/ 33 h 66"/>
                  <a:gd name="T32" fmla="*/ 32 w 43"/>
                  <a:gd name="T33" fmla="*/ 21 h 66"/>
                  <a:gd name="T34" fmla="*/ 30 w 43"/>
                  <a:gd name="T35" fmla="*/ 13 h 66"/>
                  <a:gd name="T36" fmla="*/ 27 w 43"/>
                  <a:gd name="T37" fmla="*/ 10 h 66"/>
                  <a:gd name="T38" fmla="*/ 24 w 43"/>
                  <a:gd name="T39" fmla="*/ 9 h 66"/>
                  <a:gd name="T40" fmla="*/ 21 w 43"/>
                  <a:gd name="T41" fmla="*/ 8 h 66"/>
                  <a:gd name="T42" fmla="*/ 21 w 43"/>
                  <a:gd name="T43" fmla="*/ 0 h 66"/>
                  <a:gd name="T44" fmla="*/ 26 w 43"/>
                  <a:gd name="T45" fmla="*/ 1 h 66"/>
                  <a:gd name="T46" fmla="*/ 30 w 43"/>
                  <a:gd name="T47" fmla="*/ 3 h 66"/>
                  <a:gd name="T48" fmla="*/ 34 w 43"/>
                  <a:gd name="T49" fmla="*/ 5 h 66"/>
                  <a:gd name="T50" fmla="*/ 37 w 43"/>
                  <a:gd name="T51" fmla="*/ 9 h 66"/>
                  <a:gd name="T52" fmla="*/ 39 w 43"/>
                  <a:gd name="T53" fmla="*/ 13 h 66"/>
                  <a:gd name="T54" fmla="*/ 41 w 43"/>
                  <a:gd name="T55" fmla="*/ 18 h 66"/>
                  <a:gd name="T56" fmla="*/ 42 w 43"/>
                  <a:gd name="T57" fmla="*/ 22 h 66"/>
                  <a:gd name="T58" fmla="*/ 43 w 43"/>
                  <a:gd name="T59" fmla="*/ 27 h 66"/>
                  <a:gd name="T60" fmla="*/ 43 w 43"/>
                  <a:gd name="T61" fmla="*/ 33 h 66"/>
                  <a:gd name="T62" fmla="*/ 42 w 43"/>
                  <a:gd name="T63" fmla="*/ 45 h 66"/>
                  <a:gd name="T64" fmla="*/ 39 w 43"/>
                  <a:gd name="T65" fmla="*/ 53 h 66"/>
                  <a:gd name="T66" fmla="*/ 38 w 43"/>
                  <a:gd name="T67" fmla="*/ 57 h 66"/>
                  <a:gd name="T68" fmla="*/ 35 w 43"/>
                  <a:gd name="T69" fmla="*/ 61 h 66"/>
                  <a:gd name="T70" fmla="*/ 32 w 43"/>
                  <a:gd name="T71" fmla="*/ 64 h 66"/>
                  <a:gd name="T72" fmla="*/ 29 w 43"/>
                  <a:gd name="T73" fmla="*/ 66 h 66"/>
                  <a:gd name="T74" fmla="*/ 27 w 43"/>
                  <a:gd name="T75" fmla="*/ 66 h 66"/>
                  <a:gd name="T76" fmla="*/ 14 w 43"/>
                  <a:gd name="T77" fmla="*/ 66 h 66"/>
                  <a:gd name="T78" fmla="*/ 12 w 43"/>
                  <a:gd name="T79" fmla="*/ 66 h 66"/>
                  <a:gd name="T80" fmla="*/ 9 w 43"/>
                  <a:gd name="T81" fmla="*/ 64 h 66"/>
                  <a:gd name="T82" fmla="*/ 6 w 43"/>
                  <a:gd name="T83" fmla="*/ 61 h 66"/>
                  <a:gd name="T84" fmla="*/ 2 w 43"/>
                  <a:gd name="T85" fmla="*/ 54 h 66"/>
                  <a:gd name="T86" fmla="*/ 0 w 43"/>
                  <a:gd name="T87" fmla="*/ 45 h 66"/>
                  <a:gd name="T88" fmla="*/ 0 w 43"/>
                  <a:gd name="T89" fmla="*/ 33 h 66"/>
                  <a:gd name="T90" fmla="*/ 0 w 43"/>
                  <a:gd name="T91" fmla="*/ 23 h 66"/>
                  <a:gd name="T92" fmla="*/ 2 w 43"/>
                  <a:gd name="T93" fmla="*/ 15 h 66"/>
                  <a:gd name="T94" fmla="*/ 4 w 43"/>
                  <a:gd name="T95" fmla="*/ 10 h 66"/>
                  <a:gd name="T96" fmla="*/ 6 w 43"/>
                  <a:gd name="T97" fmla="*/ 7 h 66"/>
                  <a:gd name="T98" fmla="*/ 9 w 43"/>
                  <a:gd name="T99" fmla="*/ 4 h 66"/>
                  <a:gd name="T100" fmla="*/ 12 w 43"/>
                  <a:gd name="T101" fmla="*/ 2 h 66"/>
                  <a:gd name="T102" fmla="*/ 16 w 43"/>
                  <a:gd name="T103" fmla="*/ 1 h 66"/>
                  <a:gd name="T104" fmla="*/ 21 w 43"/>
                  <a:gd name="T10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3" h="66">
                    <a:moveTo>
                      <a:pt x="21" y="8"/>
                    </a:moveTo>
                    <a:lnTo>
                      <a:pt x="17" y="8"/>
                    </a:lnTo>
                    <a:lnTo>
                      <a:pt x="14" y="10"/>
                    </a:lnTo>
                    <a:lnTo>
                      <a:pt x="12" y="12"/>
                    </a:lnTo>
                    <a:lnTo>
                      <a:pt x="9" y="21"/>
                    </a:lnTo>
                    <a:lnTo>
                      <a:pt x="8" y="33"/>
                    </a:lnTo>
                    <a:lnTo>
                      <a:pt x="9" y="47"/>
                    </a:lnTo>
                    <a:lnTo>
                      <a:pt x="12" y="55"/>
                    </a:lnTo>
                    <a:lnTo>
                      <a:pt x="14" y="58"/>
                    </a:lnTo>
                    <a:lnTo>
                      <a:pt x="17" y="59"/>
                    </a:lnTo>
                    <a:lnTo>
                      <a:pt x="21" y="60"/>
                    </a:lnTo>
                    <a:lnTo>
                      <a:pt x="24" y="59"/>
                    </a:lnTo>
                    <a:lnTo>
                      <a:pt x="27" y="58"/>
                    </a:lnTo>
                    <a:lnTo>
                      <a:pt x="30" y="55"/>
                    </a:lnTo>
                    <a:lnTo>
                      <a:pt x="32" y="47"/>
                    </a:lnTo>
                    <a:lnTo>
                      <a:pt x="33" y="33"/>
                    </a:lnTo>
                    <a:lnTo>
                      <a:pt x="32" y="21"/>
                    </a:lnTo>
                    <a:lnTo>
                      <a:pt x="30" y="13"/>
                    </a:lnTo>
                    <a:lnTo>
                      <a:pt x="27" y="10"/>
                    </a:lnTo>
                    <a:lnTo>
                      <a:pt x="24" y="9"/>
                    </a:lnTo>
                    <a:lnTo>
                      <a:pt x="21" y="8"/>
                    </a:lnTo>
                    <a:close/>
                    <a:moveTo>
                      <a:pt x="21" y="0"/>
                    </a:moveTo>
                    <a:lnTo>
                      <a:pt x="26" y="1"/>
                    </a:lnTo>
                    <a:lnTo>
                      <a:pt x="30" y="3"/>
                    </a:lnTo>
                    <a:lnTo>
                      <a:pt x="34" y="5"/>
                    </a:lnTo>
                    <a:lnTo>
                      <a:pt x="37" y="9"/>
                    </a:lnTo>
                    <a:lnTo>
                      <a:pt x="39" y="13"/>
                    </a:lnTo>
                    <a:lnTo>
                      <a:pt x="41" y="18"/>
                    </a:lnTo>
                    <a:lnTo>
                      <a:pt x="42" y="22"/>
                    </a:lnTo>
                    <a:lnTo>
                      <a:pt x="43" y="27"/>
                    </a:lnTo>
                    <a:lnTo>
                      <a:pt x="43" y="33"/>
                    </a:lnTo>
                    <a:lnTo>
                      <a:pt x="42" y="45"/>
                    </a:lnTo>
                    <a:lnTo>
                      <a:pt x="39" y="53"/>
                    </a:lnTo>
                    <a:lnTo>
                      <a:pt x="38" y="57"/>
                    </a:lnTo>
                    <a:lnTo>
                      <a:pt x="35" y="61"/>
                    </a:lnTo>
                    <a:lnTo>
                      <a:pt x="32" y="64"/>
                    </a:lnTo>
                    <a:lnTo>
                      <a:pt x="29" y="66"/>
                    </a:lnTo>
                    <a:lnTo>
                      <a:pt x="27" y="66"/>
                    </a:lnTo>
                    <a:lnTo>
                      <a:pt x="14" y="66"/>
                    </a:lnTo>
                    <a:lnTo>
                      <a:pt x="12" y="66"/>
                    </a:lnTo>
                    <a:lnTo>
                      <a:pt x="9" y="64"/>
                    </a:lnTo>
                    <a:lnTo>
                      <a:pt x="6" y="61"/>
                    </a:lnTo>
                    <a:lnTo>
                      <a:pt x="2" y="54"/>
                    </a:lnTo>
                    <a:lnTo>
                      <a:pt x="0" y="45"/>
                    </a:lnTo>
                    <a:lnTo>
                      <a:pt x="0" y="33"/>
                    </a:lnTo>
                    <a:lnTo>
                      <a:pt x="0" y="23"/>
                    </a:lnTo>
                    <a:lnTo>
                      <a:pt x="2" y="15"/>
                    </a:lnTo>
                    <a:lnTo>
                      <a:pt x="4" y="10"/>
                    </a:lnTo>
                    <a:lnTo>
                      <a:pt x="6" y="7"/>
                    </a:lnTo>
                    <a:lnTo>
                      <a:pt x="9" y="4"/>
                    </a:lnTo>
                    <a:lnTo>
                      <a:pt x="12" y="2"/>
                    </a:lnTo>
                    <a:lnTo>
                      <a:pt x="16" y="1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66" name="Freeform 136"/>
              <p:cNvSpPr>
                <a:spLocks/>
              </p:cNvSpPr>
              <p:nvPr/>
            </p:nvSpPr>
            <p:spPr bwMode="auto">
              <a:xfrm>
                <a:off x="4754563" y="2373313"/>
                <a:ext cx="198438" cy="141288"/>
              </a:xfrm>
              <a:custGeom>
                <a:avLst/>
                <a:gdLst>
                  <a:gd name="T0" fmla="*/ 0 w 125"/>
                  <a:gd name="T1" fmla="*/ 0 h 89"/>
                  <a:gd name="T2" fmla="*/ 2 w 125"/>
                  <a:gd name="T3" fmla="*/ 0 h 89"/>
                  <a:gd name="T4" fmla="*/ 125 w 125"/>
                  <a:gd name="T5" fmla="*/ 86 h 89"/>
                  <a:gd name="T6" fmla="*/ 125 w 125"/>
                  <a:gd name="T7" fmla="*/ 89 h 89"/>
                  <a:gd name="T8" fmla="*/ 123 w 125"/>
                  <a:gd name="T9" fmla="*/ 89 h 89"/>
                  <a:gd name="T10" fmla="*/ 0 w 125"/>
                  <a:gd name="T11" fmla="*/ 2 h 89"/>
                  <a:gd name="T12" fmla="*/ 0 w 125"/>
                  <a:gd name="T13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89">
                    <a:moveTo>
                      <a:pt x="0" y="0"/>
                    </a:moveTo>
                    <a:lnTo>
                      <a:pt x="2" y="0"/>
                    </a:lnTo>
                    <a:lnTo>
                      <a:pt x="125" y="86"/>
                    </a:lnTo>
                    <a:lnTo>
                      <a:pt x="125" y="89"/>
                    </a:lnTo>
                    <a:lnTo>
                      <a:pt x="123" y="89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67" name="Line 137"/>
              <p:cNvSpPr>
                <a:spLocks noChangeShapeType="1"/>
              </p:cNvSpPr>
              <p:nvPr/>
            </p:nvSpPr>
            <p:spPr bwMode="auto">
              <a:xfrm flipV="1">
                <a:off x="1658938" y="4824413"/>
                <a:ext cx="0" cy="47625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68" name="Line 138"/>
              <p:cNvSpPr>
                <a:spLocks noChangeShapeType="1"/>
              </p:cNvSpPr>
              <p:nvPr/>
            </p:nvSpPr>
            <p:spPr bwMode="auto">
              <a:xfrm flipV="1">
                <a:off x="1854201" y="4824413"/>
                <a:ext cx="0" cy="47625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69" name="Freeform 139"/>
              <p:cNvSpPr>
                <a:spLocks/>
              </p:cNvSpPr>
              <p:nvPr/>
            </p:nvSpPr>
            <p:spPr bwMode="auto">
              <a:xfrm>
                <a:off x="4949826" y="2509838"/>
                <a:ext cx="277813" cy="201613"/>
              </a:xfrm>
              <a:custGeom>
                <a:avLst/>
                <a:gdLst>
                  <a:gd name="T0" fmla="*/ 0 w 175"/>
                  <a:gd name="T1" fmla="*/ 0 h 127"/>
                  <a:gd name="T2" fmla="*/ 2 w 175"/>
                  <a:gd name="T3" fmla="*/ 0 h 127"/>
                  <a:gd name="T4" fmla="*/ 175 w 175"/>
                  <a:gd name="T5" fmla="*/ 126 h 127"/>
                  <a:gd name="T6" fmla="*/ 175 w 175"/>
                  <a:gd name="T7" fmla="*/ 127 h 127"/>
                  <a:gd name="T8" fmla="*/ 172 w 175"/>
                  <a:gd name="T9" fmla="*/ 127 h 127"/>
                  <a:gd name="T10" fmla="*/ 0 w 175"/>
                  <a:gd name="T11" fmla="*/ 3 h 127"/>
                  <a:gd name="T12" fmla="*/ 0 w 175"/>
                  <a:gd name="T13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5" h="127">
                    <a:moveTo>
                      <a:pt x="0" y="0"/>
                    </a:moveTo>
                    <a:lnTo>
                      <a:pt x="2" y="0"/>
                    </a:lnTo>
                    <a:lnTo>
                      <a:pt x="175" y="126"/>
                    </a:lnTo>
                    <a:lnTo>
                      <a:pt x="175" y="127"/>
                    </a:lnTo>
                    <a:lnTo>
                      <a:pt x="172" y="127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70" name="Line 140"/>
              <p:cNvSpPr>
                <a:spLocks noChangeShapeType="1"/>
              </p:cNvSpPr>
              <p:nvPr/>
            </p:nvSpPr>
            <p:spPr bwMode="auto">
              <a:xfrm flipV="1">
                <a:off x="2128838" y="4778375"/>
                <a:ext cx="0" cy="93663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71" name="Freeform 141"/>
              <p:cNvSpPr>
                <a:spLocks/>
              </p:cNvSpPr>
              <p:nvPr/>
            </p:nvSpPr>
            <p:spPr bwMode="auto">
              <a:xfrm>
                <a:off x="5222876" y="2709863"/>
                <a:ext cx="196850" cy="144463"/>
              </a:xfrm>
              <a:custGeom>
                <a:avLst/>
                <a:gdLst>
                  <a:gd name="T0" fmla="*/ 0 w 124"/>
                  <a:gd name="T1" fmla="*/ 0 h 91"/>
                  <a:gd name="T2" fmla="*/ 3 w 124"/>
                  <a:gd name="T3" fmla="*/ 0 h 91"/>
                  <a:gd name="T4" fmla="*/ 124 w 124"/>
                  <a:gd name="T5" fmla="*/ 88 h 91"/>
                  <a:gd name="T6" fmla="*/ 124 w 124"/>
                  <a:gd name="T7" fmla="*/ 91 h 91"/>
                  <a:gd name="T8" fmla="*/ 122 w 124"/>
                  <a:gd name="T9" fmla="*/ 91 h 91"/>
                  <a:gd name="T10" fmla="*/ 0 w 124"/>
                  <a:gd name="T11" fmla="*/ 1 h 91"/>
                  <a:gd name="T12" fmla="*/ 0 w 124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4" h="91">
                    <a:moveTo>
                      <a:pt x="0" y="0"/>
                    </a:moveTo>
                    <a:lnTo>
                      <a:pt x="3" y="0"/>
                    </a:lnTo>
                    <a:lnTo>
                      <a:pt x="124" y="88"/>
                    </a:lnTo>
                    <a:lnTo>
                      <a:pt x="124" y="91"/>
                    </a:lnTo>
                    <a:lnTo>
                      <a:pt x="122" y="91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72" name="Freeform 142"/>
              <p:cNvSpPr>
                <a:spLocks/>
              </p:cNvSpPr>
              <p:nvPr/>
            </p:nvSpPr>
            <p:spPr bwMode="auto">
              <a:xfrm>
                <a:off x="2011363" y="4918075"/>
                <a:ext cx="68263" cy="104775"/>
              </a:xfrm>
              <a:custGeom>
                <a:avLst/>
                <a:gdLst>
                  <a:gd name="T0" fmla="*/ 22 w 43"/>
                  <a:gd name="T1" fmla="*/ 0 h 66"/>
                  <a:gd name="T2" fmla="*/ 28 w 43"/>
                  <a:gd name="T3" fmla="*/ 1 h 66"/>
                  <a:gd name="T4" fmla="*/ 33 w 43"/>
                  <a:gd name="T5" fmla="*/ 3 h 66"/>
                  <a:gd name="T6" fmla="*/ 37 w 43"/>
                  <a:gd name="T7" fmla="*/ 6 h 66"/>
                  <a:gd name="T8" fmla="*/ 40 w 43"/>
                  <a:gd name="T9" fmla="*/ 9 h 66"/>
                  <a:gd name="T10" fmla="*/ 42 w 43"/>
                  <a:gd name="T11" fmla="*/ 14 h 66"/>
                  <a:gd name="T12" fmla="*/ 42 w 43"/>
                  <a:gd name="T13" fmla="*/ 18 h 66"/>
                  <a:gd name="T14" fmla="*/ 42 w 43"/>
                  <a:gd name="T15" fmla="*/ 22 h 66"/>
                  <a:gd name="T16" fmla="*/ 41 w 43"/>
                  <a:gd name="T17" fmla="*/ 26 h 66"/>
                  <a:gd name="T18" fmla="*/ 39 w 43"/>
                  <a:gd name="T19" fmla="*/ 30 h 66"/>
                  <a:gd name="T20" fmla="*/ 36 w 43"/>
                  <a:gd name="T21" fmla="*/ 35 h 66"/>
                  <a:gd name="T22" fmla="*/ 33 w 43"/>
                  <a:gd name="T23" fmla="*/ 38 h 66"/>
                  <a:gd name="T24" fmla="*/ 29 w 43"/>
                  <a:gd name="T25" fmla="*/ 42 h 66"/>
                  <a:gd name="T26" fmla="*/ 24 w 43"/>
                  <a:gd name="T27" fmla="*/ 46 h 66"/>
                  <a:gd name="T28" fmla="*/ 19 w 43"/>
                  <a:gd name="T29" fmla="*/ 49 h 66"/>
                  <a:gd name="T30" fmla="*/ 16 w 43"/>
                  <a:gd name="T31" fmla="*/ 52 h 66"/>
                  <a:gd name="T32" fmla="*/ 14 w 43"/>
                  <a:gd name="T33" fmla="*/ 54 h 66"/>
                  <a:gd name="T34" fmla="*/ 11 w 43"/>
                  <a:gd name="T35" fmla="*/ 58 h 66"/>
                  <a:gd name="T36" fmla="*/ 43 w 43"/>
                  <a:gd name="T37" fmla="*/ 58 h 66"/>
                  <a:gd name="T38" fmla="*/ 43 w 43"/>
                  <a:gd name="T39" fmla="*/ 66 h 66"/>
                  <a:gd name="T40" fmla="*/ 0 w 43"/>
                  <a:gd name="T41" fmla="*/ 66 h 66"/>
                  <a:gd name="T42" fmla="*/ 0 w 43"/>
                  <a:gd name="T43" fmla="*/ 63 h 66"/>
                  <a:gd name="T44" fmla="*/ 1 w 43"/>
                  <a:gd name="T45" fmla="*/ 61 h 66"/>
                  <a:gd name="T46" fmla="*/ 3 w 43"/>
                  <a:gd name="T47" fmla="*/ 56 h 66"/>
                  <a:gd name="T48" fmla="*/ 5 w 43"/>
                  <a:gd name="T49" fmla="*/ 52 h 66"/>
                  <a:gd name="T50" fmla="*/ 8 w 43"/>
                  <a:gd name="T51" fmla="*/ 49 h 66"/>
                  <a:gd name="T52" fmla="*/ 11 w 43"/>
                  <a:gd name="T53" fmla="*/ 45 h 66"/>
                  <a:gd name="T54" fmla="*/ 15 w 43"/>
                  <a:gd name="T55" fmla="*/ 42 h 66"/>
                  <a:gd name="T56" fmla="*/ 21 w 43"/>
                  <a:gd name="T57" fmla="*/ 38 h 66"/>
                  <a:gd name="T58" fmla="*/ 25 w 43"/>
                  <a:gd name="T59" fmla="*/ 33 h 66"/>
                  <a:gd name="T60" fmla="*/ 28 w 43"/>
                  <a:gd name="T61" fmla="*/ 30 h 66"/>
                  <a:gd name="T62" fmla="*/ 30 w 43"/>
                  <a:gd name="T63" fmla="*/ 28 h 66"/>
                  <a:gd name="T64" fmla="*/ 33 w 43"/>
                  <a:gd name="T65" fmla="*/ 23 h 66"/>
                  <a:gd name="T66" fmla="*/ 34 w 43"/>
                  <a:gd name="T67" fmla="*/ 18 h 66"/>
                  <a:gd name="T68" fmla="*/ 33 w 43"/>
                  <a:gd name="T69" fmla="*/ 16 h 66"/>
                  <a:gd name="T70" fmla="*/ 32 w 43"/>
                  <a:gd name="T71" fmla="*/ 13 h 66"/>
                  <a:gd name="T72" fmla="*/ 30 w 43"/>
                  <a:gd name="T73" fmla="*/ 11 h 66"/>
                  <a:gd name="T74" fmla="*/ 28 w 43"/>
                  <a:gd name="T75" fmla="*/ 9 h 66"/>
                  <a:gd name="T76" fmla="*/ 25 w 43"/>
                  <a:gd name="T77" fmla="*/ 8 h 66"/>
                  <a:gd name="T78" fmla="*/ 22 w 43"/>
                  <a:gd name="T79" fmla="*/ 8 h 66"/>
                  <a:gd name="T80" fmla="*/ 18 w 43"/>
                  <a:gd name="T81" fmla="*/ 8 h 66"/>
                  <a:gd name="T82" fmla="*/ 15 w 43"/>
                  <a:gd name="T83" fmla="*/ 9 h 66"/>
                  <a:gd name="T84" fmla="*/ 12 w 43"/>
                  <a:gd name="T85" fmla="*/ 11 h 66"/>
                  <a:gd name="T86" fmla="*/ 11 w 43"/>
                  <a:gd name="T87" fmla="*/ 13 h 66"/>
                  <a:gd name="T88" fmla="*/ 10 w 43"/>
                  <a:gd name="T89" fmla="*/ 16 h 66"/>
                  <a:gd name="T90" fmla="*/ 9 w 43"/>
                  <a:gd name="T91" fmla="*/ 19 h 66"/>
                  <a:gd name="T92" fmla="*/ 1 w 43"/>
                  <a:gd name="T93" fmla="*/ 18 h 66"/>
                  <a:gd name="T94" fmla="*/ 2 w 43"/>
                  <a:gd name="T95" fmla="*/ 13 h 66"/>
                  <a:gd name="T96" fmla="*/ 4 w 43"/>
                  <a:gd name="T97" fmla="*/ 9 h 66"/>
                  <a:gd name="T98" fmla="*/ 7 w 43"/>
                  <a:gd name="T99" fmla="*/ 5 h 66"/>
                  <a:gd name="T100" fmla="*/ 11 w 43"/>
                  <a:gd name="T101" fmla="*/ 3 h 66"/>
                  <a:gd name="T102" fmla="*/ 16 w 43"/>
                  <a:gd name="T103" fmla="*/ 1 h 66"/>
                  <a:gd name="T104" fmla="*/ 22 w 43"/>
                  <a:gd name="T10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3" h="66">
                    <a:moveTo>
                      <a:pt x="22" y="0"/>
                    </a:moveTo>
                    <a:lnTo>
                      <a:pt x="28" y="1"/>
                    </a:lnTo>
                    <a:lnTo>
                      <a:pt x="33" y="3"/>
                    </a:lnTo>
                    <a:lnTo>
                      <a:pt x="37" y="6"/>
                    </a:lnTo>
                    <a:lnTo>
                      <a:pt x="40" y="9"/>
                    </a:lnTo>
                    <a:lnTo>
                      <a:pt x="42" y="14"/>
                    </a:lnTo>
                    <a:lnTo>
                      <a:pt x="42" y="18"/>
                    </a:lnTo>
                    <a:lnTo>
                      <a:pt x="42" y="22"/>
                    </a:lnTo>
                    <a:lnTo>
                      <a:pt x="41" y="26"/>
                    </a:lnTo>
                    <a:lnTo>
                      <a:pt x="39" y="30"/>
                    </a:lnTo>
                    <a:lnTo>
                      <a:pt x="36" y="35"/>
                    </a:lnTo>
                    <a:lnTo>
                      <a:pt x="33" y="38"/>
                    </a:lnTo>
                    <a:lnTo>
                      <a:pt x="29" y="42"/>
                    </a:lnTo>
                    <a:lnTo>
                      <a:pt x="24" y="46"/>
                    </a:lnTo>
                    <a:lnTo>
                      <a:pt x="19" y="49"/>
                    </a:lnTo>
                    <a:lnTo>
                      <a:pt x="16" y="52"/>
                    </a:lnTo>
                    <a:lnTo>
                      <a:pt x="14" y="54"/>
                    </a:lnTo>
                    <a:lnTo>
                      <a:pt x="11" y="58"/>
                    </a:lnTo>
                    <a:lnTo>
                      <a:pt x="43" y="58"/>
                    </a:lnTo>
                    <a:lnTo>
                      <a:pt x="43" y="66"/>
                    </a:lnTo>
                    <a:lnTo>
                      <a:pt x="0" y="66"/>
                    </a:lnTo>
                    <a:lnTo>
                      <a:pt x="0" y="63"/>
                    </a:lnTo>
                    <a:lnTo>
                      <a:pt x="1" y="61"/>
                    </a:lnTo>
                    <a:lnTo>
                      <a:pt x="3" y="56"/>
                    </a:lnTo>
                    <a:lnTo>
                      <a:pt x="5" y="52"/>
                    </a:lnTo>
                    <a:lnTo>
                      <a:pt x="8" y="49"/>
                    </a:lnTo>
                    <a:lnTo>
                      <a:pt x="11" y="45"/>
                    </a:lnTo>
                    <a:lnTo>
                      <a:pt x="15" y="42"/>
                    </a:lnTo>
                    <a:lnTo>
                      <a:pt x="21" y="38"/>
                    </a:lnTo>
                    <a:lnTo>
                      <a:pt x="25" y="33"/>
                    </a:lnTo>
                    <a:lnTo>
                      <a:pt x="28" y="30"/>
                    </a:lnTo>
                    <a:lnTo>
                      <a:pt x="30" y="28"/>
                    </a:lnTo>
                    <a:lnTo>
                      <a:pt x="33" y="23"/>
                    </a:lnTo>
                    <a:lnTo>
                      <a:pt x="34" y="18"/>
                    </a:lnTo>
                    <a:lnTo>
                      <a:pt x="33" y="16"/>
                    </a:lnTo>
                    <a:lnTo>
                      <a:pt x="32" y="13"/>
                    </a:lnTo>
                    <a:lnTo>
                      <a:pt x="30" y="11"/>
                    </a:lnTo>
                    <a:lnTo>
                      <a:pt x="28" y="9"/>
                    </a:lnTo>
                    <a:lnTo>
                      <a:pt x="25" y="8"/>
                    </a:lnTo>
                    <a:lnTo>
                      <a:pt x="22" y="8"/>
                    </a:lnTo>
                    <a:lnTo>
                      <a:pt x="18" y="8"/>
                    </a:lnTo>
                    <a:lnTo>
                      <a:pt x="15" y="9"/>
                    </a:lnTo>
                    <a:lnTo>
                      <a:pt x="12" y="11"/>
                    </a:lnTo>
                    <a:lnTo>
                      <a:pt x="11" y="13"/>
                    </a:lnTo>
                    <a:lnTo>
                      <a:pt x="10" y="16"/>
                    </a:lnTo>
                    <a:lnTo>
                      <a:pt x="9" y="19"/>
                    </a:lnTo>
                    <a:lnTo>
                      <a:pt x="1" y="18"/>
                    </a:lnTo>
                    <a:lnTo>
                      <a:pt x="2" y="13"/>
                    </a:lnTo>
                    <a:lnTo>
                      <a:pt x="4" y="9"/>
                    </a:lnTo>
                    <a:lnTo>
                      <a:pt x="7" y="5"/>
                    </a:lnTo>
                    <a:lnTo>
                      <a:pt x="11" y="3"/>
                    </a:lnTo>
                    <a:lnTo>
                      <a:pt x="16" y="1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73" name="Freeform 143"/>
              <p:cNvSpPr>
                <a:spLocks noEditPoints="1"/>
              </p:cNvSpPr>
              <p:nvPr/>
            </p:nvSpPr>
            <p:spPr bwMode="auto">
              <a:xfrm>
                <a:off x="2093913" y="4918075"/>
                <a:ext cx="68263" cy="104775"/>
              </a:xfrm>
              <a:custGeom>
                <a:avLst/>
                <a:gdLst>
                  <a:gd name="T0" fmla="*/ 21 w 43"/>
                  <a:gd name="T1" fmla="*/ 8 h 66"/>
                  <a:gd name="T2" fmla="*/ 17 w 43"/>
                  <a:gd name="T3" fmla="*/ 8 h 66"/>
                  <a:gd name="T4" fmla="*/ 14 w 43"/>
                  <a:gd name="T5" fmla="*/ 10 h 66"/>
                  <a:gd name="T6" fmla="*/ 12 w 43"/>
                  <a:gd name="T7" fmla="*/ 12 h 66"/>
                  <a:gd name="T8" fmla="*/ 9 w 43"/>
                  <a:gd name="T9" fmla="*/ 21 h 66"/>
                  <a:gd name="T10" fmla="*/ 8 w 43"/>
                  <a:gd name="T11" fmla="*/ 33 h 66"/>
                  <a:gd name="T12" fmla="*/ 9 w 43"/>
                  <a:gd name="T13" fmla="*/ 47 h 66"/>
                  <a:gd name="T14" fmla="*/ 12 w 43"/>
                  <a:gd name="T15" fmla="*/ 55 h 66"/>
                  <a:gd name="T16" fmla="*/ 14 w 43"/>
                  <a:gd name="T17" fmla="*/ 58 h 66"/>
                  <a:gd name="T18" fmla="*/ 17 w 43"/>
                  <a:gd name="T19" fmla="*/ 59 h 66"/>
                  <a:gd name="T20" fmla="*/ 21 w 43"/>
                  <a:gd name="T21" fmla="*/ 60 h 66"/>
                  <a:gd name="T22" fmla="*/ 24 w 43"/>
                  <a:gd name="T23" fmla="*/ 59 h 66"/>
                  <a:gd name="T24" fmla="*/ 27 w 43"/>
                  <a:gd name="T25" fmla="*/ 58 h 66"/>
                  <a:gd name="T26" fmla="*/ 30 w 43"/>
                  <a:gd name="T27" fmla="*/ 55 h 66"/>
                  <a:gd name="T28" fmla="*/ 32 w 43"/>
                  <a:gd name="T29" fmla="*/ 47 h 66"/>
                  <a:gd name="T30" fmla="*/ 33 w 43"/>
                  <a:gd name="T31" fmla="*/ 33 h 66"/>
                  <a:gd name="T32" fmla="*/ 32 w 43"/>
                  <a:gd name="T33" fmla="*/ 21 h 66"/>
                  <a:gd name="T34" fmla="*/ 30 w 43"/>
                  <a:gd name="T35" fmla="*/ 13 h 66"/>
                  <a:gd name="T36" fmla="*/ 27 w 43"/>
                  <a:gd name="T37" fmla="*/ 10 h 66"/>
                  <a:gd name="T38" fmla="*/ 24 w 43"/>
                  <a:gd name="T39" fmla="*/ 9 h 66"/>
                  <a:gd name="T40" fmla="*/ 21 w 43"/>
                  <a:gd name="T41" fmla="*/ 8 h 66"/>
                  <a:gd name="T42" fmla="*/ 21 w 43"/>
                  <a:gd name="T43" fmla="*/ 0 h 66"/>
                  <a:gd name="T44" fmla="*/ 26 w 43"/>
                  <a:gd name="T45" fmla="*/ 1 h 66"/>
                  <a:gd name="T46" fmla="*/ 30 w 43"/>
                  <a:gd name="T47" fmla="*/ 3 h 66"/>
                  <a:gd name="T48" fmla="*/ 34 w 43"/>
                  <a:gd name="T49" fmla="*/ 5 h 66"/>
                  <a:gd name="T50" fmla="*/ 38 w 43"/>
                  <a:gd name="T51" fmla="*/ 9 h 66"/>
                  <a:gd name="T52" fmla="*/ 40 w 43"/>
                  <a:gd name="T53" fmla="*/ 13 h 66"/>
                  <a:gd name="T54" fmla="*/ 41 w 43"/>
                  <a:gd name="T55" fmla="*/ 18 h 66"/>
                  <a:gd name="T56" fmla="*/ 42 w 43"/>
                  <a:gd name="T57" fmla="*/ 22 h 66"/>
                  <a:gd name="T58" fmla="*/ 43 w 43"/>
                  <a:gd name="T59" fmla="*/ 27 h 66"/>
                  <a:gd name="T60" fmla="*/ 43 w 43"/>
                  <a:gd name="T61" fmla="*/ 33 h 66"/>
                  <a:gd name="T62" fmla="*/ 42 w 43"/>
                  <a:gd name="T63" fmla="*/ 45 h 66"/>
                  <a:gd name="T64" fmla="*/ 41 w 43"/>
                  <a:gd name="T65" fmla="*/ 53 h 66"/>
                  <a:gd name="T66" fmla="*/ 39 w 43"/>
                  <a:gd name="T67" fmla="*/ 57 h 66"/>
                  <a:gd name="T68" fmla="*/ 36 w 43"/>
                  <a:gd name="T69" fmla="*/ 61 h 66"/>
                  <a:gd name="T70" fmla="*/ 32 w 43"/>
                  <a:gd name="T71" fmla="*/ 64 h 66"/>
                  <a:gd name="T72" fmla="*/ 29 w 43"/>
                  <a:gd name="T73" fmla="*/ 66 h 66"/>
                  <a:gd name="T74" fmla="*/ 27 w 43"/>
                  <a:gd name="T75" fmla="*/ 66 h 66"/>
                  <a:gd name="T76" fmla="*/ 14 w 43"/>
                  <a:gd name="T77" fmla="*/ 66 h 66"/>
                  <a:gd name="T78" fmla="*/ 12 w 43"/>
                  <a:gd name="T79" fmla="*/ 66 h 66"/>
                  <a:gd name="T80" fmla="*/ 9 w 43"/>
                  <a:gd name="T81" fmla="*/ 64 h 66"/>
                  <a:gd name="T82" fmla="*/ 6 w 43"/>
                  <a:gd name="T83" fmla="*/ 61 h 66"/>
                  <a:gd name="T84" fmla="*/ 2 w 43"/>
                  <a:gd name="T85" fmla="*/ 54 h 66"/>
                  <a:gd name="T86" fmla="*/ 0 w 43"/>
                  <a:gd name="T87" fmla="*/ 45 h 66"/>
                  <a:gd name="T88" fmla="*/ 0 w 43"/>
                  <a:gd name="T89" fmla="*/ 33 h 66"/>
                  <a:gd name="T90" fmla="*/ 0 w 43"/>
                  <a:gd name="T91" fmla="*/ 23 h 66"/>
                  <a:gd name="T92" fmla="*/ 2 w 43"/>
                  <a:gd name="T93" fmla="*/ 15 h 66"/>
                  <a:gd name="T94" fmla="*/ 4 w 43"/>
                  <a:gd name="T95" fmla="*/ 10 h 66"/>
                  <a:gd name="T96" fmla="*/ 6 w 43"/>
                  <a:gd name="T97" fmla="*/ 7 h 66"/>
                  <a:gd name="T98" fmla="*/ 9 w 43"/>
                  <a:gd name="T99" fmla="*/ 4 h 66"/>
                  <a:gd name="T100" fmla="*/ 12 w 43"/>
                  <a:gd name="T101" fmla="*/ 2 h 66"/>
                  <a:gd name="T102" fmla="*/ 16 w 43"/>
                  <a:gd name="T103" fmla="*/ 1 h 66"/>
                  <a:gd name="T104" fmla="*/ 21 w 43"/>
                  <a:gd name="T10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3" h="66">
                    <a:moveTo>
                      <a:pt x="21" y="8"/>
                    </a:moveTo>
                    <a:lnTo>
                      <a:pt x="17" y="8"/>
                    </a:lnTo>
                    <a:lnTo>
                      <a:pt x="14" y="10"/>
                    </a:lnTo>
                    <a:lnTo>
                      <a:pt x="12" y="12"/>
                    </a:lnTo>
                    <a:lnTo>
                      <a:pt x="9" y="21"/>
                    </a:lnTo>
                    <a:lnTo>
                      <a:pt x="8" y="33"/>
                    </a:lnTo>
                    <a:lnTo>
                      <a:pt x="9" y="47"/>
                    </a:lnTo>
                    <a:lnTo>
                      <a:pt x="12" y="55"/>
                    </a:lnTo>
                    <a:lnTo>
                      <a:pt x="14" y="58"/>
                    </a:lnTo>
                    <a:lnTo>
                      <a:pt x="17" y="59"/>
                    </a:lnTo>
                    <a:lnTo>
                      <a:pt x="21" y="60"/>
                    </a:lnTo>
                    <a:lnTo>
                      <a:pt x="24" y="59"/>
                    </a:lnTo>
                    <a:lnTo>
                      <a:pt x="27" y="58"/>
                    </a:lnTo>
                    <a:lnTo>
                      <a:pt x="30" y="55"/>
                    </a:lnTo>
                    <a:lnTo>
                      <a:pt x="32" y="47"/>
                    </a:lnTo>
                    <a:lnTo>
                      <a:pt x="33" y="33"/>
                    </a:lnTo>
                    <a:lnTo>
                      <a:pt x="32" y="21"/>
                    </a:lnTo>
                    <a:lnTo>
                      <a:pt x="30" y="13"/>
                    </a:lnTo>
                    <a:lnTo>
                      <a:pt x="27" y="10"/>
                    </a:lnTo>
                    <a:lnTo>
                      <a:pt x="24" y="9"/>
                    </a:lnTo>
                    <a:lnTo>
                      <a:pt x="21" y="8"/>
                    </a:lnTo>
                    <a:close/>
                    <a:moveTo>
                      <a:pt x="21" y="0"/>
                    </a:moveTo>
                    <a:lnTo>
                      <a:pt x="26" y="1"/>
                    </a:lnTo>
                    <a:lnTo>
                      <a:pt x="30" y="3"/>
                    </a:lnTo>
                    <a:lnTo>
                      <a:pt x="34" y="5"/>
                    </a:lnTo>
                    <a:lnTo>
                      <a:pt x="38" y="9"/>
                    </a:lnTo>
                    <a:lnTo>
                      <a:pt x="40" y="13"/>
                    </a:lnTo>
                    <a:lnTo>
                      <a:pt x="41" y="18"/>
                    </a:lnTo>
                    <a:lnTo>
                      <a:pt x="42" y="22"/>
                    </a:lnTo>
                    <a:lnTo>
                      <a:pt x="43" y="27"/>
                    </a:lnTo>
                    <a:lnTo>
                      <a:pt x="43" y="33"/>
                    </a:lnTo>
                    <a:lnTo>
                      <a:pt x="42" y="45"/>
                    </a:lnTo>
                    <a:lnTo>
                      <a:pt x="41" y="53"/>
                    </a:lnTo>
                    <a:lnTo>
                      <a:pt x="39" y="57"/>
                    </a:lnTo>
                    <a:lnTo>
                      <a:pt x="36" y="61"/>
                    </a:lnTo>
                    <a:lnTo>
                      <a:pt x="32" y="64"/>
                    </a:lnTo>
                    <a:lnTo>
                      <a:pt x="29" y="66"/>
                    </a:lnTo>
                    <a:lnTo>
                      <a:pt x="27" y="66"/>
                    </a:lnTo>
                    <a:lnTo>
                      <a:pt x="14" y="66"/>
                    </a:lnTo>
                    <a:lnTo>
                      <a:pt x="12" y="66"/>
                    </a:lnTo>
                    <a:lnTo>
                      <a:pt x="9" y="64"/>
                    </a:lnTo>
                    <a:lnTo>
                      <a:pt x="6" y="61"/>
                    </a:lnTo>
                    <a:lnTo>
                      <a:pt x="2" y="54"/>
                    </a:lnTo>
                    <a:lnTo>
                      <a:pt x="0" y="45"/>
                    </a:lnTo>
                    <a:lnTo>
                      <a:pt x="0" y="33"/>
                    </a:lnTo>
                    <a:lnTo>
                      <a:pt x="0" y="23"/>
                    </a:lnTo>
                    <a:lnTo>
                      <a:pt x="2" y="15"/>
                    </a:lnTo>
                    <a:lnTo>
                      <a:pt x="4" y="10"/>
                    </a:lnTo>
                    <a:lnTo>
                      <a:pt x="6" y="7"/>
                    </a:lnTo>
                    <a:lnTo>
                      <a:pt x="9" y="4"/>
                    </a:lnTo>
                    <a:lnTo>
                      <a:pt x="12" y="2"/>
                    </a:lnTo>
                    <a:lnTo>
                      <a:pt x="16" y="1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74" name="Freeform 144"/>
              <p:cNvSpPr>
                <a:spLocks noEditPoints="1"/>
              </p:cNvSpPr>
              <p:nvPr/>
            </p:nvSpPr>
            <p:spPr bwMode="auto">
              <a:xfrm>
                <a:off x="2173288" y="4918075"/>
                <a:ext cx="68263" cy="104775"/>
              </a:xfrm>
              <a:custGeom>
                <a:avLst/>
                <a:gdLst>
                  <a:gd name="T0" fmla="*/ 21 w 43"/>
                  <a:gd name="T1" fmla="*/ 8 h 66"/>
                  <a:gd name="T2" fmla="*/ 18 w 43"/>
                  <a:gd name="T3" fmla="*/ 8 h 66"/>
                  <a:gd name="T4" fmla="*/ 15 w 43"/>
                  <a:gd name="T5" fmla="*/ 10 h 66"/>
                  <a:gd name="T6" fmla="*/ 13 w 43"/>
                  <a:gd name="T7" fmla="*/ 12 h 66"/>
                  <a:gd name="T8" fmla="*/ 10 w 43"/>
                  <a:gd name="T9" fmla="*/ 21 h 66"/>
                  <a:gd name="T10" fmla="*/ 9 w 43"/>
                  <a:gd name="T11" fmla="*/ 33 h 66"/>
                  <a:gd name="T12" fmla="*/ 10 w 43"/>
                  <a:gd name="T13" fmla="*/ 47 h 66"/>
                  <a:gd name="T14" fmla="*/ 12 w 43"/>
                  <a:gd name="T15" fmla="*/ 55 h 66"/>
                  <a:gd name="T16" fmla="*/ 15 w 43"/>
                  <a:gd name="T17" fmla="*/ 58 h 66"/>
                  <a:gd name="T18" fmla="*/ 18 w 43"/>
                  <a:gd name="T19" fmla="*/ 59 h 66"/>
                  <a:gd name="T20" fmla="*/ 22 w 43"/>
                  <a:gd name="T21" fmla="*/ 60 h 66"/>
                  <a:gd name="T22" fmla="*/ 25 w 43"/>
                  <a:gd name="T23" fmla="*/ 59 h 66"/>
                  <a:gd name="T24" fmla="*/ 28 w 43"/>
                  <a:gd name="T25" fmla="*/ 58 h 66"/>
                  <a:gd name="T26" fmla="*/ 31 w 43"/>
                  <a:gd name="T27" fmla="*/ 55 h 66"/>
                  <a:gd name="T28" fmla="*/ 33 w 43"/>
                  <a:gd name="T29" fmla="*/ 47 h 66"/>
                  <a:gd name="T30" fmla="*/ 34 w 43"/>
                  <a:gd name="T31" fmla="*/ 33 h 66"/>
                  <a:gd name="T32" fmla="*/ 33 w 43"/>
                  <a:gd name="T33" fmla="*/ 21 h 66"/>
                  <a:gd name="T34" fmla="*/ 31 w 43"/>
                  <a:gd name="T35" fmla="*/ 13 h 66"/>
                  <a:gd name="T36" fmla="*/ 28 w 43"/>
                  <a:gd name="T37" fmla="*/ 10 h 66"/>
                  <a:gd name="T38" fmla="*/ 25 w 43"/>
                  <a:gd name="T39" fmla="*/ 9 h 66"/>
                  <a:gd name="T40" fmla="*/ 21 w 43"/>
                  <a:gd name="T41" fmla="*/ 8 h 66"/>
                  <a:gd name="T42" fmla="*/ 22 w 43"/>
                  <a:gd name="T43" fmla="*/ 0 h 66"/>
                  <a:gd name="T44" fmla="*/ 26 w 43"/>
                  <a:gd name="T45" fmla="*/ 1 h 66"/>
                  <a:gd name="T46" fmla="*/ 31 w 43"/>
                  <a:gd name="T47" fmla="*/ 3 h 66"/>
                  <a:gd name="T48" fmla="*/ 35 w 43"/>
                  <a:gd name="T49" fmla="*/ 5 h 66"/>
                  <a:gd name="T50" fmla="*/ 37 w 43"/>
                  <a:gd name="T51" fmla="*/ 9 h 66"/>
                  <a:gd name="T52" fmla="*/ 40 w 43"/>
                  <a:gd name="T53" fmla="*/ 13 h 66"/>
                  <a:gd name="T54" fmla="*/ 41 w 43"/>
                  <a:gd name="T55" fmla="*/ 18 h 66"/>
                  <a:gd name="T56" fmla="*/ 42 w 43"/>
                  <a:gd name="T57" fmla="*/ 22 h 66"/>
                  <a:gd name="T58" fmla="*/ 43 w 43"/>
                  <a:gd name="T59" fmla="*/ 27 h 66"/>
                  <a:gd name="T60" fmla="*/ 43 w 43"/>
                  <a:gd name="T61" fmla="*/ 33 h 66"/>
                  <a:gd name="T62" fmla="*/ 42 w 43"/>
                  <a:gd name="T63" fmla="*/ 45 h 66"/>
                  <a:gd name="T64" fmla="*/ 40 w 43"/>
                  <a:gd name="T65" fmla="*/ 53 h 66"/>
                  <a:gd name="T66" fmla="*/ 39 w 43"/>
                  <a:gd name="T67" fmla="*/ 57 h 66"/>
                  <a:gd name="T68" fmla="*/ 36 w 43"/>
                  <a:gd name="T69" fmla="*/ 61 h 66"/>
                  <a:gd name="T70" fmla="*/ 33 w 43"/>
                  <a:gd name="T71" fmla="*/ 64 h 66"/>
                  <a:gd name="T72" fmla="*/ 30 w 43"/>
                  <a:gd name="T73" fmla="*/ 66 h 66"/>
                  <a:gd name="T74" fmla="*/ 28 w 43"/>
                  <a:gd name="T75" fmla="*/ 66 h 66"/>
                  <a:gd name="T76" fmla="*/ 15 w 43"/>
                  <a:gd name="T77" fmla="*/ 66 h 66"/>
                  <a:gd name="T78" fmla="*/ 13 w 43"/>
                  <a:gd name="T79" fmla="*/ 66 h 66"/>
                  <a:gd name="T80" fmla="*/ 10 w 43"/>
                  <a:gd name="T81" fmla="*/ 64 h 66"/>
                  <a:gd name="T82" fmla="*/ 7 w 43"/>
                  <a:gd name="T83" fmla="*/ 61 h 66"/>
                  <a:gd name="T84" fmla="*/ 3 w 43"/>
                  <a:gd name="T85" fmla="*/ 54 h 66"/>
                  <a:gd name="T86" fmla="*/ 1 w 43"/>
                  <a:gd name="T87" fmla="*/ 45 h 66"/>
                  <a:gd name="T88" fmla="*/ 0 w 43"/>
                  <a:gd name="T89" fmla="*/ 33 h 66"/>
                  <a:gd name="T90" fmla="*/ 1 w 43"/>
                  <a:gd name="T91" fmla="*/ 23 h 66"/>
                  <a:gd name="T92" fmla="*/ 3 w 43"/>
                  <a:gd name="T93" fmla="*/ 15 h 66"/>
                  <a:gd name="T94" fmla="*/ 5 w 43"/>
                  <a:gd name="T95" fmla="*/ 10 h 66"/>
                  <a:gd name="T96" fmla="*/ 7 w 43"/>
                  <a:gd name="T97" fmla="*/ 7 h 66"/>
                  <a:gd name="T98" fmla="*/ 10 w 43"/>
                  <a:gd name="T99" fmla="*/ 4 h 66"/>
                  <a:gd name="T100" fmla="*/ 13 w 43"/>
                  <a:gd name="T101" fmla="*/ 2 h 66"/>
                  <a:gd name="T102" fmla="*/ 17 w 43"/>
                  <a:gd name="T103" fmla="*/ 1 h 66"/>
                  <a:gd name="T104" fmla="*/ 22 w 43"/>
                  <a:gd name="T10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3" h="66">
                    <a:moveTo>
                      <a:pt x="21" y="8"/>
                    </a:moveTo>
                    <a:lnTo>
                      <a:pt x="18" y="8"/>
                    </a:lnTo>
                    <a:lnTo>
                      <a:pt x="15" y="10"/>
                    </a:lnTo>
                    <a:lnTo>
                      <a:pt x="13" y="12"/>
                    </a:lnTo>
                    <a:lnTo>
                      <a:pt x="10" y="21"/>
                    </a:lnTo>
                    <a:lnTo>
                      <a:pt x="9" y="33"/>
                    </a:lnTo>
                    <a:lnTo>
                      <a:pt x="10" y="47"/>
                    </a:lnTo>
                    <a:lnTo>
                      <a:pt x="12" y="55"/>
                    </a:lnTo>
                    <a:lnTo>
                      <a:pt x="15" y="58"/>
                    </a:lnTo>
                    <a:lnTo>
                      <a:pt x="18" y="59"/>
                    </a:lnTo>
                    <a:lnTo>
                      <a:pt x="22" y="60"/>
                    </a:lnTo>
                    <a:lnTo>
                      <a:pt x="25" y="59"/>
                    </a:lnTo>
                    <a:lnTo>
                      <a:pt x="28" y="58"/>
                    </a:lnTo>
                    <a:lnTo>
                      <a:pt x="31" y="55"/>
                    </a:lnTo>
                    <a:lnTo>
                      <a:pt x="33" y="47"/>
                    </a:lnTo>
                    <a:lnTo>
                      <a:pt x="34" y="33"/>
                    </a:lnTo>
                    <a:lnTo>
                      <a:pt x="33" y="21"/>
                    </a:lnTo>
                    <a:lnTo>
                      <a:pt x="31" y="13"/>
                    </a:lnTo>
                    <a:lnTo>
                      <a:pt x="28" y="10"/>
                    </a:lnTo>
                    <a:lnTo>
                      <a:pt x="25" y="9"/>
                    </a:lnTo>
                    <a:lnTo>
                      <a:pt x="21" y="8"/>
                    </a:lnTo>
                    <a:close/>
                    <a:moveTo>
                      <a:pt x="22" y="0"/>
                    </a:moveTo>
                    <a:lnTo>
                      <a:pt x="26" y="1"/>
                    </a:lnTo>
                    <a:lnTo>
                      <a:pt x="31" y="3"/>
                    </a:lnTo>
                    <a:lnTo>
                      <a:pt x="35" y="5"/>
                    </a:lnTo>
                    <a:lnTo>
                      <a:pt x="37" y="9"/>
                    </a:lnTo>
                    <a:lnTo>
                      <a:pt x="40" y="13"/>
                    </a:lnTo>
                    <a:lnTo>
                      <a:pt x="41" y="18"/>
                    </a:lnTo>
                    <a:lnTo>
                      <a:pt x="42" y="22"/>
                    </a:lnTo>
                    <a:lnTo>
                      <a:pt x="43" y="27"/>
                    </a:lnTo>
                    <a:lnTo>
                      <a:pt x="43" y="33"/>
                    </a:lnTo>
                    <a:lnTo>
                      <a:pt x="42" y="45"/>
                    </a:lnTo>
                    <a:lnTo>
                      <a:pt x="40" y="53"/>
                    </a:lnTo>
                    <a:lnTo>
                      <a:pt x="39" y="57"/>
                    </a:lnTo>
                    <a:lnTo>
                      <a:pt x="36" y="61"/>
                    </a:lnTo>
                    <a:lnTo>
                      <a:pt x="33" y="64"/>
                    </a:lnTo>
                    <a:lnTo>
                      <a:pt x="30" y="66"/>
                    </a:lnTo>
                    <a:lnTo>
                      <a:pt x="28" y="66"/>
                    </a:lnTo>
                    <a:lnTo>
                      <a:pt x="15" y="66"/>
                    </a:lnTo>
                    <a:lnTo>
                      <a:pt x="13" y="66"/>
                    </a:lnTo>
                    <a:lnTo>
                      <a:pt x="10" y="64"/>
                    </a:lnTo>
                    <a:lnTo>
                      <a:pt x="7" y="61"/>
                    </a:lnTo>
                    <a:lnTo>
                      <a:pt x="3" y="54"/>
                    </a:lnTo>
                    <a:lnTo>
                      <a:pt x="1" y="45"/>
                    </a:lnTo>
                    <a:lnTo>
                      <a:pt x="0" y="33"/>
                    </a:lnTo>
                    <a:lnTo>
                      <a:pt x="1" y="23"/>
                    </a:lnTo>
                    <a:lnTo>
                      <a:pt x="3" y="15"/>
                    </a:lnTo>
                    <a:lnTo>
                      <a:pt x="5" y="10"/>
                    </a:lnTo>
                    <a:lnTo>
                      <a:pt x="7" y="7"/>
                    </a:lnTo>
                    <a:lnTo>
                      <a:pt x="10" y="4"/>
                    </a:lnTo>
                    <a:lnTo>
                      <a:pt x="13" y="2"/>
                    </a:lnTo>
                    <a:lnTo>
                      <a:pt x="17" y="1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75" name="Freeform 145"/>
              <p:cNvSpPr>
                <a:spLocks/>
              </p:cNvSpPr>
              <p:nvPr/>
            </p:nvSpPr>
            <p:spPr bwMode="auto">
              <a:xfrm>
                <a:off x="5416551" y="2849563"/>
                <a:ext cx="158750" cy="112713"/>
              </a:xfrm>
              <a:custGeom>
                <a:avLst/>
                <a:gdLst>
                  <a:gd name="T0" fmla="*/ 0 w 100"/>
                  <a:gd name="T1" fmla="*/ 0 h 71"/>
                  <a:gd name="T2" fmla="*/ 2 w 100"/>
                  <a:gd name="T3" fmla="*/ 0 h 71"/>
                  <a:gd name="T4" fmla="*/ 100 w 100"/>
                  <a:gd name="T5" fmla="*/ 70 h 71"/>
                  <a:gd name="T6" fmla="*/ 100 w 100"/>
                  <a:gd name="T7" fmla="*/ 71 h 71"/>
                  <a:gd name="T8" fmla="*/ 97 w 100"/>
                  <a:gd name="T9" fmla="*/ 71 h 71"/>
                  <a:gd name="T10" fmla="*/ 0 w 100"/>
                  <a:gd name="T11" fmla="*/ 3 h 71"/>
                  <a:gd name="T12" fmla="*/ 0 w 100"/>
                  <a:gd name="T13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0" h="71">
                    <a:moveTo>
                      <a:pt x="0" y="0"/>
                    </a:moveTo>
                    <a:lnTo>
                      <a:pt x="2" y="0"/>
                    </a:lnTo>
                    <a:lnTo>
                      <a:pt x="100" y="70"/>
                    </a:lnTo>
                    <a:lnTo>
                      <a:pt x="100" y="71"/>
                    </a:lnTo>
                    <a:lnTo>
                      <a:pt x="97" y="71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76" name="Line 146"/>
              <p:cNvSpPr>
                <a:spLocks noChangeShapeType="1"/>
              </p:cNvSpPr>
              <p:nvPr/>
            </p:nvSpPr>
            <p:spPr bwMode="auto">
              <a:xfrm flipV="1">
                <a:off x="2163763" y="4824413"/>
                <a:ext cx="0" cy="47625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77" name="Line 147"/>
              <p:cNvSpPr>
                <a:spLocks noChangeShapeType="1"/>
              </p:cNvSpPr>
              <p:nvPr/>
            </p:nvSpPr>
            <p:spPr bwMode="auto">
              <a:xfrm>
                <a:off x="1044576" y="2960688"/>
                <a:ext cx="0" cy="73025"/>
              </a:xfrm>
              <a:prstGeom prst="line">
                <a:avLst/>
              </a:prstGeom>
              <a:noFill/>
              <a:ln w="317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78" name="Line 148"/>
              <p:cNvSpPr>
                <a:spLocks noChangeShapeType="1"/>
              </p:cNvSpPr>
              <p:nvPr/>
            </p:nvSpPr>
            <p:spPr bwMode="auto">
              <a:xfrm flipV="1">
                <a:off x="2200276" y="4824413"/>
                <a:ext cx="0" cy="47625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79" name="Line 149"/>
              <p:cNvSpPr>
                <a:spLocks noChangeShapeType="1"/>
              </p:cNvSpPr>
              <p:nvPr/>
            </p:nvSpPr>
            <p:spPr bwMode="auto">
              <a:xfrm flipV="1">
                <a:off x="2239963" y="4824413"/>
                <a:ext cx="0" cy="47625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80" name="Line 150"/>
              <p:cNvSpPr>
                <a:spLocks noChangeShapeType="1"/>
              </p:cNvSpPr>
              <p:nvPr/>
            </p:nvSpPr>
            <p:spPr bwMode="auto">
              <a:xfrm>
                <a:off x="1028701" y="2960688"/>
                <a:ext cx="31750" cy="0"/>
              </a:xfrm>
              <a:prstGeom prst="line">
                <a:avLst/>
              </a:prstGeom>
              <a:noFill/>
              <a:ln w="317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81" name="Line 151"/>
              <p:cNvSpPr>
                <a:spLocks noChangeShapeType="1"/>
              </p:cNvSpPr>
              <p:nvPr/>
            </p:nvSpPr>
            <p:spPr bwMode="auto">
              <a:xfrm flipV="1">
                <a:off x="2281238" y="4824413"/>
                <a:ext cx="0" cy="47625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82" name="Line 152"/>
              <p:cNvSpPr>
                <a:spLocks noChangeShapeType="1"/>
              </p:cNvSpPr>
              <p:nvPr/>
            </p:nvSpPr>
            <p:spPr bwMode="auto">
              <a:xfrm>
                <a:off x="1044576" y="3030538"/>
                <a:ext cx="0" cy="104775"/>
              </a:xfrm>
              <a:prstGeom prst="line">
                <a:avLst/>
              </a:prstGeom>
              <a:noFill/>
              <a:ln w="317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83" name="Line 153"/>
              <p:cNvSpPr>
                <a:spLocks noChangeShapeType="1"/>
              </p:cNvSpPr>
              <p:nvPr/>
            </p:nvSpPr>
            <p:spPr bwMode="auto">
              <a:xfrm flipV="1">
                <a:off x="2324101" y="4824413"/>
                <a:ext cx="0" cy="47625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84" name="Line 154"/>
              <p:cNvSpPr>
                <a:spLocks noChangeShapeType="1"/>
              </p:cNvSpPr>
              <p:nvPr/>
            </p:nvSpPr>
            <p:spPr bwMode="auto">
              <a:xfrm flipV="1">
                <a:off x="2371726" y="4824413"/>
                <a:ext cx="0" cy="47625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85" name="Line 155"/>
              <p:cNvSpPr>
                <a:spLocks noChangeShapeType="1"/>
              </p:cNvSpPr>
              <p:nvPr/>
            </p:nvSpPr>
            <p:spPr bwMode="auto">
              <a:xfrm>
                <a:off x="1028701" y="3133725"/>
                <a:ext cx="31750" cy="0"/>
              </a:xfrm>
              <a:prstGeom prst="line">
                <a:avLst/>
              </a:prstGeom>
              <a:noFill/>
              <a:ln w="317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86" name="Line 156"/>
              <p:cNvSpPr>
                <a:spLocks noChangeShapeType="1"/>
              </p:cNvSpPr>
              <p:nvPr/>
            </p:nvSpPr>
            <p:spPr bwMode="auto">
              <a:xfrm flipV="1">
                <a:off x="2420938" y="4824413"/>
                <a:ext cx="0" cy="47625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87" name="Line 157"/>
              <p:cNvSpPr>
                <a:spLocks noChangeShapeType="1"/>
              </p:cNvSpPr>
              <p:nvPr/>
            </p:nvSpPr>
            <p:spPr bwMode="auto">
              <a:xfrm>
                <a:off x="1427163" y="3073400"/>
                <a:ext cx="0" cy="58738"/>
              </a:xfrm>
              <a:prstGeom prst="line">
                <a:avLst/>
              </a:prstGeom>
              <a:noFill/>
              <a:ln w="317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88" name="Line 158"/>
              <p:cNvSpPr>
                <a:spLocks noChangeShapeType="1"/>
              </p:cNvSpPr>
              <p:nvPr/>
            </p:nvSpPr>
            <p:spPr bwMode="auto">
              <a:xfrm flipV="1">
                <a:off x="2474913" y="4824413"/>
                <a:ext cx="0" cy="47625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89" name="Line 159"/>
              <p:cNvSpPr>
                <a:spLocks noChangeShapeType="1"/>
              </p:cNvSpPr>
              <p:nvPr/>
            </p:nvSpPr>
            <p:spPr bwMode="auto">
              <a:xfrm flipV="1">
                <a:off x="2533651" y="4824413"/>
                <a:ext cx="0" cy="47625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90" name="Line 160"/>
              <p:cNvSpPr>
                <a:spLocks noChangeShapeType="1"/>
              </p:cNvSpPr>
              <p:nvPr/>
            </p:nvSpPr>
            <p:spPr bwMode="auto">
              <a:xfrm>
                <a:off x="1409701" y="3074988"/>
                <a:ext cx="33338" cy="0"/>
              </a:xfrm>
              <a:prstGeom prst="line">
                <a:avLst/>
              </a:prstGeom>
              <a:noFill/>
              <a:ln w="317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91" name="Line 161"/>
              <p:cNvSpPr>
                <a:spLocks noChangeShapeType="1"/>
              </p:cNvSpPr>
              <p:nvPr/>
            </p:nvSpPr>
            <p:spPr bwMode="auto">
              <a:xfrm flipV="1">
                <a:off x="2598738" y="4778375"/>
                <a:ext cx="0" cy="93663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92" name="Line 162"/>
              <p:cNvSpPr>
                <a:spLocks noChangeShapeType="1"/>
              </p:cNvSpPr>
              <p:nvPr/>
            </p:nvSpPr>
            <p:spPr bwMode="auto">
              <a:xfrm>
                <a:off x="1427163" y="3130550"/>
                <a:ext cx="0" cy="73025"/>
              </a:xfrm>
              <a:prstGeom prst="line">
                <a:avLst/>
              </a:prstGeom>
              <a:noFill/>
              <a:ln w="317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93" name="Freeform 163"/>
              <p:cNvSpPr>
                <a:spLocks/>
              </p:cNvSpPr>
              <p:nvPr/>
            </p:nvSpPr>
            <p:spPr bwMode="auto">
              <a:xfrm>
                <a:off x="2493963" y="4918075"/>
                <a:ext cx="36513" cy="104775"/>
              </a:xfrm>
              <a:custGeom>
                <a:avLst/>
                <a:gdLst>
                  <a:gd name="T0" fmla="*/ 18 w 23"/>
                  <a:gd name="T1" fmla="*/ 0 h 66"/>
                  <a:gd name="T2" fmla="*/ 23 w 23"/>
                  <a:gd name="T3" fmla="*/ 0 h 66"/>
                  <a:gd name="T4" fmla="*/ 23 w 23"/>
                  <a:gd name="T5" fmla="*/ 66 h 66"/>
                  <a:gd name="T6" fmla="*/ 15 w 23"/>
                  <a:gd name="T7" fmla="*/ 66 h 66"/>
                  <a:gd name="T8" fmla="*/ 15 w 23"/>
                  <a:gd name="T9" fmla="*/ 15 h 66"/>
                  <a:gd name="T10" fmla="*/ 11 w 23"/>
                  <a:gd name="T11" fmla="*/ 18 h 66"/>
                  <a:gd name="T12" fmla="*/ 7 w 23"/>
                  <a:gd name="T13" fmla="*/ 20 h 66"/>
                  <a:gd name="T14" fmla="*/ 3 w 23"/>
                  <a:gd name="T15" fmla="*/ 23 h 66"/>
                  <a:gd name="T16" fmla="*/ 0 w 23"/>
                  <a:gd name="T17" fmla="*/ 24 h 66"/>
                  <a:gd name="T18" fmla="*/ 0 w 23"/>
                  <a:gd name="T19" fmla="*/ 17 h 66"/>
                  <a:gd name="T20" fmla="*/ 6 w 23"/>
                  <a:gd name="T21" fmla="*/ 13 h 66"/>
                  <a:gd name="T22" fmla="*/ 11 w 23"/>
                  <a:gd name="T23" fmla="*/ 9 h 66"/>
                  <a:gd name="T24" fmla="*/ 15 w 23"/>
                  <a:gd name="T25" fmla="*/ 5 h 66"/>
                  <a:gd name="T26" fmla="*/ 18 w 23"/>
                  <a:gd name="T27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" h="66">
                    <a:moveTo>
                      <a:pt x="18" y="0"/>
                    </a:moveTo>
                    <a:lnTo>
                      <a:pt x="23" y="0"/>
                    </a:lnTo>
                    <a:lnTo>
                      <a:pt x="23" y="66"/>
                    </a:lnTo>
                    <a:lnTo>
                      <a:pt x="15" y="66"/>
                    </a:lnTo>
                    <a:lnTo>
                      <a:pt x="15" y="15"/>
                    </a:lnTo>
                    <a:lnTo>
                      <a:pt x="11" y="18"/>
                    </a:lnTo>
                    <a:lnTo>
                      <a:pt x="7" y="20"/>
                    </a:lnTo>
                    <a:lnTo>
                      <a:pt x="3" y="23"/>
                    </a:lnTo>
                    <a:lnTo>
                      <a:pt x="0" y="24"/>
                    </a:lnTo>
                    <a:lnTo>
                      <a:pt x="0" y="17"/>
                    </a:lnTo>
                    <a:lnTo>
                      <a:pt x="6" y="13"/>
                    </a:lnTo>
                    <a:lnTo>
                      <a:pt x="11" y="9"/>
                    </a:lnTo>
                    <a:lnTo>
                      <a:pt x="15" y="5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94" name="Freeform 164"/>
              <p:cNvSpPr>
                <a:spLocks noEditPoints="1"/>
              </p:cNvSpPr>
              <p:nvPr/>
            </p:nvSpPr>
            <p:spPr bwMode="auto">
              <a:xfrm>
                <a:off x="2563813" y="4918075"/>
                <a:ext cx="68263" cy="104775"/>
              </a:xfrm>
              <a:custGeom>
                <a:avLst/>
                <a:gdLst>
                  <a:gd name="T0" fmla="*/ 22 w 43"/>
                  <a:gd name="T1" fmla="*/ 8 h 66"/>
                  <a:gd name="T2" fmla="*/ 18 w 43"/>
                  <a:gd name="T3" fmla="*/ 8 h 66"/>
                  <a:gd name="T4" fmla="*/ 15 w 43"/>
                  <a:gd name="T5" fmla="*/ 10 h 66"/>
                  <a:gd name="T6" fmla="*/ 13 w 43"/>
                  <a:gd name="T7" fmla="*/ 12 h 66"/>
                  <a:gd name="T8" fmla="*/ 10 w 43"/>
                  <a:gd name="T9" fmla="*/ 21 h 66"/>
                  <a:gd name="T10" fmla="*/ 9 w 43"/>
                  <a:gd name="T11" fmla="*/ 33 h 66"/>
                  <a:gd name="T12" fmla="*/ 10 w 43"/>
                  <a:gd name="T13" fmla="*/ 47 h 66"/>
                  <a:gd name="T14" fmla="*/ 13 w 43"/>
                  <a:gd name="T15" fmla="*/ 55 h 66"/>
                  <a:gd name="T16" fmla="*/ 15 w 43"/>
                  <a:gd name="T17" fmla="*/ 58 h 66"/>
                  <a:gd name="T18" fmla="*/ 18 w 43"/>
                  <a:gd name="T19" fmla="*/ 59 h 66"/>
                  <a:gd name="T20" fmla="*/ 22 w 43"/>
                  <a:gd name="T21" fmla="*/ 60 h 66"/>
                  <a:gd name="T22" fmla="*/ 25 w 43"/>
                  <a:gd name="T23" fmla="*/ 59 h 66"/>
                  <a:gd name="T24" fmla="*/ 28 w 43"/>
                  <a:gd name="T25" fmla="*/ 58 h 66"/>
                  <a:gd name="T26" fmla="*/ 31 w 43"/>
                  <a:gd name="T27" fmla="*/ 55 h 66"/>
                  <a:gd name="T28" fmla="*/ 34 w 43"/>
                  <a:gd name="T29" fmla="*/ 47 h 66"/>
                  <a:gd name="T30" fmla="*/ 35 w 43"/>
                  <a:gd name="T31" fmla="*/ 33 h 66"/>
                  <a:gd name="T32" fmla="*/ 34 w 43"/>
                  <a:gd name="T33" fmla="*/ 21 h 66"/>
                  <a:gd name="T34" fmla="*/ 31 w 43"/>
                  <a:gd name="T35" fmla="*/ 13 h 66"/>
                  <a:gd name="T36" fmla="*/ 28 w 43"/>
                  <a:gd name="T37" fmla="*/ 10 h 66"/>
                  <a:gd name="T38" fmla="*/ 25 w 43"/>
                  <a:gd name="T39" fmla="*/ 9 h 66"/>
                  <a:gd name="T40" fmla="*/ 22 w 43"/>
                  <a:gd name="T41" fmla="*/ 8 h 66"/>
                  <a:gd name="T42" fmla="*/ 22 w 43"/>
                  <a:gd name="T43" fmla="*/ 0 h 66"/>
                  <a:gd name="T44" fmla="*/ 27 w 43"/>
                  <a:gd name="T45" fmla="*/ 1 h 66"/>
                  <a:gd name="T46" fmla="*/ 31 w 43"/>
                  <a:gd name="T47" fmla="*/ 3 h 66"/>
                  <a:gd name="T48" fmla="*/ 35 w 43"/>
                  <a:gd name="T49" fmla="*/ 5 h 66"/>
                  <a:gd name="T50" fmla="*/ 38 w 43"/>
                  <a:gd name="T51" fmla="*/ 9 h 66"/>
                  <a:gd name="T52" fmla="*/ 40 w 43"/>
                  <a:gd name="T53" fmla="*/ 13 h 66"/>
                  <a:gd name="T54" fmla="*/ 42 w 43"/>
                  <a:gd name="T55" fmla="*/ 18 h 66"/>
                  <a:gd name="T56" fmla="*/ 42 w 43"/>
                  <a:gd name="T57" fmla="*/ 22 h 66"/>
                  <a:gd name="T58" fmla="*/ 43 w 43"/>
                  <a:gd name="T59" fmla="*/ 27 h 66"/>
                  <a:gd name="T60" fmla="*/ 43 w 43"/>
                  <a:gd name="T61" fmla="*/ 33 h 66"/>
                  <a:gd name="T62" fmla="*/ 42 w 43"/>
                  <a:gd name="T63" fmla="*/ 45 h 66"/>
                  <a:gd name="T64" fmla="*/ 41 w 43"/>
                  <a:gd name="T65" fmla="*/ 53 h 66"/>
                  <a:gd name="T66" fmla="*/ 39 w 43"/>
                  <a:gd name="T67" fmla="*/ 57 h 66"/>
                  <a:gd name="T68" fmla="*/ 37 w 43"/>
                  <a:gd name="T69" fmla="*/ 61 h 66"/>
                  <a:gd name="T70" fmla="*/ 34 w 43"/>
                  <a:gd name="T71" fmla="*/ 64 h 66"/>
                  <a:gd name="T72" fmla="*/ 30 w 43"/>
                  <a:gd name="T73" fmla="*/ 66 h 66"/>
                  <a:gd name="T74" fmla="*/ 28 w 43"/>
                  <a:gd name="T75" fmla="*/ 66 h 66"/>
                  <a:gd name="T76" fmla="*/ 16 w 43"/>
                  <a:gd name="T77" fmla="*/ 66 h 66"/>
                  <a:gd name="T78" fmla="*/ 13 w 43"/>
                  <a:gd name="T79" fmla="*/ 66 h 66"/>
                  <a:gd name="T80" fmla="*/ 10 w 43"/>
                  <a:gd name="T81" fmla="*/ 64 h 66"/>
                  <a:gd name="T82" fmla="*/ 6 w 43"/>
                  <a:gd name="T83" fmla="*/ 61 h 66"/>
                  <a:gd name="T84" fmla="*/ 3 w 43"/>
                  <a:gd name="T85" fmla="*/ 54 h 66"/>
                  <a:gd name="T86" fmla="*/ 0 w 43"/>
                  <a:gd name="T87" fmla="*/ 45 h 66"/>
                  <a:gd name="T88" fmla="*/ 0 w 43"/>
                  <a:gd name="T89" fmla="*/ 33 h 66"/>
                  <a:gd name="T90" fmla="*/ 0 w 43"/>
                  <a:gd name="T91" fmla="*/ 23 h 66"/>
                  <a:gd name="T92" fmla="*/ 2 w 43"/>
                  <a:gd name="T93" fmla="*/ 15 h 66"/>
                  <a:gd name="T94" fmla="*/ 4 w 43"/>
                  <a:gd name="T95" fmla="*/ 10 h 66"/>
                  <a:gd name="T96" fmla="*/ 6 w 43"/>
                  <a:gd name="T97" fmla="*/ 7 h 66"/>
                  <a:gd name="T98" fmla="*/ 10 w 43"/>
                  <a:gd name="T99" fmla="*/ 4 h 66"/>
                  <a:gd name="T100" fmla="*/ 14 w 43"/>
                  <a:gd name="T101" fmla="*/ 2 h 66"/>
                  <a:gd name="T102" fmla="*/ 17 w 43"/>
                  <a:gd name="T103" fmla="*/ 1 h 66"/>
                  <a:gd name="T104" fmla="*/ 22 w 43"/>
                  <a:gd name="T10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3" h="66">
                    <a:moveTo>
                      <a:pt x="22" y="8"/>
                    </a:moveTo>
                    <a:lnTo>
                      <a:pt x="18" y="8"/>
                    </a:lnTo>
                    <a:lnTo>
                      <a:pt x="15" y="10"/>
                    </a:lnTo>
                    <a:lnTo>
                      <a:pt x="13" y="12"/>
                    </a:lnTo>
                    <a:lnTo>
                      <a:pt x="10" y="21"/>
                    </a:lnTo>
                    <a:lnTo>
                      <a:pt x="9" y="33"/>
                    </a:lnTo>
                    <a:lnTo>
                      <a:pt x="10" y="47"/>
                    </a:lnTo>
                    <a:lnTo>
                      <a:pt x="13" y="55"/>
                    </a:lnTo>
                    <a:lnTo>
                      <a:pt x="15" y="58"/>
                    </a:lnTo>
                    <a:lnTo>
                      <a:pt x="18" y="59"/>
                    </a:lnTo>
                    <a:lnTo>
                      <a:pt x="22" y="60"/>
                    </a:lnTo>
                    <a:lnTo>
                      <a:pt x="25" y="59"/>
                    </a:lnTo>
                    <a:lnTo>
                      <a:pt x="28" y="58"/>
                    </a:lnTo>
                    <a:lnTo>
                      <a:pt x="31" y="55"/>
                    </a:lnTo>
                    <a:lnTo>
                      <a:pt x="34" y="47"/>
                    </a:lnTo>
                    <a:lnTo>
                      <a:pt x="35" y="33"/>
                    </a:lnTo>
                    <a:lnTo>
                      <a:pt x="34" y="21"/>
                    </a:lnTo>
                    <a:lnTo>
                      <a:pt x="31" y="13"/>
                    </a:lnTo>
                    <a:lnTo>
                      <a:pt x="28" y="10"/>
                    </a:lnTo>
                    <a:lnTo>
                      <a:pt x="25" y="9"/>
                    </a:lnTo>
                    <a:lnTo>
                      <a:pt x="22" y="8"/>
                    </a:lnTo>
                    <a:close/>
                    <a:moveTo>
                      <a:pt x="22" y="0"/>
                    </a:moveTo>
                    <a:lnTo>
                      <a:pt x="27" y="1"/>
                    </a:lnTo>
                    <a:lnTo>
                      <a:pt x="31" y="3"/>
                    </a:lnTo>
                    <a:lnTo>
                      <a:pt x="35" y="5"/>
                    </a:lnTo>
                    <a:lnTo>
                      <a:pt x="38" y="9"/>
                    </a:lnTo>
                    <a:lnTo>
                      <a:pt x="40" y="13"/>
                    </a:lnTo>
                    <a:lnTo>
                      <a:pt x="42" y="18"/>
                    </a:lnTo>
                    <a:lnTo>
                      <a:pt x="42" y="22"/>
                    </a:lnTo>
                    <a:lnTo>
                      <a:pt x="43" y="27"/>
                    </a:lnTo>
                    <a:lnTo>
                      <a:pt x="43" y="33"/>
                    </a:lnTo>
                    <a:lnTo>
                      <a:pt x="42" y="45"/>
                    </a:lnTo>
                    <a:lnTo>
                      <a:pt x="41" y="53"/>
                    </a:lnTo>
                    <a:lnTo>
                      <a:pt x="39" y="57"/>
                    </a:lnTo>
                    <a:lnTo>
                      <a:pt x="37" y="61"/>
                    </a:lnTo>
                    <a:lnTo>
                      <a:pt x="34" y="64"/>
                    </a:lnTo>
                    <a:lnTo>
                      <a:pt x="30" y="66"/>
                    </a:lnTo>
                    <a:lnTo>
                      <a:pt x="28" y="66"/>
                    </a:lnTo>
                    <a:lnTo>
                      <a:pt x="16" y="66"/>
                    </a:lnTo>
                    <a:lnTo>
                      <a:pt x="13" y="66"/>
                    </a:lnTo>
                    <a:lnTo>
                      <a:pt x="10" y="64"/>
                    </a:lnTo>
                    <a:lnTo>
                      <a:pt x="6" y="61"/>
                    </a:lnTo>
                    <a:lnTo>
                      <a:pt x="3" y="54"/>
                    </a:lnTo>
                    <a:lnTo>
                      <a:pt x="0" y="45"/>
                    </a:lnTo>
                    <a:lnTo>
                      <a:pt x="0" y="33"/>
                    </a:lnTo>
                    <a:lnTo>
                      <a:pt x="0" y="23"/>
                    </a:lnTo>
                    <a:lnTo>
                      <a:pt x="2" y="15"/>
                    </a:lnTo>
                    <a:lnTo>
                      <a:pt x="4" y="10"/>
                    </a:lnTo>
                    <a:lnTo>
                      <a:pt x="6" y="7"/>
                    </a:lnTo>
                    <a:lnTo>
                      <a:pt x="10" y="4"/>
                    </a:lnTo>
                    <a:lnTo>
                      <a:pt x="14" y="2"/>
                    </a:lnTo>
                    <a:lnTo>
                      <a:pt x="17" y="1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95" name="Freeform 165"/>
              <p:cNvSpPr>
                <a:spLocks noEditPoints="1"/>
              </p:cNvSpPr>
              <p:nvPr/>
            </p:nvSpPr>
            <p:spPr bwMode="auto">
              <a:xfrm>
                <a:off x="2644776" y="4918075"/>
                <a:ext cx="68263" cy="104775"/>
              </a:xfrm>
              <a:custGeom>
                <a:avLst/>
                <a:gdLst>
                  <a:gd name="T0" fmla="*/ 21 w 43"/>
                  <a:gd name="T1" fmla="*/ 8 h 66"/>
                  <a:gd name="T2" fmla="*/ 17 w 43"/>
                  <a:gd name="T3" fmla="*/ 8 h 66"/>
                  <a:gd name="T4" fmla="*/ 14 w 43"/>
                  <a:gd name="T5" fmla="*/ 10 h 66"/>
                  <a:gd name="T6" fmla="*/ 12 w 43"/>
                  <a:gd name="T7" fmla="*/ 12 h 66"/>
                  <a:gd name="T8" fmla="*/ 9 w 43"/>
                  <a:gd name="T9" fmla="*/ 21 h 66"/>
                  <a:gd name="T10" fmla="*/ 8 w 43"/>
                  <a:gd name="T11" fmla="*/ 33 h 66"/>
                  <a:gd name="T12" fmla="*/ 9 w 43"/>
                  <a:gd name="T13" fmla="*/ 47 h 66"/>
                  <a:gd name="T14" fmla="*/ 12 w 43"/>
                  <a:gd name="T15" fmla="*/ 55 h 66"/>
                  <a:gd name="T16" fmla="*/ 14 w 43"/>
                  <a:gd name="T17" fmla="*/ 58 h 66"/>
                  <a:gd name="T18" fmla="*/ 17 w 43"/>
                  <a:gd name="T19" fmla="*/ 59 h 66"/>
                  <a:gd name="T20" fmla="*/ 21 w 43"/>
                  <a:gd name="T21" fmla="*/ 60 h 66"/>
                  <a:gd name="T22" fmla="*/ 25 w 43"/>
                  <a:gd name="T23" fmla="*/ 59 h 66"/>
                  <a:gd name="T24" fmla="*/ 28 w 43"/>
                  <a:gd name="T25" fmla="*/ 58 h 66"/>
                  <a:gd name="T26" fmla="*/ 31 w 43"/>
                  <a:gd name="T27" fmla="*/ 55 h 66"/>
                  <a:gd name="T28" fmla="*/ 33 w 43"/>
                  <a:gd name="T29" fmla="*/ 47 h 66"/>
                  <a:gd name="T30" fmla="*/ 34 w 43"/>
                  <a:gd name="T31" fmla="*/ 33 h 66"/>
                  <a:gd name="T32" fmla="*/ 34 w 43"/>
                  <a:gd name="T33" fmla="*/ 21 h 66"/>
                  <a:gd name="T34" fmla="*/ 31 w 43"/>
                  <a:gd name="T35" fmla="*/ 13 h 66"/>
                  <a:gd name="T36" fmla="*/ 28 w 43"/>
                  <a:gd name="T37" fmla="*/ 10 h 66"/>
                  <a:gd name="T38" fmla="*/ 25 w 43"/>
                  <a:gd name="T39" fmla="*/ 9 h 66"/>
                  <a:gd name="T40" fmla="*/ 21 w 43"/>
                  <a:gd name="T41" fmla="*/ 8 h 66"/>
                  <a:gd name="T42" fmla="*/ 21 w 43"/>
                  <a:gd name="T43" fmla="*/ 0 h 66"/>
                  <a:gd name="T44" fmla="*/ 27 w 43"/>
                  <a:gd name="T45" fmla="*/ 1 h 66"/>
                  <a:gd name="T46" fmla="*/ 31 w 43"/>
                  <a:gd name="T47" fmla="*/ 3 h 66"/>
                  <a:gd name="T48" fmla="*/ 35 w 43"/>
                  <a:gd name="T49" fmla="*/ 5 h 66"/>
                  <a:gd name="T50" fmla="*/ 38 w 43"/>
                  <a:gd name="T51" fmla="*/ 9 h 66"/>
                  <a:gd name="T52" fmla="*/ 40 w 43"/>
                  <a:gd name="T53" fmla="*/ 13 h 66"/>
                  <a:gd name="T54" fmla="*/ 41 w 43"/>
                  <a:gd name="T55" fmla="*/ 18 h 66"/>
                  <a:gd name="T56" fmla="*/ 42 w 43"/>
                  <a:gd name="T57" fmla="*/ 22 h 66"/>
                  <a:gd name="T58" fmla="*/ 43 w 43"/>
                  <a:gd name="T59" fmla="*/ 27 h 66"/>
                  <a:gd name="T60" fmla="*/ 43 w 43"/>
                  <a:gd name="T61" fmla="*/ 33 h 66"/>
                  <a:gd name="T62" fmla="*/ 42 w 43"/>
                  <a:gd name="T63" fmla="*/ 45 h 66"/>
                  <a:gd name="T64" fmla="*/ 41 w 43"/>
                  <a:gd name="T65" fmla="*/ 53 h 66"/>
                  <a:gd name="T66" fmla="*/ 39 w 43"/>
                  <a:gd name="T67" fmla="*/ 57 h 66"/>
                  <a:gd name="T68" fmla="*/ 36 w 43"/>
                  <a:gd name="T69" fmla="*/ 61 h 66"/>
                  <a:gd name="T70" fmla="*/ 34 w 43"/>
                  <a:gd name="T71" fmla="*/ 64 h 66"/>
                  <a:gd name="T72" fmla="*/ 30 w 43"/>
                  <a:gd name="T73" fmla="*/ 66 h 66"/>
                  <a:gd name="T74" fmla="*/ 28 w 43"/>
                  <a:gd name="T75" fmla="*/ 66 h 66"/>
                  <a:gd name="T76" fmla="*/ 14 w 43"/>
                  <a:gd name="T77" fmla="*/ 66 h 66"/>
                  <a:gd name="T78" fmla="*/ 12 w 43"/>
                  <a:gd name="T79" fmla="*/ 66 h 66"/>
                  <a:gd name="T80" fmla="*/ 9 w 43"/>
                  <a:gd name="T81" fmla="*/ 64 h 66"/>
                  <a:gd name="T82" fmla="*/ 6 w 43"/>
                  <a:gd name="T83" fmla="*/ 61 h 66"/>
                  <a:gd name="T84" fmla="*/ 2 w 43"/>
                  <a:gd name="T85" fmla="*/ 54 h 66"/>
                  <a:gd name="T86" fmla="*/ 0 w 43"/>
                  <a:gd name="T87" fmla="*/ 45 h 66"/>
                  <a:gd name="T88" fmla="*/ 0 w 43"/>
                  <a:gd name="T89" fmla="*/ 33 h 66"/>
                  <a:gd name="T90" fmla="*/ 0 w 43"/>
                  <a:gd name="T91" fmla="*/ 23 h 66"/>
                  <a:gd name="T92" fmla="*/ 2 w 43"/>
                  <a:gd name="T93" fmla="*/ 15 h 66"/>
                  <a:gd name="T94" fmla="*/ 4 w 43"/>
                  <a:gd name="T95" fmla="*/ 10 h 66"/>
                  <a:gd name="T96" fmla="*/ 6 w 43"/>
                  <a:gd name="T97" fmla="*/ 7 h 66"/>
                  <a:gd name="T98" fmla="*/ 9 w 43"/>
                  <a:gd name="T99" fmla="*/ 4 h 66"/>
                  <a:gd name="T100" fmla="*/ 12 w 43"/>
                  <a:gd name="T101" fmla="*/ 2 h 66"/>
                  <a:gd name="T102" fmla="*/ 16 w 43"/>
                  <a:gd name="T103" fmla="*/ 1 h 66"/>
                  <a:gd name="T104" fmla="*/ 21 w 43"/>
                  <a:gd name="T10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3" h="66">
                    <a:moveTo>
                      <a:pt x="21" y="8"/>
                    </a:moveTo>
                    <a:lnTo>
                      <a:pt x="17" y="8"/>
                    </a:lnTo>
                    <a:lnTo>
                      <a:pt x="14" y="10"/>
                    </a:lnTo>
                    <a:lnTo>
                      <a:pt x="12" y="12"/>
                    </a:lnTo>
                    <a:lnTo>
                      <a:pt x="9" y="21"/>
                    </a:lnTo>
                    <a:lnTo>
                      <a:pt x="8" y="33"/>
                    </a:lnTo>
                    <a:lnTo>
                      <a:pt x="9" y="47"/>
                    </a:lnTo>
                    <a:lnTo>
                      <a:pt x="12" y="55"/>
                    </a:lnTo>
                    <a:lnTo>
                      <a:pt x="14" y="58"/>
                    </a:lnTo>
                    <a:lnTo>
                      <a:pt x="17" y="59"/>
                    </a:lnTo>
                    <a:lnTo>
                      <a:pt x="21" y="60"/>
                    </a:lnTo>
                    <a:lnTo>
                      <a:pt x="25" y="59"/>
                    </a:lnTo>
                    <a:lnTo>
                      <a:pt x="28" y="58"/>
                    </a:lnTo>
                    <a:lnTo>
                      <a:pt x="31" y="55"/>
                    </a:lnTo>
                    <a:lnTo>
                      <a:pt x="33" y="47"/>
                    </a:lnTo>
                    <a:lnTo>
                      <a:pt x="34" y="33"/>
                    </a:lnTo>
                    <a:lnTo>
                      <a:pt x="34" y="21"/>
                    </a:lnTo>
                    <a:lnTo>
                      <a:pt x="31" y="13"/>
                    </a:lnTo>
                    <a:lnTo>
                      <a:pt x="28" y="10"/>
                    </a:lnTo>
                    <a:lnTo>
                      <a:pt x="25" y="9"/>
                    </a:lnTo>
                    <a:lnTo>
                      <a:pt x="21" y="8"/>
                    </a:lnTo>
                    <a:close/>
                    <a:moveTo>
                      <a:pt x="21" y="0"/>
                    </a:moveTo>
                    <a:lnTo>
                      <a:pt x="27" y="1"/>
                    </a:lnTo>
                    <a:lnTo>
                      <a:pt x="31" y="3"/>
                    </a:lnTo>
                    <a:lnTo>
                      <a:pt x="35" y="5"/>
                    </a:lnTo>
                    <a:lnTo>
                      <a:pt x="38" y="9"/>
                    </a:lnTo>
                    <a:lnTo>
                      <a:pt x="40" y="13"/>
                    </a:lnTo>
                    <a:lnTo>
                      <a:pt x="41" y="18"/>
                    </a:lnTo>
                    <a:lnTo>
                      <a:pt x="42" y="22"/>
                    </a:lnTo>
                    <a:lnTo>
                      <a:pt x="43" y="27"/>
                    </a:lnTo>
                    <a:lnTo>
                      <a:pt x="43" y="33"/>
                    </a:lnTo>
                    <a:lnTo>
                      <a:pt x="42" y="45"/>
                    </a:lnTo>
                    <a:lnTo>
                      <a:pt x="41" y="53"/>
                    </a:lnTo>
                    <a:lnTo>
                      <a:pt x="39" y="57"/>
                    </a:lnTo>
                    <a:lnTo>
                      <a:pt x="36" y="61"/>
                    </a:lnTo>
                    <a:lnTo>
                      <a:pt x="34" y="64"/>
                    </a:lnTo>
                    <a:lnTo>
                      <a:pt x="30" y="66"/>
                    </a:lnTo>
                    <a:lnTo>
                      <a:pt x="28" y="66"/>
                    </a:lnTo>
                    <a:lnTo>
                      <a:pt x="14" y="66"/>
                    </a:lnTo>
                    <a:lnTo>
                      <a:pt x="12" y="66"/>
                    </a:lnTo>
                    <a:lnTo>
                      <a:pt x="9" y="64"/>
                    </a:lnTo>
                    <a:lnTo>
                      <a:pt x="6" y="61"/>
                    </a:lnTo>
                    <a:lnTo>
                      <a:pt x="2" y="54"/>
                    </a:lnTo>
                    <a:lnTo>
                      <a:pt x="0" y="45"/>
                    </a:lnTo>
                    <a:lnTo>
                      <a:pt x="0" y="33"/>
                    </a:lnTo>
                    <a:lnTo>
                      <a:pt x="0" y="23"/>
                    </a:lnTo>
                    <a:lnTo>
                      <a:pt x="2" y="15"/>
                    </a:lnTo>
                    <a:lnTo>
                      <a:pt x="4" y="10"/>
                    </a:lnTo>
                    <a:lnTo>
                      <a:pt x="6" y="7"/>
                    </a:lnTo>
                    <a:lnTo>
                      <a:pt x="9" y="4"/>
                    </a:lnTo>
                    <a:lnTo>
                      <a:pt x="12" y="2"/>
                    </a:lnTo>
                    <a:lnTo>
                      <a:pt x="16" y="1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96" name="Line 166"/>
              <p:cNvSpPr>
                <a:spLocks noChangeShapeType="1"/>
              </p:cNvSpPr>
              <p:nvPr/>
            </p:nvSpPr>
            <p:spPr bwMode="auto">
              <a:xfrm>
                <a:off x="1409701" y="3203575"/>
                <a:ext cx="33338" cy="0"/>
              </a:xfrm>
              <a:prstGeom prst="line">
                <a:avLst/>
              </a:prstGeom>
              <a:noFill/>
              <a:ln w="317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97" name="Line 167"/>
              <p:cNvSpPr>
                <a:spLocks noChangeShapeType="1"/>
              </p:cNvSpPr>
              <p:nvPr/>
            </p:nvSpPr>
            <p:spPr bwMode="auto">
              <a:xfrm>
                <a:off x="1743076" y="3109913"/>
                <a:ext cx="0" cy="60325"/>
              </a:xfrm>
              <a:prstGeom prst="line">
                <a:avLst/>
              </a:prstGeom>
              <a:noFill/>
              <a:ln w="317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98" name="Line 168"/>
              <p:cNvSpPr>
                <a:spLocks noChangeShapeType="1"/>
              </p:cNvSpPr>
              <p:nvPr/>
            </p:nvSpPr>
            <p:spPr bwMode="auto">
              <a:xfrm flipV="1">
                <a:off x="2670176" y="4824413"/>
                <a:ext cx="0" cy="47625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99" name="Line 169"/>
              <p:cNvSpPr>
                <a:spLocks noChangeShapeType="1"/>
              </p:cNvSpPr>
              <p:nvPr/>
            </p:nvSpPr>
            <p:spPr bwMode="auto">
              <a:xfrm flipV="1">
                <a:off x="2749551" y="4824413"/>
                <a:ext cx="0" cy="47625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00" name="Line 170"/>
              <p:cNvSpPr>
                <a:spLocks noChangeShapeType="1"/>
              </p:cNvSpPr>
              <p:nvPr/>
            </p:nvSpPr>
            <p:spPr bwMode="auto">
              <a:xfrm>
                <a:off x="1722438" y="3111500"/>
                <a:ext cx="36513" cy="0"/>
              </a:xfrm>
              <a:prstGeom prst="line">
                <a:avLst/>
              </a:prstGeom>
              <a:noFill/>
              <a:ln w="317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01" name="Line 171"/>
              <p:cNvSpPr>
                <a:spLocks noChangeShapeType="1"/>
              </p:cNvSpPr>
              <p:nvPr/>
            </p:nvSpPr>
            <p:spPr bwMode="auto">
              <a:xfrm flipV="1">
                <a:off x="2838451" y="4824413"/>
                <a:ext cx="0" cy="47625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02" name="Line 172"/>
              <p:cNvSpPr>
                <a:spLocks noChangeShapeType="1"/>
              </p:cNvSpPr>
              <p:nvPr/>
            </p:nvSpPr>
            <p:spPr bwMode="auto">
              <a:xfrm>
                <a:off x="1743076" y="3168650"/>
                <a:ext cx="0" cy="77788"/>
              </a:xfrm>
              <a:prstGeom prst="line">
                <a:avLst/>
              </a:prstGeom>
              <a:noFill/>
              <a:ln w="317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03" name="Line 173"/>
              <p:cNvSpPr>
                <a:spLocks noChangeShapeType="1"/>
              </p:cNvSpPr>
              <p:nvPr/>
            </p:nvSpPr>
            <p:spPr bwMode="auto">
              <a:xfrm flipV="1">
                <a:off x="2941638" y="4824413"/>
                <a:ext cx="0" cy="47625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04" name="Line 174"/>
              <p:cNvSpPr>
                <a:spLocks noChangeShapeType="1"/>
              </p:cNvSpPr>
              <p:nvPr/>
            </p:nvSpPr>
            <p:spPr bwMode="auto">
              <a:xfrm flipV="1">
                <a:off x="3067051" y="4778375"/>
                <a:ext cx="0" cy="93663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05" name="Line 175"/>
              <p:cNvSpPr>
                <a:spLocks noChangeShapeType="1"/>
              </p:cNvSpPr>
              <p:nvPr/>
            </p:nvSpPr>
            <p:spPr bwMode="auto">
              <a:xfrm>
                <a:off x="1722438" y="3244850"/>
                <a:ext cx="36513" cy="0"/>
              </a:xfrm>
              <a:prstGeom prst="line">
                <a:avLst/>
              </a:prstGeom>
              <a:noFill/>
              <a:ln w="317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06" name="Line 176"/>
              <p:cNvSpPr>
                <a:spLocks noChangeShapeType="1"/>
              </p:cNvSpPr>
              <p:nvPr/>
            </p:nvSpPr>
            <p:spPr bwMode="auto">
              <a:xfrm>
                <a:off x="4240213" y="2011363"/>
                <a:ext cx="0" cy="61913"/>
              </a:xfrm>
              <a:prstGeom prst="line">
                <a:avLst/>
              </a:prstGeom>
              <a:noFill/>
              <a:ln w="317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07" name="Freeform 177"/>
              <p:cNvSpPr>
                <a:spLocks/>
              </p:cNvSpPr>
              <p:nvPr/>
            </p:nvSpPr>
            <p:spPr bwMode="auto">
              <a:xfrm>
                <a:off x="2992438" y="4919663"/>
                <a:ext cx="68263" cy="103188"/>
              </a:xfrm>
              <a:custGeom>
                <a:avLst/>
                <a:gdLst>
                  <a:gd name="T0" fmla="*/ 8 w 43"/>
                  <a:gd name="T1" fmla="*/ 0 h 65"/>
                  <a:gd name="T2" fmla="*/ 39 w 43"/>
                  <a:gd name="T3" fmla="*/ 0 h 65"/>
                  <a:gd name="T4" fmla="*/ 39 w 43"/>
                  <a:gd name="T5" fmla="*/ 9 h 65"/>
                  <a:gd name="T6" fmla="*/ 15 w 43"/>
                  <a:gd name="T7" fmla="*/ 9 h 65"/>
                  <a:gd name="T8" fmla="*/ 12 w 43"/>
                  <a:gd name="T9" fmla="*/ 25 h 65"/>
                  <a:gd name="T10" fmla="*/ 16 w 43"/>
                  <a:gd name="T11" fmla="*/ 23 h 65"/>
                  <a:gd name="T12" fmla="*/ 20 w 43"/>
                  <a:gd name="T13" fmla="*/ 22 h 65"/>
                  <a:gd name="T14" fmla="*/ 24 w 43"/>
                  <a:gd name="T15" fmla="*/ 21 h 65"/>
                  <a:gd name="T16" fmla="*/ 29 w 43"/>
                  <a:gd name="T17" fmla="*/ 22 h 65"/>
                  <a:gd name="T18" fmla="*/ 34 w 43"/>
                  <a:gd name="T19" fmla="*/ 24 h 65"/>
                  <a:gd name="T20" fmla="*/ 38 w 43"/>
                  <a:gd name="T21" fmla="*/ 27 h 65"/>
                  <a:gd name="T22" fmla="*/ 41 w 43"/>
                  <a:gd name="T23" fmla="*/ 31 h 65"/>
                  <a:gd name="T24" fmla="*/ 43 w 43"/>
                  <a:gd name="T25" fmla="*/ 37 h 65"/>
                  <a:gd name="T26" fmla="*/ 43 w 43"/>
                  <a:gd name="T27" fmla="*/ 43 h 65"/>
                  <a:gd name="T28" fmla="*/ 43 w 43"/>
                  <a:gd name="T29" fmla="*/ 49 h 65"/>
                  <a:gd name="T30" fmla="*/ 41 w 43"/>
                  <a:gd name="T31" fmla="*/ 54 h 65"/>
                  <a:gd name="T32" fmla="*/ 38 w 43"/>
                  <a:gd name="T33" fmla="*/ 58 h 65"/>
                  <a:gd name="T34" fmla="*/ 31 w 43"/>
                  <a:gd name="T35" fmla="*/ 64 h 65"/>
                  <a:gd name="T36" fmla="*/ 26 w 43"/>
                  <a:gd name="T37" fmla="*/ 65 h 65"/>
                  <a:gd name="T38" fmla="*/ 15 w 43"/>
                  <a:gd name="T39" fmla="*/ 65 h 65"/>
                  <a:gd name="T40" fmla="*/ 11 w 43"/>
                  <a:gd name="T41" fmla="*/ 64 h 65"/>
                  <a:gd name="T42" fmla="*/ 7 w 43"/>
                  <a:gd name="T43" fmla="*/ 61 h 65"/>
                  <a:gd name="T44" fmla="*/ 3 w 43"/>
                  <a:gd name="T45" fmla="*/ 58 h 65"/>
                  <a:gd name="T46" fmla="*/ 1 w 43"/>
                  <a:gd name="T47" fmla="*/ 53 h 65"/>
                  <a:gd name="T48" fmla="*/ 0 w 43"/>
                  <a:gd name="T49" fmla="*/ 48 h 65"/>
                  <a:gd name="T50" fmla="*/ 9 w 43"/>
                  <a:gd name="T51" fmla="*/ 48 h 65"/>
                  <a:gd name="T52" fmla="*/ 10 w 43"/>
                  <a:gd name="T53" fmla="*/ 51 h 65"/>
                  <a:gd name="T54" fmla="*/ 11 w 43"/>
                  <a:gd name="T55" fmla="*/ 54 h 65"/>
                  <a:gd name="T56" fmla="*/ 13 w 43"/>
                  <a:gd name="T57" fmla="*/ 56 h 65"/>
                  <a:gd name="T58" fmla="*/ 16 w 43"/>
                  <a:gd name="T59" fmla="*/ 58 h 65"/>
                  <a:gd name="T60" fmla="*/ 18 w 43"/>
                  <a:gd name="T61" fmla="*/ 58 h 65"/>
                  <a:gd name="T62" fmla="*/ 21 w 43"/>
                  <a:gd name="T63" fmla="*/ 59 h 65"/>
                  <a:gd name="T64" fmla="*/ 25 w 43"/>
                  <a:gd name="T65" fmla="*/ 58 h 65"/>
                  <a:gd name="T66" fmla="*/ 29 w 43"/>
                  <a:gd name="T67" fmla="*/ 57 h 65"/>
                  <a:gd name="T68" fmla="*/ 31 w 43"/>
                  <a:gd name="T69" fmla="*/ 55 h 65"/>
                  <a:gd name="T70" fmla="*/ 33 w 43"/>
                  <a:gd name="T71" fmla="*/ 52 h 65"/>
                  <a:gd name="T72" fmla="*/ 34 w 43"/>
                  <a:gd name="T73" fmla="*/ 48 h 65"/>
                  <a:gd name="T74" fmla="*/ 35 w 43"/>
                  <a:gd name="T75" fmla="*/ 44 h 65"/>
                  <a:gd name="T76" fmla="*/ 34 w 43"/>
                  <a:gd name="T77" fmla="*/ 40 h 65"/>
                  <a:gd name="T78" fmla="*/ 33 w 43"/>
                  <a:gd name="T79" fmla="*/ 36 h 65"/>
                  <a:gd name="T80" fmla="*/ 31 w 43"/>
                  <a:gd name="T81" fmla="*/ 32 h 65"/>
                  <a:gd name="T82" fmla="*/ 29 w 43"/>
                  <a:gd name="T83" fmla="*/ 30 h 65"/>
                  <a:gd name="T84" fmla="*/ 26 w 43"/>
                  <a:gd name="T85" fmla="*/ 29 h 65"/>
                  <a:gd name="T86" fmla="*/ 21 w 43"/>
                  <a:gd name="T87" fmla="*/ 29 h 65"/>
                  <a:gd name="T88" fmla="*/ 18 w 43"/>
                  <a:gd name="T89" fmla="*/ 29 h 65"/>
                  <a:gd name="T90" fmla="*/ 15 w 43"/>
                  <a:gd name="T91" fmla="*/ 30 h 65"/>
                  <a:gd name="T92" fmla="*/ 12 w 43"/>
                  <a:gd name="T93" fmla="*/ 32 h 65"/>
                  <a:gd name="T94" fmla="*/ 10 w 43"/>
                  <a:gd name="T95" fmla="*/ 35 h 65"/>
                  <a:gd name="T96" fmla="*/ 1 w 43"/>
                  <a:gd name="T97" fmla="*/ 34 h 65"/>
                  <a:gd name="T98" fmla="*/ 8 w 43"/>
                  <a:gd name="T9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3" h="65">
                    <a:moveTo>
                      <a:pt x="8" y="0"/>
                    </a:moveTo>
                    <a:lnTo>
                      <a:pt x="39" y="0"/>
                    </a:lnTo>
                    <a:lnTo>
                      <a:pt x="39" y="9"/>
                    </a:lnTo>
                    <a:lnTo>
                      <a:pt x="15" y="9"/>
                    </a:lnTo>
                    <a:lnTo>
                      <a:pt x="12" y="25"/>
                    </a:lnTo>
                    <a:lnTo>
                      <a:pt x="16" y="23"/>
                    </a:lnTo>
                    <a:lnTo>
                      <a:pt x="20" y="22"/>
                    </a:lnTo>
                    <a:lnTo>
                      <a:pt x="24" y="21"/>
                    </a:lnTo>
                    <a:lnTo>
                      <a:pt x="29" y="22"/>
                    </a:lnTo>
                    <a:lnTo>
                      <a:pt x="34" y="24"/>
                    </a:lnTo>
                    <a:lnTo>
                      <a:pt x="38" y="27"/>
                    </a:lnTo>
                    <a:lnTo>
                      <a:pt x="41" y="31"/>
                    </a:lnTo>
                    <a:lnTo>
                      <a:pt x="43" y="37"/>
                    </a:lnTo>
                    <a:lnTo>
                      <a:pt x="43" y="43"/>
                    </a:lnTo>
                    <a:lnTo>
                      <a:pt x="43" y="49"/>
                    </a:lnTo>
                    <a:lnTo>
                      <a:pt x="41" y="54"/>
                    </a:lnTo>
                    <a:lnTo>
                      <a:pt x="38" y="58"/>
                    </a:lnTo>
                    <a:lnTo>
                      <a:pt x="31" y="64"/>
                    </a:lnTo>
                    <a:lnTo>
                      <a:pt x="26" y="65"/>
                    </a:lnTo>
                    <a:lnTo>
                      <a:pt x="15" y="65"/>
                    </a:lnTo>
                    <a:lnTo>
                      <a:pt x="11" y="64"/>
                    </a:lnTo>
                    <a:lnTo>
                      <a:pt x="7" y="61"/>
                    </a:lnTo>
                    <a:lnTo>
                      <a:pt x="3" y="58"/>
                    </a:lnTo>
                    <a:lnTo>
                      <a:pt x="1" y="53"/>
                    </a:lnTo>
                    <a:lnTo>
                      <a:pt x="0" y="48"/>
                    </a:lnTo>
                    <a:lnTo>
                      <a:pt x="9" y="48"/>
                    </a:lnTo>
                    <a:lnTo>
                      <a:pt x="10" y="51"/>
                    </a:lnTo>
                    <a:lnTo>
                      <a:pt x="11" y="54"/>
                    </a:lnTo>
                    <a:lnTo>
                      <a:pt x="13" y="56"/>
                    </a:lnTo>
                    <a:lnTo>
                      <a:pt x="16" y="58"/>
                    </a:lnTo>
                    <a:lnTo>
                      <a:pt x="18" y="58"/>
                    </a:lnTo>
                    <a:lnTo>
                      <a:pt x="21" y="59"/>
                    </a:lnTo>
                    <a:lnTo>
                      <a:pt x="25" y="58"/>
                    </a:lnTo>
                    <a:lnTo>
                      <a:pt x="29" y="57"/>
                    </a:lnTo>
                    <a:lnTo>
                      <a:pt x="31" y="55"/>
                    </a:lnTo>
                    <a:lnTo>
                      <a:pt x="33" y="52"/>
                    </a:lnTo>
                    <a:lnTo>
                      <a:pt x="34" y="48"/>
                    </a:lnTo>
                    <a:lnTo>
                      <a:pt x="35" y="44"/>
                    </a:lnTo>
                    <a:lnTo>
                      <a:pt x="34" y="40"/>
                    </a:lnTo>
                    <a:lnTo>
                      <a:pt x="33" y="36"/>
                    </a:lnTo>
                    <a:lnTo>
                      <a:pt x="31" y="32"/>
                    </a:lnTo>
                    <a:lnTo>
                      <a:pt x="29" y="30"/>
                    </a:lnTo>
                    <a:lnTo>
                      <a:pt x="26" y="29"/>
                    </a:lnTo>
                    <a:lnTo>
                      <a:pt x="21" y="29"/>
                    </a:lnTo>
                    <a:lnTo>
                      <a:pt x="18" y="29"/>
                    </a:lnTo>
                    <a:lnTo>
                      <a:pt x="15" y="30"/>
                    </a:lnTo>
                    <a:lnTo>
                      <a:pt x="12" y="32"/>
                    </a:lnTo>
                    <a:lnTo>
                      <a:pt x="10" y="35"/>
                    </a:lnTo>
                    <a:lnTo>
                      <a:pt x="1" y="34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08" name="Freeform 178"/>
              <p:cNvSpPr>
                <a:spLocks noEditPoints="1"/>
              </p:cNvSpPr>
              <p:nvPr/>
            </p:nvSpPr>
            <p:spPr bwMode="auto">
              <a:xfrm>
                <a:off x="3073401" y="4918075"/>
                <a:ext cx="68263" cy="104775"/>
              </a:xfrm>
              <a:custGeom>
                <a:avLst/>
                <a:gdLst>
                  <a:gd name="T0" fmla="*/ 22 w 43"/>
                  <a:gd name="T1" fmla="*/ 8 h 66"/>
                  <a:gd name="T2" fmla="*/ 17 w 43"/>
                  <a:gd name="T3" fmla="*/ 8 h 66"/>
                  <a:gd name="T4" fmla="*/ 14 w 43"/>
                  <a:gd name="T5" fmla="*/ 10 h 66"/>
                  <a:gd name="T6" fmla="*/ 12 w 43"/>
                  <a:gd name="T7" fmla="*/ 12 h 66"/>
                  <a:gd name="T8" fmla="*/ 9 w 43"/>
                  <a:gd name="T9" fmla="*/ 21 h 66"/>
                  <a:gd name="T10" fmla="*/ 8 w 43"/>
                  <a:gd name="T11" fmla="*/ 33 h 66"/>
                  <a:gd name="T12" fmla="*/ 9 w 43"/>
                  <a:gd name="T13" fmla="*/ 47 h 66"/>
                  <a:gd name="T14" fmla="*/ 12 w 43"/>
                  <a:gd name="T15" fmla="*/ 55 h 66"/>
                  <a:gd name="T16" fmla="*/ 14 w 43"/>
                  <a:gd name="T17" fmla="*/ 58 h 66"/>
                  <a:gd name="T18" fmla="*/ 17 w 43"/>
                  <a:gd name="T19" fmla="*/ 59 h 66"/>
                  <a:gd name="T20" fmla="*/ 22 w 43"/>
                  <a:gd name="T21" fmla="*/ 60 h 66"/>
                  <a:gd name="T22" fmla="*/ 25 w 43"/>
                  <a:gd name="T23" fmla="*/ 59 h 66"/>
                  <a:gd name="T24" fmla="*/ 28 w 43"/>
                  <a:gd name="T25" fmla="*/ 58 h 66"/>
                  <a:gd name="T26" fmla="*/ 31 w 43"/>
                  <a:gd name="T27" fmla="*/ 55 h 66"/>
                  <a:gd name="T28" fmla="*/ 34 w 43"/>
                  <a:gd name="T29" fmla="*/ 47 h 66"/>
                  <a:gd name="T30" fmla="*/ 35 w 43"/>
                  <a:gd name="T31" fmla="*/ 33 h 66"/>
                  <a:gd name="T32" fmla="*/ 34 w 43"/>
                  <a:gd name="T33" fmla="*/ 21 h 66"/>
                  <a:gd name="T34" fmla="*/ 31 w 43"/>
                  <a:gd name="T35" fmla="*/ 13 h 66"/>
                  <a:gd name="T36" fmla="*/ 28 w 43"/>
                  <a:gd name="T37" fmla="*/ 10 h 66"/>
                  <a:gd name="T38" fmla="*/ 25 w 43"/>
                  <a:gd name="T39" fmla="*/ 9 h 66"/>
                  <a:gd name="T40" fmla="*/ 22 w 43"/>
                  <a:gd name="T41" fmla="*/ 8 h 66"/>
                  <a:gd name="T42" fmla="*/ 22 w 43"/>
                  <a:gd name="T43" fmla="*/ 0 h 66"/>
                  <a:gd name="T44" fmla="*/ 27 w 43"/>
                  <a:gd name="T45" fmla="*/ 1 h 66"/>
                  <a:gd name="T46" fmla="*/ 31 w 43"/>
                  <a:gd name="T47" fmla="*/ 3 h 66"/>
                  <a:gd name="T48" fmla="*/ 35 w 43"/>
                  <a:gd name="T49" fmla="*/ 5 h 66"/>
                  <a:gd name="T50" fmla="*/ 38 w 43"/>
                  <a:gd name="T51" fmla="*/ 9 h 66"/>
                  <a:gd name="T52" fmla="*/ 40 w 43"/>
                  <a:gd name="T53" fmla="*/ 13 h 66"/>
                  <a:gd name="T54" fmla="*/ 42 w 43"/>
                  <a:gd name="T55" fmla="*/ 18 h 66"/>
                  <a:gd name="T56" fmla="*/ 42 w 43"/>
                  <a:gd name="T57" fmla="*/ 22 h 66"/>
                  <a:gd name="T58" fmla="*/ 43 w 43"/>
                  <a:gd name="T59" fmla="*/ 27 h 66"/>
                  <a:gd name="T60" fmla="*/ 43 w 43"/>
                  <a:gd name="T61" fmla="*/ 33 h 66"/>
                  <a:gd name="T62" fmla="*/ 42 w 43"/>
                  <a:gd name="T63" fmla="*/ 45 h 66"/>
                  <a:gd name="T64" fmla="*/ 41 w 43"/>
                  <a:gd name="T65" fmla="*/ 53 h 66"/>
                  <a:gd name="T66" fmla="*/ 39 w 43"/>
                  <a:gd name="T67" fmla="*/ 57 h 66"/>
                  <a:gd name="T68" fmla="*/ 36 w 43"/>
                  <a:gd name="T69" fmla="*/ 61 h 66"/>
                  <a:gd name="T70" fmla="*/ 34 w 43"/>
                  <a:gd name="T71" fmla="*/ 64 h 66"/>
                  <a:gd name="T72" fmla="*/ 30 w 43"/>
                  <a:gd name="T73" fmla="*/ 66 h 66"/>
                  <a:gd name="T74" fmla="*/ 28 w 43"/>
                  <a:gd name="T75" fmla="*/ 66 h 66"/>
                  <a:gd name="T76" fmla="*/ 15 w 43"/>
                  <a:gd name="T77" fmla="*/ 66 h 66"/>
                  <a:gd name="T78" fmla="*/ 12 w 43"/>
                  <a:gd name="T79" fmla="*/ 66 h 66"/>
                  <a:gd name="T80" fmla="*/ 9 w 43"/>
                  <a:gd name="T81" fmla="*/ 64 h 66"/>
                  <a:gd name="T82" fmla="*/ 6 w 43"/>
                  <a:gd name="T83" fmla="*/ 61 h 66"/>
                  <a:gd name="T84" fmla="*/ 3 w 43"/>
                  <a:gd name="T85" fmla="*/ 54 h 66"/>
                  <a:gd name="T86" fmla="*/ 0 w 43"/>
                  <a:gd name="T87" fmla="*/ 45 h 66"/>
                  <a:gd name="T88" fmla="*/ 0 w 43"/>
                  <a:gd name="T89" fmla="*/ 33 h 66"/>
                  <a:gd name="T90" fmla="*/ 0 w 43"/>
                  <a:gd name="T91" fmla="*/ 23 h 66"/>
                  <a:gd name="T92" fmla="*/ 2 w 43"/>
                  <a:gd name="T93" fmla="*/ 15 h 66"/>
                  <a:gd name="T94" fmla="*/ 4 w 43"/>
                  <a:gd name="T95" fmla="*/ 10 h 66"/>
                  <a:gd name="T96" fmla="*/ 6 w 43"/>
                  <a:gd name="T97" fmla="*/ 7 h 66"/>
                  <a:gd name="T98" fmla="*/ 9 w 43"/>
                  <a:gd name="T99" fmla="*/ 4 h 66"/>
                  <a:gd name="T100" fmla="*/ 12 w 43"/>
                  <a:gd name="T101" fmla="*/ 2 h 66"/>
                  <a:gd name="T102" fmla="*/ 16 w 43"/>
                  <a:gd name="T103" fmla="*/ 1 h 66"/>
                  <a:gd name="T104" fmla="*/ 22 w 43"/>
                  <a:gd name="T10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3" h="66">
                    <a:moveTo>
                      <a:pt x="22" y="8"/>
                    </a:moveTo>
                    <a:lnTo>
                      <a:pt x="17" y="8"/>
                    </a:lnTo>
                    <a:lnTo>
                      <a:pt x="14" y="10"/>
                    </a:lnTo>
                    <a:lnTo>
                      <a:pt x="12" y="12"/>
                    </a:lnTo>
                    <a:lnTo>
                      <a:pt x="9" y="21"/>
                    </a:lnTo>
                    <a:lnTo>
                      <a:pt x="8" y="33"/>
                    </a:lnTo>
                    <a:lnTo>
                      <a:pt x="9" y="47"/>
                    </a:lnTo>
                    <a:lnTo>
                      <a:pt x="12" y="55"/>
                    </a:lnTo>
                    <a:lnTo>
                      <a:pt x="14" y="58"/>
                    </a:lnTo>
                    <a:lnTo>
                      <a:pt x="17" y="59"/>
                    </a:lnTo>
                    <a:lnTo>
                      <a:pt x="22" y="60"/>
                    </a:lnTo>
                    <a:lnTo>
                      <a:pt x="25" y="59"/>
                    </a:lnTo>
                    <a:lnTo>
                      <a:pt x="28" y="58"/>
                    </a:lnTo>
                    <a:lnTo>
                      <a:pt x="31" y="55"/>
                    </a:lnTo>
                    <a:lnTo>
                      <a:pt x="34" y="47"/>
                    </a:lnTo>
                    <a:lnTo>
                      <a:pt x="35" y="33"/>
                    </a:lnTo>
                    <a:lnTo>
                      <a:pt x="34" y="21"/>
                    </a:lnTo>
                    <a:lnTo>
                      <a:pt x="31" y="13"/>
                    </a:lnTo>
                    <a:lnTo>
                      <a:pt x="28" y="10"/>
                    </a:lnTo>
                    <a:lnTo>
                      <a:pt x="25" y="9"/>
                    </a:lnTo>
                    <a:lnTo>
                      <a:pt x="22" y="8"/>
                    </a:lnTo>
                    <a:close/>
                    <a:moveTo>
                      <a:pt x="22" y="0"/>
                    </a:moveTo>
                    <a:lnTo>
                      <a:pt x="27" y="1"/>
                    </a:lnTo>
                    <a:lnTo>
                      <a:pt x="31" y="3"/>
                    </a:lnTo>
                    <a:lnTo>
                      <a:pt x="35" y="5"/>
                    </a:lnTo>
                    <a:lnTo>
                      <a:pt x="38" y="9"/>
                    </a:lnTo>
                    <a:lnTo>
                      <a:pt x="40" y="13"/>
                    </a:lnTo>
                    <a:lnTo>
                      <a:pt x="42" y="18"/>
                    </a:lnTo>
                    <a:lnTo>
                      <a:pt x="42" y="22"/>
                    </a:lnTo>
                    <a:lnTo>
                      <a:pt x="43" y="27"/>
                    </a:lnTo>
                    <a:lnTo>
                      <a:pt x="43" y="33"/>
                    </a:lnTo>
                    <a:lnTo>
                      <a:pt x="42" y="45"/>
                    </a:lnTo>
                    <a:lnTo>
                      <a:pt x="41" y="53"/>
                    </a:lnTo>
                    <a:lnTo>
                      <a:pt x="39" y="57"/>
                    </a:lnTo>
                    <a:lnTo>
                      <a:pt x="36" y="61"/>
                    </a:lnTo>
                    <a:lnTo>
                      <a:pt x="34" y="64"/>
                    </a:lnTo>
                    <a:lnTo>
                      <a:pt x="30" y="66"/>
                    </a:lnTo>
                    <a:lnTo>
                      <a:pt x="28" y="66"/>
                    </a:lnTo>
                    <a:lnTo>
                      <a:pt x="15" y="66"/>
                    </a:lnTo>
                    <a:lnTo>
                      <a:pt x="12" y="66"/>
                    </a:lnTo>
                    <a:lnTo>
                      <a:pt x="9" y="64"/>
                    </a:lnTo>
                    <a:lnTo>
                      <a:pt x="6" y="61"/>
                    </a:lnTo>
                    <a:lnTo>
                      <a:pt x="3" y="54"/>
                    </a:lnTo>
                    <a:lnTo>
                      <a:pt x="0" y="45"/>
                    </a:lnTo>
                    <a:lnTo>
                      <a:pt x="0" y="33"/>
                    </a:lnTo>
                    <a:lnTo>
                      <a:pt x="0" y="23"/>
                    </a:lnTo>
                    <a:lnTo>
                      <a:pt x="2" y="15"/>
                    </a:lnTo>
                    <a:lnTo>
                      <a:pt x="4" y="10"/>
                    </a:lnTo>
                    <a:lnTo>
                      <a:pt x="6" y="7"/>
                    </a:lnTo>
                    <a:lnTo>
                      <a:pt x="9" y="4"/>
                    </a:lnTo>
                    <a:lnTo>
                      <a:pt x="12" y="2"/>
                    </a:lnTo>
                    <a:lnTo>
                      <a:pt x="16" y="1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09" name="Line 179"/>
              <p:cNvSpPr>
                <a:spLocks noChangeShapeType="1"/>
              </p:cNvSpPr>
              <p:nvPr/>
            </p:nvSpPr>
            <p:spPr bwMode="auto">
              <a:xfrm>
                <a:off x="4224338" y="2011363"/>
                <a:ext cx="31750" cy="0"/>
              </a:xfrm>
              <a:prstGeom prst="line">
                <a:avLst/>
              </a:prstGeom>
              <a:noFill/>
              <a:ln w="317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10" name="Line 180"/>
              <p:cNvSpPr>
                <a:spLocks noChangeShapeType="1"/>
              </p:cNvSpPr>
              <p:nvPr/>
            </p:nvSpPr>
            <p:spPr bwMode="auto">
              <a:xfrm flipV="1">
                <a:off x="3219451" y="4824413"/>
                <a:ext cx="0" cy="47625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11" name="Line 181"/>
              <p:cNvSpPr>
                <a:spLocks noChangeShapeType="1"/>
              </p:cNvSpPr>
              <p:nvPr/>
            </p:nvSpPr>
            <p:spPr bwMode="auto">
              <a:xfrm>
                <a:off x="4240213" y="2070100"/>
                <a:ext cx="0" cy="85725"/>
              </a:xfrm>
              <a:prstGeom prst="line">
                <a:avLst/>
              </a:prstGeom>
              <a:noFill/>
              <a:ln w="317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12" name="Line 182"/>
              <p:cNvSpPr>
                <a:spLocks noChangeShapeType="1"/>
              </p:cNvSpPr>
              <p:nvPr/>
            </p:nvSpPr>
            <p:spPr bwMode="auto">
              <a:xfrm flipV="1">
                <a:off x="3413126" y="4824413"/>
                <a:ext cx="0" cy="47625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13" name="Line 183"/>
              <p:cNvSpPr>
                <a:spLocks noChangeShapeType="1"/>
              </p:cNvSpPr>
              <p:nvPr/>
            </p:nvSpPr>
            <p:spPr bwMode="auto">
              <a:xfrm flipV="1">
                <a:off x="3687763" y="4778375"/>
                <a:ext cx="0" cy="93663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14" name="Line 184"/>
              <p:cNvSpPr>
                <a:spLocks noChangeShapeType="1"/>
              </p:cNvSpPr>
              <p:nvPr/>
            </p:nvSpPr>
            <p:spPr bwMode="auto">
              <a:xfrm>
                <a:off x="4224338" y="2154238"/>
                <a:ext cx="31750" cy="0"/>
              </a:xfrm>
              <a:prstGeom prst="line">
                <a:avLst/>
              </a:prstGeom>
              <a:noFill/>
              <a:ln w="317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15" name="Line 185"/>
              <p:cNvSpPr>
                <a:spLocks noChangeShapeType="1"/>
              </p:cNvSpPr>
              <p:nvPr/>
            </p:nvSpPr>
            <p:spPr bwMode="auto">
              <a:xfrm>
                <a:off x="4606926" y="2033588"/>
                <a:ext cx="0" cy="49213"/>
              </a:xfrm>
              <a:prstGeom prst="line">
                <a:avLst/>
              </a:prstGeom>
              <a:noFill/>
              <a:ln w="317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16" name="Freeform 186"/>
              <p:cNvSpPr>
                <a:spLocks/>
              </p:cNvSpPr>
              <p:nvPr/>
            </p:nvSpPr>
            <p:spPr bwMode="auto">
              <a:xfrm>
                <a:off x="3613151" y="4918075"/>
                <a:ext cx="69850" cy="104775"/>
              </a:xfrm>
              <a:custGeom>
                <a:avLst/>
                <a:gdLst>
                  <a:gd name="T0" fmla="*/ 23 w 44"/>
                  <a:gd name="T1" fmla="*/ 0 h 66"/>
                  <a:gd name="T2" fmla="*/ 29 w 44"/>
                  <a:gd name="T3" fmla="*/ 1 h 66"/>
                  <a:gd name="T4" fmla="*/ 33 w 44"/>
                  <a:gd name="T5" fmla="*/ 3 h 66"/>
                  <a:gd name="T6" fmla="*/ 37 w 44"/>
                  <a:gd name="T7" fmla="*/ 6 h 66"/>
                  <a:gd name="T8" fmla="*/ 40 w 44"/>
                  <a:gd name="T9" fmla="*/ 9 h 66"/>
                  <a:gd name="T10" fmla="*/ 42 w 44"/>
                  <a:gd name="T11" fmla="*/ 14 h 66"/>
                  <a:gd name="T12" fmla="*/ 43 w 44"/>
                  <a:gd name="T13" fmla="*/ 18 h 66"/>
                  <a:gd name="T14" fmla="*/ 42 w 44"/>
                  <a:gd name="T15" fmla="*/ 22 h 66"/>
                  <a:gd name="T16" fmla="*/ 41 w 44"/>
                  <a:gd name="T17" fmla="*/ 26 h 66"/>
                  <a:gd name="T18" fmla="*/ 39 w 44"/>
                  <a:gd name="T19" fmla="*/ 30 h 66"/>
                  <a:gd name="T20" fmla="*/ 36 w 44"/>
                  <a:gd name="T21" fmla="*/ 35 h 66"/>
                  <a:gd name="T22" fmla="*/ 34 w 44"/>
                  <a:gd name="T23" fmla="*/ 38 h 66"/>
                  <a:gd name="T24" fmla="*/ 30 w 44"/>
                  <a:gd name="T25" fmla="*/ 42 h 66"/>
                  <a:gd name="T26" fmla="*/ 25 w 44"/>
                  <a:gd name="T27" fmla="*/ 46 h 66"/>
                  <a:gd name="T28" fmla="*/ 21 w 44"/>
                  <a:gd name="T29" fmla="*/ 49 h 66"/>
                  <a:gd name="T30" fmla="*/ 18 w 44"/>
                  <a:gd name="T31" fmla="*/ 52 h 66"/>
                  <a:gd name="T32" fmla="*/ 15 w 44"/>
                  <a:gd name="T33" fmla="*/ 54 h 66"/>
                  <a:gd name="T34" fmla="*/ 11 w 44"/>
                  <a:gd name="T35" fmla="*/ 58 h 66"/>
                  <a:gd name="T36" fmla="*/ 44 w 44"/>
                  <a:gd name="T37" fmla="*/ 58 h 66"/>
                  <a:gd name="T38" fmla="*/ 44 w 44"/>
                  <a:gd name="T39" fmla="*/ 66 h 66"/>
                  <a:gd name="T40" fmla="*/ 0 w 44"/>
                  <a:gd name="T41" fmla="*/ 66 h 66"/>
                  <a:gd name="T42" fmla="*/ 0 w 44"/>
                  <a:gd name="T43" fmla="*/ 63 h 66"/>
                  <a:gd name="T44" fmla="*/ 1 w 44"/>
                  <a:gd name="T45" fmla="*/ 61 h 66"/>
                  <a:gd name="T46" fmla="*/ 3 w 44"/>
                  <a:gd name="T47" fmla="*/ 56 h 66"/>
                  <a:gd name="T48" fmla="*/ 6 w 44"/>
                  <a:gd name="T49" fmla="*/ 52 h 66"/>
                  <a:gd name="T50" fmla="*/ 8 w 44"/>
                  <a:gd name="T51" fmla="*/ 49 h 66"/>
                  <a:gd name="T52" fmla="*/ 12 w 44"/>
                  <a:gd name="T53" fmla="*/ 45 h 66"/>
                  <a:gd name="T54" fmla="*/ 17 w 44"/>
                  <a:gd name="T55" fmla="*/ 42 h 66"/>
                  <a:gd name="T56" fmla="*/ 22 w 44"/>
                  <a:gd name="T57" fmla="*/ 38 h 66"/>
                  <a:gd name="T58" fmla="*/ 26 w 44"/>
                  <a:gd name="T59" fmla="*/ 33 h 66"/>
                  <a:gd name="T60" fmla="*/ 29 w 44"/>
                  <a:gd name="T61" fmla="*/ 30 h 66"/>
                  <a:gd name="T62" fmla="*/ 31 w 44"/>
                  <a:gd name="T63" fmla="*/ 28 h 66"/>
                  <a:gd name="T64" fmla="*/ 33 w 44"/>
                  <a:gd name="T65" fmla="*/ 23 h 66"/>
                  <a:gd name="T66" fmla="*/ 34 w 44"/>
                  <a:gd name="T67" fmla="*/ 18 h 66"/>
                  <a:gd name="T68" fmla="*/ 34 w 44"/>
                  <a:gd name="T69" fmla="*/ 16 h 66"/>
                  <a:gd name="T70" fmla="*/ 33 w 44"/>
                  <a:gd name="T71" fmla="*/ 13 h 66"/>
                  <a:gd name="T72" fmla="*/ 31 w 44"/>
                  <a:gd name="T73" fmla="*/ 11 h 66"/>
                  <a:gd name="T74" fmla="*/ 29 w 44"/>
                  <a:gd name="T75" fmla="*/ 9 h 66"/>
                  <a:gd name="T76" fmla="*/ 26 w 44"/>
                  <a:gd name="T77" fmla="*/ 8 h 66"/>
                  <a:gd name="T78" fmla="*/ 23 w 44"/>
                  <a:gd name="T79" fmla="*/ 8 h 66"/>
                  <a:gd name="T80" fmla="*/ 19 w 44"/>
                  <a:gd name="T81" fmla="*/ 8 h 66"/>
                  <a:gd name="T82" fmla="*/ 15 w 44"/>
                  <a:gd name="T83" fmla="*/ 9 h 66"/>
                  <a:gd name="T84" fmla="*/ 13 w 44"/>
                  <a:gd name="T85" fmla="*/ 11 h 66"/>
                  <a:gd name="T86" fmla="*/ 11 w 44"/>
                  <a:gd name="T87" fmla="*/ 13 h 66"/>
                  <a:gd name="T88" fmla="*/ 10 w 44"/>
                  <a:gd name="T89" fmla="*/ 16 h 66"/>
                  <a:gd name="T90" fmla="*/ 10 w 44"/>
                  <a:gd name="T91" fmla="*/ 19 h 66"/>
                  <a:gd name="T92" fmla="*/ 1 w 44"/>
                  <a:gd name="T93" fmla="*/ 18 h 66"/>
                  <a:gd name="T94" fmla="*/ 2 w 44"/>
                  <a:gd name="T95" fmla="*/ 13 h 66"/>
                  <a:gd name="T96" fmla="*/ 4 w 44"/>
                  <a:gd name="T97" fmla="*/ 9 h 66"/>
                  <a:gd name="T98" fmla="*/ 7 w 44"/>
                  <a:gd name="T99" fmla="*/ 5 h 66"/>
                  <a:gd name="T100" fmla="*/ 11 w 44"/>
                  <a:gd name="T101" fmla="*/ 3 h 66"/>
                  <a:gd name="T102" fmla="*/ 17 w 44"/>
                  <a:gd name="T103" fmla="*/ 1 h 66"/>
                  <a:gd name="T104" fmla="*/ 23 w 44"/>
                  <a:gd name="T10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4" h="66">
                    <a:moveTo>
                      <a:pt x="23" y="0"/>
                    </a:moveTo>
                    <a:lnTo>
                      <a:pt x="29" y="1"/>
                    </a:lnTo>
                    <a:lnTo>
                      <a:pt x="33" y="3"/>
                    </a:lnTo>
                    <a:lnTo>
                      <a:pt x="37" y="6"/>
                    </a:lnTo>
                    <a:lnTo>
                      <a:pt x="40" y="9"/>
                    </a:lnTo>
                    <a:lnTo>
                      <a:pt x="42" y="14"/>
                    </a:lnTo>
                    <a:lnTo>
                      <a:pt x="43" y="18"/>
                    </a:lnTo>
                    <a:lnTo>
                      <a:pt x="42" y="22"/>
                    </a:lnTo>
                    <a:lnTo>
                      <a:pt x="41" y="26"/>
                    </a:lnTo>
                    <a:lnTo>
                      <a:pt x="39" y="30"/>
                    </a:lnTo>
                    <a:lnTo>
                      <a:pt x="36" y="35"/>
                    </a:lnTo>
                    <a:lnTo>
                      <a:pt x="34" y="38"/>
                    </a:lnTo>
                    <a:lnTo>
                      <a:pt x="30" y="42"/>
                    </a:lnTo>
                    <a:lnTo>
                      <a:pt x="25" y="46"/>
                    </a:lnTo>
                    <a:lnTo>
                      <a:pt x="21" y="49"/>
                    </a:lnTo>
                    <a:lnTo>
                      <a:pt x="18" y="52"/>
                    </a:lnTo>
                    <a:lnTo>
                      <a:pt x="15" y="54"/>
                    </a:lnTo>
                    <a:lnTo>
                      <a:pt x="11" y="58"/>
                    </a:lnTo>
                    <a:lnTo>
                      <a:pt x="44" y="58"/>
                    </a:lnTo>
                    <a:lnTo>
                      <a:pt x="44" y="66"/>
                    </a:lnTo>
                    <a:lnTo>
                      <a:pt x="0" y="66"/>
                    </a:lnTo>
                    <a:lnTo>
                      <a:pt x="0" y="63"/>
                    </a:lnTo>
                    <a:lnTo>
                      <a:pt x="1" y="61"/>
                    </a:lnTo>
                    <a:lnTo>
                      <a:pt x="3" y="56"/>
                    </a:lnTo>
                    <a:lnTo>
                      <a:pt x="6" y="52"/>
                    </a:lnTo>
                    <a:lnTo>
                      <a:pt x="8" y="49"/>
                    </a:lnTo>
                    <a:lnTo>
                      <a:pt x="12" y="45"/>
                    </a:lnTo>
                    <a:lnTo>
                      <a:pt x="17" y="42"/>
                    </a:lnTo>
                    <a:lnTo>
                      <a:pt x="22" y="38"/>
                    </a:lnTo>
                    <a:lnTo>
                      <a:pt x="26" y="33"/>
                    </a:lnTo>
                    <a:lnTo>
                      <a:pt x="29" y="30"/>
                    </a:lnTo>
                    <a:lnTo>
                      <a:pt x="31" y="28"/>
                    </a:lnTo>
                    <a:lnTo>
                      <a:pt x="33" y="23"/>
                    </a:lnTo>
                    <a:lnTo>
                      <a:pt x="34" y="18"/>
                    </a:lnTo>
                    <a:lnTo>
                      <a:pt x="34" y="16"/>
                    </a:lnTo>
                    <a:lnTo>
                      <a:pt x="33" y="13"/>
                    </a:lnTo>
                    <a:lnTo>
                      <a:pt x="31" y="11"/>
                    </a:lnTo>
                    <a:lnTo>
                      <a:pt x="29" y="9"/>
                    </a:lnTo>
                    <a:lnTo>
                      <a:pt x="26" y="8"/>
                    </a:lnTo>
                    <a:lnTo>
                      <a:pt x="23" y="8"/>
                    </a:lnTo>
                    <a:lnTo>
                      <a:pt x="19" y="8"/>
                    </a:lnTo>
                    <a:lnTo>
                      <a:pt x="15" y="9"/>
                    </a:lnTo>
                    <a:lnTo>
                      <a:pt x="13" y="11"/>
                    </a:lnTo>
                    <a:lnTo>
                      <a:pt x="11" y="13"/>
                    </a:lnTo>
                    <a:lnTo>
                      <a:pt x="10" y="16"/>
                    </a:lnTo>
                    <a:lnTo>
                      <a:pt x="10" y="19"/>
                    </a:lnTo>
                    <a:lnTo>
                      <a:pt x="1" y="18"/>
                    </a:lnTo>
                    <a:lnTo>
                      <a:pt x="2" y="13"/>
                    </a:lnTo>
                    <a:lnTo>
                      <a:pt x="4" y="9"/>
                    </a:lnTo>
                    <a:lnTo>
                      <a:pt x="7" y="5"/>
                    </a:lnTo>
                    <a:lnTo>
                      <a:pt x="11" y="3"/>
                    </a:lnTo>
                    <a:lnTo>
                      <a:pt x="17" y="1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17" name="Freeform 187"/>
              <p:cNvSpPr>
                <a:spLocks noEditPoints="1"/>
              </p:cNvSpPr>
              <p:nvPr/>
            </p:nvSpPr>
            <p:spPr bwMode="auto">
              <a:xfrm>
                <a:off x="3695701" y="4918075"/>
                <a:ext cx="68263" cy="104775"/>
              </a:xfrm>
              <a:custGeom>
                <a:avLst/>
                <a:gdLst>
                  <a:gd name="T0" fmla="*/ 21 w 43"/>
                  <a:gd name="T1" fmla="*/ 8 h 66"/>
                  <a:gd name="T2" fmla="*/ 18 w 43"/>
                  <a:gd name="T3" fmla="*/ 8 h 66"/>
                  <a:gd name="T4" fmla="*/ 15 w 43"/>
                  <a:gd name="T5" fmla="*/ 10 h 66"/>
                  <a:gd name="T6" fmla="*/ 12 w 43"/>
                  <a:gd name="T7" fmla="*/ 12 h 66"/>
                  <a:gd name="T8" fmla="*/ 9 w 43"/>
                  <a:gd name="T9" fmla="*/ 21 h 66"/>
                  <a:gd name="T10" fmla="*/ 9 w 43"/>
                  <a:gd name="T11" fmla="*/ 33 h 66"/>
                  <a:gd name="T12" fmla="*/ 9 w 43"/>
                  <a:gd name="T13" fmla="*/ 47 h 66"/>
                  <a:gd name="T14" fmla="*/ 12 w 43"/>
                  <a:gd name="T15" fmla="*/ 55 h 66"/>
                  <a:gd name="T16" fmla="*/ 15 w 43"/>
                  <a:gd name="T17" fmla="*/ 58 h 66"/>
                  <a:gd name="T18" fmla="*/ 18 w 43"/>
                  <a:gd name="T19" fmla="*/ 59 h 66"/>
                  <a:gd name="T20" fmla="*/ 21 w 43"/>
                  <a:gd name="T21" fmla="*/ 60 h 66"/>
                  <a:gd name="T22" fmla="*/ 25 w 43"/>
                  <a:gd name="T23" fmla="*/ 59 h 66"/>
                  <a:gd name="T24" fmla="*/ 28 w 43"/>
                  <a:gd name="T25" fmla="*/ 58 h 66"/>
                  <a:gd name="T26" fmla="*/ 30 w 43"/>
                  <a:gd name="T27" fmla="*/ 55 h 66"/>
                  <a:gd name="T28" fmla="*/ 34 w 43"/>
                  <a:gd name="T29" fmla="*/ 47 h 66"/>
                  <a:gd name="T30" fmla="*/ 35 w 43"/>
                  <a:gd name="T31" fmla="*/ 33 h 66"/>
                  <a:gd name="T32" fmla="*/ 34 w 43"/>
                  <a:gd name="T33" fmla="*/ 21 h 66"/>
                  <a:gd name="T34" fmla="*/ 30 w 43"/>
                  <a:gd name="T35" fmla="*/ 13 h 66"/>
                  <a:gd name="T36" fmla="*/ 28 w 43"/>
                  <a:gd name="T37" fmla="*/ 10 h 66"/>
                  <a:gd name="T38" fmla="*/ 25 w 43"/>
                  <a:gd name="T39" fmla="*/ 9 h 66"/>
                  <a:gd name="T40" fmla="*/ 21 w 43"/>
                  <a:gd name="T41" fmla="*/ 8 h 66"/>
                  <a:gd name="T42" fmla="*/ 21 w 43"/>
                  <a:gd name="T43" fmla="*/ 0 h 66"/>
                  <a:gd name="T44" fmla="*/ 26 w 43"/>
                  <a:gd name="T45" fmla="*/ 1 h 66"/>
                  <a:gd name="T46" fmla="*/ 32 w 43"/>
                  <a:gd name="T47" fmla="*/ 3 h 66"/>
                  <a:gd name="T48" fmla="*/ 35 w 43"/>
                  <a:gd name="T49" fmla="*/ 5 h 66"/>
                  <a:gd name="T50" fmla="*/ 38 w 43"/>
                  <a:gd name="T51" fmla="*/ 9 h 66"/>
                  <a:gd name="T52" fmla="*/ 40 w 43"/>
                  <a:gd name="T53" fmla="*/ 13 h 66"/>
                  <a:gd name="T54" fmla="*/ 42 w 43"/>
                  <a:gd name="T55" fmla="*/ 18 h 66"/>
                  <a:gd name="T56" fmla="*/ 43 w 43"/>
                  <a:gd name="T57" fmla="*/ 22 h 66"/>
                  <a:gd name="T58" fmla="*/ 43 w 43"/>
                  <a:gd name="T59" fmla="*/ 27 h 66"/>
                  <a:gd name="T60" fmla="*/ 43 w 43"/>
                  <a:gd name="T61" fmla="*/ 33 h 66"/>
                  <a:gd name="T62" fmla="*/ 43 w 43"/>
                  <a:gd name="T63" fmla="*/ 45 h 66"/>
                  <a:gd name="T64" fmla="*/ 41 w 43"/>
                  <a:gd name="T65" fmla="*/ 53 h 66"/>
                  <a:gd name="T66" fmla="*/ 39 w 43"/>
                  <a:gd name="T67" fmla="*/ 57 h 66"/>
                  <a:gd name="T68" fmla="*/ 37 w 43"/>
                  <a:gd name="T69" fmla="*/ 61 h 66"/>
                  <a:gd name="T70" fmla="*/ 34 w 43"/>
                  <a:gd name="T71" fmla="*/ 64 h 66"/>
                  <a:gd name="T72" fmla="*/ 30 w 43"/>
                  <a:gd name="T73" fmla="*/ 66 h 66"/>
                  <a:gd name="T74" fmla="*/ 27 w 43"/>
                  <a:gd name="T75" fmla="*/ 66 h 66"/>
                  <a:gd name="T76" fmla="*/ 15 w 43"/>
                  <a:gd name="T77" fmla="*/ 66 h 66"/>
                  <a:gd name="T78" fmla="*/ 13 w 43"/>
                  <a:gd name="T79" fmla="*/ 66 h 66"/>
                  <a:gd name="T80" fmla="*/ 9 w 43"/>
                  <a:gd name="T81" fmla="*/ 64 h 66"/>
                  <a:gd name="T82" fmla="*/ 6 w 43"/>
                  <a:gd name="T83" fmla="*/ 61 h 66"/>
                  <a:gd name="T84" fmla="*/ 3 w 43"/>
                  <a:gd name="T85" fmla="*/ 54 h 66"/>
                  <a:gd name="T86" fmla="*/ 1 w 43"/>
                  <a:gd name="T87" fmla="*/ 45 h 66"/>
                  <a:gd name="T88" fmla="*/ 0 w 43"/>
                  <a:gd name="T89" fmla="*/ 33 h 66"/>
                  <a:gd name="T90" fmla="*/ 1 w 43"/>
                  <a:gd name="T91" fmla="*/ 23 h 66"/>
                  <a:gd name="T92" fmla="*/ 2 w 43"/>
                  <a:gd name="T93" fmla="*/ 15 h 66"/>
                  <a:gd name="T94" fmla="*/ 4 w 43"/>
                  <a:gd name="T95" fmla="*/ 10 h 66"/>
                  <a:gd name="T96" fmla="*/ 7 w 43"/>
                  <a:gd name="T97" fmla="*/ 7 h 66"/>
                  <a:gd name="T98" fmla="*/ 9 w 43"/>
                  <a:gd name="T99" fmla="*/ 4 h 66"/>
                  <a:gd name="T100" fmla="*/ 13 w 43"/>
                  <a:gd name="T101" fmla="*/ 2 h 66"/>
                  <a:gd name="T102" fmla="*/ 17 w 43"/>
                  <a:gd name="T103" fmla="*/ 1 h 66"/>
                  <a:gd name="T104" fmla="*/ 21 w 43"/>
                  <a:gd name="T10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3" h="66">
                    <a:moveTo>
                      <a:pt x="21" y="8"/>
                    </a:moveTo>
                    <a:lnTo>
                      <a:pt x="18" y="8"/>
                    </a:lnTo>
                    <a:lnTo>
                      <a:pt x="15" y="10"/>
                    </a:lnTo>
                    <a:lnTo>
                      <a:pt x="12" y="12"/>
                    </a:lnTo>
                    <a:lnTo>
                      <a:pt x="9" y="21"/>
                    </a:lnTo>
                    <a:lnTo>
                      <a:pt x="9" y="33"/>
                    </a:lnTo>
                    <a:lnTo>
                      <a:pt x="9" y="47"/>
                    </a:lnTo>
                    <a:lnTo>
                      <a:pt x="12" y="55"/>
                    </a:lnTo>
                    <a:lnTo>
                      <a:pt x="15" y="58"/>
                    </a:lnTo>
                    <a:lnTo>
                      <a:pt x="18" y="59"/>
                    </a:lnTo>
                    <a:lnTo>
                      <a:pt x="21" y="60"/>
                    </a:lnTo>
                    <a:lnTo>
                      <a:pt x="25" y="59"/>
                    </a:lnTo>
                    <a:lnTo>
                      <a:pt x="28" y="58"/>
                    </a:lnTo>
                    <a:lnTo>
                      <a:pt x="30" y="55"/>
                    </a:lnTo>
                    <a:lnTo>
                      <a:pt x="34" y="47"/>
                    </a:lnTo>
                    <a:lnTo>
                      <a:pt x="35" y="33"/>
                    </a:lnTo>
                    <a:lnTo>
                      <a:pt x="34" y="21"/>
                    </a:lnTo>
                    <a:lnTo>
                      <a:pt x="30" y="13"/>
                    </a:lnTo>
                    <a:lnTo>
                      <a:pt x="28" y="10"/>
                    </a:lnTo>
                    <a:lnTo>
                      <a:pt x="25" y="9"/>
                    </a:lnTo>
                    <a:lnTo>
                      <a:pt x="21" y="8"/>
                    </a:lnTo>
                    <a:close/>
                    <a:moveTo>
                      <a:pt x="21" y="0"/>
                    </a:moveTo>
                    <a:lnTo>
                      <a:pt x="26" y="1"/>
                    </a:lnTo>
                    <a:lnTo>
                      <a:pt x="32" y="3"/>
                    </a:lnTo>
                    <a:lnTo>
                      <a:pt x="35" y="5"/>
                    </a:lnTo>
                    <a:lnTo>
                      <a:pt x="38" y="9"/>
                    </a:lnTo>
                    <a:lnTo>
                      <a:pt x="40" y="13"/>
                    </a:lnTo>
                    <a:lnTo>
                      <a:pt x="42" y="18"/>
                    </a:lnTo>
                    <a:lnTo>
                      <a:pt x="43" y="22"/>
                    </a:lnTo>
                    <a:lnTo>
                      <a:pt x="43" y="27"/>
                    </a:lnTo>
                    <a:lnTo>
                      <a:pt x="43" y="33"/>
                    </a:lnTo>
                    <a:lnTo>
                      <a:pt x="43" y="45"/>
                    </a:lnTo>
                    <a:lnTo>
                      <a:pt x="41" y="53"/>
                    </a:lnTo>
                    <a:lnTo>
                      <a:pt x="39" y="57"/>
                    </a:lnTo>
                    <a:lnTo>
                      <a:pt x="37" y="61"/>
                    </a:lnTo>
                    <a:lnTo>
                      <a:pt x="34" y="64"/>
                    </a:lnTo>
                    <a:lnTo>
                      <a:pt x="30" y="66"/>
                    </a:lnTo>
                    <a:lnTo>
                      <a:pt x="27" y="66"/>
                    </a:lnTo>
                    <a:lnTo>
                      <a:pt x="15" y="66"/>
                    </a:lnTo>
                    <a:lnTo>
                      <a:pt x="13" y="66"/>
                    </a:lnTo>
                    <a:lnTo>
                      <a:pt x="9" y="64"/>
                    </a:lnTo>
                    <a:lnTo>
                      <a:pt x="6" y="61"/>
                    </a:lnTo>
                    <a:lnTo>
                      <a:pt x="3" y="54"/>
                    </a:lnTo>
                    <a:lnTo>
                      <a:pt x="1" y="45"/>
                    </a:lnTo>
                    <a:lnTo>
                      <a:pt x="0" y="33"/>
                    </a:lnTo>
                    <a:lnTo>
                      <a:pt x="1" y="23"/>
                    </a:lnTo>
                    <a:lnTo>
                      <a:pt x="2" y="15"/>
                    </a:lnTo>
                    <a:lnTo>
                      <a:pt x="4" y="10"/>
                    </a:lnTo>
                    <a:lnTo>
                      <a:pt x="7" y="7"/>
                    </a:lnTo>
                    <a:lnTo>
                      <a:pt x="9" y="4"/>
                    </a:lnTo>
                    <a:lnTo>
                      <a:pt x="13" y="2"/>
                    </a:lnTo>
                    <a:lnTo>
                      <a:pt x="17" y="1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18" name="Line 188"/>
              <p:cNvSpPr>
                <a:spLocks noChangeShapeType="1"/>
              </p:cNvSpPr>
              <p:nvPr/>
            </p:nvSpPr>
            <p:spPr bwMode="auto">
              <a:xfrm>
                <a:off x="4587876" y="2033588"/>
                <a:ext cx="33338" cy="0"/>
              </a:xfrm>
              <a:prstGeom prst="line">
                <a:avLst/>
              </a:prstGeom>
              <a:noFill/>
              <a:ln w="317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19" name="Line 189"/>
              <p:cNvSpPr>
                <a:spLocks noChangeShapeType="1"/>
              </p:cNvSpPr>
              <p:nvPr/>
            </p:nvSpPr>
            <p:spPr bwMode="auto">
              <a:xfrm flipV="1">
                <a:off x="3722688" y="4824413"/>
                <a:ext cx="0" cy="47625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20" name="Line 190"/>
              <p:cNvSpPr>
                <a:spLocks noChangeShapeType="1"/>
              </p:cNvSpPr>
              <p:nvPr/>
            </p:nvSpPr>
            <p:spPr bwMode="auto">
              <a:xfrm>
                <a:off x="4606926" y="2079625"/>
                <a:ext cx="0" cy="65088"/>
              </a:xfrm>
              <a:prstGeom prst="line">
                <a:avLst/>
              </a:prstGeom>
              <a:noFill/>
              <a:ln w="317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21" name="Line 191"/>
              <p:cNvSpPr>
                <a:spLocks noChangeShapeType="1"/>
              </p:cNvSpPr>
              <p:nvPr/>
            </p:nvSpPr>
            <p:spPr bwMode="auto">
              <a:xfrm flipV="1">
                <a:off x="3760788" y="4824413"/>
                <a:ext cx="0" cy="47625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22" name="Line 192"/>
              <p:cNvSpPr>
                <a:spLocks noChangeShapeType="1"/>
              </p:cNvSpPr>
              <p:nvPr/>
            </p:nvSpPr>
            <p:spPr bwMode="auto">
              <a:xfrm flipV="1">
                <a:off x="3797301" y="4824413"/>
                <a:ext cx="0" cy="47625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23" name="Line 193"/>
              <p:cNvSpPr>
                <a:spLocks noChangeShapeType="1"/>
              </p:cNvSpPr>
              <p:nvPr/>
            </p:nvSpPr>
            <p:spPr bwMode="auto">
              <a:xfrm>
                <a:off x="4587876" y="2143125"/>
                <a:ext cx="33338" cy="0"/>
              </a:xfrm>
              <a:prstGeom prst="line">
                <a:avLst/>
              </a:prstGeom>
              <a:noFill/>
              <a:ln w="317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24" name="Line 194"/>
              <p:cNvSpPr>
                <a:spLocks noChangeShapeType="1"/>
              </p:cNvSpPr>
              <p:nvPr/>
            </p:nvSpPr>
            <p:spPr bwMode="auto">
              <a:xfrm flipV="1">
                <a:off x="3838576" y="4824413"/>
                <a:ext cx="0" cy="47625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25" name="Line 195"/>
              <p:cNvSpPr>
                <a:spLocks noChangeShapeType="1"/>
              </p:cNvSpPr>
              <p:nvPr/>
            </p:nvSpPr>
            <p:spPr bwMode="auto">
              <a:xfrm>
                <a:off x="4013201" y="2070100"/>
                <a:ext cx="0" cy="90488"/>
              </a:xfrm>
              <a:prstGeom prst="line">
                <a:avLst/>
              </a:prstGeom>
              <a:noFill/>
              <a:ln w="317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26" name="Line 196"/>
              <p:cNvSpPr>
                <a:spLocks noChangeShapeType="1"/>
              </p:cNvSpPr>
              <p:nvPr/>
            </p:nvSpPr>
            <p:spPr bwMode="auto">
              <a:xfrm flipV="1">
                <a:off x="3884613" y="4824413"/>
                <a:ext cx="0" cy="47625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27" name="Line 197"/>
              <p:cNvSpPr>
                <a:spLocks noChangeShapeType="1"/>
              </p:cNvSpPr>
              <p:nvPr/>
            </p:nvSpPr>
            <p:spPr bwMode="auto">
              <a:xfrm flipV="1">
                <a:off x="3930651" y="4824413"/>
                <a:ext cx="0" cy="47625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28" name="Line 198"/>
              <p:cNvSpPr>
                <a:spLocks noChangeShapeType="1"/>
              </p:cNvSpPr>
              <p:nvPr/>
            </p:nvSpPr>
            <p:spPr bwMode="auto">
              <a:xfrm>
                <a:off x="3997326" y="2070100"/>
                <a:ext cx="31750" cy="0"/>
              </a:xfrm>
              <a:prstGeom prst="line">
                <a:avLst/>
              </a:prstGeom>
              <a:noFill/>
              <a:ln w="317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29" name="Line 199"/>
              <p:cNvSpPr>
                <a:spLocks noChangeShapeType="1"/>
              </p:cNvSpPr>
              <p:nvPr/>
            </p:nvSpPr>
            <p:spPr bwMode="auto">
              <a:xfrm flipV="1">
                <a:off x="3981451" y="4824413"/>
                <a:ext cx="0" cy="47625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30" name="Line 200"/>
              <p:cNvSpPr>
                <a:spLocks noChangeShapeType="1"/>
              </p:cNvSpPr>
              <p:nvPr/>
            </p:nvSpPr>
            <p:spPr bwMode="auto">
              <a:xfrm>
                <a:off x="4013201" y="2159000"/>
                <a:ext cx="0" cy="141288"/>
              </a:xfrm>
              <a:prstGeom prst="line">
                <a:avLst/>
              </a:prstGeom>
              <a:noFill/>
              <a:ln w="317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31" name="Line 201"/>
              <p:cNvSpPr>
                <a:spLocks noChangeShapeType="1"/>
              </p:cNvSpPr>
              <p:nvPr/>
            </p:nvSpPr>
            <p:spPr bwMode="auto">
              <a:xfrm flipV="1">
                <a:off x="4035426" y="4824413"/>
                <a:ext cx="0" cy="47625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32" name="Line 202"/>
              <p:cNvSpPr>
                <a:spLocks noChangeShapeType="1"/>
              </p:cNvSpPr>
              <p:nvPr/>
            </p:nvSpPr>
            <p:spPr bwMode="auto">
              <a:xfrm flipV="1">
                <a:off x="4094163" y="4824413"/>
                <a:ext cx="0" cy="47625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33" name="Line 203"/>
              <p:cNvSpPr>
                <a:spLocks noChangeShapeType="1"/>
              </p:cNvSpPr>
              <p:nvPr/>
            </p:nvSpPr>
            <p:spPr bwMode="auto">
              <a:xfrm>
                <a:off x="3997326" y="2300288"/>
                <a:ext cx="31750" cy="0"/>
              </a:xfrm>
              <a:prstGeom prst="line">
                <a:avLst/>
              </a:prstGeom>
              <a:noFill/>
              <a:ln w="317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34" name="Line 204"/>
              <p:cNvSpPr>
                <a:spLocks noChangeShapeType="1"/>
              </p:cNvSpPr>
              <p:nvPr/>
            </p:nvSpPr>
            <p:spPr bwMode="auto">
              <a:xfrm flipV="1">
                <a:off x="4157663" y="4778375"/>
                <a:ext cx="0" cy="93663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35" name="Line 205"/>
              <p:cNvSpPr>
                <a:spLocks noChangeShapeType="1"/>
              </p:cNvSpPr>
              <p:nvPr/>
            </p:nvSpPr>
            <p:spPr bwMode="auto">
              <a:xfrm>
                <a:off x="3665538" y="2192338"/>
                <a:ext cx="0" cy="63500"/>
              </a:xfrm>
              <a:prstGeom prst="line">
                <a:avLst/>
              </a:prstGeom>
              <a:noFill/>
              <a:ln w="317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36" name="Freeform 207"/>
              <p:cNvSpPr>
                <a:spLocks/>
              </p:cNvSpPr>
              <p:nvPr/>
            </p:nvSpPr>
            <p:spPr bwMode="auto">
              <a:xfrm>
                <a:off x="4095751" y="4918076"/>
                <a:ext cx="36513" cy="104775"/>
              </a:xfrm>
              <a:custGeom>
                <a:avLst/>
                <a:gdLst>
                  <a:gd name="T0" fmla="*/ 18 w 23"/>
                  <a:gd name="T1" fmla="*/ 0 h 66"/>
                  <a:gd name="T2" fmla="*/ 23 w 23"/>
                  <a:gd name="T3" fmla="*/ 0 h 66"/>
                  <a:gd name="T4" fmla="*/ 23 w 23"/>
                  <a:gd name="T5" fmla="*/ 66 h 66"/>
                  <a:gd name="T6" fmla="*/ 15 w 23"/>
                  <a:gd name="T7" fmla="*/ 66 h 66"/>
                  <a:gd name="T8" fmla="*/ 15 w 23"/>
                  <a:gd name="T9" fmla="*/ 15 h 66"/>
                  <a:gd name="T10" fmla="*/ 12 w 23"/>
                  <a:gd name="T11" fmla="*/ 18 h 66"/>
                  <a:gd name="T12" fmla="*/ 8 w 23"/>
                  <a:gd name="T13" fmla="*/ 20 h 66"/>
                  <a:gd name="T14" fmla="*/ 3 w 23"/>
                  <a:gd name="T15" fmla="*/ 23 h 66"/>
                  <a:gd name="T16" fmla="*/ 0 w 23"/>
                  <a:gd name="T17" fmla="*/ 24 h 66"/>
                  <a:gd name="T18" fmla="*/ 0 w 23"/>
                  <a:gd name="T19" fmla="*/ 17 h 66"/>
                  <a:gd name="T20" fmla="*/ 6 w 23"/>
                  <a:gd name="T21" fmla="*/ 13 h 66"/>
                  <a:gd name="T22" fmla="*/ 11 w 23"/>
                  <a:gd name="T23" fmla="*/ 9 h 66"/>
                  <a:gd name="T24" fmla="*/ 15 w 23"/>
                  <a:gd name="T25" fmla="*/ 5 h 66"/>
                  <a:gd name="T26" fmla="*/ 18 w 23"/>
                  <a:gd name="T27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" h="66">
                    <a:moveTo>
                      <a:pt x="18" y="0"/>
                    </a:moveTo>
                    <a:lnTo>
                      <a:pt x="23" y="0"/>
                    </a:lnTo>
                    <a:lnTo>
                      <a:pt x="23" y="66"/>
                    </a:lnTo>
                    <a:lnTo>
                      <a:pt x="15" y="66"/>
                    </a:lnTo>
                    <a:lnTo>
                      <a:pt x="15" y="15"/>
                    </a:lnTo>
                    <a:lnTo>
                      <a:pt x="12" y="18"/>
                    </a:lnTo>
                    <a:lnTo>
                      <a:pt x="8" y="20"/>
                    </a:lnTo>
                    <a:lnTo>
                      <a:pt x="3" y="23"/>
                    </a:lnTo>
                    <a:lnTo>
                      <a:pt x="0" y="24"/>
                    </a:lnTo>
                    <a:lnTo>
                      <a:pt x="0" y="17"/>
                    </a:lnTo>
                    <a:lnTo>
                      <a:pt x="6" y="13"/>
                    </a:lnTo>
                    <a:lnTo>
                      <a:pt x="11" y="9"/>
                    </a:lnTo>
                    <a:lnTo>
                      <a:pt x="15" y="5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37" name="Freeform 208"/>
              <p:cNvSpPr>
                <a:spLocks noEditPoints="1"/>
              </p:cNvSpPr>
              <p:nvPr/>
            </p:nvSpPr>
            <p:spPr bwMode="auto">
              <a:xfrm>
                <a:off x="4165601" y="4918076"/>
                <a:ext cx="68263" cy="104775"/>
              </a:xfrm>
              <a:custGeom>
                <a:avLst/>
                <a:gdLst>
                  <a:gd name="T0" fmla="*/ 22 w 43"/>
                  <a:gd name="T1" fmla="*/ 8 h 66"/>
                  <a:gd name="T2" fmla="*/ 19 w 43"/>
                  <a:gd name="T3" fmla="*/ 8 h 66"/>
                  <a:gd name="T4" fmla="*/ 16 w 43"/>
                  <a:gd name="T5" fmla="*/ 10 h 66"/>
                  <a:gd name="T6" fmla="*/ 13 w 43"/>
                  <a:gd name="T7" fmla="*/ 12 h 66"/>
                  <a:gd name="T8" fmla="*/ 10 w 43"/>
                  <a:gd name="T9" fmla="*/ 21 h 66"/>
                  <a:gd name="T10" fmla="*/ 9 w 43"/>
                  <a:gd name="T11" fmla="*/ 33 h 66"/>
                  <a:gd name="T12" fmla="*/ 10 w 43"/>
                  <a:gd name="T13" fmla="*/ 47 h 66"/>
                  <a:gd name="T14" fmla="*/ 13 w 43"/>
                  <a:gd name="T15" fmla="*/ 55 h 66"/>
                  <a:gd name="T16" fmla="*/ 16 w 43"/>
                  <a:gd name="T17" fmla="*/ 58 h 66"/>
                  <a:gd name="T18" fmla="*/ 19 w 43"/>
                  <a:gd name="T19" fmla="*/ 59 h 66"/>
                  <a:gd name="T20" fmla="*/ 22 w 43"/>
                  <a:gd name="T21" fmla="*/ 60 h 66"/>
                  <a:gd name="T22" fmla="*/ 25 w 43"/>
                  <a:gd name="T23" fmla="*/ 59 h 66"/>
                  <a:gd name="T24" fmla="*/ 28 w 43"/>
                  <a:gd name="T25" fmla="*/ 58 h 66"/>
                  <a:gd name="T26" fmla="*/ 31 w 43"/>
                  <a:gd name="T27" fmla="*/ 55 h 66"/>
                  <a:gd name="T28" fmla="*/ 34 w 43"/>
                  <a:gd name="T29" fmla="*/ 47 h 66"/>
                  <a:gd name="T30" fmla="*/ 35 w 43"/>
                  <a:gd name="T31" fmla="*/ 33 h 66"/>
                  <a:gd name="T32" fmla="*/ 34 w 43"/>
                  <a:gd name="T33" fmla="*/ 21 h 66"/>
                  <a:gd name="T34" fmla="*/ 31 w 43"/>
                  <a:gd name="T35" fmla="*/ 13 h 66"/>
                  <a:gd name="T36" fmla="*/ 29 w 43"/>
                  <a:gd name="T37" fmla="*/ 10 h 66"/>
                  <a:gd name="T38" fmla="*/ 26 w 43"/>
                  <a:gd name="T39" fmla="*/ 9 h 66"/>
                  <a:gd name="T40" fmla="*/ 22 w 43"/>
                  <a:gd name="T41" fmla="*/ 8 h 66"/>
                  <a:gd name="T42" fmla="*/ 22 w 43"/>
                  <a:gd name="T43" fmla="*/ 0 h 66"/>
                  <a:gd name="T44" fmla="*/ 27 w 43"/>
                  <a:gd name="T45" fmla="*/ 1 h 66"/>
                  <a:gd name="T46" fmla="*/ 31 w 43"/>
                  <a:gd name="T47" fmla="*/ 3 h 66"/>
                  <a:gd name="T48" fmla="*/ 35 w 43"/>
                  <a:gd name="T49" fmla="*/ 5 h 66"/>
                  <a:gd name="T50" fmla="*/ 38 w 43"/>
                  <a:gd name="T51" fmla="*/ 9 h 66"/>
                  <a:gd name="T52" fmla="*/ 40 w 43"/>
                  <a:gd name="T53" fmla="*/ 13 h 66"/>
                  <a:gd name="T54" fmla="*/ 42 w 43"/>
                  <a:gd name="T55" fmla="*/ 18 h 66"/>
                  <a:gd name="T56" fmla="*/ 43 w 43"/>
                  <a:gd name="T57" fmla="*/ 22 h 66"/>
                  <a:gd name="T58" fmla="*/ 43 w 43"/>
                  <a:gd name="T59" fmla="*/ 27 h 66"/>
                  <a:gd name="T60" fmla="*/ 43 w 43"/>
                  <a:gd name="T61" fmla="*/ 33 h 66"/>
                  <a:gd name="T62" fmla="*/ 43 w 43"/>
                  <a:gd name="T63" fmla="*/ 45 h 66"/>
                  <a:gd name="T64" fmla="*/ 41 w 43"/>
                  <a:gd name="T65" fmla="*/ 53 h 66"/>
                  <a:gd name="T66" fmla="*/ 39 w 43"/>
                  <a:gd name="T67" fmla="*/ 57 h 66"/>
                  <a:gd name="T68" fmla="*/ 37 w 43"/>
                  <a:gd name="T69" fmla="*/ 61 h 66"/>
                  <a:gd name="T70" fmla="*/ 34 w 43"/>
                  <a:gd name="T71" fmla="*/ 64 h 66"/>
                  <a:gd name="T72" fmla="*/ 30 w 43"/>
                  <a:gd name="T73" fmla="*/ 66 h 66"/>
                  <a:gd name="T74" fmla="*/ 28 w 43"/>
                  <a:gd name="T75" fmla="*/ 66 h 66"/>
                  <a:gd name="T76" fmla="*/ 16 w 43"/>
                  <a:gd name="T77" fmla="*/ 66 h 66"/>
                  <a:gd name="T78" fmla="*/ 14 w 43"/>
                  <a:gd name="T79" fmla="*/ 66 h 66"/>
                  <a:gd name="T80" fmla="*/ 10 w 43"/>
                  <a:gd name="T81" fmla="*/ 64 h 66"/>
                  <a:gd name="T82" fmla="*/ 7 w 43"/>
                  <a:gd name="T83" fmla="*/ 61 h 66"/>
                  <a:gd name="T84" fmla="*/ 4 w 43"/>
                  <a:gd name="T85" fmla="*/ 54 h 66"/>
                  <a:gd name="T86" fmla="*/ 1 w 43"/>
                  <a:gd name="T87" fmla="*/ 45 h 66"/>
                  <a:gd name="T88" fmla="*/ 0 w 43"/>
                  <a:gd name="T89" fmla="*/ 33 h 66"/>
                  <a:gd name="T90" fmla="*/ 1 w 43"/>
                  <a:gd name="T91" fmla="*/ 23 h 66"/>
                  <a:gd name="T92" fmla="*/ 2 w 43"/>
                  <a:gd name="T93" fmla="*/ 15 h 66"/>
                  <a:gd name="T94" fmla="*/ 5 w 43"/>
                  <a:gd name="T95" fmla="*/ 10 h 66"/>
                  <a:gd name="T96" fmla="*/ 7 w 43"/>
                  <a:gd name="T97" fmla="*/ 7 h 66"/>
                  <a:gd name="T98" fmla="*/ 10 w 43"/>
                  <a:gd name="T99" fmla="*/ 4 h 66"/>
                  <a:gd name="T100" fmla="*/ 14 w 43"/>
                  <a:gd name="T101" fmla="*/ 2 h 66"/>
                  <a:gd name="T102" fmla="*/ 18 w 43"/>
                  <a:gd name="T103" fmla="*/ 1 h 66"/>
                  <a:gd name="T104" fmla="*/ 22 w 43"/>
                  <a:gd name="T10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3" h="66">
                    <a:moveTo>
                      <a:pt x="22" y="8"/>
                    </a:moveTo>
                    <a:lnTo>
                      <a:pt x="19" y="8"/>
                    </a:lnTo>
                    <a:lnTo>
                      <a:pt x="16" y="10"/>
                    </a:lnTo>
                    <a:lnTo>
                      <a:pt x="13" y="12"/>
                    </a:lnTo>
                    <a:lnTo>
                      <a:pt x="10" y="21"/>
                    </a:lnTo>
                    <a:lnTo>
                      <a:pt x="9" y="33"/>
                    </a:lnTo>
                    <a:lnTo>
                      <a:pt x="10" y="47"/>
                    </a:lnTo>
                    <a:lnTo>
                      <a:pt x="13" y="55"/>
                    </a:lnTo>
                    <a:lnTo>
                      <a:pt x="16" y="58"/>
                    </a:lnTo>
                    <a:lnTo>
                      <a:pt x="19" y="59"/>
                    </a:lnTo>
                    <a:lnTo>
                      <a:pt x="22" y="60"/>
                    </a:lnTo>
                    <a:lnTo>
                      <a:pt x="25" y="59"/>
                    </a:lnTo>
                    <a:lnTo>
                      <a:pt x="28" y="58"/>
                    </a:lnTo>
                    <a:lnTo>
                      <a:pt x="31" y="55"/>
                    </a:lnTo>
                    <a:lnTo>
                      <a:pt x="34" y="47"/>
                    </a:lnTo>
                    <a:lnTo>
                      <a:pt x="35" y="33"/>
                    </a:lnTo>
                    <a:lnTo>
                      <a:pt x="34" y="21"/>
                    </a:lnTo>
                    <a:lnTo>
                      <a:pt x="31" y="13"/>
                    </a:lnTo>
                    <a:lnTo>
                      <a:pt x="29" y="10"/>
                    </a:lnTo>
                    <a:lnTo>
                      <a:pt x="26" y="9"/>
                    </a:lnTo>
                    <a:lnTo>
                      <a:pt x="22" y="8"/>
                    </a:lnTo>
                    <a:close/>
                    <a:moveTo>
                      <a:pt x="22" y="0"/>
                    </a:moveTo>
                    <a:lnTo>
                      <a:pt x="27" y="1"/>
                    </a:lnTo>
                    <a:lnTo>
                      <a:pt x="31" y="3"/>
                    </a:lnTo>
                    <a:lnTo>
                      <a:pt x="35" y="5"/>
                    </a:lnTo>
                    <a:lnTo>
                      <a:pt x="38" y="9"/>
                    </a:lnTo>
                    <a:lnTo>
                      <a:pt x="40" y="13"/>
                    </a:lnTo>
                    <a:lnTo>
                      <a:pt x="42" y="18"/>
                    </a:lnTo>
                    <a:lnTo>
                      <a:pt x="43" y="22"/>
                    </a:lnTo>
                    <a:lnTo>
                      <a:pt x="43" y="27"/>
                    </a:lnTo>
                    <a:lnTo>
                      <a:pt x="43" y="33"/>
                    </a:lnTo>
                    <a:lnTo>
                      <a:pt x="43" y="45"/>
                    </a:lnTo>
                    <a:lnTo>
                      <a:pt x="41" y="53"/>
                    </a:lnTo>
                    <a:lnTo>
                      <a:pt x="39" y="57"/>
                    </a:lnTo>
                    <a:lnTo>
                      <a:pt x="37" y="61"/>
                    </a:lnTo>
                    <a:lnTo>
                      <a:pt x="34" y="64"/>
                    </a:lnTo>
                    <a:lnTo>
                      <a:pt x="30" y="66"/>
                    </a:lnTo>
                    <a:lnTo>
                      <a:pt x="28" y="66"/>
                    </a:lnTo>
                    <a:lnTo>
                      <a:pt x="16" y="66"/>
                    </a:lnTo>
                    <a:lnTo>
                      <a:pt x="14" y="66"/>
                    </a:lnTo>
                    <a:lnTo>
                      <a:pt x="10" y="64"/>
                    </a:lnTo>
                    <a:lnTo>
                      <a:pt x="7" y="61"/>
                    </a:lnTo>
                    <a:lnTo>
                      <a:pt x="4" y="54"/>
                    </a:lnTo>
                    <a:lnTo>
                      <a:pt x="1" y="45"/>
                    </a:lnTo>
                    <a:lnTo>
                      <a:pt x="0" y="33"/>
                    </a:lnTo>
                    <a:lnTo>
                      <a:pt x="1" y="23"/>
                    </a:lnTo>
                    <a:lnTo>
                      <a:pt x="2" y="15"/>
                    </a:lnTo>
                    <a:lnTo>
                      <a:pt x="5" y="10"/>
                    </a:lnTo>
                    <a:lnTo>
                      <a:pt x="7" y="7"/>
                    </a:lnTo>
                    <a:lnTo>
                      <a:pt x="10" y="4"/>
                    </a:lnTo>
                    <a:lnTo>
                      <a:pt x="14" y="2"/>
                    </a:lnTo>
                    <a:lnTo>
                      <a:pt x="18" y="1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38" name="Line 209"/>
              <p:cNvSpPr>
                <a:spLocks noChangeShapeType="1"/>
              </p:cNvSpPr>
              <p:nvPr/>
            </p:nvSpPr>
            <p:spPr bwMode="auto">
              <a:xfrm>
                <a:off x="3649664" y="2192338"/>
                <a:ext cx="33338" cy="0"/>
              </a:xfrm>
              <a:prstGeom prst="line">
                <a:avLst/>
              </a:prstGeom>
              <a:noFill/>
              <a:ln w="317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39" name="Line 210"/>
              <p:cNvSpPr>
                <a:spLocks noChangeShapeType="1"/>
              </p:cNvSpPr>
              <p:nvPr/>
            </p:nvSpPr>
            <p:spPr bwMode="auto">
              <a:xfrm>
                <a:off x="3665539" y="2254251"/>
                <a:ext cx="0" cy="82550"/>
              </a:xfrm>
              <a:prstGeom prst="line">
                <a:avLst/>
              </a:prstGeom>
              <a:noFill/>
              <a:ln w="317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40" name="Line 211"/>
              <p:cNvSpPr>
                <a:spLocks noChangeShapeType="1"/>
              </p:cNvSpPr>
              <p:nvPr/>
            </p:nvSpPr>
            <p:spPr bwMode="auto">
              <a:xfrm flipV="1">
                <a:off x="4227514" y="4824413"/>
                <a:ext cx="0" cy="47625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41" name="Line 212"/>
              <p:cNvSpPr>
                <a:spLocks noChangeShapeType="1"/>
              </p:cNvSpPr>
              <p:nvPr/>
            </p:nvSpPr>
            <p:spPr bwMode="auto">
              <a:xfrm flipV="1">
                <a:off x="4308476" y="4824413"/>
                <a:ext cx="0" cy="47625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42" name="Line 213"/>
              <p:cNvSpPr>
                <a:spLocks noChangeShapeType="1"/>
              </p:cNvSpPr>
              <p:nvPr/>
            </p:nvSpPr>
            <p:spPr bwMode="auto">
              <a:xfrm>
                <a:off x="3649664" y="2336801"/>
                <a:ext cx="33338" cy="0"/>
              </a:xfrm>
              <a:prstGeom prst="line">
                <a:avLst/>
              </a:prstGeom>
              <a:noFill/>
              <a:ln w="317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43" name="Line 214"/>
              <p:cNvSpPr>
                <a:spLocks noChangeShapeType="1"/>
              </p:cNvSpPr>
              <p:nvPr/>
            </p:nvSpPr>
            <p:spPr bwMode="auto">
              <a:xfrm flipV="1">
                <a:off x="4398964" y="4824413"/>
                <a:ext cx="0" cy="47625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44" name="Freeform 215"/>
              <p:cNvSpPr>
                <a:spLocks/>
              </p:cNvSpPr>
              <p:nvPr/>
            </p:nvSpPr>
            <p:spPr bwMode="auto">
              <a:xfrm>
                <a:off x="2720976" y="3192463"/>
                <a:ext cx="17463" cy="17463"/>
              </a:xfrm>
              <a:custGeom>
                <a:avLst/>
                <a:gdLst>
                  <a:gd name="T0" fmla="*/ 4 w 11"/>
                  <a:gd name="T1" fmla="*/ 0 h 11"/>
                  <a:gd name="T2" fmla="*/ 11 w 11"/>
                  <a:gd name="T3" fmla="*/ 0 h 11"/>
                  <a:gd name="T4" fmla="*/ 11 w 11"/>
                  <a:gd name="T5" fmla="*/ 7 h 11"/>
                  <a:gd name="T6" fmla="*/ 6 w 11"/>
                  <a:gd name="T7" fmla="*/ 11 h 11"/>
                  <a:gd name="T8" fmla="*/ 0 w 11"/>
                  <a:gd name="T9" fmla="*/ 11 h 11"/>
                  <a:gd name="T10" fmla="*/ 0 w 11"/>
                  <a:gd name="T11" fmla="*/ 3 h 11"/>
                  <a:gd name="T12" fmla="*/ 4 w 11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1">
                    <a:moveTo>
                      <a:pt x="4" y="0"/>
                    </a:moveTo>
                    <a:lnTo>
                      <a:pt x="11" y="0"/>
                    </a:lnTo>
                    <a:lnTo>
                      <a:pt x="11" y="7"/>
                    </a:lnTo>
                    <a:lnTo>
                      <a:pt x="6" y="11"/>
                    </a:lnTo>
                    <a:lnTo>
                      <a:pt x="0" y="11"/>
                    </a:lnTo>
                    <a:lnTo>
                      <a:pt x="0" y="3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45" name="Line 216"/>
              <p:cNvSpPr>
                <a:spLocks noChangeShapeType="1"/>
              </p:cNvSpPr>
              <p:nvPr/>
            </p:nvSpPr>
            <p:spPr bwMode="auto">
              <a:xfrm flipV="1">
                <a:off x="4502151" y="4824413"/>
                <a:ext cx="0" cy="47625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46" name="Line 217"/>
              <p:cNvSpPr>
                <a:spLocks noChangeShapeType="1"/>
              </p:cNvSpPr>
              <p:nvPr/>
            </p:nvSpPr>
            <p:spPr bwMode="auto">
              <a:xfrm flipV="1">
                <a:off x="4625976" y="4778376"/>
                <a:ext cx="0" cy="93663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47" name="Freeform 218"/>
              <p:cNvSpPr>
                <a:spLocks/>
              </p:cNvSpPr>
              <p:nvPr/>
            </p:nvSpPr>
            <p:spPr bwMode="auto">
              <a:xfrm>
                <a:off x="2749551" y="3175001"/>
                <a:ext cx="19050" cy="15875"/>
              </a:xfrm>
              <a:custGeom>
                <a:avLst/>
                <a:gdLst>
                  <a:gd name="T0" fmla="*/ 5 w 12"/>
                  <a:gd name="T1" fmla="*/ 0 h 10"/>
                  <a:gd name="T2" fmla="*/ 12 w 12"/>
                  <a:gd name="T3" fmla="*/ 0 h 10"/>
                  <a:gd name="T4" fmla="*/ 12 w 12"/>
                  <a:gd name="T5" fmla="*/ 6 h 10"/>
                  <a:gd name="T6" fmla="*/ 7 w 12"/>
                  <a:gd name="T7" fmla="*/ 10 h 10"/>
                  <a:gd name="T8" fmla="*/ 0 w 12"/>
                  <a:gd name="T9" fmla="*/ 10 h 10"/>
                  <a:gd name="T10" fmla="*/ 0 w 12"/>
                  <a:gd name="T11" fmla="*/ 3 h 10"/>
                  <a:gd name="T12" fmla="*/ 5 w 12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0">
                    <a:moveTo>
                      <a:pt x="5" y="0"/>
                    </a:moveTo>
                    <a:lnTo>
                      <a:pt x="12" y="0"/>
                    </a:lnTo>
                    <a:lnTo>
                      <a:pt x="12" y="6"/>
                    </a:lnTo>
                    <a:lnTo>
                      <a:pt x="7" y="10"/>
                    </a:lnTo>
                    <a:lnTo>
                      <a:pt x="0" y="10"/>
                    </a:lnTo>
                    <a:lnTo>
                      <a:pt x="0" y="3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48" name="Freeform 219"/>
              <p:cNvSpPr>
                <a:spLocks/>
              </p:cNvSpPr>
              <p:nvPr/>
            </p:nvSpPr>
            <p:spPr bwMode="auto">
              <a:xfrm>
                <a:off x="2781301" y="3155951"/>
                <a:ext cx="20638" cy="15875"/>
              </a:xfrm>
              <a:custGeom>
                <a:avLst/>
                <a:gdLst>
                  <a:gd name="T0" fmla="*/ 6 w 13"/>
                  <a:gd name="T1" fmla="*/ 0 h 10"/>
                  <a:gd name="T2" fmla="*/ 13 w 13"/>
                  <a:gd name="T3" fmla="*/ 0 h 10"/>
                  <a:gd name="T4" fmla="*/ 13 w 13"/>
                  <a:gd name="T5" fmla="*/ 7 h 10"/>
                  <a:gd name="T6" fmla="*/ 7 w 13"/>
                  <a:gd name="T7" fmla="*/ 10 h 10"/>
                  <a:gd name="T8" fmla="*/ 0 w 13"/>
                  <a:gd name="T9" fmla="*/ 10 h 10"/>
                  <a:gd name="T10" fmla="*/ 0 w 13"/>
                  <a:gd name="T11" fmla="*/ 3 h 10"/>
                  <a:gd name="T12" fmla="*/ 6 w 13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0">
                    <a:moveTo>
                      <a:pt x="6" y="0"/>
                    </a:moveTo>
                    <a:lnTo>
                      <a:pt x="13" y="0"/>
                    </a:lnTo>
                    <a:lnTo>
                      <a:pt x="13" y="7"/>
                    </a:lnTo>
                    <a:lnTo>
                      <a:pt x="7" y="10"/>
                    </a:lnTo>
                    <a:lnTo>
                      <a:pt x="0" y="10"/>
                    </a:lnTo>
                    <a:lnTo>
                      <a:pt x="0" y="3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49" name="Freeform 220"/>
              <p:cNvSpPr>
                <a:spLocks/>
              </p:cNvSpPr>
              <p:nvPr/>
            </p:nvSpPr>
            <p:spPr bwMode="auto">
              <a:xfrm>
                <a:off x="4592639" y="4919663"/>
                <a:ext cx="68263" cy="103188"/>
              </a:xfrm>
              <a:custGeom>
                <a:avLst/>
                <a:gdLst>
                  <a:gd name="T0" fmla="*/ 8 w 43"/>
                  <a:gd name="T1" fmla="*/ 0 h 65"/>
                  <a:gd name="T2" fmla="*/ 39 w 43"/>
                  <a:gd name="T3" fmla="*/ 0 h 65"/>
                  <a:gd name="T4" fmla="*/ 39 w 43"/>
                  <a:gd name="T5" fmla="*/ 9 h 65"/>
                  <a:gd name="T6" fmla="*/ 15 w 43"/>
                  <a:gd name="T7" fmla="*/ 9 h 65"/>
                  <a:gd name="T8" fmla="*/ 12 w 43"/>
                  <a:gd name="T9" fmla="*/ 25 h 65"/>
                  <a:gd name="T10" fmla="*/ 16 w 43"/>
                  <a:gd name="T11" fmla="*/ 23 h 65"/>
                  <a:gd name="T12" fmla="*/ 19 w 43"/>
                  <a:gd name="T13" fmla="*/ 22 h 65"/>
                  <a:gd name="T14" fmla="*/ 23 w 43"/>
                  <a:gd name="T15" fmla="*/ 21 h 65"/>
                  <a:gd name="T16" fmla="*/ 29 w 43"/>
                  <a:gd name="T17" fmla="*/ 22 h 65"/>
                  <a:gd name="T18" fmla="*/ 33 w 43"/>
                  <a:gd name="T19" fmla="*/ 24 h 65"/>
                  <a:gd name="T20" fmla="*/ 37 w 43"/>
                  <a:gd name="T21" fmla="*/ 27 h 65"/>
                  <a:gd name="T22" fmla="*/ 40 w 43"/>
                  <a:gd name="T23" fmla="*/ 31 h 65"/>
                  <a:gd name="T24" fmla="*/ 42 w 43"/>
                  <a:gd name="T25" fmla="*/ 37 h 65"/>
                  <a:gd name="T26" fmla="*/ 43 w 43"/>
                  <a:gd name="T27" fmla="*/ 43 h 65"/>
                  <a:gd name="T28" fmla="*/ 42 w 43"/>
                  <a:gd name="T29" fmla="*/ 49 h 65"/>
                  <a:gd name="T30" fmla="*/ 41 w 43"/>
                  <a:gd name="T31" fmla="*/ 54 h 65"/>
                  <a:gd name="T32" fmla="*/ 38 w 43"/>
                  <a:gd name="T33" fmla="*/ 58 h 65"/>
                  <a:gd name="T34" fmla="*/ 31 w 43"/>
                  <a:gd name="T35" fmla="*/ 64 h 65"/>
                  <a:gd name="T36" fmla="*/ 26 w 43"/>
                  <a:gd name="T37" fmla="*/ 65 h 65"/>
                  <a:gd name="T38" fmla="*/ 14 w 43"/>
                  <a:gd name="T39" fmla="*/ 65 h 65"/>
                  <a:gd name="T40" fmla="*/ 11 w 43"/>
                  <a:gd name="T41" fmla="*/ 64 h 65"/>
                  <a:gd name="T42" fmla="*/ 7 w 43"/>
                  <a:gd name="T43" fmla="*/ 61 h 65"/>
                  <a:gd name="T44" fmla="*/ 4 w 43"/>
                  <a:gd name="T45" fmla="*/ 58 h 65"/>
                  <a:gd name="T46" fmla="*/ 1 w 43"/>
                  <a:gd name="T47" fmla="*/ 53 h 65"/>
                  <a:gd name="T48" fmla="*/ 0 w 43"/>
                  <a:gd name="T49" fmla="*/ 48 h 65"/>
                  <a:gd name="T50" fmla="*/ 9 w 43"/>
                  <a:gd name="T51" fmla="*/ 48 h 65"/>
                  <a:gd name="T52" fmla="*/ 10 w 43"/>
                  <a:gd name="T53" fmla="*/ 51 h 65"/>
                  <a:gd name="T54" fmla="*/ 11 w 43"/>
                  <a:gd name="T55" fmla="*/ 54 h 65"/>
                  <a:gd name="T56" fmla="*/ 13 w 43"/>
                  <a:gd name="T57" fmla="*/ 56 h 65"/>
                  <a:gd name="T58" fmla="*/ 15 w 43"/>
                  <a:gd name="T59" fmla="*/ 58 h 65"/>
                  <a:gd name="T60" fmla="*/ 18 w 43"/>
                  <a:gd name="T61" fmla="*/ 58 h 65"/>
                  <a:gd name="T62" fmla="*/ 21 w 43"/>
                  <a:gd name="T63" fmla="*/ 59 h 65"/>
                  <a:gd name="T64" fmla="*/ 25 w 43"/>
                  <a:gd name="T65" fmla="*/ 58 h 65"/>
                  <a:gd name="T66" fmla="*/ 28 w 43"/>
                  <a:gd name="T67" fmla="*/ 57 h 65"/>
                  <a:gd name="T68" fmla="*/ 31 w 43"/>
                  <a:gd name="T69" fmla="*/ 55 h 65"/>
                  <a:gd name="T70" fmla="*/ 33 w 43"/>
                  <a:gd name="T71" fmla="*/ 52 h 65"/>
                  <a:gd name="T72" fmla="*/ 34 w 43"/>
                  <a:gd name="T73" fmla="*/ 48 h 65"/>
                  <a:gd name="T74" fmla="*/ 34 w 43"/>
                  <a:gd name="T75" fmla="*/ 44 h 65"/>
                  <a:gd name="T76" fmla="*/ 34 w 43"/>
                  <a:gd name="T77" fmla="*/ 40 h 65"/>
                  <a:gd name="T78" fmla="*/ 33 w 43"/>
                  <a:gd name="T79" fmla="*/ 36 h 65"/>
                  <a:gd name="T80" fmla="*/ 31 w 43"/>
                  <a:gd name="T81" fmla="*/ 32 h 65"/>
                  <a:gd name="T82" fmla="*/ 29 w 43"/>
                  <a:gd name="T83" fmla="*/ 30 h 65"/>
                  <a:gd name="T84" fmla="*/ 25 w 43"/>
                  <a:gd name="T85" fmla="*/ 29 h 65"/>
                  <a:gd name="T86" fmla="*/ 21 w 43"/>
                  <a:gd name="T87" fmla="*/ 29 h 65"/>
                  <a:gd name="T88" fmla="*/ 17 w 43"/>
                  <a:gd name="T89" fmla="*/ 29 h 65"/>
                  <a:gd name="T90" fmla="*/ 14 w 43"/>
                  <a:gd name="T91" fmla="*/ 30 h 65"/>
                  <a:gd name="T92" fmla="*/ 12 w 43"/>
                  <a:gd name="T93" fmla="*/ 32 h 65"/>
                  <a:gd name="T94" fmla="*/ 10 w 43"/>
                  <a:gd name="T95" fmla="*/ 35 h 65"/>
                  <a:gd name="T96" fmla="*/ 0 w 43"/>
                  <a:gd name="T97" fmla="*/ 34 h 65"/>
                  <a:gd name="T98" fmla="*/ 8 w 43"/>
                  <a:gd name="T9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3" h="65">
                    <a:moveTo>
                      <a:pt x="8" y="0"/>
                    </a:moveTo>
                    <a:lnTo>
                      <a:pt x="39" y="0"/>
                    </a:lnTo>
                    <a:lnTo>
                      <a:pt x="39" y="9"/>
                    </a:lnTo>
                    <a:lnTo>
                      <a:pt x="15" y="9"/>
                    </a:lnTo>
                    <a:lnTo>
                      <a:pt x="12" y="25"/>
                    </a:lnTo>
                    <a:lnTo>
                      <a:pt x="16" y="23"/>
                    </a:lnTo>
                    <a:lnTo>
                      <a:pt x="19" y="22"/>
                    </a:lnTo>
                    <a:lnTo>
                      <a:pt x="23" y="21"/>
                    </a:lnTo>
                    <a:lnTo>
                      <a:pt x="29" y="22"/>
                    </a:lnTo>
                    <a:lnTo>
                      <a:pt x="33" y="24"/>
                    </a:lnTo>
                    <a:lnTo>
                      <a:pt x="37" y="27"/>
                    </a:lnTo>
                    <a:lnTo>
                      <a:pt x="40" y="31"/>
                    </a:lnTo>
                    <a:lnTo>
                      <a:pt x="42" y="37"/>
                    </a:lnTo>
                    <a:lnTo>
                      <a:pt x="43" y="43"/>
                    </a:lnTo>
                    <a:lnTo>
                      <a:pt x="42" y="49"/>
                    </a:lnTo>
                    <a:lnTo>
                      <a:pt x="41" y="54"/>
                    </a:lnTo>
                    <a:lnTo>
                      <a:pt x="38" y="58"/>
                    </a:lnTo>
                    <a:lnTo>
                      <a:pt x="31" y="64"/>
                    </a:lnTo>
                    <a:lnTo>
                      <a:pt x="26" y="65"/>
                    </a:lnTo>
                    <a:lnTo>
                      <a:pt x="14" y="65"/>
                    </a:lnTo>
                    <a:lnTo>
                      <a:pt x="11" y="64"/>
                    </a:lnTo>
                    <a:lnTo>
                      <a:pt x="7" y="61"/>
                    </a:lnTo>
                    <a:lnTo>
                      <a:pt x="4" y="58"/>
                    </a:lnTo>
                    <a:lnTo>
                      <a:pt x="1" y="53"/>
                    </a:lnTo>
                    <a:lnTo>
                      <a:pt x="0" y="48"/>
                    </a:lnTo>
                    <a:lnTo>
                      <a:pt x="9" y="48"/>
                    </a:lnTo>
                    <a:lnTo>
                      <a:pt x="10" y="51"/>
                    </a:lnTo>
                    <a:lnTo>
                      <a:pt x="11" y="54"/>
                    </a:lnTo>
                    <a:lnTo>
                      <a:pt x="13" y="56"/>
                    </a:lnTo>
                    <a:lnTo>
                      <a:pt x="15" y="58"/>
                    </a:lnTo>
                    <a:lnTo>
                      <a:pt x="18" y="58"/>
                    </a:lnTo>
                    <a:lnTo>
                      <a:pt x="21" y="59"/>
                    </a:lnTo>
                    <a:lnTo>
                      <a:pt x="25" y="58"/>
                    </a:lnTo>
                    <a:lnTo>
                      <a:pt x="28" y="57"/>
                    </a:lnTo>
                    <a:lnTo>
                      <a:pt x="31" y="55"/>
                    </a:lnTo>
                    <a:lnTo>
                      <a:pt x="33" y="52"/>
                    </a:lnTo>
                    <a:lnTo>
                      <a:pt x="34" y="48"/>
                    </a:lnTo>
                    <a:lnTo>
                      <a:pt x="34" y="44"/>
                    </a:lnTo>
                    <a:lnTo>
                      <a:pt x="34" y="40"/>
                    </a:lnTo>
                    <a:lnTo>
                      <a:pt x="33" y="36"/>
                    </a:lnTo>
                    <a:lnTo>
                      <a:pt x="31" y="32"/>
                    </a:lnTo>
                    <a:lnTo>
                      <a:pt x="29" y="30"/>
                    </a:lnTo>
                    <a:lnTo>
                      <a:pt x="25" y="29"/>
                    </a:lnTo>
                    <a:lnTo>
                      <a:pt x="21" y="29"/>
                    </a:lnTo>
                    <a:lnTo>
                      <a:pt x="17" y="29"/>
                    </a:lnTo>
                    <a:lnTo>
                      <a:pt x="14" y="30"/>
                    </a:lnTo>
                    <a:lnTo>
                      <a:pt x="12" y="32"/>
                    </a:lnTo>
                    <a:lnTo>
                      <a:pt x="10" y="35"/>
                    </a:lnTo>
                    <a:lnTo>
                      <a:pt x="0" y="34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50" name="Freeform 221"/>
              <p:cNvSpPr>
                <a:spLocks/>
              </p:cNvSpPr>
              <p:nvPr/>
            </p:nvSpPr>
            <p:spPr bwMode="auto">
              <a:xfrm>
                <a:off x="2813051" y="3138488"/>
                <a:ext cx="19050" cy="15875"/>
              </a:xfrm>
              <a:custGeom>
                <a:avLst/>
                <a:gdLst>
                  <a:gd name="T0" fmla="*/ 5 w 12"/>
                  <a:gd name="T1" fmla="*/ 0 h 10"/>
                  <a:gd name="T2" fmla="*/ 12 w 12"/>
                  <a:gd name="T3" fmla="*/ 0 h 10"/>
                  <a:gd name="T4" fmla="*/ 12 w 12"/>
                  <a:gd name="T5" fmla="*/ 6 h 10"/>
                  <a:gd name="T6" fmla="*/ 8 w 12"/>
                  <a:gd name="T7" fmla="*/ 10 h 10"/>
                  <a:gd name="T8" fmla="*/ 0 w 12"/>
                  <a:gd name="T9" fmla="*/ 10 h 10"/>
                  <a:gd name="T10" fmla="*/ 0 w 12"/>
                  <a:gd name="T11" fmla="*/ 3 h 10"/>
                  <a:gd name="T12" fmla="*/ 5 w 12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0">
                    <a:moveTo>
                      <a:pt x="5" y="0"/>
                    </a:moveTo>
                    <a:lnTo>
                      <a:pt x="12" y="0"/>
                    </a:lnTo>
                    <a:lnTo>
                      <a:pt x="12" y="6"/>
                    </a:lnTo>
                    <a:lnTo>
                      <a:pt x="8" y="10"/>
                    </a:lnTo>
                    <a:lnTo>
                      <a:pt x="0" y="10"/>
                    </a:lnTo>
                    <a:lnTo>
                      <a:pt x="0" y="3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51" name="Line 222"/>
              <p:cNvSpPr>
                <a:spLocks noChangeShapeType="1"/>
              </p:cNvSpPr>
              <p:nvPr/>
            </p:nvSpPr>
            <p:spPr bwMode="auto">
              <a:xfrm flipV="1">
                <a:off x="4776789" y="4824413"/>
                <a:ext cx="0" cy="47625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52" name="Freeform 223"/>
              <p:cNvSpPr>
                <a:spLocks/>
              </p:cNvSpPr>
              <p:nvPr/>
            </p:nvSpPr>
            <p:spPr bwMode="auto">
              <a:xfrm>
                <a:off x="2843214" y="3116263"/>
                <a:ext cx="19050" cy="19050"/>
              </a:xfrm>
              <a:custGeom>
                <a:avLst/>
                <a:gdLst>
                  <a:gd name="T0" fmla="*/ 5 w 12"/>
                  <a:gd name="T1" fmla="*/ 0 h 12"/>
                  <a:gd name="T2" fmla="*/ 12 w 12"/>
                  <a:gd name="T3" fmla="*/ 0 h 12"/>
                  <a:gd name="T4" fmla="*/ 12 w 12"/>
                  <a:gd name="T5" fmla="*/ 9 h 12"/>
                  <a:gd name="T6" fmla="*/ 7 w 12"/>
                  <a:gd name="T7" fmla="*/ 12 h 12"/>
                  <a:gd name="T8" fmla="*/ 0 w 12"/>
                  <a:gd name="T9" fmla="*/ 12 h 12"/>
                  <a:gd name="T10" fmla="*/ 0 w 12"/>
                  <a:gd name="T11" fmla="*/ 6 h 12"/>
                  <a:gd name="T12" fmla="*/ 5 w 12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2">
                    <a:moveTo>
                      <a:pt x="5" y="0"/>
                    </a:moveTo>
                    <a:lnTo>
                      <a:pt x="12" y="0"/>
                    </a:lnTo>
                    <a:lnTo>
                      <a:pt x="12" y="9"/>
                    </a:lnTo>
                    <a:lnTo>
                      <a:pt x="7" y="12"/>
                    </a:lnTo>
                    <a:lnTo>
                      <a:pt x="0" y="12"/>
                    </a:lnTo>
                    <a:lnTo>
                      <a:pt x="0" y="6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53" name="Line 224"/>
              <p:cNvSpPr>
                <a:spLocks noChangeShapeType="1"/>
              </p:cNvSpPr>
              <p:nvPr/>
            </p:nvSpPr>
            <p:spPr bwMode="auto">
              <a:xfrm flipV="1">
                <a:off x="4973639" y="4824413"/>
                <a:ext cx="0" cy="47625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54" name="Freeform 225"/>
              <p:cNvSpPr>
                <a:spLocks/>
              </p:cNvSpPr>
              <p:nvPr/>
            </p:nvSpPr>
            <p:spPr bwMode="auto">
              <a:xfrm>
                <a:off x="2874964" y="3100388"/>
                <a:ext cx="17463" cy="14288"/>
              </a:xfrm>
              <a:custGeom>
                <a:avLst/>
                <a:gdLst>
                  <a:gd name="T0" fmla="*/ 4 w 11"/>
                  <a:gd name="T1" fmla="*/ 0 h 9"/>
                  <a:gd name="T2" fmla="*/ 11 w 11"/>
                  <a:gd name="T3" fmla="*/ 0 h 9"/>
                  <a:gd name="T4" fmla="*/ 11 w 11"/>
                  <a:gd name="T5" fmla="*/ 6 h 9"/>
                  <a:gd name="T6" fmla="*/ 6 w 11"/>
                  <a:gd name="T7" fmla="*/ 9 h 9"/>
                  <a:gd name="T8" fmla="*/ 0 w 11"/>
                  <a:gd name="T9" fmla="*/ 9 h 9"/>
                  <a:gd name="T10" fmla="*/ 0 w 11"/>
                  <a:gd name="T11" fmla="*/ 3 h 9"/>
                  <a:gd name="T12" fmla="*/ 4 w 11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9">
                    <a:moveTo>
                      <a:pt x="4" y="0"/>
                    </a:moveTo>
                    <a:lnTo>
                      <a:pt x="11" y="0"/>
                    </a:lnTo>
                    <a:lnTo>
                      <a:pt x="11" y="6"/>
                    </a:lnTo>
                    <a:lnTo>
                      <a:pt x="6" y="9"/>
                    </a:lnTo>
                    <a:lnTo>
                      <a:pt x="0" y="9"/>
                    </a:lnTo>
                    <a:lnTo>
                      <a:pt x="0" y="3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55" name="Line 226"/>
              <p:cNvSpPr>
                <a:spLocks noChangeShapeType="1"/>
              </p:cNvSpPr>
              <p:nvPr/>
            </p:nvSpPr>
            <p:spPr bwMode="auto">
              <a:xfrm flipV="1">
                <a:off x="5248276" y="4778376"/>
                <a:ext cx="0" cy="93663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56" name="Freeform 227"/>
              <p:cNvSpPr>
                <a:spLocks/>
              </p:cNvSpPr>
              <p:nvPr/>
            </p:nvSpPr>
            <p:spPr bwMode="auto">
              <a:xfrm>
                <a:off x="2908301" y="3079751"/>
                <a:ext cx="17463" cy="17463"/>
              </a:xfrm>
              <a:custGeom>
                <a:avLst/>
                <a:gdLst>
                  <a:gd name="T0" fmla="*/ 4 w 11"/>
                  <a:gd name="T1" fmla="*/ 0 h 11"/>
                  <a:gd name="T2" fmla="*/ 11 w 11"/>
                  <a:gd name="T3" fmla="*/ 0 h 11"/>
                  <a:gd name="T4" fmla="*/ 11 w 11"/>
                  <a:gd name="T5" fmla="*/ 8 h 11"/>
                  <a:gd name="T6" fmla="*/ 6 w 11"/>
                  <a:gd name="T7" fmla="*/ 11 h 11"/>
                  <a:gd name="T8" fmla="*/ 0 w 11"/>
                  <a:gd name="T9" fmla="*/ 11 h 11"/>
                  <a:gd name="T10" fmla="*/ 0 w 11"/>
                  <a:gd name="T11" fmla="*/ 4 h 11"/>
                  <a:gd name="T12" fmla="*/ 4 w 11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1">
                    <a:moveTo>
                      <a:pt x="4" y="0"/>
                    </a:moveTo>
                    <a:lnTo>
                      <a:pt x="11" y="0"/>
                    </a:lnTo>
                    <a:lnTo>
                      <a:pt x="11" y="8"/>
                    </a:lnTo>
                    <a:lnTo>
                      <a:pt x="6" y="11"/>
                    </a:lnTo>
                    <a:lnTo>
                      <a:pt x="0" y="11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57" name="Freeform 228"/>
              <p:cNvSpPr>
                <a:spLocks/>
              </p:cNvSpPr>
              <p:nvPr/>
            </p:nvSpPr>
            <p:spPr bwMode="auto">
              <a:xfrm>
                <a:off x="2936876" y="3062288"/>
                <a:ext cx="19050" cy="15875"/>
              </a:xfrm>
              <a:custGeom>
                <a:avLst/>
                <a:gdLst>
                  <a:gd name="T0" fmla="*/ 5 w 12"/>
                  <a:gd name="T1" fmla="*/ 0 h 10"/>
                  <a:gd name="T2" fmla="*/ 12 w 12"/>
                  <a:gd name="T3" fmla="*/ 0 h 10"/>
                  <a:gd name="T4" fmla="*/ 12 w 12"/>
                  <a:gd name="T5" fmla="*/ 7 h 10"/>
                  <a:gd name="T6" fmla="*/ 7 w 12"/>
                  <a:gd name="T7" fmla="*/ 10 h 10"/>
                  <a:gd name="T8" fmla="*/ 0 w 12"/>
                  <a:gd name="T9" fmla="*/ 10 h 10"/>
                  <a:gd name="T10" fmla="*/ 0 w 12"/>
                  <a:gd name="T11" fmla="*/ 3 h 10"/>
                  <a:gd name="T12" fmla="*/ 5 w 12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0">
                    <a:moveTo>
                      <a:pt x="5" y="0"/>
                    </a:moveTo>
                    <a:lnTo>
                      <a:pt x="12" y="0"/>
                    </a:lnTo>
                    <a:lnTo>
                      <a:pt x="12" y="7"/>
                    </a:lnTo>
                    <a:lnTo>
                      <a:pt x="7" y="10"/>
                    </a:lnTo>
                    <a:lnTo>
                      <a:pt x="0" y="10"/>
                    </a:lnTo>
                    <a:lnTo>
                      <a:pt x="0" y="3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58" name="Freeform 229"/>
              <p:cNvSpPr>
                <a:spLocks/>
              </p:cNvSpPr>
              <p:nvPr/>
            </p:nvSpPr>
            <p:spPr bwMode="auto">
              <a:xfrm>
                <a:off x="5211764" y="4918076"/>
                <a:ext cx="69850" cy="104775"/>
              </a:xfrm>
              <a:custGeom>
                <a:avLst/>
                <a:gdLst>
                  <a:gd name="T0" fmla="*/ 23 w 44"/>
                  <a:gd name="T1" fmla="*/ 0 h 66"/>
                  <a:gd name="T2" fmla="*/ 29 w 44"/>
                  <a:gd name="T3" fmla="*/ 1 h 66"/>
                  <a:gd name="T4" fmla="*/ 33 w 44"/>
                  <a:gd name="T5" fmla="*/ 3 h 66"/>
                  <a:gd name="T6" fmla="*/ 37 w 44"/>
                  <a:gd name="T7" fmla="*/ 6 h 66"/>
                  <a:gd name="T8" fmla="*/ 40 w 44"/>
                  <a:gd name="T9" fmla="*/ 9 h 66"/>
                  <a:gd name="T10" fmla="*/ 42 w 44"/>
                  <a:gd name="T11" fmla="*/ 14 h 66"/>
                  <a:gd name="T12" fmla="*/ 43 w 44"/>
                  <a:gd name="T13" fmla="*/ 18 h 66"/>
                  <a:gd name="T14" fmla="*/ 42 w 44"/>
                  <a:gd name="T15" fmla="*/ 22 h 66"/>
                  <a:gd name="T16" fmla="*/ 41 w 44"/>
                  <a:gd name="T17" fmla="*/ 26 h 66"/>
                  <a:gd name="T18" fmla="*/ 39 w 44"/>
                  <a:gd name="T19" fmla="*/ 30 h 66"/>
                  <a:gd name="T20" fmla="*/ 37 w 44"/>
                  <a:gd name="T21" fmla="*/ 35 h 66"/>
                  <a:gd name="T22" fmla="*/ 34 w 44"/>
                  <a:gd name="T23" fmla="*/ 38 h 66"/>
                  <a:gd name="T24" fmla="*/ 30 w 44"/>
                  <a:gd name="T25" fmla="*/ 42 h 66"/>
                  <a:gd name="T26" fmla="*/ 25 w 44"/>
                  <a:gd name="T27" fmla="*/ 46 h 66"/>
                  <a:gd name="T28" fmla="*/ 21 w 44"/>
                  <a:gd name="T29" fmla="*/ 49 h 66"/>
                  <a:gd name="T30" fmla="*/ 18 w 44"/>
                  <a:gd name="T31" fmla="*/ 52 h 66"/>
                  <a:gd name="T32" fmla="*/ 16 w 44"/>
                  <a:gd name="T33" fmla="*/ 54 h 66"/>
                  <a:gd name="T34" fmla="*/ 11 w 44"/>
                  <a:gd name="T35" fmla="*/ 58 h 66"/>
                  <a:gd name="T36" fmla="*/ 44 w 44"/>
                  <a:gd name="T37" fmla="*/ 58 h 66"/>
                  <a:gd name="T38" fmla="*/ 44 w 44"/>
                  <a:gd name="T39" fmla="*/ 66 h 66"/>
                  <a:gd name="T40" fmla="*/ 0 w 44"/>
                  <a:gd name="T41" fmla="*/ 66 h 66"/>
                  <a:gd name="T42" fmla="*/ 1 w 44"/>
                  <a:gd name="T43" fmla="*/ 63 h 66"/>
                  <a:gd name="T44" fmla="*/ 1 w 44"/>
                  <a:gd name="T45" fmla="*/ 61 h 66"/>
                  <a:gd name="T46" fmla="*/ 3 w 44"/>
                  <a:gd name="T47" fmla="*/ 56 h 66"/>
                  <a:gd name="T48" fmla="*/ 6 w 44"/>
                  <a:gd name="T49" fmla="*/ 52 h 66"/>
                  <a:gd name="T50" fmla="*/ 9 w 44"/>
                  <a:gd name="T51" fmla="*/ 49 h 66"/>
                  <a:gd name="T52" fmla="*/ 12 w 44"/>
                  <a:gd name="T53" fmla="*/ 45 h 66"/>
                  <a:gd name="T54" fmla="*/ 17 w 44"/>
                  <a:gd name="T55" fmla="*/ 42 h 66"/>
                  <a:gd name="T56" fmla="*/ 22 w 44"/>
                  <a:gd name="T57" fmla="*/ 38 h 66"/>
                  <a:gd name="T58" fmla="*/ 26 w 44"/>
                  <a:gd name="T59" fmla="*/ 33 h 66"/>
                  <a:gd name="T60" fmla="*/ 29 w 44"/>
                  <a:gd name="T61" fmla="*/ 30 h 66"/>
                  <a:gd name="T62" fmla="*/ 31 w 44"/>
                  <a:gd name="T63" fmla="*/ 28 h 66"/>
                  <a:gd name="T64" fmla="*/ 33 w 44"/>
                  <a:gd name="T65" fmla="*/ 23 h 66"/>
                  <a:gd name="T66" fmla="*/ 34 w 44"/>
                  <a:gd name="T67" fmla="*/ 18 h 66"/>
                  <a:gd name="T68" fmla="*/ 34 w 44"/>
                  <a:gd name="T69" fmla="*/ 16 h 66"/>
                  <a:gd name="T70" fmla="*/ 33 w 44"/>
                  <a:gd name="T71" fmla="*/ 13 h 66"/>
                  <a:gd name="T72" fmla="*/ 31 w 44"/>
                  <a:gd name="T73" fmla="*/ 11 h 66"/>
                  <a:gd name="T74" fmla="*/ 29 w 44"/>
                  <a:gd name="T75" fmla="*/ 9 h 66"/>
                  <a:gd name="T76" fmla="*/ 26 w 44"/>
                  <a:gd name="T77" fmla="*/ 8 h 66"/>
                  <a:gd name="T78" fmla="*/ 23 w 44"/>
                  <a:gd name="T79" fmla="*/ 8 h 66"/>
                  <a:gd name="T80" fmla="*/ 19 w 44"/>
                  <a:gd name="T81" fmla="*/ 8 h 66"/>
                  <a:gd name="T82" fmla="*/ 16 w 44"/>
                  <a:gd name="T83" fmla="*/ 9 h 66"/>
                  <a:gd name="T84" fmla="*/ 13 w 44"/>
                  <a:gd name="T85" fmla="*/ 11 h 66"/>
                  <a:gd name="T86" fmla="*/ 11 w 44"/>
                  <a:gd name="T87" fmla="*/ 13 h 66"/>
                  <a:gd name="T88" fmla="*/ 10 w 44"/>
                  <a:gd name="T89" fmla="*/ 16 h 66"/>
                  <a:gd name="T90" fmla="*/ 10 w 44"/>
                  <a:gd name="T91" fmla="*/ 19 h 66"/>
                  <a:gd name="T92" fmla="*/ 1 w 44"/>
                  <a:gd name="T93" fmla="*/ 18 h 66"/>
                  <a:gd name="T94" fmla="*/ 2 w 44"/>
                  <a:gd name="T95" fmla="*/ 13 h 66"/>
                  <a:gd name="T96" fmla="*/ 4 w 44"/>
                  <a:gd name="T97" fmla="*/ 9 h 66"/>
                  <a:gd name="T98" fmla="*/ 8 w 44"/>
                  <a:gd name="T99" fmla="*/ 5 h 66"/>
                  <a:gd name="T100" fmla="*/ 12 w 44"/>
                  <a:gd name="T101" fmla="*/ 3 h 66"/>
                  <a:gd name="T102" fmla="*/ 17 w 44"/>
                  <a:gd name="T103" fmla="*/ 1 h 66"/>
                  <a:gd name="T104" fmla="*/ 23 w 44"/>
                  <a:gd name="T10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4" h="66">
                    <a:moveTo>
                      <a:pt x="23" y="0"/>
                    </a:moveTo>
                    <a:lnTo>
                      <a:pt x="29" y="1"/>
                    </a:lnTo>
                    <a:lnTo>
                      <a:pt x="33" y="3"/>
                    </a:lnTo>
                    <a:lnTo>
                      <a:pt x="37" y="6"/>
                    </a:lnTo>
                    <a:lnTo>
                      <a:pt x="40" y="9"/>
                    </a:lnTo>
                    <a:lnTo>
                      <a:pt x="42" y="14"/>
                    </a:lnTo>
                    <a:lnTo>
                      <a:pt x="43" y="18"/>
                    </a:lnTo>
                    <a:lnTo>
                      <a:pt x="42" y="22"/>
                    </a:lnTo>
                    <a:lnTo>
                      <a:pt x="41" y="26"/>
                    </a:lnTo>
                    <a:lnTo>
                      <a:pt x="39" y="30"/>
                    </a:lnTo>
                    <a:lnTo>
                      <a:pt x="37" y="35"/>
                    </a:lnTo>
                    <a:lnTo>
                      <a:pt x="34" y="38"/>
                    </a:lnTo>
                    <a:lnTo>
                      <a:pt x="30" y="42"/>
                    </a:lnTo>
                    <a:lnTo>
                      <a:pt x="25" y="46"/>
                    </a:lnTo>
                    <a:lnTo>
                      <a:pt x="21" y="49"/>
                    </a:lnTo>
                    <a:lnTo>
                      <a:pt x="18" y="52"/>
                    </a:lnTo>
                    <a:lnTo>
                      <a:pt x="16" y="54"/>
                    </a:lnTo>
                    <a:lnTo>
                      <a:pt x="11" y="58"/>
                    </a:lnTo>
                    <a:lnTo>
                      <a:pt x="44" y="58"/>
                    </a:lnTo>
                    <a:lnTo>
                      <a:pt x="44" y="66"/>
                    </a:lnTo>
                    <a:lnTo>
                      <a:pt x="0" y="66"/>
                    </a:lnTo>
                    <a:lnTo>
                      <a:pt x="1" y="63"/>
                    </a:lnTo>
                    <a:lnTo>
                      <a:pt x="1" y="61"/>
                    </a:lnTo>
                    <a:lnTo>
                      <a:pt x="3" y="56"/>
                    </a:lnTo>
                    <a:lnTo>
                      <a:pt x="6" y="52"/>
                    </a:lnTo>
                    <a:lnTo>
                      <a:pt x="9" y="49"/>
                    </a:lnTo>
                    <a:lnTo>
                      <a:pt x="12" y="45"/>
                    </a:lnTo>
                    <a:lnTo>
                      <a:pt x="17" y="42"/>
                    </a:lnTo>
                    <a:lnTo>
                      <a:pt x="22" y="38"/>
                    </a:lnTo>
                    <a:lnTo>
                      <a:pt x="26" y="33"/>
                    </a:lnTo>
                    <a:lnTo>
                      <a:pt x="29" y="30"/>
                    </a:lnTo>
                    <a:lnTo>
                      <a:pt x="31" y="28"/>
                    </a:lnTo>
                    <a:lnTo>
                      <a:pt x="33" y="23"/>
                    </a:lnTo>
                    <a:lnTo>
                      <a:pt x="34" y="18"/>
                    </a:lnTo>
                    <a:lnTo>
                      <a:pt x="34" y="16"/>
                    </a:lnTo>
                    <a:lnTo>
                      <a:pt x="33" y="13"/>
                    </a:lnTo>
                    <a:lnTo>
                      <a:pt x="31" y="11"/>
                    </a:lnTo>
                    <a:lnTo>
                      <a:pt x="29" y="9"/>
                    </a:lnTo>
                    <a:lnTo>
                      <a:pt x="26" y="8"/>
                    </a:lnTo>
                    <a:lnTo>
                      <a:pt x="23" y="8"/>
                    </a:lnTo>
                    <a:lnTo>
                      <a:pt x="19" y="8"/>
                    </a:lnTo>
                    <a:lnTo>
                      <a:pt x="16" y="9"/>
                    </a:lnTo>
                    <a:lnTo>
                      <a:pt x="13" y="11"/>
                    </a:lnTo>
                    <a:lnTo>
                      <a:pt x="11" y="13"/>
                    </a:lnTo>
                    <a:lnTo>
                      <a:pt x="10" y="16"/>
                    </a:lnTo>
                    <a:lnTo>
                      <a:pt x="10" y="19"/>
                    </a:lnTo>
                    <a:lnTo>
                      <a:pt x="1" y="18"/>
                    </a:lnTo>
                    <a:lnTo>
                      <a:pt x="2" y="13"/>
                    </a:lnTo>
                    <a:lnTo>
                      <a:pt x="4" y="9"/>
                    </a:lnTo>
                    <a:lnTo>
                      <a:pt x="8" y="5"/>
                    </a:lnTo>
                    <a:lnTo>
                      <a:pt x="12" y="3"/>
                    </a:lnTo>
                    <a:lnTo>
                      <a:pt x="17" y="1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59" name="Freeform 230"/>
              <p:cNvSpPr>
                <a:spLocks/>
              </p:cNvSpPr>
              <p:nvPr/>
            </p:nvSpPr>
            <p:spPr bwMode="auto">
              <a:xfrm>
                <a:off x="2967039" y="3043238"/>
                <a:ext cx="19050" cy="17463"/>
              </a:xfrm>
              <a:custGeom>
                <a:avLst/>
                <a:gdLst>
                  <a:gd name="T0" fmla="*/ 5 w 12"/>
                  <a:gd name="T1" fmla="*/ 0 h 11"/>
                  <a:gd name="T2" fmla="*/ 12 w 12"/>
                  <a:gd name="T3" fmla="*/ 0 h 11"/>
                  <a:gd name="T4" fmla="*/ 12 w 12"/>
                  <a:gd name="T5" fmla="*/ 8 h 11"/>
                  <a:gd name="T6" fmla="*/ 7 w 12"/>
                  <a:gd name="T7" fmla="*/ 11 h 11"/>
                  <a:gd name="T8" fmla="*/ 0 w 12"/>
                  <a:gd name="T9" fmla="*/ 11 h 11"/>
                  <a:gd name="T10" fmla="*/ 0 w 12"/>
                  <a:gd name="T11" fmla="*/ 5 h 11"/>
                  <a:gd name="T12" fmla="*/ 5 w 12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1">
                    <a:moveTo>
                      <a:pt x="5" y="0"/>
                    </a:moveTo>
                    <a:lnTo>
                      <a:pt x="12" y="0"/>
                    </a:lnTo>
                    <a:lnTo>
                      <a:pt x="12" y="8"/>
                    </a:lnTo>
                    <a:lnTo>
                      <a:pt x="7" y="11"/>
                    </a:lnTo>
                    <a:lnTo>
                      <a:pt x="0" y="11"/>
                    </a:lnTo>
                    <a:lnTo>
                      <a:pt x="0" y="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60" name="Freeform 231"/>
              <p:cNvSpPr>
                <a:spLocks/>
              </p:cNvSpPr>
              <p:nvPr/>
            </p:nvSpPr>
            <p:spPr bwMode="auto">
              <a:xfrm>
                <a:off x="2997201" y="3025776"/>
                <a:ext cx="19050" cy="15875"/>
              </a:xfrm>
              <a:custGeom>
                <a:avLst/>
                <a:gdLst>
                  <a:gd name="T0" fmla="*/ 6 w 12"/>
                  <a:gd name="T1" fmla="*/ 0 h 10"/>
                  <a:gd name="T2" fmla="*/ 12 w 12"/>
                  <a:gd name="T3" fmla="*/ 0 h 10"/>
                  <a:gd name="T4" fmla="*/ 12 w 12"/>
                  <a:gd name="T5" fmla="*/ 7 h 10"/>
                  <a:gd name="T6" fmla="*/ 8 w 12"/>
                  <a:gd name="T7" fmla="*/ 10 h 10"/>
                  <a:gd name="T8" fmla="*/ 0 w 12"/>
                  <a:gd name="T9" fmla="*/ 10 h 10"/>
                  <a:gd name="T10" fmla="*/ 0 w 12"/>
                  <a:gd name="T11" fmla="*/ 3 h 10"/>
                  <a:gd name="T12" fmla="*/ 6 w 12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0">
                    <a:moveTo>
                      <a:pt x="6" y="0"/>
                    </a:moveTo>
                    <a:lnTo>
                      <a:pt x="12" y="0"/>
                    </a:lnTo>
                    <a:lnTo>
                      <a:pt x="12" y="7"/>
                    </a:lnTo>
                    <a:lnTo>
                      <a:pt x="8" y="10"/>
                    </a:lnTo>
                    <a:lnTo>
                      <a:pt x="0" y="10"/>
                    </a:lnTo>
                    <a:lnTo>
                      <a:pt x="0" y="3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61" name="Freeform 232"/>
              <p:cNvSpPr>
                <a:spLocks/>
              </p:cNvSpPr>
              <p:nvPr/>
            </p:nvSpPr>
            <p:spPr bwMode="auto">
              <a:xfrm>
                <a:off x="3030539" y="3005138"/>
                <a:ext cx="19050" cy="19050"/>
              </a:xfrm>
              <a:custGeom>
                <a:avLst/>
                <a:gdLst>
                  <a:gd name="T0" fmla="*/ 4 w 12"/>
                  <a:gd name="T1" fmla="*/ 0 h 12"/>
                  <a:gd name="T2" fmla="*/ 12 w 12"/>
                  <a:gd name="T3" fmla="*/ 0 h 12"/>
                  <a:gd name="T4" fmla="*/ 12 w 12"/>
                  <a:gd name="T5" fmla="*/ 8 h 12"/>
                  <a:gd name="T6" fmla="*/ 7 w 12"/>
                  <a:gd name="T7" fmla="*/ 12 h 12"/>
                  <a:gd name="T8" fmla="*/ 0 w 12"/>
                  <a:gd name="T9" fmla="*/ 12 h 12"/>
                  <a:gd name="T10" fmla="*/ 0 w 12"/>
                  <a:gd name="T11" fmla="*/ 4 h 12"/>
                  <a:gd name="T12" fmla="*/ 4 w 12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2">
                    <a:moveTo>
                      <a:pt x="4" y="0"/>
                    </a:moveTo>
                    <a:lnTo>
                      <a:pt x="12" y="0"/>
                    </a:lnTo>
                    <a:lnTo>
                      <a:pt x="12" y="8"/>
                    </a:lnTo>
                    <a:lnTo>
                      <a:pt x="7" y="12"/>
                    </a:lnTo>
                    <a:lnTo>
                      <a:pt x="0" y="12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62" name="Freeform 233"/>
              <p:cNvSpPr>
                <a:spLocks/>
              </p:cNvSpPr>
              <p:nvPr/>
            </p:nvSpPr>
            <p:spPr bwMode="auto">
              <a:xfrm>
                <a:off x="3062289" y="2987676"/>
                <a:ext cx="17463" cy="15875"/>
              </a:xfrm>
              <a:custGeom>
                <a:avLst/>
                <a:gdLst>
                  <a:gd name="T0" fmla="*/ 4 w 11"/>
                  <a:gd name="T1" fmla="*/ 0 h 10"/>
                  <a:gd name="T2" fmla="*/ 11 w 11"/>
                  <a:gd name="T3" fmla="*/ 0 h 10"/>
                  <a:gd name="T4" fmla="*/ 11 w 11"/>
                  <a:gd name="T5" fmla="*/ 6 h 10"/>
                  <a:gd name="T6" fmla="*/ 6 w 11"/>
                  <a:gd name="T7" fmla="*/ 10 h 10"/>
                  <a:gd name="T8" fmla="*/ 0 w 11"/>
                  <a:gd name="T9" fmla="*/ 10 h 10"/>
                  <a:gd name="T10" fmla="*/ 0 w 11"/>
                  <a:gd name="T11" fmla="*/ 3 h 10"/>
                  <a:gd name="T12" fmla="*/ 4 w 11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0">
                    <a:moveTo>
                      <a:pt x="4" y="0"/>
                    </a:moveTo>
                    <a:lnTo>
                      <a:pt x="11" y="0"/>
                    </a:lnTo>
                    <a:lnTo>
                      <a:pt x="11" y="6"/>
                    </a:lnTo>
                    <a:lnTo>
                      <a:pt x="6" y="10"/>
                    </a:lnTo>
                    <a:lnTo>
                      <a:pt x="0" y="10"/>
                    </a:lnTo>
                    <a:lnTo>
                      <a:pt x="0" y="3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63" name="Freeform 234"/>
              <p:cNvSpPr>
                <a:spLocks/>
              </p:cNvSpPr>
              <p:nvPr/>
            </p:nvSpPr>
            <p:spPr bwMode="auto">
              <a:xfrm>
                <a:off x="3090864" y="2968626"/>
                <a:ext cx="20638" cy="17463"/>
              </a:xfrm>
              <a:custGeom>
                <a:avLst/>
                <a:gdLst>
                  <a:gd name="T0" fmla="*/ 5 w 13"/>
                  <a:gd name="T1" fmla="*/ 0 h 11"/>
                  <a:gd name="T2" fmla="*/ 13 w 13"/>
                  <a:gd name="T3" fmla="*/ 0 h 11"/>
                  <a:gd name="T4" fmla="*/ 13 w 13"/>
                  <a:gd name="T5" fmla="*/ 7 h 11"/>
                  <a:gd name="T6" fmla="*/ 7 w 13"/>
                  <a:gd name="T7" fmla="*/ 11 h 11"/>
                  <a:gd name="T8" fmla="*/ 0 w 13"/>
                  <a:gd name="T9" fmla="*/ 11 h 11"/>
                  <a:gd name="T10" fmla="*/ 0 w 13"/>
                  <a:gd name="T11" fmla="*/ 4 h 11"/>
                  <a:gd name="T12" fmla="*/ 5 w 13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1">
                    <a:moveTo>
                      <a:pt x="5" y="0"/>
                    </a:moveTo>
                    <a:lnTo>
                      <a:pt x="13" y="0"/>
                    </a:lnTo>
                    <a:lnTo>
                      <a:pt x="13" y="7"/>
                    </a:lnTo>
                    <a:lnTo>
                      <a:pt x="7" y="11"/>
                    </a:lnTo>
                    <a:lnTo>
                      <a:pt x="0" y="11"/>
                    </a:lnTo>
                    <a:lnTo>
                      <a:pt x="0" y="4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64" name="Freeform 235"/>
              <p:cNvSpPr>
                <a:spLocks/>
              </p:cNvSpPr>
              <p:nvPr/>
            </p:nvSpPr>
            <p:spPr bwMode="auto">
              <a:xfrm>
                <a:off x="3122614" y="2951163"/>
                <a:ext cx="19050" cy="15875"/>
              </a:xfrm>
              <a:custGeom>
                <a:avLst/>
                <a:gdLst>
                  <a:gd name="T0" fmla="*/ 6 w 12"/>
                  <a:gd name="T1" fmla="*/ 0 h 10"/>
                  <a:gd name="T2" fmla="*/ 12 w 12"/>
                  <a:gd name="T3" fmla="*/ 0 h 10"/>
                  <a:gd name="T4" fmla="*/ 12 w 12"/>
                  <a:gd name="T5" fmla="*/ 6 h 10"/>
                  <a:gd name="T6" fmla="*/ 8 w 12"/>
                  <a:gd name="T7" fmla="*/ 10 h 10"/>
                  <a:gd name="T8" fmla="*/ 0 w 12"/>
                  <a:gd name="T9" fmla="*/ 10 h 10"/>
                  <a:gd name="T10" fmla="*/ 0 w 12"/>
                  <a:gd name="T11" fmla="*/ 3 h 10"/>
                  <a:gd name="T12" fmla="*/ 6 w 12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0">
                    <a:moveTo>
                      <a:pt x="6" y="0"/>
                    </a:moveTo>
                    <a:lnTo>
                      <a:pt x="12" y="0"/>
                    </a:lnTo>
                    <a:lnTo>
                      <a:pt x="12" y="6"/>
                    </a:lnTo>
                    <a:lnTo>
                      <a:pt x="8" y="10"/>
                    </a:lnTo>
                    <a:lnTo>
                      <a:pt x="0" y="10"/>
                    </a:lnTo>
                    <a:lnTo>
                      <a:pt x="0" y="3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65" name="Freeform 236"/>
              <p:cNvSpPr>
                <a:spLocks/>
              </p:cNvSpPr>
              <p:nvPr/>
            </p:nvSpPr>
            <p:spPr bwMode="auto">
              <a:xfrm>
                <a:off x="3154364" y="2932113"/>
                <a:ext cx="19050" cy="15875"/>
              </a:xfrm>
              <a:custGeom>
                <a:avLst/>
                <a:gdLst>
                  <a:gd name="T0" fmla="*/ 5 w 12"/>
                  <a:gd name="T1" fmla="*/ 0 h 10"/>
                  <a:gd name="T2" fmla="*/ 12 w 12"/>
                  <a:gd name="T3" fmla="*/ 0 h 10"/>
                  <a:gd name="T4" fmla="*/ 12 w 12"/>
                  <a:gd name="T5" fmla="*/ 7 h 10"/>
                  <a:gd name="T6" fmla="*/ 7 w 12"/>
                  <a:gd name="T7" fmla="*/ 10 h 10"/>
                  <a:gd name="T8" fmla="*/ 0 w 12"/>
                  <a:gd name="T9" fmla="*/ 10 h 10"/>
                  <a:gd name="T10" fmla="*/ 0 w 12"/>
                  <a:gd name="T11" fmla="*/ 4 h 10"/>
                  <a:gd name="T12" fmla="*/ 5 w 12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0">
                    <a:moveTo>
                      <a:pt x="5" y="0"/>
                    </a:moveTo>
                    <a:lnTo>
                      <a:pt x="12" y="0"/>
                    </a:lnTo>
                    <a:lnTo>
                      <a:pt x="12" y="7"/>
                    </a:lnTo>
                    <a:lnTo>
                      <a:pt x="7" y="10"/>
                    </a:lnTo>
                    <a:lnTo>
                      <a:pt x="0" y="10"/>
                    </a:lnTo>
                    <a:lnTo>
                      <a:pt x="0" y="4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66" name="Freeform 237"/>
              <p:cNvSpPr>
                <a:spLocks/>
              </p:cNvSpPr>
              <p:nvPr/>
            </p:nvSpPr>
            <p:spPr bwMode="auto">
              <a:xfrm>
                <a:off x="3184526" y="2913063"/>
                <a:ext cx="17463" cy="17463"/>
              </a:xfrm>
              <a:custGeom>
                <a:avLst/>
                <a:gdLst>
                  <a:gd name="T0" fmla="*/ 4 w 11"/>
                  <a:gd name="T1" fmla="*/ 0 h 11"/>
                  <a:gd name="T2" fmla="*/ 11 w 11"/>
                  <a:gd name="T3" fmla="*/ 0 h 11"/>
                  <a:gd name="T4" fmla="*/ 11 w 11"/>
                  <a:gd name="T5" fmla="*/ 7 h 11"/>
                  <a:gd name="T6" fmla="*/ 7 w 11"/>
                  <a:gd name="T7" fmla="*/ 11 h 11"/>
                  <a:gd name="T8" fmla="*/ 0 w 11"/>
                  <a:gd name="T9" fmla="*/ 11 h 11"/>
                  <a:gd name="T10" fmla="*/ 0 w 11"/>
                  <a:gd name="T11" fmla="*/ 4 h 11"/>
                  <a:gd name="T12" fmla="*/ 4 w 11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1">
                    <a:moveTo>
                      <a:pt x="4" y="0"/>
                    </a:moveTo>
                    <a:lnTo>
                      <a:pt x="11" y="0"/>
                    </a:lnTo>
                    <a:lnTo>
                      <a:pt x="11" y="7"/>
                    </a:lnTo>
                    <a:lnTo>
                      <a:pt x="7" y="11"/>
                    </a:lnTo>
                    <a:lnTo>
                      <a:pt x="0" y="11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67" name="Freeform 238"/>
              <p:cNvSpPr>
                <a:spLocks/>
              </p:cNvSpPr>
              <p:nvPr/>
            </p:nvSpPr>
            <p:spPr bwMode="auto">
              <a:xfrm>
                <a:off x="3217864" y="2892426"/>
                <a:ext cx="17463" cy="17463"/>
              </a:xfrm>
              <a:custGeom>
                <a:avLst/>
                <a:gdLst>
                  <a:gd name="T0" fmla="*/ 4 w 11"/>
                  <a:gd name="T1" fmla="*/ 0 h 11"/>
                  <a:gd name="T2" fmla="*/ 11 w 11"/>
                  <a:gd name="T3" fmla="*/ 0 h 11"/>
                  <a:gd name="T4" fmla="*/ 11 w 11"/>
                  <a:gd name="T5" fmla="*/ 8 h 11"/>
                  <a:gd name="T6" fmla="*/ 6 w 11"/>
                  <a:gd name="T7" fmla="*/ 11 h 11"/>
                  <a:gd name="T8" fmla="*/ 0 w 11"/>
                  <a:gd name="T9" fmla="*/ 11 h 11"/>
                  <a:gd name="T10" fmla="*/ 0 w 11"/>
                  <a:gd name="T11" fmla="*/ 5 h 11"/>
                  <a:gd name="T12" fmla="*/ 4 w 11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1">
                    <a:moveTo>
                      <a:pt x="4" y="0"/>
                    </a:moveTo>
                    <a:lnTo>
                      <a:pt x="11" y="0"/>
                    </a:lnTo>
                    <a:lnTo>
                      <a:pt x="11" y="8"/>
                    </a:lnTo>
                    <a:lnTo>
                      <a:pt x="6" y="11"/>
                    </a:lnTo>
                    <a:lnTo>
                      <a:pt x="0" y="11"/>
                    </a:lnTo>
                    <a:lnTo>
                      <a:pt x="0" y="5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68" name="Freeform 239"/>
              <p:cNvSpPr>
                <a:spLocks/>
              </p:cNvSpPr>
              <p:nvPr/>
            </p:nvSpPr>
            <p:spPr bwMode="auto">
              <a:xfrm>
                <a:off x="3246439" y="2876551"/>
                <a:ext cx="17463" cy="15875"/>
              </a:xfrm>
              <a:custGeom>
                <a:avLst/>
                <a:gdLst>
                  <a:gd name="T0" fmla="*/ 5 w 11"/>
                  <a:gd name="T1" fmla="*/ 0 h 10"/>
                  <a:gd name="T2" fmla="*/ 11 w 11"/>
                  <a:gd name="T3" fmla="*/ 0 h 10"/>
                  <a:gd name="T4" fmla="*/ 11 w 11"/>
                  <a:gd name="T5" fmla="*/ 6 h 10"/>
                  <a:gd name="T6" fmla="*/ 7 w 11"/>
                  <a:gd name="T7" fmla="*/ 10 h 10"/>
                  <a:gd name="T8" fmla="*/ 0 w 11"/>
                  <a:gd name="T9" fmla="*/ 10 h 10"/>
                  <a:gd name="T10" fmla="*/ 0 w 11"/>
                  <a:gd name="T11" fmla="*/ 3 h 10"/>
                  <a:gd name="T12" fmla="*/ 5 w 11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0">
                    <a:moveTo>
                      <a:pt x="5" y="0"/>
                    </a:moveTo>
                    <a:lnTo>
                      <a:pt x="11" y="0"/>
                    </a:lnTo>
                    <a:lnTo>
                      <a:pt x="11" y="6"/>
                    </a:lnTo>
                    <a:lnTo>
                      <a:pt x="7" y="10"/>
                    </a:lnTo>
                    <a:lnTo>
                      <a:pt x="0" y="10"/>
                    </a:lnTo>
                    <a:lnTo>
                      <a:pt x="0" y="3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69" name="Freeform 240"/>
              <p:cNvSpPr>
                <a:spLocks/>
              </p:cNvSpPr>
              <p:nvPr/>
            </p:nvSpPr>
            <p:spPr bwMode="auto">
              <a:xfrm>
                <a:off x="3278189" y="2857501"/>
                <a:ext cx="17463" cy="15875"/>
              </a:xfrm>
              <a:custGeom>
                <a:avLst/>
                <a:gdLst>
                  <a:gd name="T0" fmla="*/ 5 w 11"/>
                  <a:gd name="T1" fmla="*/ 0 h 10"/>
                  <a:gd name="T2" fmla="*/ 11 w 11"/>
                  <a:gd name="T3" fmla="*/ 0 h 10"/>
                  <a:gd name="T4" fmla="*/ 11 w 11"/>
                  <a:gd name="T5" fmla="*/ 7 h 10"/>
                  <a:gd name="T6" fmla="*/ 7 w 11"/>
                  <a:gd name="T7" fmla="*/ 10 h 10"/>
                  <a:gd name="T8" fmla="*/ 0 w 11"/>
                  <a:gd name="T9" fmla="*/ 10 h 10"/>
                  <a:gd name="T10" fmla="*/ 0 w 11"/>
                  <a:gd name="T11" fmla="*/ 4 h 10"/>
                  <a:gd name="T12" fmla="*/ 5 w 11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0">
                    <a:moveTo>
                      <a:pt x="5" y="0"/>
                    </a:moveTo>
                    <a:lnTo>
                      <a:pt x="11" y="0"/>
                    </a:lnTo>
                    <a:lnTo>
                      <a:pt x="11" y="7"/>
                    </a:lnTo>
                    <a:lnTo>
                      <a:pt x="7" y="10"/>
                    </a:lnTo>
                    <a:lnTo>
                      <a:pt x="0" y="10"/>
                    </a:lnTo>
                    <a:lnTo>
                      <a:pt x="0" y="4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70" name="Freeform 241"/>
              <p:cNvSpPr>
                <a:spLocks/>
              </p:cNvSpPr>
              <p:nvPr/>
            </p:nvSpPr>
            <p:spPr bwMode="auto">
              <a:xfrm>
                <a:off x="3308351" y="2838451"/>
                <a:ext cx="20638" cy="17463"/>
              </a:xfrm>
              <a:custGeom>
                <a:avLst/>
                <a:gdLst>
                  <a:gd name="T0" fmla="*/ 5 w 13"/>
                  <a:gd name="T1" fmla="*/ 0 h 11"/>
                  <a:gd name="T2" fmla="*/ 13 w 13"/>
                  <a:gd name="T3" fmla="*/ 0 h 11"/>
                  <a:gd name="T4" fmla="*/ 13 w 13"/>
                  <a:gd name="T5" fmla="*/ 7 h 11"/>
                  <a:gd name="T6" fmla="*/ 8 w 13"/>
                  <a:gd name="T7" fmla="*/ 11 h 11"/>
                  <a:gd name="T8" fmla="*/ 0 w 13"/>
                  <a:gd name="T9" fmla="*/ 11 h 11"/>
                  <a:gd name="T10" fmla="*/ 0 w 13"/>
                  <a:gd name="T11" fmla="*/ 3 h 11"/>
                  <a:gd name="T12" fmla="*/ 5 w 13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1">
                    <a:moveTo>
                      <a:pt x="5" y="0"/>
                    </a:moveTo>
                    <a:lnTo>
                      <a:pt x="13" y="0"/>
                    </a:lnTo>
                    <a:lnTo>
                      <a:pt x="13" y="7"/>
                    </a:lnTo>
                    <a:lnTo>
                      <a:pt x="8" y="11"/>
                    </a:lnTo>
                    <a:lnTo>
                      <a:pt x="0" y="11"/>
                    </a:lnTo>
                    <a:lnTo>
                      <a:pt x="0" y="3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71" name="Freeform 242"/>
              <p:cNvSpPr>
                <a:spLocks/>
              </p:cNvSpPr>
              <p:nvPr/>
            </p:nvSpPr>
            <p:spPr bwMode="auto">
              <a:xfrm>
                <a:off x="3340101" y="2819401"/>
                <a:ext cx="19050" cy="17463"/>
              </a:xfrm>
              <a:custGeom>
                <a:avLst/>
                <a:gdLst>
                  <a:gd name="T0" fmla="*/ 4 w 12"/>
                  <a:gd name="T1" fmla="*/ 0 h 11"/>
                  <a:gd name="T2" fmla="*/ 12 w 12"/>
                  <a:gd name="T3" fmla="*/ 0 h 11"/>
                  <a:gd name="T4" fmla="*/ 12 w 12"/>
                  <a:gd name="T5" fmla="*/ 8 h 11"/>
                  <a:gd name="T6" fmla="*/ 7 w 12"/>
                  <a:gd name="T7" fmla="*/ 11 h 11"/>
                  <a:gd name="T8" fmla="*/ 0 w 12"/>
                  <a:gd name="T9" fmla="*/ 11 h 11"/>
                  <a:gd name="T10" fmla="*/ 0 w 12"/>
                  <a:gd name="T11" fmla="*/ 5 h 11"/>
                  <a:gd name="T12" fmla="*/ 4 w 12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1">
                    <a:moveTo>
                      <a:pt x="4" y="0"/>
                    </a:moveTo>
                    <a:lnTo>
                      <a:pt x="12" y="0"/>
                    </a:lnTo>
                    <a:lnTo>
                      <a:pt x="12" y="8"/>
                    </a:lnTo>
                    <a:lnTo>
                      <a:pt x="7" y="11"/>
                    </a:lnTo>
                    <a:lnTo>
                      <a:pt x="0" y="11"/>
                    </a:lnTo>
                    <a:lnTo>
                      <a:pt x="0" y="5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72" name="Freeform 243"/>
              <p:cNvSpPr>
                <a:spLocks/>
              </p:cNvSpPr>
              <p:nvPr/>
            </p:nvSpPr>
            <p:spPr bwMode="auto">
              <a:xfrm>
                <a:off x="3371851" y="2800351"/>
                <a:ext cx="17463" cy="17463"/>
              </a:xfrm>
              <a:custGeom>
                <a:avLst/>
                <a:gdLst>
                  <a:gd name="T0" fmla="*/ 4 w 11"/>
                  <a:gd name="T1" fmla="*/ 0 h 11"/>
                  <a:gd name="T2" fmla="*/ 11 w 11"/>
                  <a:gd name="T3" fmla="*/ 0 h 11"/>
                  <a:gd name="T4" fmla="*/ 11 w 11"/>
                  <a:gd name="T5" fmla="*/ 8 h 11"/>
                  <a:gd name="T6" fmla="*/ 7 w 11"/>
                  <a:gd name="T7" fmla="*/ 11 h 11"/>
                  <a:gd name="T8" fmla="*/ 0 w 11"/>
                  <a:gd name="T9" fmla="*/ 11 h 11"/>
                  <a:gd name="T10" fmla="*/ 0 w 11"/>
                  <a:gd name="T11" fmla="*/ 3 h 11"/>
                  <a:gd name="T12" fmla="*/ 4 w 11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1">
                    <a:moveTo>
                      <a:pt x="4" y="0"/>
                    </a:moveTo>
                    <a:lnTo>
                      <a:pt x="11" y="0"/>
                    </a:lnTo>
                    <a:lnTo>
                      <a:pt x="11" y="8"/>
                    </a:lnTo>
                    <a:lnTo>
                      <a:pt x="7" y="11"/>
                    </a:lnTo>
                    <a:lnTo>
                      <a:pt x="0" y="11"/>
                    </a:lnTo>
                    <a:lnTo>
                      <a:pt x="0" y="3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73" name="Freeform 244"/>
              <p:cNvSpPr>
                <a:spLocks/>
              </p:cNvSpPr>
              <p:nvPr/>
            </p:nvSpPr>
            <p:spPr bwMode="auto">
              <a:xfrm>
                <a:off x="3403601" y="2782888"/>
                <a:ext cx="17463" cy="15875"/>
              </a:xfrm>
              <a:custGeom>
                <a:avLst/>
                <a:gdLst>
                  <a:gd name="T0" fmla="*/ 4 w 11"/>
                  <a:gd name="T1" fmla="*/ 0 h 10"/>
                  <a:gd name="T2" fmla="*/ 11 w 11"/>
                  <a:gd name="T3" fmla="*/ 0 h 10"/>
                  <a:gd name="T4" fmla="*/ 11 w 11"/>
                  <a:gd name="T5" fmla="*/ 6 h 10"/>
                  <a:gd name="T6" fmla="*/ 6 w 11"/>
                  <a:gd name="T7" fmla="*/ 10 h 10"/>
                  <a:gd name="T8" fmla="*/ 0 w 11"/>
                  <a:gd name="T9" fmla="*/ 10 h 10"/>
                  <a:gd name="T10" fmla="*/ 0 w 11"/>
                  <a:gd name="T11" fmla="*/ 3 h 10"/>
                  <a:gd name="T12" fmla="*/ 4 w 11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0">
                    <a:moveTo>
                      <a:pt x="4" y="0"/>
                    </a:moveTo>
                    <a:lnTo>
                      <a:pt x="11" y="0"/>
                    </a:lnTo>
                    <a:lnTo>
                      <a:pt x="11" y="6"/>
                    </a:lnTo>
                    <a:lnTo>
                      <a:pt x="6" y="10"/>
                    </a:lnTo>
                    <a:lnTo>
                      <a:pt x="0" y="10"/>
                    </a:lnTo>
                    <a:lnTo>
                      <a:pt x="0" y="3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74" name="Freeform 245"/>
              <p:cNvSpPr>
                <a:spLocks/>
              </p:cNvSpPr>
              <p:nvPr/>
            </p:nvSpPr>
            <p:spPr bwMode="auto">
              <a:xfrm>
                <a:off x="3433764" y="2763838"/>
                <a:ext cx="17463" cy="15875"/>
              </a:xfrm>
              <a:custGeom>
                <a:avLst/>
                <a:gdLst>
                  <a:gd name="T0" fmla="*/ 5 w 11"/>
                  <a:gd name="T1" fmla="*/ 0 h 10"/>
                  <a:gd name="T2" fmla="*/ 11 w 11"/>
                  <a:gd name="T3" fmla="*/ 0 h 10"/>
                  <a:gd name="T4" fmla="*/ 11 w 11"/>
                  <a:gd name="T5" fmla="*/ 7 h 10"/>
                  <a:gd name="T6" fmla="*/ 7 w 11"/>
                  <a:gd name="T7" fmla="*/ 10 h 10"/>
                  <a:gd name="T8" fmla="*/ 0 w 11"/>
                  <a:gd name="T9" fmla="*/ 10 h 10"/>
                  <a:gd name="T10" fmla="*/ 0 w 11"/>
                  <a:gd name="T11" fmla="*/ 3 h 10"/>
                  <a:gd name="T12" fmla="*/ 5 w 11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0">
                    <a:moveTo>
                      <a:pt x="5" y="0"/>
                    </a:moveTo>
                    <a:lnTo>
                      <a:pt x="11" y="0"/>
                    </a:lnTo>
                    <a:lnTo>
                      <a:pt x="11" y="7"/>
                    </a:lnTo>
                    <a:lnTo>
                      <a:pt x="7" y="10"/>
                    </a:lnTo>
                    <a:lnTo>
                      <a:pt x="0" y="10"/>
                    </a:lnTo>
                    <a:lnTo>
                      <a:pt x="0" y="3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75" name="Freeform 246"/>
              <p:cNvSpPr>
                <a:spLocks/>
              </p:cNvSpPr>
              <p:nvPr/>
            </p:nvSpPr>
            <p:spPr bwMode="auto">
              <a:xfrm>
                <a:off x="3463926" y="2746376"/>
                <a:ext cx="19050" cy="15875"/>
              </a:xfrm>
              <a:custGeom>
                <a:avLst/>
                <a:gdLst>
                  <a:gd name="T0" fmla="*/ 5 w 12"/>
                  <a:gd name="T1" fmla="*/ 0 h 10"/>
                  <a:gd name="T2" fmla="*/ 12 w 12"/>
                  <a:gd name="T3" fmla="*/ 0 h 10"/>
                  <a:gd name="T4" fmla="*/ 12 w 12"/>
                  <a:gd name="T5" fmla="*/ 6 h 10"/>
                  <a:gd name="T6" fmla="*/ 7 w 12"/>
                  <a:gd name="T7" fmla="*/ 10 h 10"/>
                  <a:gd name="T8" fmla="*/ 0 w 12"/>
                  <a:gd name="T9" fmla="*/ 10 h 10"/>
                  <a:gd name="T10" fmla="*/ 0 w 12"/>
                  <a:gd name="T11" fmla="*/ 3 h 10"/>
                  <a:gd name="T12" fmla="*/ 5 w 12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0">
                    <a:moveTo>
                      <a:pt x="5" y="0"/>
                    </a:moveTo>
                    <a:lnTo>
                      <a:pt x="12" y="0"/>
                    </a:lnTo>
                    <a:lnTo>
                      <a:pt x="12" y="6"/>
                    </a:lnTo>
                    <a:lnTo>
                      <a:pt x="7" y="10"/>
                    </a:lnTo>
                    <a:lnTo>
                      <a:pt x="0" y="10"/>
                    </a:lnTo>
                    <a:lnTo>
                      <a:pt x="0" y="3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76" name="Freeform 247"/>
              <p:cNvSpPr>
                <a:spLocks/>
              </p:cNvSpPr>
              <p:nvPr/>
            </p:nvSpPr>
            <p:spPr bwMode="auto">
              <a:xfrm>
                <a:off x="3495676" y="2727326"/>
                <a:ext cx="19050" cy="14288"/>
              </a:xfrm>
              <a:custGeom>
                <a:avLst/>
                <a:gdLst>
                  <a:gd name="T0" fmla="*/ 5 w 12"/>
                  <a:gd name="T1" fmla="*/ 0 h 9"/>
                  <a:gd name="T2" fmla="*/ 12 w 12"/>
                  <a:gd name="T3" fmla="*/ 0 h 9"/>
                  <a:gd name="T4" fmla="*/ 12 w 12"/>
                  <a:gd name="T5" fmla="*/ 7 h 9"/>
                  <a:gd name="T6" fmla="*/ 7 w 12"/>
                  <a:gd name="T7" fmla="*/ 9 h 9"/>
                  <a:gd name="T8" fmla="*/ 0 w 12"/>
                  <a:gd name="T9" fmla="*/ 9 h 9"/>
                  <a:gd name="T10" fmla="*/ 0 w 12"/>
                  <a:gd name="T11" fmla="*/ 3 h 9"/>
                  <a:gd name="T12" fmla="*/ 5 w 12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9">
                    <a:moveTo>
                      <a:pt x="5" y="0"/>
                    </a:moveTo>
                    <a:lnTo>
                      <a:pt x="12" y="0"/>
                    </a:lnTo>
                    <a:lnTo>
                      <a:pt x="12" y="7"/>
                    </a:lnTo>
                    <a:lnTo>
                      <a:pt x="7" y="9"/>
                    </a:lnTo>
                    <a:lnTo>
                      <a:pt x="0" y="9"/>
                    </a:lnTo>
                    <a:lnTo>
                      <a:pt x="0" y="3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77" name="Freeform 248"/>
              <p:cNvSpPr>
                <a:spLocks/>
              </p:cNvSpPr>
              <p:nvPr/>
            </p:nvSpPr>
            <p:spPr bwMode="auto">
              <a:xfrm>
                <a:off x="3525839" y="2709863"/>
                <a:ext cx="19050" cy="12700"/>
              </a:xfrm>
              <a:custGeom>
                <a:avLst/>
                <a:gdLst>
                  <a:gd name="T0" fmla="*/ 5 w 12"/>
                  <a:gd name="T1" fmla="*/ 0 h 8"/>
                  <a:gd name="T2" fmla="*/ 12 w 12"/>
                  <a:gd name="T3" fmla="*/ 0 h 8"/>
                  <a:gd name="T4" fmla="*/ 12 w 12"/>
                  <a:gd name="T5" fmla="*/ 6 h 8"/>
                  <a:gd name="T6" fmla="*/ 8 w 12"/>
                  <a:gd name="T7" fmla="*/ 8 h 8"/>
                  <a:gd name="T8" fmla="*/ 0 w 12"/>
                  <a:gd name="T9" fmla="*/ 8 h 8"/>
                  <a:gd name="T10" fmla="*/ 0 w 12"/>
                  <a:gd name="T11" fmla="*/ 1 h 8"/>
                  <a:gd name="T12" fmla="*/ 5 w 12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8">
                    <a:moveTo>
                      <a:pt x="5" y="0"/>
                    </a:moveTo>
                    <a:lnTo>
                      <a:pt x="12" y="0"/>
                    </a:lnTo>
                    <a:lnTo>
                      <a:pt x="12" y="6"/>
                    </a:lnTo>
                    <a:lnTo>
                      <a:pt x="8" y="8"/>
                    </a:lnTo>
                    <a:lnTo>
                      <a:pt x="0" y="8"/>
                    </a:lnTo>
                    <a:lnTo>
                      <a:pt x="0" y="1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78" name="Freeform 249"/>
              <p:cNvSpPr>
                <a:spLocks/>
              </p:cNvSpPr>
              <p:nvPr/>
            </p:nvSpPr>
            <p:spPr bwMode="auto">
              <a:xfrm>
                <a:off x="3559176" y="2689226"/>
                <a:ext cx="17463" cy="14288"/>
              </a:xfrm>
              <a:custGeom>
                <a:avLst/>
                <a:gdLst>
                  <a:gd name="T0" fmla="*/ 4 w 11"/>
                  <a:gd name="T1" fmla="*/ 0 h 9"/>
                  <a:gd name="T2" fmla="*/ 11 w 11"/>
                  <a:gd name="T3" fmla="*/ 0 h 9"/>
                  <a:gd name="T4" fmla="*/ 11 w 11"/>
                  <a:gd name="T5" fmla="*/ 7 h 9"/>
                  <a:gd name="T6" fmla="*/ 6 w 11"/>
                  <a:gd name="T7" fmla="*/ 9 h 9"/>
                  <a:gd name="T8" fmla="*/ 0 w 11"/>
                  <a:gd name="T9" fmla="*/ 9 h 9"/>
                  <a:gd name="T10" fmla="*/ 0 w 11"/>
                  <a:gd name="T11" fmla="*/ 2 h 9"/>
                  <a:gd name="T12" fmla="*/ 4 w 11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9">
                    <a:moveTo>
                      <a:pt x="4" y="0"/>
                    </a:moveTo>
                    <a:lnTo>
                      <a:pt x="11" y="0"/>
                    </a:lnTo>
                    <a:lnTo>
                      <a:pt x="11" y="7"/>
                    </a:lnTo>
                    <a:lnTo>
                      <a:pt x="6" y="9"/>
                    </a:lnTo>
                    <a:lnTo>
                      <a:pt x="0" y="9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79" name="Freeform 250"/>
              <p:cNvSpPr>
                <a:spLocks/>
              </p:cNvSpPr>
              <p:nvPr/>
            </p:nvSpPr>
            <p:spPr bwMode="auto">
              <a:xfrm>
                <a:off x="3589339" y="2671763"/>
                <a:ext cx="19050" cy="12700"/>
              </a:xfrm>
              <a:custGeom>
                <a:avLst/>
                <a:gdLst>
                  <a:gd name="T0" fmla="*/ 5 w 12"/>
                  <a:gd name="T1" fmla="*/ 0 h 8"/>
                  <a:gd name="T2" fmla="*/ 12 w 12"/>
                  <a:gd name="T3" fmla="*/ 0 h 8"/>
                  <a:gd name="T4" fmla="*/ 12 w 12"/>
                  <a:gd name="T5" fmla="*/ 6 h 8"/>
                  <a:gd name="T6" fmla="*/ 7 w 12"/>
                  <a:gd name="T7" fmla="*/ 8 h 8"/>
                  <a:gd name="T8" fmla="*/ 0 w 12"/>
                  <a:gd name="T9" fmla="*/ 8 h 8"/>
                  <a:gd name="T10" fmla="*/ 0 w 12"/>
                  <a:gd name="T11" fmla="*/ 1 h 8"/>
                  <a:gd name="T12" fmla="*/ 5 w 12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8">
                    <a:moveTo>
                      <a:pt x="5" y="0"/>
                    </a:moveTo>
                    <a:lnTo>
                      <a:pt x="12" y="0"/>
                    </a:lnTo>
                    <a:lnTo>
                      <a:pt x="12" y="6"/>
                    </a:lnTo>
                    <a:lnTo>
                      <a:pt x="7" y="8"/>
                    </a:lnTo>
                    <a:lnTo>
                      <a:pt x="0" y="8"/>
                    </a:lnTo>
                    <a:lnTo>
                      <a:pt x="0" y="1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80" name="Freeform 251"/>
              <p:cNvSpPr>
                <a:spLocks/>
              </p:cNvSpPr>
              <p:nvPr/>
            </p:nvSpPr>
            <p:spPr bwMode="auto">
              <a:xfrm>
                <a:off x="3619501" y="2652713"/>
                <a:ext cx="17463" cy="14288"/>
              </a:xfrm>
              <a:custGeom>
                <a:avLst/>
                <a:gdLst>
                  <a:gd name="T0" fmla="*/ 4 w 11"/>
                  <a:gd name="T1" fmla="*/ 0 h 9"/>
                  <a:gd name="T2" fmla="*/ 11 w 11"/>
                  <a:gd name="T3" fmla="*/ 0 h 9"/>
                  <a:gd name="T4" fmla="*/ 11 w 11"/>
                  <a:gd name="T5" fmla="*/ 7 h 9"/>
                  <a:gd name="T6" fmla="*/ 6 w 11"/>
                  <a:gd name="T7" fmla="*/ 9 h 9"/>
                  <a:gd name="T8" fmla="*/ 0 w 11"/>
                  <a:gd name="T9" fmla="*/ 9 h 9"/>
                  <a:gd name="T10" fmla="*/ 0 w 11"/>
                  <a:gd name="T11" fmla="*/ 2 h 9"/>
                  <a:gd name="T12" fmla="*/ 4 w 11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9">
                    <a:moveTo>
                      <a:pt x="4" y="0"/>
                    </a:moveTo>
                    <a:lnTo>
                      <a:pt x="11" y="0"/>
                    </a:lnTo>
                    <a:lnTo>
                      <a:pt x="11" y="7"/>
                    </a:lnTo>
                    <a:lnTo>
                      <a:pt x="6" y="9"/>
                    </a:lnTo>
                    <a:lnTo>
                      <a:pt x="0" y="9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81" name="Freeform 252"/>
              <p:cNvSpPr>
                <a:spLocks/>
              </p:cNvSpPr>
              <p:nvPr/>
            </p:nvSpPr>
            <p:spPr bwMode="auto">
              <a:xfrm>
                <a:off x="3651251" y="2633663"/>
                <a:ext cx="19050" cy="14288"/>
              </a:xfrm>
              <a:custGeom>
                <a:avLst/>
                <a:gdLst>
                  <a:gd name="T0" fmla="*/ 5 w 12"/>
                  <a:gd name="T1" fmla="*/ 0 h 9"/>
                  <a:gd name="T2" fmla="*/ 12 w 12"/>
                  <a:gd name="T3" fmla="*/ 0 h 9"/>
                  <a:gd name="T4" fmla="*/ 12 w 12"/>
                  <a:gd name="T5" fmla="*/ 7 h 9"/>
                  <a:gd name="T6" fmla="*/ 7 w 12"/>
                  <a:gd name="T7" fmla="*/ 9 h 9"/>
                  <a:gd name="T8" fmla="*/ 0 w 12"/>
                  <a:gd name="T9" fmla="*/ 9 h 9"/>
                  <a:gd name="T10" fmla="*/ 0 w 12"/>
                  <a:gd name="T11" fmla="*/ 2 h 9"/>
                  <a:gd name="T12" fmla="*/ 5 w 12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9">
                    <a:moveTo>
                      <a:pt x="5" y="0"/>
                    </a:moveTo>
                    <a:lnTo>
                      <a:pt x="12" y="0"/>
                    </a:lnTo>
                    <a:lnTo>
                      <a:pt x="12" y="7"/>
                    </a:lnTo>
                    <a:lnTo>
                      <a:pt x="7" y="9"/>
                    </a:lnTo>
                    <a:lnTo>
                      <a:pt x="0" y="9"/>
                    </a:lnTo>
                    <a:lnTo>
                      <a:pt x="0" y="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82" name="Freeform 253"/>
              <p:cNvSpPr>
                <a:spLocks/>
              </p:cNvSpPr>
              <p:nvPr/>
            </p:nvSpPr>
            <p:spPr bwMode="auto">
              <a:xfrm>
                <a:off x="3681414" y="2611438"/>
                <a:ext cx="17463" cy="15875"/>
              </a:xfrm>
              <a:custGeom>
                <a:avLst/>
                <a:gdLst>
                  <a:gd name="T0" fmla="*/ 4 w 11"/>
                  <a:gd name="T1" fmla="*/ 0 h 10"/>
                  <a:gd name="T2" fmla="*/ 11 w 11"/>
                  <a:gd name="T3" fmla="*/ 0 h 10"/>
                  <a:gd name="T4" fmla="*/ 11 w 11"/>
                  <a:gd name="T5" fmla="*/ 7 h 10"/>
                  <a:gd name="T6" fmla="*/ 7 w 11"/>
                  <a:gd name="T7" fmla="*/ 10 h 10"/>
                  <a:gd name="T8" fmla="*/ 0 w 11"/>
                  <a:gd name="T9" fmla="*/ 10 h 10"/>
                  <a:gd name="T10" fmla="*/ 0 w 11"/>
                  <a:gd name="T11" fmla="*/ 3 h 10"/>
                  <a:gd name="T12" fmla="*/ 4 w 11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0">
                    <a:moveTo>
                      <a:pt x="4" y="0"/>
                    </a:moveTo>
                    <a:lnTo>
                      <a:pt x="11" y="0"/>
                    </a:lnTo>
                    <a:lnTo>
                      <a:pt x="11" y="7"/>
                    </a:lnTo>
                    <a:lnTo>
                      <a:pt x="7" y="10"/>
                    </a:lnTo>
                    <a:lnTo>
                      <a:pt x="0" y="10"/>
                    </a:lnTo>
                    <a:lnTo>
                      <a:pt x="0" y="3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83" name="Freeform 254"/>
              <p:cNvSpPr>
                <a:spLocks/>
              </p:cNvSpPr>
              <p:nvPr/>
            </p:nvSpPr>
            <p:spPr bwMode="auto">
              <a:xfrm>
                <a:off x="3713164" y="2586038"/>
                <a:ext cx="15875" cy="15875"/>
              </a:xfrm>
              <a:custGeom>
                <a:avLst/>
                <a:gdLst>
                  <a:gd name="T0" fmla="*/ 4 w 10"/>
                  <a:gd name="T1" fmla="*/ 0 h 10"/>
                  <a:gd name="T2" fmla="*/ 10 w 10"/>
                  <a:gd name="T3" fmla="*/ 0 h 10"/>
                  <a:gd name="T4" fmla="*/ 10 w 10"/>
                  <a:gd name="T5" fmla="*/ 7 h 10"/>
                  <a:gd name="T6" fmla="*/ 6 w 10"/>
                  <a:gd name="T7" fmla="*/ 10 h 10"/>
                  <a:gd name="T8" fmla="*/ 0 w 10"/>
                  <a:gd name="T9" fmla="*/ 10 h 10"/>
                  <a:gd name="T10" fmla="*/ 0 w 10"/>
                  <a:gd name="T11" fmla="*/ 3 h 10"/>
                  <a:gd name="T12" fmla="*/ 4 w 10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0">
                    <a:moveTo>
                      <a:pt x="4" y="0"/>
                    </a:moveTo>
                    <a:lnTo>
                      <a:pt x="10" y="0"/>
                    </a:lnTo>
                    <a:lnTo>
                      <a:pt x="10" y="7"/>
                    </a:lnTo>
                    <a:lnTo>
                      <a:pt x="6" y="10"/>
                    </a:lnTo>
                    <a:lnTo>
                      <a:pt x="0" y="10"/>
                    </a:lnTo>
                    <a:lnTo>
                      <a:pt x="0" y="3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84" name="Freeform 255"/>
              <p:cNvSpPr>
                <a:spLocks/>
              </p:cNvSpPr>
              <p:nvPr/>
            </p:nvSpPr>
            <p:spPr bwMode="auto">
              <a:xfrm>
                <a:off x="3741739" y="2562226"/>
                <a:ext cx="19050" cy="15875"/>
              </a:xfrm>
              <a:custGeom>
                <a:avLst/>
                <a:gdLst>
                  <a:gd name="T0" fmla="*/ 6 w 12"/>
                  <a:gd name="T1" fmla="*/ 0 h 10"/>
                  <a:gd name="T2" fmla="*/ 12 w 12"/>
                  <a:gd name="T3" fmla="*/ 0 h 10"/>
                  <a:gd name="T4" fmla="*/ 12 w 12"/>
                  <a:gd name="T5" fmla="*/ 7 h 10"/>
                  <a:gd name="T6" fmla="*/ 8 w 12"/>
                  <a:gd name="T7" fmla="*/ 10 h 10"/>
                  <a:gd name="T8" fmla="*/ 0 w 12"/>
                  <a:gd name="T9" fmla="*/ 10 h 10"/>
                  <a:gd name="T10" fmla="*/ 0 w 12"/>
                  <a:gd name="T11" fmla="*/ 3 h 10"/>
                  <a:gd name="T12" fmla="*/ 6 w 12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0">
                    <a:moveTo>
                      <a:pt x="6" y="0"/>
                    </a:moveTo>
                    <a:lnTo>
                      <a:pt x="12" y="0"/>
                    </a:lnTo>
                    <a:lnTo>
                      <a:pt x="12" y="7"/>
                    </a:lnTo>
                    <a:lnTo>
                      <a:pt x="8" y="10"/>
                    </a:lnTo>
                    <a:lnTo>
                      <a:pt x="0" y="10"/>
                    </a:lnTo>
                    <a:lnTo>
                      <a:pt x="0" y="3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85" name="Freeform 256"/>
              <p:cNvSpPr>
                <a:spLocks/>
              </p:cNvSpPr>
              <p:nvPr/>
            </p:nvSpPr>
            <p:spPr bwMode="auto">
              <a:xfrm>
                <a:off x="3775076" y="2538413"/>
                <a:ext cx="17463" cy="15875"/>
              </a:xfrm>
              <a:custGeom>
                <a:avLst/>
                <a:gdLst>
                  <a:gd name="T0" fmla="*/ 5 w 11"/>
                  <a:gd name="T1" fmla="*/ 0 h 10"/>
                  <a:gd name="T2" fmla="*/ 11 w 11"/>
                  <a:gd name="T3" fmla="*/ 0 h 10"/>
                  <a:gd name="T4" fmla="*/ 11 w 11"/>
                  <a:gd name="T5" fmla="*/ 7 h 10"/>
                  <a:gd name="T6" fmla="*/ 6 w 11"/>
                  <a:gd name="T7" fmla="*/ 10 h 10"/>
                  <a:gd name="T8" fmla="*/ 0 w 11"/>
                  <a:gd name="T9" fmla="*/ 10 h 10"/>
                  <a:gd name="T10" fmla="*/ 0 w 11"/>
                  <a:gd name="T11" fmla="*/ 4 h 10"/>
                  <a:gd name="T12" fmla="*/ 5 w 11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0">
                    <a:moveTo>
                      <a:pt x="5" y="0"/>
                    </a:moveTo>
                    <a:lnTo>
                      <a:pt x="11" y="0"/>
                    </a:lnTo>
                    <a:lnTo>
                      <a:pt x="11" y="7"/>
                    </a:lnTo>
                    <a:lnTo>
                      <a:pt x="6" y="10"/>
                    </a:lnTo>
                    <a:lnTo>
                      <a:pt x="0" y="10"/>
                    </a:lnTo>
                    <a:lnTo>
                      <a:pt x="0" y="4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86" name="Freeform 257"/>
              <p:cNvSpPr>
                <a:spLocks/>
              </p:cNvSpPr>
              <p:nvPr/>
            </p:nvSpPr>
            <p:spPr bwMode="auto">
              <a:xfrm>
                <a:off x="3805239" y="2514601"/>
                <a:ext cx="19050" cy="17463"/>
              </a:xfrm>
              <a:custGeom>
                <a:avLst/>
                <a:gdLst>
                  <a:gd name="T0" fmla="*/ 5 w 12"/>
                  <a:gd name="T1" fmla="*/ 0 h 11"/>
                  <a:gd name="T2" fmla="*/ 12 w 12"/>
                  <a:gd name="T3" fmla="*/ 0 h 11"/>
                  <a:gd name="T4" fmla="*/ 12 w 12"/>
                  <a:gd name="T5" fmla="*/ 6 h 11"/>
                  <a:gd name="T6" fmla="*/ 7 w 12"/>
                  <a:gd name="T7" fmla="*/ 11 h 11"/>
                  <a:gd name="T8" fmla="*/ 0 w 12"/>
                  <a:gd name="T9" fmla="*/ 11 h 11"/>
                  <a:gd name="T10" fmla="*/ 0 w 12"/>
                  <a:gd name="T11" fmla="*/ 3 h 11"/>
                  <a:gd name="T12" fmla="*/ 5 w 12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1">
                    <a:moveTo>
                      <a:pt x="5" y="0"/>
                    </a:moveTo>
                    <a:lnTo>
                      <a:pt x="12" y="0"/>
                    </a:lnTo>
                    <a:lnTo>
                      <a:pt x="12" y="6"/>
                    </a:lnTo>
                    <a:lnTo>
                      <a:pt x="7" y="11"/>
                    </a:lnTo>
                    <a:lnTo>
                      <a:pt x="0" y="11"/>
                    </a:lnTo>
                    <a:lnTo>
                      <a:pt x="0" y="3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87" name="Freeform 258"/>
              <p:cNvSpPr>
                <a:spLocks/>
              </p:cNvSpPr>
              <p:nvPr/>
            </p:nvSpPr>
            <p:spPr bwMode="auto">
              <a:xfrm>
                <a:off x="3835401" y="2489201"/>
                <a:ext cx="19050" cy="19050"/>
              </a:xfrm>
              <a:custGeom>
                <a:avLst/>
                <a:gdLst>
                  <a:gd name="T0" fmla="*/ 4 w 12"/>
                  <a:gd name="T1" fmla="*/ 0 h 12"/>
                  <a:gd name="T2" fmla="*/ 12 w 12"/>
                  <a:gd name="T3" fmla="*/ 0 h 12"/>
                  <a:gd name="T4" fmla="*/ 12 w 12"/>
                  <a:gd name="T5" fmla="*/ 7 h 12"/>
                  <a:gd name="T6" fmla="*/ 7 w 12"/>
                  <a:gd name="T7" fmla="*/ 12 h 12"/>
                  <a:gd name="T8" fmla="*/ 0 w 12"/>
                  <a:gd name="T9" fmla="*/ 12 h 12"/>
                  <a:gd name="T10" fmla="*/ 0 w 12"/>
                  <a:gd name="T11" fmla="*/ 3 h 12"/>
                  <a:gd name="T12" fmla="*/ 4 w 12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2">
                    <a:moveTo>
                      <a:pt x="4" y="0"/>
                    </a:moveTo>
                    <a:lnTo>
                      <a:pt x="12" y="0"/>
                    </a:lnTo>
                    <a:lnTo>
                      <a:pt x="12" y="7"/>
                    </a:lnTo>
                    <a:lnTo>
                      <a:pt x="7" y="12"/>
                    </a:lnTo>
                    <a:lnTo>
                      <a:pt x="0" y="12"/>
                    </a:lnTo>
                    <a:lnTo>
                      <a:pt x="0" y="3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88" name="Freeform 259"/>
              <p:cNvSpPr>
                <a:spLocks/>
              </p:cNvSpPr>
              <p:nvPr/>
            </p:nvSpPr>
            <p:spPr bwMode="auto">
              <a:xfrm>
                <a:off x="3868739" y="2465388"/>
                <a:ext cx="17463" cy="15875"/>
              </a:xfrm>
              <a:custGeom>
                <a:avLst/>
                <a:gdLst>
                  <a:gd name="T0" fmla="*/ 4 w 11"/>
                  <a:gd name="T1" fmla="*/ 0 h 10"/>
                  <a:gd name="T2" fmla="*/ 11 w 11"/>
                  <a:gd name="T3" fmla="*/ 0 h 10"/>
                  <a:gd name="T4" fmla="*/ 11 w 11"/>
                  <a:gd name="T5" fmla="*/ 7 h 10"/>
                  <a:gd name="T6" fmla="*/ 7 w 11"/>
                  <a:gd name="T7" fmla="*/ 10 h 10"/>
                  <a:gd name="T8" fmla="*/ 0 w 11"/>
                  <a:gd name="T9" fmla="*/ 10 h 10"/>
                  <a:gd name="T10" fmla="*/ 0 w 11"/>
                  <a:gd name="T11" fmla="*/ 4 h 10"/>
                  <a:gd name="T12" fmla="*/ 4 w 11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0">
                    <a:moveTo>
                      <a:pt x="4" y="0"/>
                    </a:moveTo>
                    <a:lnTo>
                      <a:pt x="11" y="0"/>
                    </a:lnTo>
                    <a:lnTo>
                      <a:pt x="11" y="7"/>
                    </a:lnTo>
                    <a:lnTo>
                      <a:pt x="7" y="10"/>
                    </a:lnTo>
                    <a:lnTo>
                      <a:pt x="0" y="10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89" name="Freeform 260"/>
              <p:cNvSpPr>
                <a:spLocks/>
              </p:cNvSpPr>
              <p:nvPr/>
            </p:nvSpPr>
            <p:spPr bwMode="auto">
              <a:xfrm>
                <a:off x="3898901" y="2441576"/>
                <a:ext cx="17463" cy="15875"/>
              </a:xfrm>
              <a:custGeom>
                <a:avLst/>
                <a:gdLst>
                  <a:gd name="T0" fmla="*/ 5 w 11"/>
                  <a:gd name="T1" fmla="*/ 0 h 10"/>
                  <a:gd name="T2" fmla="*/ 11 w 11"/>
                  <a:gd name="T3" fmla="*/ 0 h 10"/>
                  <a:gd name="T4" fmla="*/ 11 w 11"/>
                  <a:gd name="T5" fmla="*/ 7 h 10"/>
                  <a:gd name="T6" fmla="*/ 7 w 11"/>
                  <a:gd name="T7" fmla="*/ 10 h 10"/>
                  <a:gd name="T8" fmla="*/ 0 w 11"/>
                  <a:gd name="T9" fmla="*/ 10 h 10"/>
                  <a:gd name="T10" fmla="*/ 0 w 11"/>
                  <a:gd name="T11" fmla="*/ 4 h 10"/>
                  <a:gd name="T12" fmla="*/ 5 w 11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0">
                    <a:moveTo>
                      <a:pt x="5" y="0"/>
                    </a:moveTo>
                    <a:lnTo>
                      <a:pt x="11" y="0"/>
                    </a:lnTo>
                    <a:lnTo>
                      <a:pt x="11" y="7"/>
                    </a:lnTo>
                    <a:lnTo>
                      <a:pt x="7" y="10"/>
                    </a:lnTo>
                    <a:lnTo>
                      <a:pt x="0" y="10"/>
                    </a:lnTo>
                    <a:lnTo>
                      <a:pt x="0" y="4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90" name="Freeform 261"/>
              <p:cNvSpPr>
                <a:spLocks/>
              </p:cNvSpPr>
              <p:nvPr/>
            </p:nvSpPr>
            <p:spPr bwMode="auto">
              <a:xfrm>
                <a:off x="3929064" y="2419351"/>
                <a:ext cx="17463" cy="15875"/>
              </a:xfrm>
              <a:custGeom>
                <a:avLst/>
                <a:gdLst>
                  <a:gd name="T0" fmla="*/ 5 w 11"/>
                  <a:gd name="T1" fmla="*/ 0 h 10"/>
                  <a:gd name="T2" fmla="*/ 11 w 11"/>
                  <a:gd name="T3" fmla="*/ 0 h 10"/>
                  <a:gd name="T4" fmla="*/ 11 w 11"/>
                  <a:gd name="T5" fmla="*/ 6 h 10"/>
                  <a:gd name="T6" fmla="*/ 6 w 11"/>
                  <a:gd name="T7" fmla="*/ 10 h 10"/>
                  <a:gd name="T8" fmla="*/ 0 w 11"/>
                  <a:gd name="T9" fmla="*/ 10 h 10"/>
                  <a:gd name="T10" fmla="*/ 0 w 11"/>
                  <a:gd name="T11" fmla="*/ 3 h 10"/>
                  <a:gd name="T12" fmla="*/ 5 w 11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0">
                    <a:moveTo>
                      <a:pt x="5" y="0"/>
                    </a:moveTo>
                    <a:lnTo>
                      <a:pt x="11" y="0"/>
                    </a:lnTo>
                    <a:lnTo>
                      <a:pt x="11" y="6"/>
                    </a:lnTo>
                    <a:lnTo>
                      <a:pt x="6" y="10"/>
                    </a:lnTo>
                    <a:lnTo>
                      <a:pt x="0" y="10"/>
                    </a:lnTo>
                    <a:lnTo>
                      <a:pt x="0" y="3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91" name="Freeform 262"/>
              <p:cNvSpPr>
                <a:spLocks/>
              </p:cNvSpPr>
              <p:nvPr/>
            </p:nvSpPr>
            <p:spPr bwMode="auto">
              <a:xfrm>
                <a:off x="3960814" y="2392363"/>
                <a:ext cx="20638" cy="19050"/>
              </a:xfrm>
              <a:custGeom>
                <a:avLst/>
                <a:gdLst>
                  <a:gd name="T0" fmla="*/ 6 w 13"/>
                  <a:gd name="T1" fmla="*/ 0 h 12"/>
                  <a:gd name="T2" fmla="*/ 13 w 13"/>
                  <a:gd name="T3" fmla="*/ 0 h 12"/>
                  <a:gd name="T4" fmla="*/ 13 w 13"/>
                  <a:gd name="T5" fmla="*/ 8 h 12"/>
                  <a:gd name="T6" fmla="*/ 7 w 13"/>
                  <a:gd name="T7" fmla="*/ 12 h 12"/>
                  <a:gd name="T8" fmla="*/ 0 w 13"/>
                  <a:gd name="T9" fmla="*/ 12 h 12"/>
                  <a:gd name="T10" fmla="*/ 0 w 13"/>
                  <a:gd name="T11" fmla="*/ 4 h 12"/>
                  <a:gd name="T12" fmla="*/ 6 w 13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2">
                    <a:moveTo>
                      <a:pt x="6" y="0"/>
                    </a:moveTo>
                    <a:lnTo>
                      <a:pt x="13" y="0"/>
                    </a:lnTo>
                    <a:lnTo>
                      <a:pt x="13" y="8"/>
                    </a:lnTo>
                    <a:lnTo>
                      <a:pt x="7" y="12"/>
                    </a:lnTo>
                    <a:lnTo>
                      <a:pt x="0" y="12"/>
                    </a:lnTo>
                    <a:lnTo>
                      <a:pt x="0" y="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92" name="Freeform 263"/>
              <p:cNvSpPr>
                <a:spLocks/>
              </p:cNvSpPr>
              <p:nvPr/>
            </p:nvSpPr>
            <p:spPr bwMode="auto">
              <a:xfrm>
                <a:off x="3997326" y="2366963"/>
                <a:ext cx="20638" cy="15875"/>
              </a:xfrm>
              <a:custGeom>
                <a:avLst/>
                <a:gdLst>
                  <a:gd name="T0" fmla="*/ 5 w 13"/>
                  <a:gd name="T1" fmla="*/ 0 h 10"/>
                  <a:gd name="T2" fmla="*/ 13 w 13"/>
                  <a:gd name="T3" fmla="*/ 0 h 10"/>
                  <a:gd name="T4" fmla="*/ 13 w 13"/>
                  <a:gd name="T5" fmla="*/ 6 h 10"/>
                  <a:gd name="T6" fmla="*/ 6 w 13"/>
                  <a:gd name="T7" fmla="*/ 10 h 10"/>
                  <a:gd name="T8" fmla="*/ 0 w 13"/>
                  <a:gd name="T9" fmla="*/ 10 h 10"/>
                  <a:gd name="T10" fmla="*/ 0 w 13"/>
                  <a:gd name="T11" fmla="*/ 3 h 10"/>
                  <a:gd name="T12" fmla="*/ 5 w 13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0">
                    <a:moveTo>
                      <a:pt x="5" y="0"/>
                    </a:moveTo>
                    <a:lnTo>
                      <a:pt x="13" y="0"/>
                    </a:lnTo>
                    <a:lnTo>
                      <a:pt x="13" y="6"/>
                    </a:lnTo>
                    <a:lnTo>
                      <a:pt x="6" y="10"/>
                    </a:lnTo>
                    <a:lnTo>
                      <a:pt x="0" y="10"/>
                    </a:lnTo>
                    <a:lnTo>
                      <a:pt x="0" y="3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93" name="Freeform 264"/>
              <p:cNvSpPr>
                <a:spLocks/>
              </p:cNvSpPr>
              <p:nvPr/>
            </p:nvSpPr>
            <p:spPr bwMode="auto">
              <a:xfrm>
                <a:off x="4027489" y="2349501"/>
                <a:ext cx="19050" cy="14288"/>
              </a:xfrm>
              <a:custGeom>
                <a:avLst/>
                <a:gdLst>
                  <a:gd name="T0" fmla="*/ 4 w 12"/>
                  <a:gd name="T1" fmla="*/ 0 h 9"/>
                  <a:gd name="T2" fmla="*/ 12 w 12"/>
                  <a:gd name="T3" fmla="*/ 0 h 9"/>
                  <a:gd name="T4" fmla="*/ 12 w 12"/>
                  <a:gd name="T5" fmla="*/ 7 h 9"/>
                  <a:gd name="T6" fmla="*/ 7 w 12"/>
                  <a:gd name="T7" fmla="*/ 9 h 9"/>
                  <a:gd name="T8" fmla="*/ 0 w 12"/>
                  <a:gd name="T9" fmla="*/ 9 h 9"/>
                  <a:gd name="T10" fmla="*/ 0 w 12"/>
                  <a:gd name="T11" fmla="*/ 2 h 9"/>
                  <a:gd name="T12" fmla="*/ 4 w 12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9">
                    <a:moveTo>
                      <a:pt x="4" y="0"/>
                    </a:moveTo>
                    <a:lnTo>
                      <a:pt x="12" y="0"/>
                    </a:lnTo>
                    <a:lnTo>
                      <a:pt x="12" y="7"/>
                    </a:lnTo>
                    <a:lnTo>
                      <a:pt x="7" y="9"/>
                    </a:lnTo>
                    <a:lnTo>
                      <a:pt x="0" y="9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94" name="Freeform 265"/>
              <p:cNvSpPr>
                <a:spLocks/>
              </p:cNvSpPr>
              <p:nvPr/>
            </p:nvSpPr>
            <p:spPr bwMode="auto">
              <a:xfrm>
                <a:off x="4056064" y="2332038"/>
                <a:ext cx="20638" cy="15875"/>
              </a:xfrm>
              <a:custGeom>
                <a:avLst/>
                <a:gdLst>
                  <a:gd name="T0" fmla="*/ 6 w 13"/>
                  <a:gd name="T1" fmla="*/ 0 h 10"/>
                  <a:gd name="T2" fmla="*/ 13 w 13"/>
                  <a:gd name="T3" fmla="*/ 0 h 10"/>
                  <a:gd name="T4" fmla="*/ 13 w 13"/>
                  <a:gd name="T5" fmla="*/ 8 h 10"/>
                  <a:gd name="T6" fmla="*/ 9 w 13"/>
                  <a:gd name="T7" fmla="*/ 10 h 10"/>
                  <a:gd name="T8" fmla="*/ 0 w 13"/>
                  <a:gd name="T9" fmla="*/ 10 h 10"/>
                  <a:gd name="T10" fmla="*/ 0 w 13"/>
                  <a:gd name="T11" fmla="*/ 3 h 10"/>
                  <a:gd name="T12" fmla="*/ 6 w 13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0">
                    <a:moveTo>
                      <a:pt x="6" y="0"/>
                    </a:moveTo>
                    <a:lnTo>
                      <a:pt x="13" y="0"/>
                    </a:lnTo>
                    <a:lnTo>
                      <a:pt x="13" y="8"/>
                    </a:lnTo>
                    <a:lnTo>
                      <a:pt x="9" y="10"/>
                    </a:lnTo>
                    <a:lnTo>
                      <a:pt x="0" y="10"/>
                    </a:lnTo>
                    <a:lnTo>
                      <a:pt x="0" y="3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95" name="Freeform 266"/>
              <p:cNvSpPr>
                <a:spLocks/>
              </p:cNvSpPr>
              <p:nvPr/>
            </p:nvSpPr>
            <p:spPr bwMode="auto">
              <a:xfrm>
                <a:off x="4087814" y="2317751"/>
                <a:ext cx="19050" cy="14288"/>
              </a:xfrm>
              <a:custGeom>
                <a:avLst/>
                <a:gdLst>
                  <a:gd name="T0" fmla="*/ 4 w 12"/>
                  <a:gd name="T1" fmla="*/ 0 h 9"/>
                  <a:gd name="T2" fmla="*/ 12 w 12"/>
                  <a:gd name="T3" fmla="*/ 0 h 9"/>
                  <a:gd name="T4" fmla="*/ 12 w 12"/>
                  <a:gd name="T5" fmla="*/ 7 h 9"/>
                  <a:gd name="T6" fmla="*/ 7 w 12"/>
                  <a:gd name="T7" fmla="*/ 9 h 9"/>
                  <a:gd name="T8" fmla="*/ 0 w 12"/>
                  <a:gd name="T9" fmla="*/ 9 h 9"/>
                  <a:gd name="T10" fmla="*/ 0 w 12"/>
                  <a:gd name="T11" fmla="*/ 3 h 9"/>
                  <a:gd name="T12" fmla="*/ 4 w 12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9">
                    <a:moveTo>
                      <a:pt x="4" y="0"/>
                    </a:moveTo>
                    <a:lnTo>
                      <a:pt x="12" y="0"/>
                    </a:lnTo>
                    <a:lnTo>
                      <a:pt x="12" y="7"/>
                    </a:lnTo>
                    <a:lnTo>
                      <a:pt x="7" y="9"/>
                    </a:lnTo>
                    <a:lnTo>
                      <a:pt x="0" y="9"/>
                    </a:lnTo>
                    <a:lnTo>
                      <a:pt x="0" y="3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96" name="Freeform 267"/>
              <p:cNvSpPr>
                <a:spLocks/>
              </p:cNvSpPr>
              <p:nvPr/>
            </p:nvSpPr>
            <p:spPr bwMode="auto">
              <a:xfrm>
                <a:off x="4116389" y="2300288"/>
                <a:ext cx="19050" cy="15875"/>
              </a:xfrm>
              <a:custGeom>
                <a:avLst/>
                <a:gdLst>
                  <a:gd name="T0" fmla="*/ 5 w 12"/>
                  <a:gd name="T1" fmla="*/ 0 h 10"/>
                  <a:gd name="T2" fmla="*/ 12 w 12"/>
                  <a:gd name="T3" fmla="*/ 0 h 10"/>
                  <a:gd name="T4" fmla="*/ 12 w 12"/>
                  <a:gd name="T5" fmla="*/ 8 h 10"/>
                  <a:gd name="T6" fmla="*/ 8 w 12"/>
                  <a:gd name="T7" fmla="*/ 10 h 10"/>
                  <a:gd name="T8" fmla="*/ 0 w 12"/>
                  <a:gd name="T9" fmla="*/ 10 h 10"/>
                  <a:gd name="T10" fmla="*/ 0 w 12"/>
                  <a:gd name="T11" fmla="*/ 3 h 10"/>
                  <a:gd name="T12" fmla="*/ 5 w 12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0">
                    <a:moveTo>
                      <a:pt x="5" y="0"/>
                    </a:moveTo>
                    <a:lnTo>
                      <a:pt x="12" y="0"/>
                    </a:lnTo>
                    <a:lnTo>
                      <a:pt x="12" y="8"/>
                    </a:lnTo>
                    <a:lnTo>
                      <a:pt x="8" y="10"/>
                    </a:lnTo>
                    <a:lnTo>
                      <a:pt x="0" y="10"/>
                    </a:lnTo>
                    <a:lnTo>
                      <a:pt x="0" y="3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97" name="Freeform 268"/>
              <p:cNvSpPr>
                <a:spLocks/>
              </p:cNvSpPr>
              <p:nvPr/>
            </p:nvSpPr>
            <p:spPr bwMode="auto">
              <a:xfrm>
                <a:off x="4146551" y="2284413"/>
                <a:ext cx="19050" cy="15875"/>
              </a:xfrm>
              <a:custGeom>
                <a:avLst/>
                <a:gdLst>
                  <a:gd name="T0" fmla="*/ 5 w 12"/>
                  <a:gd name="T1" fmla="*/ 0 h 10"/>
                  <a:gd name="T2" fmla="*/ 12 w 12"/>
                  <a:gd name="T3" fmla="*/ 0 h 10"/>
                  <a:gd name="T4" fmla="*/ 12 w 12"/>
                  <a:gd name="T5" fmla="*/ 6 h 10"/>
                  <a:gd name="T6" fmla="*/ 7 w 12"/>
                  <a:gd name="T7" fmla="*/ 10 h 10"/>
                  <a:gd name="T8" fmla="*/ 0 w 12"/>
                  <a:gd name="T9" fmla="*/ 10 h 10"/>
                  <a:gd name="T10" fmla="*/ 0 w 12"/>
                  <a:gd name="T11" fmla="*/ 2 h 10"/>
                  <a:gd name="T12" fmla="*/ 5 w 12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0">
                    <a:moveTo>
                      <a:pt x="5" y="0"/>
                    </a:moveTo>
                    <a:lnTo>
                      <a:pt x="12" y="0"/>
                    </a:lnTo>
                    <a:lnTo>
                      <a:pt x="12" y="6"/>
                    </a:lnTo>
                    <a:lnTo>
                      <a:pt x="7" y="10"/>
                    </a:lnTo>
                    <a:lnTo>
                      <a:pt x="0" y="10"/>
                    </a:lnTo>
                    <a:lnTo>
                      <a:pt x="0" y="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98" name="Freeform 269"/>
              <p:cNvSpPr>
                <a:spLocks/>
              </p:cNvSpPr>
              <p:nvPr/>
            </p:nvSpPr>
            <p:spPr bwMode="auto">
              <a:xfrm>
                <a:off x="4178301" y="2268538"/>
                <a:ext cx="17463" cy="15875"/>
              </a:xfrm>
              <a:custGeom>
                <a:avLst/>
                <a:gdLst>
                  <a:gd name="T0" fmla="*/ 4 w 11"/>
                  <a:gd name="T1" fmla="*/ 0 h 10"/>
                  <a:gd name="T2" fmla="*/ 11 w 11"/>
                  <a:gd name="T3" fmla="*/ 0 h 10"/>
                  <a:gd name="T4" fmla="*/ 11 w 11"/>
                  <a:gd name="T5" fmla="*/ 7 h 10"/>
                  <a:gd name="T6" fmla="*/ 7 w 11"/>
                  <a:gd name="T7" fmla="*/ 10 h 10"/>
                  <a:gd name="T8" fmla="*/ 0 w 11"/>
                  <a:gd name="T9" fmla="*/ 10 h 10"/>
                  <a:gd name="T10" fmla="*/ 0 w 11"/>
                  <a:gd name="T11" fmla="*/ 2 h 10"/>
                  <a:gd name="T12" fmla="*/ 4 w 11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0">
                    <a:moveTo>
                      <a:pt x="4" y="0"/>
                    </a:moveTo>
                    <a:lnTo>
                      <a:pt x="11" y="0"/>
                    </a:lnTo>
                    <a:lnTo>
                      <a:pt x="11" y="7"/>
                    </a:lnTo>
                    <a:lnTo>
                      <a:pt x="7" y="10"/>
                    </a:lnTo>
                    <a:lnTo>
                      <a:pt x="0" y="10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99" name="Freeform 270"/>
              <p:cNvSpPr>
                <a:spLocks/>
              </p:cNvSpPr>
              <p:nvPr/>
            </p:nvSpPr>
            <p:spPr bwMode="auto">
              <a:xfrm>
                <a:off x="4208464" y="2252663"/>
                <a:ext cx="19050" cy="14288"/>
              </a:xfrm>
              <a:custGeom>
                <a:avLst/>
                <a:gdLst>
                  <a:gd name="T0" fmla="*/ 5 w 12"/>
                  <a:gd name="T1" fmla="*/ 0 h 9"/>
                  <a:gd name="T2" fmla="*/ 12 w 12"/>
                  <a:gd name="T3" fmla="*/ 0 h 9"/>
                  <a:gd name="T4" fmla="*/ 12 w 12"/>
                  <a:gd name="T5" fmla="*/ 7 h 9"/>
                  <a:gd name="T6" fmla="*/ 7 w 12"/>
                  <a:gd name="T7" fmla="*/ 9 h 9"/>
                  <a:gd name="T8" fmla="*/ 0 w 12"/>
                  <a:gd name="T9" fmla="*/ 9 h 9"/>
                  <a:gd name="T10" fmla="*/ 0 w 12"/>
                  <a:gd name="T11" fmla="*/ 2 h 9"/>
                  <a:gd name="T12" fmla="*/ 5 w 12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9">
                    <a:moveTo>
                      <a:pt x="5" y="0"/>
                    </a:moveTo>
                    <a:lnTo>
                      <a:pt x="12" y="0"/>
                    </a:lnTo>
                    <a:lnTo>
                      <a:pt x="12" y="7"/>
                    </a:lnTo>
                    <a:lnTo>
                      <a:pt x="7" y="9"/>
                    </a:lnTo>
                    <a:lnTo>
                      <a:pt x="0" y="9"/>
                    </a:lnTo>
                    <a:lnTo>
                      <a:pt x="0" y="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00" name="Freeform 271"/>
              <p:cNvSpPr>
                <a:spLocks/>
              </p:cNvSpPr>
              <p:nvPr/>
            </p:nvSpPr>
            <p:spPr bwMode="auto">
              <a:xfrm>
                <a:off x="4241801" y="2235201"/>
                <a:ext cx="15875" cy="14288"/>
              </a:xfrm>
              <a:custGeom>
                <a:avLst/>
                <a:gdLst>
                  <a:gd name="T0" fmla="*/ 4 w 10"/>
                  <a:gd name="T1" fmla="*/ 0 h 9"/>
                  <a:gd name="T2" fmla="*/ 10 w 10"/>
                  <a:gd name="T3" fmla="*/ 0 h 9"/>
                  <a:gd name="T4" fmla="*/ 10 w 10"/>
                  <a:gd name="T5" fmla="*/ 8 h 9"/>
                  <a:gd name="T6" fmla="*/ 6 w 10"/>
                  <a:gd name="T7" fmla="*/ 9 h 9"/>
                  <a:gd name="T8" fmla="*/ 0 w 10"/>
                  <a:gd name="T9" fmla="*/ 9 h 9"/>
                  <a:gd name="T10" fmla="*/ 0 w 10"/>
                  <a:gd name="T11" fmla="*/ 3 h 9"/>
                  <a:gd name="T12" fmla="*/ 4 w 10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9">
                    <a:moveTo>
                      <a:pt x="4" y="0"/>
                    </a:moveTo>
                    <a:lnTo>
                      <a:pt x="10" y="0"/>
                    </a:lnTo>
                    <a:lnTo>
                      <a:pt x="10" y="8"/>
                    </a:lnTo>
                    <a:lnTo>
                      <a:pt x="6" y="9"/>
                    </a:lnTo>
                    <a:lnTo>
                      <a:pt x="0" y="9"/>
                    </a:lnTo>
                    <a:lnTo>
                      <a:pt x="0" y="3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01" name="Freeform 272"/>
              <p:cNvSpPr>
                <a:spLocks/>
              </p:cNvSpPr>
              <p:nvPr/>
            </p:nvSpPr>
            <p:spPr bwMode="auto">
              <a:xfrm>
                <a:off x="4270376" y="2219326"/>
                <a:ext cx="20638" cy="15875"/>
              </a:xfrm>
              <a:custGeom>
                <a:avLst/>
                <a:gdLst>
                  <a:gd name="T0" fmla="*/ 6 w 13"/>
                  <a:gd name="T1" fmla="*/ 0 h 10"/>
                  <a:gd name="T2" fmla="*/ 13 w 13"/>
                  <a:gd name="T3" fmla="*/ 0 h 10"/>
                  <a:gd name="T4" fmla="*/ 13 w 13"/>
                  <a:gd name="T5" fmla="*/ 7 h 10"/>
                  <a:gd name="T6" fmla="*/ 9 w 13"/>
                  <a:gd name="T7" fmla="*/ 10 h 10"/>
                  <a:gd name="T8" fmla="*/ 0 w 13"/>
                  <a:gd name="T9" fmla="*/ 10 h 10"/>
                  <a:gd name="T10" fmla="*/ 0 w 13"/>
                  <a:gd name="T11" fmla="*/ 3 h 10"/>
                  <a:gd name="T12" fmla="*/ 6 w 13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0">
                    <a:moveTo>
                      <a:pt x="6" y="0"/>
                    </a:moveTo>
                    <a:lnTo>
                      <a:pt x="13" y="0"/>
                    </a:lnTo>
                    <a:lnTo>
                      <a:pt x="13" y="7"/>
                    </a:lnTo>
                    <a:lnTo>
                      <a:pt x="9" y="10"/>
                    </a:lnTo>
                    <a:lnTo>
                      <a:pt x="0" y="10"/>
                    </a:lnTo>
                    <a:lnTo>
                      <a:pt x="0" y="3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02" name="Freeform 273"/>
              <p:cNvSpPr>
                <a:spLocks/>
              </p:cNvSpPr>
              <p:nvPr/>
            </p:nvSpPr>
            <p:spPr bwMode="auto">
              <a:xfrm>
                <a:off x="4303714" y="2203451"/>
                <a:ext cx="19050" cy="14288"/>
              </a:xfrm>
              <a:custGeom>
                <a:avLst/>
                <a:gdLst>
                  <a:gd name="T0" fmla="*/ 5 w 12"/>
                  <a:gd name="T1" fmla="*/ 0 h 9"/>
                  <a:gd name="T2" fmla="*/ 12 w 12"/>
                  <a:gd name="T3" fmla="*/ 0 h 9"/>
                  <a:gd name="T4" fmla="*/ 12 w 12"/>
                  <a:gd name="T5" fmla="*/ 6 h 9"/>
                  <a:gd name="T6" fmla="*/ 8 w 12"/>
                  <a:gd name="T7" fmla="*/ 9 h 9"/>
                  <a:gd name="T8" fmla="*/ 0 w 12"/>
                  <a:gd name="T9" fmla="*/ 9 h 9"/>
                  <a:gd name="T10" fmla="*/ 0 w 12"/>
                  <a:gd name="T11" fmla="*/ 2 h 9"/>
                  <a:gd name="T12" fmla="*/ 5 w 12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9">
                    <a:moveTo>
                      <a:pt x="5" y="0"/>
                    </a:moveTo>
                    <a:lnTo>
                      <a:pt x="12" y="0"/>
                    </a:lnTo>
                    <a:lnTo>
                      <a:pt x="12" y="6"/>
                    </a:lnTo>
                    <a:lnTo>
                      <a:pt x="8" y="9"/>
                    </a:lnTo>
                    <a:lnTo>
                      <a:pt x="0" y="9"/>
                    </a:lnTo>
                    <a:lnTo>
                      <a:pt x="0" y="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03" name="Freeform 274"/>
              <p:cNvSpPr>
                <a:spLocks/>
              </p:cNvSpPr>
              <p:nvPr/>
            </p:nvSpPr>
            <p:spPr bwMode="auto">
              <a:xfrm>
                <a:off x="4333876" y="2184401"/>
                <a:ext cx="19050" cy="15875"/>
              </a:xfrm>
              <a:custGeom>
                <a:avLst/>
                <a:gdLst>
                  <a:gd name="T0" fmla="*/ 5 w 12"/>
                  <a:gd name="T1" fmla="*/ 0 h 10"/>
                  <a:gd name="T2" fmla="*/ 12 w 12"/>
                  <a:gd name="T3" fmla="*/ 0 h 10"/>
                  <a:gd name="T4" fmla="*/ 12 w 12"/>
                  <a:gd name="T5" fmla="*/ 9 h 10"/>
                  <a:gd name="T6" fmla="*/ 7 w 12"/>
                  <a:gd name="T7" fmla="*/ 10 h 10"/>
                  <a:gd name="T8" fmla="*/ 0 w 12"/>
                  <a:gd name="T9" fmla="*/ 10 h 10"/>
                  <a:gd name="T10" fmla="*/ 0 w 12"/>
                  <a:gd name="T11" fmla="*/ 3 h 10"/>
                  <a:gd name="T12" fmla="*/ 5 w 12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0">
                    <a:moveTo>
                      <a:pt x="5" y="0"/>
                    </a:moveTo>
                    <a:lnTo>
                      <a:pt x="12" y="0"/>
                    </a:lnTo>
                    <a:lnTo>
                      <a:pt x="12" y="9"/>
                    </a:lnTo>
                    <a:lnTo>
                      <a:pt x="7" y="10"/>
                    </a:lnTo>
                    <a:lnTo>
                      <a:pt x="0" y="10"/>
                    </a:lnTo>
                    <a:lnTo>
                      <a:pt x="0" y="3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04" name="Line 275"/>
              <p:cNvSpPr>
                <a:spLocks noChangeShapeType="1"/>
              </p:cNvSpPr>
              <p:nvPr/>
            </p:nvSpPr>
            <p:spPr bwMode="auto">
              <a:xfrm>
                <a:off x="4364039" y="2178051"/>
                <a:ext cx="20638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05" name="Line 276"/>
              <p:cNvSpPr>
                <a:spLocks noChangeShapeType="1"/>
              </p:cNvSpPr>
              <p:nvPr/>
            </p:nvSpPr>
            <p:spPr bwMode="auto">
              <a:xfrm>
                <a:off x="4395789" y="2178051"/>
                <a:ext cx="17463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06" name="Line 277"/>
              <p:cNvSpPr>
                <a:spLocks noChangeShapeType="1"/>
              </p:cNvSpPr>
              <p:nvPr/>
            </p:nvSpPr>
            <p:spPr bwMode="auto">
              <a:xfrm>
                <a:off x="4425951" y="2178051"/>
                <a:ext cx="17463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07" name="Line 278"/>
              <p:cNvSpPr>
                <a:spLocks noChangeShapeType="1"/>
              </p:cNvSpPr>
              <p:nvPr/>
            </p:nvSpPr>
            <p:spPr bwMode="auto">
              <a:xfrm>
                <a:off x="4456114" y="2178051"/>
                <a:ext cx="19050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08" name="Line 279"/>
              <p:cNvSpPr>
                <a:spLocks noChangeShapeType="1"/>
              </p:cNvSpPr>
              <p:nvPr/>
            </p:nvSpPr>
            <p:spPr bwMode="auto">
              <a:xfrm>
                <a:off x="4486276" y="2178051"/>
                <a:ext cx="19050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09" name="Line 280"/>
              <p:cNvSpPr>
                <a:spLocks noChangeShapeType="1"/>
              </p:cNvSpPr>
              <p:nvPr/>
            </p:nvSpPr>
            <p:spPr bwMode="auto">
              <a:xfrm>
                <a:off x="4518026" y="2178051"/>
                <a:ext cx="19050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10" name="Line 281"/>
              <p:cNvSpPr>
                <a:spLocks noChangeShapeType="1"/>
              </p:cNvSpPr>
              <p:nvPr/>
            </p:nvSpPr>
            <p:spPr bwMode="auto">
              <a:xfrm>
                <a:off x="4549776" y="2178051"/>
                <a:ext cx="17463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11" name="Line 282"/>
              <p:cNvSpPr>
                <a:spLocks noChangeShapeType="1"/>
              </p:cNvSpPr>
              <p:nvPr/>
            </p:nvSpPr>
            <p:spPr bwMode="auto">
              <a:xfrm>
                <a:off x="4579939" y="2178051"/>
                <a:ext cx="19050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12" name="Line 283"/>
              <p:cNvSpPr>
                <a:spLocks noChangeShapeType="1"/>
              </p:cNvSpPr>
              <p:nvPr/>
            </p:nvSpPr>
            <p:spPr bwMode="auto">
              <a:xfrm>
                <a:off x="4611689" y="2178051"/>
                <a:ext cx="19050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13" name="Line 284"/>
              <p:cNvSpPr>
                <a:spLocks noChangeShapeType="1"/>
              </p:cNvSpPr>
              <p:nvPr/>
            </p:nvSpPr>
            <p:spPr bwMode="auto">
              <a:xfrm>
                <a:off x="4643439" y="2178051"/>
                <a:ext cx="19050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14" name="Line 285"/>
              <p:cNvSpPr>
                <a:spLocks noChangeShapeType="1"/>
              </p:cNvSpPr>
              <p:nvPr/>
            </p:nvSpPr>
            <p:spPr bwMode="auto">
              <a:xfrm>
                <a:off x="4672014" y="2178051"/>
                <a:ext cx="19050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15" name="Line 286"/>
              <p:cNvSpPr>
                <a:spLocks noChangeShapeType="1"/>
              </p:cNvSpPr>
              <p:nvPr/>
            </p:nvSpPr>
            <p:spPr bwMode="auto">
              <a:xfrm>
                <a:off x="4705351" y="2178051"/>
                <a:ext cx="19050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16" name="Line 287"/>
              <p:cNvSpPr>
                <a:spLocks noChangeShapeType="1"/>
              </p:cNvSpPr>
              <p:nvPr/>
            </p:nvSpPr>
            <p:spPr bwMode="auto">
              <a:xfrm>
                <a:off x="4737101" y="2178051"/>
                <a:ext cx="17463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17" name="Line 288"/>
              <p:cNvSpPr>
                <a:spLocks noChangeShapeType="1"/>
              </p:cNvSpPr>
              <p:nvPr/>
            </p:nvSpPr>
            <p:spPr bwMode="auto">
              <a:xfrm>
                <a:off x="4768851" y="2178051"/>
                <a:ext cx="17463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18" name="Line 289"/>
              <p:cNvSpPr>
                <a:spLocks noChangeShapeType="1"/>
              </p:cNvSpPr>
              <p:nvPr/>
            </p:nvSpPr>
            <p:spPr bwMode="auto">
              <a:xfrm>
                <a:off x="4799014" y="2178051"/>
                <a:ext cx="20638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19" name="Line 290"/>
              <p:cNvSpPr>
                <a:spLocks noChangeShapeType="1"/>
              </p:cNvSpPr>
              <p:nvPr/>
            </p:nvSpPr>
            <p:spPr bwMode="auto">
              <a:xfrm>
                <a:off x="4832351" y="2178051"/>
                <a:ext cx="17463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20" name="Freeform 291"/>
              <p:cNvSpPr>
                <a:spLocks/>
              </p:cNvSpPr>
              <p:nvPr/>
            </p:nvSpPr>
            <p:spPr bwMode="auto">
              <a:xfrm>
                <a:off x="4860926" y="2174876"/>
                <a:ext cx="19050" cy="15875"/>
              </a:xfrm>
              <a:custGeom>
                <a:avLst/>
                <a:gdLst>
                  <a:gd name="T0" fmla="*/ 0 w 12"/>
                  <a:gd name="T1" fmla="*/ 0 h 10"/>
                  <a:gd name="T2" fmla="*/ 7 w 12"/>
                  <a:gd name="T3" fmla="*/ 0 h 10"/>
                  <a:gd name="T4" fmla="*/ 12 w 12"/>
                  <a:gd name="T5" fmla="*/ 3 h 10"/>
                  <a:gd name="T6" fmla="*/ 12 w 12"/>
                  <a:gd name="T7" fmla="*/ 10 h 10"/>
                  <a:gd name="T8" fmla="*/ 5 w 12"/>
                  <a:gd name="T9" fmla="*/ 10 h 10"/>
                  <a:gd name="T10" fmla="*/ 0 w 12"/>
                  <a:gd name="T11" fmla="*/ 7 h 10"/>
                  <a:gd name="T12" fmla="*/ 0 w 12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0">
                    <a:moveTo>
                      <a:pt x="0" y="0"/>
                    </a:moveTo>
                    <a:lnTo>
                      <a:pt x="7" y="0"/>
                    </a:lnTo>
                    <a:lnTo>
                      <a:pt x="12" y="3"/>
                    </a:lnTo>
                    <a:lnTo>
                      <a:pt x="12" y="10"/>
                    </a:lnTo>
                    <a:lnTo>
                      <a:pt x="5" y="10"/>
                    </a:lnTo>
                    <a:lnTo>
                      <a:pt x="0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21" name="Freeform 292"/>
              <p:cNvSpPr>
                <a:spLocks/>
              </p:cNvSpPr>
              <p:nvPr/>
            </p:nvSpPr>
            <p:spPr bwMode="auto">
              <a:xfrm>
                <a:off x="4891089" y="2192338"/>
                <a:ext cx="17463" cy="15875"/>
              </a:xfrm>
              <a:custGeom>
                <a:avLst/>
                <a:gdLst>
                  <a:gd name="T0" fmla="*/ 0 w 11"/>
                  <a:gd name="T1" fmla="*/ 0 h 10"/>
                  <a:gd name="T2" fmla="*/ 7 w 11"/>
                  <a:gd name="T3" fmla="*/ 0 h 10"/>
                  <a:gd name="T4" fmla="*/ 11 w 11"/>
                  <a:gd name="T5" fmla="*/ 4 h 10"/>
                  <a:gd name="T6" fmla="*/ 11 w 11"/>
                  <a:gd name="T7" fmla="*/ 10 h 10"/>
                  <a:gd name="T8" fmla="*/ 5 w 11"/>
                  <a:gd name="T9" fmla="*/ 10 h 10"/>
                  <a:gd name="T10" fmla="*/ 0 w 11"/>
                  <a:gd name="T11" fmla="*/ 8 h 10"/>
                  <a:gd name="T12" fmla="*/ 0 w 11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0">
                    <a:moveTo>
                      <a:pt x="0" y="0"/>
                    </a:moveTo>
                    <a:lnTo>
                      <a:pt x="7" y="0"/>
                    </a:lnTo>
                    <a:lnTo>
                      <a:pt x="11" y="4"/>
                    </a:lnTo>
                    <a:lnTo>
                      <a:pt x="11" y="10"/>
                    </a:lnTo>
                    <a:lnTo>
                      <a:pt x="5" y="10"/>
                    </a:lnTo>
                    <a:lnTo>
                      <a:pt x="0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22" name="Freeform 293"/>
              <p:cNvSpPr>
                <a:spLocks/>
              </p:cNvSpPr>
              <p:nvPr/>
            </p:nvSpPr>
            <p:spPr bwMode="auto">
              <a:xfrm>
                <a:off x="4921251" y="2209801"/>
                <a:ext cx="19050" cy="14288"/>
              </a:xfrm>
              <a:custGeom>
                <a:avLst/>
                <a:gdLst>
                  <a:gd name="T0" fmla="*/ 0 w 12"/>
                  <a:gd name="T1" fmla="*/ 0 h 9"/>
                  <a:gd name="T2" fmla="*/ 7 w 12"/>
                  <a:gd name="T3" fmla="*/ 0 h 9"/>
                  <a:gd name="T4" fmla="*/ 12 w 12"/>
                  <a:gd name="T5" fmla="*/ 2 h 9"/>
                  <a:gd name="T6" fmla="*/ 12 w 12"/>
                  <a:gd name="T7" fmla="*/ 9 h 9"/>
                  <a:gd name="T8" fmla="*/ 5 w 12"/>
                  <a:gd name="T9" fmla="*/ 9 h 9"/>
                  <a:gd name="T10" fmla="*/ 0 w 12"/>
                  <a:gd name="T11" fmla="*/ 7 h 9"/>
                  <a:gd name="T12" fmla="*/ 0 w 12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9">
                    <a:moveTo>
                      <a:pt x="0" y="0"/>
                    </a:moveTo>
                    <a:lnTo>
                      <a:pt x="7" y="0"/>
                    </a:lnTo>
                    <a:lnTo>
                      <a:pt x="12" y="2"/>
                    </a:lnTo>
                    <a:lnTo>
                      <a:pt x="12" y="9"/>
                    </a:lnTo>
                    <a:lnTo>
                      <a:pt x="5" y="9"/>
                    </a:lnTo>
                    <a:lnTo>
                      <a:pt x="0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23" name="Freeform 294"/>
              <p:cNvSpPr>
                <a:spLocks/>
              </p:cNvSpPr>
              <p:nvPr/>
            </p:nvSpPr>
            <p:spPr bwMode="auto">
              <a:xfrm>
                <a:off x="4953001" y="2227263"/>
                <a:ext cx="19050" cy="14288"/>
              </a:xfrm>
              <a:custGeom>
                <a:avLst/>
                <a:gdLst>
                  <a:gd name="T0" fmla="*/ 0 w 12"/>
                  <a:gd name="T1" fmla="*/ 0 h 9"/>
                  <a:gd name="T2" fmla="*/ 7 w 12"/>
                  <a:gd name="T3" fmla="*/ 0 h 9"/>
                  <a:gd name="T4" fmla="*/ 12 w 12"/>
                  <a:gd name="T5" fmla="*/ 2 h 9"/>
                  <a:gd name="T6" fmla="*/ 12 w 12"/>
                  <a:gd name="T7" fmla="*/ 9 h 9"/>
                  <a:gd name="T8" fmla="*/ 5 w 12"/>
                  <a:gd name="T9" fmla="*/ 9 h 9"/>
                  <a:gd name="T10" fmla="*/ 0 w 12"/>
                  <a:gd name="T11" fmla="*/ 6 h 9"/>
                  <a:gd name="T12" fmla="*/ 0 w 12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9">
                    <a:moveTo>
                      <a:pt x="0" y="0"/>
                    </a:moveTo>
                    <a:lnTo>
                      <a:pt x="7" y="0"/>
                    </a:lnTo>
                    <a:lnTo>
                      <a:pt x="12" y="2"/>
                    </a:lnTo>
                    <a:lnTo>
                      <a:pt x="12" y="9"/>
                    </a:lnTo>
                    <a:lnTo>
                      <a:pt x="5" y="9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24" name="Freeform 295"/>
              <p:cNvSpPr>
                <a:spLocks/>
              </p:cNvSpPr>
              <p:nvPr/>
            </p:nvSpPr>
            <p:spPr bwMode="auto">
              <a:xfrm>
                <a:off x="4983164" y="2243138"/>
                <a:ext cx="17463" cy="14288"/>
              </a:xfrm>
              <a:custGeom>
                <a:avLst/>
                <a:gdLst>
                  <a:gd name="T0" fmla="*/ 0 w 11"/>
                  <a:gd name="T1" fmla="*/ 0 h 9"/>
                  <a:gd name="T2" fmla="*/ 7 w 11"/>
                  <a:gd name="T3" fmla="*/ 0 h 9"/>
                  <a:gd name="T4" fmla="*/ 11 w 11"/>
                  <a:gd name="T5" fmla="*/ 3 h 9"/>
                  <a:gd name="T6" fmla="*/ 11 w 11"/>
                  <a:gd name="T7" fmla="*/ 9 h 9"/>
                  <a:gd name="T8" fmla="*/ 4 w 11"/>
                  <a:gd name="T9" fmla="*/ 9 h 9"/>
                  <a:gd name="T10" fmla="*/ 0 w 11"/>
                  <a:gd name="T11" fmla="*/ 7 h 9"/>
                  <a:gd name="T12" fmla="*/ 0 w 11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9">
                    <a:moveTo>
                      <a:pt x="0" y="0"/>
                    </a:moveTo>
                    <a:lnTo>
                      <a:pt x="7" y="0"/>
                    </a:lnTo>
                    <a:lnTo>
                      <a:pt x="11" y="3"/>
                    </a:lnTo>
                    <a:lnTo>
                      <a:pt x="11" y="9"/>
                    </a:lnTo>
                    <a:lnTo>
                      <a:pt x="4" y="9"/>
                    </a:lnTo>
                    <a:lnTo>
                      <a:pt x="0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25" name="Freeform 296"/>
              <p:cNvSpPr>
                <a:spLocks/>
              </p:cNvSpPr>
              <p:nvPr/>
            </p:nvSpPr>
            <p:spPr bwMode="auto">
              <a:xfrm>
                <a:off x="5013326" y="2260601"/>
                <a:ext cx="20638" cy="12700"/>
              </a:xfrm>
              <a:custGeom>
                <a:avLst/>
                <a:gdLst>
                  <a:gd name="T0" fmla="*/ 0 w 13"/>
                  <a:gd name="T1" fmla="*/ 0 h 8"/>
                  <a:gd name="T2" fmla="*/ 8 w 13"/>
                  <a:gd name="T3" fmla="*/ 0 h 8"/>
                  <a:gd name="T4" fmla="*/ 13 w 13"/>
                  <a:gd name="T5" fmla="*/ 2 h 8"/>
                  <a:gd name="T6" fmla="*/ 13 w 13"/>
                  <a:gd name="T7" fmla="*/ 8 h 8"/>
                  <a:gd name="T8" fmla="*/ 6 w 13"/>
                  <a:gd name="T9" fmla="*/ 8 h 8"/>
                  <a:gd name="T10" fmla="*/ 0 w 13"/>
                  <a:gd name="T11" fmla="*/ 6 h 8"/>
                  <a:gd name="T12" fmla="*/ 0 w 13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8">
                    <a:moveTo>
                      <a:pt x="0" y="0"/>
                    </a:moveTo>
                    <a:lnTo>
                      <a:pt x="8" y="0"/>
                    </a:lnTo>
                    <a:lnTo>
                      <a:pt x="13" y="2"/>
                    </a:lnTo>
                    <a:lnTo>
                      <a:pt x="13" y="8"/>
                    </a:lnTo>
                    <a:lnTo>
                      <a:pt x="6" y="8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26" name="Freeform 297"/>
              <p:cNvSpPr>
                <a:spLocks/>
              </p:cNvSpPr>
              <p:nvPr/>
            </p:nvSpPr>
            <p:spPr bwMode="auto">
              <a:xfrm>
                <a:off x="5046664" y="2276476"/>
                <a:ext cx="17463" cy="14288"/>
              </a:xfrm>
              <a:custGeom>
                <a:avLst/>
                <a:gdLst>
                  <a:gd name="T0" fmla="*/ 0 w 11"/>
                  <a:gd name="T1" fmla="*/ 0 h 9"/>
                  <a:gd name="T2" fmla="*/ 7 w 11"/>
                  <a:gd name="T3" fmla="*/ 0 h 9"/>
                  <a:gd name="T4" fmla="*/ 11 w 11"/>
                  <a:gd name="T5" fmla="*/ 2 h 9"/>
                  <a:gd name="T6" fmla="*/ 11 w 11"/>
                  <a:gd name="T7" fmla="*/ 9 h 9"/>
                  <a:gd name="T8" fmla="*/ 5 w 11"/>
                  <a:gd name="T9" fmla="*/ 9 h 9"/>
                  <a:gd name="T10" fmla="*/ 0 w 11"/>
                  <a:gd name="T11" fmla="*/ 7 h 9"/>
                  <a:gd name="T12" fmla="*/ 0 w 11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9">
                    <a:moveTo>
                      <a:pt x="0" y="0"/>
                    </a:moveTo>
                    <a:lnTo>
                      <a:pt x="7" y="0"/>
                    </a:lnTo>
                    <a:lnTo>
                      <a:pt x="11" y="2"/>
                    </a:lnTo>
                    <a:lnTo>
                      <a:pt x="11" y="9"/>
                    </a:lnTo>
                    <a:lnTo>
                      <a:pt x="5" y="9"/>
                    </a:lnTo>
                    <a:lnTo>
                      <a:pt x="0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27" name="Freeform 298"/>
              <p:cNvSpPr>
                <a:spLocks/>
              </p:cNvSpPr>
              <p:nvPr/>
            </p:nvSpPr>
            <p:spPr bwMode="auto">
              <a:xfrm>
                <a:off x="5075239" y="2293938"/>
                <a:ext cx="19050" cy="15875"/>
              </a:xfrm>
              <a:custGeom>
                <a:avLst/>
                <a:gdLst>
                  <a:gd name="T0" fmla="*/ 0 w 12"/>
                  <a:gd name="T1" fmla="*/ 0 h 10"/>
                  <a:gd name="T2" fmla="*/ 7 w 12"/>
                  <a:gd name="T3" fmla="*/ 0 h 10"/>
                  <a:gd name="T4" fmla="*/ 12 w 12"/>
                  <a:gd name="T5" fmla="*/ 3 h 10"/>
                  <a:gd name="T6" fmla="*/ 12 w 12"/>
                  <a:gd name="T7" fmla="*/ 10 h 10"/>
                  <a:gd name="T8" fmla="*/ 5 w 12"/>
                  <a:gd name="T9" fmla="*/ 10 h 10"/>
                  <a:gd name="T10" fmla="*/ 0 w 12"/>
                  <a:gd name="T11" fmla="*/ 7 h 10"/>
                  <a:gd name="T12" fmla="*/ 0 w 12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0">
                    <a:moveTo>
                      <a:pt x="0" y="0"/>
                    </a:moveTo>
                    <a:lnTo>
                      <a:pt x="7" y="0"/>
                    </a:lnTo>
                    <a:lnTo>
                      <a:pt x="12" y="3"/>
                    </a:lnTo>
                    <a:lnTo>
                      <a:pt x="12" y="10"/>
                    </a:lnTo>
                    <a:lnTo>
                      <a:pt x="5" y="10"/>
                    </a:lnTo>
                    <a:lnTo>
                      <a:pt x="0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28" name="Freeform 299"/>
              <p:cNvSpPr>
                <a:spLocks/>
              </p:cNvSpPr>
              <p:nvPr/>
            </p:nvSpPr>
            <p:spPr bwMode="auto">
              <a:xfrm>
                <a:off x="5106989" y="2311401"/>
                <a:ext cx="19050" cy="14288"/>
              </a:xfrm>
              <a:custGeom>
                <a:avLst/>
                <a:gdLst>
                  <a:gd name="T0" fmla="*/ 0 w 12"/>
                  <a:gd name="T1" fmla="*/ 0 h 9"/>
                  <a:gd name="T2" fmla="*/ 7 w 12"/>
                  <a:gd name="T3" fmla="*/ 0 h 9"/>
                  <a:gd name="T4" fmla="*/ 12 w 12"/>
                  <a:gd name="T5" fmla="*/ 2 h 9"/>
                  <a:gd name="T6" fmla="*/ 12 w 12"/>
                  <a:gd name="T7" fmla="*/ 9 h 9"/>
                  <a:gd name="T8" fmla="*/ 5 w 12"/>
                  <a:gd name="T9" fmla="*/ 9 h 9"/>
                  <a:gd name="T10" fmla="*/ 0 w 12"/>
                  <a:gd name="T11" fmla="*/ 7 h 9"/>
                  <a:gd name="T12" fmla="*/ 0 w 12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9">
                    <a:moveTo>
                      <a:pt x="0" y="0"/>
                    </a:moveTo>
                    <a:lnTo>
                      <a:pt x="7" y="0"/>
                    </a:lnTo>
                    <a:lnTo>
                      <a:pt x="12" y="2"/>
                    </a:lnTo>
                    <a:lnTo>
                      <a:pt x="12" y="9"/>
                    </a:lnTo>
                    <a:lnTo>
                      <a:pt x="5" y="9"/>
                    </a:lnTo>
                    <a:lnTo>
                      <a:pt x="0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29" name="Freeform 300"/>
              <p:cNvSpPr>
                <a:spLocks/>
              </p:cNvSpPr>
              <p:nvPr/>
            </p:nvSpPr>
            <p:spPr bwMode="auto">
              <a:xfrm>
                <a:off x="5140326" y="2327276"/>
                <a:ext cx="19050" cy="17463"/>
              </a:xfrm>
              <a:custGeom>
                <a:avLst/>
                <a:gdLst>
                  <a:gd name="T0" fmla="*/ 0 w 12"/>
                  <a:gd name="T1" fmla="*/ 0 h 11"/>
                  <a:gd name="T2" fmla="*/ 7 w 12"/>
                  <a:gd name="T3" fmla="*/ 0 h 11"/>
                  <a:gd name="T4" fmla="*/ 12 w 12"/>
                  <a:gd name="T5" fmla="*/ 3 h 11"/>
                  <a:gd name="T6" fmla="*/ 12 w 12"/>
                  <a:gd name="T7" fmla="*/ 11 h 11"/>
                  <a:gd name="T8" fmla="*/ 4 w 12"/>
                  <a:gd name="T9" fmla="*/ 11 h 11"/>
                  <a:gd name="T10" fmla="*/ 0 w 12"/>
                  <a:gd name="T11" fmla="*/ 7 h 11"/>
                  <a:gd name="T12" fmla="*/ 0 w 12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1">
                    <a:moveTo>
                      <a:pt x="0" y="0"/>
                    </a:moveTo>
                    <a:lnTo>
                      <a:pt x="7" y="0"/>
                    </a:lnTo>
                    <a:lnTo>
                      <a:pt x="12" y="3"/>
                    </a:lnTo>
                    <a:lnTo>
                      <a:pt x="12" y="11"/>
                    </a:lnTo>
                    <a:lnTo>
                      <a:pt x="4" y="11"/>
                    </a:lnTo>
                    <a:lnTo>
                      <a:pt x="0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30" name="Freeform 301"/>
              <p:cNvSpPr>
                <a:spLocks/>
              </p:cNvSpPr>
              <p:nvPr/>
            </p:nvSpPr>
            <p:spPr bwMode="auto">
              <a:xfrm>
                <a:off x="5168901" y="2344738"/>
                <a:ext cx="19050" cy="17463"/>
              </a:xfrm>
              <a:custGeom>
                <a:avLst/>
                <a:gdLst>
                  <a:gd name="T0" fmla="*/ 0 w 12"/>
                  <a:gd name="T1" fmla="*/ 0 h 11"/>
                  <a:gd name="T2" fmla="*/ 7 w 12"/>
                  <a:gd name="T3" fmla="*/ 0 h 11"/>
                  <a:gd name="T4" fmla="*/ 12 w 12"/>
                  <a:gd name="T5" fmla="*/ 5 h 11"/>
                  <a:gd name="T6" fmla="*/ 12 w 12"/>
                  <a:gd name="T7" fmla="*/ 11 h 11"/>
                  <a:gd name="T8" fmla="*/ 5 w 12"/>
                  <a:gd name="T9" fmla="*/ 11 h 11"/>
                  <a:gd name="T10" fmla="*/ 0 w 12"/>
                  <a:gd name="T11" fmla="*/ 8 h 11"/>
                  <a:gd name="T12" fmla="*/ 0 w 12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1">
                    <a:moveTo>
                      <a:pt x="0" y="0"/>
                    </a:moveTo>
                    <a:lnTo>
                      <a:pt x="7" y="0"/>
                    </a:lnTo>
                    <a:lnTo>
                      <a:pt x="12" y="5"/>
                    </a:lnTo>
                    <a:lnTo>
                      <a:pt x="12" y="11"/>
                    </a:lnTo>
                    <a:lnTo>
                      <a:pt x="5" y="11"/>
                    </a:lnTo>
                    <a:lnTo>
                      <a:pt x="0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31" name="Freeform 302"/>
              <p:cNvSpPr>
                <a:spLocks/>
              </p:cNvSpPr>
              <p:nvPr/>
            </p:nvSpPr>
            <p:spPr bwMode="auto">
              <a:xfrm>
                <a:off x="5200651" y="2363788"/>
                <a:ext cx="17463" cy="14288"/>
              </a:xfrm>
              <a:custGeom>
                <a:avLst/>
                <a:gdLst>
                  <a:gd name="T0" fmla="*/ 0 w 11"/>
                  <a:gd name="T1" fmla="*/ 0 h 9"/>
                  <a:gd name="T2" fmla="*/ 7 w 11"/>
                  <a:gd name="T3" fmla="*/ 0 h 9"/>
                  <a:gd name="T4" fmla="*/ 11 w 11"/>
                  <a:gd name="T5" fmla="*/ 2 h 9"/>
                  <a:gd name="T6" fmla="*/ 11 w 11"/>
                  <a:gd name="T7" fmla="*/ 9 h 9"/>
                  <a:gd name="T8" fmla="*/ 5 w 11"/>
                  <a:gd name="T9" fmla="*/ 9 h 9"/>
                  <a:gd name="T10" fmla="*/ 0 w 11"/>
                  <a:gd name="T11" fmla="*/ 7 h 9"/>
                  <a:gd name="T12" fmla="*/ 0 w 11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9">
                    <a:moveTo>
                      <a:pt x="0" y="0"/>
                    </a:moveTo>
                    <a:lnTo>
                      <a:pt x="7" y="0"/>
                    </a:lnTo>
                    <a:lnTo>
                      <a:pt x="11" y="2"/>
                    </a:lnTo>
                    <a:lnTo>
                      <a:pt x="11" y="9"/>
                    </a:lnTo>
                    <a:lnTo>
                      <a:pt x="5" y="9"/>
                    </a:lnTo>
                    <a:lnTo>
                      <a:pt x="0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32" name="Freeform 303"/>
              <p:cNvSpPr>
                <a:spLocks/>
              </p:cNvSpPr>
              <p:nvPr/>
            </p:nvSpPr>
            <p:spPr bwMode="auto">
              <a:xfrm>
                <a:off x="5229226" y="2381251"/>
                <a:ext cx="20638" cy="14288"/>
              </a:xfrm>
              <a:custGeom>
                <a:avLst/>
                <a:gdLst>
                  <a:gd name="T0" fmla="*/ 0 w 13"/>
                  <a:gd name="T1" fmla="*/ 0 h 9"/>
                  <a:gd name="T2" fmla="*/ 9 w 13"/>
                  <a:gd name="T3" fmla="*/ 0 h 9"/>
                  <a:gd name="T4" fmla="*/ 13 w 13"/>
                  <a:gd name="T5" fmla="*/ 2 h 9"/>
                  <a:gd name="T6" fmla="*/ 13 w 13"/>
                  <a:gd name="T7" fmla="*/ 9 h 9"/>
                  <a:gd name="T8" fmla="*/ 6 w 13"/>
                  <a:gd name="T9" fmla="*/ 9 h 9"/>
                  <a:gd name="T10" fmla="*/ 0 w 13"/>
                  <a:gd name="T11" fmla="*/ 7 h 9"/>
                  <a:gd name="T12" fmla="*/ 0 w 13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9">
                    <a:moveTo>
                      <a:pt x="0" y="0"/>
                    </a:moveTo>
                    <a:lnTo>
                      <a:pt x="9" y="0"/>
                    </a:lnTo>
                    <a:lnTo>
                      <a:pt x="13" y="2"/>
                    </a:lnTo>
                    <a:lnTo>
                      <a:pt x="13" y="9"/>
                    </a:lnTo>
                    <a:lnTo>
                      <a:pt x="6" y="9"/>
                    </a:lnTo>
                    <a:lnTo>
                      <a:pt x="0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33" name="Freeform 304"/>
              <p:cNvSpPr>
                <a:spLocks/>
              </p:cNvSpPr>
              <p:nvPr/>
            </p:nvSpPr>
            <p:spPr bwMode="auto">
              <a:xfrm>
                <a:off x="5262564" y="2397126"/>
                <a:ext cx="19050" cy="15875"/>
              </a:xfrm>
              <a:custGeom>
                <a:avLst/>
                <a:gdLst>
                  <a:gd name="T0" fmla="*/ 0 w 12"/>
                  <a:gd name="T1" fmla="*/ 0 h 10"/>
                  <a:gd name="T2" fmla="*/ 7 w 12"/>
                  <a:gd name="T3" fmla="*/ 0 h 10"/>
                  <a:gd name="T4" fmla="*/ 12 w 12"/>
                  <a:gd name="T5" fmla="*/ 4 h 10"/>
                  <a:gd name="T6" fmla="*/ 12 w 12"/>
                  <a:gd name="T7" fmla="*/ 10 h 10"/>
                  <a:gd name="T8" fmla="*/ 5 w 12"/>
                  <a:gd name="T9" fmla="*/ 10 h 10"/>
                  <a:gd name="T10" fmla="*/ 0 w 12"/>
                  <a:gd name="T11" fmla="*/ 8 h 10"/>
                  <a:gd name="T12" fmla="*/ 0 w 12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0">
                    <a:moveTo>
                      <a:pt x="0" y="0"/>
                    </a:moveTo>
                    <a:lnTo>
                      <a:pt x="7" y="0"/>
                    </a:lnTo>
                    <a:lnTo>
                      <a:pt x="12" y="4"/>
                    </a:lnTo>
                    <a:lnTo>
                      <a:pt x="12" y="10"/>
                    </a:lnTo>
                    <a:lnTo>
                      <a:pt x="5" y="10"/>
                    </a:lnTo>
                    <a:lnTo>
                      <a:pt x="0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34" name="Freeform 305"/>
              <p:cNvSpPr>
                <a:spLocks/>
              </p:cNvSpPr>
              <p:nvPr/>
            </p:nvSpPr>
            <p:spPr bwMode="auto">
              <a:xfrm>
                <a:off x="5294314" y="2416176"/>
                <a:ext cx="19050" cy="12700"/>
              </a:xfrm>
              <a:custGeom>
                <a:avLst/>
                <a:gdLst>
                  <a:gd name="T0" fmla="*/ 0 w 12"/>
                  <a:gd name="T1" fmla="*/ 0 h 8"/>
                  <a:gd name="T2" fmla="*/ 7 w 12"/>
                  <a:gd name="T3" fmla="*/ 0 h 8"/>
                  <a:gd name="T4" fmla="*/ 12 w 12"/>
                  <a:gd name="T5" fmla="*/ 2 h 8"/>
                  <a:gd name="T6" fmla="*/ 12 w 12"/>
                  <a:gd name="T7" fmla="*/ 8 h 8"/>
                  <a:gd name="T8" fmla="*/ 5 w 12"/>
                  <a:gd name="T9" fmla="*/ 8 h 8"/>
                  <a:gd name="T10" fmla="*/ 0 w 12"/>
                  <a:gd name="T11" fmla="*/ 7 h 8"/>
                  <a:gd name="T12" fmla="*/ 0 w 12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8">
                    <a:moveTo>
                      <a:pt x="0" y="0"/>
                    </a:moveTo>
                    <a:lnTo>
                      <a:pt x="7" y="0"/>
                    </a:lnTo>
                    <a:lnTo>
                      <a:pt x="12" y="2"/>
                    </a:lnTo>
                    <a:lnTo>
                      <a:pt x="12" y="8"/>
                    </a:lnTo>
                    <a:lnTo>
                      <a:pt x="5" y="8"/>
                    </a:lnTo>
                    <a:lnTo>
                      <a:pt x="0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35" name="Freeform 306"/>
              <p:cNvSpPr>
                <a:spLocks/>
              </p:cNvSpPr>
              <p:nvPr/>
            </p:nvSpPr>
            <p:spPr bwMode="auto">
              <a:xfrm>
                <a:off x="5322889" y="2432051"/>
                <a:ext cx="20638" cy="15875"/>
              </a:xfrm>
              <a:custGeom>
                <a:avLst/>
                <a:gdLst>
                  <a:gd name="T0" fmla="*/ 0 w 13"/>
                  <a:gd name="T1" fmla="*/ 0 h 10"/>
                  <a:gd name="T2" fmla="*/ 7 w 13"/>
                  <a:gd name="T3" fmla="*/ 0 h 10"/>
                  <a:gd name="T4" fmla="*/ 13 w 13"/>
                  <a:gd name="T5" fmla="*/ 2 h 10"/>
                  <a:gd name="T6" fmla="*/ 13 w 13"/>
                  <a:gd name="T7" fmla="*/ 10 h 10"/>
                  <a:gd name="T8" fmla="*/ 5 w 13"/>
                  <a:gd name="T9" fmla="*/ 10 h 10"/>
                  <a:gd name="T10" fmla="*/ 0 w 13"/>
                  <a:gd name="T11" fmla="*/ 7 h 10"/>
                  <a:gd name="T12" fmla="*/ 0 w 13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0">
                    <a:moveTo>
                      <a:pt x="0" y="0"/>
                    </a:moveTo>
                    <a:lnTo>
                      <a:pt x="7" y="0"/>
                    </a:lnTo>
                    <a:lnTo>
                      <a:pt x="13" y="2"/>
                    </a:lnTo>
                    <a:lnTo>
                      <a:pt x="13" y="10"/>
                    </a:lnTo>
                    <a:lnTo>
                      <a:pt x="5" y="10"/>
                    </a:lnTo>
                    <a:lnTo>
                      <a:pt x="0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36" name="Freeform 307"/>
              <p:cNvSpPr>
                <a:spLocks/>
              </p:cNvSpPr>
              <p:nvPr/>
            </p:nvSpPr>
            <p:spPr bwMode="auto">
              <a:xfrm>
                <a:off x="5356226" y="2447926"/>
                <a:ext cx="19050" cy="15875"/>
              </a:xfrm>
              <a:custGeom>
                <a:avLst/>
                <a:gdLst>
                  <a:gd name="T0" fmla="*/ 0 w 12"/>
                  <a:gd name="T1" fmla="*/ 0 h 10"/>
                  <a:gd name="T2" fmla="*/ 7 w 12"/>
                  <a:gd name="T3" fmla="*/ 0 h 10"/>
                  <a:gd name="T4" fmla="*/ 12 w 12"/>
                  <a:gd name="T5" fmla="*/ 3 h 10"/>
                  <a:gd name="T6" fmla="*/ 12 w 12"/>
                  <a:gd name="T7" fmla="*/ 10 h 10"/>
                  <a:gd name="T8" fmla="*/ 5 w 12"/>
                  <a:gd name="T9" fmla="*/ 10 h 10"/>
                  <a:gd name="T10" fmla="*/ 0 w 12"/>
                  <a:gd name="T11" fmla="*/ 7 h 10"/>
                  <a:gd name="T12" fmla="*/ 0 w 12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0">
                    <a:moveTo>
                      <a:pt x="0" y="0"/>
                    </a:moveTo>
                    <a:lnTo>
                      <a:pt x="7" y="0"/>
                    </a:lnTo>
                    <a:lnTo>
                      <a:pt x="12" y="3"/>
                    </a:lnTo>
                    <a:lnTo>
                      <a:pt x="12" y="10"/>
                    </a:lnTo>
                    <a:lnTo>
                      <a:pt x="5" y="10"/>
                    </a:lnTo>
                    <a:lnTo>
                      <a:pt x="0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37" name="Freeform 308"/>
              <p:cNvSpPr>
                <a:spLocks/>
              </p:cNvSpPr>
              <p:nvPr/>
            </p:nvSpPr>
            <p:spPr bwMode="auto">
              <a:xfrm>
                <a:off x="5387976" y="2465388"/>
                <a:ext cx="17463" cy="15875"/>
              </a:xfrm>
              <a:custGeom>
                <a:avLst/>
                <a:gdLst>
                  <a:gd name="T0" fmla="*/ 0 w 11"/>
                  <a:gd name="T1" fmla="*/ 0 h 10"/>
                  <a:gd name="T2" fmla="*/ 7 w 11"/>
                  <a:gd name="T3" fmla="*/ 0 h 10"/>
                  <a:gd name="T4" fmla="*/ 11 w 11"/>
                  <a:gd name="T5" fmla="*/ 4 h 10"/>
                  <a:gd name="T6" fmla="*/ 11 w 11"/>
                  <a:gd name="T7" fmla="*/ 10 h 10"/>
                  <a:gd name="T8" fmla="*/ 4 w 11"/>
                  <a:gd name="T9" fmla="*/ 10 h 10"/>
                  <a:gd name="T10" fmla="*/ 0 w 11"/>
                  <a:gd name="T11" fmla="*/ 7 h 10"/>
                  <a:gd name="T12" fmla="*/ 0 w 11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0">
                    <a:moveTo>
                      <a:pt x="0" y="0"/>
                    </a:moveTo>
                    <a:lnTo>
                      <a:pt x="7" y="0"/>
                    </a:lnTo>
                    <a:lnTo>
                      <a:pt x="11" y="4"/>
                    </a:lnTo>
                    <a:lnTo>
                      <a:pt x="11" y="10"/>
                    </a:lnTo>
                    <a:lnTo>
                      <a:pt x="4" y="10"/>
                    </a:lnTo>
                    <a:lnTo>
                      <a:pt x="0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38" name="Freeform 309"/>
              <p:cNvSpPr>
                <a:spLocks/>
              </p:cNvSpPr>
              <p:nvPr/>
            </p:nvSpPr>
            <p:spPr bwMode="auto">
              <a:xfrm>
                <a:off x="5416551" y="2484438"/>
                <a:ext cx="19050" cy="15875"/>
              </a:xfrm>
              <a:custGeom>
                <a:avLst/>
                <a:gdLst>
                  <a:gd name="T0" fmla="*/ 0 w 12"/>
                  <a:gd name="T1" fmla="*/ 0 h 10"/>
                  <a:gd name="T2" fmla="*/ 7 w 12"/>
                  <a:gd name="T3" fmla="*/ 0 h 10"/>
                  <a:gd name="T4" fmla="*/ 12 w 12"/>
                  <a:gd name="T5" fmla="*/ 3 h 10"/>
                  <a:gd name="T6" fmla="*/ 12 w 12"/>
                  <a:gd name="T7" fmla="*/ 10 h 10"/>
                  <a:gd name="T8" fmla="*/ 5 w 12"/>
                  <a:gd name="T9" fmla="*/ 10 h 10"/>
                  <a:gd name="T10" fmla="*/ 0 w 12"/>
                  <a:gd name="T11" fmla="*/ 6 h 10"/>
                  <a:gd name="T12" fmla="*/ 0 w 12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0">
                    <a:moveTo>
                      <a:pt x="0" y="0"/>
                    </a:moveTo>
                    <a:lnTo>
                      <a:pt x="7" y="0"/>
                    </a:lnTo>
                    <a:lnTo>
                      <a:pt x="12" y="3"/>
                    </a:lnTo>
                    <a:lnTo>
                      <a:pt x="12" y="10"/>
                    </a:lnTo>
                    <a:lnTo>
                      <a:pt x="5" y="10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39" name="Freeform 310"/>
              <p:cNvSpPr>
                <a:spLocks/>
              </p:cNvSpPr>
              <p:nvPr/>
            </p:nvSpPr>
            <p:spPr bwMode="auto">
              <a:xfrm>
                <a:off x="5449889" y="2503488"/>
                <a:ext cx="15875" cy="14288"/>
              </a:xfrm>
              <a:custGeom>
                <a:avLst/>
                <a:gdLst>
                  <a:gd name="T0" fmla="*/ 0 w 10"/>
                  <a:gd name="T1" fmla="*/ 0 h 9"/>
                  <a:gd name="T2" fmla="*/ 7 w 10"/>
                  <a:gd name="T3" fmla="*/ 0 h 9"/>
                  <a:gd name="T4" fmla="*/ 10 w 10"/>
                  <a:gd name="T5" fmla="*/ 3 h 9"/>
                  <a:gd name="T6" fmla="*/ 10 w 10"/>
                  <a:gd name="T7" fmla="*/ 9 h 9"/>
                  <a:gd name="T8" fmla="*/ 3 w 10"/>
                  <a:gd name="T9" fmla="*/ 9 h 9"/>
                  <a:gd name="T10" fmla="*/ 0 w 10"/>
                  <a:gd name="T11" fmla="*/ 7 h 9"/>
                  <a:gd name="T12" fmla="*/ 0 w 10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9">
                    <a:moveTo>
                      <a:pt x="0" y="0"/>
                    </a:moveTo>
                    <a:lnTo>
                      <a:pt x="7" y="0"/>
                    </a:lnTo>
                    <a:lnTo>
                      <a:pt x="10" y="3"/>
                    </a:lnTo>
                    <a:lnTo>
                      <a:pt x="10" y="9"/>
                    </a:lnTo>
                    <a:lnTo>
                      <a:pt x="3" y="9"/>
                    </a:lnTo>
                    <a:lnTo>
                      <a:pt x="0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40" name="Line 311"/>
              <p:cNvSpPr>
                <a:spLocks noChangeShapeType="1"/>
              </p:cNvSpPr>
              <p:nvPr/>
            </p:nvSpPr>
            <p:spPr bwMode="auto">
              <a:xfrm>
                <a:off x="4351339" y="1974851"/>
                <a:ext cx="0" cy="1174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41" name="Line 312"/>
              <p:cNvSpPr>
                <a:spLocks noChangeShapeType="1"/>
              </p:cNvSpPr>
              <p:nvPr/>
            </p:nvSpPr>
            <p:spPr bwMode="auto">
              <a:xfrm>
                <a:off x="4333876" y="1976438"/>
                <a:ext cx="3333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42" name="Line 313"/>
              <p:cNvSpPr>
                <a:spLocks noChangeShapeType="1"/>
              </p:cNvSpPr>
              <p:nvPr/>
            </p:nvSpPr>
            <p:spPr bwMode="auto">
              <a:xfrm>
                <a:off x="4351339" y="2089151"/>
                <a:ext cx="0" cy="2190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43" name="Line 314"/>
              <p:cNvSpPr>
                <a:spLocks noChangeShapeType="1"/>
              </p:cNvSpPr>
              <p:nvPr/>
            </p:nvSpPr>
            <p:spPr bwMode="auto">
              <a:xfrm>
                <a:off x="4333876" y="2306638"/>
                <a:ext cx="3333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44" name="Line 315"/>
              <p:cNvSpPr>
                <a:spLocks noChangeShapeType="1"/>
              </p:cNvSpPr>
              <p:nvPr/>
            </p:nvSpPr>
            <p:spPr bwMode="auto">
              <a:xfrm>
                <a:off x="4633914" y="2149476"/>
                <a:ext cx="0" cy="4603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45" name="Line 316"/>
              <p:cNvSpPr>
                <a:spLocks noChangeShapeType="1"/>
              </p:cNvSpPr>
              <p:nvPr/>
            </p:nvSpPr>
            <p:spPr bwMode="auto">
              <a:xfrm>
                <a:off x="4618039" y="2151063"/>
                <a:ext cx="3175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46" name="Line 317"/>
              <p:cNvSpPr>
                <a:spLocks noChangeShapeType="1"/>
              </p:cNvSpPr>
              <p:nvPr/>
            </p:nvSpPr>
            <p:spPr bwMode="auto">
              <a:xfrm>
                <a:off x="4633914" y="2192338"/>
                <a:ext cx="0" cy="5715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47" name="Line 318"/>
              <p:cNvSpPr>
                <a:spLocks noChangeShapeType="1"/>
              </p:cNvSpPr>
              <p:nvPr/>
            </p:nvSpPr>
            <p:spPr bwMode="auto">
              <a:xfrm>
                <a:off x="4618039" y="2247901"/>
                <a:ext cx="3175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48" name="Line 319"/>
              <p:cNvSpPr>
                <a:spLocks noChangeShapeType="1"/>
              </p:cNvSpPr>
              <p:nvPr/>
            </p:nvSpPr>
            <p:spPr bwMode="auto">
              <a:xfrm>
                <a:off x="4860926" y="2200276"/>
                <a:ext cx="0" cy="4921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49" name="Line 320"/>
              <p:cNvSpPr>
                <a:spLocks noChangeShapeType="1"/>
              </p:cNvSpPr>
              <p:nvPr/>
            </p:nvSpPr>
            <p:spPr bwMode="auto">
              <a:xfrm>
                <a:off x="4845051" y="2201863"/>
                <a:ext cx="3175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50" name="Line 321"/>
              <p:cNvSpPr>
                <a:spLocks noChangeShapeType="1"/>
              </p:cNvSpPr>
              <p:nvPr/>
            </p:nvSpPr>
            <p:spPr bwMode="auto">
              <a:xfrm>
                <a:off x="4860926" y="2249488"/>
                <a:ext cx="0" cy="6032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51" name="Line 322"/>
              <p:cNvSpPr>
                <a:spLocks noChangeShapeType="1"/>
              </p:cNvSpPr>
              <p:nvPr/>
            </p:nvSpPr>
            <p:spPr bwMode="auto">
              <a:xfrm>
                <a:off x="4845051" y="2308226"/>
                <a:ext cx="3175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52" name="Line 323"/>
              <p:cNvSpPr>
                <a:spLocks noChangeShapeType="1"/>
              </p:cNvSpPr>
              <p:nvPr/>
            </p:nvSpPr>
            <p:spPr bwMode="auto">
              <a:xfrm>
                <a:off x="5102226" y="2298701"/>
                <a:ext cx="0" cy="5556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53" name="Line 324"/>
              <p:cNvSpPr>
                <a:spLocks noChangeShapeType="1"/>
              </p:cNvSpPr>
              <p:nvPr/>
            </p:nvSpPr>
            <p:spPr bwMode="auto">
              <a:xfrm>
                <a:off x="5084764" y="2298701"/>
                <a:ext cx="3333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54" name="Line 325"/>
              <p:cNvSpPr>
                <a:spLocks noChangeShapeType="1"/>
              </p:cNvSpPr>
              <p:nvPr/>
            </p:nvSpPr>
            <p:spPr bwMode="auto">
              <a:xfrm>
                <a:off x="5102226" y="2352676"/>
                <a:ext cx="0" cy="7461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55" name="Line 326"/>
              <p:cNvSpPr>
                <a:spLocks noChangeShapeType="1"/>
              </p:cNvSpPr>
              <p:nvPr/>
            </p:nvSpPr>
            <p:spPr bwMode="auto">
              <a:xfrm>
                <a:off x="5084764" y="2425701"/>
                <a:ext cx="3333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56" name="Freeform 327"/>
              <p:cNvSpPr>
                <a:spLocks/>
              </p:cNvSpPr>
              <p:nvPr/>
            </p:nvSpPr>
            <p:spPr bwMode="auto">
              <a:xfrm>
                <a:off x="4537076" y="3694113"/>
                <a:ext cx="98425" cy="719138"/>
              </a:xfrm>
              <a:custGeom>
                <a:avLst/>
                <a:gdLst>
                  <a:gd name="T0" fmla="*/ 59 w 62"/>
                  <a:gd name="T1" fmla="*/ 0 h 453"/>
                  <a:gd name="T2" fmla="*/ 62 w 62"/>
                  <a:gd name="T3" fmla="*/ 0 h 453"/>
                  <a:gd name="T4" fmla="*/ 62 w 62"/>
                  <a:gd name="T5" fmla="*/ 3 h 453"/>
                  <a:gd name="T6" fmla="*/ 2 w 62"/>
                  <a:gd name="T7" fmla="*/ 453 h 453"/>
                  <a:gd name="T8" fmla="*/ 0 w 62"/>
                  <a:gd name="T9" fmla="*/ 453 h 453"/>
                  <a:gd name="T10" fmla="*/ 0 w 62"/>
                  <a:gd name="T11" fmla="*/ 450 h 453"/>
                  <a:gd name="T12" fmla="*/ 59 w 62"/>
                  <a:gd name="T13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453">
                    <a:moveTo>
                      <a:pt x="59" y="0"/>
                    </a:moveTo>
                    <a:lnTo>
                      <a:pt x="62" y="0"/>
                    </a:lnTo>
                    <a:lnTo>
                      <a:pt x="62" y="3"/>
                    </a:lnTo>
                    <a:lnTo>
                      <a:pt x="2" y="453"/>
                    </a:lnTo>
                    <a:lnTo>
                      <a:pt x="0" y="453"/>
                    </a:lnTo>
                    <a:lnTo>
                      <a:pt x="0" y="450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57" name="Freeform 328"/>
              <p:cNvSpPr>
                <a:spLocks/>
              </p:cNvSpPr>
              <p:nvPr/>
            </p:nvSpPr>
            <p:spPr bwMode="auto">
              <a:xfrm>
                <a:off x="4630739" y="2952751"/>
                <a:ext cx="127000" cy="746125"/>
              </a:xfrm>
              <a:custGeom>
                <a:avLst/>
                <a:gdLst>
                  <a:gd name="T0" fmla="*/ 78 w 80"/>
                  <a:gd name="T1" fmla="*/ 0 h 470"/>
                  <a:gd name="T2" fmla="*/ 80 w 80"/>
                  <a:gd name="T3" fmla="*/ 0 h 470"/>
                  <a:gd name="T4" fmla="*/ 80 w 80"/>
                  <a:gd name="T5" fmla="*/ 2 h 470"/>
                  <a:gd name="T6" fmla="*/ 3 w 80"/>
                  <a:gd name="T7" fmla="*/ 470 h 470"/>
                  <a:gd name="T8" fmla="*/ 0 w 80"/>
                  <a:gd name="T9" fmla="*/ 470 h 470"/>
                  <a:gd name="T10" fmla="*/ 0 w 80"/>
                  <a:gd name="T11" fmla="*/ 467 h 470"/>
                  <a:gd name="T12" fmla="*/ 78 w 80"/>
                  <a:gd name="T13" fmla="*/ 0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0" h="470">
                    <a:moveTo>
                      <a:pt x="78" y="0"/>
                    </a:moveTo>
                    <a:lnTo>
                      <a:pt x="80" y="0"/>
                    </a:lnTo>
                    <a:lnTo>
                      <a:pt x="80" y="2"/>
                    </a:lnTo>
                    <a:lnTo>
                      <a:pt x="3" y="470"/>
                    </a:lnTo>
                    <a:lnTo>
                      <a:pt x="0" y="470"/>
                    </a:lnTo>
                    <a:lnTo>
                      <a:pt x="0" y="467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58" name="Freeform 329"/>
              <p:cNvSpPr>
                <a:spLocks/>
              </p:cNvSpPr>
              <p:nvPr/>
            </p:nvSpPr>
            <p:spPr bwMode="auto">
              <a:xfrm>
                <a:off x="4754564" y="2441576"/>
                <a:ext cx="106363" cy="514350"/>
              </a:xfrm>
              <a:custGeom>
                <a:avLst/>
                <a:gdLst>
                  <a:gd name="T0" fmla="*/ 65 w 67"/>
                  <a:gd name="T1" fmla="*/ 0 h 324"/>
                  <a:gd name="T2" fmla="*/ 67 w 67"/>
                  <a:gd name="T3" fmla="*/ 0 h 324"/>
                  <a:gd name="T4" fmla="*/ 67 w 67"/>
                  <a:gd name="T5" fmla="*/ 2 h 324"/>
                  <a:gd name="T6" fmla="*/ 2 w 67"/>
                  <a:gd name="T7" fmla="*/ 324 h 324"/>
                  <a:gd name="T8" fmla="*/ 0 w 67"/>
                  <a:gd name="T9" fmla="*/ 324 h 324"/>
                  <a:gd name="T10" fmla="*/ 0 w 67"/>
                  <a:gd name="T11" fmla="*/ 322 h 324"/>
                  <a:gd name="T12" fmla="*/ 65 w 67"/>
                  <a:gd name="T13" fmla="*/ 0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324">
                    <a:moveTo>
                      <a:pt x="65" y="0"/>
                    </a:moveTo>
                    <a:lnTo>
                      <a:pt x="67" y="0"/>
                    </a:lnTo>
                    <a:lnTo>
                      <a:pt x="67" y="2"/>
                    </a:lnTo>
                    <a:lnTo>
                      <a:pt x="2" y="324"/>
                    </a:lnTo>
                    <a:lnTo>
                      <a:pt x="0" y="324"/>
                    </a:lnTo>
                    <a:lnTo>
                      <a:pt x="0" y="322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59" name="Freeform 330"/>
              <p:cNvSpPr>
                <a:spLocks/>
              </p:cNvSpPr>
              <p:nvPr/>
            </p:nvSpPr>
            <p:spPr bwMode="auto">
              <a:xfrm>
                <a:off x="4857751" y="2070101"/>
                <a:ext cx="95250" cy="374650"/>
              </a:xfrm>
              <a:custGeom>
                <a:avLst/>
                <a:gdLst>
                  <a:gd name="T0" fmla="*/ 58 w 60"/>
                  <a:gd name="T1" fmla="*/ 0 h 236"/>
                  <a:gd name="T2" fmla="*/ 60 w 60"/>
                  <a:gd name="T3" fmla="*/ 0 h 236"/>
                  <a:gd name="T4" fmla="*/ 60 w 60"/>
                  <a:gd name="T5" fmla="*/ 2 h 236"/>
                  <a:gd name="T6" fmla="*/ 2 w 60"/>
                  <a:gd name="T7" fmla="*/ 236 h 236"/>
                  <a:gd name="T8" fmla="*/ 0 w 60"/>
                  <a:gd name="T9" fmla="*/ 236 h 236"/>
                  <a:gd name="T10" fmla="*/ 0 w 60"/>
                  <a:gd name="T11" fmla="*/ 234 h 236"/>
                  <a:gd name="T12" fmla="*/ 58 w 60"/>
                  <a:gd name="T13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36">
                    <a:moveTo>
                      <a:pt x="58" y="0"/>
                    </a:moveTo>
                    <a:lnTo>
                      <a:pt x="60" y="0"/>
                    </a:lnTo>
                    <a:lnTo>
                      <a:pt x="60" y="2"/>
                    </a:lnTo>
                    <a:lnTo>
                      <a:pt x="2" y="236"/>
                    </a:lnTo>
                    <a:lnTo>
                      <a:pt x="0" y="236"/>
                    </a:lnTo>
                    <a:lnTo>
                      <a:pt x="0" y="234"/>
                    </a:lnTo>
                    <a:lnTo>
                      <a:pt x="58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60" name="Freeform 331"/>
              <p:cNvSpPr>
                <a:spLocks/>
              </p:cNvSpPr>
              <p:nvPr/>
            </p:nvSpPr>
            <p:spPr bwMode="auto">
              <a:xfrm>
                <a:off x="4949826" y="1792288"/>
                <a:ext cx="82550" cy="280988"/>
              </a:xfrm>
              <a:custGeom>
                <a:avLst/>
                <a:gdLst>
                  <a:gd name="T0" fmla="*/ 49 w 52"/>
                  <a:gd name="T1" fmla="*/ 0 h 177"/>
                  <a:gd name="T2" fmla="*/ 52 w 52"/>
                  <a:gd name="T3" fmla="*/ 0 h 177"/>
                  <a:gd name="T4" fmla="*/ 52 w 52"/>
                  <a:gd name="T5" fmla="*/ 3 h 177"/>
                  <a:gd name="T6" fmla="*/ 2 w 52"/>
                  <a:gd name="T7" fmla="*/ 177 h 177"/>
                  <a:gd name="T8" fmla="*/ 0 w 52"/>
                  <a:gd name="T9" fmla="*/ 177 h 177"/>
                  <a:gd name="T10" fmla="*/ 0 w 52"/>
                  <a:gd name="T11" fmla="*/ 175 h 177"/>
                  <a:gd name="T12" fmla="*/ 49 w 52"/>
                  <a:gd name="T13" fmla="*/ 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177">
                    <a:moveTo>
                      <a:pt x="49" y="0"/>
                    </a:moveTo>
                    <a:lnTo>
                      <a:pt x="52" y="0"/>
                    </a:lnTo>
                    <a:lnTo>
                      <a:pt x="52" y="3"/>
                    </a:lnTo>
                    <a:lnTo>
                      <a:pt x="2" y="177"/>
                    </a:lnTo>
                    <a:lnTo>
                      <a:pt x="0" y="177"/>
                    </a:lnTo>
                    <a:lnTo>
                      <a:pt x="0" y="175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61" name="Freeform 332"/>
              <p:cNvSpPr>
                <a:spLocks/>
              </p:cNvSpPr>
              <p:nvPr/>
            </p:nvSpPr>
            <p:spPr bwMode="auto">
              <a:xfrm>
                <a:off x="5027614" y="1577976"/>
                <a:ext cx="76200" cy="219075"/>
              </a:xfrm>
              <a:custGeom>
                <a:avLst/>
                <a:gdLst>
                  <a:gd name="T0" fmla="*/ 46 w 48"/>
                  <a:gd name="T1" fmla="*/ 0 h 138"/>
                  <a:gd name="T2" fmla="*/ 48 w 48"/>
                  <a:gd name="T3" fmla="*/ 0 h 138"/>
                  <a:gd name="T4" fmla="*/ 48 w 48"/>
                  <a:gd name="T5" fmla="*/ 2 h 138"/>
                  <a:gd name="T6" fmla="*/ 3 w 48"/>
                  <a:gd name="T7" fmla="*/ 138 h 138"/>
                  <a:gd name="T8" fmla="*/ 0 w 48"/>
                  <a:gd name="T9" fmla="*/ 138 h 138"/>
                  <a:gd name="T10" fmla="*/ 0 w 48"/>
                  <a:gd name="T11" fmla="*/ 135 h 138"/>
                  <a:gd name="T12" fmla="*/ 46 w 48"/>
                  <a:gd name="T13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138">
                    <a:moveTo>
                      <a:pt x="46" y="0"/>
                    </a:moveTo>
                    <a:lnTo>
                      <a:pt x="48" y="0"/>
                    </a:lnTo>
                    <a:lnTo>
                      <a:pt x="48" y="2"/>
                    </a:lnTo>
                    <a:lnTo>
                      <a:pt x="3" y="138"/>
                    </a:lnTo>
                    <a:lnTo>
                      <a:pt x="0" y="138"/>
                    </a:lnTo>
                    <a:lnTo>
                      <a:pt x="0" y="135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62" name="Freeform 333"/>
              <p:cNvSpPr>
                <a:spLocks/>
              </p:cNvSpPr>
              <p:nvPr/>
            </p:nvSpPr>
            <p:spPr bwMode="auto">
              <a:xfrm>
                <a:off x="5100639" y="1409701"/>
                <a:ext cx="68263" cy="171450"/>
              </a:xfrm>
              <a:custGeom>
                <a:avLst/>
                <a:gdLst>
                  <a:gd name="T0" fmla="*/ 40 w 43"/>
                  <a:gd name="T1" fmla="*/ 0 h 108"/>
                  <a:gd name="T2" fmla="*/ 43 w 43"/>
                  <a:gd name="T3" fmla="*/ 0 h 108"/>
                  <a:gd name="T4" fmla="*/ 43 w 43"/>
                  <a:gd name="T5" fmla="*/ 2 h 108"/>
                  <a:gd name="T6" fmla="*/ 2 w 43"/>
                  <a:gd name="T7" fmla="*/ 108 h 108"/>
                  <a:gd name="T8" fmla="*/ 0 w 43"/>
                  <a:gd name="T9" fmla="*/ 108 h 108"/>
                  <a:gd name="T10" fmla="*/ 0 w 43"/>
                  <a:gd name="T11" fmla="*/ 106 h 108"/>
                  <a:gd name="T12" fmla="*/ 40 w 43"/>
                  <a:gd name="T13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108">
                    <a:moveTo>
                      <a:pt x="40" y="0"/>
                    </a:moveTo>
                    <a:lnTo>
                      <a:pt x="43" y="0"/>
                    </a:lnTo>
                    <a:lnTo>
                      <a:pt x="43" y="2"/>
                    </a:lnTo>
                    <a:lnTo>
                      <a:pt x="2" y="108"/>
                    </a:lnTo>
                    <a:lnTo>
                      <a:pt x="0" y="108"/>
                    </a:lnTo>
                    <a:lnTo>
                      <a:pt x="0" y="106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63" name="Freeform 334"/>
              <p:cNvSpPr>
                <a:spLocks/>
              </p:cNvSpPr>
              <p:nvPr/>
            </p:nvSpPr>
            <p:spPr bwMode="auto">
              <a:xfrm>
                <a:off x="5164139" y="1276351"/>
                <a:ext cx="63500" cy="136525"/>
              </a:xfrm>
              <a:custGeom>
                <a:avLst/>
                <a:gdLst>
                  <a:gd name="T0" fmla="*/ 37 w 40"/>
                  <a:gd name="T1" fmla="*/ 0 h 86"/>
                  <a:gd name="T2" fmla="*/ 40 w 40"/>
                  <a:gd name="T3" fmla="*/ 0 h 86"/>
                  <a:gd name="T4" fmla="*/ 40 w 40"/>
                  <a:gd name="T5" fmla="*/ 2 h 86"/>
                  <a:gd name="T6" fmla="*/ 3 w 40"/>
                  <a:gd name="T7" fmla="*/ 86 h 86"/>
                  <a:gd name="T8" fmla="*/ 0 w 40"/>
                  <a:gd name="T9" fmla="*/ 86 h 86"/>
                  <a:gd name="T10" fmla="*/ 0 w 40"/>
                  <a:gd name="T11" fmla="*/ 84 h 86"/>
                  <a:gd name="T12" fmla="*/ 37 w 40"/>
                  <a:gd name="T13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86">
                    <a:moveTo>
                      <a:pt x="37" y="0"/>
                    </a:moveTo>
                    <a:lnTo>
                      <a:pt x="40" y="0"/>
                    </a:lnTo>
                    <a:lnTo>
                      <a:pt x="40" y="2"/>
                    </a:lnTo>
                    <a:lnTo>
                      <a:pt x="3" y="86"/>
                    </a:lnTo>
                    <a:lnTo>
                      <a:pt x="0" y="86"/>
                    </a:lnTo>
                    <a:lnTo>
                      <a:pt x="0" y="84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64" name="Freeform 335"/>
              <p:cNvSpPr>
                <a:spLocks/>
              </p:cNvSpPr>
              <p:nvPr/>
            </p:nvSpPr>
            <p:spPr bwMode="auto">
              <a:xfrm>
                <a:off x="5222876" y="1168401"/>
                <a:ext cx="58738" cy="111125"/>
              </a:xfrm>
              <a:custGeom>
                <a:avLst/>
                <a:gdLst>
                  <a:gd name="T0" fmla="*/ 35 w 37"/>
                  <a:gd name="T1" fmla="*/ 0 h 70"/>
                  <a:gd name="T2" fmla="*/ 37 w 37"/>
                  <a:gd name="T3" fmla="*/ 0 h 70"/>
                  <a:gd name="T4" fmla="*/ 37 w 37"/>
                  <a:gd name="T5" fmla="*/ 1 h 70"/>
                  <a:gd name="T6" fmla="*/ 3 w 37"/>
                  <a:gd name="T7" fmla="*/ 70 h 70"/>
                  <a:gd name="T8" fmla="*/ 0 w 37"/>
                  <a:gd name="T9" fmla="*/ 70 h 70"/>
                  <a:gd name="T10" fmla="*/ 0 w 37"/>
                  <a:gd name="T11" fmla="*/ 68 h 70"/>
                  <a:gd name="T12" fmla="*/ 35 w 37"/>
                  <a:gd name="T13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70">
                    <a:moveTo>
                      <a:pt x="35" y="0"/>
                    </a:moveTo>
                    <a:lnTo>
                      <a:pt x="37" y="0"/>
                    </a:lnTo>
                    <a:lnTo>
                      <a:pt x="37" y="1"/>
                    </a:lnTo>
                    <a:lnTo>
                      <a:pt x="3" y="70"/>
                    </a:lnTo>
                    <a:lnTo>
                      <a:pt x="0" y="70"/>
                    </a:lnTo>
                    <a:lnTo>
                      <a:pt x="0" y="68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65" name="Freeform 336"/>
              <p:cNvSpPr>
                <a:spLocks/>
              </p:cNvSpPr>
              <p:nvPr/>
            </p:nvSpPr>
            <p:spPr bwMode="auto">
              <a:xfrm>
                <a:off x="5278439" y="1077913"/>
                <a:ext cx="52388" cy="92075"/>
              </a:xfrm>
              <a:custGeom>
                <a:avLst/>
                <a:gdLst>
                  <a:gd name="T0" fmla="*/ 31 w 33"/>
                  <a:gd name="T1" fmla="*/ 0 h 58"/>
                  <a:gd name="T2" fmla="*/ 33 w 33"/>
                  <a:gd name="T3" fmla="*/ 0 h 58"/>
                  <a:gd name="T4" fmla="*/ 33 w 33"/>
                  <a:gd name="T5" fmla="*/ 2 h 58"/>
                  <a:gd name="T6" fmla="*/ 2 w 33"/>
                  <a:gd name="T7" fmla="*/ 58 h 58"/>
                  <a:gd name="T8" fmla="*/ 0 w 33"/>
                  <a:gd name="T9" fmla="*/ 58 h 58"/>
                  <a:gd name="T10" fmla="*/ 0 w 33"/>
                  <a:gd name="T11" fmla="*/ 57 h 58"/>
                  <a:gd name="T12" fmla="*/ 31 w 33"/>
                  <a:gd name="T13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58">
                    <a:moveTo>
                      <a:pt x="31" y="0"/>
                    </a:moveTo>
                    <a:lnTo>
                      <a:pt x="33" y="0"/>
                    </a:lnTo>
                    <a:lnTo>
                      <a:pt x="33" y="2"/>
                    </a:lnTo>
                    <a:lnTo>
                      <a:pt x="2" y="58"/>
                    </a:lnTo>
                    <a:lnTo>
                      <a:pt x="0" y="58"/>
                    </a:lnTo>
                    <a:lnTo>
                      <a:pt x="0" y="57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66" name="Freeform 337"/>
              <p:cNvSpPr>
                <a:spLocks/>
              </p:cNvSpPr>
              <p:nvPr/>
            </p:nvSpPr>
            <p:spPr bwMode="auto">
              <a:xfrm>
                <a:off x="5327651" y="1003301"/>
                <a:ext cx="50800" cy="77788"/>
              </a:xfrm>
              <a:custGeom>
                <a:avLst/>
                <a:gdLst>
                  <a:gd name="T0" fmla="*/ 30 w 32"/>
                  <a:gd name="T1" fmla="*/ 0 h 49"/>
                  <a:gd name="T2" fmla="*/ 32 w 32"/>
                  <a:gd name="T3" fmla="*/ 0 h 49"/>
                  <a:gd name="T4" fmla="*/ 32 w 32"/>
                  <a:gd name="T5" fmla="*/ 3 h 49"/>
                  <a:gd name="T6" fmla="*/ 2 w 32"/>
                  <a:gd name="T7" fmla="*/ 49 h 49"/>
                  <a:gd name="T8" fmla="*/ 0 w 32"/>
                  <a:gd name="T9" fmla="*/ 49 h 49"/>
                  <a:gd name="T10" fmla="*/ 0 w 32"/>
                  <a:gd name="T11" fmla="*/ 47 h 49"/>
                  <a:gd name="T12" fmla="*/ 30 w 32"/>
                  <a:gd name="T1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49">
                    <a:moveTo>
                      <a:pt x="30" y="0"/>
                    </a:moveTo>
                    <a:lnTo>
                      <a:pt x="32" y="0"/>
                    </a:lnTo>
                    <a:lnTo>
                      <a:pt x="32" y="3"/>
                    </a:lnTo>
                    <a:lnTo>
                      <a:pt x="2" y="49"/>
                    </a:lnTo>
                    <a:lnTo>
                      <a:pt x="0" y="49"/>
                    </a:lnTo>
                    <a:lnTo>
                      <a:pt x="0" y="47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67" name="Freeform 338"/>
              <p:cNvSpPr>
                <a:spLocks/>
              </p:cNvSpPr>
              <p:nvPr/>
            </p:nvSpPr>
            <p:spPr bwMode="auto">
              <a:xfrm>
                <a:off x="5375276" y="957263"/>
                <a:ext cx="33338" cy="50800"/>
              </a:xfrm>
              <a:custGeom>
                <a:avLst/>
                <a:gdLst>
                  <a:gd name="T0" fmla="*/ 18 w 21"/>
                  <a:gd name="T1" fmla="*/ 0 h 32"/>
                  <a:gd name="T2" fmla="*/ 21 w 21"/>
                  <a:gd name="T3" fmla="*/ 0 h 32"/>
                  <a:gd name="T4" fmla="*/ 21 w 21"/>
                  <a:gd name="T5" fmla="*/ 3 h 32"/>
                  <a:gd name="T6" fmla="*/ 2 w 21"/>
                  <a:gd name="T7" fmla="*/ 32 h 32"/>
                  <a:gd name="T8" fmla="*/ 0 w 21"/>
                  <a:gd name="T9" fmla="*/ 32 h 32"/>
                  <a:gd name="T10" fmla="*/ 0 w 21"/>
                  <a:gd name="T11" fmla="*/ 29 h 32"/>
                  <a:gd name="T12" fmla="*/ 18 w 21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32">
                    <a:moveTo>
                      <a:pt x="18" y="0"/>
                    </a:moveTo>
                    <a:lnTo>
                      <a:pt x="21" y="0"/>
                    </a:lnTo>
                    <a:lnTo>
                      <a:pt x="21" y="3"/>
                    </a:lnTo>
                    <a:lnTo>
                      <a:pt x="2" y="32"/>
                    </a:lnTo>
                    <a:lnTo>
                      <a:pt x="0" y="32"/>
                    </a:lnTo>
                    <a:lnTo>
                      <a:pt x="0" y="29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68" name="Freeform 339"/>
              <p:cNvSpPr>
                <a:spLocks/>
              </p:cNvSpPr>
              <p:nvPr/>
            </p:nvSpPr>
            <p:spPr bwMode="auto">
              <a:xfrm>
                <a:off x="892176" y="2497138"/>
                <a:ext cx="153988" cy="34925"/>
              </a:xfrm>
              <a:custGeom>
                <a:avLst/>
                <a:gdLst>
                  <a:gd name="T0" fmla="*/ 0 w 97"/>
                  <a:gd name="T1" fmla="*/ 0 h 22"/>
                  <a:gd name="T2" fmla="*/ 1 w 97"/>
                  <a:gd name="T3" fmla="*/ 0 h 22"/>
                  <a:gd name="T4" fmla="*/ 97 w 97"/>
                  <a:gd name="T5" fmla="*/ 20 h 22"/>
                  <a:gd name="T6" fmla="*/ 97 w 97"/>
                  <a:gd name="T7" fmla="*/ 22 h 22"/>
                  <a:gd name="T8" fmla="*/ 94 w 97"/>
                  <a:gd name="T9" fmla="*/ 22 h 22"/>
                  <a:gd name="T10" fmla="*/ 0 w 97"/>
                  <a:gd name="T11" fmla="*/ 4 h 22"/>
                  <a:gd name="T12" fmla="*/ 0 w 97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22">
                    <a:moveTo>
                      <a:pt x="0" y="0"/>
                    </a:moveTo>
                    <a:lnTo>
                      <a:pt x="1" y="0"/>
                    </a:lnTo>
                    <a:lnTo>
                      <a:pt x="97" y="20"/>
                    </a:lnTo>
                    <a:lnTo>
                      <a:pt x="97" y="22"/>
                    </a:lnTo>
                    <a:lnTo>
                      <a:pt x="94" y="22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69" name="Freeform 340"/>
              <p:cNvSpPr>
                <a:spLocks/>
              </p:cNvSpPr>
              <p:nvPr/>
            </p:nvSpPr>
            <p:spPr bwMode="auto">
              <a:xfrm>
                <a:off x="1041401" y="2528888"/>
                <a:ext cx="190500" cy="63500"/>
              </a:xfrm>
              <a:custGeom>
                <a:avLst/>
                <a:gdLst>
                  <a:gd name="T0" fmla="*/ 0 w 120"/>
                  <a:gd name="T1" fmla="*/ 0 h 40"/>
                  <a:gd name="T2" fmla="*/ 3 w 120"/>
                  <a:gd name="T3" fmla="*/ 0 h 40"/>
                  <a:gd name="T4" fmla="*/ 120 w 120"/>
                  <a:gd name="T5" fmla="*/ 38 h 40"/>
                  <a:gd name="T6" fmla="*/ 120 w 120"/>
                  <a:gd name="T7" fmla="*/ 40 h 40"/>
                  <a:gd name="T8" fmla="*/ 118 w 120"/>
                  <a:gd name="T9" fmla="*/ 40 h 40"/>
                  <a:gd name="T10" fmla="*/ 0 w 120"/>
                  <a:gd name="T11" fmla="*/ 2 h 40"/>
                  <a:gd name="T12" fmla="*/ 0 w 120"/>
                  <a:gd name="T1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0" h="40">
                    <a:moveTo>
                      <a:pt x="0" y="0"/>
                    </a:moveTo>
                    <a:lnTo>
                      <a:pt x="3" y="0"/>
                    </a:lnTo>
                    <a:lnTo>
                      <a:pt x="120" y="38"/>
                    </a:lnTo>
                    <a:lnTo>
                      <a:pt x="120" y="40"/>
                    </a:lnTo>
                    <a:lnTo>
                      <a:pt x="118" y="4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70" name="Freeform 341"/>
              <p:cNvSpPr>
                <a:spLocks/>
              </p:cNvSpPr>
              <p:nvPr/>
            </p:nvSpPr>
            <p:spPr bwMode="auto">
              <a:xfrm>
                <a:off x="1228726" y="2589213"/>
                <a:ext cx="133350" cy="60325"/>
              </a:xfrm>
              <a:custGeom>
                <a:avLst/>
                <a:gdLst>
                  <a:gd name="T0" fmla="*/ 0 w 84"/>
                  <a:gd name="T1" fmla="*/ 0 h 38"/>
                  <a:gd name="T2" fmla="*/ 2 w 84"/>
                  <a:gd name="T3" fmla="*/ 0 h 38"/>
                  <a:gd name="T4" fmla="*/ 84 w 84"/>
                  <a:gd name="T5" fmla="*/ 36 h 38"/>
                  <a:gd name="T6" fmla="*/ 84 w 84"/>
                  <a:gd name="T7" fmla="*/ 38 h 38"/>
                  <a:gd name="T8" fmla="*/ 82 w 84"/>
                  <a:gd name="T9" fmla="*/ 38 h 38"/>
                  <a:gd name="T10" fmla="*/ 0 w 84"/>
                  <a:gd name="T11" fmla="*/ 2 h 38"/>
                  <a:gd name="T12" fmla="*/ 0 w 84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4" h="38">
                    <a:moveTo>
                      <a:pt x="0" y="0"/>
                    </a:moveTo>
                    <a:lnTo>
                      <a:pt x="2" y="0"/>
                    </a:lnTo>
                    <a:lnTo>
                      <a:pt x="84" y="36"/>
                    </a:lnTo>
                    <a:lnTo>
                      <a:pt x="84" y="38"/>
                    </a:lnTo>
                    <a:lnTo>
                      <a:pt x="82" y="38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71" name="Freeform 342"/>
              <p:cNvSpPr>
                <a:spLocks/>
              </p:cNvSpPr>
              <p:nvPr/>
            </p:nvSpPr>
            <p:spPr bwMode="auto">
              <a:xfrm>
                <a:off x="1358901" y="2646363"/>
                <a:ext cx="68263" cy="33338"/>
              </a:xfrm>
              <a:custGeom>
                <a:avLst/>
                <a:gdLst>
                  <a:gd name="T0" fmla="*/ 0 w 43"/>
                  <a:gd name="T1" fmla="*/ 0 h 21"/>
                  <a:gd name="T2" fmla="*/ 2 w 43"/>
                  <a:gd name="T3" fmla="*/ 0 h 21"/>
                  <a:gd name="T4" fmla="*/ 43 w 43"/>
                  <a:gd name="T5" fmla="*/ 19 h 21"/>
                  <a:gd name="T6" fmla="*/ 43 w 43"/>
                  <a:gd name="T7" fmla="*/ 21 h 21"/>
                  <a:gd name="T8" fmla="*/ 42 w 43"/>
                  <a:gd name="T9" fmla="*/ 21 h 21"/>
                  <a:gd name="T10" fmla="*/ 0 w 43"/>
                  <a:gd name="T11" fmla="*/ 2 h 21"/>
                  <a:gd name="T12" fmla="*/ 0 w 43"/>
                  <a:gd name="T13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21">
                    <a:moveTo>
                      <a:pt x="0" y="0"/>
                    </a:moveTo>
                    <a:lnTo>
                      <a:pt x="2" y="0"/>
                    </a:lnTo>
                    <a:lnTo>
                      <a:pt x="43" y="19"/>
                    </a:lnTo>
                    <a:lnTo>
                      <a:pt x="43" y="21"/>
                    </a:lnTo>
                    <a:lnTo>
                      <a:pt x="42" y="21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72" name="Freeform 343"/>
              <p:cNvSpPr>
                <a:spLocks/>
              </p:cNvSpPr>
              <p:nvPr/>
            </p:nvSpPr>
            <p:spPr bwMode="auto">
              <a:xfrm>
                <a:off x="1425576" y="2676526"/>
                <a:ext cx="88900" cy="47625"/>
              </a:xfrm>
              <a:custGeom>
                <a:avLst/>
                <a:gdLst>
                  <a:gd name="T0" fmla="*/ 0 w 56"/>
                  <a:gd name="T1" fmla="*/ 0 h 30"/>
                  <a:gd name="T2" fmla="*/ 1 w 56"/>
                  <a:gd name="T3" fmla="*/ 0 h 30"/>
                  <a:gd name="T4" fmla="*/ 56 w 56"/>
                  <a:gd name="T5" fmla="*/ 29 h 30"/>
                  <a:gd name="T6" fmla="*/ 56 w 56"/>
                  <a:gd name="T7" fmla="*/ 30 h 30"/>
                  <a:gd name="T8" fmla="*/ 52 w 56"/>
                  <a:gd name="T9" fmla="*/ 30 h 30"/>
                  <a:gd name="T10" fmla="*/ 0 w 56"/>
                  <a:gd name="T11" fmla="*/ 2 h 30"/>
                  <a:gd name="T12" fmla="*/ 0 w 56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6" h="30">
                    <a:moveTo>
                      <a:pt x="0" y="0"/>
                    </a:moveTo>
                    <a:lnTo>
                      <a:pt x="1" y="0"/>
                    </a:lnTo>
                    <a:lnTo>
                      <a:pt x="56" y="29"/>
                    </a:lnTo>
                    <a:lnTo>
                      <a:pt x="56" y="30"/>
                    </a:lnTo>
                    <a:lnTo>
                      <a:pt x="52" y="3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73" name="Freeform 344"/>
              <p:cNvSpPr>
                <a:spLocks/>
              </p:cNvSpPr>
              <p:nvPr/>
            </p:nvSpPr>
            <p:spPr bwMode="auto">
              <a:xfrm>
                <a:off x="1508126" y="2722563"/>
                <a:ext cx="131763" cy="68263"/>
              </a:xfrm>
              <a:custGeom>
                <a:avLst/>
                <a:gdLst>
                  <a:gd name="T0" fmla="*/ 0 w 83"/>
                  <a:gd name="T1" fmla="*/ 0 h 43"/>
                  <a:gd name="T2" fmla="*/ 4 w 83"/>
                  <a:gd name="T3" fmla="*/ 0 h 43"/>
                  <a:gd name="T4" fmla="*/ 83 w 83"/>
                  <a:gd name="T5" fmla="*/ 41 h 43"/>
                  <a:gd name="T6" fmla="*/ 83 w 83"/>
                  <a:gd name="T7" fmla="*/ 43 h 43"/>
                  <a:gd name="T8" fmla="*/ 80 w 83"/>
                  <a:gd name="T9" fmla="*/ 43 h 43"/>
                  <a:gd name="T10" fmla="*/ 0 w 83"/>
                  <a:gd name="T11" fmla="*/ 1 h 43"/>
                  <a:gd name="T12" fmla="*/ 0 w 83"/>
                  <a:gd name="T1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3" h="43">
                    <a:moveTo>
                      <a:pt x="0" y="0"/>
                    </a:moveTo>
                    <a:lnTo>
                      <a:pt x="4" y="0"/>
                    </a:lnTo>
                    <a:lnTo>
                      <a:pt x="83" y="41"/>
                    </a:lnTo>
                    <a:lnTo>
                      <a:pt x="83" y="43"/>
                    </a:lnTo>
                    <a:lnTo>
                      <a:pt x="80" y="43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74" name="Freeform 345"/>
              <p:cNvSpPr>
                <a:spLocks/>
              </p:cNvSpPr>
              <p:nvPr/>
            </p:nvSpPr>
            <p:spPr bwMode="auto">
              <a:xfrm>
                <a:off x="1635126" y="2787651"/>
                <a:ext cx="46038" cy="30163"/>
              </a:xfrm>
              <a:custGeom>
                <a:avLst/>
                <a:gdLst>
                  <a:gd name="T0" fmla="*/ 0 w 29"/>
                  <a:gd name="T1" fmla="*/ 0 h 19"/>
                  <a:gd name="T2" fmla="*/ 3 w 29"/>
                  <a:gd name="T3" fmla="*/ 0 h 19"/>
                  <a:gd name="T4" fmla="*/ 29 w 29"/>
                  <a:gd name="T5" fmla="*/ 16 h 19"/>
                  <a:gd name="T6" fmla="*/ 29 w 29"/>
                  <a:gd name="T7" fmla="*/ 19 h 19"/>
                  <a:gd name="T8" fmla="*/ 27 w 29"/>
                  <a:gd name="T9" fmla="*/ 19 h 19"/>
                  <a:gd name="T10" fmla="*/ 0 w 29"/>
                  <a:gd name="T11" fmla="*/ 2 h 19"/>
                  <a:gd name="T12" fmla="*/ 0 w 29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19">
                    <a:moveTo>
                      <a:pt x="0" y="0"/>
                    </a:moveTo>
                    <a:lnTo>
                      <a:pt x="3" y="0"/>
                    </a:lnTo>
                    <a:lnTo>
                      <a:pt x="29" y="16"/>
                    </a:lnTo>
                    <a:lnTo>
                      <a:pt x="29" y="19"/>
                    </a:lnTo>
                    <a:lnTo>
                      <a:pt x="27" y="19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75" name="Freeform 346"/>
              <p:cNvSpPr>
                <a:spLocks/>
              </p:cNvSpPr>
              <p:nvPr/>
            </p:nvSpPr>
            <p:spPr bwMode="auto">
              <a:xfrm>
                <a:off x="1677989" y="2813051"/>
                <a:ext cx="23813" cy="15875"/>
              </a:xfrm>
              <a:custGeom>
                <a:avLst/>
                <a:gdLst>
                  <a:gd name="T0" fmla="*/ 0 w 15"/>
                  <a:gd name="T1" fmla="*/ 0 h 10"/>
                  <a:gd name="T2" fmla="*/ 2 w 15"/>
                  <a:gd name="T3" fmla="*/ 0 h 10"/>
                  <a:gd name="T4" fmla="*/ 15 w 15"/>
                  <a:gd name="T5" fmla="*/ 9 h 10"/>
                  <a:gd name="T6" fmla="*/ 15 w 15"/>
                  <a:gd name="T7" fmla="*/ 10 h 10"/>
                  <a:gd name="T8" fmla="*/ 13 w 15"/>
                  <a:gd name="T9" fmla="*/ 10 h 10"/>
                  <a:gd name="T10" fmla="*/ 0 w 15"/>
                  <a:gd name="T11" fmla="*/ 3 h 10"/>
                  <a:gd name="T12" fmla="*/ 0 w 15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0">
                    <a:moveTo>
                      <a:pt x="0" y="0"/>
                    </a:moveTo>
                    <a:lnTo>
                      <a:pt x="2" y="0"/>
                    </a:lnTo>
                    <a:lnTo>
                      <a:pt x="15" y="9"/>
                    </a:lnTo>
                    <a:lnTo>
                      <a:pt x="15" y="10"/>
                    </a:lnTo>
                    <a:lnTo>
                      <a:pt x="13" y="1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76" name="Freeform 347"/>
              <p:cNvSpPr>
                <a:spLocks/>
              </p:cNvSpPr>
              <p:nvPr/>
            </p:nvSpPr>
            <p:spPr bwMode="auto">
              <a:xfrm>
                <a:off x="1698626" y="2827338"/>
                <a:ext cx="23813" cy="12700"/>
              </a:xfrm>
              <a:custGeom>
                <a:avLst/>
                <a:gdLst>
                  <a:gd name="T0" fmla="*/ 0 w 15"/>
                  <a:gd name="T1" fmla="*/ 0 h 8"/>
                  <a:gd name="T2" fmla="*/ 2 w 15"/>
                  <a:gd name="T3" fmla="*/ 0 h 8"/>
                  <a:gd name="T4" fmla="*/ 15 w 15"/>
                  <a:gd name="T5" fmla="*/ 6 h 8"/>
                  <a:gd name="T6" fmla="*/ 15 w 15"/>
                  <a:gd name="T7" fmla="*/ 8 h 8"/>
                  <a:gd name="T8" fmla="*/ 12 w 15"/>
                  <a:gd name="T9" fmla="*/ 8 h 8"/>
                  <a:gd name="T10" fmla="*/ 0 w 15"/>
                  <a:gd name="T11" fmla="*/ 1 h 8"/>
                  <a:gd name="T12" fmla="*/ 0 w 15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8">
                    <a:moveTo>
                      <a:pt x="0" y="0"/>
                    </a:moveTo>
                    <a:lnTo>
                      <a:pt x="2" y="0"/>
                    </a:lnTo>
                    <a:lnTo>
                      <a:pt x="15" y="6"/>
                    </a:lnTo>
                    <a:lnTo>
                      <a:pt x="15" y="8"/>
                    </a:lnTo>
                    <a:lnTo>
                      <a:pt x="12" y="8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77" name="Freeform 348"/>
              <p:cNvSpPr>
                <a:spLocks/>
              </p:cNvSpPr>
              <p:nvPr/>
            </p:nvSpPr>
            <p:spPr bwMode="auto">
              <a:xfrm>
                <a:off x="1717676" y="2836863"/>
                <a:ext cx="44450" cy="26988"/>
              </a:xfrm>
              <a:custGeom>
                <a:avLst/>
                <a:gdLst>
                  <a:gd name="T0" fmla="*/ 0 w 28"/>
                  <a:gd name="T1" fmla="*/ 0 h 17"/>
                  <a:gd name="T2" fmla="*/ 3 w 28"/>
                  <a:gd name="T3" fmla="*/ 0 h 17"/>
                  <a:gd name="T4" fmla="*/ 28 w 28"/>
                  <a:gd name="T5" fmla="*/ 14 h 17"/>
                  <a:gd name="T6" fmla="*/ 28 w 28"/>
                  <a:gd name="T7" fmla="*/ 17 h 17"/>
                  <a:gd name="T8" fmla="*/ 26 w 28"/>
                  <a:gd name="T9" fmla="*/ 17 h 17"/>
                  <a:gd name="T10" fmla="*/ 0 w 28"/>
                  <a:gd name="T11" fmla="*/ 2 h 17"/>
                  <a:gd name="T12" fmla="*/ 0 w 28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17">
                    <a:moveTo>
                      <a:pt x="0" y="0"/>
                    </a:moveTo>
                    <a:lnTo>
                      <a:pt x="3" y="0"/>
                    </a:lnTo>
                    <a:lnTo>
                      <a:pt x="28" y="14"/>
                    </a:lnTo>
                    <a:lnTo>
                      <a:pt x="28" y="17"/>
                    </a:lnTo>
                    <a:lnTo>
                      <a:pt x="26" y="17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78" name="Freeform 349"/>
              <p:cNvSpPr>
                <a:spLocks/>
              </p:cNvSpPr>
              <p:nvPr/>
            </p:nvSpPr>
            <p:spPr bwMode="auto">
              <a:xfrm>
                <a:off x="1758951" y="2859088"/>
                <a:ext cx="74613" cy="47625"/>
              </a:xfrm>
              <a:custGeom>
                <a:avLst/>
                <a:gdLst>
                  <a:gd name="T0" fmla="*/ 0 w 47"/>
                  <a:gd name="T1" fmla="*/ 0 h 30"/>
                  <a:gd name="T2" fmla="*/ 2 w 47"/>
                  <a:gd name="T3" fmla="*/ 0 h 30"/>
                  <a:gd name="T4" fmla="*/ 47 w 47"/>
                  <a:gd name="T5" fmla="*/ 28 h 30"/>
                  <a:gd name="T6" fmla="*/ 47 w 47"/>
                  <a:gd name="T7" fmla="*/ 30 h 30"/>
                  <a:gd name="T8" fmla="*/ 43 w 47"/>
                  <a:gd name="T9" fmla="*/ 30 h 30"/>
                  <a:gd name="T10" fmla="*/ 0 w 47"/>
                  <a:gd name="T11" fmla="*/ 3 h 30"/>
                  <a:gd name="T12" fmla="*/ 0 w 47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30">
                    <a:moveTo>
                      <a:pt x="0" y="0"/>
                    </a:moveTo>
                    <a:lnTo>
                      <a:pt x="2" y="0"/>
                    </a:lnTo>
                    <a:lnTo>
                      <a:pt x="47" y="28"/>
                    </a:lnTo>
                    <a:lnTo>
                      <a:pt x="47" y="30"/>
                    </a:lnTo>
                    <a:lnTo>
                      <a:pt x="43" y="3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79" name="Freeform 350"/>
              <p:cNvSpPr>
                <a:spLocks/>
              </p:cNvSpPr>
              <p:nvPr/>
            </p:nvSpPr>
            <p:spPr bwMode="auto">
              <a:xfrm>
                <a:off x="1827214" y="2903538"/>
                <a:ext cx="85725" cy="52388"/>
              </a:xfrm>
              <a:custGeom>
                <a:avLst/>
                <a:gdLst>
                  <a:gd name="T0" fmla="*/ 0 w 54"/>
                  <a:gd name="T1" fmla="*/ 0 h 33"/>
                  <a:gd name="T2" fmla="*/ 4 w 54"/>
                  <a:gd name="T3" fmla="*/ 0 h 33"/>
                  <a:gd name="T4" fmla="*/ 54 w 54"/>
                  <a:gd name="T5" fmla="*/ 31 h 33"/>
                  <a:gd name="T6" fmla="*/ 54 w 54"/>
                  <a:gd name="T7" fmla="*/ 33 h 33"/>
                  <a:gd name="T8" fmla="*/ 51 w 54"/>
                  <a:gd name="T9" fmla="*/ 33 h 33"/>
                  <a:gd name="T10" fmla="*/ 0 w 54"/>
                  <a:gd name="T11" fmla="*/ 2 h 33"/>
                  <a:gd name="T12" fmla="*/ 0 w 54"/>
                  <a:gd name="T1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" h="33">
                    <a:moveTo>
                      <a:pt x="0" y="0"/>
                    </a:moveTo>
                    <a:lnTo>
                      <a:pt x="4" y="0"/>
                    </a:lnTo>
                    <a:lnTo>
                      <a:pt x="54" y="31"/>
                    </a:lnTo>
                    <a:lnTo>
                      <a:pt x="54" y="33"/>
                    </a:lnTo>
                    <a:lnTo>
                      <a:pt x="51" y="33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80" name="Freeform 351"/>
              <p:cNvSpPr>
                <a:spLocks/>
              </p:cNvSpPr>
              <p:nvPr/>
            </p:nvSpPr>
            <p:spPr bwMode="auto">
              <a:xfrm>
                <a:off x="1908176" y="2952751"/>
                <a:ext cx="74613" cy="47625"/>
              </a:xfrm>
              <a:custGeom>
                <a:avLst/>
                <a:gdLst>
                  <a:gd name="T0" fmla="*/ 0 w 47"/>
                  <a:gd name="T1" fmla="*/ 0 h 30"/>
                  <a:gd name="T2" fmla="*/ 3 w 47"/>
                  <a:gd name="T3" fmla="*/ 0 h 30"/>
                  <a:gd name="T4" fmla="*/ 47 w 47"/>
                  <a:gd name="T5" fmla="*/ 28 h 30"/>
                  <a:gd name="T6" fmla="*/ 47 w 47"/>
                  <a:gd name="T7" fmla="*/ 30 h 30"/>
                  <a:gd name="T8" fmla="*/ 45 w 47"/>
                  <a:gd name="T9" fmla="*/ 30 h 30"/>
                  <a:gd name="T10" fmla="*/ 0 w 47"/>
                  <a:gd name="T11" fmla="*/ 2 h 30"/>
                  <a:gd name="T12" fmla="*/ 0 w 47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30">
                    <a:moveTo>
                      <a:pt x="0" y="0"/>
                    </a:moveTo>
                    <a:lnTo>
                      <a:pt x="3" y="0"/>
                    </a:lnTo>
                    <a:lnTo>
                      <a:pt x="47" y="28"/>
                    </a:lnTo>
                    <a:lnTo>
                      <a:pt x="47" y="30"/>
                    </a:lnTo>
                    <a:lnTo>
                      <a:pt x="45" y="3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81" name="Freeform 352"/>
              <p:cNvSpPr>
                <a:spLocks/>
              </p:cNvSpPr>
              <p:nvPr/>
            </p:nvSpPr>
            <p:spPr bwMode="auto">
              <a:xfrm>
                <a:off x="1979614" y="2997201"/>
                <a:ext cx="128588" cy="82550"/>
              </a:xfrm>
              <a:custGeom>
                <a:avLst/>
                <a:gdLst>
                  <a:gd name="T0" fmla="*/ 0 w 81"/>
                  <a:gd name="T1" fmla="*/ 0 h 52"/>
                  <a:gd name="T2" fmla="*/ 2 w 81"/>
                  <a:gd name="T3" fmla="*/ 0 h 52"/>
                  <a:gd name="T4" fmla="*/ 81 w 81"/>
                  <a:gd name="T5" fmla="*/ 51 h 52"/>
                  <a:gd name="T6" fmla="*/ 81 w 81"/>
                  <a:gd name="T7" fmla="*/ 52 h 52"/>
                  <a:gd name="T8" fmla="*/ 79 w 81"/>
                  <a:gd name="T9" fmla="*/ 52 h 52"/>
                  <a:gd name="T10" fmla="*/ 0 w 81"/>
                  <a:gd name="T11" fmla="*/ 2 h 52"/>
                  <a:gd name="T12" fmla="*/ 0 w 81"/>
                  <a:gd name="T13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" h="52">
                    <a:moveTo>
                      <a:pt x="0" y="0"/>
                    </a:moveTo>
                    <a:lnTo>
                      <a:pt x="2" y="0"/>
                    </a:lnTo>
                    <a:lnTo>
                      <a:pt x="81" y="51"/>
                    </a:lnTo>
                    <a:lnTo>
                      <a:pt x="81" y="52"/>
                    </a:lnTo>
                    <a:lnTo>
                      <a:pt x="79" y="5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82" name="Freeform 353"/>
              <p:cNvSpPr>
                <a:spLocks/>
              </p:cNvSpPr>
              <p:nvPr/>
            </p:nvSpPr>
            <p:spPr bwMode="auto">
              <a:xfrm>
                <a:off x="2105026" y="3078163"/>
                <a:ext cx="14288" cy="9525"/>
              </a:xfrm>
              <a:custGeom>
                <a:avLst/>
                <a:gdLst>
                  <a:gd name="T0" fmla="*/ 0 w 9"/>
                  <a:gd name="T1" fmla="*/ 0 h 6"/>
                  <a:gd name="T2" fmla="*/ 2 w 9"/>
                  <a:gd name="T3" fmla="*/ 0 h 6"/>
                  <a:gd name="T4" fmla="*/ 9 w 9"/>
                  <a:gd name="T5" fmla="*/ 4 h 6"/>
                  <a:gd name="T6" fmla="*/ 9 w 9"/>
                  <a:gd name="T7" fmla="*/ 6 h 6"/>
                  <a:gd name="T8" fmla="*/ 6 w 9"/>
                  <a:gd name="T9" fmla="*/ 6 h 6"/>
                  <a:gd name="T10" fmla="*/ 0 w 9"/>
                  <a:gd name="T11" fmla="*/ 1 h 6"/>
                  <a:gd name="T12" fmla="*/ 0 w 9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6">
                    <a:moveTo>
                      <a:pt x="0" y="0"/>
                    </a:moveTo>
                    <a:lnTo>
                      <a:pt x="2" y="0"/>
                    </a:lnTo>
                    <a:lnTo>
                      <a:pt x="9" y="4"/>
                    </a:lnTo>
                    <a:lnTo>
                      <a:pt x="9" y="6"/>
                    </a:lnTo>
                    <a:lnTo>
                      <a:pt x="6" y="6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83" name="Freeform 354"/>
              <p:cNvSpPr>
                <a:spLocks/>
              </p:cNvSpPr>
              <p:nvPr/>
            </p:nvSpPr>
            <p:spPr bwMode="auto">
              <a:xfrm>
                <a:off x="2114551" y="3084513"/>
                <a:ext cx="15875" cy="11113"/>
              </a:xfrm>
              <a:custGeom>
                <a:avLst/>
                <a:gdLst>
                  <a:gd name="T0" fmla="*/ 0 w 10"/>
                  <a:gd name="T1" fmla="*/ 0 h 7"/>
                  <a:gd name="T2" fmla="*/ 3 w 10"/>
                  <a:gd name="T3" fmla="*/ 0 h 7"/>
                  <a:gd name="T4" fmla="*/ 10 w 10"/>
                  <a:gd name="T5" fmla="*/ 5 h 7"/>
                  <a:gd name="T6" fmla="*/ 10 w 10"/>
                  <a:gd name="T7" fmla="*/ 7 h 7"/>
                  <a:gd name="T8" fmla="*/ 8 w 10"/>
                  <a:gd name="T9" fmla="*/ 7 h 7"/>
                  <a:gd name="T10" fmla="*/ 0 w 10"/>
                  <a:gd name="T11" fmla="*/ 2 h 7"/>
                  <a:gd name="T12" fmla="*/ 0 w 10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7">
                    <a:moveTo>
                      <a:pt x="0" y="0"/>
                    </a:moveTo>
                    <a:lnTo>
                      <a:pt x="3" y="0"/>
                    </a:lnTo>
                    <a:lnTo>
                      <a:pt x="10" y="5"/>
                    </a:lnTo>
                    <a:lnTo>
                      <a:pt x="10" y="7"/>
                    </a:lnTo>
                    <a:lnTo>
                      <a:pt x="8" y="7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84" name="Freeform 355"/>
              <p:cNvSpPr>
                <a:spLocks/>
              </p:cNvSpPr>
              <p:nvPr/>
            </p:nvSpPr>
            <p:spPr bwMode="auto">
              <a:xfrm>
                <a:off x="2127251" y="3092451"/>
                <a:ext cx="12700" cy="11113"/>
              </a:xfrm>
              <a:custGeom>
                <a:avLst/>
                <a:gdLst>
                  <a:gd name="T0" fmla="*/ 0 w 8"/>
                  <a:gd name="T1" fmla="*/ 0 h 7"/>
                  <a:gd name="T2" fmla="*/ 2 w 8"/>
                  <a:gd name="T3" fmla="*/ 0 h 7"/>
                  <a:gd name="T4" fmla="*/ 8 w 8"/>
                  <a:gd name="T5" fmla="*/ 5 h 7"/>
                  <a:gd name="T6" fmla="*/ 8 w 8"/>
                  <a:gd name="T7" fmla="*/ 7 h 7"/>
                  <a:gd name="T8" fmla="*/ 6 w 8"/>
                  <a:gd name="T9" fmla="*/ 7 h 7"/>
                  <a:gd name="T10" fmla="*/ 0 w 8"/>
                  <a:gd name="T11" fmla="*/ 2 h 7"/>
                  <a:gd name="T12" fmla="*/ 0 w 8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7">
                    <a:moveTo>
                      <a:pt x="0" y="0"/>
                    </a:moveTo>
                    <a:lnTo>
                      <a:pt x="2" y="0"/>
                    </a:lnTo>
                    <a:lnTo>
                      <a:pt x="8" y="5"/>
                    </a:lnTo>
                    <a:lnTo>
                      <a:pt x="8" y="7"/>
                    </a:lnTo>
                    <a:lnTo>
                      <a:pt x="6" y="7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85" name="Freeform 356"/>
              <p:cNvSpPr>
                <a:spLocks/>
              </p:cNvSpPr>
              <p:nvPr/>
            </p:nvSpPr>
            <p:spPr bwMode="auto">
              <a:xfrm>
                <a:off x="2136776" y="3100388"/>
                <a:ext cx="76200" cy="52388"/>
              </a:xfrm>
              <a:custGeom>
                <a:avLst/>
                <a:gdLst>
                  <a:gd name="T0" fmla="*/ 0 w 48"/>
                  <a:gd name="T1" fmla="*/ 0 h 33"/>
                  <a:gd name="T2" fmla="*/ 2 w 48"/>
                  <a:gd name="T3" fmla="*/ 0 h 33"/>
                  <a:gd name="T4" fmla="*/ 48 w 48"/>
                  <a:gd name="T5" fmla="*/ 30 h 33"/>
                  <a:gd name="T6" fmla="*/ 48 w 48"/>
                  <a:gd name="T7" fmla="*/ 33 h 33"/>
                  <a:gd name="T8" fmla="*/ 46 w 48"/>
                  <a:gd name="T9" fmla="*/ 33 h 33"/>
                  <a:gd name="T10" fmla="*/ 0 w 48"/>
                  <a:gd name="T11" fmla="*/ 2 h 33"/>
                  <a:gd name="T12" fmla="*/ 0 w 48"/>
                  <a:gd name="T1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33">
                    <a:moveTo>
                      <a:pt x="0" y="0"/>
                    </a:moveTo>
                    <a:lnTo>
                      <a:pt x="2" y="0"/>
                    </a:lnTo>
                    <a:lnTo>
                      <a:pt x="48" y="30"/>
                    </a:lnTo>
                    <a:lnTo>
                      <a:pt x="48" y="33"/>
                    </a:lnTo>
                    <a:lnTo>
                      <a:pt x="46" y="33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86" name="Freeform 357"/>
              <p:cNvSpPr>
                <a:spLocks/>
              </p:cNvSpPr>
              <p:nvPr/>
            </p:nvSpPr>
            <p:spPr bwMode="auto">
              <a:xfrm>
                <a:off x="2209801" y="3148013"/>
                <a:ext cx="50800" cy="33338"/>
              </a:xfrm>
              <a:custGeom>
                <a:avLst/>
                <a:gdLst>
                  <a:gd name="T0" fmla="*/ 0 w 32"/>
                  <a:gd name="T1" fmla="*/ 0 h 21"/>
                  <a:gd name="T2" fmla="*/ 2 w 32"/>
                  <a:gd name="T3" fmla="*/ 0 h 21"/>
                  <a:gd name="T4" fmla="*/ 32 w 32"/>
                  <a:gd name="T5" fmla="*/ 19 h 21"/>
                  <a:gd name="T6" fmla="*/ 32 w 32"/>
                  <a:gd name="T7" fmla="*/ 21 h 21"/>
                  <a:gd name="T8" fmla="*/ 30 w 32"/>
                  <a:gd name="T9" fmla="*/ 21 h 21"/>
                  <a:gd name="T10" fmla="*/ 0 w 32"/>
                  <a:gd name="T11" fmla="*/ 3 h 21"/>
                  <a:gd name="T12" fmla="*/ 0 w 32"/>
                  <a:gd name="T13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21">
                    <a:moveTo>
                      <a:pt x="0" y="0"/>
                    </a:moveTo>
                    <a:lnTo>
                      <a:pt x="2" y="0"/>
                    </a:lnTo>
                    <a:lnTo>
                      <a:pt x="32" y="19"/>
                    </a:lnTo>
                    <a:lnTo>
                      <a:pt x="32" y="21"/>
                    </a:lnTo>
                    <a:lnTo>
                      <a:pt x="30" y="21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87" name="Freeform 358"/>
              <p:cNvSpPr>
                <a:spLocks/>
              </p:cNvSpPr>
              <p:nvPr/>
            </p:nvSpPr>
            <p:spPr bwMode="auto">
              <a:xfrm>
                <a:off x="2257426" y="3178176"/>
                <a:ext cx="20638" cy="17463"/>
              </a:xfrm>
              <a:custGeom>
                <a:avLst/>
                <a:gdLst>
                  <a:gd name="T0" fmla="*/ 0 w 13"/>
                  <a:gd name="T1" fmla="*/ 0 h 11"/>
                  <a:gd name="T2" fmla="*/ 2 w 13"/>
                  <a:gd name="T3" fmla="*/ 0 h 11"/>
                  <a:gd name="T4" fmla="*/ 13 w 13"/>
                  <a:gd name="T5" fmla="*/ 8 h 11"/>
                  <a:gd name="T6" fmla="*/ 13 w 13"/>
                  <a:gd name="T7" fmla="*/ 11 h 11"/>
                  <a:gd name="T8" fmla="*/ 10 w 13"/>
                  <a:gd name="T9" fmla="*/ 11 h 11"/>
                  <a:gd name="T10" fmla="*/ 0 w 13"/>
                  <a:gd name="T11" fmla="*/ 2 h 11"/>
                  <a:gd name="T12" fmla="*/ 0 w 13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1">
                    <a:moveTo>
                      <a:pt x="0" y="0"/>
                    </a:moveTo>
                    <a:lnTo>
                      <a:pt x="2" y="0"/>
                    </a:lnTo>
                    <a:lnTo>
                      <a:pt x="13" y="8"/>
                    </a:lnTo>
                    <a:lnTo>
                      <a:pt x="13" y="11"/>
                    </a:lnTo>
                    <a:lnTo>
                      <a:pt x="10" y="11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88" name="Freeform 359"/>
              <p:cNvSpPr>
                <a:spLocks/>
              </p:cNvSpPr>
              <p:nvPr/>
            </p:nvSpPr>
            <p:spPr bwMode="auto">
              <a:xfrm>
                <a:off x="2273301" y="3190876"/>
                <a:ext cx="28575" cy="20638"/>
              </a:xfrm>
              <a:custGeom>
                <a:avLst/>
                <a:gdLst>
                  <a:gd name="T0" fmla="*/ 0 w 18"/>
                  <a:gd name="T1" fmla="*/ 0 h 13"/>
                  <a:gd name="T2" fmla="*/ 3 w 18"/>
                  <a:gd name="T3" fmla="*/ 0 h 13"/>
                  <a:gd name="T4" fmla="*/ 18 w 18"/>
                  <a:gd name="T5" fmla="*/ 10 h 13"/>
                  <a:gd name="T6" fmla="*/ 18 w 18"/>
                  <a:gd name="T7" fmla="*/ 13 h 13"/>
                  <a:gd name="T8" fmla="*/ 17 w 18"/>
                  <a:gd name="T9" fmla="*/ 13 h 13"/>
                  <a:gd name="T10" fmla="*/ 0 w 18"/>
                  <a:gd name="T11" fmla="*/ 3 h 13"/>
                  <a:gd name="T12" fmla="*/ 0 w 18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3">
                    <a:moveTo>
                      <a:pt x="0" y="0"/>
                    </a:moveTo>
                    <a:lnTo>
                      <a:pt x="3" y="0"/>
                    </a:lnTo>
                    <a:lnTo>
                      <a:pt x="18" y="10"/>
                    </a:lnTo>
                    <a:lnTo>
                      <a:pt x="18" y="13"/>
                    </a:lnTo>
                    <a:lnTo>
                      <a:pt x="17" y="1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89" name="Freeform 360"/>
              <p:cNvSpPr>
                <a:spLocks/>
              </p:cNvSpPr>
              <p:nvPr/>
            </p:nvSpPr>
            <p:spPr bwMode="auto">
              <a:xfrm>
                <a:off x="2300289" y="3206751"/>
                <a:ext cx="152400" cy="106363"/>
              </a:xfrm>
              <a:custGeom>
                <a:avLst/>
                <a:gdLst>
                  <a:gd name="T0" fmla="*/ 0 w 96"/>
                  <a:gd name="T1" fmla="*/ 0 h 67"/>
                  <a:gd name="T2" fmla="*/ 1 w 96"/>
                  <a:gd name="T3" fmla="*/ 0 h 67"/>
                  <a:gd name="T4" fmla="*/ 96 w 96"/>
                  <a:gd name="T5" fmla="*/ 65 h 67"/>
                  <a:gd name="T6" fmla="*/ 96 w 96"/>
                  <a:gd name="T7" fmla="*/ 67 h 67"/>
                  <a:gd name="T8" fmla="*/ 94 w 96"/>
                  <a:gd name="T9" fmla="*/ 67 h 67"/>
                  <a:gd name="T10" fmla="*/ 0 w 96"/>
                  <a:gd name="T11" fmla="*/ 3 h 67"/>
                  <a:gd name="T12" fmla="*/ 0 w 96"/>
                  <a:gd name="T13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6" h="67">
                    <a:moveTo>
                      <a:pt x="0" y="0"/>
                    </a:moveTo>
                    <a:lnTo>
                      <a:pt x="1" y="0"/>
                    </a:lnTo>
                    <a:lnTo>
                      <a:pt x="96" y="65"/>
                    </a:lnTo>
                    <a:lnTo>
                      <a:pt x="96" y="67"/>
                    </a:lnTo>
                    <a:lnTo>
                      <a:pt x="94" y="67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90" name="Freeform 361"/>
              <p:cNvSpPr>
                <a:spLocks/>
              </p:cNvSpPr>
              <p:nvPr/>
            </p:nvSpPr>
            <p:spPr bwMode="auto">
              <a:xfrm>
                <a:off x="2449514" y="3309938"/>
                <a:ext cx="66675" cy="52388"/>
              </a:xfrm>
              <a:custGeom>
                <a:avLst/>
                <a:gdLst>
                  <a:gd name="T0" fmla="*/ 0 w 42"/>
                  <a:gd name="T1" fmla="*/ 0 h 33"/>
                  <a:gd name="T2" fmla="*/ 2 w 42"/>
                  <a:gd name="T3" fmla="*/ 0 h 33"/>
                  <a:gd name="T4" fmla="*/ 42 w 42"/>
                  <a:gd name="T5" fmla="*/ 30 h 33"/>
                  <a:gd name="T6" fmla="*/ 42 w 42"/>
                  <a:gd name="T7" fmla="*/ 33 h 33"/>
                  <a:gd name="T8" fmla="*/ 40 w 42"/>
                  <a:gd name="T9" fmla="*/ 33 h 33"/>
                  <a:gd name="T10" fmla="*/ 0 w 42"/>
                  <a:gd name="T11" fmla="*/ 2 h 33"/>
                  <a:gd name="T12" fmla="*/ 0 w 42"/>
                  <a:gd name="T1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33">
                    <a:moveTo>
                      <a:pt x="0" y="0"/>
                    </a:moveTo>
                    <a:lnTo>
                      <a:pt x="2" y="0"/>
                    </a:lnTo>
                    <a:lnTo>
                      <a:pt x="42" y="30"/>
                    </a:lnTo>
                    <a:lnTo>
                      <a:pt x="42" y="33"/>
                    </a:lnTo>
                    <a:lnTo>
                      <a:pt x="40" y="33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91" name="Freeform 362"/>
              <p:cNvSpPr>
                <a:spLocks/>
              </p:cNvSpPr>
              <p:nvPr/>
            </p:nvSpPr>
            <p:spPr bwMode="auto">
              <a:xfrm>
                <a:off x="2513014" y="3357563"/>
                <a:ext cx="22225" cy="14288"/>
              </a:xfrm>
              <a:custGeom>
                <a:avLst/>
                <a:gdLst>
                  <a:gd name="T0" fmla="*/ 0 w 14"/>
                  <a:gd name="T1" fmla="*/ 0 h 9"/>
                  <a:gd name="T2" fmla="*/ 2 w 14"/>
                  <a:gd name="T3" fmla="*/ 0 h 9"/>
                  <a:gd name="T4" fmla="*/ 14 w 14"/>
                  <a:gd name="T5" fmla="*/ 7 h 9"/>
                  <a:gd name="T6" fmla="*/ 14 w 14"/>
                  <a:gd name="T7" fmla="*/ 9 h 9"/>
                  <a:gd name="T8" fmla="*/ 11 w 14"/>
                  <a:gd name="T9" fmla="*/ 9 h 9"/>
                  <a:gd name="T10" fmla="*/ 0 w 14"/>
                  <a:gd name="T11" fmla="*/ 3 h 9"/>
                  <a:gd name="T12" fmla="*/ 0 w 14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9">
                    <a:moveTo>
                      <a:pt x="0" y="0"/>
                    </a:moveTo>
                    <a:lnTo>
                      <a:pt x="2" y="0"/>
                    </a:lnTo>
                    <a:lnTo>
                      <a:pt x="14" y="7"/>
                    </a:lnTo>
                    <a:lnTo>
                      <a:pt x="14" y="9"/>
                    </a:lnTo>
                    <a:lnTo>
                      <a:pt x="11" y="9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92" name="Freeform 363"/>
              <p:cNvSpPr>
                <a:spLocks/>
              </p:cNvSpPr>
              <p:nvPr/>
            </p:nvSpPr>
            <p:spPr bwMode="auto">
              <a:xfrm>
                <a:off x="2530476" y="3368676"/>
                <a:ext cx="23813" cy="15875"/>
              </a:xfrm>
              <a:custGeom>
                <a:avLst/>
                <a:gdLst>
                  <a:gd name="T0" fmla="*/ 0 w 15"/>
                  <a:gd name="T1" fmla="*/ 0 h 10"/>
                  <a:gd name="T2" fmla="*/ 3 w 15"/>
                  <a:gd name="T3" fmla="*/ 0 h 10"/>
                  <a:gd name="T4" fmla="*/ 15 w 15"/>
                  <a:gd name="T5" fmla="*/ 8 h 10"/>
                  <a:gd name="T6" fmla="*/ 15 w 15"/>
                  <a:gd name="T7" fmla="*/ 10 h 10"/>
                  <a:gd name="T8" fmla="*/ 13 w 15"/>
                  <a:gd name="T9" fmla="*/ 10 h 10"/>
                  <a:gd name="T10" fmla="*/ 0 w 15"/>
                  <a:gd name="T11" fmla="*/ 2 h 10"/>
                  <a:gd name="T12" fmla="*/ 0 w 15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0">
                    <a:moveTo>
                      <a:pt x="0" y="0"/>
                    </a:moveTo>
                    <a:lnTo>
                      <a:pt x="3" y="0"/>
                    </a:lnTo>
                    <a:lnTo>
                      <a:pt x="15" y="8"/>
                    </a:lnTo>
                    <a:lnTo>
                      <a:pt x="15" y="10"/>
                    </a:lnTo>
                    <a:lnTo>
                      <a:pt x="13" y="1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93" name="Freeform 364"/>
              <p:cNvSpPr>
                <a:spLocks/>
              </p:cNvSpPr>
              <p:nvPr/>
            </p:nvSpPr>
            <p:spPr bwMode="auto">
              <a:xfrm>
                <a:off x="2551114" y="3381376"/>
                <a:ext cx="26988" cy="20638"/>
              </a:xfrm>
              <a:custGeom>
                <a:avLst/>
                <a:gdLst>
                  <a:gd name="T0" fmla="*/ 0 w 17"/>
                  <a:gd name="T1" fmla="*/ 0 h 13"/>
                  <a:gd name="T2" fmla="*/ 2 w 17"/>
                  <a:gd name="T3" fmla="*/ 0 h 13"/>
                  <a:gd name="T4" fmla="*/ 17 w 17"/>
                  <a:gd name="T5" fmla="*/ 10 h 13"/>
                  <a:gd name="T6" fmla="*/ 17 w 17"/>
                  <a:gd name="T7" fmla="*/ 13 h 13"/>
                  <a:gd name="T8" fmla="*/ 13 w 17"/>
                  <a:gd name="T9" fmla="*/ 13 h 13"/>
                  <a:gd name="T10" fmla="*/ 0 w 17"/>
                  <a:gd name="T11" fmla="*/ 2 h 13"/>
                  <a:gd name="T12" fmla="*/ 0 w 17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3">
                    <a:moveTo>
                      <a:pt x="0" y="0"/>
                    </a:moveTo>
                    <a:lnTo>
                      <a:pt x="2" y="0"/>
                    </a:lnTo>
                    <a:lnTo>
                      <a:pt x="17" y="10"/>
                    </a:lnTo>
                    <a:lnTo>
                      <a:pt x="17" y="13"/>
                    </a:lnTo>
                    <a:lnTo>
                      <a:pt x="13" y="13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94" name="Freeform 365"/>
              <p:cNvSpPr>
                <a:spLocks/>
              </p:cNvSpPr>
              <p:nvPr/>
            </p:nvSpPr>
            <p:spPr bwMode="auto">
              <a:xfrm>
                <a:off x="2571751" y="3397251"/>
                <a:ext cx="200025" cy="141288"/>
              </a:xfrm>
              <a:custGeom>
                <a:avLst/>
                <a:gdLst>
                  <a:gd name="T0" fmla="*/ 0 w 126"/>
                  <a:gd name="T1" fmla="*/ 0 h 89"/>
                  <a:gd name="T2" fmla="*/ 4 w 126"/>
                  <a:gd name="T3" fmla="*/ 0 h 89"/>
                  <a:gd name="T4" fmla="*/ 126 w 126"/>
                  <a:gd name="T5" fmla="*/ 87 h 89"/>
                  <a:gd name="T6" fmla="*/ 126 w 126"/>
                  <a:gd name="T7" fmla="*/ 89 h 89"/>
                  <a:gd name="T8" fmla="*/ 124 w 126"/>
                  <a:gd name="T9" fmla="*/ 89 h 89"/>
                  <a:gd name="T10" fmla="*/ 0 w 126"/>
                  <a:gd name="T11" fmla="*/ 3 h 89"/>
                  <a:gd name="T12" fmla="*/ 0 w 126"/>
                  <a:gd name="T13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6" h="89">
                    <a:moveTo>
                      <a:pt x="0" y="0"/>
                    </a:moveTo>
                    <a:lnTo>
                      <a:pt x="4" y="0"/>
                    </a:lnTo>
                    <a:lnTo>
                      <a:pt x="126" y="87"/>
                    </a:lnTo>
                    <a:lnTo>
                      <a:pt x="126" y="89"/>
                    </a:lnTo>
                    <a:lnTo>
                      <a:pt x="124" y="89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95" name="Freeform 366"/>
              <p:cNvSpPr>
                <a:spLocks/>
              </p:cNvSpPr>
              <p:nvPr/>
            </p:nvSpPr>
            <p:spPr bwMode="auto">
              <a:xfrm>
                <a:off x="2768601" y="3535363"/>
                <a:ext cx="155575" cy="111125"/>
              </a:xfrm>
              <a:custGeom>
                <a:avLst/>
                <a:gdLst>
                  <a:gd name="T0" fmla="*/ 0 w 98"/>
                  <a:gd name="T1" fmla="*/ 0 h 70"/>
                  <a:gd name="T2" fmla="*/ 2 w 98"/>
                  <a:gd name="T3" fmla="*/ 0 h 70"/>
                  <a:gd name="T4" fmla="*/ 98 w 98"/>
                  <a:gd name="T5" fmla="*/ 69 h 70"/>
                  <a:gd name="T6" fmla="*/ 98 w 98"/>
                  <a:gd name="T7" fmla="*/ 70 h 70"/>
                  <a:gd name="T8" fmla="*/ 96 w 98"/>
                  <a:gd name="T9" fmla="*/ 70 h 70"/>
                  <a:gd name="T10" fmla="*/ 0 w 98"/>
                  <a:gd name="T11" fmla="*/ 2 h 70"/>
                  <a:gd name="T12" fmla="*/ 0 w 98"/>
                  <a:gd name="T13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" h="70">
                    <a:moveTo>
                      <a:pt x="0" y="0"/>
                    </a:moveTo>
                    <a:lnTo>
                      <a:pt x="2" y="0"/>
                    </a:lnTo>
                    <a:lnTo>
                      <a:pt x="98" y="69"/>
                    </a:lnTo>
                    <a:lnTo>
                      <a:pt x="98" y="70"/>
                    </a:lnTo>
                    <a:lnTo>
                      <a:pt x="96" y="7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96" name="Freeform 367"/>
              <p:cNvSpPr>
                <a:spLocks/>
              </p:cNvSpPr>
              <p:nvPr/>
            </p:nvSpPr>
            <p:spPr bwMode="auto">
              <a:xfrm>
                <a:off x="2921001" y="3644901"/>
                <a:ext cx="153988" cy="109538"/>
              </a:xfrm>
              <a:custGeom>
                <a:avLst/>
                <a:gdLst>
                  <a:gd name="T0" fmla="*/ 0 w 97"/>
                  <a:gd name="T1" fmla="*/ 0 h 69"/>
                  <a:gd name="T2" fmla="*/ 2 w 97"/>
                  <a:gd name="T3" fmla="*/ 0 h 69"/>
                  <a:gd name="T4" fmla="*/ 97 w 97"/>
                  <a:gd name="T5" fmla="*/ 67 h 69"/>
                  <a:gd name="T6" fmla="*/ 97 w 97"/>
                  <a:gd name="T7" fmla="*/ 69 h 69"/>
                  <a:gd name="T8" fmla="*/ 95 w 97"/>
                  <a:gd name="T9" fmla="*/ 69 h 69"/>
                  <a:gd name="T10" fmla="*/ 0 w 97"/>
                  <a:gd name="T11" fmla="*/ 1 h 69"/>
                  <a:gd name="T12" fmla="*/ 0 w 97"/>
                  <a:gd name="T13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69">
                    <a:moveTo>
                      <a:pt x="0" y="0"/>
                    </a:moveTo>
                    <a:lnTo>
                      <a:pt x="2" y="0"/>
                    </a:lnTo>
                    <a:lnTo>
                      <a:pt x="97" y="67"/>
                    </a:lnTo>
                    <a:lnTo>
                      <a:pt x="97" y="69"/>
                    </a:lnTo>
                    <a:lnTo>
                      <a:pt x="95" y="69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97" name="Freeform 368"/>
              <p:cNvSpPr>
                <a:spLocks/>
              </p:cNvSpPr>
              <p:nvPr/>
            </p:nvSpPr>
            <p:spPr bwMode="auto">
              <a:xfrm>
                <a:off x="3071814" y="3751263"/>
                <a:ext cx="125413" cy="93663"/>
              </a:xfrm>
              <a:custGeom>
                <a:avLst/>
                <a:gdLst>
                  <a:gd name="T0" fmla="*/ 0 w 79"/>
                  <a:gd name="T1" fmla="*/ 0 h 59"/>
                  <a:gd name="T2" fmla="*/ 2 w 79"/>
                  <a:gd name="T3" fmla="*/ 0 h 59"/>
                  <a:gd name="T4" fmla="*/ 79 w 79"/>
                  <a:gd name="T5" fmla="*/ 57 h 59"/>
                  <a:gd name="T6" fmla="*/ 79 w 79"/>
                  <a:gd name="T7" fmla="*/ 59 h 59"/>
                  <a:gd name="T8" fmla="*/ 77 w 79"/>
                  <a:gd name="T9" fmla="*/ 59 h 59"/>
                  <a:gd name="T10" fmla="*/ 0 w 79"/>
                  <a:gd name="T11" fmla="*/ 2 h 59"/>
                  <a:gd name="T12" fmla="*/ 0 w 79"/>
                  <a:gd name="T13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" h="59">
                    <a:moveTo>
                      <a:pt x="0" y="0"/>
                    </a:moveTo>
                    <a:lnTo>
                      <a:pt x="2" y="0"/>
                    </a:lnTo>
                    <a:lnTo>
                      <a:pt x="79" y="57"/>
                    </a:lnTo>
                    <a:lnTo>
                      <a:pt x="79" y="59"/>
                    </a:lnTo>
                    <a:lnTo>
                      <a:pt x="77" y="59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98" name="Freeform 369"/>
              <p:cNvSpPr>
                <a:spLocks/>
              </p:cNvSpPr>
              <p:nvPr/>
            </p:nvSpPr>
            <p:spPr bwMode="auto">
              <a:xfrm>
                <a:off x="3194051" y="3841751"/>
                <a:ext cx="196850" cy="142875"/>
              </a:xfrm>
              <a:custGeom>
                <a:avLst/>
                <a:gdLst>
                  <a:gd name="T0" fmla="*/ 0 w 124"/>
                  <a:gd name="T1" fmla="*/ 0 h 90"/>
                  <a:gd name="T2" fmla="*/ 2 w 124"/>
                  <a:gd name="T3" fmla="*/ 0 h 90"/>
                  <a:gd name="T4" fmla="*/ 124 w 124"/>
                  <a:gd name="T5" fmla="*/ 87 h 90"/>
                  <a:gd name="T6" fmla="*/ 124 w 124"/>
                  <a:gd name="T7" fmla="*/ 90 h 90"/>
                  <a:gd name="T8" fmla="*/ 122 w 124"/>
                  <a:gd name="T9" fmla="*/ 90 h 90"/>
                  <a:gd name="T10" fmla="*/ 0 w 124"/>
                  <a:gd name="T11" fmla="*/ 2 h 90"/>
                  <a:gd name="T12" fmla="*/ 0 w 124"/>
                  <a:gd name="T13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4" h="90">
                    <a:moveTo>
                      <a:pt x="0" y="0"/>
                    </a:moveTo>
                    <a:lnTo>
                      <a:pt x="2" y="0"/>
                    </a:lnTo>
                    <a:lnTo>
                      <a:pt x="124" y="87"/>
                    </a:lnTo>
                    <a:lnTo>
                      <a:pt x="124" y="90"/>
                    </a:lnTo>
                    <a:lnTo>
                      <a:pt x="122" y="9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99" name="Freeform 370"/>
              <p:cNvSpPr>
                <a:spLocks/>
              </p:cNvSpPr>
              <p:nvPr/>
            </p:nvSpPr>
            <p:spPr bwMode="auto">
              <a:xfrm>
                <a:off x="3387726" y="3979863"/>
                <a:ext cx="155575" cy="114300"/>
              </a:xfrm>
              <a:custGeom>
                <a:avLst/>
                <a:gdLst>
                  <a:gd name="T0" fmla="*/ 0 w 98"/>
                  <a:gd name="T1" fmla="*/ 0 h 72"/>
                  <a:gd name="T2" fmla="*/ 2 w 98"/>
                  <a:gd name="T3" fmla="*/ 0 h 72"/>
                  <a:gd name="T4" fmla="*/ 98 w 98"/>
                  <a:gd name="T5" fmla="*/ 70 h 72"/>
                  <a:gd name="T6" fmla="*/ 98 w 98"/>
                  <a:gd name="T7" fmla="*/ 72 h 72"/>
                  <a:gd name="T8" fmla="*/ 96 w 98"/>
                  <a:gd name="T9" fmla="*/ 72 h 72"/>
                  <a:gd name="T10" fmla="*/ 0 w 98"/>
                  <a:gd name="T11" fmla="*/ 3 h 72"/>
                  <a:gd name="T12" fmla="*/ 0 w 98"/>
                  <a:gd name="T13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" h="72">
                    <a:moveTo>
                      <a:pt x="0" y="0"/>
                    </a:moveTo>
                    <a:lnTo>
                      <a:pt x="2" y="0"/>
                    </a:lnTo>
                    <a:lnTo>
                      <a:pt x="98" y="70"/>
                    </a:lnTo>
                    <a:lnTo>
                      <a:pt x="98" y="72"/>
                    </a:lnTo>
                    <a:lnTo>
                      <a:pt x="96" y="72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00" name="Freeform 371"/>
              <p:cNvSpPr>
                <a:spLocks/>
              </p:cNvSpPr>
              <p:nvPr/>
            </p:nvSpPr>
            <p:spPr bwMode="auto">
              <a:xfrm>
                <a:off x="3540126" y="4090988"/>
                <a:ext cx="125413" cy="93663"/>
              </a:xfrm>
              <a:custGeom>
                <a:avLst/>
                <a:gdLst>
                  <a:gd name="T0" fmla="*/ 0 w 79"/>
                  <a:gd name="T1" fmla="*/ 0 h 59"/>
                  <a:gd name="T2" fmla="*/ 2 w 79"/>
                  <a:gd name="T3" fmla="*/ 0 h 59"/>
                  <a:gd name="T4" fmla="*/ 79 w 79"/>
                  <a:gd name="T5" fmla="*/ 56 h 59"/>
                  <a:gd name="T6" fmla="*/ 79 w 79"/>
                  <a:gd name="T7" fmla="*/ 59 h 59"/>
                  <a:gd name="T8" fmla="*/ 77 w 79"/>
                  <a:gd name="T9" fmla="*/ 59 h 59"/>
                  <a:gd name="T10" fmla="*/ 0 w 79"/>
                  <a:gd name="T11" fmla="*/ 2 h 59"/>
                  <a:gd name="T12" fmla="*/ 0 w 79"/>
                  <a:gd name="T13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" h="59">
                    <a:moveTo>
                      <a:pt x="0" y="0"/>
                    </a:moveTo>
                    <a:lnTo>
                      <a:pt x="2" y="0"/>
                    </a:lnTo>
                    <a:lnTo>
                      <a:pt x="79" y="56"/>
                    </a:lnTo>
                    <a:lnTo>
                      <a:pt x="79" y="59"/>
                    </a:lnTo>
                    <a:lnTo>
                      <a:pt x="77" y="59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01" name="Freeform 372"/>
              <p:cNvSpPr>
                <a:spLocks/>
              </p:cNvSpPr>
              <p:nvPr/>
            </p:nvSpPr>
            <p:spPr bwMode="auto">
              <a:xfrm>
                <a:off x="3662364" y="4179888"/>
                <a:ext cx="200025" cy="144463"/>
              </a:xfrm>
              <a:custGeom>
                <a:avLst/>
                <a:gdLst>
                  <a:gd name="T0" fmla="*/ 0 w 126"/>
                  <a:gd name="T1" fmla="*/ 0 h 91"/>
                  <a:gd name="T2" fmla="*/ 2 w 126"/>
                  <a:gd name="T3" fmla="*/ 0 h 91"/>
                  <a:gd name="T4" fmla="*/ 126 w 126"/>
                  <a:gd name="T5" fmla="*/ 89 h 91"/>
                  <a:gd name="T6" fmla="*/ 126 w 126"/>
                  <a:gd name="T7" fmla="*/ 91 h 91"/>
                  <a:gd name="T8" fmla="*/ 124 w 126"/>
                  <a:gd name="T9" fmla="*/ 91 h 91"/>
                  <a:gd name="T10" fmla="*/ 0 w 126"/>
                  <a:gd name="T11" fmla="*/ 3 h 91"/>
                  <a:gd name="T12" fmla="*/ 0 w 126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6" h="91">
                    <a:moveTo>
                      <a:pt x="0" y="0"/>
                    </a:moveTo>
                    <a:lnTo>
                      <a:pt x="2" y="0"/>
                    </a:lnTo>
                    <a:lnTo>
                      <a:pt x="126" y="89"/>
                    </a:lnTo>
                    <a:lnTo>
                      <a:pt x="126" y="91"/>
                    </a:lnTo>
                    <a:lnTo>
                      <a:pt x="124" y="91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02" name="Freeform 373"/>
              <p:cNvSpPr>
                <a:spLocks/>
              </p:cNvSpPr>
              <p:nvPr/>
            </p:nvSpPr>
            <p:spPr bwMode="auto">
              <a:xfrm>
                <a:off x="3859214" y="4321176"/>
                <a:ext cx="122238" cy="92075"/>
              </a:xfrm>
              <a:custGeom>
                <a:avLst/>
                <a:gdLst>
                  <a:gd name="T0" fmla="*/ 0 w 77"/>
                  <a:gd name="T1" fmla="*/ 0 h 58"/>
                  <a:gd name="T2" fmla="*/ 2 w 77"/>
                  <a:gd name="T3" fmla="*/ 0 h 58"/>
                  <a:gd name="T4" fmla="*/ 77 w 77"/>
                  <a:gd name="T5" fmla="*/ 55 h 58"/>
                  <a:gd name="T6" fmla="*/ 77 w 77"/>
                  <a:gd name="T7" fmla="*/ 58 h 58"/>
                  <a:gd name="T8" fmla="*/ 75 w 77"/>
                  <a:gd name="T9" fmla="*/ 58 h 58"/>
                  <a:gd name="T10" fmla="*/ 0 w 77"/>
                  <a:gd name="T11" fmla="*/ 2 h 58"/>
                  <a:gd name="T12" fmla="*/ 0 w 77"/>
                  <a:gd name="T13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7" h="58">
                    <a:moveTo>
                      <a:pt x="0" y="0"/>
                    </a:moveTo>
                    <a:lnTo>
                      <a:pt x="2" y="0"/>
                    </a:lnTo>
                    <a:lnTo>
                      <a:pt x="77" y="55"/>
                    </a:lnTo>
                    <a:lnTo>
                      <a:pt x="77" y="58"/>
                    </a:lnTo>
                    <a:lnTo>
                      <a:pt x="75" y="58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03" name="Freeform 374"/>
              <p:cNvSpPr>
                <a:spLocks/>
              </p:cNvSpPr>
              <p:nvPr/>
            </p:nvSpPr>
            <p:spPr bwMode="auto">
              <a:xfrm>
                <a:off x="892176" y="3440113"/>
                <a:ext cx="122238" cy="19050"/>
              </a:xfrm>
              <a:custGeom>
                <a:avLst/>
                <a:gdLst>
                  <a:gd name="T0" fmla="*/ 75 w 77"/>
                  <a:gd name="T1" fmla="*/ 0 h 12"/>
                  <a:gd name="T2" fmla="*/ 77 w 77"/>
                  <a:gd name="T3" fmla="*/ 0 h 12"/>
                  <a:gd name="T4" fmla="*/ 77 w 77"/>
                  <a:gd name="T5" fmla="*/ 2 h 12"/>
                  <a:gd name="T6" fmla="*/ 1 w 77"/>
                  <a:gd name="T7" fmla="*/ 12 h 12"/>
                  <a:gd name="T8" fmla="*/ 0 w 77"/>
                  <a:gd name="T9" fmla="*/ 12 h 12"/>
                  <a:gd name="T10" fmla="*/ 0 w 77"/>
                  <a:gd name="T11" fmla="*/ 11 h 12"/>
                  <a:gd name="T12" fmla="*/ 75 w 77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7" h="12">
                    <a:moveTo>
                      <a:pt x="75" y="0"/>
                    </a:moveTo>
                    <a:lnTo>
                      <a:pt x="77" y="0"/>
                    </a:lnTo>
                    <a:lnTo>
                      <a:pt x="77" y="2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04" name="Freeform 375"/>
              <p:cNvSpPr>
                <a:spLocks/>
              </p:cNvSpPr>
              <p:nvPr/>
            </p:nvSpPr>
            <p:spPr bwMode="auto">
              <a:xfrm>
                <a:off x="1063626" y="3436938"/>
                <a:ext cx="26988" cy="6350"/>
              </a:xfrm>
              <a:custGeom>
                <a:avLst/>
                <a:gdLst>
                  <a:gd name="T0" fmla="*/ 0 w 17"/>
                  <a:gd name="T1" fmla="*/ 0 h 4"/>
                  <a:gd name="T2" fmla="*/ 2 w 17"/>
                  <a:gd name="T3" fmla="*/ 0 h 4"/>
                  <a:gd name="T4" fmla="*/ 17 w 17"/>
                  <a:gd name="T5" fmla="*/ 2 h 4"/>
                  <a:gd name="T6" fmla="*/ 17 w 17"/>
                  <a:gd name="T7" fmla="*/ 4 h 4"/>
                  <a:gd name="T8" fmla="*/ 13 w 17"/>
                  <a:gd name="T9" fmla="*/ 4 h 4"/>
                  <a:gd name="T10" fmla="*/ 0 w 17"/>
                  <a:gd name="T11" fmla="*/ 3 h 4"/>
                  <a:gd name="T12" fmla="*/ 0 w 17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4">
                    <a:moveTo>
                      <a:pt x="0" y="0"/>
                    </a:moveTo>
                    <a:lnTo>
                      <a:pt x="2" y="0"/>
                    </a:lnTo>
                    <a:lnTo>
                      <a:pt x="17" y="2"/>
                    </a:lnTo>
                    <a:lnTo>
                      <a:pt x="17" y="4"/>
                    </a:lnTo>
                    <a:lnTo>
                      <a:pt x="13" y="4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05" name="Freeform 376"/>
              <p:cNvSpPr>
                <a:spLocks/>
              </p:cNvSpPr>
              <p:nvPr/>
            </p:nvSpPr>
            <p:spPr bwMode="auto">
              <a:xfrm>
                <a:off x="1138239" y="3446463"/>
                <a:ext cx="93663" cy="11113"/>
              </a:xfrm>
              <a:custGeom>
                <a:avLst/>
                <a:gdLst>
                  <a:gd name="T0" fmla="*/ 0 w 59"/>
                  <a:gd name="T1" fmla="*/ 0 h 7"/>
                  <a:gd name="T2" fmla="*/ 3 w 59"/>
                  <a:gd name="T3" fmla="*/ 0 h 7"/>
                  <a:gd name="T4" fmla="*/ 59 w 59"/>
                  <a:gd name="T5" fmla="*/ 5 h 7"/>
                  <a:gd name="T6" fmla="*/ 59 w 59"/>
                  <a:gd name="T7" fmla="*/ 7 h 7"/>
                  <a:gd name="T8" fmla="*/ 57 w 59"/>
                  <a:gd name="T9" fmla="*/ 7 h 7"/>
                  <a:gd name="T10" fmla="*/ 0 w 59"/>
                  <a:gd name="T11" fmla="*/ 2 h 7"/>
                  <a:gd name="T12" fmla="*/ 0 w 59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7">
                    <a:moveTo>
                      <a:pt x="0" y="0"/>
                    </a:moveTo>
                    <a:lnTo>
                      <a:pt x="3" y="0"/>
                    </a:lnTo>
                    <a:lnTo>
                      <a:pt x="59" y="5"/>
                    </a:lnTo>
                    <a:lnTo>
                      <a:pt x="59" y="7"/>
                    </a:lnTo>
                    <a:lnTo>
                      <a:pt x="57" y="7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06" name="Freeform 377"/>
              <p:cNvSpPr>
                <a:spLocks/>
              </p:cNvSpPr>
              <p:nvPr/>
            </p:nvSpPr>
            <p:spPr bwMode="auto">
              <a:xfrm>
                <a:off x="1228726" y="3454401"/>
                <a:ext cx="31750" cy="11113"/>
              </a:xfrm>
              <a:custGeom>
                <a:avLst/>
                <a:gdLst>
                  <a:gd name="T0" fmla="*/ 0 w 20"/>
                  <a:gd name="T1" fmla="*/ 0 h 7"/>
                  <a:gd name="T2" fmla="*/ 2 w 20"/>
                  <a:gd name="T3" fmla="*/ 0 h 7"/>
                  <a:gd name="T4" fmla="*/ 20 w 20"/>
                  <a:gd name="T5" fmla="*/ 5 h 7"/>
                  <a:gd name="T6" fmla="*/ 20 w 20"/>
                  <a:gd name="T7" fmla="*/ 7 h 7"/>
                  <a:gd name="T8" fmla="*/ 19 w 20"/>
                  <a:gd name="T9" fmla="*/ 7 h 7"/>
                  <a:gd name="T10" fmla="*/ 0 w 20"/>
                  <a:gd name="T11" fmla="*/ 2 h 7"/>
                  <a:gd name="T12" fmla="*/ 0 w 20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7">
                    <a:moveTo>
                      <a:pt x="0" y="0"/>
                    </a:moveTo>
                    <a:lnTo>
                      <a:pt x="2" y="0"/>
                    </a:lnTo>
                    <a:lnTo>
                      <a:pt x="20" y="5"/>
                    </a:lnTo>
                    <a:lnTo>
                      <a:pt x="20" y="7"/>
                    </a:lnTo>
                    <a:lnTo>
                      <a:pt x="19" y="7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07" name="Freeform 378"/>
              <p:cNvSpPr>
                <a:spLocks/>
              </p:cNvSpPr>
              <p:nvPr/>
            </p:nvSpPr>
            <p:spPr bwMode="auto">
              <a:xfrm>
                <a:off x="1312864" y="3476626"/>
                <a:ext cx="26988" cy="9525"/>
              </a:xfrm>
              <a:custGeom>
                <a:avLst/>
                <a:gdLst>
                  <a:gd name="T0" fmla="*/ 0 w 17"/>
                  <a:gd name="T1" fmla="*/ 0 h 6"/>
                  <a:gd name="T2" fmla="*/ 2 w 17"/>
                  <a:gd name="T3" fmla="*/ 0 h 6"/>
                  <a:gd name="T4" fmla="*/ 17 w 17"/>
                  <a:gd name="T5" fmla="*/ 4 h 6"/>
                  <a:gd name="T6" fmla="*/ 17 w 17"/>
                  <a:gd name="T7" fmla="*/ 6 h 6"/>
                  <a:gd name="T8" fmla="*/ 15 w 17"/>
                  <a:gd name="T9" fmla="*/ 6 h 6"/>
                  <a:gd name="T10" fmla="*/ 0 w 17"/>
                  <a:gd name="T11" fmla="*/ 2 h 6"/>
                  <a:gd name="T12" fmla="*/ 0 w 17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6">
                    <a:moveTo>
                      <a:pt x="0" y="0"/>
                    </a:moveTo>
                    <a:lnTo>
                      <a:pt x="2" y="0"/>
                    </a:lnTo>
                    <a:lnTo>
                      <a:pt x="17" y="4"/>
                    </a:lnTo>
                    <a:lnTo>
                      <a:pt x="17" y="6"/>
                    </a:lnTo>
                    <a:lnTo>
                      <a:pt x="15" y="6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08" name="Freeform 379"/>
              <p:cNvSpPr>
                <a:spLocks/>
              </p:cNvSpPr>
              <p:nvPr/>
            </p:nvSpPr>
            <p:spPr bwMode="auto">
              <a:xfrm>
                <a:off x="1385889" y="3495676"/>
                <a:ext cx="41275" cy="19050"/>
              </a:xfrm>
              <a:custGeom>
                <a:avLst/>
                <a:gdLst>
                  <a:gd name="T0" fmla="*/ 0 w 26"/>
                  <a:gd name="T1" fmla="*/ 0 h 12"/>
                  <a:gd name="T2" fmla="*/ 2 w 26"/>
                  <a:gd name="T3" fmla="*/ 0 h 12"/>
                  <a:gd name="T4" fmla="*/ 26 w 26"/>
                  <a:gd name="T5" fmla="*/ 9 h 12"/>
                  <a:gd name="T6" fmla="*/ 26 w 26"/>
                  <a:gd name="T7" fmla="*/ 12 h 12"/>
                  <a:gd name="T8" fmla="*/ 25 w 26"/>
                  <a:gd name="T9" fmla="*/ 12 h 12"/>
                  <a:gd name="T10" fmla="*/ 0 w 26"/>
                  <a:gd name="T11" fmla="*/ 3 h 12"/>
                  <a:gd name="T12" fmla="*/ 0 w 26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12">
                    <a:moveTo>
                      <a:pt x="0" y="0"/>
                    </a:moveTo>
                    <a:lnTo>
                      <a:pt x="2" y="0"/>
                    </a:lnTo>
                    <a:lnTo>
                      <a:pt x="26" y="9"/>
                    </a:lnTo>
                    <a:lnTo>
                      <a:pt x="26" y="12"/>
                    </a:lnTo>
                    <a:lnTo>
                      <a:pt x="25" y="12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09" name="Freeform 380"/>
              <p:cNvSpPr>
                <a:spLocks/>
              </p:cNvSpPr>
              <p:nvPr/>
            </p:nvSpPr>
            <p:spPr bwMode="auto">
              <a:xfrm>
                <a:off x="1425576" y="3509963"/>
                <a:ext cx="88900" cy="38100"/>
              </a:xfrm>
              <a:custGeom>
                <a:avLst/>
                <a:gdLst>
                  <a:gd name="T0" fmla="*/ 0 w 56"/>
                  <a:gd name="T1" fmla="*/ 0 h 24"/>
                  <a:gd name="T2" fmla="*/ 1 w 56"/>
                  <a:gd name="T3" fmla="*/ 0 h 24"/>
                  <a:gd name="T4" fmla="*/ 56 w 56"/>
                  <a:gd name="T5" fmla="*/ 22 h 24"/>
                  <a:gd name="T6" fmla="*/ 56 w 56"/>
                  <a:gd name="T7" fmla="*/ 24 h 24"/>
                  <a:gd name="T8" fmla="*/ 52 w 56"/>
                  <a:gd name="T9" fmla="*/ 24 h 24"/>
                  <a:gd name="T10" fmla="*/ 0 w 56"/>
                  <a:gd name="T11" fmla="*/ 3 h 24"/>
                  <a:gd name="T12" fmla="*/ 0 w 56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6" h="24">
                    <a:moveTo>
                      <a:pt x="0" y="0"/>
                    </a:moveTo>
                    <a:lnTo>
                      <a:pt x="1" y="0"/>
                    </a:lnTo>
                    <a:lnTo>
                      <a:pt x="56" y="22"/>
                    </a:lnTo>
                    <a:lnTo>
                      <a:pt x="56" y="24"/>
                    </a:lnTo>
                    <a:lnTo>
                      <a:pt x="52" y="24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10" name="Freeform 381"/>
              <p:cNvSpPr>
                <a:spLocks/>
              </p:cNvSpPr>
              <p:nvPr/>
            </p:nvSpPr>
            <p:spPr bwMode="auto">
              <a:xfrm>
                <a:off x="1562101" y="3565526"/>
                <a:ext cx="26988" cy="14288"/>
              </a:xfrm>
              <a:custGeom>
                <a:avLst/>
                <a:gdLst>
                  <a:gd name="T0" fmla="*/ 0 w 17"/>
                  <a:gd name="T1" fmla="*/ 0 h 9"/>
                  <a:gd name="T2" fmla="*/ 2 w 17"/>
                  <a:gd name="T3" fmla="*/ 0 h 9"/>
                  <a:gd name="T4" fmla="*/ 17 w 17"/>
                  <a:gd name="T5" fmla="*/ 6 h 9"/>
                  <a:gd name="T6" fmla="*/ 17 w 17"/>
                  <a:gd name="T7" fmla="*/ 9 h 9"/>
                  <a:gd name="T8" fmla="*/ 14 w 17"/>
                  <a:gd name="T9" fmla="*/ 9 h 9"/>
                  <a:gd name="T10" fmla="*/ 0 w 17"/>
                  <a:gd name="T11" fmla="*/ 3 h 9"/>
                  <a:gd name="T12" fmla="*/ 0 w 17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9">
                    <a:moveTo>
                      <a:pt x="0" y="0"/>
                    </a:moveTo>
                    <a:lnTo>
                      <a:pt x="2" y="0"/>
                    </a:lnTo>
                    <a:lnTo>
                      <a:pt x="17" y="6"/>
                    </a:lnTo>
                    <a:lnTo>
                      <a:pt x="17" y="9"/>
                    </a:lnTo>
                    <a:lnTo>
                      <a:pt x="14" y="9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11" name="Freeform 382"/>
              <p:cNvSpPr>
                <a:spLocks/>
              </p:cNvSpPr>
              <p:nvPr/>
            </p:nvSpPr>
            <p:spPr bwMode="auto">
              <a:xfrm>
                <a:off x="1635126" y="3597276"/>
                <a:ext cx="46038" cy="23813"/>
              </a:xfrm>
              <a:custGeom>
                <a:avLst/>
                <a:gdLst>
                  <a:gd name="T0" fmla="*/ 0 w 29"/>
                  <a:gd name="T1" fmla="*/ 0 h 15"/>
                  <a:gd name="T2" fmla="*/ 3 w 29"/>
                  <a:gd name="T3" fmla="*/ 0 h 15"/>
                  <a:gd name="T4" fmla="*/ 29 w 29"/>
                  <a:gd name="T5" fmla="*/ 13 h 15"/>
                  <a:gd name="T6" fmla="*/ 29 w 29"/>
                  <a:gd name="T7" fmla="*/ 15 h 15"/>
                  <a:gd name="T8" fmla="*/ 27 w 29"/>
                  <a:gd name="T9" fmla="*/ 15 h 15"/>
                  <a:gd name="T10" fmla="*/ 0 w 29"/>
                  <a:gd name="T11" fmla="*/ 3 h 15"/>
                  <a:gd name="T12" fmla="*/ 0 w 29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15">
                    <a:moveTo>
                      <a:pt x="0" y="0"/>
                    </a:moveTo>
                    <a:lnTo>
                      <a:pt x="3" y="0"/>
                    </a:lnTo>
                    <a:lnTo>
                      <a:pt x="29" y="13"/>
                    </a:lnTo>
                    <a:lnTo>
                      <a:pt x="29" y="15"/>
                    </a:lnTo>
                    <a:lnTo>
                      <a:pt x="27" y="15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12" name="Freeform 383"/>
              <p:cNvSpPr>
                <a:spLocks/>
              </p:cNvSpPr>
              <p:nvPr/>
            </p:nvSpPr>
            <p:spPr bwMode="auto">
              <a:xfrm>
                <a:off x="1677989" y="3617913"/>
                <a:ext cx="23813" cy="14288"/>
              </a:xfrm>
              <a:custGeom>
                <a:avLst/>
                <a:gdLst>
                  <a:gd name="T0" fmla="*/ 0 w 15"/>
                  <a:gd name="T1" fmla="*/ 0 h 9"/>
                  <a:gd name="T2" fmla="*/ 2 w 15"/>
                  <a:gd name="T3" fmla="*/ 0 h 9"/>
                  <a:gd name="T4" fmla="*/ 15 w 15"/>
                  <a:gd name="T5" fmla="*/ 7 h 9"/>
                  <a:gd name="T6" fmla="*/ 15 w 15"/>
                  <a:gd name="T7" fmla="*/ 9 h 9"/>
                  <a:gd name="T8" fmla="*/ 13 w 15"/>
                  <a:gd name="T9" fmla="*/ 9 h 9"/>
                  <a:gd name="T10" fmla="*/ 0 w 15"/>
                  <a:gd name="T11" fmla="*/ 2 h 9"/>
                  <a:gd name="T12" fmla="*/ 0 w 15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9">
                    <a:moveTo>
                      <a:pt x="0" y="0"/>
                    </a:moveTo>
                    <a:lnTo>
                      <a:pt x="2" y="0"/>
                    </a:lnTo>
                    <a:lnTo>
                      <a:pt x="15" y="7"/>
                    </a:lnTo>
                    <a:lnTo>
                      <a:pt x="15" y="9"/>
                    </a:lnTo>
                    <a:lnTo>
                      <a:pt x="13" y="9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13" name="Freeform 384"/>
              <p:cNvSpPr>
                <a:spLocks/>
              </p:cNvSpPr>
              <p:nvPr/>
            </p:nvSpPr>
            <p:spPr bwMode="auto">
              <a:xfrm>
                <a:off x="1698626" y="3629026"/>
                <a:ext cx="23813" cy="15875"/>
              </a:xfrm>
              <a:custGeom>
                <a:avLst/>
                <a:gdLst>
                  <a:gd name="T0" fmla="*/ 0 w 15"/>
                  <a:gd name="T1" fmla="*/ 0 h 10"/>
                  <a:gd name="T2" fmla="*/ 2 w 15"/>
                  <a:gd name="T3" fmla="*/ 0 h 10"/>
                  <a:gd name="T4" fmla="*/ 15 w 15"/>
                  <a:gd name="T5" fmla="*/ 7 h 10"/>
                  <a:gd name="T6" fmla="*/ 15 w 15"/>
                  <a:gd name="T7" fmla="*/ 10 h 10"/>
                  <a:gd name="T8" fmla="*/ 12 w 15"/>
                  <a:gd name="T9" fmla="*/ 10 h 10"/>
                  <a:gd name="T10" fmla="*/ 0 w 15"/>
                  <a:gd name="T11" fmla="*/ 2 h 10"/>
                  <a:gd name="T12" fmla="*/ 0 w 15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0">
                    <a:moveTo>
                      <a:pt x="0" y="0"/>
                    </a:moveTo>
                    <a:lnTo>
                      <a:pt x="2" y="0"/>
                    </a:lnTo>
                    <a:lnTo>
                      <a:pt x="15" y="7"/>
                    </a:lnTo>
                    <a:lnTo>
                      <a:pt x="15" y="10"/>
                    </a:lnTo>
                    <a:lnTo>
                      <a:pt x="12" y="1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14" name="Freeform 385"/>
              <p:cNvSpPr>
                <a:spLocks/>
              </p:cNvSpPr>
              <p:nvPr/>
            </p:nvSpPr>
            <p:spPr bwMode="auto">
              <a:xfrm>
                <a:off x="1717676" y="3640138"/>
                <a:ext cx="44450" cy="23813"/>
              </a:xfrm>
              <a:custGeom>
                <a:avLst/>
                <a:gdLst>
                  <a:gd name="T0" fmla="*/ 0 w 28"/>
                  <a:gd name="T1" fmla="*/ 0 h 15"/>
                  <a:gd name="T2" fmla="*/ 3 w 28"/>
                  <a:gd name="T3" fmla="*/ 0 h 15"/>
                  <a:gd name="T4" fmla="*/ 28 w 28"/>
                  <a:gd name="T5" fmla="*/ 13 h 15"/>
                  <a:gd name="T6" fmla="*/ 28 w 28"/>
                  <a:gd name="T7" fmla="*/ 15 h 15"/>
                  <a:gd name="T8" fmla="*/ 26 w 28"/>
                  <a:gd name="T9" fmla="*/ 15 h 15"/>
                  <a:gd name="T10" fmla="*/ 0 w 28"/>
                  <a:gd name="T11" fmla="*/ 3 h 15"/>
                  <a:gd name="T12" fmla="*/ 0 w 28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15">
                    <a:moveTo>
                      <a:pt x="0" y="0"/>
                    </a:moveTo>
                    <a:lnTo>
                      <a:pt x="3" y="0"/>
                    </a:lnTo>
                    <a:lnTo>
                      <a:pt x="28" y="13"/>
                    </a:lnTo>
                    <a:lnTo>
                      <a:pt x="28" y="15"/>
                    </a:lnTo>
                    <a:lnTo>
                      <a:pt x="26" y="15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15" name="Freeform 386"/>
              <p:cNvSpPr>
                <a:spLocks/>
              </p:cNvSpPr>
              <p:nvPr/>
            </p:nvSpPr>
            <p:spPr bwMode="auto">
              <a:xfrm>
                <a:off x="1808164" y="3686176"/>
                <a:ext cx="25400" cy="14288"/>
              </a:xfrm>
              <a:custGeom>
                <a:avLst/>
                <a:gdLst>
                  <a:gd name="T0" fmla="*/ 0 w 16"/>
                  <a:gd name="T1" fmla="*/ 0 h 9"/>
                  <a:gd name="T2" fmla="*/ 2 w 16"/>
                  <a:gd name="T3" fmla="*/ 0 h 9"/>
                  <a:gd name="T4" fmla="*/ 16 w 16"/>
                  <a:gd name="T5" fmla="*/ 7 h 9"/>
                  <a:gd name="T6" fmla="*/ 16 w 16"/>
                  <a:gd name="T7" fmla="*/ 9 h 9"/>
                  <a:gd name="T8" fmla="*/ 12 w 16"/>
                  <a:gd name="T9" fmla="*/ 9 h 9"/>
                  <a:gd name="T10" fmla="*/ 0 w 16"/>
                  <a:gd name="T11" fmla="*/ 2 h 9"/>
                  <a:gd name="T12" fmla="*/ 0 w 16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9">
                    <a:moveTo>
                      <a:pt x="0" y="0"/>
                    </a:moveTo>
                    <a:lnTo>
                      <a:pt x="2" y="0"/>
                    </a:lnTo>
                    <a:lnTo>
                      <a:pt x="16" y="7"/>
                    </a:lnTo>
                    <a:lnTo>
                      <a:pt x="16" y="9"/>
                    </a:lnTo>
                    <a:lnTo>
                      <a:pt x="12" y="9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16" name="Freeform 387"/>
              <p:cNvSpPr>
                <a:spLocks/>
              </p:cNvSpPr>
              <p:nvPr/>
            </p:nvSpPr>
            <p:spPr bwMode="auto">
              <a:xfrm>
                <a:off x="1882776" y="3725863"/>
                <a:ext cx="30163" cy="20638"/>
              </a:xfrm>
              <a:custGeom>
                <a:avLst/>
                <a:gdLst>
                  <a:gd name="T0" fmla="*/ 0 w 19"/>
                  <a:gd name="T1" fmla="*/ 0 h 13"/>
                  <a:gd name="T2" fmla="*/ 2 w 19"/>
                  <a:gd name="T3" fmla="*/ 0 h 13"/>
                  <a:gd name="T4" fmla="*/ 19 w 19"/>
                  <a:gd name="T5" fmla="*/ 10 h 13"/>
                  <a:gd name="T6" fmla="*/ 19 w 19"/>
                  <a:gd name="T7" fmla="*/ 13 h 13"/>
                  <a:gd name="T8" fmla="*/ 16 w 19"/>
                  <a:gd name="T9" fmla="*/ 13 h 13"/>
                  <a:gd name="T10" fmla="*/ 0 w 19"/>
                  <a:gd name="T11" fmla="*/ 3 h 13"/>
                  <a:gd name="T12" fmla="*/ 0 w 19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3">
                    <a:moveTo>
                      <a:pt x="0" y="0"/>
                    </a:moveTo>
                    <a:lnTo>
                      <a:pt x="2" y="0"/>
                    </a:lnTo>
                    <a:lnTo>
                      <a:pt x="19" y="10"/>
                    </a:lnTo>
                    <a:lnTo>
                      <a:pt x="19" y="13"/>
                    </a:lnTo>
                    <a:lnTo>
                      <a:pt x="16" y="1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17" name="Freeform 388"/>
              <p:cNvSpPr>
                <a:spLocks/>
              </p:cNvSpPr>
              <p:nvPr/>
            </p:nvSpPr>
            <p:spPr bwMode="auto">
              <a:xfrm>
                <a:off x="1908176" y="3741738"/>
                <a:ext cx="74613" cy="47625"/>
              </a:xfrm>
              <a:custGeom>
                <a:avLst/>
                <a:gdLst>
                  <a:gd name="T0" fmla="*/ 0 w 47"/>
                  <a:gd name="T1" fmla="*/ 0 h 30"/>
                  <a:gd name="T2" fmla="*/ 3 w 47"/>
                  <a:gd name="T3" fmla="*/ 0 h 30"/>
                  <a:gd name="T4" fmla="*/ 47 w 47"/>
                  <a:gd name="T5" fmla="*/ 27 h 30"/>
                  <a:gd name="T6" fmla="*/ 47 w 47"/>
                  <a:gd name="T7" fmla="*/ 30 h 30"/>
                  <a:gd name="T8" fmla="*/ 45 w 47"/>
                  <a:gd name="T9" fmla="*/ 30 h 30"/>
                  <a:gd name="T10" fmla="*/ 0 w 47"/>
                  <a:gd name="T11" fmla="*/ 3 h 30"/>
                  <a:gd name="T12" fmla="*/ 0 w 47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30">
                    <a:moveTo>
                      <a:pt x="0" y="0"/>
                    </a:moveTo>
                    <a:lnTo>
                      <a:pt x="3" y="0"/>
                    </a:lnTo>
                    <a:lnTo>
                      <a:pt x="47" y="27"/>
                    </a:lnTo>
                    <a:lnTo>
                      <a:pt x="47" y="30"/>
                    </a:lnTo>
                    <a:lnTo>
                      <a:pt x="45" y="3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18" name="Freeform 389"/>
              <p:cNvSpPr>
                <a:spLocks/>
              </p:cNvSpPr>
              <p:nvPr/>
            </p:nvSpPr>
            <p:spPr bwMode="auto">
              <a:xfrm>
                <a:off x="1979614" y="3784601"/>
                <a:ext cx="28575" cy="19050"/>
              </a:xfrm>
              <a:custGeom>
                <a:avLst/>
                <a:gdLst>
                  <a:gd name="T0" fmla="*/ 0 w 18"/>
                  <a:gd name="T1" fmla="*/ 0 h 12"/>
                  <a:gd name="T2" fmla="*/ 2 w 18"/>
                  <a:gd name="T3" fmla="*/ 0 h 12"/>
                  <a:gd name="T4" fmla="*/ 18 w 18"/>
                  <a:gd name="T5" fmla="*/ 9 h 12"/>
                  <a:gd name="T6" fmla="*/ 18 w 18"/>
                  <a:gd name="T7" fmla="*/ 12 h 12"/>
                  <a:gd name="T8" fmla="*/ 16 w 18"/>
                  <a:gd name="T9" fmla="*/ 12 h 12"/>
                  <a:gd name="T10" fmla="*/ 0 w 18"/>
                  <a:gd name="T11" fmla="*/ 3 h 12"/>
                  <a:gd name="T12" fmla="*/ 0 w 18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2">
                    <a:moveTo>
                      <a:pt x="0" y="0"/>
                    </a:moveTo>
                    <a:lnTo>
                      <a:pt x="2" y="0"/>
                    </a:lnTo>
                    <a:lnTo>
                      <a:pt x="18" y="9"/>
                    </a:lnTo>
                    <a:lnTo>
                      <a:pt x="18" y="12"/>
                    </a:lnTo>
                    <a:lnTo>
                      <a:pt x="16" y="12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19" name="Freeform 390"/>
              <p:cNvSpPr>
                <a:spLocks/>
              </p:cNvSpPr>
              <p:nvPr/>
            </p:nvSpPr>
            <p:spPr bwMode="auto">
              <a:xfrm>
                <a:off x="2058989" y="3830638"/>
                <a:ext cx="26988" cy="20638"/>
              </a:xfrm>
              <a:custGeom>
                <a:avLst/>
                <a:gdLst>
                  <a:gd name="T0" fmla="*/ 0 w 17"/>
                  <a:gd name="T1" fmla="*/ 0 h 13"/>
                  <a:gd name="T2" fmla="*/ 2 w 17"/>
                  <a:gd name="T3" fmla="*/ 0 h 13"/>
                  <a:gd name="T4" fmla="*/ 17 w 17"/>
                  <a:gd name="T5" fmla="*/ 10 h 13"/>
                  <a:gd name="T6" fmla="*/ 17 w 17"/>
                  <a:gd name="T7" fmla="*/ 13 h 13"/>
                  <a:gd name="T8" fmla="*/ 15 w 17"/>
                  <a:gd name="T9" fmla="*/ 13 h 13"/>
                  <a:gd name="T10" fmla="*/ 0 w 17"/>
                  <a:gd name="T11" fmla="*/ 2 h 13"/>
                  <a:gd name="T12" fmla="*/ 0 w 17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3">
                    <a:moveTo>
                      <a:pt x="0" y="0"/>
                    </a:moveTo>
                    <a:lnTo>
                      <a:pt x="2" y="0"/>
                    </a:lnTo>
                    <a:lnTo>
                      <a:pt x="17" y="10"/>
                    </a:lnTo>
                    <a:lnTo>
                      <a:pt x="17" y="13"/>
                    </a:lnTo>
                    <a:lnTo>
                      <a:pt x="15" y="13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20" name="Freeform 391"/>
              <p:cNvSpPr>
                <a:spLocks/>
              </p:cNvSpPr>
              <p:nvPr/>
            </p:nvSpPr>
            <p:spPr bwMode="auto">
              <a:xfrm>
                <a:off x="2130426" y="3873501"/>
                <a:ext cx="9525" cy="7938"/>
              </a:xfrm>
              <a:custGeom>
                <a:avLst/>
                <a:gdLst>
                  <a:gd name="T0" fmla="*/ 0 w 6"/>
                  <a:gd name="T1" fmla="*/ 0 h 5"/>
                  <a:gd name="T2" fmla="*/ 2 w 6"/>
                  <a:gd name="T3" fmla="*/ 0 h 5"/>
                  <a:gd name="T4" fmla="*/ 6 w 6"/>
                  <a:gd name="T5" fmla="*/ 3 h 5"/>
                  <a:gd name="T6" fmla="*/ 6 w 6"/>
                  <a:gd name="T7" fmla="*/ 5 h 5"/>
                  <a:gd name="T8" fmla="*/ 4 w 6"/>
                  <a:gd name="T9" fmla="*/ 5 h 5"/>
                  <a:gd name="T10" fmla="*/ 0 w 6"/>
                  <a:gd name="T11" fmla="*/ 3 h 5"/>
                  <a:gd name="T12" fmla="*/ 0 w 6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5">
                    <a:moveTo>
                      <a:pt x="0" y="0"/>
                    </a:moveTo>
                    <a:lnTo>
                      <a:pt x="2" y="0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4" y="5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21" name="Freeform 392"/>
              <p:cNvSpPr>
                <a:spLocks/>
              </p:cNvSpPr>
              <p:nvPr/>
            </p:nvSpPr>
            <p:spPr bwMode="auto">
              <a:xfrm>
                <a:off x="2136776" y="3878263"/>
                <a:ext cx="76200" cy="49213"/>
              </a:xfrm>
              <a:custGeom>
                <a:avLst/>
                <a:gdLst>
                  <a:gd name="T0" fmla="*/ 0 w 48"/>
                  <a:gd name="T1" fmla="*/ 0 h 31"/>
                  <a:gd name="T2" fmla="*/ 2 w 48"/>
                  <a:gd name="T3" fmla="*/ 0 h 31"/>
                  <a:gd name="T4" fmla="*/ 48 w 48"/>
                  <a:gd name="T5" fmla="*/ 29 h 31"/>
                  <a:gd name="T6" fmla="*/ 48 w 48"/>
                  <a:gd name="T7" fmla="*/ 31 h 31"/>
                  <a:gd name="T8" fmla="*/ 46 w 48"/>
                  <a:gd name="T9" fmla="*/ 31 h 31"/>
                  <a:gd name="T10" fmla="*/ 0 w 48"/>
                  <a:gd name="T11" fmla="*/ 2 h 31"/>
                  <a:gd name="T12" fmla="*/ 0 w 48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31">
                    <a:moveTo>
                      <a:pt x="0" y="0"/>
                    </a:moveTo>
                    <a:lnTo>
                      <a:pt x="2" y="0"/>
                    </a:lnTo>
                    <a:lnTo>
                      <a:pt x="48" y="29"/>
                    </a:lnTo>
                    <a:lnTo>
                      <a:pt x="48" y="31"/>
                    </a:lnTo>
                    <a:lnTo>
                      <a:pt x="46" y="31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22" name="Freeform 393"/>
              <p:cNvSpPr>
                <a:spLocks/>
              </p:cNvSpPr>
              <p:nvPr/>
            </p:nvSpPr>
            <p:spPr bwMode="auto">
              <a:xfrm>
                <a:off x="2209801" y="3924301"/>
                <a:ext cx="41275" cy="28575"/>
              </a:xfrm>
              <a:custGeom>
                <a:avLst/>
                <a:gdLst>
                  <a:gd name="T0" fmla="*/ 0 w 26"/>
                  <a:gd name="T1" fmla="*/ 0 h 18"/>
                  <a:gd name="T2" fmla="*/ 2 w 26"/>
                  <a:gd name="T3" fmla="*/ 0 h 18"/>
                  <a:gd name="T4" fmla="*/ 26 w 26"/>
                  <a:gd name="T5" fmla="*/ 16 h 18"/>
                  <a:gd name="T6" fmla="*/ 26 w 26"/>
                  <a:gd name="T7" fmla="*/ 18 h 18"/>
                  <a:gd name="T8" fmla="*/ 24 w 26"/>
                  <a:gd name="T9" fmla="*/ 18 h 18"/>
                  <a:gd name="T10" fmla="*/ 0 w 26"/>
                  <a:gd name="T11" fmla="*/ 2 h 18"/>
                  <a:gd name="T12" fmla="*/ 0 w 26"/>
                  <a:gd name="T1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18">
                    <a:moveTo>
                      <a:pt x="0" y="0"/>
                    </a:moveTo>
                    <a:lnTo>
                      <a:pt x="2" y="0"/>
                    </a:lnTo>
                    <a:lnTo>
                      <a:pt x="26" y="16"/>
                    </a:lnTo>
                    <a:lnTo>
                      <a:pt x="26" y="18"/>
                    </a:lnTo>
                    <a:lnTo>
                      <a:pt x="24" y="18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23" name="Freeform 394"/>
              <p:cNvSpPr>
                <a:spLocks/>
              </p:cNvSpPr>
              <p:nvPr/>
            </p:nvSpPr>
            <p:spPr bwMode="auto">
              <a:xfrm>
                <a:off x="2306639" y="3987801"/>
                <a:ext cx="25400" cy="17463"/>
              </a:xfrm>
              <a:custGeom>
                <a:avLst/>
                <a:gdLst>
                  <a:gd name="T0" fmla="*/ 0 w 16"/>
                  <a:gd name="T1" fmla="*/ 0 h 11"/>
                  <a:gd name="T2" fmla="*/ 2 w 16"/>
                  <a:gd name="T3" fmla="*/ 0 h 11"/>
                  <a:gd name="T4" fmla="*/ 16 w 16"/>
                  <a:gd name="T5" fmla="*/ 9 h 11"/>
                  <a:gd name="T6" fmla="*/ 16 w 16"/>
                  <a:gd name="T7" fmla="*/ 11 h 11"/>
                  <a:gd name="T8" fmla="*/ 14 w 16"/>
                  <a:gd name="T9" fmla="*/ 11 h 11"/>
                  <a:gd name="T10" fmla="*/ 0 w 16"/>
                  <a:gd name="T11" fmla="*/ 2 h 11"/>
                  <a:gd name="T12" fmla="*/ 0 w 16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1">
                    <a:moveTo>
                      <a:pt x="0" y="0"/>
                    </a:moveTo>
                    <a:lnTo>
                      <a:pt x="2" y="0"/>
                    </a:lnTo>
                    <a:lnTo>
                      <a:pt x="16" y="9"/>
                    </a:lnTo>
                    <a:lnTo>
                      <a:pt x="16" y="11"/>
                    </a:lnTo>
                    <a:lnTo>
                      <a:pt x="14" y="11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24" name="Freeform 395"/>
              <p:cNvSpPr>
                <a:spLocks/>
              </p:cNvSpPr>
              <p:nvPr/>
            </p:nvSpPr>
            <p:spPr bwMode="auto">
              <a:xfrm>
                <a:off x="2379664" y="4033838"/>
                <a:ext cx="73025" cy="50800"/>
              </a:xfrm>
              <a:custGeom>
                <a:avLst/>
                <a:gdLst>
                  <a:gd name="T0" fmla="*/ 0 w 46"/>
                  <a:gd name="T1" fmla="*/ 0 h 32"/>
                  <a:gd name="T2" fmla="*/ 2 w 46"/>
                  <a:gd name="T3" fmla="*/ 0 h 32"/>
                  <a:gd name="T4" fmla="*/ 46 w 46"/>
                  <a:gd name="T5" fmla="*/ 30 h 32"/>
                  <a:gd name="T6" fmla="*/ 46 w 46"/>
                  <a:gd name="T7" fmla="*/ 32 h 32"/>
                  <a:gd name="T8" fmla="*/ 44 w 46"/>
                  <a:gd name="T9" fmla="*/ 32 h 32"/>
                  <a:gd name="T10" fmla="*/ 0 w 46"/>
                  <a:gd name="T11" fmla="*/ 3 h 32"/>
                  <a:gd name="T12" fmla="*/ 0 w 46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32">
                    <a:moveTo>
                      <a:pt x="0" y="0"/>
                    </a:moveTo>
                    <a:lnTo>
                      <a:pt x="2" y="0"/>
                    </a:lnTo>
                    <a:lnTo>
                      <a:pt x="46" y="30"/>
                    </a:lnTo>
                    <a:lnTo>
                      <a:pt x="46" y="32"/>
                    </a:lnTo>
                    <a:lnTo>
                      <a:pt x="44" y="32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25" name="Freeform 396"/>
              <p:cNvSpPr>
                <a:spLocks/>
              </p:cNvSpPr>
              <p:nvPr/>
            </p:nvSpPr>
            <p:spPr bwMode="auto">
              <a:xfrm>
                <a:off x="2449514" y="4081463"/>
                <a:ext cx="52388" cy="36513"/>
              </a:xfrm>
              <a:custGeom>
                <a:avLst/>
                <a:gdLst>
                  <a:gd name="T0" fmla="*/ 0 w 33"/>
                  <a:gd name="T1" fmla="*/ 0 h 23"/>
                  <a:gd name="T2" fmla="*/ 2 w 33"/>
                  <a:gd name="T3" fmla="*/ 0 h 23"/>
                  <a:gd name="T4" fmla="*/ 33 w 33"/>
                  <a:gd name="T5" fmla="*/ 20 h 23"/>
                  <a:gd name="T6" fmla="*/ 33 w 33"/>
                  <a:gd name="T7" fmla="*/ 23 h 23"/>
                  <a:gd name="T8" fmla="*/ 31 w 33"/>
                  <a:gd name="T9" fmla="*/ 23 h 23"/>
                  <a:gd name="T10" fmla="*/ 0 w 33"/>
                  <a:gd name="T11" fmla="*/ 2 h 23"/>
                  <a:gd name="T12" fmla="*/ 0 w 33"/>
                  <a:gd name="T1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23">
                    <a:moveTo>
                      <a:pt x="0" y="0"/>
                    </a:moveTo>
                    <a:lnTo>
                      <a:pt x="2" y="0"/>
                    </a:lnTo>
                    <a:lnTo>
                      <a:pt x="33" y="20"/>
                    </a:lnTo>
                    <a:lnTo>
                      <a:pt x="33" y="23"/>
                    </a:lnTo>
                    <a:lnTo>
                      <a:pt x="31" y="23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26" name="Freeform 397"/>
              <p:cNvSpPr>
                <a:spLocks/>
              </p:cNvSpPr>
              <p:nvPr/>
            </p:nvSpPr>
            <p:spPr bwMode="auto">
              <a:xfrm>
                <a:off x="2551114" y="4146551"/>
                <a:ext cx="26988" cy="20638"/>
              </a:xfrm>
              <a:custGeom>
                <a:avLst/>
                <a:gdLst>
                  <a:gd name="T0" fmla="*/ 0 w 17"/>
                  <a:gd name="T1" fmla="*/ 0 h 13"/>
                  <a:gd name="T2" fmla="*/ 2 w 17"/>
                  <a:gd name="T3" fmla="*/ 0 h 13"/>
                  <a:gd name="T4" fmla="*/ 17 w 17"/>
                  <a:gd name="T5" fmla="*/ 11 h 13"/>
                  <a:gd name="T6" fmla="*/ 17 w 17"/>
                  <a:gd name="T7" fmla="*/ 13 h 13"/>
                  <a:gd name="T8" fmla="*/ 13 w 17"/>
                  <a:gd name="T9" fmla="*/ 13 h 13"/>
                  <a:gd name="T10" fmla="*/ 0 w 17"/>
                  <a:gd name="T11" fmla="*/ 4 h 13"/>
                  <a:gd name="T12" fmla="*/ 0 w 17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3">
                    <a:moveTo>
                      <a:pt x="0" y="0"/>
                    </a:moveTo>
                    <a:lnTo>
                      <a:pt x="2" y="0"/>
                    </a:lnTo>
                    <a:lnTo>
                      <a:pt x="17" y="11"/>
                    </a:lnTo>
                    <a:lnTo>
                      <a:pt x="17" y="13"/>
                    </a:lnTo>
                    <a:lnTo>
                      <a:pt x="13" y="13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27" name="Freeform 398"/>
              <p:cNvSpPr>
                <a:spLocks/>
              </p:cNvSpPr>
              <p:nvPr/>
            </p:nvSpPr>
            <p:spPr bwMode="auto">
              <a:xfrm>
                <a:off x="2625726" y="4200526"/>
                <a:ext cx="122238" cy="84138"/>
              </a:xfrm>
              <a:custGeom>
                <a:avLst/>
                <a:gdLst>
                  <a:gd name="T0" fmla="*/ 0 w 77"/>
                  <a:gd name="T1" fmla="*/ 0 h 53"/>
                  <a:gd name="T2" fmla="*/ 3 w 77"/>
                  <a:gd name="T3" fmla="*/ 0 h 53"/>
                  <a:gd name="T4" fmla="*/ 77 w 77"/>
                  <a:gd name="T5" fmla="*/ 50 h 53"/>
                  <a:gd name="T6" fmla="*/ 77 w 77"/>
                  <a:gd name="T7" fmla="*/ 53 h 53"/>
                  <a:gd name="T8" fmla="*/ 75 w 77"/>
                  <a:gd name="T9" fmla="*/ 53 h 53"/>
                  <a:gd name="T10" fmla="*/ 0 w 77"/>
                  <a:gd name="T11" fmla="*/ 2 h 53"/>
                  <a:gd name="T12" fmla="*/ 0 w 77"/>
                  <a:gd name="T13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7" h="53">
                    <a:moveTo>
                      <a:pt x="0" y="0"/>
                    </a:moveTo>
                    <a:lnTo>
                      <a:pt x="3" y="0"/>
                    </a:lnTo>
                    <a:lnTo>
                      <a:pt x="77" y="50"/>
                    </a:lnTo>
                    <a:lnTo>
                      <a:pt x="77" y="53"/>
                    </a:lnTo>
                    <a:lnTo>
                      <a:pt x="75" y="53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28" name="Freeform 399"/>
              <p:cNvSpPr>
                <a:spLocks/>
              </p:cNvSpPr>
              <p:nvPr/>
            </p:nvSpPr>
            <p:spPr bwMode="auto">
              <a:xfrm>
                <a:off x="2798764" y="4318001"/>
                <a:ext cx="26988" cy="20638"/>
              </a:xfrm>
              <a:custGeom>
                <a:avLst/>
                <a:gdLst>
                  <a:gd name="T0" fmla="*/ 0 w 17"/>
                  <a:gd name="T1" fmla="*/ 0 h 13"/>
                  <a:gd name="T2" fmla="*/ 3 w 17"/>
                  <a:gd name="T3" fmla="*/ 0 h 13"/>
                  <a:gd name="T4" fmla="*/ 17 w 17"/>
                  <a:gd name="T5" fmla="*/ 10 h 13"/>
                  <a:gd name="T6" fmla="*/ 17 w 17"/>
                  <a:gd name="T7" fmla="*/ 13 h 13"/>
                  <a:gd name="T8" fmla="*/ 14 w 17"/>
                  <a:gd name="T9" fmla="*/ 13 h 13"/>
                  <a:gd name="T10" fmla="*/ 0 w 17"/>
                  <a:gd name="T11" fmla="*/ 2 h 13"/>
                  <a:gd name="T12" fmla="*/ 0 w 17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3">
                    <a:moveTo>
                      <a:pt x="0" y="0"/>
                    </a:moveTo>
                    <a:lnTo>
                      <a:pt x="3" y="0"/>
                    </a:lnTo>
                    <a:lnTo>
                      <a:pt x="17" y="10"/>
                    </a:lnTo>
                    <a:lnTo>
                      <a:pt x="17" y="13"/>
                    </a:lnTo>
                    <a:lnTo>
                      <a:pt x="14" y="13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29" name="Freeform 400"/>
              <p:cNvSpPr>
                <a:spLocks/>
              </p:cNvSpPr>
              <p:nvPr/>
            </p:nvSpPr>
            <p:spPr bwMode="auto">
              <a:xfrm>
                <a:off x="2874964" y="4371976"/>
                <a:ext cx="49213" cy="36513"/>
              </a:xfrm>
              <a:custGeom>
                <a:avLst/>
                <a:gdLst>
                  <a:gd name="T0" fmla="*/ 0 w 31"/>
                  <a:gd name="T1" fmla="*/ 0 h 23"/>
                  <a:gd name="T2" fmla="*/ 2 w 31"/>
                  <a:gd name="T3" fmla="*/ 0 h 23"/>
                  <a:gd name="T4" fmla="*/ 31 w 31"/>
                  <a:gd name="T5" fmla="*/ 20 h 23"/>
                  <a:gd name="T6" fmla="*/ 31 w 31"/>
                  <a:gd name="T7" fmla="*/ 23 h 23"/>
                  <a:gd name="T8" fmla="*/ 29 w 31"/>
                  <a:gd name="T9" fmla="*/ 23 h 23"/>
                  <a:gd name="T10" fmla="*/ 0 w 31"/>
                  <a:gd name="T11" fmla="*/ 3 h 23"/>
                  <a:gd name="T12" fmla="*/ 0 w 31"/>
                  <a:gd name="T1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23">
                    <a:moveTo>
                      <a:pt x="0" y="0"/>
                    </a:moveTo>
                    <a:lnTo>
                      <a:pt x="2" y="0"/>
                    </a:lnTo>
                    <a:lnTo>
                      <a:pt x="31" y="20"/>
                    </a:lnTo>
                    <a:lnTo>
                      <a:pt x="31" y="23"/>
                    </a:lnTo>
                    <a:lnTo>
                      <a:pt x="29" y="2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30" name="Freeform 401"/>
              <p:cNvSpPr>
                <a:spLocks/>
              </p:cNvSpPr>
              <p:nvPr/>
            </p:nvSpPr>
            <p:spPr bwMode="auto">
              <a:xfrm>
                <a:off x="2921001" y="4403726"/>
                <a:ext cx="9525" cy="9525"/>
              </a:xfrm>
              <a:custGeom>
                <a:avLst/>
                <a:gdLst>
                  <a:gd name="T0" fmla="*/ 0 w 6"/>
                  <a:gd name="T1" fmla="*/ 0 h 6"/>
                  <a:gd name="T2" fmla="*/ 2 w 6"/>
                  <a:gd name="T3" fmla="*/ 0 h 6"/>
                  <a:gd name="T4" fmla="*/ 6 w 6"/>
                  <a:gd name="T5" fmla="*/ 3 h 6"/>
                  <a:gd name="T6" fmla="*/ 6 w 6"/>
                  <a:gd name="T7" fmla="*/ 6 h 6"/>
                  <a:gd name="T8" fmla="*/ 4 w 6"/>
                  <a:gd name="T9" fmla="*/ 6 h 6"/>
                  <a:gd name="T10" fmla="*/ 0 w 6"/>
                  <a:gd name="T11" fmla="*/ 3 h 6"/>
                  <a:gd name="T12" fmla="*/ 0 w 6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6">
                    <a:moveTo>
                      <a:pt x="0" y="0"/>
                    </a:moveTo>
                    <a:lnTo>
                      <a:pt x="2" y="0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4" y="6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31" name="Line 402"/>
              <p:cNvSpPr>
                <a:spLocks noChangeShapeType="1"/>
              </p:cNvSpPr>
              <p:nvPr/>
            </p:nvSpPr>
            <p:spPr bwMode="auto">
              <a:xfrm>
                <a:off x="1044576" y="3430588"/>
                <a:ext cx="0" cy="5873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32" name="Line 403"/>
              <p:cNvSpPr>
                <a:spLocks noChangeShapeType="1"/>
              </p:cNvSpPr>
              <p:nvPr/>
            </p:nvSpPr>
            <p:spPr bwMode="auto">
              <a:xfrm>
                <a:off x="1028701" y="3432176"/>
                <a:ext cx="3175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33" name="Line 404"/>
              <p:cNvSpPr>
                <a:spLocks noChangeShapeType="1"/>
              </p:cNvSpPr>
              <p:nvPr/>
            </p:nvSpPr>
            <p:spPr bwMode="auto">
              <a:xfrm>
                <a:off x="1044576" y="3487738"/>
                <a:ext cx="0" cy="7461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34" name="Line 405"/>
              <p:cNvSpPr>
                <a:spLocks noChangeShapeType="1"/>
              </p:cNvSpPr>
              <p:nvPr/>
            </p:nvSpPr>
            <p:spPr bwMode="auto">
              <a:xfrm>
                <a:off x="1028701" y="3560763"/>
                <a:ext cx="3175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35" name="Line 406"/>
              <p:cNvSpPr>
                <a:spLocks noChangeShapeType="1"/>
              </p:cNvSpPr>
              <p:nvPr/>
            </p:nvSpPr>
            <p:spPr bwMode="auto">
              <a:xfrm>
                <a:off x="1231901" y="3382963"/>
                <a:ext cx="0" cy="539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36" name="Line 408"/>
              <p:cNvSpPr>
                <a:spLocks noChangeShapeType="1"/>
              </p:cNvSpPr>
              <p:nvPr/>
            </p:nvSpPr>
            <p:spPr bwMode="auto">
              <a:xfrm>
                <a:off x="1216026" y="3382963"/>
                <a:ext cx="3175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37" name="Line 409"/>
              <p:cNvSpPr>
                <a:spLocks noChangeShapeType="1"/>
              </p:cNvSpPr>
              <p:nvPr/>
            </p:nvSpPr>
            <p:spPr bwMode="auto">
              <a:xfrm>
                <a:off x="1231901" y="3435351"/>
                <a:ext cx="0" cy="7143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38" name="Line 410"/>
              <p:cNvSpPr>
                <a:spLocks noChangeShapeType="1"/>
              </p:cNvSpPr>
              <p:nvPr/>
            </p:nvSpPr>
            <p:spPr bwMode="auto">
              <a:xfrm>
                <a:off x="1216026" y="3505201"/>
                <a:ext cx="3175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39" name="Line 411"/>
              <p:cNvSpPr>
                <a:spLocks noChangeShapeType="1"/>
              </p:cNvSpPr>
              <p:nvPr/>
            </p:nvSpPr>
            <p:spPr bwMode="auto">
              <a:xfrm>
                <a:off x="1427163" y="3349626"/>
                <a:ext cx="0" cy="4762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40" name="Line 412"/>
              <p:cNvSpPr>
                <a:spLocks noChangeShapeType="1"/>
              </p:cNvSpPr>
              <p:nvPr/>
            </p:nvSpPr>
            <p:spPr bwMode="auto">
              <a:xfrm>
                <a:off x="1409701" y="3351213"/>
                <a:ext cx="3333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41" name="Line 413"/>
              <p:cNvSpPr>
                <a:spLocks noChangeShapeType="1"/>
              </p:cNvSpPr>
              <p:nvPr/>
            </p:nvSpPr>
            <p:spPr bwMode="auto">
              <a:xfrm>
                <a:off x="1427163" y="3395663"/>
                <a:ext cx="0" cy="6191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42" name="Line 414"/>
              <p:cNvSpPr>
                <a:spLocks noChangeShapeType="1"/>
              </p:cNvSpPr>
              <p:nvPr/>
            </p:nvSpPr>
            <p:spPr bwMode="auto">
              <a:xfrm>
                <a:off x="1409701" y="3455988"/>
                <a:ext cx="3333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43" name="Line 415"/>
              <p:cNvSpPr>
                <a:spLocks noChangeShapeType="1"/>
              </p:cNvSpPr>
              <p:nvPr/>
            </p:nvSpPr>
            <p:spPr bwMode="auto">
              <a:xfrm>
                <a:off x="1760538" y="3332163"/>
                <a:ext cx="0" cy="4445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44" name="Line 416"/>
              <p:cNvSpPr>
                <a:spLocks noChangeShapeType="1"/>
              </p:cNvSpPr>
              <p:nvPr/>
            </p:nvSpPr>
            <p:spPr bwMode="auto">
              <a:xfrm>
                <a:off x="1744663" y="3332163"/>
                <a:ext cx="3175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45" name="Line 417"/>
              <p:cNvSpPr>
                <a:spLocks noChangeShapeType="1"/>
              </p:cNvSpPr>
              <p:nvPr/>
            </p:nvSpPr>
            <p:spPr bwMode="auto">
              <a:xfrm>
                <a:off x="1760538" y="3373438"/>
                <a:ext cx="0" cy="5873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46" name="Line 418"/>
              <p:cNvSpPr>
                <a:spLocks noChangeShapeType="1"/>
              </p:cNvSpPr>
              <p:nvPr/>
            </p:nvSpPr>
            <p:spPr bwMode="auto">
              <a:xfrm>
                <a:off x="1744663" y="3432176"/>
                <a:ext cx="3175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47" name="Line 419"/>
              <p:cNvSpPr>
                <a:spLocks noChangeShapeType="1"/>
              </p:cNvSpPr>
              <p:nvPr/>
            </p:nvSpPr>
            <p:spPr bwMode="auto">
              <a:xfrm>
                <a:off x="1911351" y="3348038"/>
                <a:ext cx="0" cy="4445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48" name="Line 420"/>
              <p:cNvSpPr>
                <a:spLocks noChangeShapeType="1"/>
              </p:cNvSpPr>
              <p:nvPr/>
            </p:nvSpPr>
            <p:spPr bwMode="auto">
              <a:xfrm>
                <a:off x="1893888" y="3349626"/>
                <a:ext cx="3333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49" name="Line 421"/>
              <p:cNvSpPr>
                <a:spLocks noChangeShapeType="1"/>
              </p:cNvSpPr>
              <p:nvPr/>
            </p:nvSpPr>
            <p:spPr bwMode="auto">
              <a:xfrm>
                <a:off x="1911351" y="3390901"/>
                <a:ext cx="0" cy="5873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50" name="Line 422"/>
              <p:cNvSpPr>
                <a:spLocks noChangeShapeType="1"/>
              </p:cNvSpPr>
              <p:nvPr/>
            </p:nvSpPr>
            <p:spPr bwMode="auto">
              <a:xfrm>
                <a:off x="1893888" y="3448051"/>
                <a:ext cx="3333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51" name="Line 423"/>
              <p:cNvSpPr>
                <a:spLocks noChangeShapeType="1"/>
              </p:cNvSpPr>
              <p:nvPr/>
            </p:nvSpPr>
            <p:spPr bwMode="auto">
              <a:xfrm>
                <a:off x="2082801" y="3402013"/>
                <a:ext cx="0" cy="1905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52" name="Line 424"/>
              <p:cNvSpPr>
                <a:spLocks noChangeShapeType="1"/>
              </p:cNvSpPr>
              <p:nvPr/>
            </p:nvSpPr>
            <p:spPr bwMode="auto">
              <a:xfrm>
                <a:off x="2068513" y="3403601"/>
                <a:ext cx="301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53" name="Line 425"/>
              <p:cNvSpPr>
                <a:spLocks noChangeShapeType="1"/>
              </p:cNvSpPr>
              <p:nvPr/>
            </p:nvSpPr>
            <p:spPr bwMode="auto">
              <a:xfrm>
                <a:off x="2082801" y="3419476"/>
                <a:ext cx="0" cy="2381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54" name="Line 426"/>
              <p:cNvSpPr>
                <a:spLocks noChangeShapeType="1"/>
              </p:cNvSpPr>
              <p:nvPr/>
            </p:nvSpPr>
            <p:spPr bwMode="auto">
              <a:xfrm>
                <a:off x="2068513" y="3443288"/>
                <a:ext cx="301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55" name="Line 427"/>
              <p:cNvSpPr>
                <a:spLocks noChangeShapeType="1"/>
              </p:cNvSpPr>
              <p:nvPr/>
            </p:nvSpPr>
            <p:spPr bwMode="auto">
              <a:xfrm>
                <a:off x="2301876" y="3346451"/>
                <a:ext cx="0" cy="2222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56" name="Line 428"/>
              <p:cNvSpPr>
                <a:spLocks noChangeShapeType="1"/>
              </p:cNvSpPr>
              <p:nvPr/>
            </p:nvSpPr>
            <p:spPr bwMode="auto">
              <a:xfrm>
                <a:off x="2284413" y="3346451"/>
                <a:ext cx="3333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57" name="Line 429"/>
              <p:cNvSpPr>
                <a:spLocks noChangeShapeType="1"/>
              </p:cNvSpPr>
              <p:nvPr/>
            </p:nvSpPr>
            <p:spPr bwMode="auto">
              <a:xfrm>
                <a:off x="2301876" y="3367088"/>
                <a:ext cx="0" cy="2381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58" name="Line 430"/>
              <p:cNvSpPr>
                <a:spLocks noChangeShapeType="1"/>
              </p:cNvSpPr>
              <p:nvPr/>
            </p:nvSpPr>
            <p:spPr bwMode="auto">
              <a:xfrm>
                <a:off x="2284413" y="3389313"/>
                <a:ext cx="3333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59" name="Line 431"/>
              <p:cNvSpPr>
                <a:spLocks noChangeShapeType="1"/>
              </p:cNvSpPr>
              <p:nvPr/>
            </p:nvSpPr>
            <p:spPr bwMode="auto">
              <a:xfrm>
                <a:off x="2727326" y="3168651"/>
                <a:ext cx="0" cy="4762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60" name="Line 432"/>
              <p:cNvSpPr>
                <a:spLocks noChangeShapeType="1"/>
              </p:cNvSpPr>
              <p:nvPr/>
            </p:nvSpPr>
            <p:spPr bwMode="auto">
              <a:xfrm>
                <a:off x="2711451" y="3170238"/>
                <a:ext cx="3333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61" name="Line 433"/>
              <p:cNvSpPr>
                <a:spLocks noChangeShapeType="1"/>
              </p:cNvSpPr>
              <p:nvPr/>
            </p:nvSpPr>
            <p:spPr bwMode="auto">
              <a:xfrm>
                <a:off x="2727326" y="3214688"/>
                <a:ext cx="0" cy="6032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62" name="Line 434"/>
              <p:cNvSpPr>
                <a:spLocks noChangeShapeType="1"/>
              </p:cNvSpPr>
              <p:nvPr/>
            </p:nvSpPr>
            <p:spPr bwMode="auto">
              <a:xfrm>
                <a:off x="2711451" y="3275013"/>
                <a:ext cx="3333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63" name="Line 435"/>
              <p:cNvSpPr>
                <a:spLocks noChangeShapeType="1"/>
              </p:cNvSpPr>
              <p:nvPr/>
            </p:nvSpPr>
            <p:spPr bwMode="auto">
              <a:xfrm>
                <a:off x="3046413" y="2995613"/>
                <a:ext cx="0" cy="7461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64" name="Line 436"/>
              <p:cNvSpPr>
                <a:spLocks noChangeShapeType="1"/>
              </p:cNvSpPr>
              <p:nvPr/>
            </p:nvSpPr>
            <p:spPr bwMode="auto">
              <a:xfrm>
                <a:off x="3027363" y="2995613"/>
                <a:ext cx="34925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65" name="Line 437"/>
              <p:cNvSpPr>
                <a:spLocks noChangeShapeType="1"/>
              </p:cNvSpPr>
              <p:nvPr/>
            </p:nvSpPr>
            <p:spPr bwMode="auto">
              <a:xfrm>
                <a:off x="3046413" y="3067051"/>
                <a:ext cx="0" cy="1031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66" name="Line 438"/>
              <p:cNvSpPr>
                <a:spLocks noChangeShapeType="1"/>
              </p:cNvSpPr>
              <p:nvPr/>
            </p:nvSpPr>
            <p:spPr bwMode="auto">
              <a:xfrm>
                <a:off x="3027363" y="3170238"/>
                <a:ext cx="34925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67" name="Line 439"/>
              <p:cNvSpPr>
                <a:spLocks noChangeShapeType="1"/>
              </p:cNvSpPr>
              <p:nvPr/>
            </p:nvSpPr>
            <p:spPr bwMode="auto">
              <a:xfrm>
                <a:off x="5030788" y="2300288"/>
                <a:ext cx="0" cy="666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68" name="Line 440"/>
              <p:cNvSpPr>
                <a:spLocks noChangeShapeType="1"/>
              </p:cNvSpPr>
              <p:nvPr/>
            </p:nvSpPr>
            <p:spPr bwMode="auto">
              <a:xfrm>
                <a:off x="5013326" y="2301876"/>
                <a:ext cx="3333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69" name="Line 441"/>
              <p:cNvSpPr>
                <a:spLocks noChangeShapeType="1"/>
              </p:cNvSpPr>
              <p:nvPr/>
            </p:nvSpPr>
            <p:spPr bwMode="auto">
              <a:xfrm>
                <a:off x="5030788" y="2363788"/>
                <a:ext cx="0" cy="904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70" name="Line 442"/>
              <p:cNvSpPr>
                <a:spLocks noChangeShapeType="1"/>
              </p:cNvSpPr>
              <p:nvPr/>
            </p:nvSpPr>
            <p:spPr bwMode="auto">
              <a:xfrm>
                <a:off x="5013326" y="2452688"/>
                <a:ext cx="3333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71" name="Line 443"/>
              <p:cNvSpPr>
                <a:spLocks noChangeShapeType="1"/>
              </p:cNvSpPr>
              <p:nvPr/>
            </p:nvSpPr>
            <p:spPr bwMode="auto">
              <a:xfrm>
                <a:off x="5462588" y="2514601"/>
                <a:ext cx="0" cy="8413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72" name="Line 444"/>
              <p:cNvSpPr>
                <a:spLocks noChangeShapeType="1"/>
              </p:cNvSpPr>
              <p:nvPr/>
            </p:nvSpPr>
            <p:spPr bwMode="auto">
              <a:xfrm>
                <a:off x="5445126" y="2514601"/>
                <a:ext cx="3333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73" name="Line 445"/>
              <p:cNvSpPr>
                <a:spLocks noChangeShapeType="1"/>
              </p:cNvSpPr>
              <p:nvPr/>
            </p:nvSpPr>
            <p:spPr bwMode="auto">
              <a:xfrm>
                <a:off x="5462588" y="2597151"/>
                <a:ext cx="0" cy="13176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74" name="Line 446"/>
              <p:cNvSpPr>
                <a:spLocks noChangeShapeType="1"/>
              </p:cNvSpPr>
              <p:nvPr/>
            </p:nvSpPr>
            <p:spPr bwMode="auto">
              <a:xfrm>
                <a:off x="5445126" y="2727326"/>
                <a:ext cx="3333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75" name="Freeform 447"/>
              <p:cNvSpPr>
                <a:spLocks/>
              </p:cNvSpPr>
              <p:nvPr/>
            </p:nvSpPr>
            <p:spPr bwMode="auto">
              <a:xfrm>
                <a:off x="1042988" y="3435351"/>
                <a:ext cx="188913" cy="53975"/>
              </a:xfrm>
              <a:custGeom>
                <a:avLst/>
                <a:gdLst>
                  <a:gd name="T0" fmla="*/ 118 w 119"/>
                  <a:gd name="T1" fmla="*/ 0 h 34"/>
                  <a:gd name="T2" fmla="*/ 119 w 119"/>
                  <a:gd name="T3" fmla="*/ 0 h 34"/>
                  <a:gd name="T4" fmla="*/ 119 w 119"/>
                  <a:gd name="T5" fmla="*/ 1 h 34"/>
                  <a:gd name="T6" fmla="*/ 2 w 119"/>
                  <a:gd name="T7" fmla="*/ 34 h 34"/>
                  <a:gd name="T8" fmla="*/ 0 w 119"/>
                  <a:gd name="T9" fmla="*/ 34 h 34"/>
                  <a:gd name="T10" fmla="*/ 0 w 119"/>
                  <a:gd name="T11" fmla="*/ 33 h 34"/>
                  <a:gd name="T12" fmla="*/ 118 w 119"/>
                  <a:gd name="T13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9" h="34">
                    <a:moveTo>
                      <a:pt x="118" y="0"/>
                    </a:moveTo>
                    <a:lnTo>
                      <a:pt x="119" y="0"/>
                    </a:lnTo>
                    <a:lnTo>
                      <a:pt x="119" y="1"/>
                    </a:lnTo>
                    <a:lnTo>
                      <a:pt x="2" y="34"/>
                    </a:lnTo>
                    <a:lnTo>
                      <a:pt x="0" y="34"/>
                    </a:lnTo>
                    <a:lnTo>
                      <a:pt x="0" y="33"/>
                    </a:lnTo>
                    <a:lnTo>
                      <a:pt x="1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76" name="Freeform 448"/>
              <p:cNvSpPr>
                <a:spLocks/>
              </p:cNvSpPr>
              <p:nvPr/>
            </p:nvSpPr>
            <p:spPr bwMode="auto">
              <a:xfrm>
                <a:off x="1230313" y="3395663"/>
                <a:ext cx="196850" cy="41275"/>
              </a:xfrm>
              <a:custGeom>
                <a:avLst/>
                <a:gdLst>
                  <a:gd name="T0" fmla="*/ 124 w 124"/>
                  <a:gd name="T1" fmla="*/ 0 h 26"/>
                  <a:gd name="T2" fmla="*/ 124 w 124"/>
                  <a:gd name="T3" fmla="*/ 0 h 26"/>
                  <a:gd name="T4" fmla="*/ 124 w 124"/>
                  <a:gd name="T5" fmla="*/ 1 h 26"/>
                  <a:gd name="T6" fmla="*/ 1 w 124"/>
                  <a:gd name="T7" fmla="*/ 26 h 26"/>
                  <a:gd name="T8" fmla="*/ 0 w 124"/>
                  <a:gd name="T9" fmla="*/ 26 h 26"/>
                  <a:gd name="T10" fmla="*/ 0 w 124"/>
                  <a:gd name="T11" fmla="*/ 25 h 26"/>
                  <a:gd name="T12" fmla="*/ 124 w 124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4" h="26">
                    <a:moveTo>
                      <a:pt x="124" y="0"/>
                    </a:moveTo>
                    <a:lnTo>
                      <a:pt x="124" y="0"/>
                    </a:lnTo>
                    <a:lnTo>
                      <a:pt x="124" y="1"/>
                    </a:lnTo>
                    <a:lnTo>
                      <a:pt x="1" y="26"/>
                    </a:lnTo>
                    <a:lnTo>
                      <a:pt x="0" y="26"/>
                    </a:lnTo>
                    <a:lnTo>
                      <a:pt x="0" y="25"/>
                    </a:lnTo>
                    <a:lnTo>
                      <a:pt x="12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77" name="Freeform 449"/>
              <p:cNvSpPr>
                <a:spLocks/>
              </p:cNvSpPr>
              <p:nvPr/>
            </p:nvSpPr>
            <p:spPr bwMode="auto">
              <a:xfrm>
                <a:off x="1427163" y="3373438"/>
                <a:ext cx="334963" cy="23813"/>
              </a:xfrm>
              <a:custGeom>
                <a:avLst/>
                <a:gdLst>
                  <a:gd name="T0" fmla="*/ 209 w 211"/>
                  <a:gd name="T1" fmla="*/ 0 h 15"/>
                  <a:gd name="T2" fmla="*/ 211 w 211"/>
                  <a:gd name="T3" fmla="*/ 0 h 15"/>
                  <a:gd name="T4" fmla="*/ 211 w 211"/>
                  <a:gd name="T5" fmla="*/ 2 h 15"/>
                  <a:gd name="T6" fmla="*/ 0 w 211"/>
                  <a:gd name="T7" fmla="*/ 15 h 15"/>
                  <a:gd name="T8" fmla="*/ 0 w 211"/>
                  <a:gd name="T9" fmla="*/ 15 h 15"/>
                  <a:gd name="T10" fmla="*/ 0 w 211"/>
                  <a:gd name="T11" fmla="*/ 14 h 15"/>
                  <a:gd name="T12" fmla="*/ 209 w 211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1" h="15">
                    <a:moveTo>
                      <a:pt x="209" y="0"/>
                    </a:moveTo>
                    <a:lnTo>
                      <a:pt x="211" y="0"/>
                    </a:lnTo>
                    <a:lnTo>
                      <a:pt x="211" y="2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2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78" name="Freeform 450"/>
              <p:cNvSpPr>
                <a:spLocks/>
              </p:cNvSpPr>
              <p:nvPr/>
            </p:nvSpPr>
            <p:spPr bwMode="auto">
              <a:xfrm>
                <a:off x="1758951" y="3373438"/>
                <a:ext cx="153988" cy="19050"/>
              </a:xfrm>
              <a:custGeom>
                <a:avLst/>
                <a:gdLst>
                  <a:gd name="T0" fmla="*/ 0 w 97"/>
                  <a:gd name="T1" fmla="*/ 0 h 12"/>
                  <a:gd name="T2" fmla="*/ 2 w 97"/>
                  <a:gd name="T3" fmla="*/ 0 h 12"/>
                  <a:gd name="T4" fmla="*/ 97 w 97"/>
                  <a:gd name="T5" fmla="*/ 11 h 12"/>
                  <a:gd name="T6" fmla="*/ 97 w 97"/>
                  <a:gd name="T7" fmla="*/ 12 h 12"/>
                  <a:gd name="T8" fmla="*/ 95 w 97"/>
                  <a:gd name="T9" fmla="*/ 12 h 12"/>
                  <a:gd name="T10" fmla="*/ 0 w 97"/>
                  <a:gd name="T11" fmla="*/ 2 h 12"/>
                  <a:gd name="T12" fmla="*/ 0 w 97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2">
                    <a:moveTo>
                      <a:pt x="0" y="0"/>
                    </a:moveTo>
                    <a:lnTo>
                      <a:pt x="2" y="0"/>
                    </a:lnTo>
                    <a:lnTo>
                      <a:pt x="97" y="11"/>
                    </a:lnTo>
                    <a:lnTo>
                      <a:pt x="97" y="12"/>
                    </a:lnTo>
                    <a:lnTo>
                      <a:pt x="95" y="1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79" name="Freeform 451"/>
              <p:cNvSpPr>
                <a:spLocks/>
              </p:cNvSpPr>
              <p:nvPr/>
            </p:nvSpPr>
            <p:spPr bwMode="auto">
              <a:xfrm>
                <a:off x="1909763" y="3390901"/>
                <a:ext cx="174625" cy="30163"/>
              </a:xfrm>
              <a:custGeom>
                <a:avLst/>
                <a:gdLst>
                  <a:gd name="T0" fmla="*/ 0 w 110"/>
                  <a:gd name="T1" fmla="*/ 0 h 19"/>
                  <a:gd name="T2" fmla="*/ 2 w 110"/>
                  <a:gd name="T3" fmla="*/ 0 h 19"/>
                  <a:gd name="T4" fmla="*/ 110 w 110"/>
                  <a:gd name="T5" fmla="*/ 18 h 19"/>
                  <a:gd name="T6" fmla="*/ 110 w 110"/>
                  <a:gd name="T7" fmla="*/ 19 h 19"/>
                  <a:gd name="T8" fmla="*/ 109 w 110"/>
                  <a:gd name="T9" fmla="*/ 19 h 19"/>
                  <a:gd name="T10" fmla="*/ 0 w 110"/>
                  <a:gd name="T11" fmla="*/ 1 h 19"/>
                  <a:gd name="T12" fmla="*/ 0 w 110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0" h="19">
                    <a:moveTo>
                      <a:pt x="0" y="0"/>
                    </a:moveTo>
                    <a:lnTo>
                      <a:pt x="2" y="0"/>
                    </a:lnTo>
                    <a:lnTo>
                      <a:pt x="110" y="18"/>
                    </a:lnTo>
                    <a:lnTo>
                      <a:pt x="110" y="19"/>
                    </a:lnTo>
                    <a:lnTo>
                      <a:pt x="109" y="19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80" name="Freeform 452"/>
              <p:cNvSpPr>
                <a:spLocks/>
              </p:cNvSpPr>
              <p:nvPr/>
            </p:nvSpPr>
            <p:spPr bwMode="auto">
              <a:xfrm>
                <a:off x="2082801" y="3367088"/>
                <a:ext cx="219075" cy="53975"/>
              </a:xfrm>
              <a:custGeom>
                <a:avLst/>
                <a:gdLst>
                  <a:gd name="T0" fmla="*/ 138 w 138"/>
                  <a:gd name="T1" fmla="*/ 0 h 34"/>
                  <a:gd name="T2" fmla="*/ 138 w 138"/>
                  <a:gd name="T3" fmla="*/ 0 h 34"/>
                  <a:gd name="T4" fmla="*/ 138 w 138"/>
                  <a:gd name="T5" fmla="*/ 1 h 34"/>
                  <a:gd name="T6" fmla="*/ 1 w 138"/>
                  <a:gd name="T7" fmla="*/ 34 h 34"/>
                  <a:gd name="T8" fmla="*/ 0 w 138"/>
                  <a:gd name="T9" fmla="*/ 34 h 34"/>
                  <a:gd name="T10" fmla="*/ 0 w 138"/>
                  <a:gd name="T11" fmla="*/ 33 h 34"/>
                  <a:gd name="T12" fmla="*/ 138 w 138"/>
                  <a:gd name="T13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8" h="34">
                    <a:moveTo>
                      <a:pt x="138" y="0"/>
                    </a:moveTo>
                    <a:lnTo>
                      <a:pt x="138" y="0"/>
                    </a:lnTo>
                    <a:lnTo>
                      <a:pt x="138" y="1"/>
                    </a:lnTo>
                    <a:lnTo>
                      <a:pt x="1" y="34"/>
                    </a:lnTo>
                    <a:lnTo>
                      <a:pt x="0" y="34"/>
                    </a:lnTo>
                    <a:lnTo>
                      <a:pt x="0" y="33"/>
                    </a:lnTo>
                    <a:lnTo>
                      <a:pt x="138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81" name="Freeform 453"/>
              <p:cNvSpPr>
                <a:spLocks/>
              </p:cNvSpPr>
              <p:nvPr/>
            </p:nvSpPr>
            <p:spPr bwMode="auto">
              <a:xfrm>
                <a:off x="2301876" y="3214688"/>
                <a:ext cx="425450" cy="153988"/>
              </a:xfrm>
              <a:custGeom>
                <a:avLst/>
                <a:gdLst>
                  <a:gd name="T0" fmla="*/ 267 w 268"/>
                  <a:gd name="T1" fmla="*/ 0 h 97"/>
                  <a:gd name="T2" fmla="*/ 268 w 268"/>
                  <a:gd name="T3" fmla="*/ 0 h 97"/>
                  <a:gd name="T4" fmla="*/ 268 w 268"/>
                  <a:gd name="T5" fmla="*/ 1 h 97"/>
                  <a:gd name="T6" fmla="*/ 0 w 268"/>
                  <a:gd name="T7" fmla="*/ 97 h 97"/>
                  <a:gd name="T8" fmla="*/ 0 w 268"/>
                  <a:gd name="T9" fmla="*/ 97 h 97"/>
                  <a:gd name="T10" fmla="*/ 0 w 268"/>
                  <a:gd name="T11" fmla="*/ 96 h 97"/>
                  <a:gd name="T12" fmla="*/ 267 w 268"/>
                  <a:gd name="T13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8" h="97">
                    <a:moveTo>
                      <a:pt x="267" y="0"/>
                    </a:moveTo>
                    <a:lnTo>
                      <a:pt x="268" y="0"/>
                    </a:lnTo>
                    <a:lnTo>
                      <a:pt x="268" y="1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96"/>
                    </a:lnTo>
                    <a:lnTo>
                      <a:pt x="2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82" name="Freeform 454"/>
              <p:cNvSpPr>
                <a:spLocks/>
              </p:cNvSpPr>
              <p:nvPr/>
            </p:nvSpPr>
            <p:spPr bwMode="auto">
              <a:xfrm>
                <a:off x="2725738" y="3067051"/>
                <a:ext cx="320675" cy="149225"/>
              </a:xfrm>
              <a:custGeom>
                <a:avLst/>
                <a:gdLst>
                  <a:gd name="T0" fmla="*/ 201 w 202"/>
                  <a:gd name="T1" fmla="*/ 0 h 94"/>
                  <a:gd name="T2" fmla="*/ 202 w 202"/>
                  <a:gd name="T3" fmla="*/ 0 h 94"/>
                  <a:gd name="T4" fmla="*/ 202 w 202"/>
                  <a:gd name="T5" fmla="*/ 2 h 94"/>
                  <a:gd name="T6" fmla="*/ 1 w 202"/>
                  <a:gd name="T7" fmla="*/ 94 h 94"/>
                  <a:gd name="T8" fmla="*/ 0 w 202"/>
                  <a:gd name="T9" fmla="*/ 94 h 94"/>
                  <a:gd name="T10" fmla="*/ 0 w 202"/>
                  <a:gd name="T11" fmla="*/ 93 h 94"/>
                  <a:gd name="T12" fmla="*/ 201 w 202"/>
                  <a:gd name="T1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2" h="94">
                    <a:moveTo>
                      <a:pt x="201" y="0"/>
                    </a:moveTo>
                    <a:lnTo>
                      <a:pt x="202" y="0"/>
                    </a:lnTo>
                    <a:lnTo>
                      <a:pt x="202" y="2"/>
                    </a:lnTo>
                    <a:lnTo>
                      <a:pt x="1" y="94"/>
                    </a:lnTo>
                    <a:lnTo>
                      <a:pt x="0" y="94"/>
                    </a:lnTo>
                    <a:lnTo>
                      <a:pt x="0" y="93"/>
                    </a:lnTo>
                    <a:lnTo>
                      <a:pt x="2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83" name="Freeform 455"/>
              <p:cNvSpPr>
                <a:spLocks/>
              </p:cNvSpPr>
              <p:nvPr/>
            </p:nvSpPr>
            <p:spPr bwMode="auto">
              <a:xfrm>
                <a:off x="3044826" y="3062288"/>
                <a:ext cx="725488" cy="7938"/>
              </a:xfrm>
              <a:custGeom>
                <a:avLst/>
                <a:gdLst>
                  <a:gd name="T0" fmla="*/ 456 w 457"/>
                  <a:gd name="T1" fmla="*/ 0 h 5"/>
                  <a:gd name="T2" fmla="*/ 457 w 457"/>
                  <a:gd name="T3" fmla="*/ 0 h 5"/>
                  <a:gd name="T4" fmla="*/ 457 w 457"/>
                  <a:gd name="T5" fmla="*/ 1 h 5"/>
                  <a:gd name="T6" fmla="*/ 1 w 457"/>
                  <a:gd name="T7" fmla="*/ 5 h 5"/>
                  <a:gd name="T8" fmla="*/ 0 w 457"/>
                  <a:gd name="T9" fmla="*/ 5 h 5"/>
                  <a:gd name="T10" fmla="*/ 0 w 457"/>
                  <a:gd name="T11" fmla="*/ 3 h 5"/>
                  <a:gd name="T12" fmla="*/ 456 w 457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7" h="5">
                    <a:moveTo>
                      <a:pt x="456" y="0"/>
                    </a:moveTo>
                    <a:lnTo>
                      <a:pt x="457" y="0"/>
                    </a:lnTo>
                    <a:lnTo>
                      <a:pt x="457" y="1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456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84" name="Freeform 456"/>
              <p:cNvSpPr>
                <a:spLocks/>
              </p:cNvSpPr>
              <p:nvPr/>
            </p:nvSpPr>
            <p:spPr bwMode="auto">
              <a:xfrm>
                <a:off x="3768726" y="3014663"/>
                <a:ext cx="173038" cy="49213"/>
              </a:xfrm>
              <a:custGeom>
                <a:avLst/>
                <a:gdLst>
                  <a:gd name="T0" fmla="*/ 107 w 109"/>
                  <a:gd name="T1" fmla="*/ 0 h 31"/>
                  <a:gd name="T2" fmla="*/ 109 w 109"/>
                  <a:gd name="T3" fmla="*/ 0 h 31"/>
                  <a:gd name="T4" fmla="*/ 109 w 109"/>
                  <a:gd name="T5" fmla="*/ 2 h 31"/>
                  <a:gd name="T6" fmla="*/ 1 w 109"/>
                  <a:gd name="T7" fmla="*/ 31 h 31"/>
                  <a:gd name="T8" fmla="*/ 0 w 109"/>
                  <a:gd name="T9" fmla="*/ 31 h 31"/>
                  <a:gd name="T10" fmla="*/ 0 w 109"/>
                  <a:gd name="T11" fmla="*/ 30 h 31"/>
                  <a:gd name="T12" fmla="*/ 107 w 109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9" h="31">
                    <a:moveTo>
                      <a:pt x="107" y="0"/>
                    </a:moveTo>
                    <a:lnTo>
                      <a:pt x="109" y="0"/>
                    </a:lnTo>
                    <a:lnTo>
                      <a:pt x="109" y="2"/>
                    </a:lnTo>
                    <a:lnTo>
                      <a:pt x="1" y="31"/>
                    </a:lnTo>
                    <a:lnTo>
                      <a:pt x="0" y="31"/>
                    </a:lnTo>
                    <a:lnTo>
                      <a:pt x="0" y="30"/>
                    </a:lnTo>
                    <a:lnTo>
                      <a:pt x="1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85" name="Freeform 457"/>
              <p:cNvSpPr>
                <a:spLocks/>
              </p:cNvSpPr>
              <p:nvPr/>
            </p:nvSpPr>
            <p:spPr bwMode="auto">
              <a:xfrm>
                <a:off x="3938588" y="2743201"/>
                <a:ext cx="393700" cy="274638"/>
              </a:xfrm>
              <a:custGeom>
                <a:avLst/>
                <a:gdLst>
                  <a:gd name="T0" fmla="*/ 247 w 248"/>
                  <a:gd name="T1" fmla="*/ 0 h 173"/>
                  <a:gd name="T2" fmla="*/ 248 w 248"/>
                  <a:gd name="T3" fmla="*/ 0 h 173"/>
                  <a:gd name="T4" fmla="*/ 248 w 248"/>
                  <a:gd name="T5" fmla="*/ 2 h 173"/>
                  <a:gd name="T6" fmla="*/ 2 w 248"/>
                  <a:gd name="T7" fmla="*/ 173 h 173"/>
                  <a:gd name="T8" fmla="*/ 0 w 248"/>
                  <a:gd name="T9" fmla="*/ 173 h 173"/>
                  <a:gd name="T10" fmla="*/ 0 w 248"/>
                  <a:gd name="T11" fmla="*/ 171 h 173"/>
                  <a:gd name="T12" fmla="*/ 247 w 248"/>
                  <a:gd name="T13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8" h="173">
                    <a:moveTo>
                      <a:pt x="247" y="0"/>
                    </a:moveTo>
                    <a:lnTo>
                      <a:pt x="248" y="0"/>
                    </a:lnTo>
                    <a:lnTo>
                      <a:pt x="248" y="2"/>
                    </a:lnTo>
                    <a:lnTo>
                      <a:pt x="2" y="173"/>
                    </a:lnTo>
                    <a:lnTo>
                      <a:pt x="0" y="173"/>
                    </a:lnTo>
                    <a:lnTo>
                      <a:pt x="0" y="171"/>
                    </a:lnTo>
                    <a:lnTo>
                      <a:pt x="247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86" name="Freeform 458"/>
              <p:cNvSpPr>
                <a:spLocks/>
              </p:cNvSpPr>
              <p:nvPr/>
            </p:nvSpPr>
            <p:spPr bwMode="auto">
              <a:xfrm>
                <a:off x="4330701" y="2363788"/>
                <a:ext cx="701675" cy="382588"/>
              </a:xfrm>
              <a:custGeom>
                <a:avLst/>
                <a:gdLst>
                  <a:gd name="T0" fmla="*/ 441 w 442"/>
                  <a:gd name="T1" fmla="*/ 0 h 241"/>
                  <a:gd name="T2" fmla="*/ 442 w 442"/>
                  <a:gd name="T3" fmla="*/ 0 h 241"/>
                  <a:gd name="T4" fmla="*/ 442 w 442"/>
                  <a:gd name="T5" fmla="*/ 2 h 241"/>
                  <a:gd name="T6" fmla="*/ 1 w 442"/>
                  <a:gd name="T7" fmla="*/ 241 h 241"/>
                  <a:gd name="T8" fmla="*/ 0 w 442"/>
                  <a:gd name="T9" fmla="*/ 241 h 241"/>
                  <a:gd name="T10" fmla="*/ 0 w 442"/>
                  <a:gd name="T11" fmla="*/ 239 h 241"/>
                  <a:gd name="T12" fmla="*/ 441 w 442"/>
                  <a:gd name="T13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2" h="241">
                    <a:moveTo>
                      <a:pt x="441" y="0"/>
                    </a:moveTo>
                    <a:lnTo>
                      <a:pt x="442" y="0"/>
                    </a:lnTo>
                    <a:lnTo>
                      <a:pt x="442" y="2"/>
                    </a:lnTo>
                    <a:lnTo>
                      <a:pt x="1" y="241"/>
                    </a:lnTo>
                    <a:lnTo>
                      <a:pt x="0" y="241"/>
                    </a:lnTo>
                    <a:lnTo>
                      <a:pt x="0" y="239"/>
                    </a:lnTo>
                    <a:lnTo>
                      <a:pt x="441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87" name="Freeform 459"/>
              <p:cNvSpPr>
                <a:spLocks/>
              </p:cNvSpPr>
              <p:nvPr/>
            </p:nvSpPr>
            <p:spPr bwMode="auto">
              <a:xfrm>
                <a:off x="5030788" y="2363788"/>
                <a:ext cx="431800" cy="234950"/>
              </a:xfrm>
              <a:custGeom>
                <a:avLst/>
                <a:gdLst>
                  <a:gd name="T0" fmla="*/ 0 w 272"/>
                  <a:gd name="T1" fmla="*/ 0 h 148"/>
                  <a:gd name="T2" fmla="*/ 1 w 272"/>
                  <a:gd name="T3" fmla="*/ 0 h 148"/>
                  <a:gd name="T4" fmla="*/ 272 w 272"/>
                  <a:gd name="T5" fmla="*/ 147 h 148"/>
                  <a:gd name="T6" fmla="*/ 272 w 272"/>
                  <a:gd name="T7" fmla="*/ 148 h 148"/>
                  <a:gd name="T8" fmla="*/ 271 w 272"/>
                  <a:gd name="T9" fmla="*/ 148 h 148"/>
                  <a:gd name="T10" fmla="*/ 0 w 272"/>
                  <a:gd name="T11" fmla="*/ 2 h 148"/>
                  <a:gd name="T12" fmla="*/ 0 w 272"/>
                  <a:gd name="T13" fmla="*/ 0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2" h="148">
                    <a:moveTo>
                      <a:pt x="0" y="0"/>
                    </a:moveTo>
                    <a:lnTo>
                      <a:pt x="1" y="0"/>
                    </a:lnTo>
                    <a:lnTo>
                      <a:pt x="272" y="147"/>
                    </a:lnTo>
                    <a:lnTo>
                      <a:pt x="272" y="148"/>
                    </a:lnTo>
                    <a:lnTo>
                      <a:pt x="271" y="148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88" name="Freeform 460"/>
              <p:cNvSpPr>
                <a:spLocks/>
              </p:cNvSpPr>
              <p:nvPr/>
            </p:nvSpPr>
            <p:spPr bwMode="auto">
              <a:xfrm>
                <a:off x="892176" y="3665538"/>
                <a:ext cx="122238" cy="31750"/>
              </a:xfrm>
              <a:custGeom>
                <a:avLst/>
                <a:gdLst>
                  <a:gd name="T0" fmla="*/ 0 w 77"/>
                  <a:gd name="T1" fmla="*/ 0 h 20"/>
                  <a:gd name="T2" fmla="*/ 1 w 77"/>
                  <a:gd name="T3" fmla="*/ 0 h 20"/>
                  <a:gd name="T4" fmla="*/ 77 w 77"/>
                  <a:gd name="T5" fmla="*/ 18 h 20"/>
                  <a:gd name="T6" fmla="*/ 77 w 77"/>
                  <a:gd name="T7" fmla="*/ 20 h 20"/>
                  <a:gd name="T8" fmla="*/ 75 w 77"/>
                  <a:gd name="T9" fmla="*/ 20 h 20"/>
                  <a:gd name="T10" fmla="*/ 0 w 77"/>
                  <a:gd name="T11" fmla="*/ 3 h 20"/>
                  <a:gd name="T12" fmla="*/ 0 w 77"/>
                  <a:gd name="T1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7" h="20">
                    <a:moveTo>
                      <a:pt x="0" y="0"/>
                    </a:moveTo>
                    <a:lnTo>
                      <a:pt x="1" y="0"/>
                    </a:lnTo>
                    <a:lnTo>
                      <a:pt x="77" y="18"/>
                    </a:lnTo>
                    <a:lnTo>
                      <a:pt x="77" y="20"/>
                    </a:lnTo>
                    <a:lnTo>
                      <a:pt x="75" y="2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89" name="Freeform 461"/>
              <p:cNvSpPr>
                <a:spLocks/>
              </p:cNvSpPr>
              <p:nvPr/>
            </p:nvSpPr>
            <p:spPr bwMode="auto">
              <a:xfrm>
                <a:off x="1063626" y="3698876"/>
                <a:ext cx="26988" cy="4763"/>
              </a:xfrm>
              <a:custGeom>
                <a:avLst/>
                <a:gdLst>
                  <a:gd name="T0" fmla="*/ 13 w 17"/>
                  <a:gd name="T1" fmla="*/ 0 h 3"/>
                  <a:gd name="T2" fmla="*/ 17 w 17"/>
                  <a:gd name="T3" fmla="*/ 0 h 3"/>
                  <a:gd name="T4" fmla="*/ 17 w 17"/>
                  <a:gd name="T5" fmla="*/ 2 h 3"/>
                  <a:gd name="T6" fmla="*/ 2 w 17"/>
                  <a:gd name="T7" fmla="*/ 3 h 3"/>
                  <a:gd name="T8" fmla="*/ 0 w 17"/>
                  <a:gd name="T9" fmla="*/ 3 h 3"/>
                  <a:gd name="T10" fmla="*/ 0 w 17"/>
                  <a:gd name="T11" fmla="*/ 1 h 3"/>
                  <a:gd name="T12" fmla="*/ 13 w 17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3">
                    <a:moveTo>
                      <a:pt x="13" y="0"/>
                    </a:moveTo>
                    <a:lnTo>
                      <a:pt x="17" y="0"/>
                    </a:lnTo>
                    <a:lnTo>
                      <a:pt x="17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90" name="Freeform 462"/>
              <p:cNvSpPr>
                <a:spLocks/>
              </p:cNvSpPr>
              <p:nvPr/>
            </p:nvSpPr>
            <p:spPr bwMode="auto">
              <a:xfrm>
                <a:off x="1138238" y="3694113"/>
                <a:ext cx="93663" cy="6350"/>
              </a:xfrm>
              <a:custGeom>
                <a:avLst/>
                <a:gdLst>
                  <a:gd name="T0" fmla="*/ 57 w 59"/>
                  <a:gd name="T1" fmla="*/ 0 h 4"/>
                  <a:gd name="T2" fmla="*/ 59 w 59"/>
                  <a:gd name="T3" fmla="*/ 0 h 4"/>
                  <a:gd name="T4" fmla="*/ 59 w 59"/>
                  <a:gd name="T5" fmla="*/ 2 h 4"/>
                  <a:gd name="T6" fmla="*/ 3 w 59"/>
                  <a:gd name="T7" fmla="*/ 4 h 4"/>
                  <a:gd name="T8" fmla="*/ 0 w 59"/>
                  <a:gd name="T9" fmla="*/ 4 h 4"/>
                  <a:gd name="T10" fmla="*/ 0 w 59"/>
                  <a:gd name="T11" fmla="*/ 2 h 4"/>
                  <a:gd name="T12" fmla="*/ 57 w 59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4">
                    <a:moveTo>
                      <a:pt x="57" y="0"/>
                    </a:moveTo>
                    <a:lnTo>
                      <a:pt x="59" y="0"/>
                    </a:lnTo>
                    <a:lnTo>
                      <a:pt x="59" y="2"/>
                    </a:lnTo>
                    <a:lnTo>
                      <a:pt x="3" y="4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91" name="Freeform 463"/>
              <p:cNvSpPr>
                <a:spLocks/>
              </p:cNvSpPr>
              <p:nvPr/>
            </p:nvSpPr>
            <p:spPr bwMode="auto">
              <a:xfrm>
                <a:off x="1228726" y="3686176"/>
                <a:ext cx="31750" cy="11113"/>
              </a:xfrm>
              <a:custGeom>
                <a:avLst/>
                <a:gdLst>
                  <a:gd name="T0" fmla="*/ 19 w 20"/>
                  <a:gd name="T1" fmla="*/ 0 h 7"/>
                  <a:gd name="T2" fmla="*/ 20 w 20"/>
                  <a:gd name="T3" fmla="*/ 0 h 7"/>
                  <a:gd name="T4" fmla="*/ 20 w 20"/>
                  <a:gd name="T5" fmla="*/ 2 h 7"/>
                  <a:gd name="T6" fmla="*/ 2 w 20"/>
                  <a:gd name="T7" fmla="*/ 7 h 7"/>
                  <a:gd name="T8" fmla="*/ 0 w 20"/>
                  <a:gd name="T9" fmla="*/ 7 h 7"/>
                  <a:gd name="T10" fmla="*/ 0 w 20"/>
                  <a:gd name="T11" fmla="*/ 5 h 7"/>
                  <a:gd name="T12" fmla="*/ 19 w 20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7">
                    <a:moveTo>
                      <a:pt x="19" y="0"/>
                    </a:moveTo>
                    <a:lnTo>
                      <a:pt x="20" y="0"/>
                    </a:lnTo>
                    <a:lnTo>
                      <a:pt x="20" y="2"/>
                    </a:lnTo>
                    <a:lnTo>
                      <a:pt x="2" y="7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92" name="Freeform 464"/>
              <p:cNvSpPr>
                <a:spLocks/>
              </p:cNvSpPr>
              <p:nvPr/>
            </p:nvSpPr>
            <p:spPr bwMode="auto">
              <a:xfrm>
                <a:off x="1311276" y="3670301"/>
                <a:ext cx="25400" cy="7938"/>
              </a:xfrm>
              <a:custGeom>
                <a:avLst/>
                <a:gdLst>
                  <a:gd name="T0" fmla="*/ 14 w 16"/>
                  <a:gd name="T1" fmla="*/ 0 h 5"/>
                  <a:gd name="T2" fmla="*/ 16 w 16"/>
                  <a:gd name="T3" fmla="*/ 0 h 5"/>
                  <a:gd name="T4" fmla="*/ 16 w 16"/>
                  <a:gd name="T5" fmla="*/ 2 h 5"/>
                  <a:gd name="T6" fmla="*/ 2 w 16"/>
                  <a:gd name="T7" fmla="*/ 5 h 5"/>
                  <a:gd name="T8" fmla="*/ 0 w 16"/>
                  <a:gd name="T9" fmla="*/ 5 h 5"/>
                  <a:gd name="T10" fmla="*/ 0 w 16"/>
                  <a:gd name="T11" fmla="*/ 3 h 5"/>
                  <a:gd name="T12" fmla="*/ 14 w 16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5">
                    <a:moveTo>
                      <a:pt x="14" y="0"/>
                    </a:moveTo>
                    <a:lnTo>
                      <a:pt x="16" y="0"/>
                    </a:lnTo>
                    <a:lnTo>
                      <a:pt x="16" y="2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93" name="Freeform 465"/>
              <p:cNvSpPr>
                <a:spLocks/>
              </p:cNvSpPr>
              <p:nvPr/>
            </p:nvSpPr>
            <p:spPr bwMode="auto">
              <a:xfrm>
                <a:off x="1385888" y="3649663"/>
                <a:ext cx="41275" cy="11113"/>
              </a:xfrm>
              <a:custGeom>
                <a:avLst/>
                <a:gdLst>
                  <a:gd name="T0" fmla="*/ 25 w 26"/>
                  <a:gd name="T1" fmla="*/ 0 h 7"/>
                  <a:gd name="T2" fmla="*/ 26 w 26"/>
                  <a:gd name="T3" fmla="*/ 0 h 7"/>
                  <a:gd name="T4" fmla="*/ 26 w 26"/>
                  <a:gd name="T5" fmla="*/ 3 h 7"/>
                  <a:gd name="T6" fmla="*/ 2 w 26"/>
                  <a:gd name="T7" fmla="*/ 7 h 7"/>
                  <a:gd name="T8" fmla="*/ 0 w 26"/>
                  <a:gd name="T9" fmla="*/ 7 h 7"/>
                  <a:gd name="T10" fmla="*/ 0 w 26"/>
                  <a:gd name="T11" fmla="*/ 6 h 7"/>
                  <a:gd name="T12" fmla="*/ 25 w 26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7">
                    <a:moveTo>
                      <a:pt x="25" y="0"/>
                    </a:moveTo>
                    <a:lnTo>
                      <a:pt x="26" y="0"/>
                    </a:lnTo>
                    <a:lnTo>
                      <a:pt x="26" y="3"/>
                    </a:lnTo>
                    <a:lnTo>
                      <a:pt x="2" y="7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94" name="Freeform 466"/>
              <p:cNvSpPr>
                <a:spLocks/>
              </p:cNvSpPr>
              <p:nvPr/>
            </p:nvSpPr>
            <p:spPr bwMode="auto">
              <a:xfrm>
                <a:off x="1425576" y="3629026"/>
                <a:ext cx="82550" cy="25400"/>
              </a:xfrm>
              <a:custGeom>
                <a:avLst/>
                <a:gdLst>
                  <a:gd name="T0" fmla="*/ 50 w 52"/>
                  <a:gd name="T1" fmla="*/ 0 h 16"/>
                  <a:gd name="T2" fmla="*/ 52 w 52"/>
                  <a:gd name="T3" fmla="*/ 0 h 16"/>
                  <a:gd name="T4" fmla="*/ 52 w 52"/>
                  <a:gd name="T5" fmla="*/ 2 h 16"/>
                  <a:gd name="T6" fmla="*/ 1 w 52"/>
                  <a:gd name="T7" fmla="*/ 16 h 16"/>
                  <a:gd name="T8" fmla="*/ 0 w 52"/>
                  <a:gd name="T9" fmla="*/ 16 h 16"/>
                  <a:gd name="T10" fmla="*/ 0 w 52"/>
                  <a:gd name="T11" fmla="*/ 13 h 16"/>
                  <a:gd name="T12" fmla="*/ 50 w 52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16">
                    <a:moveTo>
                      <a:pt x="50" y="0"/>
                    </a:moveTo>
                    <a:lnTo>
                      <a:pt x="52" y="0"/>
                    </a:lnTo>
                    <a:lnTo>
                      <a:pt x="52" y="2"/>
                    </a:lnTo>
                    <a:lnTo>
                      <a:pt x="1" y="16"/>
                    </a:lnTo>
                    <a:lnTo>
                      <a:pt x="0" y="16"/>
                    </a:lnTo>
                    <a:lnTo>
                      <a:pt x="0" y="13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95" name="Freeform 467"/>
              <p:cNvSpPr>
                <a:spLocks/>
              </p:cNvSpPr>
              <p:nvPr/>
            </p:nvSpPr>
            <p:spPr bwMode="auto">
              <a:xfrm>
                <a:off x="1558926" y="3609976"/>
                <a:ext cx="25400" cy="9525"/>
              </a:xfrm>
              <a:custGeom>
                <a:avLst/>
                <a:gdLst>
                  <a:gd name="T0" fmla="*/ 14 w 16"/>
                  <a:gd name="T1" fmla="*/ 0 h 6"/>
                  <a:gd name="T2" fmla="*/ 16 w 16"/>
                  <a:gd name="T3" fmla="*/ 0 h 6"/>
                  <a:gd name="T4" fmla="*/ 16 w 16"/>
                  <a:gd name="T5" fmla="*/ 3 h 6"/>
                  <a:gd name="T6" fmla="*/ 2 w 16"/>
                  <a:gd name="T7" fmla="*/ 6 h 6"/>
                  <a:gd name="T8" fmla="*/ 0 w 16"/>
                  <a:gd name="T9" fmla="*/ 6 h 6"/>
                  <a:gd name="T10" fmla="*/ 0 w 16"/>
                  <a:gd name="T11" fmla="*/ 4 h 6"/>
                  <a:gd name="T12" fmla="*/ 14 w 16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6">
                    <a:moveTo>
                      <a:pt x="14" y="0"/>
                    </a:moveTo>
                    <a:lnTo>
                      <a:pt x="16" y="0"/>
                    </a:lnTo>
                    <a:lnTo>
                      <a:pt x="16" y="3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96" name="Freeform 468"/>
              <p:cNvSpPr>
                <a:spLocks/>
              </p:cNvSpPr>
              <p:nvPr/>
            </p:nvSpPr>
            <p:spPr bwMode="auto">
              <a:xfrm>
                <a:off x="1635126" y="3568701"/>
                <a:ext cx="109538" cy="30163"/>
              </a:xfrm>
              <a:custGeom>
                <a:avLst/>
                <a:gdLst>
                  <a:gd name="T0" fmla="*/ 66 w 69"/>
                  <a:gd name="T1" fmla="*/ 0 h 19"/>
                  <a:gd name="T2" fmla="*/ 69 w 69"/>
                  <a:gd name="T3" fmla="*/ 0 h 19"/>
                  <a:gd name="T4" fmla="*/ 69 w 69"/>
                  <a:gd name="T5" fmla="*/ 2 h 19"/>
                  <a:gd name="T6" fmla="*/ 3 w 69"/>
                  <a:gd name="T7" fmla="*/ 19 h 19"/>
                  <a:gd name="T8" fmla="*/ 0 w 69"/>
                  <a:gd name="T9" fmla="*/ 19 h 19"/>
                  <a:gd name="T10" fmla="*/ 0 w 69"/>
                  <a:gd name="T11" fmla="*/ 17 h 19"/>
                  <a:gd name="T12" fmla="*/ 66 w 69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19">
                    <a:moveTo>
                      <a:pt x="66" y="0"/>
                    </a:moveTo>
                    <a:lnTo>
                      <a:pt x="69" y="0"/>
                    </a:lnTo>
                    <a:lnTo>
                      <a:pt x="69" y="2"/>
                    </a:lnTo>
                    <a:lnTo>
                      <a:pt x="3" y="19"/>
                    </a:lnTo>
                    <a:lnTo>
                      <a:pt x="0" y="19"/>
                    </a:lnTo>
                    <a:lnTo>
                      <a:pt x="0" y="17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97" name="Line 469"/>
              <p:cNvSpPr>
                <a:spLocks noChangeShapeType="1"/>
              </p:cNvSpPr>
              <p:nvPr/>
            </p:nvSpPr>
            <p:spPr bwMode="auto">
              <a:xfrm>
                <a:off x="1739901" y="3570288"/>
                <a:ext cx="1905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98" name="Line 470"/>
              <p:cNvSpPr>
                <a:spLocks noChangeShapeType="1"/>
              </p:cNvSpPr>
              <p:nvPr/>
            </p:nvSpPr>
            <p:spPr bwMode="auto">
              <a:xfrm>
                <a:off x="1804988" y="3570288"/>
                <a:ext cx="28575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99" name="Freeform 471"/>
              <p:cNvSpPr>
                <a:spLocks/>
              </p:cNvSpPr>
              <p:nvPr/>
            </p:nvSpPr>
            <p:spPr bwMode="auto">
              <a:xfrm>
                <a:off x="1882776" y="3565526"/>
                <a:ext cx="87313" cy="4763"/>
              </a:xfrm>
              <a:custGeom>
                <a:avLst/>
                <a:gdLst>
                  <a:gd name="T0" fmla="*/ 54 w 55"/>
                  <a:gd name="T1" fmla="*/ 0 h 3"/>
                  <a:gd name="T2" fmla="*/ 55 w 55"/>
                  <a:gd name="T3" fmla="*/ 0 h 3"/>
                  <a:gd name="T4" fmla="*/ 55 w 55"/>
                  <a:gd name="T5" fmla="*/ 2 h 3"/>
                  <a:gd name="T6" fmla="*/ 2 w 55"/>
                  <a:gd name="T7" fmla="*/ 3 h 3"/>
                  <a:gd name="T8" fmla="*/ 0 w 55"/>
                  <a:gd name="T9" fmla="*/ 3 h 3"/>
                  <a:gd name="T10" fmla="*/ 0 w 55"/>
                  <a:gd name="T11" fmla="*/ 0 h 3"/>
                  <a:gd name="T12" fmla="*/ 54 w 55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" h="3">
                    <a:moveTo>
                      <a:pt x="54" y="0"/>
                    </a:moveTo>
                    <a:lnTo>
                      <a:pt x="55" y="0"/>
                    </a:lnTo>
                    <a:lnTo>
                      <a:pt x="55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0" name="Line 472"/>
              <p:cNvSpPr>
                <a:spLocks noChangeShapeType="1"/>
              </p:cNvSpPr>
              <p:nvPr/>
            </p:nvSpPr>
            <p:spPr bwMode="auto">
              <a:xfrm>
                <a:off x="955676" y="3511551"/>
                <a:ext cx="0" cy="904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1" name="Line 473"/>
              <p:cNvSpPr>
                <a:spLocks noChangeShapeType="1"/>
              </p:cNvSpPr>
              <p:nvPr/>
            </p:nvSpPr>
            <p:spPr bwMode="auto">
              <a:xfrm>
                <a:off x="941388" y="3511551"/>
                <a:ext cx="3175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2" name="Line 474"/>
              <p:cNvSpPr>
                <a:spLocks noChangeShapeType="1"/>
              </p:cNvSpPr>
              <p:nvPr/>
            </p:nvSpPr>
            <p:spPr bwMode="auto">
              <a:xfrm>
                <a:off x="955676" y="3598863"/>
                <a:ext cx="0" cy="1270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3" name="Line 475"/>
              <p:cNvSpPr>
                <a:spLocks noChangeShapeType="1"/>
              </p:cNvSpPr>
              <p:nvPr/>
            </p:nvSpPr>
            <p:spPr bwMode="auto">
              <a:xfrm>
                <a:off x="941388" y="3611563"/>
                <a:ext cx="3175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4" name="Line 476"/>
              <p:cNvSpPr>
                <a:spLocks noChangeShapeType="1"/>
              </p:cNvSpPr>
              <p:nvPr/>
            </p:nvSpPr>
            <p:spPr bwMode="auto">
              <a:xfrm>
                <a:off x="1211263" y="3419476"/>
                <a:ext cx="0" cy="8890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5" name="Line 477"/>
              <p:cNvSpPr>
                <a:spLocks noChangeShapeType="1"/>
              </p:cNvSpPr>
              <p:nvPr/>
            </p:nvSpPr>
            <p:spPr bwMode="auto">
              <a:xfrm>
                <a:off x="1195388" y="3419476"/>
                <a:ext cx="3333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6" name="Line 478"/>
              <p:cNvSpPr>
                <a:spLocks noChangeShapeType="1"/>
              </p:cNvSpPr>
              <p:nvPr/>
            </p:nvSpPr>
            <p:spPr bwMode="auto">
              <a:xfrm>
                <a:off x="1211263" y="3506788"/>
                <a:ext cx="0" cy="1270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7" name="Line 479"/>
              <p:cNvSpPr>
                <a:spLocks noChangeShapeType="1"/>
              </p:cNvSpPr>
              <p:nvPr/>
            </p:nvSpPr>
            <p:spPr bwMode="auto">
              <a:xfrm>
                <a:off x="1195388" y="3517901"/>
                <a:ext cx="3333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8" name="Line 480"/>
              <p:cNvSpPr>
                <a:spLocks noChangeShapeType="1"/>
              </p:cNvSpPr>
              <p:nvPr/>
            </p:nvSpPr>
            <p:spPr bwMode="auto">
              <a:xfrm>
                <a:off x="884238" y="4411663"/>
                <a:ext cx="6350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9" name="Line 481"/>
              <p:cNvSpPr>
                <a:spLocks noChangeShapeType="1"/>
              </p:cNvSpPr>
              <p:nvPr/>
            </p:nvSpPr>
            <p:spPr bwMode="auto">
              <a:xfrm>
                <a:off x="884238" y="3835401"/>
                <a:ext cx="6350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10" name="Line 482"/>
              <p:cNvSpPr>
                <a:spLocks noChangeShapeType="1"/>
              </p:cNvSpPr>
              <p:nvPr/>
            </p:nvSpPr>
            <p:spPr bwMode="auto">
              <a:xfrm>
                <a:off x="884238" y="3260726"/>
                <a:ext cx="6350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11" name="Line 483"/>
              <p:cNvSpPr>
                <a:spLocks noChangeShapeType="1"/>
              </p:cNvSpPr>
              <p:nvPr/>
            </p:nvSpPr>
            <p:spPr bwMode="auto">
              <a:xfrm>
                <a:off x="884238" y="2684463"/>
                <a:ext cx="6350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12" name="Line 484"/>
              <p:cNvSpPr>
                <a:spLocks noChangeShapeType="1"/>
              </p:cNvSpPr>
              <p:nvPr/>
            </p:nvSpPr>
            <p:spPr bwMode="auto">
              <a:xfrm>
                <a:off x="884238" y="2108201"/>
                <a:ext cx="6350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13" name="Line 485"/>
              <p:cNvSpPr>
                <a:spLocks noChangeShapeType="1"/>
              </p:cNvSpPr>
              <p:nvPr/>
            </p:nvSpPr>
            <p:spPr bwMode="auto">
              <a:xfrm>
                <a:off x="884238" y="1535113"/>
                <a:ext cx="6350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14" name="Line 486"/>
              <p:cNvSpPr>
                <a:spLocks noChangeShapeType="1"/>
              </p:cNvSpPr>
              <p:nvPr/>
            </p:nvSpPr>
            <p:spPr bwMode="auto">
              <a:xfrm>
                <a:off x="884238" y="960438"/>
                <a:ext cx="6350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15" name="Line 487"/>
              <p:cNvSpPr>
                <a:spLocks noChangeShapeType="1"/>
              </p:cNvSpPr>
              <p:nvPr/>
            </p:nvSpPr>
            <p:spPr bwMode="auto">
              <a:xfrm>
                <a:off x="884238" y="4238626"/>
                <a:ext cx="396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16" name="Line 488"/>
              <p:cNvSpPr>
                <a:spLocks noChangeShapeType="1"/>
              </p:cNvSpPr>
              <p:nvPr/>
            </p:nvSpPr>
            <p:spPr bwMode="auto">
              <a:xfrm>
                <a:off x="884238" y="4137026"/>
                <a:ext cx="396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17" name="Line 489"/>
              <p:cNvSpPr>
                <a:spLocks noChangeShapeType="1"/>
              </p:cNvSpPr>
              <p:nvPr/>
            </p:nvSpPr>
            <p:spPr bwMode="auto">
              <a:xfrm>
                <a:off x="884238" y="4065588"/>
                <a:ext cx="396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18" name="Line 490"/>
              <p:cNvSpPr>
                <a:spLocks noChangeShapeType="1"/>
              </p:cNvSpPr>
              <p:nvPr/>
            </p:nvSpPr>
            <p:spPr bwMode="auto">
              <a:xfrm>
                <a:off x="884238" y="4008438"/>
                <a:ext cx="396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19" name="Line 491"/>
              <p:cNvSpPr>
                <a:spLocks noChangeShapeType="1"/>
              </p:cNvSpPr>
              <p:nvPr/>
            </p:nvSpPr>
            <p:spPr bwMode="auto">
              <a:xfrm>
                <a:off x="884238" y="3963988"/>
                <a:ext cx="396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20" name="Line 492"/>
              <p:cNvSpPr>
                <a:spLocks noChangeShapeType="1"/>
              </p:cNvSpPr>
              <p:nvPr/>
            </p:nvSpPr>
            <p:spPr bwMode="auto">
              <a:xfrm>
                <a:off x="884238" y="3925888"/>
                <a:ext cx="396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21" name="Line 493"/>
              <p:cNvSpPr>
                <a:spLocks noChangeShapeType="1"/>
              </p:cNvSpPr>
              <p:nvPr/>
            </p:nvSpPr>
            <p:spPr bwMode="auto">
              <a:xfrm>
                <a:off x="884238" y="3894138"/>
                <a:ext cx="396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22" name="Line 494"/>
              <p:cNvSpPr>
                <a:spLocks noChangeShapeType="1"/>
              </p:cNvSpPr>
              <p:nvPr/>
            </p:nvSpPr>
            <p:spPr bwMode="auto">
              <a:xfrm>
                <a:off x="884238" y="3863976"/>
                <a:ext cx="396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23" name="Line 495"/>
              <p:cNvSpPr>
                <a:spLocks noChangeShapeType="1"/>
              </p:cNvSpPr>
              <p:nvPr/>
            </p:nvSpPr>
            <p:spPr bwMode="auto">
              <a:xfrm>
                <a:off x="884238" y="3663951"/>
                <a:ext cx="396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24" name="Line 496"/>
              <p:cNvSpPr>
                <a:spLocks noChangeShapeType="1"/>
              </p:cNvSpPr>
              <p:nvPr/>
            </p:nvSpPr>
            <p:spPr bwMode="auto">
              <a:xfrm>
                <a:off x="884238" y="3560763"/>
                <a:ext cx="396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25" name="Line 497"/>
              <p:cNvSpPr>
                <a:spLocks noChangeShapeType="1"/>
              </p:cNvSpPr>
              <p:nvPr/>
            </p:nvSpPr>
            <p:spPr bwMode="auto">
              <a:xfrm>
                <a:off x="884238" y="3489326"/>
                <a:ext cx="396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27" name="Line 498"/>
              <p:cNvSpPr>
                <a:spLocks noChangeShapeType="1"/>
              </p:cNvSpPr>
              <p:nvPr/>
            </p:nvSpPr>
            <p:spPr bwMode="auto">
              <a:xfrm>
                <a:off x="884238" y="3435351"/>
                <a:ext cx="396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28" name="Line 499"/>
              <p:cNvSpPr>
                <a:spLocks noChangeShapeType="1"/>
              </p:cNvSpPr>
              <p:nvPr/>
            </p:nvSpPr>
            <p:spPr bwMode="auto">
              <a:xfrm>
                <a:off x="884238" y="3389313"/>
                <a:ext cx="396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29" name="Line 500"/>
              <p:cNvSpPr>
                <a:spLocks noChangeShapeType="1"/>
              </p:cNvSpPr>
              <p:nvPr/>
            </p:nvSpPr>
            <p:spPr bwMode="auto">
              <a:xfrm>
                <a:off x="884238" y="3349626"/>
                <a:ext cx="396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30" name="Line 501"/>
              <p:cNvSpPr>
                <a:spLocks noChangeShapeType="1"/>
              </p:cNvSpPr>
              <p:nvPr/>
            </p:nvSpPr>
            <p:spPr bwMode="auto">
              <a:xfrm>
                <a:off x="884238" y="3316288"/>
                <a:ext cx="396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31" name="Line 502"/>
              <p:cNvSpPr>
                <a:spLocks noChangeShapeType="1"/>
              </p:cNvSpPr>
              <p:nvPr/>
            </p:nvSpPr>
            <p:spPr bwMode="auto">
              <a:xfrm>
                <a:off x="884238" y="3286126"/>
                <a:ext cx="396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32" name="Line 503"/>
              <p:cNvSpPr>
                <a:spLocks noChangeShapeType="1"/>
              </p:cNvSpPr>
              <p:nvPr/>
            </p:nvSpPr>
            <p:spPr bwMode="auto">
              <a:xfrm>
                <a:off x="884238" y="3087688"/>
                <a:ext cx="396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33" name="Line 504"/>
              <p:cNvSpPr>
                <a:spLocks noChangeShapeType="1"/>
              </p:cNvSpPr>
              <p:nvPr/>
            </p:nvSpPr>
            <p:spPr bwMode="auto">
              <a:xfrm>
                <a:off x="884238" y="2986088"/>
                <a:ext cx="396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34" name="Line 505"/>
              <p:cNvSpPr>
                <a:spLocks noChangeShapeType="1"/>
              </p:cNvSpPr>
              <p:nvPr/>
            </p:nvSpPr>
            <p:spPr bwMode="auto">
              <a:xfrm>
                <a:off x="884238" y="2916238"/>
                <a:ext cx="396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35" name="Line 506"/>
              <p:cNvSpPr>
                <a:spLocks noChangeShapeType="1"/>
              </p:cNvSpPr>
              <p:nvPr/>
            </p:nvSpPr>
            <p:spPr bwMode="auto">
              <a:xfrm>
                <a:off x="884238" y="2859088"/>
                <a:ext cx="396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36" name="Line 507"/>
              <p:cNvSpPr>
                <a:spLocks noChangeShapeType="1"/>
              </p:cNvSpPr>
              <p:nvPr/>
            </p:nvSpPr>
            <p:spPr bwMode="auto">
              <a:xfrm>
                <a:off x="884238" y="2813051"/>
                <a:ext cx="396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37" name="Line 508"/>
              <p:cNvSpPr>
                <a:spLocks noChangeShapeType="1"/>
              </p:cNvSpPr>
              <p:nvPr/>
            </p:nvSpPr>
            <p:spPr bwMode="auto">
              <a:xfrm>
                <a:off x="884238" y="2774951"/>
                <a:ext cx="396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38" name="Line 509"/>
              <p:cNvSpPr>
                <a:spLocks noChangeShapeType="1"/>
              </p:cNvSpPr>
              <p:nvPr/>
            </p:nvSpPr>
            <p:spPr bwMode="auto">
              <a:xfrm>
                <a:off x="884238" y="2741613"/>
                <a:ext cx="396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39" name="Line 510"/>
              <p:cNvSpPr>
                <a:spLocks noChangeShapeType="1"/>
              </p:cNvSpPr>
              <p:nvPr/>
            </p:nvSpPr>
            <p:spPr bwMode="auto">
              <a:xfrm>
                <a:off x="884238" y="2711451"/>
                <a:ext cx="396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40" name="Line 511"/>
              <p:cNvSpPr>
                <a:spLocks noChangeShapeType="1"/>
              </p:cNvSpPr>
              <p:nvPr/>
            </p:nvSpPr>
            <p:spPr bwMode="auto">
              <a:xfrm>
                <a:off x="884238" y="2513013"/>
                <a:ext cx="396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41" name="Line 512"/>
              <p:cNvSpPr>
                <a:spLocks noChangeShapeType="1"/>
              </p:cNvSpPr>
              <p:nvPr/>
            </p:nvSpPr>
            <p:spPr bwMode="auto">
              <a:xfrm>
                <a:off x="884238" y="2411413"/>
                <a:ext cx="396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42" name="Line 513"/>
              <p:cNvSpPr>
                <a:spLocks noChangeShapeType="1"/>
              </p:cNvSpPr>
              <p:nvPr/>
            </p:nvSpPr>
            <p:spPr bwMode="auto">
              <a:xfrm>
                <a:off x="884238" y="2339976"/>
                <a:ext cx="396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43" name="Line 514"/>
              <p:cNvSpPr>
                <a:spLocks noChangeShapeType="1"/>
              </p:cNvSpPr>
              <p:nvPr/>
            </p:nvSpPr>
            <p:spPr bwMode="auto">
              <a:xfrm>
                <a:off x="884238" y="2282826"/>
                <a:ext cx="396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44" name="Line 515"/>
              <p:cNvSpPr>
                <a:spLocks noChangeShapeType="1"/>
              </p:cNvSpPr>
              <p:nvPr/>
            </p:nvSpPr>
            <p:spPr bwMode="auto">
              <a:xfrm>
                <a:off x="884238" y="2236788"/>
                <a:ext cx="396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45" name="Line 516"/>
              <p:cNvSpPr>
                <a:spLocks noChangeShapeType="1"/>
              </p:cNvSpPr>
              <p:nvPr/>
            </p:nvSpPr>
            <p:spPr bwMode="auto">
              <a:xfrm>
                <a:off x="884238" y="2200276"/>
                <a:ext cx="396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46" name="Line 517"/>
              <p:cNvSpPr>
                <a:spLocks noChangeShapeType="1"/>
              </p:cNvSpPr>
              <p:nvPr/>
            </p:nvSpPr>
            <p:spPr bwMode="auto">
              <a:xfrm>
                <a:off x="884238" y="2166938"/>
                <a:ext cx="396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47" name="Line 518"/>
              <p:cNvSpPr>
                <a:spLocks noChangeShapeType="1"/>
              </p:cNvSpPr>
              <p:nvPr/>
            </p:nvSpPr>
            <p:spPr bwMode="auto">
              <a:xfrm>
                <a:off x="884238" y="2138363"/>
                <a:ext cx="396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48" name="Line 519"/>
              <p:cNvSpPr>
                <a:spLocks noChangeShapeType="1"/>
              </p:cNvSpPr>
              <p:nvPr/>
            </p:nvSpPr>
            <p:spPr bwMode="auto">
              <a:xfrm>
                <a:off x="884238" y="1938338"/>
                <a:ext cx="396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49" name="Line 520"/>
              <p:cNvSpPr>
                <a:spLocks noChangeShapeType="1"/>
              </p:cNvSpPr>
              <p:nvPr/>
            </p:nvSpPr>
            <p:spPr bwMode="auto">
              <a:xfrm>
                <a:off x="884238" y="1833563"/>
                <a:ext cx="396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50" name="Line 521"/>
              <p:cNvSpPr>
                <a:spLocks noChangeShapeType="1"/>
              </p:cNvSpPr>
              <p:nvPr/>
            </p:nvSpPr>
            <p:spPr bwMode="auto">
              <a:xfrm>
                <a:off x="884238" y="1763713"/>
                <a:ext cx="396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51" name="Line 522"/>
              <p:cNvSpPr>
                <a:spLocks noChangeShapeType="1"/>
              </p:cNvSpPr>
              <p:nvPr/>
            </p:nvSpPr>
            <p:spPr bwMode="auto">
              <a:xfrm>
                <a:off x="884238" y="1708151"/>
                <a:ext cx="396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52" name="Line 523"/>
              <p:cNvSpPr>
                <a:spLocks noChangeShapeType="1"/>
              </p:cNvSpPr>
              <p:nvPr/>
            </p:nvSpPr>
            <p:spPr bwMode="auto">
              <a:xfrm>
                <a:off x="884238" y="1660526"/>
                <a:ext cx="396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53" name="Line 524"/>
              <p:cNvSpPr>
                <a:spLocks noChangeShapeType="1"/>
              </p:cNvSpPr>
              <p:nvPr/>
            </p:nvSpPr>
            <p:spPr bwMode="auto">
              <a:xfrm>
                <a:off x="884238" y="1624013"/>
                <a:ext cx="396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54" name="Line 525"/>
              <p:cNvSpPr>
                <a:spLocks noChangeShapeType="1"/>
              </p:cNvSpPr>
              <p:nvPr/>
            </p:nvSpPr>
            <p:spPr bwMode="auto">
              <a:xfrm>
                <a:off x="884238" y="1590676"/>
                <a:ext cx="396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55" name="Line 526"/>
              <p:cNvSpPr>
                <a:spLocks noChangeShapeType="1"/>
              </p:cNvSpPr>
              <p:nvPr/>
            </p:nvSpPr>
            <p:spPr bwMode="auto">
              <a:xfrm>
                <a:off x="884238" y="1558926"/>
                <a:ext cx="396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56" name="Line 527"/>
              <p:cNvSpPr>
                <a:spLocks noChangeShapeType="1"/>
              </p:cNvSpPr>
              <p:nvPr/>
            </p:nvSpPr>
            <p:spPr bwMode="auto">
              <a:xfrm>
                <a:off x="884238" y="1362076"/>
                <a:ext cx="396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57" name="Line 528"/>
              <p:cNvSpPr>
                <a:spLocks noChangeShapeType="1"/>
              </p:cNvSpPr>
              <p:nvPr/>
            </p:nvSpPr>
            <p:spPr bwMode="auto">
              <a:xfrm>
                <a:off x="884238" y="1258888"/>
                <a:ext cx="396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58" name="Line 529"/>
              <p:cNvSpPr>
                <a:spLocks noChangeShapeType="1"/>
              </p:cNvSpPr>
              <p:nvPr/>
            </p:nvSpPr>
            <p:spPr bwMode="auto">
              <a:xfrm>
                <a:off x="884238" y="1189038"/>
                <a:ext cx="396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59" name="Line 530"/>
              <p:cNvSpPr>
                <a:spLocks noChangeShapeType="1"/>
              </p:cNvSpPr>
              <p:nvPr/>
            </p:nvSpPr>
            <p:spPr bwMode="auto">
              <a:xfrm>
                <a:off x="884238" y="1130301"/>
                <a:ext cx="396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60" name="Line 531"/>
              <p:cNvSpPr>
                <a:spLocks noChangeShapeType="1"/>
              </p:cNvSpPr>
              <p:nvPr/>
            </p:nvSpPr>
            <p:spPr bwMode="auto">
              <a:xfrm>
                <a:off x="884238" y="1085851"/>
                <a:ext cx="396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61" name="Line 532"/>
              <p:cNvSpPr>
                <a:spLocks noChangeShapeType="1"/>
              </p:cNvSpPr>
              <p:nvPr/>
            </p:nvSpPr>
            <p:spPr bwMode="auto">
              <a:xfrm>
                <a:off x="884238" y="1047751"/>
                <a:ext cx="396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62" name="Line 533"/>
              <p:cNvSpPr>
                <a:spLocks noChangeShapeType="1"/>
              </p:cNvSpPr>
              <p:nvPr/>
            </p:nvSpPr>
            <p:spPr bwMode="auto">
              <a:xfrm>
                <a:off x="884238" y="1016001"/>
                <a:ext cx="396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63" name="Line 534"/>
              <p:cNvSpPr>
                <a:spLocks noChangeShapeType="1"/>
              </p:cNvSpPr>
              <p:nvPr/>
            </p:nvSpPr>
            <p:spPr bwMode="auto">
              <a:xfrm>
                <a:off x="884238" y="985838"/>
                <a:ext cx="396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64" name="Line 535"/>
              <p:cNvSpPr>
                <a:spLocks noChangeShapeType="1"/>
              </p:cNvSpPr>
              <p:nvPr/>
            </p:nvSpPr>
            <p:spPr bwMode="auto">
              <a:xfrm>
                <a:off x="5516563" y="4411663"/>
                <a:ext cx="650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65" name="Line 536"/>
              <p:cNvSpPr>
                <a:spLocks noChangeShapeType="1"/>
              </p:cNvSpPr>
              <p:nvPr/>
            </p:nvSpPr>
            <p:spPr bwMode="auto">
              <a:xfrm>
                <a:off x="5516563" y="3835401"/>
                <a:ext cx="650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66" name="Line 537"/>
              <p:cNvSpPr>
                <a:spLocks noChangeShapeType="1"/>
              </p:cNvSpPr>
              <p:nvPr/>
            </p:nvSpPr>
            <p:spPr bwMode="auto">
              <a:xfrm>
                <a:off x="5516563" y="3260726"/>
                <a:ext cx="650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67" name="Line 538"/>
              <p:cNvSpPr>
                <a:spLocks noChangeShapeType="1"/>
              </p:cNvSpPr>
              <p:nvPr/>
            </p:nvSpPr>
            <p:spPr bwMode="auto">
              <a:xfrm>
                <a:off x="5516563" y="2684463"/>
                <a:ext cx="650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68" name="Line 539"/>
              <p:cNvSpPr>
                <a:spLocks noChangeShapeType="1"/>
              </p:cNvSpPr>
              <p:nvPr/>
            </p:nvSpPr>
            <p:spPr bwMode="auto">
              <a:xfrm>
                <a:off x="5516563" y="2108201"/>
                <a:ext cx="650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69" name="Line 540"/>
              <p:cNvSpPr>
                <a:spLocks noChangeShapeType="1"/>
              </p:cNvSpPr>
              <p:nvPr/>
            </p:nvSpPr>
            <p:spPr bwMode="auto">
              <a:xfrm>
                <a:off x="5516563" y="1535113"/>
                <a:ext cx="650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70" name="Line 541"/>
              <p:cNvSpPr>
                <a:spLocks noChangeShapeType="1"/>
              </p:cNvSpPr>
              <p:nvPr/>
            </p:nvSpPr>
            <p:spPr bwMode="auto">
              <a:xfrm>
                <a:off x="5516563" y="960438"/>
                <a:ext cx="650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71" name="Line 542"/>
              <p:cNvSpPr>
                <a:spLocks noChangeShapeType="1"/>
              </p:cNvSpPr>
              <p:nvPr/>
            </p:nvSpPr>
            <p:spPr bwMode="auto">
              <a:xfrm>
                <a:off x="5538788" y="4238626"/>
                <a:ext cx="428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72" name="Line 543"/>
              <p:cNvSpPr>
                <a:spLocks noChangeShapeType="1"/>
              </p:cNvSpPr>
              <p:nvPr/>
            </p:nvSpPr>
            <p:spPr bwMode="auto">
              <a:xfrm>
                <a:off x="5538788" y="4137026"/>
                <a:ext cx="428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73" name="Line 544"/>
              <p:cNvSpPr>
                <a:spLocks noChangeShapeType="1"/>
              </p:cNvSpPr>
              <p:nvPr/>
            </p:nvSpPr>
            <p:spPr bwMode="auto">
              <a:xfrm>
                <a:off x="5538788" y="4065588"/>
                <a:ext cx="428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74" name="Line 545"/>
              <p:cNvSpPr>
                <a:spLocks noChangeShapeType="1"/>
              </p:cNvSpPr>
              <p:nvPr/>
            </p:nvSpPr>
            <p:spPr bwMode="auto">
              <a:xfrm>
                <a:off x="5538788" y="4008438"/>
                <a:ext cx="428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75" name="Line 546"/>
              <p:cNvSpPr>
                <a:spLocks noChangeShapeType="1"/>
              </p:cNvSpPr>
              <p:nvPr/>
            </p:nvSpPr>
            <p:spPr bwMode="auto">
              <a:xfrm>
                <a:off x="5538788" y="3963988"/>
                <a:ext cx="428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76" name="Line 547"/>
              <p:cNvSpPr>
                <a:spLocks noChangeShapeType="1"/>
              </p:cNvSpPr>
              <p:nvPr/>
            </p:nvSpPr>
            <p:spPr bwMode="auto">
              <a:xfrm>
                <a:off x="5538788" y="3925888"/>
                <a:ext cx="428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77" name="Line 548"/>
              <p:cNvSpPr>
                <a:spLocks noChangeShapeType="1"/>
              </p:cNvSpPr>
              <p:nvPr/>
            </p:nvSpPr>
            <p:spPr bwMode="auto">
              <a:xfrm>
                <a:off x="5538788" y="3894138"/>
                <a:ext cx="428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78" name="Line 549"/>
              <p:cNvSpPr>
                <a:spLocks noChangeShapeType="1"/>
              </p:cNvSpPr>
              <p:nvPr/>
            </p:nvSpPr>
            <p:spPr bwMode="auto">
              <a:xfrm>
                <a:off x="5538788" y="3863976"/>
                <a:ext cx="428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79" name="Line 550"/>
              <p:cNvSpPr>
                <a:spLocks noChangeShapeType="1"/>
              </p:cNvSpPr>
              <p:nvPr/>
            </p:nvSpPr>
            <p:spPr bwMode="auto">
              <a:xfrm>
                <a:off x="5538788" y="3663951"/>
                <a:ext cx="428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80" name="Line 551"/>
              <p:cNvSpPr>
                <a:spLocks noChangeShapeType="1"/>
              </p:cNvSpPr>
              <p:nvPr/>
            </p:nvSpPr>
            <p:spPr bwMode="auto">
              <a:xfrm>
                <a:off x="5538788" y="3560763"/>
                <a:ext cx="428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81" name="Line 552"/>
              <p:cNvSpPr>
                <a:spLocks noChangeShapeType="1"/>
              </p:cNvSpPr>
              <p:nvPr/>
            </p:nvSpPr>
            <p:spPr bwMode="auto">
              <a:xfrm>
                <a:off x="5538788" y="3489326"/>
                <a:ext cx="428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82" name="Line 553"/>
              <p:cNvSpPr>
                <a:spLocks noChangeShapeType="1"/>
              </p:cNvSpPr>
              <p:nvPr/>
            </p:nvSpPr>
            <p:spPr bwMode="auto">
              <a:xfrm>
                <a:off x="5538788" y="3435351"/>
                <a:ext cx="428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83" name="Line 554"/>
              <p:cNvSpPr>
                <a:spLocks noChangeShapeType="1"/>
              </p:cNvSpPr>
              <p:nvPr/>
            </p:nvSpPr>
            <p:spPr bwMode="auto">
              <a:xfrm>
                <a:off x="5538788" y="3389313"/>
                <a:ext cx="428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84" name="Line 555"/>
              <p:cNvSpPr>
                <a:spLocks noChangeShapeType="1"/>
              </p:cNvSpPr>
              <p:nvPr/>
            </p:nvSpPr>
            <p:spPr bwMode="auto">
              <a:xfrm>
                <a:off x="5538788" y="3349626"/>
                <a:ext cx="428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85" name="Line 556"/>
              <p:cNvSpPr>
                <a:spLocks noChangeShapeType="1"/>
              </p:cNvSpPr>
              <p:nvPr/>
            </p:nvSpPr>
            <p:spPr bwMode="auto">
              <a:xfrm>
                <a:off x="5538788" y="3316288"/>
                <a:ext cx="428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86" name="Line 557"/>
              <p:cNvSpPr>
                <a:spLocks noChangeShapeType="1"/>
              </p:cNvSpPr>
              <p:nvPr/>
            </p:nvSpPr>
            <p:spPr bwMode="auto">
              <a:xfrm>
                <a:off x="5538788" y="3286126"/>
                <a:ext cx="428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87" name="Line 558"/>
              <p:cNvSpPr>
                <a:spLocks noChangeShapeType="1"/>
              </p:cNvSpPr>
              <p:nvPr/>
            </p:nvSpPr>
            <p:spPr bwMode="auto">
              <a:xfrm>
                <a:off x="5538788" y="3087688"/>
                <a:ext cx="428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88" name="Line 559"/>
              <p:cNvSpPr>
                <a:spLocks noChangeShapeType="1"/>
              </p:cNvSpPr>
              <p:nvPr/>
            </p:nvSpPr>
            <p:spPr bwMode="auto">
              <a:xfrm>
                <a:off x="5538788" y="2986088"/>
                <a:ext cx="428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89" name="Line 560"/>
              <p:cNvSpPr>
                <a:spLocks noChangeShapeType="1"/>
              </p:cNvSpPr>
              <p:nvPr/>
            </p:nvSpPr>
            <p:spPr bwMode="auto">
              <a:xfrm>
                <a:off x="5538788" y="2916238"/>
                <a:ext cx="428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90" name="Line 561"/>
              <p:cNvSpPr>
                <a:spLocks noChangeShapeType="1"/>
              </p:cNvSpPr>
              <p:nvPr/>
            </p:nvSpPr>
            <p:spPr bwMode="auto">
              <a:xfrm>
                <a:off x="5538788" y="2859088"/>
                <a:ext cx="428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91" name="Line 562"/>
              <p:cNvSpPr>
                <a:spLocks noChangeShapeType="1"/>
              </p:cNvSpPr>
              <p:nvPr/>
            </p:nvSpPr>
            <p:spPr bwMode="auto">
              <a:xfrm>
                <a:off x="5538788" y="2813051"/>
                <a:ext cx="428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92" name="Line 563"/>
              <p:cNvSpPr>
                <a:spLocks noChangeShapeType="1"/>
              </p:cNvSpPr>
              <p:nvPr/>
            </p:nvSpPr>
            <p:spPr bwMode="auto">
              <a:xfrm>
                <a:off x="5538788" y="2774951"/>
                <a:ext cx="428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93" name="Line 564"/>
              <p:cNvSpPr>
                <a:spLocks noChangeShapeType="1"/>
              </p:cNvSpPr>
              <p:nvPr/>
            </p:nvSpPr>
            <p:spPr bwMode="auto">
              <a:xfrm>
                <a:off x="5538788" y="2741613"/>
                <a:ext cx="428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94" name="Line 565"/>
              <p:cNvSpPr>
                <a:spLocks noChangeShapeType="1"/>
              </p:cNvSpPr>
              <p:nvPr/>
            </p:nvSpPr>
            <p:spPr bwMode="auto">
              <a:xfrm>
                <a:off x="5538788" y="2711451"/>
                <a:ext cx="428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95" name="Line 566"/>
              <p:cNvSpPr>
                <a:spLocks noChangeShapeType="1"/>
              </p:cNvSpPr>
              <p:nvPr/>
            </p:nvSpPr>
            <p:spPr bwMode="auto">
              <a:xfrm>
                <a:off x="5538788" y="2513013"/>
                <a:ext cx="428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96" name="Line 567"/>
              <p:cNvSpPr>
                <a:spLocks noChangeShapeType="1"/>
              </p:cNvSpPr>
              <p:nvPr/>
            </p:nvSpPr>
            <p:spPr bwMode="auto">
              <a:xfrm>
                <a:off x="5538788" y="2411413"/>
                <a:ext cx="428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97" name="Line 568"/>
              <p:cNvSpPr>
                <a:spLocks noChangeShapeType="1"/>
              </p:cNvSpPr>
              <p:nvPr/>
            </p:nvSpPr>
            <p:spPr bwMode="auto">
              <a:xfrm>
                <a:off x="5538788" y="2339976"/>
                <a:ext cx="428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98" name="Line 569"/>
              <p:cNvSpPr>
                <a:spLocks noChangeShapeType="1"/>
              </p:cNvSpPr>
              <p:nvPr/>
            </p:nvSpPr>
            <p:spPr bwMode="auto">
              <a:xfrm>
                <a:off x="5538788" y="2282826"/>
                <a:ext cx="428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99" name="Line 570"/>
              <p:cNvSpPr>
                <a:spLocks noChangeShapeType="1"/>
              </p:cNvSpPr>
              <p:nvPr/>
            </p:nvSpPr>
            <p:spPr bwMode="auto">
              <a:xfrm>
                <a:off x="5538788" y="2236788"/>
                <a:ext cx="428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00" name="Line 571"/>
              <p:cNvSpPr>
                <a:spLocks noChangeShapeType="1"/>
              </p:cNvSpPr>
              <p:nvPr/>
            </p:nvSpPr>
            <p:spPr bwMode="auto">
              <a:xfrm>
                <a:off x="5538788" y="2200276"/>
                <a:ext cx="428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01" name="Line 572"/>
              <p:cNvSpPr>
                <a:spLocks noChangeShapeType="1"/>
              </p:cNvSpPr>
              <p:nvPr/>
            </p:nvSpPr>
            <p:spPr bwMode="auto">
              <a:xfrm>
                <a:off x="5538788" y="2166938"/>
                <a:ext cx="428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02" name="Line 573"/>
              <p:cNvSpPr>
                <a:spLocks noChangeShapeType="1"/>
              </p:cNvSpPr>
              <p:nvPr/>
            </p:nvSpPr>
            <p:spPr bwMode="auto">
              <a:xfrm>
                <a:off x="5538788" y="2138363"/>
                <a:ext cx="428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03" name="Line 574"/>
              <p:cNvSpPr>
                <a:spLocks noChangeShapeType="1"/>
              </p:cNvSpPr>
              <p:nvPr/>
            </p:nvSpPr>
            <p:spPr bwMode="auto">
              <a:xfrm>
                <a:off x="5538788" y="1938338"/>
                <a:ext cx="428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04" name="Line 575"/>
              <p:cNvSpPr>
                <a:spLocks noChangeShapeType="1"/>
              </p:cNvSpPr>
              <p:nvPr/>
            </p:nvSpPr>
            <p:spPr bwMode="auto">
              <a:xfrm>
                <a:off x="5538788" y="1833563"/>
                <a:ext cx="428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05" name="Line 576"/>
              <p:cNvSpPr>
                <a:spLocks noChangeShapeType="1"/>
              </p:cNvSpPr>
              <p:nvPr/>
            </p:nvSpPr>
            <p:spPr bwMode="auto">
              <a:xfrm>
                <a:off x="5538788" y="1763713"/>
                <a:ext cx="428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06" name="Line 577"/>
              <p:cNvSpPr>
                <a:spLocks noChangeShapeType="1"/>
              </p:cNvSpPr>
              <p:nvPr/>
            </p:nvSpPr>
            <p:spPr bwMode="auto">
              <a:xfrm>
                <a:off x="5538788" y="1708151"/>
                <a:ext cx="428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07" name="Line 578"/>
              <p:cNvSpPr>
                <a:spLocks noChangeShapeType="1"/>
              </p:cNvSpPr>
              <p:nvPr/>
            </p:nvSpPr>
            <p:spPr bwMode="auto">
              <a:xfrm>
                <a:off x="5538788" y="1660526"/>
                <a:ext cx="428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08" name="Line 579"/>
              <p:cNvSpPr>
                <a:spLocks noChangeShapeType="1"/>
              </p:cNvSpPr>
              <p:nvPr/>
            </p:nvSpPr>
            <p:spPr bwMode="auto">
              <a:xfrm>
                <a:off x="5538788" y="1624013"/>
                <a:ext cx="428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09" name="Line 580"/>
              <p:cNvSpPr>
                <a:spLocks noChangeShapeType="1"/>
              </p:cNvSpPr>
              <p:nvPr/>
            </p:nvSpPr>
            <p:spPr bwMode="auto">
              <a:xfrm>
                <a:off x="5538788" y="1590676"/>
                <a:ext cx="428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10" name="Line 581"/>
              <p:cNvSpPr>
                <a:spLocks noChangeShapeType="1"/>
              </p:cNvSpPr>
              <p:nvPr/>
            </p:nvSpPr>
            <p:spPr bwMode="auto">
              <a:xfrm>
                <a:off x="5538788" y="1558926"/>
                <a:ext cx="428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11" name="Line 582"/>
              <p:cNvSpPr>
                <a:spLocks noChangeShapeType="1"/>
              </p:cNvSpPr>
              <p:nvPr/>
            </p:nvSpPr>
            <p:spPr bwMode="auto">
              <a:xfrm>
                <a:off x="5538788" y="1362076"/>
                <a:ext cx="428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12" name="Line 583"/>
              <p:cNvSpPr>
                <a:spLocks noChangeShapeType="1"/>
              </p:cNvSpPr>
              <p:nvPr/>
            </p:nvSpPr>
            <p:spPr bwMode="auto">
              <a:xfrm>
                <a:off x="5538788" y="1258888"/>
                <a:ext cx="428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13" name="Line 584"/>
              <p:cNvSpPr>
                <a:spLocks noChangeShapeType="1"/>
              </p:cNvSpPr>
              <p:nvPr/>
            </p:nvSpPr>
            <p:spPr bwMode="auto">
              <a:xfrm>
                <a:off x="5538788" y="1189038"/>
                <a:ext cx="428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14" name="Line 585"/>
              <p:cNvSpPr>
                <a:spLocks noChangeShapeType="1"/>
              </p:cNvSpPr>
              <p:nvPr/>
            </p:nvSpPr>
            <p:spPr bwMode="auto">
              <a:xfrm>
                <a:off x="5538788" y="1130301"/>
                <a:ext cx="428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15" name="Line 586"/>
              <p:cNvSpPr>
                <a:spLocks noChangeShapeType="1"/>
              </p:cNvSpPr>
              <p:nvPr/>
            </p:nvSpPr>
            <p:spPr bwMode="auto">
              <a:xfrm>
                <a:off x="5538788" y="1085851"/>
                <a:ext cx="428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16" name="Line 587"/>
              <p:cNvSpPr>
                <a:spLocks noChangeShapeType="1"/>
              </p:cNvSpPr>
              <p:nvPr/>
            </p:nvSpPr>
            <p:spPr bwMode="auto">
              <a:xfrm>
                <a:off x="5538788" y="1047751"/>
                <a:ext cx="428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17" name="Line 588"/>
              <p:cNvSpPr>
                <a:spLocks noChangeShapeType="1"/>
              </p:cNvSpPr>
              <p:nvPr/>
            </p:nvSpPr>
            <p:spPr bwMode="auto">
              <a:xfrm>
                <a:off x="5538788" y="1016001"/>
                <a:ext cx="428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18" name="Line 589"/>
              <p:cNvSpPr>
                <a:spLocks noChangeShapeType="1"/>
              </p:cNvSpPr>
              <p:nvPr/>
            </p:nvSpPr>
            <p:spPr bwMode="auto">
              <a:xfrm>
                <a:off x="5538788" y="985838"/>
                <a:ext cx="428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19" name="Line 590"/>
              <p:cNvSpPr>
                <a:spLocks noChangeShapeType="1"/>
              </p:cNvSpPr>
              <p:nvPr/>
            </p:nvSpPr>
            <p:spPr bwMode="auto">
              <a:xfrm>
                <a:off x="892176" y="4356101"/>
                <a:ext cx="0" cy="650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20" name="Line 591"/>
              <p:cNvSpPr>
                <a:spLocks noChangeShapeType="1"/>
              </p:cNvSpPr>
              <p:nvPr/>
            </p:nvSpPr>
            <p:spPr bwMode="auto">
              <a:xfrm>
                <a:off x="2451101" y="4356101"/>
                <a:ext cx="0" cy="650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21" name="Line 592"/>
              <p:cNvSpPr>
                <a:spLocks noChangeShapeType="1"/>
              </p:cNvSpPr>
              <p:nvPr/>
            </p:nvSpPr>
            <p:spPr bwMode="auto">
              <a:xfrm>
                <a:off x="4011613" y="4356101"/>
                <a:ext cx="0" cy="650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22" name="Line 593"/>
              <p:cNvSpPr>
                <a:spLocks noChangeShapeType="1"/>
              </p:cNvSpPr>
              <p:nvPr/>
            </p:nvSpPr>
            <p:spPr bwMode="auto">
              <a:xfrm>
                <a:off x="5572126" y="4356101"/>
                <a:ext cx="0" cy="650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23" name="Line 594"/>
              <p:cNvSpPr>
                <a:spLocks noChangeShapeType="1"/>
              </p:cNvSpPr>
              <p:nvPr/>
            </p:nvSpPr>
            <p:spPr bwMode="auto">
              <a:xfrm>
                <a:off x="1360488" y="4378326"/>
                <a:ext cx="0" cy="4286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24" name="Line 595"/>
              <p:cNvSpPr>
                <a:spLocks noChangeShapeType="1"/>
              </p:cNvSpPr>
              <p:nvPr/>
            </p:nvSpPr>
            <p:spPr bwMode="auto">
              <a:xfrm>
                <a:off x="1636713" y="4378326"/>
                <a:ext cx="0" cy="4286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25" name="Line 596"/>
              <p:cNvSpPr>
                <a:spLocks noChangeShapeType="1"/>
              </p:cNvSpPr>
              <p:nvPr/>
            </p:nvSpPr>
            <p:spPr bwMode="auto">
              <a:xfrm>
                <a:off x="1831976" y="4378326"/>
                <a:ext cx="0" cy="4286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26" name="Line 597"/>
              <p:cNvSpPr>
                <a:spLocks noChangeShapeType="1"/>
              </p:cNvSpPr>
              <p:nvPr/>
            </p:nvSpPr>
            <p:spPr bwMode="auto">
              <a:xfrm>
                <a:off x="1982788" y="4378326"/>
                <a:ext cx="0" cy="4286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27" name="Line 598"/>
              <p:cNvSpPr>
                <a:spLocks noChangeShapeType="1"/>
              </p:cNvSpPr>
              <p:nvPr/>
            </p:nvSpPr>
            <p:spPr bwMode="auto">
              <a:xfrm>
                <a:off x="2106613" y="4378326"/>
                <a:ext cx="0" cy="4286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28" name="Line 599"/>
              <p:cNvSpPr>
                <a:spLocks noChangeShapeType="1"/>
              </p:cNvSpPr>
              <p:nvPr/>
            </p:nvSpPr>
            <p:spPr bwMode="auto">
              <a:xfrm>
                <a:off x="2211388" y="4378326"/>
                <a:ext cx="0" cy="4286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29" name="Line 600"/>
              <p:cNvSpPr>
                <a:spLocks noChangeShapeType="1"/>
              </p:cNvSpPr>
              <p:nvPr/>
            </p:nvSpPr>
            <p:spPr bwMode="auto">
              <a:xfrm>
                <a:off x="2301876" y="4378326"/>
                <a:ext cx="0" cy="4286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30" name="Line 601"/>
              <p:cNvSpPr>
                <a:spLocks noChangeShapeType="1"/>
              </p:cNvSpPr>
              <p:nvPr/>
            </p:nvSpPr>
            <p:spPr bwMode="auto">
              <a:xfrm>
                <a:off x="2381251" y="4378326"/>
                <a:ext cx="0" cy="4286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31" name="Line 602"/>
              <p:cNvSpPr>
                <a:spLocks noChangeShapeType="1"/>
              </p:cNvSpPr>
              <p:nvPr/>
            </p:nvSpPr>
            <p:spPr bwMode="auto">
              <a:xfrm>
                <a:off x="2922588" y="4378326"/>
                <a:ext cx="0" cy="4286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32" name="Line 603"/>
              <p:cNvSpPr>
                <a:spLocks noChangeShapeType="1"/>
              </p:cNvSpPr>
              <p:nvPr/>
            </p:nvSpPr>
            <p:spPr bwMode="auto">
              <a:xfrm>
                <a:off x="3195638" y="4378326"/>
                <a:ext cx="0" cy="4286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33" name="Line 604"/>
              <p:cNvSpPr>
                <a:spLocks noChangeShapeType="1"/>
              </p:cNvSpPr>
              <p:nvPr/>
            </p:nvSpPr>
            <p:spPr bwMode="auto">
              <a:xfrm>
                <a:off x="3389313" y="4378326"/>
                <a:ext cx="0" cy="4286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34" name="Line 605"/>
              <p:cNvSpPr>
                <a:spLocks noChangeShapeType="1"/>
              </p:cNvSpPr>
              <p:nvPr/>
            </p:nvSpPr>
            <p:spPr bwMode="auto">
              <a:xfrm>
                <a:off x="3541713" y="4378326"/>
                <a:ext cx="0" cy="4286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35" name="Line 606"/>
              <p:cNvSpPr>
                <a:spLocks noChangeShapeType="1"/>
              </p:cNvSpPr>
              <p:nvPr/>
            </p:nvSpPr>
            <p:spPr bwMode="auto">
              <a:xfrm>
                <a:off x="3665538" y="4378326"/>
                <a:ext cx="0" cy="4286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36" name="Line 607"/>
              <p:cNvSpPr>
                <a:spLocks noChangeShapeType="1"/>
              </p:cNvSpPr>
              <p:nvPr/>
            </p:nvSpPr>
            <p:spPr bwMode="auto">
              <a:xfrm>
                <a:off x="3768726" y="4378326"/>
                <a:ext cx="0" cy="4286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37" name="Line 609"/>
              <p:cNvSpPr>
                <a:spLocks noChangeShapeType="1"/>
              </p:cNvSpPr>
              <p:nvPr/>
            </p:nvSpPr>
            <p:spPr bwMode="auto">
              <a:xfrm>
                <a:off x="3860801" y="4378325"/>
                <a:ext cx="0" cy="4286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38" name="Line 610"/>
              <p:cNvSpPr>
                <a:spLocks noChangeShapeType="1"/>
              </p:cNvSpPr>
              <p:nvPr/>
            </p:nvSpPr>
            <p:spPr bwMode="auto">
              <a:xfrm>
                <a:off x="3938588" y="4378325"/>
                <a:ext cx="0" cy="4286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39" name="Line 611"/>
              <p:cNvSpPr>
                <a:spLocks noChangeShapeType="1"/>
              </p:cNvSpPr>
              <p:nvPr/>
            </p:nvSpPr>
            <p:spPr bwMode="auto">
              <a:xfrm>
                <a:off x="4479926" y="4378325"/>
                <a:ext cx="0" cy="4286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40" name="Line 612"/>
              <p:cNvSpPr>
                <a:spLocks noChangeShapeType="1"/>
              </p:cNvSpPr>
              <p:nvPr/>
            </p:nvSpPr>
            <p:spPr bwMode="auto">
              <a:xfrm>
                <a:off x="4754563" y="4378325"/>
                <a:ext cx="0" cy="4286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41" name="Line 613"/>
              <p:cNvSpPr>
                <a:spLocks noChangeShapeType="1"/>
              </p:cNvSpPr>
              <p:nvPr/>
            </p:nvSpPr>
            <p:spPr bwMode="auto">
              <a:xfrm>
                <a:off x="4951413" y="4378325"/>
                <a:ext cx="0" cy="4286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42" name="Line 614"/>
              <p:cNvSpPr>
                <a:spLocks noChangeShapeType="1"/>
              </p:cNvSpPr>
              <p:nvPr/>
            </p:nvSpPr>
            <p:spPr bwMode="auto">
              <a:xfrm>
                <a:off x="5100638" y="4378325"/>
                <a:ext cx="0" cy="4286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43" name="Line 615"/>
              <p:cNvSpPr>
                <a:spLocks noChangeShapeType="1"/>
              </p:cNvSpPr>
              <p:nvPr/>
            </p:nvSpPr>
            <p:spPr bwMode="auto">
              <a:xfrm>
                <a:off x="5224463" y="4378325"/>
                <a:ext cx="0" cy="4286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44" name="Line 616"/>
              <p:cNvSpPr>
                <a:spLocks noChangeShapeType="1"/>
              </p:cNvSpPr>
              <p:nvPr/>
            </p:nvSpPr>
            <p:spPr bwMode="auto">
              <a:xfrm>
                <a:off x="5329238" y="4378325"/>
                <a:ext cx="0" cy="4286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45" name="Line 617"/>
              <p:cNvSpPr>
                <a:spLocks noChangeShapeType="1"/>
              </p:cNvSpPr>
              <p:nvPr/>
            </p:nvSpPr>
            <p:spPr bwMode="auto">
              <a:xfrm>
                <a:off x="5419726" y="4378325"/>
                <a:ext cx="0" cy="4286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46" name="Line 618"/>
              <p:cNvSpPr>
                <a:spLocks noChangeShapeType="1"/>
              </p:cNvSpPr>
              <p:nvPr/>
            </p:nvSpPr>
            <p:spPr bwMode="auto">
              <a:xfrm>
                <a:off x="5499101" y="4378325"/>
                <a:ext cx="0" cy="4286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47" name="Line 619"/>
              <p:cNvSpPr>
                <a:spLocks noChangeShapeType="1"/>
              </p:cNvSpPr>
              <p:nvPr/>
            </p:nvSpPr>
            <p:spPr bwMode="auto">
              <a:xfrm>
                <a:off x="892176" y="949325"/>
                <a:ext cx="0" cy="666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48" name="Line 620"/>
              <p:cNvSpPr>
                <a:spLocks noChangeShapeType="1"/>
              </p:cNvSpPr>
              <p:nvPr/>
            </p:nvSpPr>
            <p:spPr bwMode="auto">
              <a:xfrm>
                <a:off x="2451101" y="949325"/>
                <a:ext cx="0" cy="666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49" name="Line 621"/>
              <p:cNvSpPr>
                <a:spLocks noChangeShapeType="1"/>
              </p:cNvSpPr>
              <p:nvPr/>
            </p:nvSpPr>
            <p:spPr bwMode="auto">
              <a:xfrm>
                <a:off x="4011613" y="949325"/>
                <a:ext cx="0" cy="666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50" name="Line 622"/>
              <p:cNvSpPr>
                <a:spLocks noChangeShapeType="1"/>
              </p:cNvSpPr>
              <p:nvPr/>
            </p:nvSpPr>
            <p:spPr bwMode="auto">
              <a:xfrm>
                <a:off x="5572126" y="949325"/>
                <a:ext cx="0" cy="666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51" name="Line 623"/>
              <p:cNvSpPr>
                <a:spLocks noChangeShapeType="1"/>
              </p:cNvSpPr>
              <p:nvPr/>
            </p:nvSpPr>
            <p:spPr bwMode="auto">
              <a:xfrm>
                <a:off x="1360488" y="949325"/>
                <a:ext cx="0" cy="412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52" name="Line 624"/>
              <p:cNvSpPr>
                <a:spLocks noChangeShapeType="1"/>
              </p:cNvSpPr>
              <p:nvPr/>
            </p:nvSpPr>
            <p:spPr bwMode="auto">
              <a:xfrm>
                <a:off x="1636713" y="949325"/>
                <a:ext cx="0" cy="412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53" name="Line 625"/>
              <p:cNvSpPr>
                <a:spLocks noChangeShapeType="1"/>
              </p:cNvSpPr>
              <p:nvPr/>
            </p:nvSpPr>
            <p:spPr bwMode="auto">
              <a:xfrm>
                <a:off x="1831976" y="949325"/>
                <a:ext cx="0" cy="412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54" name="Line 626"/>
              <p:cNvSpPr>
                <a:spLocks noChangeShapeType="1"/>
              </p:cNvSpPr>
              <p:nvPr/>
            </p:nvSpPr>
            <p:spPr bwMode="auto">
              <a:xfrm>
                <a:off x="1982788" y="949325"/>
                <a:ext cx="0" cy="412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55" name="Line 627"/>
              <p:cNvSpPr>
                <a:spLocks noChangeShapeType="1"/>
              </p:cNvSpPr>
              <p:nvPr/>
            </p:nvSpPr>
            <p:spPr bwMode="auto">
              <a:xfrm>
                <a:off x="2106613" y="949325"/>
                <a:ext cx="0" cy="412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56" name="Line 628"/>
              <p:cNvSpPr>
                <a:spLocks noChangeShapeType="1"/>
              </p:cNvSpPr>
              <p:nvPr/>
            </p:nvSpPr>
            <p:spPr bwMode="auto">
              <a:xfrm>
                <a:off x="2211388" y="949325"/>
                <a:ext cx="0" cy="412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57" name="Line 629"/>
              <p:cNvSpPr>
                <a:spLocks noChangeShapeType="1"/>
              </p:cNvSpPr>
              <p:nvPr/>
            </p:nvSpPr>
            <p:spPr bwMode="auto">
              <a:xfrm>
                <a:off x="2301876" y="949325"/>
                <a:ext cx="0" cy="412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58" name="Line 630"/>
              <p:cNvSpPr>
                <a:spLocks noChangeShapeType="1"/>
              </p:cNvSpPr>
              <p:nvPr/>
            </p:nvSpPr>
            <p:spPr bwMode="auto">
              <a:xfrm>
                <a:off x="2381251" y="949325"/>
                <a:ext cx="0" cy="412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59" name="Line 631"/>
              <p:cNvSpPr>
                <a:spLocks noChangeShapeType="1"/>
              </p:cNvSpPr>
              <p:nvPr/>
            </p:nvSpPr>
            <p:spPr bwMode="auto">
              <a:xfrm>
                <a:off x="2922588" y="949325"/>
                <a:ext cx="0" cy="412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60" name="Line 632"/>
              <p:cNvSpPr>
                <a:spLocks noChangeShapeType="1"/>
              </p:cNvSpPr>
              <p:nvPr/>
            </p:nvSpPr>
            <p:spPr bwMode="auto">
              <a:xfrm>
                <a:off x="3195638" y="949325"/>
                <a:ext cx="0" cy="412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61" name="Line 633"/>
              <p:cNvSpPr>
                <a:spLocks noChangeShapeType="1"/>
              </p:cNvSpPr>
              <p:nvPr/>
            </p:nvSpPr>
            <p:spPr bwMode="auto">
              <a:xfrm>
                <a:off x="3389313" y="949325"/>
                <a:ext cx="0" cy="412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62" name="Line 634"/>
              <p:cNvSpPr>
                <a:spLocks noChangeShapeType="1"/>
              </p:cNvSpPr>
              <p:nvPr/>
            </p:nvSpPr>
            <p:spPr bwMode="auto">
              <a:xfrm>
                <a:off x="3541713" y="949325"/>
                <a:ext cx="0" cy="412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63" name="Line 635"/>
              <p:cNvSpPr>
                <a:spLocks noChangeShapeType="1"/>
              </p:cNvSpPr>
              <p:nvPr/>
            </p:nvSpPr>
            <p:spPr bwMode="auto">
              <a:xfrm>
                <a:off x="3665538" y="949325"/>
                <a:ext cx="0" cy="412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64" name="Line 636"/>
              <p:cNvSpPr>
                <a:spLocks noChangeShapeType="1"/>
              </p:cNvSpPr>
              <p:nvPr/>
            </p:nvSpPr>
            <p:spPr bwMode="auto">
              <a:xfrm>
                <a:off x="3768726" y="949325"/>
                <a:ext cx="0" cy="412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65" name="Line 637"/>
              <p:cNvSpPr>
                <a:spLocks noChangeShapeType="1"/>
              </p:cNvSpPr>
              <p:nvPr/>
            </p:nvSpPr>
            <p:spPr bwMode="auto">
              <a:xfrm>
                <a:off x="3860801" y="949325"/>
                <a:ext cx="0" cy="412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66" name="Line 638"/>
              <p:cNvSpPr>
                <a:spLocks noChangeShapeType="1"/>
              </p:cNvSpPr>
              <p:nvPr/>
            </p:nvSpPr>
            <p:spPr bwMode="auto">
              <a:xfrm>
                <a:off x="3938588" y="949325"/>
                <a:ext cx="0" cy="412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67" name="Line 639"/>
              <p:cNvSpPr>
                <a:spLocks noChangeShapeType="1"/>
              </p:cNvSpPr>
              <p:nvPr/>
            </p:nvSpPr>
            <p:spPr bwMode="auto">
              <a:xfrm>
                <a:off x="4479926" y="949325"/>
                <a:ext cx="0" cy="412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68" name="Line 640"/>
              <p:cNvSpPr>
                <a:spLocks noChangeShapeType="1"/>
              </p:cNvSpPr>
              <p:nvPr/>
            </p:nvSpPr>
            <p:spPr bwMode="auto">
              <a:xfrm>
                <a:off x="4754563" y="949325"/>
                <a:ext cx="0" cy="412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69" name="Line 641"/>
              <p:cNvSpPr>
                <a:spLocks noChangeShapeType="1"/>
              </p:cNvSpPr>
              <p:nvPr/>
            </p:nvSpPr>
            <p:spPr bwMode="auto">
              <a:xfrm>
                <a:off x="4951413" y="949325"/>
                <a:ext cx="0" cy="412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70" name="Line 642"/>
              <p:cNvSpPr>
                <a:spLocks noChangeShapeType="1"/>
              </p:cNvSpPr>
              <p:nvPr/>
            </p:nvSpPr>
            <p:spPr bwMode="auto">
              <a:xfrm>
                <a:off x="5100638" y="949325"/>
                <a:ext cx="0" cy="412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71" name="Line 643"/>
              <p:cNvSpPr>
                <a:spLocks noChangeShapeType="1"/>
              </p:cNvSpPr>
              <p:nvPr/>
            </p:nvSpPr>
            <p:spPr bwMode="auto">
              <a:xfrm>
                <a:off x="5224463" y="949325"/>
                <a:ext cx="0" cy="412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72" name="Line 644"/>
              <p:cNvSpPr>
                <a:spLocks noChangeShapeType="1"/>
              </p:cNvSpPr>
              <p:nvPr/>
            </p:nvSpPr>
            <p:spPr bwMode="auto">
              <a:xfrm>
                <a:off x="5329238" y="949325"/>
                <a:ext cx="0" cy="412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73" name="Line 645"/>
              <p:cNvSpPr>
                <a:spLocks noChangeShapeType="1"/>
              </p:cNvSpPr>
              <p:nvPr/>
            </p:nvSpPr>
            <p:spPr bwMode="auto">
              <a:xfrm>
                <a:off x="5419726" y="949325"/>
                <a:ext cx="0" cy="412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74" name="Line 646"/>
              <p:cNvSpPr>
                <a:spLocks noChangeShapeType="1"/>
              </p:cNvSpPr>
              <p:nvPr/>
            </p:nvSpPr>
            <p:spPr bwMode="auto">
              <a:xfrm>
                <a:off x="5499101" y="949325"/>
                <a:ext cx="0" cy="412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75" name="Line 647"/>
              <p:cNvSpPr>
                <a:spLocks noChangeShapeType="1"/>
              </p:cNvSpPr>
              <p:nvPr/>
            </p:nvSpPr>
            <p:spPr bwMode="auto">
              <a:xfrm>
                <a:off x="892176" y="949325"/>
                <a:ext cx="0" cy="347186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76" name="Line 648"/>
              <p:cNvSpPr>
                <a:spLocks noChangeShapeType="1"/>
              </p:cNvSpPr>
              <p:nvPr/>
            </p:nvSpPr>
            <p:spPr bwMode="auto">
              <a:xfrm>
                <a:off x="5572126" y="949325"/>
                <a:ext cx="0" cy="347186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77" name="Line 649"/>
              <p:cNvSpPr>
                <a:spLocks noChangeShapeType="1"/>
              </p:cNvSpPr>
              <p:nvPr/>
            </p:nvSpPr>
            <p:spPr bwMode="auto">
              <a:xfrm>
                <a:off x="884238" y="4411663"/>
                <a:ext cx="469741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78" name="Line 650"/>
              <p:cNvSpPr>
                <a:spLocks noChangeShapeType="1"/>
              </p:cNvSpPr>
              <p:nvPr/>
            </p:nvSpPr>
            <p:spPr bwMode="auto">
              <a:xfrm>
                <a:off x="884238" y="960438"/>
                <a:ext cx="469741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79" name="Freeform 651"/>
              <p:cNvSpPr>
                <a:spLocks/>
              </p:cNvSpPr>
              <p:nvPr/>
            </p:nvSpPr>
            <p:spPr bwMode="auto">
              <a:xfrm>
                <a:off x="996951" y="2982913"/>
                <a:ext cx="93663" cy="95250"/>
              </a:xfrm>
              <a:custGeom>
                <a:avLst/>
                <a:gdLst>
                  <a:gd name="T0" fmla="*/ 29 w 59"/>
                  <a:gd name="T1" fmla="*/ 0 h 60"/>
                  <a:gd name="T2" fmla="*/ 59 w 59"/>
                  <a:gd name="T3" fmla="*/ 30 h 60"/>
                  <a:gd name="T4" fmla="*/ 29 w 59"/>
                  <a:gd name="T5" fmla="*/ 60 h 60"/>
                  <a:gd name="T6" fmla="*/ 0 w 59"/>
                  <a:gd name="T7" fmla="*/ 30 h 60"/>
                  <a:gd name="T8" fmla="*/ 29 w 59"/>
                  <a:gd name="T9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60">
                    <a:moveTo>
                      <a:pt x="29" y="0"/>
                    </a:moveTo>
                    <a:lnTo>
                      <a:pt x="59" y="30"/>
                    </a:lnTo>
                    <a:lnTo>
                      <a:pt x="29" y="60"/>
                    </a:lnTo>
                    <a:lnTo>
                      <a:pt x="0" y="30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80" name="Freeform 652"/>
              <p:cNvSpPr>
                <a:spLocks/>
              </p:cNvSpPr>
              <p:nvPr/>
            </p:nvSpPr>
            <p:spPr bwMode="auto">
              <a:xfrm>
                <a:off x="996951" y="2982913"/>
                <a:ext cx="49213" cy="50800"/>
              </a:xfrm>
              <a:custGeom>
                <a:avLst/>
                <a:gdLst>
                  <a:gd name="T0" fmla="*/ 29 w 31"/>
                  <a:gd name="T1" fmla="*/ 0 h 32"/>
                  <a:gd name="T2" fmla="*/ 31 w 31"/>
                  <a:gd name="T3" fmla="*/ 0 h 32"/>
                  <a:gd name="T4" fmla="*/ 31 w 31"/>
                  <a:gd name="T5" fmla="*/ 2 h 32"/>
                  <a:gd name="T6" fmla="*/ 1 w 31"/>
                  <a:gd name="T7" fmla="*/ 32 h 32"/>
                  <a:gd name="T8" fmla="*/ 0 w 31"/>
                  <a:gd name="T9" fmla="*/ 32 h 32"/>
                  <a:gd name="T10" fmla="*/ 0 w 31"/>
                  <a:gd name="T11" fmla="*/ 30 h 32"/>
                  <a:gd name="T12" fmla="*/ 29 w 31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32">
                    <a:moveTo>
                      <a:pt x="29" y="0"/>
                    </a:moveTo>
                    <a:lnTo>
                      <a:pt x="31" y="0"/>
                    </a:lnTo>
                    <a:lnTo>
                      <a:pt x="31" y="2"/>
                    </a:lnTo>
                    <a:lnTo>
                      <a:pt x="1" y="32"/>
                    </a:lnTo>
                    <a:lnTo>
                      <a:pt x="0" y="32"/>
                    </a:lnTo>
                    <a:lnTo>
                      <a:pt x="0" y="30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81" name="Freeform 653"/>
              <p:cNvSpPr>
                <a:spLocks/>
              </p:cNvSpPr>
              <p:nvPr/>
            </p:nvSpPr>
            <p:spPr bwMode="auto">
              <a:xfrm>
                <a:off x="1042988" y="2982913"/>
                <a:ext cx="50800" cy="50800"/>
              </a:xfrm>
              <a:custGeom>
                <a:avLst/>
                <a:gdLst>
                  <a:gd name="T0" fmla="*/ 0 w 32"/>
                  <a:gd name="T1" fmla="*/ 0 h 32"/>
                  <a:gd name="T2" fmla="*/ 2 w 32"/>
                  <a:gd name="T3" fmla="*/ 0 h 32"/>
                  <a:gd name="T4" fmla="*/ 32 w 32"/>
                  <a:gd name="T5" fmla="*/ 30 h 32"/>
                  <a:gd name="T6" fmla="*/ 32 w 32"/>
                  <a:gd name="T7" fmla="*/ 32 h 32"/>
                  <a:gd name="T8" fmla="*/ 30 w 32"/>
                  <a:gd name="T9" fmla="*/ 32 h 32"/>
                  <a:gd name="T10" fmla="*/ 0 w 32"/>
                  <a:gd name="T11" fmla="*/ 2 h 32"/>
                  <a:gd name="T12" fmla="*/ 0 w 32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32">
                    <a:moveTo>
                      <a:pt x="0" y="0"/>
                    </a:moveTo>
                    <a:lnTo>
                      <a:pt x="2" y="0"/>
                    </a:lnTo>
                    <a:lnTo>
                      <a:pt x="32" y="30"/>
                    </a:lnTo>
                    <a:lnTo>
                      <a:pt x="32" y="32"/>
                    </a:lnTo>
                    <a:lnTo>
                      <a:pt x="30" y="3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82" name="Freeform 654"/>
              <p:cNvSpPr>
                <a:spLocks/>
              </p:cNvSpPr>
              <p:nvPr/>
            </p:nvSpPr>
            <p:spPr bwMode="auto">
              <a:xfrm>
                <a:off x="1042988" y="3030538"/>
                <a:ext cx="50800" cy="47625"/>
              </a:xfrm>
              <a:custGeom>
                <a:avLst/>
                <a:gdLst>
                  <a:gd name="T0" fmla="*/ 30 w 32"/>
                  <a:gd name="T1" fmla="*/ 0 h 30"/>
                  <a:gd name="T2" fmla="*/ 32 w 32"/>
                  <a:gd name="T3" fmla="*/ 0 h 30"/>
                  <a:gd name="T4" fmla="*/ 32 w 32"/>
                  <a:gd name="T5" fmla="*/ 2 h 30"/>
                  <a:gd name="T6" fmla="*/ 2 w 32"/>
                  <a:gd name="T7" fmla="*/ 30 h 30"/>
                  <a:gd name="T8" fmla="*/ 0 w 32"/>
                  <a:gd name="T9" fmla="*/ 30 h 30"/>
                  <a:gd name="T10" fmla="*/ 0 w 32"/>
                  <a:gd name="T11" fmla="*/ 30 h 30"/>
                  <a:gd name="T12" fmla="*/ 30 w 32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30">
                    <a:moveTo>
                      <a:pt x="30" y="0"/>
                    </a:moveTo>
                    <a:lnTo>
                      <a:pt x="32" y="0"/>
                    </a:lnTo>
                    <a:lnTo>
                      <a:pt x="32" y="2"/>
                    </a:lnTo>
                    <a:lnTo>
                      <a:pt x="2" y="30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83" name="Freeform 655"/>
              <p:cNvSpPr>
                <a:spLocks/>
              </p:cNvSpPr>
              <p:nvPr/>
            </p:nvSpPr>
            <p:spPr bwMode="auto">
              <a:xfrm>
                <a:off x="996951" y="3030538"/>
                <a:ext cx="49213" cy="47625"/>
              </a:xfrm>
              <a:custGeom>
                <a:avLst/>
                <a:gdLst>
                  <a:gd name="T0" fmla="*/ 0 w 31"/>
                  <a:gd name="T1" fmla="*/ 0 h 30"/>
                  <a:gd name="T2" fmla="*/ 1 w 31"/>
                  <a:gd name="T3" fmla="*/ 0 h 30"/>
                  <a:gd name="T4" fmla="*/ 31 w 31"/>
                  <a:gd name="T5" fmla="*/ 30 h 30"/>
                  <a:gd name="T6" fmla="*/ 31 w 31"/>
                  <a:gd name="T7" fmla="*/ 30 h 30"/>
                  <a:gd name="T8" fmla="*/ 29 w 31"/>
                  <a:gd name="T9" fmla="*/ 30 h 30"/>
                  <a:gd name="T10" fmla="*/ 0 w 31"/>
                  <a:gd name="T11" fmla="*/ 2 h 30"/>
                  <a:gd name="T12" fmla="*/ 0 w 31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30">
                    <a:moveTo>
                      <a:pt x="0" y="0"/>
                    </a:moveTo>
                    <a:lnTo>
                      <a:pt x="1" y="0"/>
                    </a:lnTo>
                    <a:lnTo>
                      <a:pt x="31" y="30"/>
                    </a:lnTo>
                    <a:lnTo>
                      <a:pt x="31" y="30"/>
                    </a:lnTo>
                    <a:lnTo>
                      <a:pt x="29" y="3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84" name="Freeform 656"/>
              <p:cNvSpPr>
                <a:spLocks/>
              </p:cNvSpPr>
              <p:nvPr/>
            </p:nvSpPr>
            <p:spPr bwMode="auto">
              <a:xfrm>
                <a:off x="1379538" y="3082925"/>
                <a:ext cx="92075" cy="92075"/>
              </a:xfrm>
              <a:custGeom>
                <a:avLst/>
                <a:gdLst>
                  <a:gd name="T0" fmla="*/ 30 w 58"/>
                  <a:gd name="T1" fmla="*/ 0 h 58"/>
                  <a:gd name="T2" fmla="*/ 58 w 58"/>
                  <a:gd name="T3" fmla="*/ 30 h 58"/>
                  <a:gd name="T4" fmla="*/ 30 w 58"/>
                  <a:gd name="T5" fmla="*/ 58 h 58"/>
                  <a:gd name="T6" fmla="*/ 0 w 58"/>
                  <a:gd name="T7" fmla="*/ 30 h 58"/>
                  <a:gd name="T8" fmla="*/ 30 w 58"/>
                  <a:gd name="T9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58">
                    <a:moveTo>
                      <a:pt x="30" y="0"/>
                    </a:moveTo>
                    <a:lnTo>
                      <a:pt x="58" y="30"/>
                    </a:lnTo>
                    <a:lnTo>
                      <a:pt x="30" y="58"/>
                    </a:lnTo>
                    <a:lnTo>
                      <a:pt x="0" y="30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85" name="Freeform 657"/>
              <p:cNvSpPr>
                <a:spLocks/>
              </p:cNvSpPr>
              <p:nvPr/>
            </p:nvSpPr>
            <p:spPr bwMode="auto">
              <a:xfrm>
                <a:off x="1379538" y="3082925"/>
                <a:ext cx="47625" cy="49213"/>
              </a:xfrm>
              <a:custGeom>
                <a:avLst/>
                <a:gdLst>
                  <a:gd name="T0" fmla="*/ 30 w 30"/>
                  <a:gd name="T1" fmla="*/ 0 h 31"/>
                  <a:gd name="T2" fmla="*/ 30 w 30"/>
                  <a:gd name="T3" fmla="*/ 0 h 31"/>
                  <a:gd name="T4" fmla="*/ 30 w 30"/>
                  <a:gd name="T5" fmla="*/ 1 h 31"/>
                  <a:gd name="T6" fmla="*/ 1 w 30"/>
                  <a:gd name="T7" fmla="*/ 31 h 31"/>
                  <a:gd name="T8" fmla="*/ 0 w 30"/>
                  <a:gd name="T9" fmla="*/ 31 h 31"/>
                  <a:gd name="T10" fmla="*/ 0 w 30"/>
                  <a:gd name="T11" fmla="*/ 30 h 31"/>
                  <a:gd name="T12" fmla="*/ 30 w 30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1">
                    <a:moveTo>
                      <a:pt x="30" y="0"/>
                    </a:moveTo>
                    <a:lnTo>
                      <a:pt x="30" y="0"/>
                    </a:lnTo>
                    <a:lnTo>
                      <a:pt x="30" y="1"/>
                    </a:lnTo>
                    <a:lnTo>
                      <a:pt x="1" y="31"/>
                    </a:lnTo>
                    <a:lnTo>
                      <a:pt x="0" y="31"/>
                    </a:lnTo>
                    <a:lnTo>
                      <a:pt x="0" y="30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86" name="Freeform 658"/>
              <p:cNvSpPr>
                <a:spLocks/>
              </p:cNvSpPr>
              <p:nvPr/>
            </p:nvSpPr>
            <p:spPr bwMode="auto">
              <a:xfrm>
                <a:off x="1427163" y="3082925"/>
                <a:ext cx="47625" cy="49213"/>
              </a:xfrm>
              <a:custGeom>
                <a:avLst/>
                <a:gdLst>
                  <a:gd name="T0" fmla="*/ 0 w 30"/>
                  <a:gd name="T1" fmla="*/ 0 h 31"/>
                  <a:gd name="T2" fmla="*/ 0 w 30"/>
                  <a:gd name="T3" fmla="*/ 0 h 31"/>
                  <a:gd name="T4" fmla="*/ 30 w 30"/>
                  <a:gd name="T5" fmla="*/ 30 h 31"/>
                  <a:gd name="T6" fmla="*/ 30 w 30"/>
                  <a:gd name="T7" fmla="*/ 31 h 31"/>
                  <a:gd name="T8" fmla="*/ 28 w 30"/>
                  <a:gd name="T9" fmla="*/ 31 h 31"/>
                  <a:gd name="T10" fmla="*/ 0 w 30"/>
                  <a:gd name="T11" fmla="*/ 1 h 31"/>
                  <a:gd name="T12" fmla="*/ 0 w 30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1">
                    <a:moveTo>
                      <a:pt x="0" y="0"/>
                    </a:moveTo>
                    <a:lnTo>
                      <a:pt x="0" y="0"/>
                    </a:lnTo>
                    <a:lnTo>
                      <a:pt x="30" y="30"/>
                    </a:lnTo>
                    <a:lnTo>
                      <a:pt x="30" y="31"/>
                    </a:lnTo>
                    <a:lnTo>
                      <a:pt x="28" y="31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87" name="Freeform 659"/>
              <p:cNvSpPr>
                <a:spLocks/>
              </p:cNvSpPr>
              <p:nvPr/>
            </p:nvSpPr>
            <p:spPr bwMode="auto">
              <a:xfrm>
                <a:off x="1427163" y="3130550"/>
                <a:ext cx="47625" cy="47625"/>
              </a:xfrm>
              <a:custGeom>
                <a:avLst/>
                <a:gdLst>
                  <a:gd name="T0" fmla="*/ 28 w 30"/>
                  <a:gd name="T1" fmla="*/ 0 h 30"/>
                  <a:gd name="T2" fmla="*/ 30 w 30"/>
                  <a:gd name="T3" fmla="*/ 0 h 30"/>
                  <a:gd name="T4" fmla="*/ 30 w 30"/>
                  <a:gd name="T5" fmla="*/ 1 h 30"/>
                  <a:gd name="T6" fmla="*/ 0 w 30"/>
                  <a:gd name="T7" fmla="*/ 30 h 30"/>
                  <a:gd name="T8" fmla="*/ 0 w 30"/>
                  <a:gd name="T9" fmla="*/ 30 h 30"/>
                  <a:gd name="T10" fmla="*/ 0 w 30"/>
                  <a:gd name="T11" fmla="*/ 28 h 30"/>
                  <a:gd name="T12" fmla="*/ 28 w 30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0">
                    <a:moveTo>
                      <a:pt x="28" y="0"/>
                    </a:moveTo>
                    <a:lnTo>
                      <a:pt x="30" y="0"/>
                    </a:lnTo>
                    <a:lnTo>
                      <a:pt x="30" y="1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0" y="28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88" name="Freeform 660"/>
              <p:cNvSpPr>
                <a:spLocks/>
              </p:cNvSpPr>
              <p:nvPr/>
            </p:nvSpPr>
            <p:spPr bwMode="auto">
              <a:xfrm>
                <a:off x="1379538" y="3130550"/>
                <a:ext cx="47625" cy="47625"/>
              </a:xfrm>
              <a:custGeom>
                <a:avLst/>
                <a:gdLst>
                  <a:gd name="T0" fmla="*/ 0 w 30"/>
                  <a:gd name="T1" fmla="*/ 0 h 30"/>
                  <a:gd name="T2" fmla="*/ 1 w 30"/>
                  <a:gd name="T3" fmla="*/ 0 h 30"/>
                  <a:gd name="T4" fmla="*/ 30 w 30"/>
                  <a:gd name="T5" fmla="*/ 28 h 30"/>
                  <a:gd name="T6" fmla="*/ 30 w 30"/>
                  <a:gd name="T7" fmla="*/ 30 h 30"/>
                  <a:gd name="T8" fmla="*/ 30 w 30"/>
                  <a:gd name="T9" fmla="*/ 30 h 30"/>
                  <a:gd name="T10" fmla="*/ 0 w 30"/>
                  <a:gd name="T11" fmla="*/ 1 h 30"/>
                  <a:gd name="T12" fmla="*/ 0 w 30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0">
                    <a:moveTo>
                      <a:pt x="0" y="0"/>
                    </a:moveTo>
                    <a:lnTo>
                      <a:pt x="1" y="0"/>
                    </a:lnTo>
                    <a:lnTo>
                      <a:pt x="30" y="28"/>
                    </a:lnTo>
                    <a:lnTo>
                      <a:pt x="30" y="30"/>
                    </a:lnTo>
                    <a:lnTo>
                      <a:pt x="30" y="30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89" name="Freeform 661"/>
              <p:cNvSpPr>
                <a:spLocks/>
              </p:cNvSpPr>
              <p:nvPr/>
            </p:nvSpPr>
            <p:spPr bwMode="auto">
              <a:xfrm>
                <a:off x="1693863" y="3122613"/>
                <a:ext cx="93663" cy="92075"/>
              </a:xfrm>
              <a:custGeom>
                <a:avLst/>
                <a:gdLst>
                  <a:gd name="T0" fmla="*/ 30 w 59"/>
                  <a:gd name="T1" fmla="*/ 0 h 58"/>
                  <a:gd name="T2" fmla="*/ 59 w 59"/>
                  <a:gd name="T3" fmla="*/ 29 h 58"/>
                  <a:gd name="T4" fmla="*/ 30 w 59"/>
                  <a:gd name="T5" fmla="*/ 58 h 58"/>
                  <a:gd name="T6" fmla="*/ 0 w 59"/>
                  <a:gd name="T7" fmla="*/ 29 h 58"/>
                  <a:gd name="T8" fmla="*/ 30 w 59"/>
                  <a:gd name="T9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58">
                    <a:moveTo>
                      <a:pt x="30" y="0"/>
                    </a:moveTo>
                    <a:lnTo>
                      <a:pt x="59" y="29"/>
                    </a:lnTo>
                    <a:lnTo>
                      <a:pt x="30" y="58"/>
                    </a:lnTo>
                    <a:lnTo>
                      <a:pt x="0" y="29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90" name="Freeform 662"/>
              <p:cNvSpPr>
                <a:spLocks/>
              </p:cNvSpPr>
              <p:nvPr/>
            </p:nvSpPr>
            <p:spPr bwMode="auto">
              <a:xfrm>
                <a:off x="1693863" y="3122613"/>
                <a:ext cx="50800" cy="47625"/>
              </a:xfrm>
              <a:custGeom>
                <a:avLst/>
                <a:gdLst>
                  <a:gd name="T0" fmla="*/ 30 w 32"/>
                  <a:gd name="T1" fmla="*/ 0 h 30"/>
                  <a:gd name="T2" fmla="*/ 32 w 32"/>
                  <a:gd name="T3" fmla="*/ 0 h 30"/>
                  <a:gd name="T4" fmla="*/ 32 w 32"/>
                  <a:gd name="T5" fmla="*/ 2 h 30"/>
                  <a:gd name="T6" fmla="*/ 1 w 32"/>
                  <a:gd name="T7" fmla="*/ 30 h 30"/>
                  <a:gd name="T8" fmla="*/ 0 w 32"/>
                  <a:gd name="T9" fmla="*/ 30 h 30"/>
                  <a:gd name="T10" fmla="*/ 0 w 32"/>
                  <a:gd name="T11" fmla="*/ 29 h 30"/>
                  <a:gd name="T12" fmla="*/ 30 w 32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30">
                    <a:moveTo>
                      <a:pt x="30" y="0"/>
                    </a:moveTo>
                    <a:lnTo>
                      <a:pt x="32" y="0"/>
                    </a:lnTo>
                    <a:lnTo>
                      <a:pt x="32" y="2"/>
                    </a:lnTo>
                    <a:lnTo>
                      <a:pt x="1" y="30"/>
                    </a:lnTo>
                    <a:lnTo>
                      <a:pt x="0" y="30"/>
                    </a:lnTo>
                    <a:lnTo>
                      <a:pt x="0" y="29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91" name="Freeform 663"/>
              <p:cNvSpPr>
                <a:spLocks/>
              </p:cNvSpPr>
              <p:nvPr/>
            </p:nvSpPr>
            <p:spPr bwMode="auto">
              <a:xfrm>
                <a:off x="1741488" y="3122613"/>
                <a:ext cx="47625" cy="47625"/>
              </a:xfrm>
              <a:custGeom>
                <a:avLst/>
                <a:gdLst>
                  <a:gd name="T0" fmla="*/ 0 w 30"/>
                  <a:gd name="T1" fmla="*/ 0 h 30"/>
                  <a:gd name="T2" fmla="*/ 2 w 30"/>
                  <a:gd name="T3" fmla="*/ 0 h 30"/>
                  <a:gd name="T4" fmla="*/ 30 w 30"/>
                  <a:gd name="T5" fmla="*/ 29 h 30"/>
                  <a:gd name="T6" fmla="*/ 30 w 30"/>
                  <a:gd name="T7" fmla="*/ 30 h 30"/>
                  <a:gd name="T8" fmla="*/ 29 w 30"/>
                  <a:gd name="T9" fmla="*/ 30 h 30"/>
                  <a:gd name="T10" fmla="*/ 0 w 30"/>
                  <a:gd name="T11" fmla="*/ 2 h 30"/>
                  <a:gd name="T12" fmla="*/ 0 w 30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0">
                    <a:moveTo>
                      <a:pt x="0" y="0"/>
                    </a:moveTo>
                    <a:lnTo>
                      <a:pt x="2" y="0"/>
                    </a:lnTo>
                    <a:lnTo>
                      <a:pt x="30" y="29"/>
                    </a:lnTo>
                    <a:lnTo>
                      <a:pt x="30" y="30"/>
                    </a:lnTo>
                    <a:lnTo>
                      <a:pt x="29" y="3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92" name="Freeform 664"/>
              <p:cNvSpPr>
                <a:spLocks/>
              </p:cNvSpPr>
              <p:nvPr/>
            </p:nvSpPr>
            <p:spPr bwMode="auto">
              <a:xfrm>
                <a:off x="1741488" y="3168650"/>
                <a:ext cx="47625" cy="47625"/>
              </a:xfrm>
              <a:custGeom>
                <a:avLst/>
                <a:gdLst>
                  <a:gd name="T0" fmla="*/ 29 w 30"/>
                  <a:gd name="T1" fmla="*/ 0 h 30"/>
                  <a:gd name="T2" fmla="*/ 30 w 30"/>
                  <a:gd name="T3" fmla="*/ 0 h 30"/>
                  <a:gd name="T4" fmla="*/ 30 w 30"/>
                  <a:gd name="T5" fmla="*/ 1 h 30"/>
                  <a:gd name="T6" fmla="*/ 2 w 30"/>
                  <a:gd name="T7" fmla="*/ 30 h 30"/>
                  <a:gd name="T8" fmla="*/ 0 w 30"/>
                  <a:gd name="T9" fmla="*/ 30 h 30"/>
                  <a:gd name="T10" fmla="*/ 0 w 30"/>
                  <a:gd name="T11" fmla="*/ 29 h 30"/>
                  <a:gd name="T12" fmla="*/ 29 w 30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0">
                    <a:moveTo>
                      <a:pt x="29" y="0"/>
                    </a:moveTo>
                    <a:lnTo>
                      <a:pt x="30" y="0"/>
                    </a:lnTo>
                    <a:lnTo>
                      <a:pt x="30" y="1"/>
                    </a:lnTo>
                    <a:lnTo>
                      <a:pt x="2" y="30"/>
                    </a:lnTo>
                    <a:lnTo>
                      <a:pt x="0" y="30"/>
                    </a:lnTo>
                    <a:lnTo>
                      <a:pt x="0" y="29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93" name="Freeform 665"/>
              <p:cNvSpPr>
                <a:spLocks/>
              </p:cNvSpPr>
              <p:nvPr/>
            </p:nvSpPr>
            <p:spPr bwMode="auto">
              <a:xfrm>
                <a:off x="1693863" y="3168650"/>
                <a:ext cx="50800" cy="47625"/>
              </a:xfrm>
              <a:custGeom>
                <a:avLst/>
                <a:gdLst>
                  <a:gd name="T0" fmla="*/ 0 w 32"/>
                  <a:gd name="T1" fmla="*/ 0 h 30"/>
                  <a:gd name="T2" fmla="*/ 1 w 32"/>
                  <a:gd name="T3" fmla="*/ 0 h 30"/>
                  <a:gd name="T4" fmla="*/ 32 w 32"/>
                  <a:gd name="T5" fmla="*/ 29 h 30"/>
                  <a:gd name="T6" fmla="*/ 32 w 32"/>
                  <a:gd name="T7" fmla="*/ 30 h 30"/>
                  <a:gd name="T8" fmla="*/ 30 w 32"/>
                  <a:gd name="T9" fmla="*/ 30 h 30"/>
                  <a:gd name="T10" fmla="*/ 0 w 32"/>
                  <a:gd name="T11" fmla="*/ 1 h 30"/>
                  <a:gd name="T12" fmla="*/ 0 w 32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30">
                    <a:moveTo>
                      <a:pt x="0" y="0"/>
                    </a:moveTo>
                    <a:lnTo>
                      <a:pt x="1" y="0"/>
                    </a:lnTo>
                    <a:lnTo>
                      <a:pt x="32" y="29"/>
                    </a:lnTo>
                    <a:lnTo>
                      <a:pt x="32" y="30"/>
                    </a:lnTo>
                    <a:lnTo>
                      <a:pt x="30" y="30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94" name="Freeform 666"/>
              <p:cNvSpPr>
                <a:spLocks/>
              </p:cNvSpPr>
              <p:nvPr/>
            </p:nvSpPr>
            <p:spPr bwMode="auto">
              <a:xfrm>
                <a:off x="1922463" y="2738438"/>
                <a:ext cx="92075" cy="95250"/>
              </a:xfrm>
              <a:custGeom>
                <a:avLst/>
                <a:gdLst>
                  <a:gd name="T0" fmla="*/ 29 w 58"/>
                  <a:gd name="T1" fmla="*/ 0 h 60"/>
                  <a:gd name="T2" fmla="*/ 58 w 58"/>
                  <a:gd name="T3" fmla="*/ 30 h 60"/>
                  <a:gd name="T4" fmla="*/ 29 w 58"/>
                  <a:gd name="T5" fmla="*/ 60 h 60"/>
                  <a:gd name="T6" fmla="*/ 0 w 58"/>
                  <a:gd name="T7" fmla="*/ 30 h 60"/>
                  <a:gd name="T8" fmla="*/ 29 w 58"/>
                  <a:gd name="T9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60">
                    <a:moveTo>
                      <a:pt x="29" y="0"/>
                    </a:moveTo>
                    <a:lnTo>
                      <a:pt x="58" y="30"/>
                    </a:lnTo>
                    <a:lnTo>
                      <a:pt x="29" y="60"/>
                    </a:lnTo>
                    <a:lnTo>
                      <a:pt x="0" y="30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95" name="Freeform 667"/>
              <p:cNvSpPr>
                <a:spLocks/>
              </p:cNvSpPr>
              <p:nvPr/>
            </p:nvSpPr>
            <p:spPr bwMode="auto">
              <a:xfrm>
                <a:off x="1922463" y="2738438"/>
                <a:ext cx="47625" cy="49213"/>
              </a:xfrm>
              <a:custGeom>
                <a:avLst/>
                <a:gdLst>
                  <a:gd name="T0" fmla="*/ 29 w 30"/>
                  <a:gd name="T1" fmla="*/ 0 h 31"/>
                  <a:gd name="T2" fmla="*/ 30 w 30"/>
                  <a:gd name="T3" fmla="*/ 0 h 31"/>
                  <a:gd name="T4" fmla="*/ 30 w 30"/>
                  <a:gd name="T5" fmla="*/ 2 h 31"/>
                  <a:gd name="T6" fmla="*/ 0 w 30"/>
                  <a:gd name="T7" fmla="*/ 31 h 31"/>
                  <a:gd name="T8" fmla="*/ 0 w 30"/>
                  <a:gd name="T9" fmla="*/ 31 h 31"/>
                  <a:gd name="T10" fmla="*/ 0 w 30"/>
                  <a:gd name="T11" fmla="*/ 30 h 31"/>
                  <a:gd name="T12" fmla="*/ 29 w 30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1">
                    <a:moveTo>
                      <a:pt x="29" y="0"/>
                    </a:moveTo>
                    <a:lnTo>
                      <a:pt x="30" y="0"/>
                    </a:lnTo>
                    <a:lnTo>
                      <a:pt x="30" y="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0" y="30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96" name="Freeform 668"/>
              <p:cNvSpPr>
                <a:spLocks/>
              </p:cNvSpPr>
              <p:nvPr/>
            </p:nvSpPr>
            <p:spPr bwMode="auto">
              <a:xfrm>
                <a:off x="1968501" y="2738438"/>
                <a:ext cx="49213" cy="49213"/>
              </a:xfrm>
              <a:custGeom>
                <a:avLst/>
                <a:gdLst>
                  <a:gd name="T0" fmla="*/ 0 w 31"/>
                  <a:gd name="T1" fmla="*/ 0 h 31"/>
                  <a:gd name="T2" fmla="*/ 1 w 31"/>
                  <a:gd name="T3" fmla="*/ 0 h 31"/>
                  <a:gd name="T4" fmla="*/ 31 w 31"/>
                  <a:gd name="T5" fmla="*/ 30 h 31"/>
                  <a:gd name="T6" fmla="*/ 31 w 31"/>
                  <a:gd name="T7" fmla="*/ 31 h 31"/>
                  <a:gd name="T8" fmla="*/ 29 w 31"/>
                  <a:gd name="T9" fmla="*/ 31 h 31"/>
                  <a:gd name="T10" fmla="*/ 0 w 31"/>
                  <a:gd name="T11" fmla="*/ 2 h 31"/>
                  <a:gd name="T12" fmla="*/ 0 w 31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31">
                    <a:moveTo>
                      <a:pt x="0" y="0"/>
                    </a:moveTo>
                    <a:lnTo>
                      <a:pt x="1" y="0"/>
                    </a:lnTo>
                    <a:lnTo>
                      <a:pt x="31" y="30"/>
                    </a:lnTo>
                    <a:lnTo>
                      <a:pt x="31" y="31"/>
                    </a:lnTo>
                    <a:lnTo>
                      <a:pt x="29" y="31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97" name="Freeform 669"/>
              <p:cNvSpPr>
                <a:spLocks/>
              </p:cNvSpPr>
              <p:nvPr/>
            </p:nvSpPr>
            <p:spPr bwMode="auto">
              <a:xfrm>
                <a:off x="1968501" y="2786063"/>
                <a:ext cx="49213" cy="49213"/>
              </a:xfrm>
              <a:custGeom>
                <a:avLst/>
                <a:gdLst>
                  <a:gd name="T0" fmla="*/ 29 w 31"/>
                  <a:gd name="T1" fmla="*/ 0 h 31"/>
                  <a:gd name="T2" fmla="*/ 31 w 31"/>
                  <a:gd name="T3" fmla="*/ 0 h 31"/>
                  <a:gd name="T4" fmla="*/ 31 w 31"/>
                  <a:gd name="T5" fmla="*/ 1 h 31"/>
                  <a:gd name="T6" fmla="*/ 1 w 31"/>
                  <a:gd name="T7" fmla="*/ 31 h 31"/>
                  <a:gd name="T8" fmla="*/ 0 w 31"/>
                  <a:gd name="T9" fmla="*/ 31 h 31"/>
                  <a:gd name="T10" fmla="*/ 0 w 31"/>
                  <a:gd name="T11" fmla="*/ 30 h 31"/>
                  <a:gd name="T12" fmla="*/ 29 w 31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31">
                    <a:moveTo>
                      <a:pt x="29" y="0"/>
                    </a:moveTo>
                    <a:lnTo>
                      <a:pt x="31" y="0"/>
                    </a:lnTo>
                    <a:lnTo>
                      <a:pt x="31" y="1"/>
                    </a:lnTo>
                    <a:lnTo>
                      <a:pt x="1" y="31"/>
                    </a:lnTo>
                    <a:lnTo>
                      <a:pt x="0" y="31"/>
                    </a:lnTo>
                    <a:lnTo>
                      <a:pt x="0" y="30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98" name="Freeform 670"/>
              <p:cNvSpPr>
                <a:spLocks/>
              </p:cNvSpPr>
              <p:nvPr/>
            </p:nvSpPr>
            <p:spPr bwMode="auto">
              <a:xfrm>
                <a:off x="1922463" y="2786063"/>
                <a:ext cx="47625" cy="49213"/>
              </a:xfrm>
              <a:custGeom>
                <a:avLst/>
                <a:gdLst>
                  <a:gd name="T0" fmla="*/ 0 w 30"/>
                  <a:gd name="T1" fmla="*/ 0 h 31"/>
                  <a:gd name="T2" fmla="*/ 0 w 30"/>
                  <a:gd name="T3" fmla="*/ 0 h 31"/>
                  <a:gd name="T4" fmla="*/ 30 w 30"/>
                  <a:gd name="T5" fmla="*/ 30 h 31"/>
                  <a:gd name="T6" fmla="*/ 30 w 30"/>
                  <a:gd name="T7" fmla="*/ 31 h 31"/>
                  <a:gd name="T8" fmla="*/ 29 w 30"/>
                  <a:gd name="T9" fmla="*/ 31 h 31"/>
                  <a:gd name="T10" fmla="*/ 0 w 30"/>
                  <a:gd name="T11" fmla="*/ 1 h 31"/>
                  <a:gd name="T12" fmla="*/ 0 w 30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1">
                    <a:moveTo>
                      <a:pt x="0" y="0"/>
                    </a:moveTo>
                    <a:lnTo>
                      <a:pt x="0" y="0"/>
                    </a:lnTo>
                    <a:lnTo>
                      <a:pt x="30" y="30"/>
                    </a:lnTo>
                    <a:lnTo>
                      <a:pt x="30" y="31"/>
                    </a:lnTo>
                    <a:lnTo>
                      <a:pt x="29" y="31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99" name="Freeform 671"/>
              <p:cNvSpPr>
                <a:spLocks/>
              </p:cNvSpPr>
              <p:nvPr/>
            </p:nvSpPr>
            <p:spPr bwMode="auto">
              <a:xfrm>
                <a:off x="2528888" y="1905000"/>
                <a:ext cx="92075" cy="93663"/>
              </a:xfrm>
              <a:custGeom>
                <a:avLst/>
                <a:gdLst>
                  <a:gd name="T0" fmla="*/ 28 w 58"/>
                  <a:gd name="T1" fmla="*/ 0 h 59"/>
                  <a:gd name="T2" fmla="*/ 58 w 58"/>
                  <a:gd name="T3" fmla="*/ 30 h 59"/>
                  <a:gd name="T4" fmla="*/ 28 w 58"/>
                  <a:gd name="T5" fmla="*/ 59 h 59"/>
                  <a:gd name="T6" fmla="*/ 0 w 58"/>
                  <a:gd name="T7" fmla="*/ 30 h 59"/>
                  <a:gd name="T8" fmla="*/ 28 w 58"/>
                  <a:gd name="T9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59">
                    <a:moveTo>
                      <a:pt x="28" y="0"/>
                    </a:moveTo>
                    <a:lnTo>
                      <a:pt x="58" y="30"/>
                    </a:lnTo>
                    <a:lnTo>
                      <a:pt x="28" y="59"/>
                    </a:lnTo>
                    <a:lnTo>
                      <a:pt x="0" y="30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00" name="Freeform 672"/>
              <p:cNvSpPr>
                <a:spLocks/>
              </p:cNvSpPr>
              <p:nvPr/>
            </p:nvSpPr>
            <p:spPr bwMode="auto">
              <a:xfrm>
                <a:off x="2528888" y="1905000"/>
                <a:ext cx="49213" cy="47625"/>
              </a:xfrm>
              <a:custGeom>
                <a:avLst/>
                <a:gdLst>
                  <a:gd name="T0" fmla="*/ 28 w 31"/>
                  <a:gd name="T1" fmla="*/ 0 h 30"/>
                  <a:gd name="T2" fmla="*/ 31 w 31"/>
                  <a:gd name="T3" fmla="*/ 0 h 30"/>
                  <a:gd name="T4" fmla="*/ 31 w 31"/>
                  <a:gd name="T5" fmla="*/ 2 h 30"/>
                  <a:gd name="T6" fmla="*/ 1 w 31"/>
                  <a:gd name="T7" fmla="*/ 30 h 30"/>
                  <a:gd name="T8" fmla="*/ 0 w 31"/>
                  <a:gd name="T9" fmla="*/ 30 h 30"/>
                  <a:gd name="T10" fmla="*/ 0 w 31"/>
                  <a:gd name="T11" fmla="*/ 30 h 30"/>
                  <a:gd name="T12" fmla="*/ 28 w 31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30">
                    <a:moveTo>
                      <a:pt x="28" y="0"/>
                    </a:moveTo>
                    <a:lnTo>
                      <a:pt x="31" y="0"/>
                    </a:lnTo>
                    <a:lnTo>
                      <a:pt x="31" y="2"/>
                    </a:lnTo>
                    <a:lnTo>
                      <a:pt x="1" y="30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01" name="Freeform 673"/>
              <p:cNvSpPr>
                <a:spLocks/>
              </p:cNvSpPr>
              <p:nvPr/>
            </p:nvSpPr>
            <p:spPr bwMode="auto">
              <a:xfrm>
                <a:off x="2573338" y="1905000"/>
                <a:ext cx="50800" cy="47625"/>
              </a:xfrm>
              <a:custGeom>
                <a:avLst/>
                <a:gdLst>
                  <a:gd name="T0" fmla="*/ 0 w 32"/>
                  <a:gd name="T1" fmla="*/ 0 h 30"/>
                  <a:gd name="T2" fmla="*/ 3 w 32"/>
                  <a:gd name="T3" fmla="*/ 0 h 30"/>
                  <a:gd name="T4" fmla="*/ 32 w 32"/>
                  <a:gd name="T5" fmla="*/ 30 h 30"/>
                  <a:gd name="T6" fmla="*/ 32 w 32"/>
                  <a:gd name="T7" fmla="*/ 30 h 30"/>
                  <a:gd name="T8" fmla="*/ 30 w 32"/>
                  <a:gd name="T9" fmla="*/ 30 h 30"/>
                  <a:gd name="T10" fmla="*/ 0 w 32"/>
                  <a:gd name="T11" fmla="*/ 2 h 30"/>
                  <a:gd name="T12" fmla="*/ 0 w 32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30">
                    <a:moveTo>
                      <a:pt x="0" y="0"/>
                    </a:moveTo>
                    <a:lnTo>
                      <a:pt x="3" y="0"/>
                    </a:lnTo>
                    <a:lnTo>
                      <a:pt x="32" y="30"/>
                    </a:lnTo>
                    <a:lnTo>
                      <a:pt x="32" y="30"/>
                    </a:lnTo>
                    <a:lnTo>
                      <a:pt x="30" y="3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02" name="Freeform 674"/>
              <p:cNvSpPr>
                <a:spLocks/>
              </p:cNvSpPr>
              <p:nvPr/>
            </p:nvSpPr>
            <p:spPr bwMode="auto">
              <a:xfrm>
                <a:off x="2573338" y="1952625"/>
                <a:ext cx="50800" cy="47625"/>
              </a:xfrm>
              <a:custGeom>
                <a:avLst/>
                <a:gdLst>
                  <a:gd name="T0" fmla="*/ 30 w 32"/>
                  <a:gd name="T1" fmla="*/ 0 h 30"/>
                  <a:gd name="T2" fmla="*/ 32 w 32"/>
                  <a:gd name="T3" fmla="*/ 0 h 30"/>
                  <a:gd name="T4" fmla="*/ 32 w 32"/>
                  <a:gd name="T5" fmla="*/ 0 h 30"/>
                  <a:gd name="T6" fmla="*/ 3 w 32"/>
                  <a:gd name="T7" fmla="*/ 30 h 30"/>
                  <a:gd name="T8" fmla="*/ 0 w 32"/>
                  <a:gd name="T9" fmla="*/ 30 h 30"/>
                  <a:gd name="T10" fmla="*/ 0 w 32"/>
                  <a:gd name="T11" fmla="*/ 29 h 30"/>
                  <a:gd name="T12" fmla="*/ 30 w 32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30">
                    <a:moveTo>
                      <a:pt x="30" y="0"/>
                    </a:moveTo>
                    <a:lnTo>
                      <a:pt x="32" y="0"/>
                    </a:lnTo>
                    <a:lnTo>
                      <a:pt x="32" y="0"/>
                    </a:lnTo>
                    <a:lnTo>
                      <a:pt x="3" y="30"/>
                    </a:lnTo>
                    <a:lnTo>
                      <a:pt x="0" y="30"/>
                    </a:lnTo>
                    <a:lnTo>
                      <a:pt x="0" y="29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03" name="Freeform 675"/>
              <p:cNvSpPr>
                <a:spLocks/>
              </p:cNvSpPr>
              <p:nvPr/>
            </p:nvSpPr>
            <p:spPr bwMode="auto">
              <a:xfrm>
                <a:off x="2528888" y="1952625"/>
                <a:ext cx="49213" cy="47625"/>
              </a:xfrm>
              <a:custGeom>
                <a:avLst/>
                <a:gdLst>
                  <a:gd name="T0" fmla="*/ 0 w 31"/>
                  <a:gd name="T1" fmla="*/ 0 h 30"/>
                  <a:gd name="T2" fmla="*/ 1 w 31"/>
                  <a:gd name="T3" fmla="*/ 0 h 30"/>
                  <a:gd name="T4" fmla="*/ 31 w 31"/>
                  <a:gd name="T5" fmla="*/ 29 h 30"/>
                  <a:gd name="T6" fmla="*/ 31 w 31"/>
                  <a:gd name="T7" fmla="*/ 30 h 30"/>
                  <a:gd name="T8" fmla="*/ 28 w 31"/>
                  <a:gd name="T9" fmla="*/ 30 h 30"/>
                  <a:gd name="T10" fmla="*/ 0 w 31"/>
                  <a:gd name="T11" fmla="*/ 0 h 30"/>
                  <a:gd name="T12" fmla="*/ 0 w 31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30">
                    <a:moveTo>
                      <a:pt x="0" y="0"/>
                    </a:moveTo>
                    <a:lnTo>
                      <a:pt x="1" y="0"/>
                    </a:lnTo>
                    <a:lnTo>
                      <a:pt x="31" y="29"/>
                    </a:lnTo>
                    <a:lnTo>
                      <a:pt x="31" y="30"/>
                    </a:lnTo>
                    <a:lnTo>
                      <a:pt x="28" y="3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04" name="Freeform 676"/>
              <p:cNvSpPr>
                <a:spLocks/>
              </p:cNvSpPr>
              <p:nvPr/>
            </p:nvSpPr>
            <p:spPr bwMode="auto">
              <a:xfrm>
                <a:off x="3027363" y="1704975"/>
                <a:ext cx="93663" cy="92075"/>
              </a:xfrm>
              <a:custGeom>
                <a:avLst/>
                <a:gdLst>
                  <a:gd name="T0" fmla="*/ 28 w 59"/>
                  <a:gd name="T1" fmla="*/ 0 h 58"/>
                  <a:gd name="T2" fmla="*/ 59 w 59"/>
                  <a:gd name="T3" fmla="*/ 29 h 58"/>
                  <a:gd name="T4" fmla="*/ 28 w 59"/>
                  <a:gd name="T5" fmla="*/ 58 h 58"/>
                  <a:gd name="T6" fmla="*/ 0 w 59"/>
                  <a:gd name="T7" fmla="*/ 29 h 58"/>
                  <a:gd name="T8" fmla="*/ 28 w 59"/>
                  <a:gd name="T9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58">
                    <a:moveTo>
                      <a:pt x="28" y="0"/>
                    </a:moveTo>
                    <a:lnTo>
                      <a:pt x="59" y="29"/>
                    </a:lnTo>
                    <a:lnTo>
                      <a:pt x="28" y="58"/>
                    </a:lnTo>
                    <a:lnTo>
                      <a:pt x="0" y="29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05" name="Freeform 677"/>
              <p:cNvSpPr>
                <a:spLocks/>
              </p:cNvSpPr>
              <p:nvPr/>
            </p:nvSpPr>
            <p:spPr bwMode="auto">
              <a:xfrm>
                <a:off x="3027363" y="1704975"/>
                <a:ext cx="47625" cy="46038"/>
              </a:xfrm>
              <a:custGeom>
                <a:avLst/>
                <a:gdLst>
                  <a:gd name="T0" fmla="*/ 28 w 30"/>
                  <a:gd name="T1" fmla="*/ 0 h 29"/>
                  <a:gd name="T2" fmla="*/ 30 w 30"/>
                  <a:gd name="T3" fmla="*/ 0 h 29"/>
                  <a:gd name="T4" fmla="*/ 30 w 30"/>
                  <a:gd name="T5" fmla="*/ 1 h 29"/>
                  <a:gd name="T6" fmla="*/ 0 w 30"/>
                  <a:gd name="T7" fmla="*/ 29 h 29"/>
                  <a:gd name="T8" fmla="*/ 0 w 30"/>
                  <a:gd name="T9" fmla="*/ 29 h 29"/>
                  <a:gd name="T10" fmla="*/ 0 w 30"/>
                  <a:gd name="T11" fmla="*/ 29 h 29"/>
                  <a:gd name="T12" fmla="*/ 28 w 30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9">
                    <a:moveTo>
                      <a:pt x="28" y="0"/>
                    </a:moveTo>
                    <a:lnTo>
                      <a:pt x="30" y="0"/>
                    </a:lnTo>
                    <a:lnTo>
                      <a:pt x="30" y="1"/>
                    </a:lnTo>
                    <a:lnTo>
                      <a:pt x="0" y="29"/>
                    </a:lnTo>
                    <a:lnTo>
                      <a:pt x="0" y="29"/>
                    </a:lnTo>
                    <a:lnTo>
                      <a:pt x="0" y="29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06" name="Freeform 678"/>
              <p:cNvSpPr>
                <a:spLocks/>
              </p:cNvSpPr>
              <p:nvPr/>
            </p:nvSpPr>
            <p:spPr bwMode="auto">
              <a:xfrm>
                <a:off x="3071813" y="1704975"/>
                <a:ext cx="50800" cy="46038"/>
              </a:xfrm>
              <a:custGeom>
                <a:avLst/>
                <a:gdLst>
                  <a:gd name="T0" fmla="*/ 0 w 32"/>
                  <a:gd name="T1" fmla="*/ 0 h 29"/>
                  <a:gd name="T2" fmla="*/ 2 w 32"/>
                  <a:gd name="T3" fmla="*/ 0 h 29"/>
                  <a:gd name="T4" fmla="*/ 32 w 32"/>
                  <a:gd name="T5" fmla="*/ 29 h 29"/>
                  <a:gd name="T6" fmla="*/ 32 w 32"/>
                  <a:gd name="T7" fmla="*/ 29 h 29"/>
                  <a:gd name="T8" fmla="*/ 31 w 32"/>
                  <a:gd name="T9" fmla="*/ 29 h 29"/>
                  <a:gd name="T10" fmla="*/ 0 w 32"/>
                  <a:gd name="T11" fmla="*/ 1 h 29"/>
                  <a:gd name="T12" fmla="*/ 0 w 32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29">
                    <a:moveTo>
                      <a:pt x="0" y="0"/>
                    </a:moveTo>
                    <a:lnTo>
                      <a:pt x="2" y="0"/>
                    </a:lnTo>
                    <a:lnTo>
                      <a:pt x="32" y="29"/>
                    </a:lnTo>
                    <a:lnTo>
                      <a:pt x="32" y="29"/>
                    </a:lnTo>
                    <a:lnTo>
                      <a:pt x="31" y="29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07" name="Freeform 679"/>
              <p:cNvSpPr>
                <a:spLocks/>
              </p:cNvSpPr>
              <p:nvPr/>
            </p:nvSpPr>
            <p:spPr bwMode="auto">
              <a:xfrm>
                <a:off x="3071813" y="1751013"/>
                <a:ext cx="50800" cy="49213"/>
              </a:xfrm>
              <a:custGeom>
                <a:avLst/>
                <a:gdLst>
                  <a:gd name="T0" fmla="*/ 31 w 32"/>
                  <a:gd name="T1" fmla="*/ 0 h 31"/>
                  <a:gd name="T2" fmla="*/ 32 w 32"/>
                  <a:gd name="T3" fmla="*/ 0 h 31"/>
                  <a:gd name="T4" fmla="*/ 32 w 32"/>
                  <a:gd name="T5" fmla="*/ 0 h 31"/>
                  <a:gd name="T6" fmla="*/ 2 w 32"/>
                  <a:gd name="T7" fmla="*/ 31 h 31"/>
                  <a:gd name="T8" fmla="*/ 0 w 32"/>
                  <a:gd name="T9" fmla="*/ 31 h 31"/>
                  <a:gd name="T10" fmla="*/ 0 w 32"/>
                  <a:gd name="T11" fmla="*/ 29 h 31"/>
                  <a:gd name="T12" fmla="*/ 31 w 32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31">
                    <a:moveTo>
                      <a:pt x="31" y="0"/>
                    </a:moveTo>
                    <a:lnTo>
                      <a:pt x="32" y="0"/>
                    </a:lnTo>
                    <a:lnTo>
                      <a:pt x="32" y="0"/>
                    </a:lnTo>
                    <a:lnTo>
                      <a:pt x="2" y="31"/>
                    </a:lnTo>
                    <a:lnTo>
                      <a:pt x="0" y="31"/>
                    </a:lnTo>
                    <a:lnTo>
                      <a:pt x="0" y="29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08" name="Freeform 680"/>
              <p:cNvSpPr>
                <a:spLocks/>
              </p:cNvSpPr>
              <p:nvPr/>
            </p:nvSpPr>
            <p:spPr bwMode="auto">
              <a:xfrm>
                <a:off x="3027363" y="1751013"/>
                <a:ext cx="47625" cy="49213"/>
              </a:xfrm>
              <a:custGeom>
                <a:avLst/>
                <a:gdLst>
                  <a:gd name="T0" fmla="*/ 0 w 30"/>
                  <a:gd name="T1" fmla="*/ 0 h 31"/>
                  <a:gd name="T2" fmla="*/ 0 w 30"/>
                  <a:gd name="T3" fmla="*/ 0 h 31"/>
                  <a:gd name="T4" fmla="*/ 30 w 30"/>
                  <a:gd name="T5" fmla="*/ 29 h 31"/>
                  <a:gd name="T6" fmla="*/ 30 w 30"/>
                  <a:gd name="T7" fmla="*/ 31 h 31"/>
                  <a:gd name="T8" fmla="*/ 28 w 30"/>
                  <a:gd name="T9" fmla="*/ 31 h 31"/>
                  <a:gd name="T10" fmla="*/ 0 w 30"/>
                  <a:gd name="T11" fmla="*/ 0 h 31"/>
                  <a:gd name="T12" fmla="*/ 0 w 30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1">
                    <a:moveTo>
                      <a:pt x="0" y="0"/>
                    </a:moveTo>
                    <a:lnTo>
                      <a:pt x="0" y="0"/>
                    </a:lnTo>
                    <a:lnTo>
                      <a:pt x="30" y="29"/>
                    </a:lnTo>
                    <a:lnTo>
                      <a:pt x="30" y="31"/>
                    </a:lnTo>
                    <a:lnTo>
                      <a:pt x="28" y="3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09" name="Freeform 681"/>
              <p:cNvSpPr>
                <a:spLocks/>
              </p:cNvSpPr>
              <p:nvPr/>
            </p:nvSpPr>
            <p:spPr bwMode="auto">
              <a:xfrm>
                <a:off x="4192588" y="2025650"/>
                <a:ext cx="93663" cy="93663"/>
              </a:xfrm>
              <a:custGeom>
                <a:avLst/>
                <a:gdLst>
                  <a:gd name="T0" fmla="*/ 29 w 59"/>
                  <a:gd name="T1" fmla="*/ 0 h 59"/>
                  <a:gd name="T2" fmla="*/ 59 w 59"/>
                  <a:gd name="T3" fmla="*/ 28 h 59"/>
                  <a:gd name="T4" fmla="*/ 29 w 59"/>
                  <a:gd name="T5" fmla="*/ 59 h 59"/>
                  <a:gd name="T6" fmla="*/ 0 w 59"/>
                  <a:gd name="T7" fmla="*/ 28 h 59"/>
                  <a:gd name="T8" fmla="*/ 29 w 59"/>
                  <a:gd name="T9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59">
                    <a:moveTo>
                      <a:pt x="29" y="0"/>
                    </a:moveTo>
                    <a:lnTo>
                      <a:pt x="59" y="28"/>
                    </a:lnTo>
                    <a:lnTo>
                      <a:pt x="29" y="59"/>
                    </a:lnTo>
                    <a:lnTo>
                      <a:pt x="0" y="28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10" name="Freeform 682"/>
              <p:cNvSpPr>
                <a:spLocks/>
              </p:cNvSpPr>
              <p:nvPr/>
            </p:nvSpPr>
            <p:spPr bwMode="auto">
              <a:xfrm>
                <a:off x="4192588" y="2025650"/>
                <a:ext cx="49213" cy="47625"/>
              </a:xfrm>
              <a:custGeom>
                <a:avLst/>
                <a:gdLst>
                  <a:gd name="T0" fmla="*/ 29 w 31"/>
                  <a:gd name="T1" fmla="*/ 0 h 30"/>
                  <a:gd name="T2" fmla="*/ 31 w 31"/>
                  <a:gd name="T3" fmla="*/ 0 h 30"/>
                  <a:gd name="T4" fmla="*/ 31 w 31"/>
                  <a:gd name="T5" fmla="*/ 0 h 30"/>
                  <a:gd name="T6" fmla="*/ 1 w 31"/>
                  <a:gd name="T7" fmla="*/ 30 h 30"/>
                  <a:gd name="T8" fmla="*/ 0 w 31"/>
                  <a:gd name="T9" fmla="*/ 30 h 30"/>
                  <a:gd name="T10" fmla="*/ 0 w 31"/>
                  <a:gd name="T11" fmla="*/ 28 h 30"/>
                  <a:gd name="T12" fmla="*/ 29 w 31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30">
                    <a:moveTo>
                      <a:pt x="29" y="0"/>
                    </a:moveTo>
                    <a:lnTo>
                      <a:pt x="31" y="0"/>
                    </a:lnTo>
                    <a:lnTo>
                      <a:pt x="31" y="0"/>
                    </a:lnTo>
                    <a:lnTo>
                      <a:pt x="1" y="30"/>
                    </a:lnTo>
                    <a:lnTo>
                      <a:pt x="0" y="30"/>
                    </a:lnTo>
                    <a:lnTo>
                      <a:pt x="0" y="28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11" name="Freeform 683"/>
              <p:cNvSpPr>
                <a:spLocks/>
              </p:cNvSpPr>
              <p:nvPr/>
            </p:nvSpPr>
            <p:spPr bwMode="auto">
              <a:xfrm>
                <a:off x="4238626" y="2025650"/>
                <a:ext cx="47625" cy="47625"/>
              </a:xfrm>
              <a:custGeom>
                <a:avLst/>
                <a:gdLst>
                  <a:gd name="T0" fmla="*/ 0 w 30"/>
                  <a:gd name="T1" fmla="*/ 0 h 30"/>
                  <a:gd name="T2" fmla="*/ 2 w 30"/>
                  <a:gd name="T3" fmla="*/ 0 h 30"/>
                  <a:gd name="T4" fmla="*/ 30 w 30"/>
                  <a:gd name="T5" fmla="*/ 28 h 30"/>
                  <a:gd name="T6" fmla="*/ 30 w 30"/>
                  <a:gd name="T7" fmla="*/ 30 h 30"/>
                  <a:gd name="T8" fmla="*/ 30 w 30"/>
                  <a:gd name="T9" fmla="*/ 30 h 30"/>
                  <a:gd name="T10" fmla="*/ 0 w 30"/>
                  <a:gd name="T11" fmla="*/ 0 h 30"/>
                  <a:gd name="T12" fmla="*/ 0 w 30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0">
                    <a:moveTo>
                      <a:pt x="0" y="0"/>
                    </a:moveTo>
                    <a:lnTo>
                      <a:pt x="2" y="0"/>
                    </a:lnTo>
                    <a:lnTo>
                      <a:pt x="30" y="28"/>
                    </a:lnTo>
                    <a:lnTo>
                      <a:pt x="30" y="30"/>
                    </a:lnTo>
                    <a:lnTo>
                      <a:pt x="30" y="3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12" name="Freeform 684"/>
              <p:cNvSpPr>
                <a:spLocks/>
              </p:cNvSpPr>
              <p:nvPr/>
            </p:nvSpPr>
            <p:spPr bwMode="auto">
              <a:xfrm>
                <a:off x="4238626" y="2070100"/>
                <a:ext cx="47625" cy="50800"/>
              </a:xfrm>
              <a:custGeom>
                <a:avLst/>
                <a:gdLst>
                  <a:gd name="T0" fmla="*/ 30 w 30"/>
                  <a:gd name="T1" fmla="*/ 0 h 32"/>
                  <a:gd name="T2" fmla="*/ 30 w 30"/>
                  <a:gd name="T3" fmla="*/ 0 h 32"/>
                  <a:gd name="T4" fmla="*/ 30 w 30"/>
                  <a:gd name="T5" fmla="*/ 2 h 32"/>
                  <a:gd name="T6" fmla="*/ 2 w 30"/>
                  <a:gd name="T7" fmla="*/ 32 h 32"/>
                  <a:gd name="T8" fmla="*/ 0 w 30"/>
                  <a:gd name="T9" fmla="*/ 32 h 32"/>
                  <a:gd name="T10" fmla="*/ 0 w 30"/>
                  <a:gd name="T11" fmla="*/ 31 h 32"/>
                  <a:gd name="T12" fmla="*/ 30 w 30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2">
                    <a:moveTo>
                      <a:pt x="30" y="0"/>
                    </a:moveTo>
                    <a:lnTo>
                      <a:pt x="30" y="0"/>
                    </a:lnTo>
                    <a:lnTo>
                      <a:pt x="30" y="2"/>
                    </a:lnTo>
                    <a:lnTo>
                      <a:pt x="2" y="32"/>
                    </a:lnTo>
                    <a:lnTo>
                      <a:pt x="0" y="32"/>
                    </a:lnTo>
                    <a:lnTo>
                      <a:pt x="0" y="31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13" name="Freeform 685"/>
              <p:cNvSpPr>
                <a:spLocks/>
              </p:cNvSpPr>
              <p:nvPr/>
            </p:nvSpPr>
            <p:spPr bwMode="auto">
              <a:xfrm>
                <a:off x="4192588" y="2070100"/>
                <a:ext cx="49213" cy="50800"/>
              </a:xfrm>
              <a:custGeom>
                <a:avLst/>
                <a:gdLst>
                  <a:gd name="T0" fmla="*/ 0 w 31"/>
                  <a:gd name="T1" fmla="*/ 0 h 32"/>
                  <a:gd name="T2" fmla="*/ 1 w 31"/>
                  <a:gd name="T3" fmla="*/ 0 h 32"/>
                  <a:gd name="T4" fmla="*/ 31 w 31"/>
                  <a:gd name="T5" fmla="*/ 31 h 32"/>
                  <a:gd name="T6" fmla="*/ 31 w 31"/>
                  <a:gd name="T7" fmla="*/ 32 h 32"/>
                  <a:gd name="T8" fmla="*/ 29 w 31"/>
                  <a:gd name="T9" fmla="*/ 32 h 32"/>
                  <a:gd name="T10" fmla="*/ 0 w 31"/>
                  <a:gd name="T11" fmla="*/ 2 h 32"/>
                  <a:gd name="T12" fmla="*/ 0 w 31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32">
                    <a:moveTo>
                      <a:pt x="0" y="0"/>
                    </a:moveTo>
                    <a:lnTo>
                      <a:pt x="1" y="0"/>
                    </a:lnTo>
                    <a:lnTo>
                      <a:pt x="31" y="31"/>
                    </a:lnTo>
                    <a:lnTo>
                      <a:pt x="31" y="32"/>
                    </a:lnTo>
                    <a:lnTo>
                      <a:pt x="29" y="3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14" name="Freeform 686"/>
              <p:cNvSpPr>
                <a:spLocks/>
              </p:cNvSpPr>
              <p:nvPr/>
            </p:nvSpPr>
            <p:spPr bwMode="auto">
              <a:xfrm>
                <a:off x="4557713" y="2033588"/>
                <a:ext cx="93663" cy="95250"/>
              </a:xfrm>
              <a:custGeom>
                <a:avLst/>
                <a:gdLst>
                  <a:gd name="T0" fmla="*/ 30 w 59"/>
                  <a:gd name="T1" fmla="*/ 0 h 60"/>
                  <a:gd name="T2" fmla="*/ 59 w 59"/>
                  <a:gd name="T3" fmla="*/ 29 h 60"/>
                  <a:gd name="T4" fmla="*/ 30 w 59"/>
                  <a:gd name="T5" fmla="*/ 60 h 60"/>
                  <a:gd name="T6" fmla="*/ 0 w 59"/>
                  <a:gd name="T7" fmla="*/ 29 h 60"/>
                  <a:gd name="T8" fmla="*/ 30 w 59"/>
                  <a:gd name="T9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60">
                    <a:moveTo>
                      <a:pt x="30" y="0"/>
                    </a:moveTo>
                    <a:lnTo>
                      <a:pt x="59" y="29"/>
                    </a:lnTo>
                    <a:lnTo>
                      <a:pt x="30" y="60"/>
                    </a:lnTo>
                    <a:lnTo>
                      <a:pt x="0" y="29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15" name="Freeform 687"/>
              <p:cNvSpPr>
                <a:spLocks/>
              </p:cNvSpPr>
              <p:nvPr/>
            </p:nvSpPr>
            <p:spPr bwMode="auto">
              <a:xfrm>
                <a:off x="4557713" y="2033588"/>
                <a:ext cx="49213" cy="49213"/>
              </a:xfrm>
              <a:custGeom>
                <a:avLst/>
                <a:gdLst>
                  <a:gd name="T0" fmla="*/ 30 w 31"/>
                  <a:gd name="T1" fmla="*/ 0 h 31"/>
                  <a:gd name="T2" fmla="*/ 31 w 31"/>
                  <a:gd name="T3" fmla="*/ 0 h 31"/>
                  <a:gd name="T4" fmla="*/ 31 w 31"/>
                  <a:gd name="T5" fmla="*/ 2 h 31"/>
                  <a:gd name="T6" fmla="*/ 1 w 31"/>
                  <a:gd name="T7" fmla="*/ 31 h 31"/>
                  <a:gd name="T8" fmla="*/ 0 w 31"/>
                  <a:gd name="T9" fmla="*/ 31 h 31"/>
                  <a:gd name="T10" fmla="*/ 0 w 31"/>
                  <a:gd name="T11" fmla="*/ 29 h 31"/>
                  <a:gd name="T12" fmla="*/ 30 w 31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31">
                    <a:moveTo>
                      <a:pt x="30" y="0"/>
                    </a:moveTo>
                    <a:lnTo>
                      <a:pt x="31" y="0"/>
                    </a:lnTo>
                    <a:lnTo>
                      <a:pt x="31" y="2"/>
                    </a:lnTo>
                    <a:lnTo>
                      <a:pt x="1" y="31"/>
                    </a:lnTo>
                    <a:lnTo>
                      <a:pt x="0" y="31"/>
                    </a:lnTo>
                    <a:lnTo>
                      <a:pt x="0" y="29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16" name="Freeform 688"/>
              <p:cNvSpPr>
                <a:spLocks/>
              </p:cNvSpPr>
              <p:nvPr/>
            </p:nvSpPr>
            <p:spPr bwMode="auto">
              <a:xfrm>
                <a:off x="4605338" y="2033588"/>
                <a:ext cx="47625" cy="49213"/>
              </a:xfrm>
              <a:custGeom>
                <a:avLst/>
                <a:gdLst>
                  <a:gd name="T0" fmla="*/ 0 w 30"/>
                  <a:gd name="T1" fmla="*/ 0 h 31"/>
                  <a:gd name="T2" fmla="*/ 1 w 30"/>
                  <a:gd name="T3" fmla="*/ 0 h 31"/>
                  <a:gd name="T4" fmla="*/ 30 w 30"/>
                  <a:gd name="T5" fmla="*/ 29 h 31"/>
                  <a:gd name="T6" fmla="*/ 30 w 30"/>
                  <a:gd name="T7" fmla="*/ 31 h 31"/>
                  <a:gd name="T8" fmla="*/ 29 w 30"/>
                  <a:gd name="T9" fmla="*/ 31 h 31"/>
                  <a:gd name="T10" fmla="*/ 0 w 30"/>
                  <a:gd name="T11" fmla="*/ 2 h 31"/>
                  <a:gd name="T12" fmla="*/ 0 w 30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1">
                    <a:moveTo>
                      <a:pt x="0" y="0"/>
                    </a:moveTo>
                    <a:lnTo>
                      <a:pt x="1" y="0"/>
                    </a:lnTo>
                    <a:lnTo>
                      <a:pt x="30" y="29"/>
                    </a:lnTo>
                    <a:lnTo>
                      <a:pt x="30" y="31"/>
                    </a:lnTo>
                    <a:lnTo>
                      <a:pt x="29" y="31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17" name="Freeform 689"/>
              <p:cNvSpPr>
                <a:spLocks/>
              </p:cNvSpPr>
              <p:nvPr/>
            </p:nvSpPr>
            <p:spPr bwMode="auto">
              <a:xfrm>
                <a:off x="4605338" y="2079625"/>
                <a:ext cx="47625" cy="49213"/>
              </a:xfrm>
              <a:custGeom>
                <a:avLst/>
                <a:gdLst>
                  <a:gd name="T0" fmla="*/ 29 w 30"/>
                  <a:gd name="T1" fmla="*/ 0 h 31"/>
                  <a:gd name="T2" fmla="*/ 30 w 30"/>
                  <a:gd name="T3" fmla="*/ 0 h 31"/>
                  <a:gd name="T4" fmla="*/ 30 w 30"/>
                  <a:gd name="T5" fmla="*/ 2 h 31"/>
                  <a:gd name="T6" fmla="*/ 1 w 30"/>
                  <a:gd name="T7" fmla="*/ 31 h 31"/>
                  <a:gd name="T8" fmla="*/ 0 w 30"/>
                  <a:gd name="T9" fmla="*/ 31 h 31"/>
                  <a:gd name="T10" fmla="*/ 0 w 30"/>
                  <a:gd name="T11" fmla="*/ 31 h 31"/>
                  <a:gd name="T12" fmla="*/ 29 w 30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1">
                    <a:moveTo>
                      <a:pt x="29" y="0"/>
                    </a:moveTo>
                    <a:lnTo>
                      <a:pt x="30" y="0"/>
                    </a:lnTo>
                    <a:lnTo>
                      <a:pt x="30" y="2"/>
                    </a:lnTo>
                    <a:lnTo>
                      <a:pt x="1" y="31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18" name="Freeform 690"/>
              <p:cNvSpPr>
                <a:spLocks/>
              </p:cNvSpPr>
              <p:nvPr/>
            </p:nvSpPr>
            <p:spPr bwMode="auto">
              <a:xfrm>
                <a:off x="4557713" y="2079625"/>
                <a:ext cx="49213" cy="49213"/>
              </a:xfrm>
              <a:custGeom>
                <a:avLst/>
                <a:gdLst>
                  <a:gd name="T0" fmla="*/ 0 w 31"/>
                  <a:gd name="T1" fmla="*/ 0 h 31"/>
                  <a:gd name="T2" fmla="*/ 1 w 31"/>
                  <a:gd name="T3" fmla="*/ 0 h 31"/>
                  <a:gd name="T4" fmla="*/ 31 w 31"/>
                  <a:gd name="T5" fmla="*/ 31 h 31"/>
                  <a:gd name="T6" fmla="*/ 31 w 31"/>
                  <a:gd name="T7" fmla="*/ 31 h 31"/>
                  <a:gd name="T8" fmla="*/ 30 w 31"/>
                  <a:gd name="T9" fmla="*/ 31 h 31"/>
                  <a:gd name="T10" fmla="*/ 0 w 31"/>
                  <a:gd name="T11" fmla="*/ 2 h 31"/>
                  <a:gd name="T12" fmla="*/ 0 w 31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31">
                    <a:moveTo>
                      <a:pt x="0" y="0"/>
                    </a:moveTo>
                    <a:lnTo>
                      <a:pt x="1" y="0"/>
                    </a:lnTo>
                    <a:lnTo>
                      <a:pt x="31" y="31"/>
                    </a:lnTo>
                    <a:lnTo>
                      <a:pt x="31" y="31"/>
                    </a:lnTo>
                    <a:lnTo>
                      <a:pt x="30" y="31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19" name="Freeform 691"/>
              <p:cNvSpPr>
                <a:spLocks/>
              </p:cNvSpPr>
              <p:nvPr/>
            </p:nvSpPr>
            <p:spPr bwMode="auto">
              <a:xfrm>
                <a:off x="3965576" y="2112963"/>
                <a:ext cx="90488" cy="93663"/>
              </a:xfrm>
              <a:custGeom>
                <a:avLst/>
                <a:gdLst>
                  <a:gd name="T0" fmla="*/ 29 w 57"/>
                  <a:gd name="T1" fmla="*/ 0 h 59"/>
                  <a:gd name="T2" fmla="*/ 57 w 57"/>
                  <a:gd name="T3" fmla="*/ 29 h 59"/>
                  <a:gd name="T4" fmla="*/ 29 w 57"/>
                  <a:gd name="T5" fmla="*/ 59 h 59"/>
                  <a:gd name="T6" fmla="*/ 0 w 57"/>
                  <a:gd name="T7" fmla="*/ 29 h 59"/>
                  <a:gd name="T8" fmla="*/ 29 w 57"/>
                  <a:gd name="T9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9">
                    <a:moveTo>
                      <a:pt x="29" y="0"/>
                    </a:moveTo>
                    <a:lnTo>
                      <a:pt x="57" y="29"/>
                    </a:lnTo>
                    <a:lnTo>
                      <a:pt x="29" y="59"/>
                    </a:lnTo>
                    <a:lnTo>
                      <a:pt x="0" y="29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20" name="Freeform 692"/>
              <p:cNvSpPr>
                <a:spLocks/>
              </p:cNvSpPr>
              <p:nvPr/>
            </p:nvSpPr>
            <p:spPr bwMode="auto">
              <a:xfrm>
                <a:off x="3965576" y="2112963"/>
                <a:ext cx="47625" cy="47625"/>
              </a:xfrm>
              <a:custGeom>
                <a:avLst/>
                <a:gdLst>
                  <a:gd name="T0" fmla="*/ 29 w 30"/>
                  <a:gd name="T1" fmla="*/ 0 h 30"/>
                  <a:gd name="T2" fmla="*/ 30 w 30"/>
                  <a:gd name="T3" fmla="*/ 0 h 30"/>
                  <a:gd name="T4" fmla="*/ 30 w 30"/>
                  <a:gd name="T5" fmla="*/ 1 h 30"/>
                  <a:gd name="T6" fmla="*/ 1 w 30"/>
                  <a:gd name="T7" fmla="*/ 30 h 30"/>
                  <a:gd name="T8" fmla="*/ 0 w 30"/>
                  <a:gd name="T9" fmla="*/ 30 h 30"/>
                  <a:gd name="T10" fmla="*/ 0 w 30"/>
                  <a:gd name="T11" fmla="*/ 29 h 30"/>
                  <a:gd name="T12" fmla="*/ 29 w 30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0">
                    <a:moveTo>
                      <a:pt x="29" y="0"/>
                    </a:moveTo>
                    <a:lnTo>
                      <a:pt x="30" y="0"/>
                    </a:lnTo>
                    <a:lnTo>
                      <a:pt x="30" y="1"/>
                    </a:lnTo>
                    <a:lnTo>
                      <a:pt x="1" y="30"/>
                    </a:lnTo>
                    <a:lnTo>
                      <a:pt x="0" y="30"/>
                    </a:lnTo>
                    <a:lnTo>
                      <a:pt x="0" y="29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21" name="Freeform 693"/>
              <p:cNvSpPr>
                <a:spLocks/>
              </p:cNvSpPr>
              <p:nvPr/>
            </p:nvSpPr>
            <p:spPr bwMode="auto">
              <a:xfrm>
                <a:off x="4011613" y="2112963"/>
                <a:ext cx="47625" cy="47625"/>
              </a:xfrm>
              <a:custGeom>
                <a:avLst/>
                <a:gdLst>
                  <a:gd name="T0" fmla="*/ 0 w 30"/>
                  <a:gd name="T1" fmla="*/ 0 h 30"/>
                  <a:gd name="T2" fmla="*/ 1 w 30"/>
                  <a:gd name="T3" fmla="*/ 0 h 30"/>
                  <a:gd name="T4" fmla="*/ 30 w 30"/>
                  <a:gd name="T5" fmla="*/ 29 h 30"/>
                  <a:gd name="T6" fmla="*/ 30 w 30"/>
                  <a:gd name="T7" fmla="*/ 30 h 30"/>
                  <a:gd name="T8" fmla="*/ 28 w 30"/>
                  <a:gd name="T9" fmla="*/ 30 h 30"/>
                  <a:gd name="T10" fmla="*/ 0 w 30"/>
                  <a:gd name="T11" fmla="*/ 1 h 30"/>
                  <a:gd name="T12" fmla="*/ 0 w 30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0">
                    <a:moveTo>
                      <a:pt x="0" y="0"/>
                    </a:moveTo>
                    <a:lnTo>
                      <a:pt x="1" y="0"/>
                    </a:lnTo>
                    <a:lnTo>
                      <a:pt x="30" y="29"/>
                    </a:lnTo>
                    <a:lnTo>
                      <a:pt x="30" y="30"/>
                    </a:lnTo>
                    <a:lnTo>
                      <a:pt x="28" y="30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22" name="Freeform 694"/>
              <p:cNvSpPr>
                <a:spLocks/>
              </p:cNvSpPr>
              <p:nvPr/>
            </p:nvSpPr>
            <p:spPr bwMode="auto">
              <a:xfrm>
                <a:off x="4011613" y="2159000"/>
                <a:ext cx="47625" cy="49213"/>
              </a:xfrm>
              <a:custGeom>
                <a:avLst/>
                <a:gdLst>
                  <a:gd name="T0" fmla="*/ 28 w 30"/>
                  <a:gd name="T1" fmla="*/ 0 h 31"/>
                  <a:gd name="T2" fmla="*/ 30 w 30"/>
                  <a:gd name="T3" fmla="*/ 0 h 31"/>
                  <a:gd name="T4" fmla="*/ 30 w 30"/>
                  <a:gd name="T5" fmla="*/ 1 h 31"/>
                  <a:gd name="T6" fmla="*/ 1 w 30"/>
                  <a:gd name="T7" fmla="*/ 31 h 31"/>
                  <a:gd name="T8" fmla="*/ 0 w 30"/>
                  <a:gd name="T9" fmla="*/ 31 h 31"/>
                  <a:gd name="T10" fmla="*/ 0 w 30"/>
                  <a:gd name="T11" fmla="*/ 30 h 31"/>
                  <a:gd name="T12" fmla="*/ 28 w 30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1">
                    <a:moveTo>
                      <a:pt x="28" y="0"/>
                    </a:moveTo>
                    <a:lnTo>
                      <a:pt x="30" y="0"/>
                    </a:lnTo>
                    <a:lnTo>
                      <a:pt x="30" y="1"/>
                    </a:lnTo>
                    <a:lnTo>
                      <a:pt x="1" y="31"/>
                    </a:lnTo>
                    <a:lnTo>
                      <a:pt x="0" y="31"/>
                    </a:lnTo>
                    <a:lnTo>
                      <a:pt x="0" y="30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23" name="Freeform 695"/>
              <p:cNvSpPr>
                <a:spLocks/>
              </p:cNvSpPr>
              <p:nvPr/>
            </p:nvSpPr>
            <p:spPr bwMode="auto">
              <a:xfrm>
                <a:off x="3965576" y="2159000"/>
                <a:ext cx="47625" cy="49213"/>
              </a:xfrm>
              <a:custGeom>
                <a:avLst/>
                <a:gdLst>
                  <a:gd name="T0" fmla="*/ 0 w 30"/>
                  <a:gd name="T1" fmla="*/ 0 h 31"/>
                  <a:gd name="T2" fmla="*/ 1 w 30"/>
                  <a:gd name="T3" fmla="*/ 0 h 31"/>
                  <a:gd name="T4" fmla="*/ 30 w 30"/>
                  <a:gd name="T5" fmla="*/ 30 h 31"/>
                  <a:gd name="T6" fmla="*/ 30 w 30"/>
                  <a:gd name="T7" fmla="*/ 31 h 31"/>
                  <a:gd name="T8" fmla="*/ 29 w 30"/>
                  <a:gd name="T9" fmla="*/ 31 h 31"/>
                  <a:gd name="T10" fmla="*/ 0 w 30"/>
                  <a:gd name="T11" fmla="*/ 1 h 31"/>
                  <a:gd name="T12" fmla="*/ 0 w 30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1">
                    <a:moveTo>
                      <a:pt x="0" y="0"/>
                    </a:moveTo>
                    <a:lnTo>
                      <a:pt x="1" y="0"/>
                    </a:lnTo>
                    <a:lnTo>
                      <a:pt x="30" y="30"/>
                    </a:lnTo>
                    <a:lnTo>
                      <a:pt x="30" y="31"/>
                    </a:lnTo>
                    <a:lnTo>
                      <a:pt x="29" y="31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24" name="Freeform 696"/>
              <p:cNvSpPr>
                <a:spLocks/>
              </p:cNvSpPr>
              <p:nvPr/>
            </p:nvSpPr>
            <p:spPr bwMode="auto">
              <a:xfrm>
                <a:off x="3617913" y="2208213"/>
                <a:ext cx="92075" cy="92075"/>
              </a:xfrm>
              <a:custGeom>
                <a:avLst/>
                <a:gdLst>
                  <a:gd name="T0" fmla="*/ 30 w 58"/>
                  <a:gd name="T1" fmla="*/ 0 h 58"/>
                  <a:gd name="T2" fmla="*/ 58 w 58"/>
                  <a:gd name="T3" fmla="*/ 29 h 58"/>
                  <a:gd name="T4" fmla="*/ 30 w 58"/>
                  <a:gd name="T5" fmla="*/ 58 h 58"/>
                  <a:gd name="T6" fmla="*/ 0 w 58"/>
                  <a:gd name="T7" fmla="*/ 29 h 58"/>
                  <a:gd name="T8" fmla="*/ 30 w 58"/>
                  <a:gd name="T9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58">
                    <a:moveTo>
                      <a:pt x="30" y="0"/>
                    </a:moveTo>
                    <a:lnTo>
                      <a:pt x="58" y="29"/>
                    </a:lnTo>
                    <a:lnTo>
                      <a:pt x="30" y="58"/>
                    </a:lnTo>
                    <a:lnTo>
                      <a:pt x="0" y="29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25" name="Freeform 697"/>
              <p:cNvSpPr>
                <a:spLocks/>
              </p:cNvSpPr>
              <p:nvPr/>
            </p:nvSpPr>
            <p:spPr bwMode="auto">
              <a:xfrm>
                <a:off x="3617913" y="2208213"/>
                <a:ext cx="47625" cy="47625"/>
              </a:xfrm>
              <a:custGeom>
                <a:avLst/>
                <a:gdLst>
                  <a:gd name="T0" fmla="*/ 30 w 30"/>
                  <a:gd name="T1" fmla="*/ 0 h 30"/>
                  <a:gd name="T2" fmla="*/ 30 w 30"/>
                  <a:gd name="T3" fmla="*/ 0 h 30"/>
                  <a:gd name="T4" fmla="*/ 30 w 30"/>
                  <a:gd name="T5" fmla="*/ 1 h 30"/>
                  <a:gd name="T6" fmla="*/ 1 w 30"/>
                  <a:gd name="T7" fmla="*/ 30 h 30"/>
                  <a:gd name="T8" fmla="*/ 0 w 30"/>
                  <a:gd name="T9" fmla="*/ 30 h 30"/>
                  <a:gd name="T10" fmla="*/ 0 w 30"/>
                  <a:gd name="T11" fmla="*/ 29 h 30"/>
                  <a:gd name="T12" fmla="*/ 30 w 30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0">
                    <a:moveTo>
                      <a:pt x="30" y="0"/>
                    </a:moveTo>
                    <a:lnTo>
                      <a:pt x="30" y="0"/>
                    </a:lnTo>
                    <a:lnTo>
                      <a:pt x="30" y="1"/>
                    </a:lnTo>
                    <a:lnTo>
                      <a:pt x="1" y="30"/>
                    </a:lnTo>
                    <a:lnTo>
                      <a:pt x="0" y="30"/>
                    </a:lnTo>
                    <a:lnTo>
                      <a:pt x="0" y="29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26" name="Freeform 698"/>
              <p:cNvSpPr>
                <a:spLocks/>
              </p:cNvSpPr>
              <p:nvPr/>
            </p:nvSpPr>
            <p:spPr bwMode="auto">
              <a:xfrm>
                <a:off x="3665538" y="2208213"/>
                <a:ext cx="47625" cy="47625"/>
              </a:xfrm>
              <a:custGeom>
                <a:avLst/>
                <a:gdLst>
                  <a:gd name="T0" fmla="*/ 0 w 30"/>
                  <a:gd name="T1" fmla="*/ 0 h 30"/>
                  <a:gd name="T2" fmla="*/ 0 w 30"/>
                  <a:gd name="T3" fmla="*/ 0 h 30"/>
                  <a:gd name="T4" fmla="*/ 30 w 30"/>
                  <a:gd name="T5" fmla="*/ 29 h 30"/>
                  <a:gd name="T6" fmla="*/ 30 w 30"/>
                  <a:gd name="T7" fmla="*/ 30 h 30"/>
                  <a:gd name="T8" fmla="*/ 28 w 30"/>
                  <a:gd name="T9" fmla="*/ 30 h 30"/>
                  <a:gd name="T10" fmla="*/ 0 w 30"/>
                  <a:gd name="T11" fmla="*/ 1 h 30"/>
                  <a:gd name="T12" fmla="*/ 0 w 30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0">
                    <a:moveTo>
                      <a:pt x="0" y="0"/>
                    </a:moveTo>
                    <a:lnTo>
                      <a:pt x="0" y="0"/>
                    </a:lnTo>
                    <a:lnTo>
                      <a:pt x="30" y="29"/>
                    </a:lnTo>
                    <a:lnTo>
                      <a:pt x="30" y="30"/>
                    </a:lnTo>
                    <a:lnTo>
                      <a:pt x="28" y="30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27" name="Freeform 699"/>
              <p:cNvSpPr>
                <a:spLocks/>
              </p:cNvSpPr>
              <p:nvPr/>
            </p:nvSpPr>
            <p:spPr bwMode="auto">
              <a:xfrm>
                <a:off x="3665538" y="2254250"/>
                <a:ext cx="47625" cy="49213"/>
              </a:xfrm>
              <a:custGeom>
                <a:avLst/>
                <a:gdLst>
                  <a:gd name="T0" fmla="*/ 28 w 30"/>
                  <a:gd name="T1" fmla="*/ 0 h 31"/>
                  <a:gd name="T2" fmla="*/ 30 w 30"/>
                  <a:gd name="T3" fmla="*/ 0 h 31"/>
                  <a:gd name="T4" fmla="*/ 30 w 30"/>
                  <a:gd name="T5" fmla="*/ 1 h 31"/>
                  <a:gd name="T6" fmla="*/ 0 w 30"/>
                  <a:gd name="T7" fmla="*/ 31 h 31"/>
                  <a:gd name="T8" fmla="*/ 0 w 30"/>
                  <a:gd name="T9" fmla="*/ 31 h 31"/>
                  <a:gd name="T10" fmla="*/ 0 w 30"/>
                  <a:gd name="T11" fmla="*/ 29 h 31"/>
                  <a:gd name="T12" fmla="*/ 28 w 30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1">
                    <a:moveTo>
                      <a:pt x="28" y="0"/>
                    </a:moveTo>
                    <a:lnTo>
                      <a:pt x="30" y="0"/>
                    </a:lnTo>
                    <a:lnTo>
                      <a:pt x="30" y="1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0" y="29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28" name="Freeform 700"/>
              <p:cNvSpPr>
                <a:spLocks/>
              </p:cNvSpPr>
              <p:nvPr/>
            </p:nvSpPr>
            <p:spPr bwMode="auto">
              <a:xfrm>
                <a:off x="3617913" y="2254250"/>
                <a:ext cx="47625" cy="49213"/>
              </a:xfrm>
              <a:custGeom>
                <a:avLst/>
                <a:gdLst>
                  <a:gd name="T0" fmla="*/ 0 w 30"/>
                  <a:gd name="T1" fmla="*/ 0 h 31"/>
                  <a:gd name="T2" fmla="*/ 1 w 30"/>
                  <a:gd name="T3" fmla="*/ 0 h 31"/>
                  <a:gd name="T4" fmla="*/ 30 w 30"/>
                  <a:gd name="T5" fmla="*/ 29 h 31"/>
                  <a:gd name="T6" fmla="*/ 30 w 30"/>
                  <a:gd name="T7" fmla="*/ 31 h 31"/>
                  <a:gd name="T8" fmla="*/ 30 w 30"/>
                  <a:gd name="T9" fmla="*/ 31 h 31"/>
                  <a:gd name="T10" fmla="*/ 0 w 30"/>
                  <a:gd name="T11" fmla="*/ 1 h 31"/>
                  <a:gd name="T12" fmla="*/ 0 w 30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1">
                    <a:moveTo>
                      <a:pt x="0" y="0"/>
                    </a:moveTo>
                    <a:lnTo>
                      <a:pt x="1" y="0"/>
                    </a:lnTo>
                    <a:lnTo>
                      <a:pt x="30" y="29"/>
                    </a:lnTo>
                    <a:lnTo>
                      <a:pt x="30" y="31"/>
                    </a:lnTo>
                    <a:lnTo>
                      <a:pt x="30" y="31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29" name="Freeform 701"/>
              <p:cNvSpPr>
                <a:spLocks/>
              </p:cNvSpPr>
              <p:nvPr/>
            </p:nvSpPr>
            <p:spPr bwMode="auto">
              <a:xfrm>
                <a:off x="3722688" y="2547938"/>
                <a:ext cx="92075" cy="74613"/>
              </a:xfrm>
              <a:custGeom>
                <a:avLst/>
                <a:gdLst>
                  <a:gd name="T0" fmla="*/ 29 w 58"/>
                  <a:gd name="T1" fmla="*/ 0 h 47"/>
                  <a:gd name="T2" fmla="*/ 58 w 58"/>
                  <a:gd name="T3" fmla="*/ 47 h 47"/>
                  <a:gd name="T4" fmla="*/ 0 w 58"/>
                  <a:gd name="T5" fmla="*/ 47 h 47"/>
                  <a:gd name="T6" fmla="*/ 29 w 58"/>
                  <a:gd name="T7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47">
                    <a:moveTo>
                      <a:pt x="29" y="0"/>
                    </a:moveTo>
                    <a:lnTo>
                      <a:pt x="58" y="47"/>
                    </a:lnTo>
                    <a:lnTo>
                      <a:pt x="0" y="47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30" name="Freeform 702"/>
              <p:cNvSpPr>
                <a:spLocks/>
              </p:cNvSpPr>
              <p:nvPr/>
            </p:nvSpPr>
            <p:spPr bwMode="auto">
              <a:xfrm>
                <a:off x="3722688" y="2547938"/>
                <a:ext cx="47625" cy="76200"/>
              </a:xfrm>
              <a:custGeom>
                <a:avLst/>
                <a:gdLst>
                  <a:gd name="T0" fmla="*/ 29 w 30"/>
                  <a:gd name="T1" fmla="*/ 0 h 48"/>
                  <a:gd name="T2" fmla="*/ 30 w 30"/>
                  <a:gd name="T3" fmla="*/ 0 h 48"/>
                  <a:gd name="T4" fmla="*/ 30 w 30"/>
                  <a:gd name="T5" fmla="*/ 1 h 48"/>
                  <a:gd name="T6" fmla="*/ 0 w 30"/>
                  <a:gd name="T7" fmla="*/ 48 h 48"/>
                  <a:gd name="T8" fmla="*/ 0 w 30"/>
                  <a:gd name="T9" fmla="*/ 48 h 48"/>
                  <a:gd name="T10" fmla="*/ 0 w 30"/>
                  <a:gd name="T11" fmla="*/ 47 h 48"/>
                  <a:gd name="T12" fmla="*/ 29 w 30"/>
                  <a:gd name="T1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29" y="0"/>
                    </a:moveTo>
                    <a:lnTo>
                      <a:pt x="30" y="0"/>
                    </a:lnTo>
                    <a:lnTo>
                      <a:pt x="30" y="1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7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31" name="Freeform 703"/>
              <p:cNvSpPr>
                <a:spLocks/>
              </p:cNvSpPr>
              <p:nvPr/>
            </p:nvSpPr>
            <p:spPr bwMode="auto">
              <a:xfrm>
                <a:off x="3768726" y="2547938"/>
                <a:ext cx="47625" cy="76200"/>
              </a:xfrm>
              <a:custGeom>
                <a:avLst/>
                <a:gdLst>
                  <a:gd name="T0" fmla="*/ 0 w 30"/>
                  <a:gd name="T1" fmla="*/ 0 h 48"/>
                  <a:gd name="T2" fmla="*/ 1 w 30"/>
                  <a:gd name="T3" fmla="*/ 0 h 48"/>
                  <a:gd name="T4" fmla="*/ 30 w 30"/>
                  <a:gd name="T5" fmla="*/ 47 h 48"/>
                  <a:gd name="T6" fmla="*/ 30 w 30"/>
                  <a:gd name="T7" fmla="*/ 48 h 48"/>
                  <a:gd name="T8" fmla="*/ 29 w 30"/>
                  <a:gd name="T9" fmla="*/ 48 h 48"/>
                  <a:gd name="T10" fmla="*/ 0 w 30"/>
                  <a:gd name="T11" fmla="*/ 1 h 48"/>
                  <a:gd name="T12" fmla="*/ 0 w 30"/>
                  <a:gd name="T1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0" y="0"/>
                    </a:moveTo>
                    <a:lnTo>
                      <a:pt x="1" y="0"/>
                    </a:lnTo>
                    <a:lnTo>
                      <a:pt x="30" y="47"/>
                    </a:lnTo>
                    <a:lnTo>
                      <a:pt x="30" y="48"/>
                    </a:lnTo>
                    <a:lnTo>
                      <a:pt x="29" y="48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32" name="Line 704"/>
              <p:cNvSpPr>
                <a:spLocks noChangeShapeType="1"/>
              </p:cNvSpPr>
              <p:nvPr/>
            </p:nvSpPr>
            <p:spPr bwMode="auto">
              <a:xfrm>
                <a:off x="3722688" y="2624138"/>
                <a:ext cx="936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33" name="Freeform 705"/>
              <p:cNvSpPr>
                <a:spLocks/>
              </p:cNvSpPr>
              <p:nvPr/>
            </p:nvSpPr>
            <p:spPr bwMode="auto">
              <a:xfrm>
                <a:off x="4284663" y="2212975"/>
                <a:ext cx="90488" cy="74613"/>
              </a:xfrm>
              <a:custGeom>
                <a:avLst/>
                <a:gdLst>
                  <a:gd name="T0" fmla="*/ 29 w 57"/>
                  <a:gd name="T1" fmla="*/ 0 h 47"/>
                  <a:gd name="T2" fmla="*/ 57 w 57"/>
                  <a:gd name="T3" fmla="*/ 47 h 47"/>
                  <a:gd name="T4" fmla="*/ 0 w 57"/>
                  <a:gd name="T5" fmla="*/ 47 h 47"/>
                  <a:gd name="T6" fmla="*/ 29 w 57"/>
                  <a:gd name="T7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47">
                    <a:moveTo>
                      <a:pt x="29" y="0"/>
                    </a:moveTo>
                    <a:lnTo>
                      <a:pt x="57" y="47"/>
                    </a:lnTo>
                    <a:lnTo>
                      <a:pt x="0" y="47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34" name="Freeform 706"/>
              <p:cNvSpPr>
                <a:spLocks/>
              </p:cNvSpPr>
              <p:nvPr/>
            </p:nvSpPr>
            <p:spPr bwMode="auto">
              <a:xfrm>
                <a:off x="4284663" y="2212975"/>
                <a:ext cx="47625" cy="76200"/>
              </a:xfrm>
              <a:custGeom>
                <a:avLst/>
                <a:gdLst>
                  <a:gd name="T0" fmla="*/ 29 w 30"/>
                  <a:gd name="T1" fmla="*/ 0 h 48"/>
                  <a:gd name="T2" fmla="*/ 30 w 30"/>
                  <a:gd name="T3" fmla="*/ 0 h 48"/>
                  <a:gd name="T4" fmla="*/ 30 w 30"/>
                  <a:gd name="T5" fmla="*/ 2 h 48"/>
                  <a:gd name="T6" fmla="*/ 1 w 30"/>
                  <a:gd name="T7" fmla="*/ 48 h 48"/>
                  <a:gd name="T8" fmla="*/ 0 w 30"/>
                  <a:gd name="T9" fmla="*/ 48 h 48"/>
                  <a:gd name="T10" fmla="*/ 0 w 30"/>
                  <a:gd name="T11" fmla="*/ 47 h 48"/>
                  <a:gd name="T12" fmla="*/ 29 w 30"/>
                  <a:gd name="T1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29" y="0"/>
                    </a:moveTo>
                    <a:lnTo>
                      <a:pt x="30" y="0"/>
                    </a:lnTo>
                    <a:lnTo>
                      <a:pt x="30" y="2"/>
                    </a:lnTo>
                    <a:lnTo>
                      <a:pt x="1" y="48"/>
                    </a:lnTo>
                    <a:lnTo>
                      <a:pt x="0" y="48"/>
                    </a:lnTo>
                    <a:lnTo>
                      <a:pt x="0" y="47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35" name="Freeform 707"/>
              <p:cNvSpPr>
                <a:spLocks/>
              </p:cNvSpPr>
              <p:nvPr/>
            </p:nvSpPr>
            <p:spPr bwMode="auto">
              <a:xfrm>
                <a:off x="4330701" y="2212975"/>
                <a:ext cx="47625" cy="76200"/>
              </a:xfrm>
              <a:custGeom>
                <a:avLst/>
                <a:gdLst>
                  <a:gd name="T0" fmla="*/ 0 w 30"/>
                  <a:gd name="T1" fmla="*/ 0 h 48"/>
                  <a:gd name="T2" fmla="*/ 1 w 30"/>
                  <a:gd name="T3" fmla="*/ 0 h 48"/>
                  <a:gd name="T4" fmla="*/ 30 w 30"/>
                  <a:gd name="T5" fmla="*/ 47 h 48"/>
                  <a:gd name="T6" fmla="*/ 30 w 30"/>
                  <a:gd name="T7" fmla="*/ 48 h 48"/>
                  <a:gd name="T8" fmla="*/ 28 w 30"/>
                  <a:gd name="T9" fmla="*/ 48 h 48"/>
                  <a:gd name="T10" fmla="*/ 0 w 30"/>
                  <a:gd name="T11" fmla="*/ 2 h 48"/>
                  <a:gd name="T12" fmla="*/ 0 w 30"/>
                  <a:gd name="T1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0" y="0"/>
                    </a:moveTo>
                    <a:lnTo>
                      <a:pt x="1" y="0"/>
                    </a:lnTo>
                    <a:lnTo>
                      <a:pt x="30" y="47"/>
                    </a:lnTo>
                    <a:lnTo>
                      <a:pt x="30" y="48"/>
                    </a:lnTo>
                    <a:lnTo>
                      <a:pt x="28" y="48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36" name="Line 708"/>
              <p:cNvSpPr>
                <a:spLocks noChangeShapeType="1"/>
              </p:cNvSpPr>
              <p:nvPr/>
            </p:nvSpPr>
            <p:spPr bwMode="auto">
              <a:xfrm>
                <a:off x="4284663" y="2287588"/>
                <a:ext cx="936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37" name="Line 709"/>
              <p:cNvSpPr>
                <a:spLocks noChangeShapeType="1"/>
              </p:cNvSpPr>
              <p:nvPr/>
            </p:nvSpPr>
            <p:spPr bwMode="auto">
              <a:xfrm>
                <a:off x="3617913" y="2428875"/>
                <a:ext cx="9525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38" name="Line 710"/>
              <p:cNvSpPr>
                <a:spLocks noChangeShapeType="1"/>
              </p:cNvSpPr>
              <p:nvPr/>
            </p:nvSpPr>
            <p:spPr bwMode="auto">
              <a:xfrm>
                <a:off x="3894138" y="1903413"/>
                <a:ext cx="9525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39" name="Line 711"/>
              <p:cNvSpPr>
                <a:spLocks noChangeShapeType="1"/>
              </p:cNvSpPr>
              <p:nvPr/>
            </p:nvSpPr>
            <p:spPr bwMode="auto">
              <a:xfrm>
                <a:off x="4303713" y="2092325"/>
                <a:ext cx="9525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40" name="Freeform 712"/>
              <p:cNvSpPr>
                <a:spLocks/>
              </p:cNvSpPr>
              <p:nvPr/>
            </p:nvSpPr>
            <p:spPr bwMode="auto">
              <a:xfrm>
                <a:off x="4594226" y="2155825"/>
                <a:ext cx="77788" cy="76200"/>
              </a:xfrm>
              <a:custGeom>
                <a:avLst/>
                <a:gdLst>
                  <a:gd name="T0" fmla="*/ 25 w 49"/>
                  <a:gd name="T1" fmla="*/ 0 h 48"/>
                  <a:gd name="T2" fmla="*/ 30 w 49"/>
                  <a:gd name="T3" fmla="*/ 1 h 48"/>
                  <a:gd name="T4" fmla="*/ 32 w 49"/>
                  <a:gd name="T5" fmla="*/ 1 h 48"/>
                  <a:gd name="T6" fmla="*/ 35 w 49"/>
                  <a:gd name="T7" fmla="*/ 2 h 48"/>
                  <a:gd name="T8" fmla="*/ 39 w 49"/>
                  <a:gd name="T9" fmla="*/ 4 h 48"/>
                  <a:gd name="T10" fmla="*/ 42 w 49"/>
                  <a:gd name="T11" fmla="*/ 6 h 48"/>
                  <a:gd name="T12" fmla="*/ 42 w 49"/>
                  <a:gd name="T13" fmla="*/ 7 h 48"/>
                  <a:gd name="T14" fmla="*/ 45 w 49"/>
                  <a:gd name="T15" fmla="*/ 11 h 48"/>
                  <a:gd name="T16" fmla="*/ 46 w 49"/>
                  <a:gd name="T17" fmla="*/ 13 h 48"/>
                  <a:gd name="T18" fmla="*/ 47 w 49"/>
                  <a:gd name="T19" fmla="*/ 16 h 48"/>
                  <a:gd name="T20" fmla="*/ 48 w 49"/>
                  <a:gd name="T21" fmla="*/ 21 h 48"/>
                  <a:gd name="T22" fmla="*/ 49 w 49"/>
                  <a:gd name="T23" fmla="*/ 25 h 48"/>
                  <a:gd name="T24" fmla="*/ 48 w 49"/>
                  <a:gd name="T25" fmla="*/ 30 h 48"/>
                  <a:gd name="T26" fmla="*/ 47 w 49"/>
                  <a:gd name="T27" fmla="*/ 32 h 48"/>
                  <a:gd name="T28" fmla="*/ 46 w 49"/>
                  <a:gd name="T29" fmla="*/ 34 h 48"/>
                  <a:gd name="T30" fmla="*/ 44 w 49"/>
                  <a:gd name="T31" fmla="*/ 38 h 48"/>
                  <a:gd name="T32" fmla="*/ 42 w 49"/>
                  <a:gd name="T33" fmla="*/ 41 h 48"/>
                  <a:gd name="T34" fmla="*/ 41 w 49"/>
                  <a:gd name="T35" fmla="*/ 42 h 48"/>
                  <a:gd name="T36" fmla="*/ 37 w 49"/>
                  <a:gd name="T37" fmla="*/ 45 h 48"/>
                  <a:gd name="T38" fmla="*/ 36 w 49"/>
                  <a:gd name="T39" fmla="*/ 46 h 48"/>
                  <a:gd name="T40" fmla="*/ 32 w 49"/>
                  <a:gd name="T41" fmla="*/ 47 h 48"/>
                  <a:gd name="T42" fmla="*/ 27 w 49"/>
                  <a:gd name="T43" fmla="*/ 48 h 48"/>
                  <a:gd name="T44" fmla="*/ 24 w 49"/>
                  <a:gd name="T45" fmla="*/ 48 h 48"/>
                  <a:gd name="T46" fmla="*/ 19 w 49"/>
                  <a:gd name="T47" fmla="*/ 47 h 48"/>
                  <a:gd name="T48" fmla="*/ 17 w 49"/>
                  <a:gd name="T49" fmla="*/ 47 h 48"/>
                  <a:gd name="T50" fmla="*/ 14 w 49"/>
                  <a:gd name="T51" fmla="*/ 46 h 48"/>
                  <a:gd name="T52" fmla="*/ 11 w 49"/>
                  <a:gd name="T53" fmla="*/ 43 h 48"/>
                  <a:gd name="T54" fmla="*/ 8 w 49"/>
                  <a:gd name="T55" fmla="*/ 41 h 48"/>
                  <a:gd name="T56" fmla="*/ 7 w 49"/>
                  <a:gd name="T57" fmla="*/ 40 h 48"/>
                  <a:gd name="T58" fmla="*/ 5 w 49"/>
                  <a:gd name="T59" fmla="*/ 36 h 48"/>
                  <a:gd name="T60" fmla="*/ 4 w 49"/>
                  <a:gd name="T61" fmla="*/ 35 h 48"/>
                  <a:gd name="T62" fmla="*/ 2 w 49"/>
                  <a:gd name="T63" fmla="*/ 32 h 48"/>
                  <a:gd name="T64" fmla="*/ 0 w 49"/>
                  <a:gd name="T65" fmla="*/ 27 h 48"/>
                  <a:gd name="T66" fmla="*/ 0 w 49"/>
                  <a:gd name="T67" fmla="*/ 23 h 48"/>
                  <a:gd name="T68" fmla="*/ 2 w 49"/>
                  <a:gd name="T69" fmla="*/ 18 h 48"/>
                  <a:gd name="T70" fmla="*/ 2 w 49"/>
                  <a:gd name="T71" fmla="*/ 16 h 48"/>
                  <a:gd name="T72" fmla="*/ 3 w 49"/>
                  <a:gd name="T73" fmla="*/ 14 h 48"/>
                  <a:gd name="T74" fmla="*/ 6 w 49"/>
                  <a:gd name="T75" fmla="*/ 9 h 48"/>
                  <a:gd name="T76" fmla="*/ 8 w 49"/>
                  <a:gd name="T77" fmla="*/ 6 h 48"/>
                  <a:gd name="T78" fmla="*/ 9 w 49"/>
                  <a:gd name="T79" fmla="*/ 5 h 48"/>
                  <a:gd name="T80" fmla="*/ 13 w 49"/>
                  <a:gd name="T81" fmla="*/ 3 h 48"/>
                  <a:gd name="T82" fmla="*/ 14 w 49"/>
                  <a:gd name="T83" fmla="*/ 2 h 48"/>
                  <a:gd name="T84" fmla="*/ 17 w 49"/>
                  <a:gd name="T85" fmla="*/ 1 h 48"/>
                  <a:gd name="T86" fmla="*/ 22 w 49"/>
                  <a:gd name="T8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9" h="48">
                    <a:moveTo>
                      <a:pt x="23" y="0"/>
                    </a:moveTo>
                    <a:lnTo>
                      <a:pt x="25" y="0"/>
                    </a:lnTo>
                    <a:lnTo>
                      <a:pt x="27" y="0"/>
                    </a:lnTo>
                    <a:lnTo>
                      <a:pt x="30" y="1"/>
                    </a:lnTo>
                    <a:lnTo>
                      <a:pt x="32" y="1"/>
                    </a:lnTo>
                    <a:lnTo>
                      <a:pt x="32" y="1"/>
                    </a:lnTo>
                    <a:lnTo>
                      <a:pt x="33" y="1"/>
                    </a:lnTo>
                    <a:lnTo>
                      <a:pt x="35" y="2"/>
                    </a:lnTo>
                    <a:lnTo>
                      <a:pt x="37" y="2"/>
                    </a:lnTo>
                    <a:lnTo>
                      <a:pt x="39" y="4"/>
                    </a:lnTo>
                    <a:lnTo>
                      <a:pt x="41" y="5"/>
                    </a:lnTo>
                    <a:lnTo>
                      <a:pt x="42" y="6"/>
                    </a:lnTo>
                    <a:lnTo>
                      <a:pt x="42" y="6"/>
                    </a:lnTo>
                    <a:lnTo>
                      <a:pt x="42" y="7"/>
                    </a:lnTo>
                    <a:lnTo>
                      <a:pt x="44" y="9"/>
                    </a:lnTo>
                    <a:lnTo>
                      <a:pt x="45" y="11"/>
                    </a:lnTo>
                    <a:lnTo>
                      <a:pt x="45" y="12"/>
                    </a:lnTo>
                    <a:lnTo>
                      <a:pt x="46" y="13"/>
                    </a:lnTo>
                    <a:lnTo>
                      <a:pt x="46" y="14"/>
                    </a:lnTo>
                    <a:lnTo>
                      <a:pt x="47" y="16"/>
                    </a:lnTo>
                    <a:lnTo>
                      <a:pt x="48" y="19"/>
                    </a:lnTo>
                    <a:lnTo>
                      <a:pt x="48" y="21"/>
                    </a:lnTo>
                    <a:lnTo>
                      <a:pt x="49" y="22"/>
                    </a:lnTo>
                    <a:lnTo>
                      <a:pt x="49" y="25"/>
                    </a:lnTo>
                    <a:lnTo>
                      <a:pt x="48" y="27"/>
                    </a:lnTo>
                    <a:lnTo>
                      <a:pt x="48" y="30"/>
                    </a:lnTo>
                    <a:lnTo>
                      <a:pt x="47" y="31"/>
                    </a:lnTo>
                    <a:lnTo>
                      <a:pt x="47" y="32"/>
                    </a:lnTo>
                    <a:lnTo>
                      <a:pt x="47" y="33"/>
                    </a:lnTo>
                    <a:lnTo>
                      <a:pt x="46" y="34"/>
                    </a:lnTo>
                    <a:lnTo>
                      <a:pt x="45" y="36"/>
                    </a:lnTo>
                    <a:lnTo>
                      <a:pt x="44" y="38"/>
                    </a:lnTo>
                    <a:lnTo>
                      <a:pt x="42" y="40"/>
                    </a:lnTo>
                    <a:lnTo>
                      <a:pt x="42" y="41"/>
                    </a:lnTo>
                    <a:lnTo>
                      <a:pt x="42" y="41"/>
                    </a:lnTo>
                    <a:lnTo>
                      <a:pt x="41" y="42"/>
                    </a:lnTo>
                    <a:lnTo>
                      <a:pt x="39" y="43"/>
                    </a:lnTo>
                    <a:lnTo>
                      <a:pt x="37" y="45"/>
                    </a:lnTo>
                    <a:lnTo>
                      <a:pt x="36" y="46"/>
                    </a:lnTo>
                    <a:lnTo>
                      <a:pt x="36" y="46"/>
                    </a:lnTo>
                    <a:lnTo>
                      <a:pt x="35" y="46"/>
                    </a:lnTo>
                    <a:lnTo>
                      <a:pt x="32" y="47"/>
                    </a:lnTo>
                    <a:lnTo>
                      <a:pt x="29" y="48"/>
                    </a:lnTo>
                    <a:lnTo>
                      <a:pt x="27" y="48"/>
                    </a:lnTo>
                    <a:lnTo>
                      <a:pt x="26" y="48"/>
                    </a:lnTo>
                    <a:lnTo>
                      <a:pt x="24" y="48"/>
                    </a:lnTo>
                    <a:lnTo>
                      <a:pt x="22" y="48"/>
                    </a:lnTo>
                    <a:lnTo>
                      <a:pt x="19" y="47"/>
                    </a:lnTo>
                    <a:lnTo>
                      <a:pt x="17" y="47"/>
                    </a:lnTo>
                    <a:lnTo>
                      <a:pt x="17" y="47"/>
                    </a:lnTo>
                    <a:lnTo>
                      <a:pt x="16" y="47"/>
                    </a:lnTo>
                    <a:lnTo>
                      <a:pt x="14" y="46"/>
                    </a:lnTo>
                    <a:lnTo>
                      <a:pt x="13" y="45"/>
                    </a:lnTo>
                    <a:lnTo>
                      <a:pt x="11" y="43"/>
                    </a:lnTo>
                    <a:lnTo>
                      <a:pt x="9" y="42"/>
                    </a:lnTo>
                    <a:lnTo>
                      <a:pt x="8" y="41"/>
                    </a:lnTo>
                    <a:lnTo>
                      <a:pt x="8" y="41"/>
                    </a:lnTo>
                    <a:lnTo>
                      <a:pt x="7" y="40"/>
                    </a:lnTo>
                    <a:lnTo>
                      <a:pt x="6" y="38"/>
                    </a:lnTo>
                    <a:lnTo>
                      <a:pt x="5" y="36"/>
                    </a:lnTo>
                    <a:lnTo>
                      <a:pt x="4" y="35"/>
                    </a:lnTo>
                    <a:lnTo>
                      <a:pt x="4" y="35"/>
                    </a:lnTo>
                    <a:lnTo>
                      <a:pt x="3" y="34"/>
                    </a:lnTo>
                    <a:lnTo>
                      <a:pt x="2" y="32"/>
                    </a:lnTo>
                    <a:lnTo>
                      <a:pt x="0" y="29"/>
                    </a:lnTo>
                    <a:lnTo>
                      <a:pt x="0" y="27"/>
                    </a:lnTo>
                    <a:lnTo>
                      <a:pt x="0" y="26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2" y="18"/>
                    </a:lnTo>
                    <a:lnTo>
                      <a:pt x="2" y="17"/>
                    </a:lnTo>
                    <a:lnTo>
                      <a:pt x="2" y="16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4" y="12"/>
                    </a:lnTo>
                    <a:lnTo>
                      <a:pt x="6" y="9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9" y="5"/>
                    </a:lnTo>
                    <a:lnTo>
                      <a:pt x="11" y="4"/>
                    </a:lnTo>
                    <a:lnTo>
                      <a:pt x="13" y="3"/>
                    </a:lnTo>
                    <a:lnTo>
                      <a:pt x="14" y="2"/>
                    </a:lnTo>
                    <a:lnTo>
                      <a:pt x="14" y="2"/>
                    </a:lnTo>
                    <a:lnTo>
                      <a:pt x="15" y="2"/>
                    </a:lnTo>
                    <a:lnTo>
                      <a:pt x="17" y="1"/>
                    </a:lnTo>
                    <a:lnTo>
                      <a:pt x="20" y="0"/>
                    </a:lnTo>
                    <a:lnTo>
                      <a:pt x="22" y="0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41" name="Line 713"/>
              <p:cNvSpPr>
                <a:spLocks noChangeShapeType="1"/>
              </p:cNvSpPr>
              <p:nvPr/>
            </p:nvSpPr>
            <p:spPr bwMode="auto">
              <a:xfrm>
                <a:off x="4670426" y="2192338"/>
                <a:ext cx="0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42" name="Line 714"/>
              <p:cNvSpPr>
                <a:spLocks noChangeShapeType="1"/>
              </p:cNvSpPr>
              <p:nvPr/>
            </p:nvSpPr>
            <p:spPr bwMode="auto">
              <a:xfrm>
                <a:off x="4670426" y="2195513"/>
                <a:ext cx="0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43" name="Line 715"/>
              <p:cNvSpPr>
                <a:spLocks noChangeShapeType="1"/>
              </p:cNvSpPr>
              <p:nvPr/>
            </p:nvSpPr>
            <p:spPr bwMode="auto">
              <a:xfrm flipH="1">
                <a:off x="4668838" y="2198688"/>
                <a:ext cx="1588" cy="476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44" name="Line 716"/>
              <p:cNvSpPr>
                <a:spLocks noChangeShapeType="1"/>
              </p:cNvSpPr>
              <p:nvPr/>
            </p:nvSpPr>
            <p:spPr bwMode="auto">
              <a:xfrm>
                <a:off x="4668838" y="2203450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45" name="Line 717"/>
              <p:cNvSpPr>
                <a:spLocks noChangeShapeType="1"/>
              </p:cNvSpPr>
              <p:nvPr/>
            </p:nvSpPr>
            <p:spPr bwMode="auto">
              <a:xfrm>
                <a:off x="4668838" y="2205038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46" name="Line 718"/>
              <p:cNvSpPr>
                <a:spLocks noChangeShapeType="1"/>
              </p:cNvSpPr>
              <p:nvPr/>
            </p:nvSpPr>
            <p:spPr bwMode="auto">
              <a:xfrm flipH="1">
                <a:off x="4667251" y="2206625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47" name="Line 719"/>
              <p:cNvSpPr>
                <a:spLocks noChangeShapeType="1"/>
              </p:cNvSpPr>
              <p:nvPr/>
            </p:nvSpPr>
            <p:spPr bwMode="auto">
              <a:xfrm>
                <a:off x="4667251" y="2208213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48" name="Line 720"/>
              <p:cNvSpPr>
                <a:spLocks noChangeShapeType="1"/>
              </p:cNvSpPr>
              <p:nvPr/>
            </p:nvSpPr>
            <p:spPr bwMode="auto">
              <a:xfrm flipH="1">
                <a:off x="4665663" y="2209800"/>
                <a:ext cx="1588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49" name="Line 721"/>
              <p:cNvSpPr>
                <a:spLocks noChangeShapeType="1"/>
              </p:cNvSpPr>
              <p:nvPr/>
            </p:nvSpPr>
            <p:spPr bwMode="auto">
              <a:xfrm flipH="1">
                <a:off x="4662488" y="2212975"/>
                <a:ext cx="3175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50" name="Line 722"/>
              <p:cNvSpPr>
                <a:spLocks noChangeShapeType="1"/>
              </p:cNvSpPr>
              <p:nvPr/>
            </p:nvSpPr>
            <p:spPr bwMode="auto">
              <a:xfrm flipH="1">
                <a:off x="4660901" y="2216150"/>
                <a:ext cx="1588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51" name="Line 723"/>
              <p:cNvSpPr>
                <a:spLocks noChangeShapeType="1"/>
              </p:cNvSpPr>
              <p:nvPr/>
            </p:nvSpPr>
            <p:spPr bwMode="auto">
              <a:xfrm flipH="1">
                <a:off x="4659313" y="2219325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52" name="Line 724"/>
              <p:cNvSpPr>
                <a:spLocks noChangeShapeType="1"/>
              </p:cNvSpPr>
              <p:nvPr/>
            </p:nvSpPr>
            <p:spPr bwMode="auto">
              <a:xfrm>
                <a:off x="4659313" y="2220913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53" name="Line 725"/>
              <p:cNvSpPr>
                <a:spLocks noChangeShapeType="1"/>
              </p:cNvSpPr>
              <p:nvPr/>
            </p:nvSpPr>
            <p:spPr bwMode="auto">
              <a:xfrm flipH="1">
                <a:off x="4657726" y="2220913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54" name="Line 726"/>
              <p:cNvSpPr>
                <a:spLocks noChangeShapeType="1"/>
              </p:cNvSpPr>
              <p:nvPr/>
            </p:nvSpPr>
            <p:spPr bwMode="auto">
              <a:xfrm flipH="1">
                <a:off x="4654551" y="2222500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55" name="Line 727"/>
              <p:cNvSpPr>
                <a:spLocks noChangeShapeType="1"/>
              </p:cNvSpPr>
              <p:nvPr/>
            </p:nvSpPr>
            <p:spPr bwMode="auto">
              <a:xfrm flipH="1">
                <a:off x="4651376" y="2224088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56" name="Line 728"/>
              <p:cNvSpPr>
                <a:spLocks noChangeShapeType="1"/>
              </p:cNvSpPr>
              <p:nvPr/>
            </p:nvSpPr>
            <p:spPr bwMode="auto">
              <a:xfrm flipH="1">
                <a:off x="4649788" y="2225675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57" name="Line 729"/>
              <p:cNvSpPr>
                <a:spLocks noChangeShapeType="1"/>
              </p:cNvSpPr>
              <p:nvPr/>
            </p:nvSpPr>
            <p:spPr bwMode="auto">
              <a:xfrm flipH="1">
                <a:off x="4648201" y="2227263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58" name="Line 730"/>
              <p:cNvSpPr>
                <a:spLocks noChangeShapeType="1"/>
              </p:cNvSpPr>
              <p:nvPr/>
            </p:nvSpPr>
            <p:spPr bwMode="auto">
              <a:xfrm flipH="1">
                <a:off x="4645026" y="2227263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59" name="Line 731"/>
              <p:cNvSpPr>
                <a:spLocks noChangeShapeType="1"/>
              </p:cNvSpPr>
              <p:nvPr/>
            </p:nvSpPr>
            <p:spPr bwMode="auto">
              <a:xfrm flipH="1">
                <a:off x="4641851" y="2228850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60" name="Line 732"/>
              <p:cNvSpPr>
                <a:spLocks noChangeShapeType="1"/>
              </p:cNvSpPr>
              <p:nvPr/>
            </p:nvSpPr>
            <p:spPr bwMode="auto">
              <a:xfrm flipH="1">
                <a:off x="4638676" y="2230438"/>
                <a:ext cx="3175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61" name="Line 733"/>
              <p:cNvSpPr>
                <a:spLocks noChangeShapeType="1"/>
              </p:cNvSpPr>
              <p:nvPr/>
            </p:nvSpPr>
            <p:spPr bwMode="auto">
              <a:xfrm flipH="1">
                <a:off x="4635501" y="2230438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62" name="Line 734"/>
              <p:cNvSpPr>
                <a:spLocks noChangeShapeType="1"/>
              </p:cNvSpPr>
              <p:nvPr/>
            </p:nvSpPr>
            <p:spPr bwMode="auto">
              <a:xfrm flipH="1">
                <a:off x="4632326" y="2232025"/>
                <a:ext cx="3175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63" name="Line 735"/>
              <p:cNvSpPr>
                <a:spLocks noChangeShapeType="1"/>
              </p:cNvSpPr>
              <p:nvPr/>
            </p:nvSpPr>
            <p:spPr bwMode="auto">
              <a:xfrm flipH="1" flipV="1">
                <a:off x="4630738" y="2230438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64" name="Line 736"/>
              <p:cNvSpPr>
                <a:spLocks noChangeShapeType="1"/>
              </p:cNvSpPr>
              <p:nvPr/>
            </p:nvSpPr>
            <p:spPr bwMode="auto">
              <a:xfrm flipH="1">
                <a:off x="4625976" y="2230438"/>
                <a:ext cx="47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65" name="Line 737"/>
              <p:cNvSpPr>
                <a:spLocks noChangeShapeType="1"/>
              </p:cNvSpPr>
              <p:nvPr/>
            </p:nvSpPr>
            <p:spPr bwMode="auto">
              <a:xfrm flipH="1" flipV="1">
                <a:off x="4622801" y="2228850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66" name="Line 738"/>
              <p:cNvSpPr>
                <a:spLocks noChangeShapeType="1"/>
              </p:cNvSpPr>
              <p:nvPr/>
            </p:nvSpPr>
            <p:spPr bwMode="auto">
              <a:xfrm flipH="1">
                <a:off x="4621213" y="2228850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67" name="Line 739"/>
              <p:cNvSpPr>
                <a:spLocks noChangeShapeType="1"/>
              </p:cNvSpPr>
              <p:nvPr/>
            </p:nvSpPr>
            <p:spPr bwMode="auto">
              <a:xfrm flipH="1">
                <a:off x="4619626" y="2228850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68" name="Line 740"/>
              <p:cNvSpPr>
                <a:spLocks noChangeShapeType="1"/>
              </p:cNvSpPr>
              <p:nvPr/>
            </p:nvSpPr>
            <p:spPr bwMode="auto">
              <a:xfrm flipH="1" flipV="1">
                <a:off x="4618038" y="2227263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69" name="Line 741"/>
              <p:cNvSpPr>
                <a:spLocks noChangeShapeType="1"/>
              </p:cNvSpPr>
              <p:nvPr/>
            </p:nvSpPr>
            <p:spPr bwMode="auto">
              <a:xfrm flipH="1" flipV="1">
                <a:off x="4614863" y="2225675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70" name="Line 742"/>
              <p:cNvSpPr>
                <a:spLocks noChangeShapeType="1"/>
              </p:cNvSpPr>
              <p:nvPr/>
            </p:nvSpPr>
            <p:spPr bwMode="auto">
              <a:xfrm flipH="1" flipV="1">
                <a:off x="4611688" y="2224088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71" name="Line 743"/>
              <p:cNvSpPr>
                <a:spLocks noChangeShapeType="1"/>
              </p:cNvSpPr>
              <p:nvPr/>
            </p:nvSpPr>
            <p:spPr bwMode="auto">
              <a:xfrm flipH="1" flipV="1">
                <a:off x="4608513" y="2222500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72" name="Line 744"/>
              <p:cNvSpPr>
                <a:spLocks noChangeShapeType="1"/>
              </p:cNvSpPr>
              <p:nvPr/>
            </p:nvSpPr>
            <p:spPr bwMode="auto">
              <a:xfrm flipH="1" flipV="1">
                <a:off x="4606926" y="2220913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73" name="Line 745"/>
              <p:cNvSpPr>
                <a:spLocks noChangeShapeType="1"/>
              </p:cNvSpPr>
              <p:nvPr/>
            </p:nvSpPr>
            <p:spPr bwMode="auto">
              <a:xfrm>
                <a:off x="4606926" y="2220913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74" name="Line 746"/>
              <p:cNvSpPr>
                <a:spLocks noChangeShapeType="1"/>
              </p:cNvSpPr>
              <p:nvPr/>
            </p:nvSpPr>
            <p:spPr bwMode="auto">
              <a:xfrm flipV="1">
                <a:off x="4606926" y="2219325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75" name="Line 747"/>
              <p:cNvSpPr>
                <a:spLocks noChangeShapeType="1"/>
              </p:cNvSpPr>
              <p:nvPr/>
            </p:nvSpPr>
            <p:spPr bwMode="auto">
              <a:xfrm flipH="1" flipV="1">
                <a:off x="4603751" y="2216150"/>
                <a:ext cx="3175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76" name="Line 748"/>
              <p:cNvSpPr>
                <a:spLocks noChangeShapeType="1"/>
              </p:cNvSpPr>
              <p:nvPr/>
            </p:nvSpPr>
            <p:spPr bwMode="auto">
              <a:xfrm flipH="1" flipV="1">
                <a:off x="4602163" y="2212975"/>
                <a:ext cx="1588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77" name="Line 749"/>
              <p:cNvSpPr>
                <a:spLocks noChangeShapeType="1"/>
              </p:cNvSpPr>
              <p:nvPr/>
            </p:nvSpPr>
            <p:spPr bwMode="auto">
              <a:xfrm flipV="1">
                <a:off x="4602163" y="2211388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78" name="Line 750"/>
              <p:cNvSpPr>
                <a:spLocks noChangeShapeType="1"/>
              </p:cNvSpPr>
              <p:nvPr/>
            </p:nvSpPr>
            <p:spPr bwMode="auto">
              <a:xfrm flipH="1">
                <a:off x="4600576" y="2211388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79" name="Line 751"/>
              <p:cNvSpPr>
                <a:spLocks noChangeShapeType="1"/>
              </p:cNvSpPr>
              <p:nvPr/>
            </p:nvSpPr>
            <p:spPr bwMode="auto">
              <a:xfrm flipV="1">
                <a:off x="4600576" y="2209800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80" name="Line 752"/>
              <p:cNvSpPr>
                <a:spLocks noChangeShapeType="1"/>
              </p:cNvSpPr>
              <p:nvPr/>
            </p:nvSpPr>
            <p:spPr bwMode="auto">
              <a:xfrm flipH="1" flipV="1">
                <a:off x="4598988" y="2206625"/>
                <a:ext cx="1588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81" name="Line 753"/>
              <p:cNvSpPr>
                <a:spLocks noChangeShapeType="1"/>
              </p:cNvSpPr>
              <p:nvPr/>
            </p:nvSpPr>
            <p:spPr bwMode="auto">
              <a:xfrm flipH="1" flipV="1">
                <a:off x="4597401" y="2201863"/>
                <a:ext cx="1588" cy="476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82" name="Line 754"/>
              <p:cNvSpPr>
                <a:spLocks noChangeShapeType="1"/>
              </p:cNvSpPr>
              <p:nvPr/>
            </p:nvSpPr>
            <p:spPr bwMode="auto">
              <a:xfrm flipV="1">
                <a:off x="4597401" y="2198688"/>
                <a:ext cx="0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83" name="Line 755"/>
              <p:cNvSpPr>
                <a:spLocks noChangeShapeType="1"/>
              </p:cNvSpPr>
              <p:nvPr/>
            </p:nvSpPr>
            <p:spPr bwMode="auto">
              <a:xfrm flipH="1" flipV="1">
                <a:off x="4594226" y="2197100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84" name="Line 756"/>
              <p:cNvSpPr>
                <a:spLocks noChangeShapeType="1"/>
              </p:cNvSpPr>
              <p:nvPr/>
            </p:nvSpPr>
            <p:spPr bwMode="auto">
              <a:xfrm flipV="1">
                <a:off x="4594226" y="2192338"/>
                <a:ext cx="0" cy="476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85" name="Line 757"/>
              <p:cNvSpPr>
                <a:spLocks noChangeShapeType="1"/>
              </p:cNvSpPr>
              <p:nvPr/>
            </p:nvSpPr>
            <p:spPr bwMode="auto">
              <a:xfrm flipV="1">
                <a:off x="4594226" y="2189163"/>
                <a:ext cx="3175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86" name="Line 758"/>
              <p:cNvSpPr>
                <a:spLocks noChangeShapeType="1"/>
              </p:cNvSpPr>
              <p:nvPr/>
            </p:nvSpPr>
            <p:spPr bwMode="auto">
              <a:xfrm flipV="1">
                <a:off x="4597401" y="2184400"/>
                <a:ext cx="0" cy="476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87" name="Line 759"/>
              <p:cNvSpPr>
                <a:spLocks noChangeShapeType="1"/>
              </p:cNvSpPr>
              <p:nvPr/>
            </p:nvSpPr>
            <p:spPr bwMode="auto">
              <a:xfrm flipV="1">
                <a:off x="4597401" y="2182813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88" name="Line 760"/>
              <p:cNvSpPr>
                <a:spLocks noChangeShapeType="1"/>
              </p:cNvSpPr>
              <p:nvPr/>
            </p:nvSpPr>
            <p:spPr bwMode="auto">
              <a:xfrm flipV="1">
                <a:off x="4598988" y="2181225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89" name="Line 761"/>
              <p:cNvSpPr>
                <a:spLocks noChangeShapeType="1"/>
              </p:cNvSpPr>
              <p:nvPr/>
            </p:nvSpPr>
            <p:spPr bwMode="auto">
              <a:xfrm flipV="1">
                <a:off x="4598988" y="2179638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90" name="Line 762"/>
              <p:cNvSpPr>
                <a:spLocks noChangeShapeType="1"/>
              </p:cNvSpPr>
              <p:nvPr/>
            </p:nvSpPr>
            <p:spPr bwMode="auto">
              <a:xfrm flipV="1">
                <a:off x="4598988" y="2178050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91" name="Line 763"/>
              <p:cNvSpPr>
                <a:spLocks noChangeShapeType="1"/>
              </p:cNvSpPr>
              <p:nvPr/>
            </p:nvSpPr>
            <p:spPr bwMode="auto">
              <a:xfrm flipV="1">
                <a:off x="4600576" y="2173288"/>
                <a:ext cx="1588" cy="476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92" name="Line 764"/>
              <p:cNvSpPr>
                <a:spLocks noChangeShapeType="1"/>
              </p:cNvSpPr>
              <p:nvPr/>
            </p:nvSpPr>
            <p:spPr bwMode="auto">
              <a:xfrm flipV="1">
                <a:off x="4602163" y="2170113"/>
                <a:ext cx="1588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93" name="Line 765"/>
              <p:cNvSpPr>
                <a:spLocks noChangeShapeType="1"/>
              </p:cNvSpPr>
              <p:nvPr/>
            </p:nvSpPr>
            <p:spPr bwMode="auto">
              <a:xfrm flipV="1">
                <a:off x="4603751" y="2168525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94" name="Line 766"/>
              <p:cNvSpPr>
                <a:spLocks noChangeShapeType="1"/>
              </p:cNvSpPr>
              <p:nvPr/>
            </p:nvSpPr>
            <p:spPr bwMode="auto">
              <a:xfrm flipV="1">
                <a:off x="4606926" y="2166938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95" name="Line 767"/>
              <p:cNvSpPr>
                <a:spLocks noChangeShapeType="1"/>
              </p:cNvSpPr>
              <p:nvPr/>
            </p:nvSpPr>
            <p:spPr bwMode="auto">
              <a:xfrm>
                <a:off x="4606926" y="2166938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96" name="Line 768"/>
              <p:cNvSpPr>
                <a:spLocks noChangeShapeType="1"/>
              </p:cNvSpPr>
              <p:nvPr/>
            </p:nvSpPr>
            <p:spPr bwMode="auto">
              <a:xfrm flipV="1">
                <a:off x="4606926" y="2165350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97" name="Line 769"/>
              <p:cNvSpPr>
                <a:spLocks noChangeShapeType="1"/>
              </p:cNvSpPr>
              <p:nvPr/>
            </p:nvSpPr>
            <p:spPr bwMode="auto">
              <a:xfrm flipV="1">
                <a:off x="4608513" y="2163763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98" name="Line 770"/>
              <p:cNvSpPr>
                <a:spLocks noChangeShapeType="1"/>
              </p:cNvSpPr>
              <p:nvPr/>
            </p:nvSpPr>
            <p:spPr bwMode="auto">
              <a:xfrm flipV="1">
                <a:off x="4611688" y="2162175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99" name="Line 771"/>
              <p:cNvSpPr>
                <a:spLocks noChangeShapeType="1"/>
              </p:cNvSpPr>
              <p:nvPr/>
            </p:nvSpPr>
            <p:spPr bwMode="auto">
              <a:xfrm flipV="1">
                <a:off x="4614863" y="2160588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00" name="Line 772"/>
              <p:cNvSpPr>
                <a:spLocks noChangeShapeType="1"/>
              </p:cNvSpPr>
              <p:nvPr/>
            </p:nvSpPr>
            <p:spPr bwMode="auto">
              <a:xfrm>
                <a:off x="4616451" y="2160588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01" name="Line 773"/>
              <p:cNvSpPr>
                <a:spLocks noChangeShapeType="1"/>
              </p:cNvSpPr>
              <p:nvPr/>
            </p:nvSpPr>
            <p:spPr bwMode="auto">
              <a:xfrm flipV="1">
                <a:off x="4616451" y="2159000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02" name="Line 774"/>
              <p:cNvSpPr>
                <a:spLocks noChangeShapeType="1"/>
              </p:cNvSpPr>
              <p:nvPr/>
            </p:nvSpPr>
            <p:spPr bwMode="auto">
              <a:xfrm flipV="1">
                <a:off x="4618038" y="2157413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03" name="Line 775"/>
              <p:cNvSpPr>
                <a:spLocks noChangeShapeType="1"/>
              </p:cNvSpPr>
              <p:nvPr/>
            </p:nvSpPr>
            <p:spPr bwMode="auto">
              <a:xfrm>
                <a:off x="4621213" y="2157413"/>
                <a:ext cx="47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04" name="Line 776"/>
              <p:cNvSpPr>
                <a:spLocks noChangeShapeType="1"/>
              </p:cNvSpPr>
              <p:nvPr/>
            </p:nvSpPr>
            <p:spPr bwMode="auto">
              <a:xfrm>
                <a:off x="4625976" y="2157413"/>
                <a:ext cx="3175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05" name="Line 777"/>
              <p:cNvSpPr>
                <a:spLocks noChangeShapeType="1"/>
              </p:cNvSpPr>
              <p:nvPr/>
            </p:nvSpPr>
            <p:spPr bwMode="auto">
              <a:xfrm flipV="1">
                <a:off x="4629151" y="2155825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06" name="Line 778"/>
              <p:cNvSpPr>
                <a:spLocks noChangeShapeType="1"/>
              </p:cNvSpPr>
              <p:nvPr/>
            </p:nvSpPr>
            <p:spPr bwMode="auto">
              <a:xfrm>
                <a:off x="4630738" y="2155825"/>
                <a:ext cx="3175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07" name="Line 779"/>
              <p:cNvSpPr>
                <a:spLocks noChangeShapeType="1"/>
              </p:cNvSpPr>
              <p:nvPr/>
            </p:nvSpPr>
            <p:spPr bwMode="auto">
              <a:xfrm>
                <a:off x="4633913" y="2155825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08" name="Line 780"/>
              <p:cNvSpPr>
                <a:spLocks noChangeShapeType="1"/>
              </p:cNvSpPr>
              <p:nvPr/>
            </p:nvSpPr>
            <p:spPr bwMode="auto">
              <a:xfrm>
                <a:off x="4637088" y="2157413"/>
                <a:ext cx="47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09" name="Line 781"/>
              <p:cNvSpPr>
                <a:spLocks noChangeShapeType="1"/>
              </p:cNvSpPr>
              <p:nvPr/>
            </p:nvSpPr>
            <p:spPr bwMode="auto">
              <a:xfrm>
                <a:off x="4641851" y="2157413"/>
                <a:ext cx="3175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10" name="Line 782"/>
              <p:cNvSpPr>
                <a:spLocks noChangeShapeType="1"/>
              </p:cNvSpPr>
              <p:nvPr/>
            </p:nvSpPr>
            <p:spPr bwMode="auto">
              <a:xfrm>
                <a:off x="4645026" y="2157413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11" name="Line 783"/>
              <p:cNvSpPr>
                <a:spLocks noChangeShapeType="1"/>
              </p:cNvSpPr>
              <p:nvPr/>
            </p:nvSpPr>
            <p:spPr bwMode="auto">
              <a:xfrm>
                <a:off x="4645026" y="2157413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12" name="Line 784"/>
              <p:cNvSpPr>
                <a:spLocks noChangeShapeType="1"/>
              </p:cNvSpPr>
              <p:nvPr/>
            </p:nvSpPr>
            <p:spPr bwMode="auto">
              <a:xfrm>
                <a:off x="4646613" y="2159000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13" name="Line 785"/>
              <p:cNvSpPr>
                <a:spLocks noChangeShapeType="1"/>
              </p:cNvSpPr>
              <p:nvPr/>
            </p:nvSpPr>
            <p:spPr bwMode="auto">
              <a:xfrm>
                <a:off x="4648201" y="2160588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14" name="Line 786"/>
              <p:cNvSpPr>
                <a:spLocks noChangeShapeType="1"/>
              </p:cNvSpPr>
              <p:nvPr/>
            </p:nvSpPr>
            <p:spPr bwMode="auto">
              <a:xfrm>
                <a:off x="4651376" y="2162175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15" name="Line 787"/>
              <p:cNvSpPr>
                <a:spLocks noChangeShapeType="1"/>
              </p:cNvSpPr>
              <p:nvPr/>
            </p:nvSpPr>
            <p:spPr bwMode="auto">
              <a:xfrm>
                <a:off x="4654551" y="2163763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16" name="Line 788"/>
              <p:cNvSpPr>
                <a:spLocks noChangeShapeType="1"/>
              </p:cNvSpPr>
              <p:nvPr/>
            </p:nvSpPr>
            <p:spPr bwMode="auto">
              <a:xfrm>
                <a:off x="4657726" y="2165350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17" name="Line 789"/>
              <p:cNvSpPr>
                <a:spLocks noChangeShapeType="1"/>
              </p:cNvSpPr>
              <p:nvPr/>
            </p:nvSpPr>
            <p:spPr bwMode="auto">
              <a:xfrm>
                <a:off x="4659313" y="2166938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18" name="Line 790"/>
              <p:cNvSpPr>
                <a:spLocks noChangeShapeType="1"/>
              </p:cNvSpPr>
              <p:nvPr/>
            </p:nvSpPr>
            <p:spPr bwMode="auto">
              <a:xfrm>
                <a:off x="4659313" y="2166938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19" name="Line 791"/>
              <p:cNvSpPr>
                <a:spLocks noChangeShapeType="1"/>
              </p:cNvSpPr>
              <p:nvPr/>
            </p:nvSpPr>
            <p:spPr bwMode="auto">
              <a:xfrm>
                <a:off x="4660901" y="2168525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20" name="Line 792"/>
              <p:cNvSpPr>
                <a:spLocks noChangeShapeType="1"/>
              </p:cNvSpPr>
              <p:nvPr/>
            </p:nvSpPr>
            <p:spPr bwMode="auto">
              <a:xfrm>
                <a:off x="4662488" y="2170113"/>
                <a:ext cx="3175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21" name="Line 793"/>
              <p:cNvSpPr>
                <a:spLocks noChangeShapeType="1"/>
              </p:cNvSpPr>
              <p:nvPr/>
            </p:nvSpPr>
            <p:spPr bwMode="auto">
              <a:xfrm>
                <a:off x="4665663" y="2173288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22" name="Line 794"/>
              <p:cNvSpPr>
                <a:spLocks noChangeShapeType="1"/>
              </p:cNvSpPr>
              <p:nvPr/>
            </p:nvSpPr>
            <p:spPr bwMode="auto">
              <a:xfrm>
                <a:off x="4665663" y="2174875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23" name="Line 795"/>
              <p:cNvSpPr>
                <a:spLocks noChangeShapeType="1"/>
              </p:cNvSpPr>
              <p:nvPr/>
            </p:nvSpPr>
            <p:spPr bwMode="auto">
              <a:xfrm>
                <a:off x="4665663" y="2176463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24" name="Line 796"/>
              <p:cNvSpPr>
                <a:spLocks noChangeShapeType="1"/>
              </p:cNvSpPr>
              <p:nvPr/>
            </p:nvSpPr>
            <p:spPr bwMode="auto">
              <a:xfrm>
                <a:off x="4667251" y="2178050"/>
                <a:ext cx="1588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25" name="Line 797"/>
              <p:cNvSpPr>
                <a:spLocks noChangeShapeType="1"/>
              </p:cNvSpPr>
              <p:nvPr/>
            </p:nvSpPr>
            <p:spPr bwMode="auto">
              <a:xfrm>
                <a:off x="4668838" y="2181225"/>
                <a:ext cx="0" cy="476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26" name="Line 798"/>
              <p:cNvSpPr>
                <a:spLocks noChangeShapeType="1"/>
              </p:cNvSpPr>
              <p:nvPr/>
            </p:nvSpPr>
            <p:spPr bwMode="auto">
              <a:xfrm>
                <a:off x="4668838" y="2185988"/>
                <a:ext cx="1588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27" name="Line 799"/>
              <p:cNvSpPr>
                <a:spLocks noChangeShapeType="1"/>
              </p:cNvSpPr>
              <p:nvPr/>
            </p:nvSpPr>
            <p:spPr bwMode="auto">
              <a:xfrm>
                <a:off x="4670426" y="2189163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28" name="Line 800"/>
              <p:cNvSpPr>
                <a:spLocks noChangeShapeType="1"/>
              </p:cNvSpPr>
              <p:nvPr/>
            </p:nvSpPr>
            <p:spPr bwMode="auto">
              <a:xfrm>
                <a:off x="4670426" y="2190750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29" name="Freeform 801"/>
              <p:cNvSpPr>
                <a:spLocks/>
              </p:cNvSpPr>
              <p:nvPr/>
            </p:nvSpPr>
            <p:spPr bwMode="auto">
              <a:xfrm>
                <a:off x="4822826" y="2212975"/>
                <a:ext cx="76200" cy="74613"/>
              </a:xfrm>
              <a:custGeom>
                <a:avLst/>
                <a:gdLst>
                  <a:gd name="T0" fmla="*/ 23 w 48"/>
                  <a:gd name="T1" fmla="*/ 0 h 47"/>
                  <a:gd name="T2" fmla="*/ 26 w 48"/>
                  <a:gd name="T3" fmla="*/ 0 h 47"/>
                  <a:gd name="T4" fmla="*/ 31 w 48"/>
                  <a:gd name="T5" fmla="*/ 0 h 47"/>
                  <a:gd name="T6" fmla="*/ 33 w 48"/>
                  <a:gd name="T7" fmla="*/ 1 h 47"/>
                  <a:gd name="T8" fmla="*/ 38 w 48"/>
                  <a:gd name="T9" fmla="*/ 4 h 47"/>
                  <a:gd name="T10" fmla="*/ 40 w 48"/>
                  <a:gd name="T11" fmla="*/ 6 h 47"/>
                  <a:gd name="T12" fmla="*/ 42 w 48"/>
                  <a:gd name="T13" fmla="*/ 7 h 47"/>
                  <a:gd name="T14" fmla="*/ 45 w 48"/>
                  <a:gd name="T15" fmla="*/ 11 h 47"/>
                  <a:gd name="T16" fmla="*/ 45 w 48"/>
                  <a:gd name="T17" fmla="*/ 12 h 47"/>
                  <a:gd name="T18" fmla="*/ 46 w 48"/>
                  <a:gd name="T19" fmla="*/ 15 h 47"/>
                  <a:gd name="T20" fmla="*/ 47 w 48"/>
                  <a:gd name="T21" fmla="*/ 20 h 47"/>
                  <a:gd name="T22" fmla="*/ 48 w 48"/>
                  <a:gd name="T23" fmla="*/ 23 h 47"/>
                  <a:gd name="T24" fmla="*/ 47 w 48"/>
                  <a:gd name="T25" fmla="*/ 28 h 47"/>
                  <a:gd name="T26" fmla="*/ 46 w 48"/>
                  <a:gd name="T27" fmla="*/ 31 h 47"/>
                  <a:gd name="T28" fmla="*/ 45 w 48"/>
                  <a:gd name="T29" fmla="*/ 33 h 47"/>
                  <a:gd name="T30" fmla="*/ 43 w 48"/>
                  <a:gd name="T31" fmla="*/ 37 h 47"/>
                  <a:gd name="T32" fmla="*/ 41 w 48"/>
                  <a:gd name="T33" fmla="*/ 40 h 47"/>
                  <a:gd name="T34" fmla="*/ 40 w 48"/>
                  <a:gd name="T35" fmla="*/ 41 h 47"/>
                  <a:gd name="T36" fmla="*/ 35 w 48"/>
                  <a:gd name="T37" fmla="*/ 44 h 47"/>
                  <a:gd name="T38" fmla="*/ 33 w 48"/>
                  <a:gd name="T39" fmla="*/ 44 h 47"/>
                  <a:gd name="T40" fmla="*/ 28 w 48"/>
                  <a:gd name="T41" fmla="*/ 46 h 47"/>
                  <a:gd name="T42" fmla="*/ 25 w 48"/>
                  <a:gd name="T43" fmla="*/ 47 h 47"/>
                  <a:gd name="T44" fmla="*/ 22 w 48"/>
                  <a:gd name="T45" fmla="*/ 46 h 47"/>
                  <a:gd name="T46" fmla="*/ 17 w 48"/>
                  <a:gd name="T47" fmla="*/ 45 h 47"/>
                  <a:gd name="T48" fmla="*/ 16 w 48"/>
                  <a:gd name="T49" fmla="*/ 45 h 47"/>
                  <a:gd name="T50" fmla="*/ 12 w 48"/>
                  <a:gd name="T51" fmla="*/ 43 h 47"/>
                  <a:gd name="T52" fmla="*/ 8 w 48"/>
                  <a:gd name="T53" fmla="*/ 41 h 47"/>
                  <a:gd name="T54" fmla="*/ 7 w 48"/>
                  <a:gd name="T55" fmla="*/ 40 h 47"/>
                  <a:gd name="T56" fmla="*/ 5 w 48"/>
                  <a:gd name="T57" fmla="*/ 37 h 47"/>
                  <a:gd name="T58" fmla="*/ 3 w 48"/>
                  <a:gd name="T59" fmla="*/ 34 h 47"/>
                  <a:gd name="T60" fmla="*/ 2 w 48"/>
                  <a:gd name="T61" fmla="*/ 33 h 47"/>
                  <a:gd name="T62" fmla="*/ 1 w 48"/>
                  <a:gd name="T63" fmla="*/ 28 h 47"/>
                  <a:gd name="T64" fmla="*/ 0 w 48"/>
                  <a:gd name="T65" fmla="*/ 24 h 47"/>
                  <a:gd name="T66" fmla="*/ 0 w 48"/>
                  <a:gd name="T67" fmla="*/ 21 h 47"/>
                  <a:gd name="T68" fmla="*/ 1 w 48"/>
                  <a:gd name="T69" fmla="*/ 16 h 47"/>
                  <a:gd name="T70" fmla="*/ 2 w 48"/>
                  <a:gd name="T71" fmla="*/ 14 h 47"/>
                  <a:gd name="T72" fmla="*/ 3 w 48"/>
                  <a:gd name="T73" fmla="*/ 11 h 47"/>
                  <a:gd name="T74" fmla="*/ 6 w 48"/>
                  <a:gd name="T75" fmla="*/ 7 h 47"/>
                  <a:gd name="T76" fmla="*/ 7 w 48"/>
                  <a:gd name="T77" fmla="*/ 6 h 47"/>
                  <a:gd name="T78" fmla="*/ 10 w 48"/>
                  <a:gd name="T79" fmla="*/ 4 h 47"/>
                  <a:gd name="T80" fmla="*/ 13 w 48"/>
                  <a:gd name="T81" fmla="*/ 2 h 47"/>
                  <a:gd name="T82" fmla="*/ 14 w 48"/>
                  <a:gd name="T83" fmla="*/ 1 h 47"/>
                  <a:gd name="T84" fmla="*/ 19 w 48"/>
                  <a:gd name="T8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8" h="47">
                    <a:moveTo>
                      <a:pt x="19" y="0"/>
                    </a:moveTo>
                    <a:lnTo>
                      <a:pt x="23" y="0"/>
                    </a:lnTo>
                    <a:lnTo>
                      <a:pt x="23" y="0"/>
                    </a:lnTo>
                    <a:lnTo>
                      <a:pt x="26" y="0"/>
                    </a:lnTo>
                    <a:lnTo>
                      <a:pt x="29" y="0"/>
                    </a:lnTo>
                    <a:lnTo>
                      <a:pt x="31" y="0"/>
                    </a:lnTo>
                    <a:lnTo>
                      <a:pt x="32" y="1"/>
                    </a:lnTo>
                    <a:lnTo>
                      <a:pt x="33" y="1"/>
                    </a:lnTo>
                    <a:lnTo>
                      <a:pt x="35" y="2"/>
                    </a:lnTo>
                    <a:lnTo>
                      <a:pt x="38" y="4"/>
                    </a:lnTo>
                    <a:lnTo>
                      <a:pt x="40" y="5"/>
                    </a:lnTo>
                    <a:lnTo>
                      <a:pt x="40" y="6"/>
                    </a:lnTo>
                    <a:lnTo>
                      <a:pt x="41" y="6"/>
                    </a:lnTo>
                    <a:lnTo>
                      <a:pt x="42" y="7"/>
                    </a:lnTo>
                    <a:lnTo>
                      <a:pt x="43" y="9"/>
                    </a:lnTo>
                    <a:lnTo>
                      <a:pt x="45" y="11"/>
                    </a:lnTo>
                    <a:lnTo>
                      <a:pt x="45" y="12"/>
                    </a:lnTo>
                    <a:lnTo>
                      <a:pt x="45" y="12"/>
                    </a:lnTo>
                    <a:lnTo>
                      <a:pt x="45" y="13"/>
                    </a:lnTo>
                    <a:lnTo>
                      <a:pt x="46" y="15"/>
                    </a:lnTo>
                    <a:lnTo>
                      <a:pt x="47" y="18"/>
                    </a:lnTo>
                    <a:lnTo>
                      <a:pt x="47" y="20"/>
                    </a:lnTo>
                    <a:lnTo>
                      <a:pt x="48" y="22"/>
                    </a:lnTo>
                    <a:lnTo>
                      <a:pt x="48" y="23"/>
                    </a:lnTo>
                    <a:lnTo>
                      <a:pt x="47" y="25"/>
                    </a:lnTo>
                    <a:lnTo>
                      <a:pt x="47" y="28"/>
                    </a:lnTo>
                    <a:lnTo>
                      <a:pt x="46" y="30"/>
                    </a:lnTo>
                    <a:lnTo>
                      <a:pt x="46" y="31"/>
                    </a:lnTo>
                    <a:lnTo>
                      <a:pt x="46" y="32"/>
                    </a:lnTo>
                    <a:lnTo>
                      <a:pt x="45" y="33"/>
                    </a:lnTo>
                    <a:lnTo>
                      <a:pt x="45" y="35"/>
                    </a:lnTo>
                    <a:lnTo>
                      <a:pt x="43" y="37"/>
                    </a:lnTo>
                    <a:lnTo>
                      <a:pt x="42" y="39"/>
                    </a:lnTo>
                    <a:lnTo>
                      <a:pt x="41" y="40"/>
                    </a:lnTo>
                    <a:lnTo>
                      <a:pt x="40" y="40"/>
                    </a:lnTo>
                    <a:lnTo>
                      <a:pt x="40" y="41"/>
                    </a:lnTo>
                    <a:lnTo>
                      <a:pt x="36" y="43"/>
                    </a:lnTo>
                    <a:lnTo>
                      <a:pt x="35" y="44"/>
                    </a:lnTo>
                    <a:lnTo>
                      <a:pt x="34" y="44"/>
                    </a:lnTo>
                    <a:lnTo>
                      <a:pt x="33" y="44"/>
                    </a:lnTo>
                    <a:lnTo>
                      <a:pt x="31" y="45"/>
                    </a:lnTo>
                    <a:lnTo>
                      <a:pt x="28" y="46"/>
                    </a:lnTo>
                    <a:lnTo>
                      <a:pt x="27" y="46"/>
                    </a:lnTo>
                    <a:lnTo>
                      <a:pt x="25" y="47"/>
                    </a:lnTo>
                    <a:lnTo>
                      <a:pt x="23" y="47"/>
                    </a:lnTo>
                    <a:lnTo>
                      <a:pt x="22" y="46"/>
                    </a:lnTo>
                    <a:lnTo>
                      <a:pt x="19" y="46"/>
                    </a:lnTo>
                    <a:lnTo>
                      <a:pt x="17" y="45"/>
                    </a:lnTo>
                    <a:lnTo>
                      <a:pt x="16" y="45"/>
                    </a:lnTo>
                    <a:lnTo>
                      <a:pt x="16" y="45"/>
                    </a:lnTo>
                    <a:lnTo>
                      <a:pt x="14" y="44"/>
                    </a:lnTo>
                    <a:lnTo>
                      <a:pt x="12" y="43"/>
                    </a:lnTo>
                    <a:lnTo>
                      <a:pt x="10" y="42"/>
                    </a:lnTo>
                    <a:lnTo>
                      <a:pt x="8" y="41"/>
                    </a:lnTo>
                    <a:lnTo>
                      <a:pt x="7" y="40"/>
                    </a:lnTo>
                    <a:lnTo>
                      <a:pt x="7" y="40"/>
                    </a:lnTo>
                    <a:lnTo>
                      <a:pt x="6" y="39"/>
                    </a:lnTo>
                    <a:lnTo>
                      <a:pt x="5" y="37"/>
                    </a:lnTo>
                    <a:lnTo>
                      <a:pt x="3" y="35"/>
                    </a:lnTo>
                    <a:lnTo>
                      <a:pt x="3" y="34"/>
                    </a:lnTo>
                    <a:lnTo>
                      <a:pt x="2" y="34"/>
                    </a:lnTo>
                    <a:lnTo>
                      <a:pt x="2" y="33"/>
                    </a:lnTo>
                    <a:lnTo>
                      <a:pt x="1" y="31"/>
                    </a:lnTo>
                    <a:lnTo>
                      <a:pt x="1" y="28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1" y="15"/>
                    </a:lnTo>
                    <a:lnTo>
                      <a:pt x="2" y="14"/>
                    </a:lnTo>
                    <a:lnTo>
                      <a:pt x="2" y="13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6" y="7"/>
                    </a:lnTo>
                    <a:lnTo>
                      <a:pt x="7" y="6"/>
                    </a:lnTo>
                    <a:lnTo>
                      <a:pt x="7" y="6"/>
                    </a:lnTo>
                    <a:lnTo>
                      <a:pt x="8" y="5"/>
                    </a:lnTo>
                    <a:lnTo>
                      <a:pt x="10" y="4"/>
                    </a:lnTo>
                    <a:lnTo>
                      <a:pt x="12" y="2"/>
                    </a:lnTo>
                    <a:lnTo>
                      <a:pt x="13" y="2"/>
                    </a:lnTo>
                    <a:lnTo>
                      <a:pt x="14" y="1"/>
                    </a:lnTo>
                    <a:lnTo>
                      <a:pt x="14" y="1"/>
                    </a:lnTo>
                    <a:lnTo>
                      <a:pt x="17" y="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30" name="Line 802"/>
              <p:cNvSpPr>
                <a:spLocks noChangeShapeType="1"/>
              </p:cNvSpPr>
              <p:nvPr/>
            </p:nvSpPr>
            <p:spPr bwMode="auto">
              <a:xfrm>
                <a:off x="4897438" y="2249488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31" name="Line 803"/>
              <p:cNvSpPr>
                <a:spLocks noChangeShapeType="1"/>
              </p:cNvSpPr>
              <p:nvPr/>
            </p:nvSpPr>
            <p:spPr bwMode="auto">
              <a:xfrm>
                <a:off x="4897438" y="2249488"/>
                <a:ext cx="0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32" name="Line 804"/>
              <p:cNvSpPr>
                <a:spLocks noChangeShapeType="1"/>
              </p:cNvSpPr>
              <p:nvPr/>
            </p:nvSpPr>
            <p:spPr bwMode="auto">
              <a:xfrm flipH="1">
                <a:off x="4895851" y="2252663"/>
                <a:ext cx="1588" cy="476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33" name="Line 805"/>
              <p:cNvSpPr>
                <a:spLocks noChangeShapeType="1"/>
              </p:cNvSpPr>
              <p:nvPr/>
            </p:nvSpPr>
            <p:spPr bwMode="auto">
              <a:xfrm>
                <a:off x="4895851" y="2257425"/>
                <a:ext cx="0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34" name="Line 806"/>
              <p:cNvSpPr>
                <a:spLocks noChangeShapeType="1"/>
              </p:cNvSpPr>
              <p:nvPr/>
            </p:nvSpPr>
            <p:spPr bwMode="auto">
              <a:xfrm>
                <a:off x="4895851" y="2260600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35" name="Line 807"/>
              <p:cNvSpPr>
                <a:spLocks noChangeShapeType="1"/>
              </p:cNvSpPr>
              <p:nvPr/>
            </p:nvSpPr>
            <p:spPr bwMode="auto">
              <a:xfrm flipH="1">
                <a:off x="4894263" y="2262188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36" name="Line 808"/>
              <p:cNvSpPr>
                <a:spLocks noChangeShapeType="1"/>
              </p:cNvSpPr>
              <p:nvPr/>
            </p:nvSpPr>
            <p:spPr bwMode="auto">
              <a:xfrm>
                <a:off x="4894263" y="2262188"/>
                <a:ext cx="0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37" name="Line 810"/>
              <p:cNvSpPr>
                <a:spLocks noChangeShapeType="1"/>
              </p:cNvSpPr>
              <p:nvPr/>
            </p:nvSpPr>
            <p:spPr bwMode="auto">
              <a:xfrm flipH="1">
                <a:off x="4892676" y="2265363"/>
                <a:ext cx="1588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38" name="Line 811"/>
              <p:cNvSpPr>
                <a:spLocks noChangeShapeType="1"/>
              </p:cNvSpPr>
              <p:nvPr/>
            </p:nvSpPr>
            <p:spPr bwMode="auto">
              <a:xfrm flipH="1">
                <a:off x="4889501" y="2268538"/>
                <a:ext cx="3175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39" name="Line 812"/>
              <p:cNvSpPr>
                <a:spLocks noChangeShapeType="1"/>
              </p:cNvSpPr>
              <p:nvPr/>
            </p:nvSpPr>
            <p:spPr bwMode="auto">
              <a:xfrm flipH="1">
                <a:off x="4887913" y="2271713"/>
                <a:ext cx="1588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40" name="Line 813"/>
              <p:cNvSpPr>
                <a:spLocks noChangeShapeType="1"/>
              </p:cNvSpPr>
              <p:nvPr/>
            </p:nvSpPr>
            <p:spPr bwMode="auto">
              <a:xfrm flipH="1">
                <a:off x="4886326" y="2274888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41" name="Line 814"/>
              <p:cNvSpPr>
                <a:spLocks noChangeShapeType="1"/>
              </p:cNvSpPr>
              <p:nvPr/>
            </p:nvSpPr>
            <p:spPr bwMode="auto">
              <a:xfrm>
                <a:off x="4886326" y="2276476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42" name="Line 815"/>
              <p:cNvSpPr>
                <a:spLocks noChangeShapeType="1"/>
              </p:cNvSpPr>
              <p:nvPr/>
            </p:nvSpPr>
            <p:spPr bwMode="auto">
              <a:xfrm flipH="1">
                <a:off x="4884738" y="2276476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43" name="Line 816"/>
              <p:cNvSpPr>
                <a:spLocks noChangeShapeType="1"/>
              </p:cNvSpPr>
              <p:nvPr/>
            </p:nvSpPr>
            <p:spPr bwMode="auto">
              <a:xfrm flipH="1">
                <a:off x="4883151" y="2278063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44" name="Line 817"/>
              <p:cNvSpPr>
                <a:spLocks noChangeShapeType="1"/>
              </p:cNvSpPr>
              <p:nvPr/>
            </p:nvSpPr>
            <p:spPr bwMode="auto">
              <a:xfrm flipH="1">
                <a:off x="4879976" y="2279651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45" name="Line 818"/>
              <p:cNvSpPr>
                <a:spLocks noChangeShapeType="1"/>
              </p:cNvSpPr>
              <p:nvPr/>
            </p:nvSpPr>
            <p:spPr bwMode="auto">
              <a:xfrm flipH="1">
                <a:off x="4878388" y="2281238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46" name="Line 819"/>
              <p:cNvSpPr>
                <a:spLocks noChangeShapeType="1"/>
              </p:cNvSpPr>
              <p:nvPr/>
            </p:nvSpPr>
            <p:spPr bwMode="auto">
              <a:xfrm flipH="1">
                <a:off x="4876801" y="2282826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47" name="Line 820"/>
              <p:cNvSpPr>
                <a:spLocks noChangeShapeType="1"/>
              </p:cNvSpPr>
              <p:nvPr/>
            </p:nvSpPr>
            <p:spPr bwMode="auto">
              <a:xfrm flipH="1">
                <a:off x="4875213" y="2282826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48" name="Line 821"/>
              <p:cNvSpPr>
                <a:spLocks noChangeShapeType="1"/>
              </p:cNvSpPr>
              <p:nvPr/>
            </p:nvSpPr>
            <p:spPr bwMode="auto">
              <a:xfrm flipH="1">
                <a:off x="4872038" y="2282826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49" name="Line 822"/>
              <p:cNvSpPr>
                <a:spLocks noChangeShapeType="1"/>
              </p:cNvSpPr>
              <p:nvPr/>
            </p:nvSpPr>
            <p:spPr bwMode="auto">
              <a:xfrm flipH="1">
                <a:off x="4867276" y="2284413"/>
                <a:ext cx="4763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50" name="Line 823"/>
              <p:cNvSpPr>
                <a:spLocks noChangeShapeType="1"/>
              </p:cNvSpPr>
              <p:nvPr/>
            </p:nvSpPr>
            <p:spPr bwMode="auto">
              <a:xfrm flipH="1">
                <a:off x="4865688" y="2286001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51" name="Line 824"/>
              <p:cNvSpPr>
                <a:spLocks noChangeShapeType="1"/>
              </p:cNvSpPr>
              <p:nvPr/>
            </p:nvSpPr>
            <p:spPr bwMode="auto">
              <a:xfrm flipH="1">
                <a:off x="4859338" y="2286001"/>
                <a:ext cx="635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52" name="Line 825"/>
              <p:cNvSpPr>
                <a:spLocks noChangeShapeType="1"/>
              </p:cNvSpPr>
              <p:nvPr/>
            </p:nvSpPr>
            <p:spPr bwMode="auto">
              <a:xfrm flipH="1">
                <a:off x="4857751" y="2286001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53" name="Line 826"/>
              <p:cNvSpPr>
                <a:spLocks noChangeShapeType="1"/>
              </p:cNvSpPr>
              <p:nvPr/>
            </p:nvSpPr>
            <p:spPr bwMode="auto">
              <a:xfrm flipH="1">
                <a:off x="4852988" y="2286001"/>
                <a:ext cx="47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54" name="Line 827"/>
              <p:cNvSpPr>
                <a:spLocks noChangeShapeType="1"/>
              </p:cNvSpPr>
              <p:nvPr/>
            </p:nvSpPr>
            <p:spPr bwMode="auto">
              <a:xfrm flipH="1" flipV="1">
                <a:off x="4849813" y="2284413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55" name="Line 828"/>
              <p:cNvSpPr>
                <a:spLocks noChangeShapeType="1"/>
              </p:cNvSpPr>
              <p:nvPr/>
            </p:nvSpPr>
            <p:spPr bwMode="auto">
              <a:xfrm flipH="1">
                <a:off x="4848226" y="2284413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56" name="Line 829"/>
              <p:cNvSpPr>
                <a:spLocks noChangeShapeType="1"/>
              </p:cNvSpPr>
              <p:nvPr/>
            </p:nvSpPr>
            <p:spPr bwMode="auto">
              <a:xfrm>
                <a:off x="4848226" y="2284413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57" name="Line 830"/>
              <p:cNvSpPr>
                <a:spLocks noChangeShapeType="1"/>
              </p:cNvSpPr>
              <p:nvPr/>
            </p:nvSpPr>
            <p:spPr bwMode="auto">
              <a:xfrm flipH="1" flipV="1">
                <a:off x="4845051" y="2282826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58" name="Line 831"/>
              <p:cNvSpPr>
                <a:spLocks noChangeShapeType="1"/>
              </p:cNvSpPr>
              <p:nvPr/>
            </p:nvSpPr>
            <p:spPr bwMode="auto">
              <a:xfrm flipH="1">
                <a:off x="4841876" y="2282826"/>
                <a:ext cx="3175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59" name="Line 832"/>
              <p:cNvSpPr>
                <a:spLocks noChangeShapeType="1"/>
              </p:cNvSpPr>
              <p:nvPr/>
            </p:nvSpPr>
            <p:spPr bwMode="auto">
              <a:xfrm flipH="1" flipV="1">
                <a:off x="4838701" y="2279651"/>
                <a:ext cx="3175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60" name="Line 833"/>
              <p:cNvSpPr>
                <a:spLocks noChangeShapeType="1"/>
              </p:cNvSpPr>
              <p:nvPr/>
            </p:nvSpPr>
            <p:spPr bwMode="auto">
              <a:xfrm flipH="1" flipV="1">
                <a:off x="4835526" y="2278063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61" name="Line 834"/>
              <p:cNvSpPr>
                <a:spLocks noChangeShapeType="1"/>
              </p:cNvSpPr>
              <p:nvPr/>
            </p:nvSpPr>
            <p:spPr bwMode="auto">
              <a:xfrm flipV="1">
                <a:off x="4835526" y="2276476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62" name="Line 835"/>
              <p:cNvSpPr>
                <a:spLocks noChangeShapeType="1"/>
              </p:cNvSpPr>
              <p:nvPr/>
            </p:nvSpPr>
            <p:spPr bwMode="auto">
              <a:xfrm flipH="1">
                <a:off x="4833938" y="2276476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63" name="Line 836"/>
              <p:cNvSpPr>
                <a:spLocks noChangeShapeType="1"/>
              </p:cNvSpPr>
              <p:nvPr/>
            </p:nvSpPr>
            <p:spPr bwMode="auto">
              <a:xfrm flipV="1">
                <a:off x="4833938" y="2274888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64" name="Line 837"/>
              <p:cNvSpPr>
                <a:spLocks noChangeShapeType="1"/>
              </p:cNvSpPr>
              <p:nvPr/>
            </p:nvSpPr>
            <p:spPr bwMode="auto">
              <a:xfrm flipH="1" flipV="1">
                <a:off x="4830763" y="2271713"/>
                <a:ext cx="3175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65" name="Line 838"/>
              <p:cNvSpPr>
                <a:spLocks noChangeShapeType="1"/>
              </p:cNvSpPr>
              <p:nvPr/>
            </p:nvSpPr>
            <p:spPr bwMode="auto">
              <a:xfrm flipH="1" flipV="1">
                <a:off x="4829176" y="2268538"/>
                <a:ext cx="1588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66" name="Line 839"/>
              <p:cNvSpPr>
                <a:spLocks noChangeShapeType="1"/>
              </p:cNvSpPr>
              <p:nvPr/>
            </p:nvSpPr>
            <p:spPr bwMode="auto">
              <a:xfrm flipH="1" flipV="1">
                <a:off x="4827588" y="2266951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67" name="Line 840"/>
              <p:cNvSpPr>
                <a:spLocks noChangeShapeType="1"/>
              </p:cNvSpPr>
              <p:nvPr/>
            </p:nvSpPr>
            <p:spPr bwMode="auto">
              <a:xfrm>
                <a:off x="4827588" y="2266951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68" name="Line 841"/>
              <p:cNvSpPr>
                <a:spLocks noChangeShapeType="1"/>
              </p:cNvSpPr>
              <p:nvPr/>
            </p:nvSpPr>
            <p:spPr bwMode="auto">
              <a:xfrm flipV="1">
                <a:off x="4827588" y="2265363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69" name="Line 842"/>
              <p:cNvSpPr>
                <a:spLocks noChangeShapeType="1"/>
              </p:cNvSpPr>
              <p:nvPr/>
            </p:nvSpPr>
            <p:spPr bwMode="auto">
              <a:xfrm flipH="1" flipV="1">
                <a:off x="4826001" y="2260601"/>
                <a:ext cx="1588" cy="476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70" name="Line 843"/>
              <p:cNvSpPr>
                <a:spLocks noChangeShapeType="1"/>
              </p:cNvSpPr>
              <p:nvPr/>
            </p:nvSpPr>
            <p:spPr bwMode="auto">
              <a:xfrm flipH="1" flipV="1">
                <a:off x="4824413" y="2257426"/>
                <a:ext cx="1588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71" name="Line 844"/>
              <p:cNvSpPr>
                <a:spLocks noChangeShapeType="1"/>
              </p:cNvSpPr>
              <p:nvPr/>
            </p:nvSpPr>
            <p:spPr bwMode="auto">
              <a:xfrm flipV="1">
                <a:off x="4824413" y="2254251"/>
                <a:ext cx="0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72" name="Line 845"/>
              <p:cNvSpPr>
                <a:spLocks noChangeShapeType="1"/>
              </p:cNvSpPr>
              <p:nvPr/>
            </p:nvSpPr>
            <p:spPr bwMode="auto">
              <a:xfrm flipV="1">
                <a:off x="4824413" y="2251076"/>
                <a:ext cx="0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73" name="Line 846"/>
              <p:cNvSpPr>
                <a:spLocks noChangeShapeType="1"/>
              </p:cNvSpPr>
              <p:nvPr/>
            </p:nvSpPr>
            <p:spPr bwMode="auto">
              <a:xfrm flipV="1">
                <a:off x="4824413" y="2249488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74" name="Line 847"/>
              <p:cNvSpPr>
                <a:spLocks noChangeShapeType="1"/>
              </p:cNvSpPr>
              <p:nvPr/>
            </p:nvSpPr>
            <p:spPr bwMode="auto">
              <a:xfrm flipV="1">
                <a:off x="4824413" y="2246313"/>
                <a:ext cx="0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75" name="Line 848"/>
              <p:cNvSpPr>
                <a:spLocks noChangeShapeType="1"/>
              </p:cNvSpPr>
              <p:nvPr/>
            </p:nvSpPr>
            <p:spPr bwMode="auto">
              <a:xfrm flipV="1">
                <a:off x="4824413" y="2241551"/>
                <a:ext cx="1588" cy="476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76" name="Line 849"/>
              <p:cNvSpPr>
                <a:spLocks noChangeShapeType="1"/>
              </p:cNvSpPr>
              <p:nvPr/>
            </p:nvSpPr>
            <p:spPr bwMode="auto">
              <a:xfrm flipV="1">
                <a:off x="4826001" y="2238376"/>
                <a:ext cx="0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77" name="Line 850"/>
              <p:cNvSpPr>
                <a:spLocks noChangeShapeType="1"/>
              </p:cNvSpPr>
              <p:nvPr/>
            </p:nvSpPr>
            <p:spPr bwMode="auto">
              <a:xfrm flipV="1">
                <a:off x="4826001" y="2236788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78" name="Line 851"/>
              <p:cNvSpPr>
                <a:spLocks noChangeShapeType="1"/>
              </p:cNvSpPr>
              <p:nvPr/>
            </p:nvSpPr>
            <p:spPr bwMode="auto">
              <a:xfrm flipV="1">
                <a:off x="4826001" y="2235201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79" name="Line 852"/>
              <p:cNvSpPr>
                <a:spLocks noChangeShapeType="1"/>
              </p:cNvSpPr>
              <p:nvPr/>
            </p:nvSpPr>
            <p:spPr bwMode="auto">
              <a:xfrm flipV="1">
                <a:off x="4826001" y="2233613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80" name="Line 853"/>
              <p:cNvSpPr>
                <a:spLocks noChangeShapeType="1"/>
              </p:cNvSpPr>
              <p:nvPr/>
            </p:nvSpPr>
            <p:spPr bwMode="auto">
              <a:xfrm flipV="1">
                <a:off x="4827588" y="2232026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81" name="Line 854"/>
              <p:cNvSpPr>
                <a:spLocks noChangeShapeType="1"/>
              </p:cNvSpPr>
              <p:nvPr/>
            </p:nvSpPr>
            <p:spPr bwMode="auto">
              <a:xfrm flipV="1">
                <a:off x="4829176" y="2228851"/>
                <a:ext cx="1588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82" name="Line 855"/>
              <p:cNvSpPr>
                <a:spLocks noChangeShapeType="1"/>
              </p:cNvSpPr>
              <p:nvPr/>
            </p:nvSpPr>
            <p:spPr bwMode="auto">
              <a:xfrm flipV="1">
                <a:off x="4830763" y="2225676"/>
                <a:ext cx="3175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83" name="Line 856"/>
              <p:cNvSpPr>
                <a:spLocks noChangeShapeType="1"/>
              </p:cNvSpPr>
              <p:nvPr/>
            </p:nvSpPr>
            <p:spPr bwMode="auto">
              <a:xfrm flipV="1">
                <a:off x="4833938" y="2224088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84" name="Line 857"/>
              <p:cNvSpPr>
                <a:spLocks noChangeShapeType="1"/>
              </p:cNvSpPr>
              <p:nvPr/>
            </p:nvSpPr>
            <p:spPr bwMode="auto">
              <a:xfrm>
                <a:off x="4833938" y="2224088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85" name="Line 858"/>
              <p:cNvSpPr>
                <a:spLocks noChangeShapeType="1"/>
              </p:cNvSpPr>
              <p:nvPr/>
            </p:nvSpPr>
            <p:spPr bwMode="auto">
              <a:xfrm flipV="1">
                <a:off x="4835526" y="2222501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86" name="Line 859"/>
              <p:cNvSpPr>
                <a:spLocks noChangeShapeType="1"/>
              </p:cNvSpPr>
              <p:nvPr/>
            </p:nvSpPr>
            <p:spPr bwMode="auto">
              <a:xfrm flipV="1">
                <a:off x="4835526" y="2219326"/>
                <a:ext cx="3175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87" name="Line 860"/>
              <p:cNvSpPr>
                <a:spLocks noChangeShapeType="1"/>
              </p:cNvSpPr>
              <p:nvPr/>
            </p:nvSpPr>
            <p:spPr bwMode="auto">
              <a:xfrm flipV="1">
                <a:off x="4838701" y="2217738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88" name="Line 861"/>
              <p:cNvSpPr>
                <a:spLocks noChangeShapeType="1"/>
              </p:cNvSpPr>
              <p:nvPr/>
            </p:nvSpPr>
            <p:spPr bwMode="auto">
              <a:xfrm>
                <a:off x="4841876" y="2217738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89" name="Line 862"/>
              <p:cNvSpPr>
                <a:spLocks noChangeShapeType="1"/>
              </p:cNvSpPr>
              <p:nvPr/>
            </p:nvSpPr>
            <p:spPr bwMode="auto">
              <a:xfrm flipV="1">
                <a:off x="4843463" y="2216151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90" name="Line 863"/>
              <p:cNvSpPr>
                <a:spLocks noChangeShapeType="1"/>
              </p:cNvSpPr>
              <p:nvPr/>
            </p:nvSpPr>
            <p:spPr bwMode="auto">
              <a:xfrm>
                <a:off x="4843463" y="2216151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91" name="Line 864"/>
              <p:cNvSpPr>
                <a:spLocks noChangeShapeType="1"/>
              </p:cNvSpPr>
              <p:nvPr/>
            </p:nvSpPr>
            <p:spPr bwMode="auto">
              <a:xfrm flipV="1">
                <a:off x="4845051" y="2214563"/>
                <a:ext cx="4763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92" name="Line 865"/>
              <p:cNvSpPr>
                <a:spLocks noChangeShapeType="1"/>
              </p:cNvSpPr>
              <p:nvPr/>
            </p:nvSpPr>
            <p:spPr bwMode="auto">
              <a:xfrm flipV="1">
                <a:off x="4849813" y="2212976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93" name="Line 866"/>
              <p:cNvSpPr>
                <a:spLocks noChangeShapeType="1"/>
              </p:cNvSpPr>
              <p:nvPr/>
            </p:nvSpPr>
            <p:spPr bwMode="auto">
              <a:xfrm>
                <a:off x="4852988" y="2212976"/>
                <a:ext cx="3175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94" name="Line 867"/>
              <p:cNvSpPr>
                <a:spLocks noChangeShapeType="1"/>
              </p:cNvSpPr>
              <p:nvPr/>
            </p:nvSpPr>
            <p:spPr bwMode="auto">
              <a:xfrm>
                <a:off x="4856163" y="2212976"/>
                <a:ext cx="3175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95" name="Line 868"/>
              <p:cNvSpPr>
                <a:spLocks noChangeShapeType="1"/>
              </p:cNvSpPr>
              <p:nvPr/>
            </p:nvSpPr>
            <p:spPr bwMode="auto">
              <a:xfrm>
                <a:off x="4859338" y="2212976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96" name="Line 869"/>
              <p:cNvSpPr>
                <a:spLocks noChangeShapeType="1"/>
              </p:cNvSpPr>
              <p:nvPr/>
            </p:nvSpPr>
            <p:spPr bwMode="auto">
              <a:xfrm>
                <a:off x="4860926" y="2212976"/>
                <a:ext cx="3175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97" name="Line 870"/>
              <p:cNvSpPr>
                <a:spLocks noChangeShapeType="1"/>
              </p:cNvSpPr>
              <p:nvPr/>
            </p:nvSpPr>
            <p:spPr bwMode="auto">
              <a:xfrm>
                <a:off x="4864101" y="2212976"/>
                <a:ext cx="4763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98" name="Line 871"/>
              <p:cNvSpPr>
                <a:spLocks noChangeShapeType="1"/>
              </p:cNvSpPr>
              <p:nvPr/>
            </p:nvSpPr>
            <p:spPr bwMode="auto">
              <a:xfrm>
                <a:off x="4868863" y="2214563"/>
                <a:ext cx="3175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99" name="Line 872"/>
              <p:cNvSpPr>
                <a:spLocks noChangeShapeType="1"/>
              </p:cNvSpPr>
              <p:nvPr/>
            </p:nvSpPr>
            <p:spPr bwMode="auto">
              <a:xfrm>
                <a:off x="4872038" y="2214563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00" name="Line 873"/>
              <p:cNvSpPr>
                <a:spLocks noChangeShapeType="1"/>
              </p:cNvSpPr>
              <p:nvPr/>
            </p:nvSpPr>
            <p:spPr bwMode="auto">
              <a:xfrm>
                <a:off x="4872038" y="2214563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01" name="Line 874"/>
              <p:cNvSpPr>
                <a:spLocks noChangeShapeType="1"/>
              </p:cNvSpPr>
              <p:nvPr/>
            </p:nvSpPr>
            <p:spPr bwMode="auto">
              <a:xfrm>
                <a:off x="4873626" y="2214563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02" name="Line 875"/>
              <p:cNvSpPr>
                <a:spLocks noChangeShapeType="1"/>
              </p:cNvSpPr>
              <p:nvPr/>
            </p:nvSpPr>
            <p:spPr bwMode="auto">
              <a:xfrm>
                <a:off x="4876801" y="2216151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03" name="Line 876"/>
              <p:cNvSpPr>
                <a:spLocks noChangeShapeType="1"/>
              </p:cNvSpPr>
              <p:nvPr/>
            </p:nvSpPr>
            <p:spPr bwMode="auto">
              <a:xfrm>
                <a:off x="4879976" y="2217738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04" name="Line 877"/>
              <p:cNvSpPr>
                <a:spLocks noChangeShapeType="1"/>
              </p:cNvSpPr>
              <p:nvPr/>
            </p:nvSpPr>
            <p:spPr bwMode="auto">
              <a:xfrm>
                <a:off x="4883151" y="2219326"/>
                <a:ext cx="1588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05" name="Line 878"/>
              <p:cNvSpPr>
                <a:spLocks noChangeShapeType="1"/>
              </p:cNvSpPr>
              <p:nvPr/>
            </p:nvSpPr>
            <p:spPr bwMode="auto">
              <a:xfrm>
                <a:off x="4884738" y="2222501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06" name="Line 879"/>
              <p:cNvSpPr>
                <a:spLocks noChangeShapeType="1"/>
              </p:cNvSpPr>
              <p:nvPr/>
            </p:nvSpPr>
            <p:spPr bwMode="auto">
              <a:xfrm>
                <a:off x="4886326" y="2224088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07" name="Line 880"/>
              <p:cNvSpPr>
                <a:spLocks noChangeShapeType="1"/>
              </p:cNvSpPr>
              <p:nvPr/>
            </p:nvSpPr>
            <p:spPr bwMode="auto">
              <a:xfrm>
                <a:off x="4886326" y="2224088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08" name="Line 881"/>
              <p:cNvSpPr>
                <a:spLocks noChangeShapeType="1"/>
              </p:cNvSpPr>
              <p:nvPr/>
            </p:nvSpPr>
            <p:spPr bwMode="auto">
              <a:xfrm>
                <a:off x="4887913" y="2225676"/>
                <a:ext cx="1588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09" name="Line 882"/>
              <p:cNvSpPr>
                <a:spLocks noChangeShapeType="1"/>
              </p:cNvSpPr>
              <p:nvPr/>
            </p:nvSpPr>
            <p:spPr bwMode="auto">
              <a:xfrm>
                <a:off x="4889501" y="2228851"/>
                <a:ext cx="3175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10" name="Line 883"/>
              <p:cNvSpPr>
                <a:spLocks noChangeShapeType="1"/>
              </p:cNvSpPr>
              <p:nvPr/>
            </p:nvSpPr>
            <p:spPr bwMode="auto">
              <a:xfrm>
                <a:off x="4892676" y="2232026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11" name="Line 884"/>
              <p:cNvSpPr>
                <a:spLocks noChangeShapeType="1"/>
              </p:cNvSpPr>
              <p:nvPr/>
            </p:nvSpPr>
            <p:spPr bwMode="auto">
              <a:xfrm>
                <a:off x="4892676" y="2232026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12" name="Line 885"/>
              <p:cNvSpPr>
                <a:spLocks noChangeShapeType="1"/>
              </p:cNvSpPr>
              <p:nvPr/>
            </p:nvSpPr>
            <p:spPr bwMode="auto">
              <a:xfrm>
                <a:off x="4894263" y="2233613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13" name="Line 886"/>
              <p:cNvSpPr>
                <a:spLocks noChangeShapeType="1"/>
              </p:cNvSpPr>
              <p:nvPr/>
            </p:nvSpPr>
            <p:spPr bwMode="auto">
              <a:xfrm>
                <a:off x="4894263" y="2233613"/>
                <a:ext cx="1588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14" name="Line 887"/>
              <p:cNvSpPr>
                <a:spLocks noChangeShapeType="1"/>
              </p:cNvSpPr>
              <p:nvPr/>
            </p:nvSpPr>
            <p:spPr bwMode="auto">
              <a:xfrm>
                <a:off x="4895851" y="2236788"/>
                <a:ext cx="0" cy="476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15" name="Line 888"/>
              <p:cNvSpPr>
                <a:spLocks noChangeShapeType="1"/>
              </p:cNvSpPr>
              <p:nvPr/>
            </p:nvSpPr>
            <p:spPr bwMode="auto">
              <a:xfrm>
                <a:off x="4895851" y="2241551"/>
                <a:ext cx="1588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16" name="Line 889"/>
              <p:cNvSpPr>
                <a:spLocks noChangeShapeType="1"/>
              </p:cNvSpPr>
              <p:nvPr/>
            </p:nvSpPr>
            <p:spPr bwMode="auto">
              <a:xfrm>
                <a:off x="4897438" y="2244726"/>
                <a:ext cx="0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17" name="Line 890"/>
              <p:cNvSpPr>
                <a:spLocks noChangeShapeType="1"/>
              </p:cNvSpPr>
              <p:nvPr/>
            </p:nvSpPr>
            <p:spPr bwMode="auto">
              <a:xfrm>
                <a:off x="4897438" y="2247901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18" name="Freeform 891"/>
              <p:cNvSpPr>
                <a:spLocks/>
              </p:cNvSpPr>
              <p:nvPr/>
            </p:nvSpPr>
            <p:spPr bwMode="auto">
              <a:xfrm>
                <a:off x="5064126" y="2316163"/>
                <a:ext cx="77788" cy="76200"/>
              </a:xfrm>
              <a:custGeom>
                <a:avLst/>
                <a:gdLst>
                  <a:gd name="T0" fmla="*/ 24 w 49"/>
                  <a:gd name="T1" fmla="*/ 0 h 48"/>
                  <a:gd name="T2" fmla="*/ 30 w 49"/>
                  <a:gd name="T3" fmla="*/ 1 h 48"/>
                  <a:gd name="T4" fmla="*/ 32 w 49"/>
                  <a:gd name="T5" fmla="*/ 1 h 48"/>
                  <a:gd name="T6" fmla="*/ 34 w 49"/>
                  <a:gd name="T7" fmla="*/ 2 h 48"/>
                  <a:gd name="T8" fmla="*/ 38 w 49"/>
                  <a:gd name="T9" fmla="*/ 4 h 48"/>
                  <a:gd name="T10" fmla="*/ 42 w 49"/>
                  <a:gd name="T11" fmla="*/ 7 h 48"/>
                  <a:gd name="T12" fmla="*/ 43 w 49"/>
                  <a:gd name="T13" fmla="*/ 8 h 48"/>
                  <a:gd name="T14" fmla="*/ 45 w 49"/>
                  <a:gd name="T15" fmla="*/ 12 h 48"/>
                  <a:gd name="T16" fmla="*/ 46 w 49"/>
                  <a:gd name="T17" fmla="*/ 13 h 48"/>
                  <a:gd name="T18" fmla="*/ 48 w 49"/>
                  <a:gd name="T19" fmla="*/ 16 h 48"/>
                  <a:gd name="T20" fmla="*/ 49 w 49"/>
                  <a:gd name="T21" fmla="*/ 21 h 48"/>
                  <a:gd name="T22" fmla="*/ 49 w 49"/>
                  <a:gd name="T23" fmla="*/ 23 h 48"/>
                  <a:gd name="T24" fmla="*/ 49 w 49"/>
                  <a:gd name="T25" fmla="*/ 26 h 48"/>
                  <a:gd name="T26" fmla="*/ 48 w 49"/>
                  <a:gd name="T27" fmla="*/ 31 h 48"/>
                  <a:gd name="T28" fmla="*/ 47 w 49"/>
                  <a:gd name="T29" fmla="*/ 32 h 48"/>
                  <a:gd name="T30" fmla="*/ 46 w 49"/>
                  <a:gd name="T31" fmla="*/ 35 h 48"/>
                  <a:gd name="T32" fmla="*/ 43 w 49"/>
                  <a:gd name="T33" fmla="*/ 39 h 48"/>
                  <a:gd name="T34" fmla="*/ 42 w 49"/>
                  <a:gd name="T35" fmla="*/ 41 h 48"/>
                  <a:gd name="T36" fmla="*/ 38 w 49"/>
                  <a:gd name="T37" fmla="*/ 43 h 48"/>
                  <a:gd name="T38" fmla="*/ 35 w 49"/>
                  <a:gd name="T39" fmla="*/ 45 h 48"/>
                  <a:gd name="T40" fmla="*/ 34 w 49"/>
                  <a:gd name="T41" fmla="*/ 45 h 48"/>
                  <a:gd name="T42" fmla="*/ 29 w 49"/>
                  <a:gd name="T43" fmla="*/ 47 h 48"/>
                  <a:gd name="T44" fmla="*/ 25 w 49"/>
                  <a:gd name="T45" fmla="*/ 48 h 48"/>
                  <a:gd name="T46" fmla="*/ 22 w 49"/>
                  <a:gd name="T47" fmla="*/ 47 h 48"/>
                  <a:gd name="T48" fmla="*/ 17 w 49"/>
                  <a:gd name="T49" fmla="*/ 46 h 48"/>
                  <a:gd name="T50" fmla="*/ 16 w 49"/>
                  <a:gd name="T51" fmla="*/ 46 h 48"/>
                  <a:gd name="T52" fmla="*/ 12 w 49"/>
                  <a:gd name="T53" fmla="*/ 45 h 48"/>
                  <a:gd name="T54" fmla="*/ 8 w 49"/>
                  <a:gd name="T55" fmla="*/ 42 h 48"/>
                  <a:gd name="T56" fmla="*/ 7 w 49"/>
                  <a:gd name="T57" fmla="*/ 40 h 48"/>
                  <a:gd name="T58" fmla="*/ 5 w 49"/>
                  <a:gd name="T59" fmla="*/ 38 h 48"/>
                  <a:gd name="T60" fmla="*/ 3 w 49"/>
                  <a:gd name="T61" fmla="*/ 35 h 48"/>
                  <a:gd name="T62" fmla="*/ 3 w 49"/>
                  <a:gd name="T63" fmla="*/ 34 h 48"/>
                  <a:gd name="T64" fmla="*/ 1 w 49"/>
                  <a:gd name="T65" fmla="*/ 29 h 48"/>
                  <a:gd name="T66" fmla="*/ 0 w 49"/>
                  <a:gd name="T67" fmla="*/ 25 h 48"/>
                  <a:gd name="T68" fmla="*/ 0 w 49"/>
                  <a:gd name="T69" fmla="*/ 23 h 48"/>
                  <a:gd name="T70" fmla="*/ 1 w 49"/>
                  <a:gd name="T71" fmla="*/ 18 h 48"/>
                  <a:gd name="T72" fmla="*/ 2 w 49"/>
                  <a:gd name="T73" fmla="*/ 16 h 48"/>
                  <a:gd name="T74" fmla="*/ 3 w 49"/>
                  <a:gd name="T75" fmla="*/ 14 h 48"/>
                  <a:gd name="T76" fmla="*/ 5 w 49"/>
                  <a:gd name="T77" fmla="*/ 10 h 48"/>
                  <a:gd name="T78" fmla="*/ 7 w 49"/>
                  <a:gd name="T79" fmla="*/ 7 h 48"/>
                  <a:gd name="T80" fmla="*/ 8 w 49"/>
                  <a:gd name="T81" fmla="*/ 6 h 48"/>
                  <a:gd name="T82" fmla="*/ 12 w 49"/>
                  <a:gd name="T83" fmla="*/ 3 h 48"/>
                  <a:gd name="T84" fmla="*/ 13 w 49"/>
                  <a:gd name="T85" fmla="*/ 2 h 48"/>
                  <a:gd name="T86" fmla="*/ 17 w 49"/>
                  <a:gd name="T87" fmla="*/ 1 h 48"/>
                  <a:gd name="T88" fmla="*/ 21 w 49"/>
                  <a:gd name="T89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9" h="48">
                    <a:moveTo>
                      <a:pt x="23" y="0"/>
                    </a:moveTo>
                    <a:lnTo>
                      <a:pt x="24" y="0"/>
                    </a:lnTo>
                    <a:lnTo>
                      <a:pt x="26" y="0"/>
                    </a:lnTo>
                    <a:lnTo>
                      <a:pt x="30" y="1"/>
                    </a:lnTo>
                    <a:lnTo>
                      <a:pt x="32" y="1"/>
                    </a:lnTo>
                    <a:lnTo>
                      <a:pt x="32" y="1"/>
                    </a:lnTo>
                    <a:lnTo>
                      <a:pt x="33" y="1"/>
                    </a:lnTo>
                    <a:lnTo>
                      <a:pt x="34" y="2"/>
                    </a:lnTo>
                    <a:lnTo>
                      <a:pt x="36" y="3"/>
                    </a:lnTo>
                    <a:lnTo>
                      <a:pt x="38" y="4"/>
                    </a:lnTo>
                    <a:lnTo>
                      <a:pt x="41" y="6"/>
                    </a:lnTo>
                    <a:lnTo>
                      <a:pt x="42" y="7"/>
                    </a:lnTo>
                    <a:lnTo>
                      <a:pt x="42" y="7"/>
                    </a:lnTo>
                    <a:lnTo>
                      <a:pt x="43" y="8"/>
                    </a:lnTo>
                    <a:lnTo>
                      <a:pt x="44" y="10"/>
                    </a:lnTo>
                    <a:lnTo>
                      <a:pt x="45" y="12"/>
                    </a:lnTo>
                    <a:lnTo>
                      <a:pt x="46" y="13"/>
                    </a:lnTo>
                    <a:lnTo>
                      <a:pt x="46" y="13"/>
                    </a:lnTo>
                    <a:lnTo>
                      <a:pt x="47" y="14"/>
                    </a:lnTo>
                    <a:lnTo>
                      <a:pt x="48" y="16"/>
                    </a:lnTo>
                    <a:lnTo>
                      <a:pt x="48" y="19"/>
                    </a:lnTo>
                    <a:lnTo>
                      <a:pt x="49" y="21"/>
                    </a:lnTo>
                    <a:lnTo>
                      <a:pt x="49" y="22"/>
                    </a:lnTo>
                    <a:lnTo>
                      <a:pt x="49" y="23"/>
                    </a:lnTo>
                    <a:lnTo>
                      <a:pt x="49" y="24"/>
                    </a:lnTo>
                    <a:lnTo>
                      <a:pt x="49" y="26"/>
                    </a:lnTo>
                    <a:lnTo>
                      <a:pt x="48" y="29"/>
                    </a:lnTo>
                    <a:lnTo>
                      <a:pt x="48" y="31"/>
                    </a:lnTo>
                    <a:lnTo>
                      <a:pt x="48" y="32"/>
                    </a:lnTo>
                    <a:lnTo>
                      <a:pt x="47" y="32"/>
                    </a:lnTo>
                    <a:lnTo>
                      <a:pt x="47" y="34"/>
                    </a:lnTo>
                    <a:lnTo>
                      <a:pt x="46" y="35"/>
                    </a:lnTo>
                    <a:lnTo>
                      <a:pt x="44" y="38"/>
                    </a:lnTo>
                    <a:lnTo>
                      <a:pt x="43" y="39"/>
                    </a:lnTo>
                    <a:lnTo>
                      <a:pt x="42" y="40"/>
                    </a:lnTo>
                    <a:lnTo>
                      <a:pt x="42" y="41"/>
                    </a:lnTo>
                    <a:lnTo>
                      <a:pt x="41" y="42"/>
                    </a:lnTo>
                    <a:lnTo>
                      <a:pt x="38" y="43"/>
                    </a:lnTo>
                    <a:lnTo>
                      <a:pt x="36" y="45"/>
                    </a:lnTo>
                    <a:lnTo>
                      <a:pt x="35" y="45"/>
                    </a:lnTo>
                    <a:lnTo>
                      <a:pt x="35" y="45"/>
                    </a:lnTo>
                    <a:lnTo>
                      <a:pt x="34" y="45"/>
                    </a:lnTo>
                    <a:lnTo>
                      <a:pt x="32" y="46"/>
                    </a:lnTo>
                    <a:lnTo>
                      <a:pt x="29" y="47"/>
                    </a:lnTo>
                    <a:lnTo>
                      <a:pt x="27" y="47"/>
                    </a:lnTo>
                    <a:lnTo>
                      <a:pt x="25" y="48"/>
                    </a:lnTo>
                    <a:lnTo>
                      <a:pt x="24" y="48"/>
                    </a:lnTo>
                    <a:lnTo>
                      <a:pt x="22" y="47"/>
                    </a:lnTo>
                    <a:lnTo>
                      <a:pt x="19" y="47"/>
                    </a:lnTo>
                    <a:lnTo>
                      <a:pt x="17" y="46"/>
                    </a:lnTo>
                    <a:lnTo>
                      <a:pt x="16" y="46"/>
                    </a:lnTo>
                    <a:lnTo>
                      <a:pt x="16" y="46"/>
                    </a:lnTo>
                    <a:lnTo>
                      <a:pt x="14" y="45"/>
                    </a:lnTo>
                    <a:lnTo>
                      <a:pt x="12" y="45"/>
                    </a:lnTo>
                    <a:lnTo>
                      <a:pt x="10" y="43"/>
                    </a:lnTo>
                    <a:lnTo>
                      <a:pt x="8" y="42"/>
                    </a:lnTo>
                    <a:lnTo>
                      <a:pt x="7" y="41"/>
                    </a:lnTo>
                    <a:lnTo>
                      <a:pt x="7" y="40"/>
                    </a:lnTo>
                    <a:lnTo>
                      <a:pt x="6" y="39"/>
                    </a:lnTo>
                    <a:lnTo>
                      <a:pt x="5" y="38"/>
                    </a:lnTo>
                    <a:lnTo>
                      <a:pt x="4" y="36"/>
                    </a:lnTo>
                    <a:lnTo>
                      <a:pt x="3" y="35"/>
                    </a:lnTo>
                    <a:lnTo>
                      <a:pt x="3" y="35"/>
                    </a:lnTo>
                    <a:lnTo>
                      <a:pt x="3" y="34"/>
                    </a:lnTo>
                    <a:lnTo>
                      <a:pt x="2" y="32"/>
                    </a:lnTo>
                    <a:lnTo>
                      <a:pt x="1" y="29"/>
                    </a:lnTo>
                    <a:lnTo>
                      <a:pt x="1" y="27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1" y="21"/>
                    </a:lnTo>
                    <a:lnTo>
                      <a:pt x="1" y="18"/>
                    </a:lnTo>
                    <a:lnTo>
                      <a:pt x="2" y="17"/>
                    </a:lnTo>
                    <a:lnTo>
                      <a:pt x="2" y="16"/>
                    </a:lnTo>
                    <a:lnTo>
                      <a:pt x="2" y="15"/>
                    </a:lnTo>
                    <a:lnTo>
                      <a:pt x="3" y="14"/>
                    </a:lnTo>
                    <a:lnTo>
                      <a:pt x="4" y="12"/>
                    </a:lnTo>
                    <a:lnTo>
                      <a:pt x="5" y="10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10" y="4"/>
                    </a:lnTo>
                    <a:lnTo>
                      <a:pt x="12" y="3"/>
                    </a:lnTo>
                    <a:lnTo>
                      <a:pt x="13" y="3"/>
                    </a:lnTo>
                    <a:lnTo>
                      <a:pt x="13" y="2"/>
                    </a:lnTo>
                    <a:lnTo>
                      <a:pt x="14" y="2"/>
                    </a:lnTo>
                    <a:lnTo>
                      <a:pt x="17" y="1"/>
                    </a:lnTo>
                    <a:lnTo>
                      <a:pt x="19" y="1"/>
                    </a:lnTo>
                    <a:lnTo>
                      <a:pt x="21" y="0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19" name="Line 892"/>
              <p:cNvSpPr>
                <a:spLocks noChangeShapeType="1"/>
              </p:cNvSpPr>
              <p:nvPr/>
            </p:nvSpPr>
            <p:spPr bwMode="auto">
              <a:xfrm>
                <a:off x="5140326" y="2352676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20" name="Line 893"/>
              <p:cNvSpPr>
                <a:spLocks noChangeShapeType="1"/>
              </p:cNvSpPr>
              <p:nvPr/>
            </p:nvSpPr>
            <p:spPr bwMode="auto">
              <a:xfrm>
                <a:off x="5140326" y="2354263"/>
                <a:ext cx="0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21" name="Line 894"/>
              <p:cNvSpPr>
                <a:spLocks noChangeShapeType="1"/>
              </p:cNvSpPr>
              <p:nvPr/>
            </p:nvSpPr>
            <p:spPr bwMode="auto">
              <a:xfrm>
                <a:off x="5140326" y="2357438"/>
                <a:ext cx="0" cy="476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22" name="Line 895"/>
              <p:cNvSpPr>
                <a:spLocks noChangeShapeType="1"/>
              </p:cNvSpPr>
              <p:nvPr/>
            </p:nvSpPr>
            <p:spPr bwMode="auto">
              <a:xfrm>
                <a:off x="5140326" y="2362201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23" name="Line 896"/>
              <p:cNvSpPr>
                <a:spLocks noChangeShapeType="1"/>
              </p:cNvSpPr>
              <p:nvPr/>
            </p:nvSpPr>
            <p:spPr bwMode="auto">
              <a:xfrm>
                <a:off x="5140326" y="2363788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24" name="Line 897"/>
              <p:cNvSpPr>
                <a:spLocks noChangeShapeType="1"/>
              </p:cNvSpPr>
              <p:nvPr/>
            </p:nvSpPr>
            <p:spPr bwMode="auto">
              <a:xfrm flipH="1">
                <a:off x="5138738" y="2365376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25" name="Line 898"/>
              <p:cNvSpPr>
                <a:spLocks noChangeShapeType="1"/>
              </p:cNvSpPr>
              <p:nvPr/>
            </p:nvSpPr>
            <p:spPr bwMode="auto">
              <a:xfrm>
                <a:off x="5138738" y="2366963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26" name="Line 899"/>
              <p:cNvSpPr>
                <a:spLocks noChangeShapeType="1"/>
              </p:cNvSpPr>
              <p:nvPr/>
            </p:nvSpPr>
            <p:spPr bwMode="auto">
              <a:xfrm flipH="1">
                <a:off x="5137151" y="2368551"/>
                <a:ext cx="1588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27" name="Line 900"/>
              <p:cNvSpPr>
                <a:spLocks noChangeShapeType="1"/>
              </p:cNvSpPr>
              <p:nvPr/>
            </p:nvSpPr>
            <p:spPr bwMode="auto">
              <a:xfrm flipH="1">
                <a:off x="5133976" y="2371726"/>
                <a:ext cx="3175" cy="476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28" name="Line 901"/>
              <p:cNvSpPr>
                <a:spLocks noChangeShapeType="1"/>
              </p:cNvSpPr>
              <p:nvPr/>
            </p:nvSpPr>
            <p:spPr bwMode="auto">
              <a:xfrm flipH="1">
                <a:off x="5132388" y="2376488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29" name="Line 902"/>
              <p:cNvSpPr>
                <a:spLocks noChangeShapeType="1"/>
              </p:cNvSpPr>
              <p:nvPr/>
            </p:nvSpPr>
            <p:spPr bwMode="auto">
              <a:xfrm flipH="1">
                <a:off x="5130801" y="2378076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30" name="Line 903"/>
              <p:cNvSpPr>
                <a:spLocks noChangeShapeType="1"/>
              </p:cNvSpPr>
              <p:nvPr/>
            </p:nvSpPr>
            <p:spPr bwMode="auto">
              <a:xfrm>
                <a:off x="5130801" y="2379663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31" name="Line 904"/>
              <p:cNvSpPr>
                <a:spLocks noChangeShapeType="1"/>
              </p:cNvSpPr>
              <p:nvPr/>
            </p:nvSpPr>
            <p:spPr bwMode="auto">
              <a:xfrm flipH="1">
                <a:off x="5129213" y="2379663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32" name="Line 905"/>
              <p:cNvSpPr>
                <a:spLocks noChangeShapeType="1"/>
              </p:cNvSpPr>
              <p:nvPr/>
            </p:nvSpPr>
            <p:spPr bwMode="auto">
              <a:xfrm flipH="1">
                <a:off x="5124451" y="2381251"/>
                <a:ext cx="4763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33" name="Line 906"/>
              <p:cNvSpPr>
                <a:spLocks noChangeShapeType="1"/>
              </p:cNvSpPr>
              <p:nvPr/>
            </p:nvSpPr>
            <p:spPr bwMode="auto">
              <a:xfrm flipH="1">
                <a:off x="5121276" y="2382838"/>
                <a:ext cx="3175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34" name="Line 907"/>
              <p:cNvSpPr>
                <a:spLocks noChangeShapeType="1"/>
              </p:cNvSpPr>
              <p:nvPr/>
            </p:nvSpPr>
            <p:spPr bwMode="auto">
              <a:xfrm flipH="1">
                <a:off x="5119688" y="2386013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35" name="Line 908"/>
              <p:cNvSpPr>
                <a:spLocks noChangeShapeType="1"/>
              </p:cNvSpPr>
              <p:nvPr/>
            </p:nvSpPr>
            <p:spPr bwMode="auto">
              <a:xfrm>
                <a:off x="5119688" y="2386013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36" name="Line 909"/>
              <p:cNvSpPr>
                <a:spLocks noChangeShapeType="1"/>
              </p:cNvSpPr>
              <p:nvPr/>
            </p:nvSpPr>
            <p:spPr bwMode="auto">
              <a:xfrm flipH="1">
                <a:off x="5118101" y="2387601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37" name="Line 910"/>
              <p:cNvSpPr>
                <a:spLocks noChangeShapeType="1"/>
              </p:cNvSpPr>
              <p:nvPr/>
            </p:nvSpPr>
            <p:spPr bwMode="auto">
              <a:xfrm flipH="1">
                <a:off x="5113338" y="2387601"/>
                <a:ext cx="4763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38" name="Line 911"/>
              <p:cNvSpPr>
                <a:spLocks noChangeShapeType="1"/>
              </p:cNvSpPr>
              <p:nvPr/>
            </p:nvSpPr>
            <p:spPr bwMode="auto">
              <a:xfrm flipH="1">
                <a:off x="5110163" y="2389188"/>
                <a:ext cx="3175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39" name="Line 912"/>
              <p:cNvSpPr>
                <a:spLocks noChangeShapeType="1"/>
              </p:cNvSpPr>
              <p:nvPr/>
            </p:nvSpPr>
            <p:spPr bwMode="auto">
              <a:xfrm flipH="1">
                <a:off x="5106988" y="2389188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40" name="Line 913"/>
              <p:cNvSpPr>
                <a:spLocks noChangeShapeType="1"/>
              </p:cNvSpPr>
              <p:nvPr/>
            </p:nvSpPr>
            <p:spPr bwMode="auto">
              <a:xfrm flipH="1">
                <a:off x="5102226" y="2390776"/>
                <a:ext cx="47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41" name="Line 914"/>
              <p:cNvSpPr>
                <a:spLocks noChangeShapeType="1"/>
              </p:cNvSpPr>
              <p:nvPr/>
            </p:nvSpPr>
            <p:spPr bwMode="auto">
              <a:xfrm flipH="1" flipV="1">
                <a:off x="5099051" y="2389188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42" name="Line 915"/>
              <p:cNvSpPr>
                <a:spLocks noChangeShapeType="1"/>
              </p:cNvSpPr>
              <p:nvPr/>
            </p:nvSpPr>
            <p:spPr bwMode="auto">
              <a:xfrm flipH="1">
                <a:off x="5094288" y="2389188"/>
                <a:ext cx="47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43" name="Line 916"/>
              <p:cNvSpPr>
                <a:spLocks noChangeShapeType="1"/>
              </p:cNvSpPr>
              <p:nvPr/>
            </p:nvSpPr>
            <p:spPr bwMode="auto">
              <a:xfrm flipH="1">
                <a:off x="5091113" y="2389188"/>
                <a:ext cx="3175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44" name="Line 917"/>
              <p:cNvSpPr>
                <a:spLocks noChangeShapeType="1"/>
              </p:cNvSpPr>
              <p:nvPr/>
            </p:nvSpPr>
            <p:spPr bwMode="auto">
              <a:xfrm flipH="1">
                <a:off x="5089526" y="2389188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45" name="Line 918"/>
              <p:cNvSpPr>
                <a:spLocks noChangeShapeType="1"/>
              </p:cNvSpPr>
              <p:nvPr/>
            </p:nvSpPr>
            <p:spPr bwMode="auto">
              <a:xfrm flipV="1">
                <a:off x="5089526" y="2387601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46" name="Line 919"/>
              <p:cNvSpPr>
                <a:spLocks noChangeShapeType="1"/>
              </p:cNvSpPr>
              <p:nvPr/>
            </p:nvSpPr>
            <p:spPr bwMode="auto">
              <a:xfrm flipH="1">
                <a:off x="5086351" y="2387601"/>
                <a:ext cx="3175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47" name="Line 920"/>
              <p:cNvSpPr>
                <a:spLocks noChangeShapeType="1"/>
              </p:cNvSpPr>
              <p:nvPr/>
            </p:nvSpPr>
            <p:spPr bwMode="auto">
              <a:xfrm flipH="1" flipV="1">
                <a:off x="5084763" y="2386013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48" name="Line 921"/>
              <p:cNvSpPr>
                <a:spLocks noChangeShapeType="1"/>
              </p:cNvSpPr>
              <p:nvPr/>
            </p:nvSpPr>
            <p:spPr bwMode="auto">
              <a:xfrm flipH="1" flipV="1">
                <a:off x="5081588" y="2382838"/>
                <a:ext cx="3175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49" name="Line 922"/>
              <p:cNvSpPr>
                <a:spLocks noChangeShapeType="1"/>
              </p:cNvSpPr>
              <p:nvPr/>
            </p:nvSpPr>
            <p:spPr bwMode="auto">
              <a:xfrm flipH="1" flipV="1">
                <a:off x="5078413" y="2381251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50" name="Line 923"/>
              <p:cNvSpPr>
                <a:spLocks noChangeShapeType="1"/>
              </p:cNvSpPr>
              <p:nvPr/>
            </p:nvSpPr>
            <p:spPr bwMode="auto">
              <a:xfrm flipH="1" flipV="1">
                <a:off x="5076826" y="2379663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51" name="Line 924"/>
              <p:cNvSpPr>
                <a:spLocks noChangeShapeType="1"/>
              </p:cNvSpPr>
              <p:nvPr/>
            </p:nvSpPr>
            <p:spPr bwMode="auto">
              <a:xfrm>
                <a:off x="5076826" y="2379663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52" name="Line 925"/>
              <p:cNvSpPr>
                <a:spLocks noChangeShapeType="1"/>
              </p:cNvSpPr>
              <p:nvPr/>
            </p:nvSpPr>
            <p:spPr bwMode="auto">
              <a:xfrm flipH="1" flipV="1">
                <a:off x="5075238" y="2378076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53" name="Line 926"/>
              <p:cNvSpPr>
                <a:spLocks noChangeShapeType="1"/>
              </p:cNvSpPr>
              <p:nvPr/>
            </p:nvSpPr>
            <p:spPr bwMode="auto">
              <a:xfrm flipH="1" flipV="1">
                <a:off x="5073651" y="2376488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54" name="Line 927"/>
              <p:cNvSpPr>
                <a:spLocks noChangeShapeType="1"/>
              </p:cNvSpPr>
              <p:nvPr/>
            </p:nvSpPr>
            <p:spPr bwMode="auto">
              <a:xfrm flipH="1" flipV="1">
                <a:off x="5070476" y="2371726"/>
                <a:ext cx="3175" cy="476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55" name="Line 928"/>
              <p:cNvSpPr>
                <a:spLocks noChangeShapeType="1"/>
              </p:cNvSpPr>
              <p:nvPr/>
            </p:nvSpPr>
            <p:spPr bwMode="auto">
              <a:xfrm>
                <a:off x="5070476" y="2371726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56" name="Line 929"/>
              <p:cNvSpPr>
                <a:spLocks noChangeShapeType="1"/>
              </p:cNvSpPr>
              <p:nvPr/>
            </p:nvSpPr>
            <p:spPr bwMode="auto">
              <a:xfrm flipH="1" flipV="1">
                <a:off x="5068888" y="2370138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57" name="Line 930"/>
              <p:cNvSpPr>
                <a:spLocks noChangeShapeType="1"/>
              </p:cNvSpPr>
              <p:nvPr/>
            </p:nvSpPr>
            <p:spPr bwMode="auto">
              <a:xfrm flipV="1">
                <a:off x="5068888" y="2368551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58" name="Line 931"/>
              <p:cNvSpPr>
                <a:spLocks noChangeShapeType="1"/>
              </p:cNvSpPr>
              <p:nvPr/>
            </p:nvSpPr>
            <p:spPr bwMode="auto">
              <a:xfrm flipH="1" flipV="1">
                <a:off x="5067301" y="2365376"/>
                <a:ext cx="1588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59" name="Line 932"/>
              <p:cNvSpPr>
                <a:spLocks noChangeShapeType="1"/>
              </p:cNvSpPr>
              <p:nvPr/>
            </p:nvSpPr>
            <p:spPr bwMode="auto">
              <a:xfrm flipH="1" flipV="1">
                <a:off x="5065713" y="2360613"/>
                <a:ext cx="1588" cy="476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60" name="Line 933"/>
              <p:cNvSpPr>
                <a:spLocks noChangeShapeType="1"/>
              </p:cNvSpPr>
              <p:nvPr/>
            </p:nvSpPr>
            <p:spPr bwMode="auto">
              <a:xfrm flipV="1">
                <a:off x="5065713" y="2357438"/>
                <a:ext cx="0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61" name="Line 934"/>
              <p:cNvSpPr>
                <a:spLocks noChangeShapeType="1"/>
              </p:cNvSpPr>
              <p:nvPr/>
            </p:nvSpPr>
            <p:spPr bwMode="auto">
              <a:xfrm flipV="1">
                <a:off x="5065713" y="2355851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62" name="Line 935"/>
              <p:cNvSpPr>
                <a:spLocks noChangeShapeType="1"/>
              </p:cNvSpPr>
              <p:nvPr/>
            </p:nvSpPr>
            <p:spPr bwMode="auto">
              <a:xfrm flipV="1">
                <a:off x="5065713" y="2352676"/>
                <a:ext cx="0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63" name="Line 936"/>
              <p:cNvSpPr>
                <a:spLocks noChangeShapeType="1"/>
              </p:cNvSpPr>
              <p:nvPr/>
            </p:nvSpPr>
            <p:spPr bwMode="auto">
              <a:xfrm flipV="1">
                <a:off x="5065713" y="2349501"/>
                <a:ext cx="0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64" name="Line 937"/>
              <p:cNvSpPr>
                <a:spLocks noChangeShapeType="1"/>
              </p:cNvSpPr>
              <p:nvPr/>
            </p:nvSpPr>
            <p:spPr bwMode="auto">
              <a:xfrm flipV="1">
                <a:off x="5065713" y="2344738"/>
                <a:ext cx="1588" cy="476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65" name="Line 938"/>
              <p:cNvSpPr>
                <a:spLocks noChangeShapeType="1"/>
              </p:cNvSpPr>
              <p:nvPr/>
            </p:nvSpPr>
            <p:spPr bwMode="auto">
              <a:xfrm flipV="1">
                <a:off x="5067301" y="2343151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66" name="Line 939"/>
              <p:cNvSpPr>
                <a:spLocks noChangeShapeType="1"/>
              </p:cNvSpPr>
              <p:nvPr/>
            </p:nvSpPr>
            <p:spPr bwMode="auto">
              <a:xfrm flipV="1">
                <a:off x="5067301" y="2341563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67" name="Line 940"/>
              <p:cNvSpPr>
                <a:spLocks noChangeShapeType="1"/>
              </p:cNvSpPr>
              <p:nvPr/>
            </p:nvSpPr>
            <p:spPr bwMode="auto">
              <a:xfrm flipV="1">
                <a:off x="5067301" y="2339976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68" name="Line 941"/>
              <p:cNvSpPr>
                <a:spLocks noChangeShapeType="1"/>
              </p:cNvSpPr>
              <p:nvPr/>
            </p:nvSpPr>
            <p:spPr bwMode="auto">
              <a:xfrm flipV="1">
                <a:off x="5068888" y="2338388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69" name="Line 942"/>
              <p:cNvSpPr>
                <a:spLocks noChangeShapeType="1"/>
              </p:cNvSpPr>
              <p:nvPr/>
            </p:nvSpPr>
            <p:spPr bwMode="auto">
              <a:xfrm flipV="1">
                <a:off x="5068888" y="2335213"/>
                <a:ext cx="1588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70" name="Line 943"/>
              <p:cNvSpPr>
                <a:spLocks noChangeShapeType="1"/>
              </p:cNvSpPr>
              <p:nvPr/>
            </p:nvSpPr>
            <p:spPr bwMode="auto">
              <a:xfrm flipV="1">
                <a:off x="5070476" y="2332038"/>
                <a:ext cx="3175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71" name="Line 944"/>
              <p:cNvSpPr>
                <a:spLocks noChangeShapeType="1"/>
              </p:cNvSpPr>
              <p:nvPr/>
            </p:nvSpPr>
            <p:spPr bwMode="auto">
              <a:xfrm flipV="1">
                <a:off x="5073651" y="2328863"/>
                <a:ext cx="1588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72" name="Line 945"/>
              <p:cNvSpPr>
                <a:spLocks noChangeShapeType="1"/>
              </p:cNvSpPr>
              <p:nvPr/>
            </p:nvSpPr>
            <p:spPr bwMode="auto">
              <a:xfrm>
                <a:off x="5075238" y="2328863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73" name="Line 946"/>
              <p:cNvSpPr>
                <a:spLocks noChangeShapeType="1"/>
              </p:cNvSpPr>
              <p:nvPr/>
            </p:nvSpPr>
            <p:spPr bwMode="auto">
              <a:xfrm>
                <a:off x="5076826" y="2328863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74" name="Line 947"/>
              <p:cNvSpPr>
                <a:spLocks noChangeShapeType="1"/>
              </p:cNvSpPr>
              <p:nvPr/>
            </p:nvSpPr>
            <p:spPr bwMode="auto">
              <a:xfrm flipV="1">
                <a:off x="5076826" y="2327276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75" name="Line 948"/>
              <p:cNvSpPr>
                <a:spLocks noChangeShapeType="1"/>
              </p:cNvSpPr>
              <p:nvPr/>
            </p:nvSpPr>
            <p:spPr bwMode="auto">
              <a:xfrm flipV="1">
                <a:off x="5078413" y="2324101"/>
                <a:ext cx="3175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76" name="Line 949"/>
              <p:cNvSpPr>
                <a:spLocks noChangeShapeType="1"/>
              </p:cNvSpPr>
              <p:nvPr/>
            </p:nvSpPr>
            <p:spPr bwMode="auto">
              <a:xfrm flipV="1">
                <a:off x="5081588" y="2322513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77" name="Line 950"/>
              <p:cNvSpPr>
                <a:spLocks noChangeShapeType="1"/>
              </p:cNvSpPr>
              <p:nvPr/>
            </p:nvSpPr>
            <p:spPr bwMode="auto">
              <a:xfrm>
                <a:off x="5084763" y="2322513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78" name="Line 951"/>
              <p:cNvSpPr>
                <a:spLocks noChangeShapeType="1"/>
              </p:cNvSpPr>
              <p:nvPr/>
            </p:nvSpPr>
            <p:spPr bwMode="auto">
              <a:xfrm flipV="1">
                <a:off x="5084763" y="2320926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79" name="Line 952"/>
              <p:cNvSpPr>
                <a:spLocks noChangeShapeType="1"/>
              </p:cNvSpPr>
              <p:nvPr/>
            </p:nvSpPr>
            <p:spPr bwMode="auto">
              <a:xfrm>
                <a:off x="5086351" y="2320926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80" name="Line 953"/>
              <p:cNvSpPr>
                <a:spLocks noChangeShapeType="1"/>
              </p:cNvSpPr>
              <p:nvPr/>
            </p:nvSpPr>
            <p:spPr bwMode="auto">
              <a:xfrm flipV="1">
                <a:off x="5087938" y="2319338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81" name="Line 954"/>
              <p:cNvSpPr>
                <a:spLocks noChangeShapeType="1"/>
              </p:cNvSpPr>
              <p:nvPr/>
            </p:nvSpPr>
            <p:spPr bwMode="auto">
              <a:xfrm flipV="1">
                <a:off x="5091113" y="2317751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82" name="Line 955"/>
              <p:cNvSpPr>
                <a:spLocks noChangeShapeType="1"/>
              </p:cNvSpPr>
              <p:nvPr/>
            </p:nvSpPr>
            <p:spPr bwMode="auto">
              <a:xfrm>
                <a:off x="5094288" y="2317751"/>
                <a:ext cx="3175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83" name="Line 956"/>
              <p:cNvSpPr>
                <a:spLocks noChangeShapeType="1"/>
              </p:cNvSpPr>
              <p:nvPr/>
            </p:nvSpPr>
            <p:spPr bwMode="auto">
              <a:xfrm>
                <a:off x="5097463" y="2317751"/>
                <a:ext cx="3175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84" name="Line 957"/>
              <p:cNvSpPr>
                <a:spLocks noChangeShapeType="1"/>
              </p:cNvSpPr>
              <p:nvPr/>
            </p:nvSpPr>
            <p:spPr bwMode="auto">
              <a:xfrm flipV="1">
                <a:off x="5100638" y="2316163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85" name="Line 958"/>
              <p:cNvSpPr>
                <a:spLocks noChangeShapeType="1"/>
              </p:cNvSpPr>
              <p:nvPr/>
            </p:nvSpPr>
            <p:spPr bwMode="auto">
              <a:xfrm>
                <a:off x="5102226" y="2316163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86" name="Line 959"/>
              <p:cNvSpPr>
                <a:spLocks noChangeShapeType="1"/>
              </p:cNvSpPr>
              <p:nvPr/>
            </p:nvSpPr>
            <p:spPr bwMode="auto">
              <a:xfrm>
                <a:off x="5102226" y="2316163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87" name="Line 960"/>
              <p:cNvSpPr>
                <a:spLocks noChangeShapeType="1"/>
              </p:cNvSpPr>
              <p:nvPr/>
            </p:nvSpPr>
            <p:spPr bwMode="auto">
              <a:xfrm>
                <a:off x="5105401" y="2317751"/>
                <a:ext cx="476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88" name="Line 961"/>
              <p:cNvSpPr>
                <a:spLocks noChangeShapeType="1"/>
              </p:cNvSpPr>
              <p:nvPr/>
            </p:nvSpPr>
            <p:spPr bwMode="auto">
              <a:xfrm>
                <a:off x="5110163" y="2317751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89" name="Line 962"/>
              <p:cNvSpPr>
                <a:spLocks noChangeShapeType="1"/>
              </p:cNvSpPr>
              <p:nvPr/>
            </p:nvSpPr>
            <p:spPr bwMode="auto">
              <a:xfrm>
                <a:off x="5113338" y="2319338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90" name="Line 963"/>
              <p:cNvSpPr>
                <a:spLocks noChangeShapeType="1"/>
              </p:cNvSpPr>
              <p:nvPr/>
            </p:nvSpPr>
            <p:spPr bwMode="auto">
              <a:xfrm>
                <a:off x="5114926" y="2319338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91" name="Line 964"/>
              <p:cNvSpPr>
                <a:spLocks noChangeShapeType="1"/>
              </p:cNvSpPr>
              <p:nvPr/>
            </p:nvSpPr>
            <p:spPr bwMode="auto">
              <a:xfrm>
                <a:off x="5116513" y="2319338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92" name="Line 965"/>
              <p:cNvSpPr>
                <a:spLocks noChangeShapeType="1"/>
              </p:cNvSpPr>
              <p:nvPr/>
            </p:nvSpPr>
            <p:spPr bwMode="auto">
              <a:xfrm>
                <a:off x="5118101" y="2320926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93" name="Line 966"/>
              <p:cNvSpPr>
                <a:spLocks noChangeShapeType="1"/>
              </p:cNvSpPr>
              <p:nvPr/>
            </p:nvSpPr>
            <p:spPr bwMode="auto">
              <a:xfrm>
                <a:off x="5121276" y="2322513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94" name="Line 967"/>
              <p:cNvSpPr>
                <a:spLocks noChangeShapeType="1"/>
              </p:cNvSpPr>
              <p:nvPr/>
            </p:nvSpPr>
            <p:spPr bwMode="auto">
              <a:xfrm>
                <a:off x="5124451" y="2324101"/>
                <a:ext cx="4763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95" name="Line 968"/>
              <p:cNvSpPr>
                <a:spLocks noChangeShapeType="1"/>
              </p:cNvSpPr>
              <p:nvPr/>
            </p:nvSpPr>
            <p:spPr bwMode="auto">
              <a:xfrm>
                <a:off x="5129213" y="2327276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96" name="Line 969"/>
              <p:cNvSpPr>
                <a:spLocks noChangeShapeType="1"/>
              </p:cNvSpPr>
              <p:nvPr/>
            </p:nvSpPr>
            <p:spPr bwMode="auto">
              <a:xfrm>
                <a:off x="5130801" y="2328863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97" name="Line 970"/>
              <p:cNvSpPr>
                <a:spLocks noChangeShapeType="1"/>
              </p:cNvSpPr>
              <p:nvPr/>
            </p:nvSpPr>
            <p:spPr bwMode="auto">
              <a:xfrm>
                <a:off x="5130801" y="2328863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98" name="Line 971"/>
              <p:cNvSpPr>
                <a:spLocks noChangeShapeType="1"/>
              </p:cNvSpPr>
              <p:nvPr/>
            </p:nvSpPr>
            <p:spPr bwMode="auto">
              <a:xfrm>
                <a:off x="5132388" y="2328863"/>
                <a:ext cx="1588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99" name="Line 972"/>
              <p:cNvSpPr>
                <a:spLocks noChangeShapeType="1"/>
              </p:cNvSpPr>
              <p:nvPr/>
            </p:nvSpPr>
            <p:spPr bwMode="auto">
              <a:xfrm>
                <a:off x="5133976" y="2332038"/>
                <a:ext cx="1588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00" name="Line 973"/>
              <p:cNvSpPr>
                <a:spLocks noChangeShapeType="1"/>
              </p:cNvSpPr>
              <p:nvPr/>
            </p:nvSpPr>
            <p:spPr bwMode="auto">
              <a:xfrm>
                <a:off x="5135563" y="2335213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01" name="Line 974"/>
              <p:cNvSpPr>
                <a:spLocks noChangeShapeType="1"/>
              </p:cNvSpPr>
              <p:nvPr/>
            </p:nvSpPr>
            <p:spPr bwMode="auto">
              <a:xfrm>
                <a:off x="5137151" y="2336801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02" name="Line 975"/>
              <p:cNvSpPr>
                <a:spLocks noChangeShapeType="1"/>
              </p:cNvSpPr>
              <p:nvPr/>
            </p:nvSpPr>
            <p:spPr bwMode="auto">
              <a:xfrm>
                <a:off x="5137151" y="2336801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03" name="Line 976"/>
              <p:cNvSpPr>
                <a:spLocks noChangeShapeType="1"/>
              </p:cNvSpPr>
              <p:nvPr/>
            </p:nvSpPr>
            <p:spPr bwMode="auto">
              <a:xfrm>
                <a:off x="5138738" y="2338388"/>
                <a:ext cx="1588" cy="317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04" name="Line 977"/>
              <p:cNvSpPr>
                <a:spLocks noChangeShapeType="1"/>
              </p:cNvSpPr>
              <p:nvPr/>
            </p:nvSpPr>
            <p:spPr bwMode="auto">
              <a:xfrm>
                <a:off x="5140326" y="2341563"/>
                <a:ext cx="0" cy="476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05" name="Line 978"/>
              <p:cNvSpPr>
                <a:spLocks noChangeShapeType="1"/>
              </p:cNvSpPr>
              <p:nvPr/>
            </p:nvSpPr>
            <p:spPr bwMode="auto">
              <a:xfrm>
                <a:off x="5140326" y="2346326"/>
                <a:ext cx="0" cy="635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06" name="Freeform 979"/>
              <p:cNvSpPr>
                <a:spLocks/>
              </p:cNvSpPr>
              <p:nvPr/>
            </p:nvSpPr>
            <p:spPr bwMode="auto">
              <a:xfrm>
                <a:off x="1006476" y="3457576"/>
                <a:ext cx="73025" cy="58738"/>
              </a:xfrm>
              <a:custGeom>
                <a:avLst/>
                <a:gdLst>
                  <a:gd name="T0" fmla="*/ 23 w 46"/>
                  <a:gd name="T1" fmla="*/ 0 h 37"/>
                  <a:gd name="T2" fmla="*/ 46 w 46"/>
                  <a:gd name="T3" fmla="*/ 37 h 37"/>
                  <a:gd name="T4" fmla="*/ 0 w 46"/>
                  <a:gd name="T5" fmla="*/ 37 h 37"/>
                  <a:gd name="T6" fmla="*/ 23 w 46"/>
                  <a:gd name="T7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7">
                    <a:moveTo>
                      <a:pt x="23" y="0"/>
                    </a:moveTo>
                    <a:lnTo>
                      <a:pt x="46" y="37"/>
                    </a:lnTo>
                    <a:lnTo>
                      <a:pt x="0" y="37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07" name="Freeform 980"/>
              <p:cNvSpPr>
                <a:spLocks/>
              </p:cNvSpPr>
              <p:nvPr/>
            </p:nvSpPr>
            <p:spPr bwMode="auto">
              <a:xfrm>
                <a:off x="1006476" y="3457576"/>
                <a:ext cx="39688" cy="61913"/>
              </a:xfrm>
              <a:custGeom>
                <a:avLst/>
                <a:gdLst>
                  <a:gd name="T0" fmla="*/ 23 w 25"/>
                  <a:gd name="T1" fmla="*/ 0 h 39"/>
                  <a:gd name="T2" fmla="*/ 25 w 25"/>
                  <a:gd name="T3" fmla="*/ 0 h 39"/>
                  <a:gd name="T4" fmla="*/ 25 w 25"/>
                  <a:gd name="T5" fmla="*/ 1 h 39"/>
                  <a:gd name="T6" fmla="*/ 1 w 25"/>
                  <a:gd name="T7" fmla="*/ 39 h 39"/>
                  <a:gd name="T8" fmla="*/ 0 w 25"/>
                  <a:gd name="T9" fmla="*/ 39 h 39"/>
                  <a:gd name="T10" fmla="*/ 0 w 25"/>
                  <a:gd name="T11" fmla="*/ 37 h 39"/>
                  <a:gd name="T12" fmla="*/ 23 w 25"/>
                  <a:gd name="T1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9">
                    <a:moveTo>
                      <a:pt x="23" y="0"/>
                    </a:moveTo>
                    <a:lnTo>
                      <a:pt x="25" y="0"/>
                    </a:lnTo>
                    <a:lnTo>
                      <a:pt x="25" y="1"/>
                    </a:lnTo>
                    <a:lnTo>
                      <a:pt x="1" y="39"/>
                    </a:lnTo>
                    <a:lnTo>
                      <a:pt x="0" y="39"/>
                    </a:lnTo>
                    <a:lnTo>
                      <a:pt x="0" y="37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08" name="Freeform 981"/>
              <p:cNvSpPr>
                <a:spLocks/>
              </p:cNvSpPr>
              <p:nvPr/>
            </p:nvSpPr>
            <p:spPr bwMode="auto">
              <a:xfrm>
                <a:off x="884238" y="4478338"/>
                <a:ext cx="36513" cy="104775"/>
              </a:xfrm>
              <a:custGeom>
                <a:avLst/>
                <a:gdLst>
                  <a:gd name="T0" fmla="*/ 18 w 23"/>
                  <a:gd name="T1" fmla="*/ 0 h 66"/>
                  <a:gd name="T2" fmla="*/ 23 w 23"/>
                  <a:gd name="T3" fmla="*/ 0 h 66"/>
                  <a:gd name="T4" fmla="*/ 23 w 23"/>
                  <a:gd name="T5" fmla="*/ 66 h 66"/>
                  <a:gd name="T6" fmla="*/ 15 w 23"/>
                  <a:gd name="T7" fmla="*/ 66 h 66"/>
                  <a:gd name="T8" fmla="*/ 15 w 23"/>
                  <a:gd name="T9" fmla="*/ 14 h 66"/>
                  <a:gd name="T10" fmla="*/ 12 w 23"/>
                  <a:gd name="T11" fmla="*/ 17 h 66"/>
                  <a:gd name="T12" fmla="*/ 8 w 23"/>
                  <a:gd name="T13" fmla="*/ 19 h 66"/>
                  <a:gd name="T14" fmla="*/ 4 w 23"/>
                  <a:gd name="T15" fmla="*/ 22 h 66"/>
                  <a:gd name="T16" fmla="*/ 0 w 23"/>
                  <a:gd name="T17" fmla="*/ 24 h 66"/>
                  <a:gd name="T18" fmla="*/ 0 w 23"/>
                  <a:gd name="T19" fmla="*/ 16 h 66"/>
                  <a:gd name="T20" fmla="*/ 6 w 23"/>
                  <a:gd name="T21" fmla="*/ 12 h 66"/>
                  <a:gd name="T22" fmla="*/ 11 w 23"/>
                  <a:gd name="T23" fmla="*/ 8 h 66"/>
                  <a:gd name="T24" fmla="*/ 15 w 23"/>
                  <a:gd name="T25" fmla="*/ 4 h 66"/>
                  <a:gd name="T26" fmla="*/ 18 w 23"/>
                  <a:gd name="T27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" h="66">
                    <a:moveTo>
                      <a:pt x="18" y="0"/>
                    </a:moveTo>
                    <a:lnTo>
                      <a:pt x="23" y="0"/>
                    </a:lnTo>
                    <a:lnTo>
                      <a:pt x="23" y="66"/>
                    </a:lnTo>
                    <a:lnTo>
                      <a:pt x="15" y="66"/>
                    </a:lnTo>
                    <a:lnTo>
                      <a:pt x="15" y="14"/>
                    </a:lnTo>
                    <a:lnTo>
                      <a:pt x="12" y="17"/>
                    </a:lnTo>
                    <a:lnTo>
                      <a:pt x="8" y="19"/>
                    </a:lnTo>
                    <a:lnTo>
                      <a:pt x="4" y="22"/>
                    </a:lnTo>
                    <a:lnTo>
                      <a:pt x="0" y="24"/>
                    </a:lnTo>
                    <a:lnTo>
                      <a:pt x="0" y="16"/>
                    </a:lnTo>
                    <a:lnTo>
                      <a:pt x="6" y="12"/>
                    </a:lnTo>
                    <a:lnTo>
                      <a:pt x="11" y="8"/>
                    </a:lnTo>
                    <a:lnTo>
                      <a:pt x="15" y="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09" name="Freeform 982"/>
              <p:cNvSpPr>
                <a:spLocks/>
              </p:cNvSpPr>
              <p:nvPr/>
            </p:nvSpPr>
            <p:spPr bwMode="auto">
              <a:xfrm>
                <a:off x="2374901" y="4478338"/>
                <a:ext cx="38100" cy="104775"/>
              </a:xfrm>
              <a:custGeom>
                <a:avLst/>
                <a:gdLst>
                  <a:gd name="T0" fmla="*/ 18 w 24"/>
                  <a:gd name="T1" fmla="*/ 0 h 66"/>
                  <a:gd name="T2" fmla="*/ 24 w 24"/>
                  <a:gd name="T3" fmla="*/ 0 h 66"/>
                  <a:gd name="T4" fmla="*/ 24 w 24"/>
                  <a:gd name="T5" fmla="*/ 66 h 66"/>
                  <a:gd name="T6" fmla="*/ 15 w 24"/>
                  <a:gd name="T7" fmla="*/ 66 h 66"/>
                  <a:gd name="T8" fmla="*/ 15 w 24"/>
                  <a:gd name="T9" fmla="*/ 14 h 66"/>
                  <a:gd name="T10" fmla="*/ 12 w 24"/>
                  <a:gd name="T11" fmla="*/ 17 h 66"/>
                  <a:gd name="T12" fmla="*/ 8 w 24"/>
                  <a:gd name="T13" fmla="*/ 19 h 66"/>
                  <a:gd name="T14" fmla="*/ 4 w 24"/>
                  <a:gd name="T15" fmla="*/ 22 h 66"/>
                  <a:gd name="T16" fmla="*/ 0 w 24"/>
                  <a:gd name="T17" fmla="*/ 24 h 66"/>
                  <a:gd name="T18" fmla="*/ 0 w 24"/>
                  <a:gd name="T19" fmla="*/ 16 h 66"/>
                  <a:gd name="T20" fmla="*/ 6 w 24"/>
                  <a:gd name="T21" fmla="*/ 12 h 66"/>
                  <a:gd name="T22" fmla="*/ 11 w 24"/>
                  <a:gd name="T23" fmla="*/ 8 h 66"/>
                  <a:gd name="T24" fmla="*/ 15 w 24"/>
                  <a:gd name="T25" fmla="*/ 4 h 66"/>
                  <a:gd name="T26" fmla="*/ 18 w 24"/>
                  <a:gd name="T27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4" h="66">
                    <a:moveTo>
                      <a:pt x="18" y="0"/>
                    </a:moveTo>
                    <a:lnTo>
                      <a:pt x="24" y="0"/>
                    </a:lnTo>
                    <a:lnTo>
                      <a:pt x="24" y="66"/>
                    </a:lnTo>
                    <a:lnTo>
                      <a:pt x="15" y="66"/>
                    </a:lnTo>
                    <a:lnTo>
                      <a:pt x="15" y="14"/>
                    </a:lnTo>
                    <a:lnTo>
                      <a:pt x="12" y="17"/>
                    </a:lnTo>
                    <a:lnTo>
                      <a:pt x="8" y="19"/>
                    </a:lnTo>
                    <a:lnTo>
                      <a:pt x="4" y="22"/>
                    </a:lnTo>
                    <a:lnTo>
                      <a:pt x="0" y="24"/>
                    </a:lnTo>
                    <a:lnTo>
                      <a:pt x="0" y="16"/>
                    </a:lnTo>
                    <a:lnTo>
                      <a:pt x="6" y="12"/>
                    </a:lnTo>
                    <a:lnTo>
                      <a:pt x="11" y="8"/>
                    </a:lnTo>
                    <a:lnTo>
                      <a:pt x="15" y="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10" name="Freeform 983"/>
              <p:cNvSpPr>
                <a:spLocks noEditPoints="1"/>
              </p:cNvSpPr>
              <p:nvPr/>
            </p:nvSpPr>
            <p:spPr bwMode="auto">
              <a:xfrm>
                <a:off x="2444751" y="4478338"/>
                <a:ext cx="69850" cy="104775"/>
              </a:xfrm>
              <a:custGeom>
                <a:avLst/>
                <a:gdLst>
                  <a:gd name="T0" fmla="*/ 22 w 44"/>
                  <a:gd name="T1" fmla="*/ 7 h 66"/>
                  <a:gd name="T2" fmla="*/ 19 w 44"/>
                  <a:gd name="T3" fmla="*/ 8 h 66"/>
                  <a:gd name="T4" fmla="*/ 16 w 44"/>
                  <a:gd name="T5" fmla="*/ 9 h 66"/>
                  <a:gd name="T6" fmla="*/ 13 w 44"/>
                  <a:gd name="T7" fmla="*/ 12 h 66"/>
                  <a:gd name="T8" fmla="*/ 10 w 44"/>
                  <a:gd name="T9" fmla="*/ 20 h 66"/>
                  <a:gd name="T10" fmla="*/ 9 w 44"/>
                  <a:gd name="T11" fmla="*/ 33 h 66"/>
                  <a:gd name="T12" fmla="*/ 10 w 44"/>
                  <a:gd name="T13" fmla="*/ 46 h 66"/>
                  <a:gd name="T14" fmla="*/ 12 w 44"/>
                  <a:gd name="T15" fmla="*/ 54 h 66"/>
                  <a:gd name="T16" fmla="*/ 16 w 44"/>
                  <a:gd name="T17" fmla="*/ 57 h 66"/>
                  <a:gd name="T18" fmla="*/ 19 w 44"/>
                  <a:gd name="T19" fmla="*/ 58 h 66"/>
                  <a:gd name="T20" fmla="*/ 22 w 44"/>
                  <a:gd name="T21" fmla="*/ 59 h 66"/>
                  <a:gd name="T22" fmla="*/ 26 w 44"/>
                  <a:gd name="T23" fmla="*/ 58 h 66"/>
                  <a:gd name="T24" fmla="*/ 29 w 44"/>
                  <a:gd name="T25" fmla="*/ 57 h 66"/>
                  <a:gd name="T26" fmla="*/ 31 w 44"/>
                  <a:gd name="T27" fmla="*/ 54 h 66"/>
                  <a:gd name="T28" fmla="*/ 34 w 44"/>
                  <a:gd name="T29" fmla="*/ 46 h 66"/>
                  <a:gd name="T30" fmla="*/ 35 w 44"/>
                  <a:gd name="T31" fmla="*/ 33 h 66"/>
                  <a:gd name="T32" fmla="*/ 34 w 44"/>
                  <a:gd name="T33" fmla="*/ 20 h 66"/>
                  <a:gd name="T34" fmla="*/ 32 w 44"/>
                  <a:gd name="T35" fmla="*/ 12 h 66"/>
                  <a:gd name="T36" fmla="*/ 29 w 44"/>
                  <a:gd name="T37" fmla="*/ 9 h 66"/>
                  <a:gd name="T38" fmla="*/ 26 w 44"/>
                  <a:gd name="T39" fmla="*/ 8 h 66"/>
                  <a:gd name="T40" fmla="*/ 22 w 44"/>
                  <a:gd name="T41" fmla="*/ 7 h 66"/>
                  <a:gd name="T42" fmla="*/ 22 w 44"/>
                  <a:gd name="T43" fmla="*/ 0 h 66"/>
                  <a:gd name="T44" fmla="*/ 27 w 44"/>
                  <a:gd name="T45" fmla="*/ 0 h 66"/>
                  <a:gd name="T46" fmla="*/ 32 w 44"/>
                  <a:gd name="T47" fmla="*/ 2 h 66"/>
                  <a:gd name="T48" fmla="*/ 36 w 44"/>
                  <a:gd name="T49" fmla="*/ 4 h 66"/>
                  <a:gd name="T50" fmla="*/ 38 w 44"/>
                  <a:gd name="T51" fmla="*/ 8 h 66"/>
                  <a:gd name="T52" fmla="*/ 40 w 44"/>
                  <a:gd name="T53" fmla="*/ 12 h 66"/>
                  <a:gd name="T54" fmla="*/ 42 w 44"/>
                  <a:gd name="T55" fmla="*/ 17 h 66"/>
                  <a:gd name="T56" fmla="*/ 43 w 44"/>
                  <a:gd name="T57" fmla="*/ 22 h 66"/>
                  <a:gd name="T58" fmla="*/ 43 w 44"/>
                  <a:gd name="T59" fmla="*/ 27 h 66"/>
                  <a:gd name="T60" fmla="*/ 44 w 44"/>
                  <a:gd name="T61" fmla="*/ 33 h 66"/>
                  <a:gd name="T62" fmla="*/ 43 w 44"/>
                  <a:gd name="T63" fmla="*/ 43 h 66"/>
                  <a:gd name="T64" fmla="*/ 41 w 44"/>
                  <a:gd name="T65" fmla="*/ 52 h 66"/>
                  <a:gd name="T66" fmla="*/ 39 w 44"/>
                  <a:gd name="T67" fmla="*/ 57 h 66"/>
                  <a:gd name="T68" fmla="*/ 37 w 44"/>
                  <a:gd name="T69" fmla="*/ 60 h 66"/>
                  <a:gd name="T70" fmla="*/ 34 w 44"/>
                  <a:gd name="T71" fmla="*/ 63 h 66"/>
                  <a:gd name="T72" fmla="*/ 31 w 44"/>
                  <a:gd name="T73" fmla="*/ 65 h 66"/>
                  <a:gd name="T74" fmla="*/ 27 w 44"/>
                  <a:gd name="T75" fmla="*/ 66 h 66"/>
                  <a:gd name="T76" fmla="*/ 22 w 44"/>
                  <a:gd name="T77" fmla="*/ 66 h 66"/>
                  <a:gd name="T78" fmla="*/ 18 w 44"/>
                  <a:gd name="T79" fmla="*/ 66 h 66"/>
                  <a:gd name="T80" fmla="*/ 13 w 44"/>
                  <a:gd name="T81" fmla="*/ 65 h 66"/>
                  <a:gd name="T82" fmla="*/ 10 w 44"/>
                  <a:gd name="T83" fmla="*/ 63 h 66"/>
                  <a:gd name="T84" fmla="*/ 7 w 44"/>
                  <a:gd name="T85" fmla="*/ 60 h 66"/>
                  <a:gd name="T86" fmla="*/ 3 w 44"/>
                  <a:gd name="T87" fmla="*/ 54 h 66"/>
                  <a:gd name="T88" fmla="*/ 1 w 44"/>
                  <a:gd name="T89" fmla="*/ 44 h 66"/>
                  <a:gd name="T90" fmla="*/ 0 w 44"/>
                  <a:gd name="T91" fmla="*/ 33 h 66"/>
                  <a:gd name="T92" fmla="*/ 1 w 44"/>
                  <a:gd name="T93" fmla="*/ 22 h 66"/>
                  <a:gd name="T94" fmla="*/ 3 w 44"/>
                  <a:gd name="T95" fmla="*/ 14 h 66"/>
                  <a:gd name="T96" fmla="*/ 4 w 44"/>
                  <a:gd name="T97" fmla="*/ 10 h 66"/>
                  <a:gd name="T98" fmla="*/ 7 w 44"/>
                  <a:gd name="T99" fmla="*/ 6 h 66"/>
                  <a:gd name="T100" fmla="*/ 10 w 44"/>
                  <a:gd name="T101" fmla="*/ 3 h 66"/>
                  <a:gd name="T102" fmla="*/ 13 w 44"/>
                  <a:gd name="T103" fmla="*/ 1 h 66"/>
                  <a:gd name="T104" fmla="*/ 18 w 44"/>
                  <a:gd name="T105" fmla="*/ 0 h 66"/>
                  <a:gd name="T106" fmla="*/ 22 w 44"/>
                  <a:gd name="T107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4" h="66">
                    <a:moveTo>
                      <a:pt x="22" y="7"/>
                    </a:moveTo>
                    <a:lnTo>
                      <a:pt x="19" y="8"/>
                    </a:lnTo>
                    <a:lnTo>
                      <a:pt x="16" y="9"/>
                    </a:lnTo>
                    <a:lnTo>
                      <a:pt x="13" y="12"/>
                    </a:lnTo>
                    <a:lnTo>
                      <a:pt x="10" y="20"/>
                    </a:lnTo>
                    <a:lnTo>
                      <a:pt x="9" y="33"/>
                    </a:lnTo>
                    <a:lnTo>
                      <a:pt x="10" y="46"/>
                    </a:lnTo>
                    <a:lnTo>
                      <a:pt x="12" y="54"/>
                    </a:lnTo>
                    <a:lnTo>
                      <a:pt x="16" y="57"/>
                    </a:lnTo>
                    <a:lnTo>
                      <a:pt x="19" y="58"/>
                    </a:lnTo>
                    <a:lnTo>
                      <a:pt x="22" y="59"/>
                    </a:lnTo>
                    <a:lnTo>
                      <a:pt x="26" y="58"/>
                    </a:lnTo>
                    <a:lnTo>
                      <a:pt x="29" y="57"/>
                    </a:lnTo>
                    <a:lnTo>
                      <a:pt x="31" y="54"/>
                    </a:lnTo>
                    <a:lnTo>
                      <a:pt x="34" y="46"/>
                    </a:lnTo>
                    <a:lnTo>
                      <a:pt x="35" y="33"/>
                    </a:lnTo>
                    <a:lnTo>
                      <a:pt x="34" y="20"/>
                    </a:lnTo>
                    <a:lnTo>
                      <a:pt x="32" y="12"/>
                    </a:lnTo>
                    <a:lnTo>
                      <a:pt x="29" y="9"/>
                    </a:lnTo>
                    <a:lnTo>
                      <a:pt x="26" y="8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7" y="0"/>
                    </a:lnTo>
                    <a:lnTo>
                      <a:pt x="32" y="2"/>
                    </a:lnTo>
                    <a:lnTo>
                      <a:pt x="36" y="4"/>
                    </a:lnTo>
                    <a:lnTo>
                      <a:pt x="38" y="8"/>
                    </a:lnTo>
                    <a:lnTo>
                      <a:pt x="40" y="12"/>
                    </a:lnTo>
                    <a:lnTo>
                      <a:pt x="42" y="17"/>
                    </a:lnTo>
                    <a:lnTo>
                      <a:pt x="43" y="22"/>
                    </a:lnTo>
                    <a:lnTo>
                      <a:pt x="43" y="27"/>
                    </a:lnTo>
                    <a:lnTo>
                      <a:pt x="44" y="33"/>
                    </a:lnTo>
                    <a:lnTo>
                      <a:pt x="43" y="43"/>
                    </a:lnTo>
                    <a:lnTo>
                      <a:pt x="41" y="52"/>
                    </a:lnTo>
                    <a:lnTo>
                      <a:pt x="39" y="57"/>
                    </a:lnTo>
                    <a:lnTo>
                      <a:pt x="37" y="60"/>
                    </a:lnTo>
                    <a:lnTo>
                      <a:pt x="34" y="63"/>
                    </a:lnTo>
                    <a:lnTo>
                      <a:pt x="31" y="65"/>
                    </a:lnTo>
                    <a:lnTo>
                      <a:pt x="27" y="66"/>
                    </a:lnTo>
                    <a:lnTo>
                      <a:pt x="22" y="66"/>
                    </a:lnTo>
                    <a:lnTo>
                      <a:pt x="18" y="66"/>
                    </a:lnTo>
                    <a:lnTo>
                      <a:pt x="13" y="65"/>
                    </a:lnTo>
                    <a:lnTo>
                      <a:pt x="10" y="63"/>
                    </a:lnTo>
                    <a:lnTo>
                      <a:pt x="7" y="60"/>
                    </a:lnTo>
                    <a:lnTo>
                      <a:pt x="3" y="54"/>
                    </a:lnTo>
                    <a:lnTo>
                      <a:pt x="1" y="44"/>
                    </a:lnTo>
                    <a:lnTo>
                      <a:pt x="0" y="33"/>
                    </a:lnTo>
                    <a:lnTo>
                      <a:pt x="1" y="22"/>
                    </a:lnTo>
                    <a:lnTo>
                      <a:pt x="3" y="14"/>
                    </a:lnTo>
                    <a:lnTo>
                      <a:pt x="4" y="10"/>
                    </a:lnTo>
                    <a:lnTo>
                      <a:pt x="7" y="6"/>
                    </a:lnTo>
                    <a:lnTo>
                      <a:pt x="10" y="3"/>
                    </a:lnTo>
                    <a:lnTo>
                      <a:pt x="13" y="1"/>
                    </a:lnTo>
                    <a:lnTo>
                      <a:pt x="18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11" name="Freeform 984"/>
              <p:cNvSpPr>
                <a:spLocks/>
              </p:cNvSpPr>
              <p:nvPr/>
            </p:nvSpPr>
            <p:spPr bwMode="auto">
              <a:xfrm>
                <a:off x="3902076" y="4478338"/>
                <a:ext cx="36513" cy="104775"/>
              </a:xfrm>
              <a:custGeom>
                <a:avLst/>
                <a:gdLst>
                  <a:gd name="T0" fmla="*/ 18 w 23"/>
                  <a:gd name="T1" fmla="*/ 0 h 66"/>
                  <a:gd name="T2" fmla="*/ 23 w 23"/>
                  <a:gd name="T3" fmla="*/ 0 h 66"/>
                  <a:gd name="T4" fmla="*/ 23 w 23"/>
                  <a:gd name="T5" fmla="*/ 66 h 66"/>
                  <a:gd name="T6" fmla="*/ 15 w 23"/>
                  <a:gd name="T7" fmla="*/ 66 h 66"/>
                  <a:gd name="T8" fmla="*/ 15 w 23"/>
                  <a:gd name="T9" fmla="*/ 14 h 66"/>
                  <a:gd name="T10" fmla="*/ 12 w 23"/>
                  <a:gd name="T11" fmla="*/ 17 h 66"/>
                  <a:gd name="T12" fmla="*/ 8 w 23"/>
                  <a:gd name="T13" fmla="*/ 19 h 66"/>
                  <a:gd name="T14" fmla="*/ 4 w 23"/>
                  <a:gd name="T15" fmla="*/ 22 h 66"/>
                  <a:gd name="T16" fmla="*/ 0 w 23"/>
                  <a:gd name="T17" fmla="*/ 24 h 66"/>
                  <a:gd name="T18" fmla="*/ 0 w 23"/>
                  <a:gd name="T19" fmla="*/ 16 h 66"/>
                  <a:gd name="T20" fmla="*/ 6 w 23"/>
                  <a:gd name="T21" fmla="*/ 12 h 66"/>
                  <a:gd name="T22" fmla="*/ 11 w 23"/>
                  <a:gd name="T23" fmla="*/ 8 h 66"/>
                  <a:gd name="T24" fmla="*/ 15 w 23"/>
                  <a:gd name="T25" fmla="*/ 4 h 66"/>
                  <a:gd name="T26" fmla="*/ 18 w 23"/>
                  <a:gd name="T27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" h="66">
                    <a:moveTo>
                      <a:pt x="18" y="0"/>
                    </a:moveTo>
                    <a:lnTo>
                      <a:pt x="23" y="0"/>
                    </a:lnTo>
                    <a:lnTo>
                      <a:pt x="23" y="66"/>
                    </a:lnTo>
                    <a:lnTo>
                      <a:pt x="15" y="66"/>
                    </a:lnTo>
                    <a:lnTo>
                      <a:pt x="15" y="14"/>
                    </a:lnTo>
                    <a:lnTo>
                      <a:pt x="12" y="17"/>
                    </a:lnTo>
                    <a:lnTo>
                      <a:pt x="8" y="19"/>
                    </a:lnTo>
                    <a:lnTo>
                      <a:pt x="4" y="22"/>
                    </a:lnTo>
                    <a:lnTo>
                      <a:pt x="0" y="24"/>
                    </a:lnTo>
                    <a:lnTo>
                      <a:pt x="0" y="16"/>
                    </a:lnTo>
                    <a:lnTo>
                      <a:pt x="6" y="12"/>
                    </a:lnTo>
                    <a:lnTo>
                      <a:pt x="11" y="8"/>
                    </a:lnTo>
                    <a:lnTo>
                      <a:pt x="15" y="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12" name="Freeform 985"/>
              <p:cNvSpPr>
                <a:spLocks noEditPoints="1"/>
              </p:cNvSpPr>
              <p:nvPr/>
            </p:nvSpPr>
            <p:spPr bwMode="auto">
              <a:xfrm>
                <a:off x="3973513" y="4478338"/>
                <a:ext cx="66675" cy="104775"/>
              </a:xfrm>
              <a:custGeom>
                <a:avLst/>
                <a:gdLst>
                  <a:gd name="T0" fmla="*/ 21 w 42"/>
                  <a:gd name="T1" fmla="*/ 7 h 66"/>
                  <a:gd name="T2" fmla="*/ 18 w 42"/>
                  <a:gd name="T3" fmla="*/ 8 h 66"/>
                  <a:gd name="T4" fmla="*/ 15 w 42"/>
                  <a:gd name="T5" fmla="*/ 9 h 66"/>
                  <a:gd name="T6" fmla="*/ 12 w 42"/>
                  <a:gd name="T7" fmla="*/ 12 h 66"/>
                  <a:gd name="T8" fmla="*/ 10 w 42"/>
                  <a:gd name="T9" fmla="*/ 20 h 66"/>
                  <a:gd name="T10" fmla="*/ 9 w 42"/>
                  <a:gd name="T11" fmla="*/ 33 h 66"/>
                  <a:gd name="T12" fmla="*/ 10 w 42"/>
                  <a:gd name="T13" fmla="*/ 46 h 66"/>
                  <a:gd name="T14" fmla="*/ 12 w 42"/>
                  <a:gd name="T15" fmla="*/ 54 h 66"/>
                  <a:gd name="T16" fmla="*/ 15 w 42"/>
                  <a:gd name="T17" fmla="*/ 57 h 66"/>
                  <a:gd name="T18" fmla="*/ 18 w 42"/>
                  <a:gd name="T19" fmla="*/ 58 h 66"/>
                  <a:gd name="T20" fmla="*/ 21 w 42"/>
                  <a:gd name="T21" fmla="*/ 59 h 66"/>
                  <a:gd name="T22" fmla="*/ 25 w 42"/>
                  <a:gd name="T23" fmla="*/ 58 h 66"/>
                  <a:gd name="T24" fmla="*/ 28 w 42"/>
                  <a:gd name="T25" fmla="*/ 57 h 66"/>
                  <a:gd name="T26" fmla="*/ 30 w 42"/>
                  <a:gd name="T27" fmla="*/ 54 h 66"/>
                  <a:gd name="T28" fmla="*/ 33 w 42"/>
                  <a:gd name="T29" fmla="*/ 46 h 66"/>
                  <a:gd name="T30" fmla="*/ 34 w 42"/>
                  <a:gd name="T31" fmla="*/ 33 h 66"/>
                  <a:gd name="T32" fmla="*/ 33 w 42"/>
                  <a:gd name="T33" fmla="*/ 20 h 66"/>
                  <a:gd name="T34" fmla="*/ 30 w 42"/>
                  <a:gd name="T35" fmla="*/ 12 h 66"/>
                  <a:gd name="T36" fmla="*/ 28 w 42"/>
                  <a:gd name="T37" fmla="*/ 9 h 66"/>
                  <a:gd name="T38" fmla="*/ 25 w 42"/>
                  <a:gd name="T39" fmla="*/ 8 h 66"/>
                  <a:gd name="T40" fmla="*/ 21 w 42"/>
                  <a:gd name="T41" fmla="*/ 7 h 66"/>
                  <a:gd name="T42" fmla="*/ 21 w 42"/>
                  <a:gd name="T43" fmla="*/ 0 h 66"/>
                  <a:gd name="T44" fmla="*/ 26 w 42"/>
                  <a:gd name="T45" fmla="*/ 0 h 66"/>
                  <a:gd name="T46" fmla="*/ 31 w 42"/>
                  <a:gd name="T47" fmla="*/ 2 h 66"/>
                  <a:gd name="T48" fmla="*/ 34 w 42"/>
                  <a:gd name="T49" fmla="*/ 4 h 66"/>
                  <a:gd name="T50" fmla="*/ 37 w 42"/>
                  <a:gd name="T51" fmla="*/ 8 h 66"/>
                  <a:gd name="T52" fmla="*/ 39 w 42"/>
                  <a:gd name="T53" fmla="*/ 12 h 66"/>
                  <a:gd name="T54" fmla="*/ 41 w 42"/>
                  <a:gd name="T55" fmla="*/ 17 h 66"/>
                  <a:gd name="T56" fmla="*/ 42 w 42"/>
                  <a:gd name="T57" fmla="*/ 22 h 66"/>
                  <a:gd name="T58" fmla="*/ 42 w 42"/>
                  <a:gd name="T59" fmla="*/ 27 h 66"/>
                  <a:gd name="T60" fmla="*/ 42 w 42"/>
                  <a:gd name="T61" fmla="*/ 33 h 66"/>
                  <a:gd name="T62" fmla="*/ 42 w 42"/>
                  <a:gd name="T63" fmla="*/ 43 h 66"/>
                  <a:gd name="T64" fmla="*/ 40 w 42"/>
                  <a:gd name="T65" fmla="*/ 52 h 66"/>
                  <a:gd name="T66" fmla="*/ 38 w 42"/>
                  <a:gd name="T67" fmla="*/ 57 h 66"/>
                  <a:gd name="T68" fmla="*/ 36 w 42"/>
                  <a:gd name="T69" fmla="*/ 60 h 66"/>
                  <a:gd name="T70" fmla="*/ 33 w 42"/>
                  <a:gd name="T71" fmla="*/ 63 h 66"/>
                  <a:gd name="T72" fmla="*/ 30 w 42"/>
                  <a:gd name="T73" fmla="*/ 65 h 66"/>
                  <a:gd name="T74" fmla="*/ 26 w 42"/>
                  <a:gd name="T75" fmla="*/ 66 h 66"/>
                  <a:gd name="T76" fmla="*/ 21 w 42"/>
                  <a:gd name="T77" fmla="*/ 66 h 66"/>
                  <a:gd name="T78" fmla="*/ 17 w 42"/>
                  <a:gd name="T79" fmla="*/ 66 h 66"/>
                  <a:gd name="T80" fmla="*/ 13 w 42"/>
                  <a:gd name="T81" fmla="*/ 65 h 66"/>
                  <a:gd name="T82" fmla="*/ 10 w 42"/>
                  <a:gd name="T83" fmla="*/ 63 h 66"/>
                  <a:gd name="T84" fmla="*/ 7 w 42"/>
                  <a:gd name="T85" fmla="*/ 60 h 66"/>
                  <a:gd name="T86" fmla="*/ 3 w 42"/>
                  <a:gd name="T87" fmla="*/ 54 h 66"/>
                  <a:gd name="T88" fmla="*/ 1 w 42"/>
                  <a:gd name="T89" fmla="*/ 44 h 66"/>
                  <a:gd name="T90" fmla="*/ 0 w 42"/>
                  <a:gd name="T91" fmla="*/ 33 h 66"/>
                  <a:gd name="T92" fmla="*/ 1 w 42"/>
                  <a:gd name="T93" fmla="*/ 22 h 66"/>
                  <a:gd name="T94" fmla="*/ 3 w 42"/>
                  <a:gd name="T95" fmla="*/ 14 h 66"/>
                  <a:gd name="T96" fmla="*/ 4 w 42"/>
                  <a:gd name="T97" fmla="*/ 10 h 66"/>
                  <a:gd name="T98" fmla="*/ 7 w 42"/>
                  <a:gd name="T99" fmla="*/ 6 h 66"/>
                  <a:gd name="T100" fmla="*/ 10 w 42"/>
                  <a:gd name="T101" fmla="*/ 3 h 66"/>
                  <a:gd name="T102" fmla="*/ 13 w 42"/>
                  <a:gd name="T103" fmla="*/ 1 h 66"/>
                  <a:gd name="T104" fmla="*/ 17 w 42"/>
                  <a:gd name="T105" fmla="*/ 0 h 66"/>
                  <a:gd name="T106" fmla="*/ 21 w 42"/>
                  <a:gd name="T107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2" h="66">
                    <a:moveTo>
                      <a:pt x="21" y="7"/>
                    </a:moveTo>
                    <a:lnTo>
                      <a:pt x="18" y="8"/>
                    </a:lnTo>
                    <a:lnTo>
                      <a:pt x="15" y="9"/>
                    </a:lnTo>
                    <a:lnTo>
                      <a:pt x="12" y="12"/>
                    </a:lnTo>
                    <a:lnTo>
                      <a:pt x="10" y="20"/>
                    </a:lnTo>
                    <a:lnTo>
                      <a:pt x="9" y="33"/>
                    </a:lnTo>
                    <a:lnTo>
                      <a:pt x="10" y="46"/>
                    </a:lnTo>
                    <a:lnTo>
                      <a:pt x="12" y="54"/>
                    </a:lnTo>
                    <a:lnTo>
                      <a:pt x="15" y="57"/>
                    </a:lnTo>
                    <a:lnTo>
                      <a:pt x="18" y="58"/>
                    </a:lnTo>
                    <a:lnTo>
                      <a:pt x="21" y="59"/>
                    </a:lnTo>
                    <a:lnTo>
                      <a:pt x="25" y="58"/>
                    </a:lnTo>
                    <a:lnTo>
                      <a:pt x="28" y="57"/>
                    </a:lnTo>
                    <a:lnTo>
                      <a:pt x="30" y="54"/>
                    </a:lnTo>
                    <a:lnTo>
                      <a:pt x="33" y="46"/>
                    </a:lnTo>
                    <a:lnTo>
                      <a:pt x="34" y="33"/>
                    </a:lnTo>
                    <a:lnTo>
                      <a:pt x="33" y="20"/>
                    </a:lnTo>
                    <a:lnTo>
                      <a:pt x="30" y="12"/>
                    </a:lnTo>
                    <a:lnTo>
                      <a:pt x="28" y="9"/>
                    </a:lnTo>
                    <a:lnTo>
                      <a:pt x="25" y="8"/>
                    </a:lnTo>
                    <a:lnTo>
                      <a:pt x="21" y="7"/>
                    </a:lnTo>
                    <a:close/>
                    <a:moveTo>
                      <a:pt x="21" y="0"/>
                    </a:moveTo>
                    <a:lnTo>
                      <a:pt x="26" y="0"/>
                    </a:lnTo>
                    <a:lnTo>
                      <a:pt x="31" y="2"/>
                    </a:lnTo>
                    <a:lnTo>
                      <a:pt x="34" y="4"/>
                    </a:lnTo>
                    <a:lnTo>
                      <a:pt x="37" y="8"/>
                    </a:lnTo>
                    <a:lnTo>
                      <a:pt x="39" y="12"/>
                    </a:lnTo>
                    <a:lnTo>
                      <a:pt x="41" y="17"/>
                    </a:lnTo>
                    <a:lnTo>
                      <a:pt x="42" y="22"/>
                    </a:lnTo>
                    <a:lnTo>
                      <a:pt x="42" y="27"/>
                    </a:lnTo>
                    <a:lnTo>
                      <a:pt x="42" y="33"/>
                    </a:lnTo>
                    <a:lnTo>
                      <a:pt x="42" y="43"/>
                    </a:lnTo>
                    <a:lnTo>
                      <a:pt x="40" y="52"/>
                    </a:lnTo>
                    <a:lnTo>
                      <a:pt x="38" y="57"/>
                    </a:lnTo>
                    <a:lnTo>
                      <a:pt x="36" y="60"/>
                    </a:lnTo>
                    <a:lnTo>
                      <a:pt x="33" y="63"/>
                    </a:lnTo>
                    <a:lnTo>
                      <a:pt x="30" y="65"/>
                    </a:lnTo>
                    <a:lnTo>
                      <a:pt x="26" y="66"/>
                    </a:lnTo>
                    <a:lnTo>
                      <a:pt x="21" y="66"/>
                    </a:lnTo>
                    <a:lnTo>
                      <a:pt x="17" y="66"/>
                    </a:lnTo>
                    <a:lnTo>
                      <a:pt x="13" y="65"/>
                    </a:lnTo>
                    <a:lnTo>
                      <a:pt x="10" y="63"/>
                    </a:lnTo>
                    <a:lnTo>
                      <a:pt x="7" y="60"/>
                    </a:lnTo>
                    <a:lnTo>
                      <a:pt x="3" y="54"/>
                    </a:lnTo>
                    <a:lnTo>
                      <a:pt x="1" y="44"/>
                    </a:lnTo>
                    <a:lnTo>
                      <a:pt x="0" y="33"/>
                    </a:lnTo>
                    <a:lnTo>
                      <a:pt x="1" y="22"/>
                    </a:lnTo>
                    <a:lnTo>
                      <a:pt x="3" y="14"/>
                    </a:lnTo>
                    <a:lnTo>
                      <a:pt x="4" y="10"/>
                    </a:lnTo>
                    <a:lnTo>
                      <a:pt x="7" y="6"/>
                    </a:lnTo>
                    <a:lnTo>
                      <a:pt x="10" y="3"/>
                    </a:lnTo>
                    <a:lnTo>
                      <a:pt x="13" y="1"/>
                    </a:lnTo>
                    <a:lnTo>
                      <a:pt x="17" y="0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13" name="Freeform 986"/>
              <p:cNvSpPr>
                <a:spLocks noEditPoints="1"/>
              </p:cNvSpPr>
              <p:nvPr/>
            </p:nvSpPr>
            <p:spPr bwMode="auto">
              <a:xfrm>
                <a:off x="4052888" y="4478338"/>
                <a:ext cx="68263" cy="104775"/>
              </a:xfrm>
              <a:custGeom>
                <a:avLst/>
                <a:gdLst>
                  <a:gd name="T0" fmla="*/ 22 w 43"/>
                  <a:gd name="T1" fmla="*/ 7 h 66"/>
                  <a:gd name="T2" fmla="*/ 19 w 43"/>
                  <a:gd name="T3" fmla="*/ 8 h 66"/>
                  <a:gd name="T4" fmla="*/ 16 w 43"/>
                  <a:gd name="T5" fmla="*/ 9 h 66"/>
                  <a:gd name="T6" fmla="*/ 13 w 43"/>
                  <a:gd name="T7" fmla="*/ 12 h 66"/>
                  <a:gd name="T8" fmla="*/ 10 w 43"/>
                  <a:gd name="T9" fmla="*/ 20 h 66"/>
                  <a:gd name="T10" fmla="*/ 9 w 43"/>
                  <a:gd name="T11" fmla="*/ 33 h 66"/>
                  <a:gd name="T12" fmla="*/ 10 w 43"/>
                  <a:gd name="T13" fmla="*/ 46 h 66"/>
                  <a:gd name="T14" fmla="*/ 13 w 43"/>
                  <a:gd name="T15" fmla="*/ 54 h 66"/>
                  <a:gd name="T16" fmla="*/ 16 w 43"/>
                  <a:gd name="T17" fmla="*/ 57 h 66"/>
                  <a:gd name="T18" fmla="*/ 19 w 43"/>
                  <a:gd name="T19" fmla="*/ 58 h 66"/>
                  <a:gd name="T20" fmla="*/ 22 w 43"/>
                  <a:gd name="T21" fmla="*/ 59 h 66"/>
                  <a:gd name="T22" fmla="*/ 26 w 43"/>
                  <a:gd name="T23" fmla="*/ 58 h 66"/>
                  <a:gd name="T24" fmla="*/ 29 w 43"/>
                  <a:gd name="T25" fmla="*/ 57 h 66"/>
                  <a:gd name="T26" fmla="*/ 31 w 43"/>
                  <a:gd name="T27" fmla="*/ 54 h 66"/>
                  <a:gd name="T28" fmla="*/ 34 w 43"/>
                  <a:gd name="T29" fmla="*/ 46 h 66"/>
                  <a:gd name="T30" fmla="*/ 35 w 43"/>
                  <a:gd name="T31" fmla="*/ 33 h 66"/>
                  <a:gd name="T32" fmla="*/ 34 w 43"/>
                  <a:gd name="T33" fmla="*/ 20 h 66"/>
                  <a:gd name="T34" fmla="*/ 31 w 43"/>
                  <a:gd name="T35" fmla="*/ 12 h 66"/>
                  <a:gd name="T36" fmla="*/ 29 w 43"/>
                  <a:gd name="T37" fmla="*/ 9 h 66"/>
                  <a:gd name="T38" fmla="*/ 26 w 43"/>
                  <a:gd name="T39" fmla="*/ 8 h 66"/>
                  <a:gd name="T40" fmla="*/ 22 w 43"/>
                  <a:gd name="T41" fmla="*/ 7 h 66"/>
                  <a:gd name="T42" fmla="*/ 22 w 43"/>
                  <a:gd name="T43" fmla="*/ 0 h 66"/>
                  <a:gd name="T44" fmla="*/ 27 w 43"/>
                  <a:gd name="T45" fmla="*/ 0 h 66"/>
                  <a:gd name="T46" fmla="*/ 32 w 43"/>
                  <a:gd name="T47" fmla="*/ 2 h 66"/>
                  <a:gd name="T48" fmla="*/ 35 w 43"/>
                  <a:gd name="T49" fmla="*/ 4 h 66"/>
                  <a:gd name="T50" fmla="*/ 38 w 43"/>
                  <a:gd name="T51" fmla="*/ 8 h 66"/>
                  <a:gd name="T52" fmla="*/ 40 w 43"/>
                  <a:gd name="T53" fmla="*/ 12 h 66"/>
                  <a:gd name="T54" fmla="*/ 42 w 43"/>
                  <a:gd name="T55" fmla="*/ 17 h 66"/>
                  <a:gd name="T56" fmla="*/ 43 w 43"/>
                  <a:gd name="T57" fmla="*/ 22 h 66"/>
                  <a:gd name="T58" fmla="*/ 43 w 43"/>
                  <a:gd name="T59" fmla="*/ 27 h 66"/>
                  <a:gd name="T60" fmla="*/ 43 w 43"/>
                  <a:gd name="T61" fmla="*/ 33 h 66"/>
                  <a:gd name="T62" fmla="*/ 43 w 43"/>
                  <a:gd name="T63" fmla="*/ 43 h 66"/>
                  <a:gd name="T64" fmla="*/ 41 w 43"/>
                  <a:gd name="T65" fmla="*/ 52 h 66"/>
                  <a:gd name="T66" fmla="*/ 39 w 43"/>
                  <a:gd name="T67" fmla="*/ 57 h 66"/>
                  <a:gd name="T68" fmla="*/ 37 w 43"/>
                  <a:gd name="T69" fmla="*/ 60 h 66"/>
                  <a:gd name="T70" fmla="*/ 34 w 43"/>
                  <a:gd name="T71" fmla="*/ 63 h 66"/>
                  <a:gd name="T72" fmla="*/ 31 w 43"/>
                  <a:gd name="T73" fmla="*/ 65 h 66"/>
                  <a:gd name="T74" fmla="*/ 27 w 43"/>
                  <a:gd name="T75" fmla="*/ 66 h 66"/>
                  <a:gd name="T76" fmla="*/ 22 w 43"/>
                  <a:gd name="T77" fmla="*/ 66 h 66"/>
                  <a:gd name="T78" fmla="*/ 18 w 43"/>
                  <a:gd name="T79" fmla="*/ 66 h 66"/>
                  <a:gd name="T80" fmla="*/ 14 w 43"/>
                  <a:gd name="T81" fmla="*/ 65 h 66"/>
                  <a:gd name="T82" fmla="*/ 10 w 43"/>
                  <a:gd name="T83" fmla="*/ 63 h 66"/>
                  <a:gd name="T84" fmla="*/ 6 w 43"/>
                  <a:gd name="T85" fmla="*/ 60 h 66"/>
                  <a:gd name="T86" fmla="*/ 3 w 43"/>
                  <a:gd name="T87" fmla="*/ 54 h 66"/>
                  <a:gd name="T88" fmla="*/ 1 w 43"/>
                  <a:gd name="T89" fmla="*/ 44 h 66"/>
                  <a:gd name="T90" fmla="*/ 0 w 43"/>
                  <a:gd name="T91" fmla="*/ 33 h 66"/>
                  <a:gd name="T92" fmla="*/ 1 w 43"/>
                  <a:gd name="T93" fmla="*/ 22 h 66"/>
                  <a:gd name="T94" fmla="*/ 2 w 43"/>
                  <a:gd name="T95" fmla="*/ 14 h 66"/>
                  <a:gd name="T96" fmla="*/ 4 w 43"/>
                  <a:gd name="T97" fmla="*/ 10 h 66"/>
                  <a:gd name="T98" fmla="*/ 8 w 43"/>
                  <a:gd name="T99" fmla="*/ 6 h 66"/>
                  <a:gd name="T100" fmla="*/ 10 w 43"/>
                  <a:gd name="T101" fmla="*/ 3 h 66"/>
                  <a:gd name="T102" fmla="*/ 14 w 43"/>
                  <a:gd name="T103" fmla="*/ 1 h 66"/>
                  <a:gd name="T104" fmla="*/ 18 w 43"/>
                  <a:gd name="T105" fmla="*/ 0 h 66"/>
                  <a:gd name="T106" fmla="*/ 22 w 43"/>
                  <a:gd name="T107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3" h="66">
                    <a:moveTo>
                      <a:pt x="22" y="7"/>
                    </a:moveTo>
                    <a:lnTo>
                      <a:pt x="19" y="8"/>
                    </a:lnTo>
                    <a:lnTo>
                      <a:pt x="16" y="9"/>
                    </a:lnTo>
                    <a:lnTo>
                      <a:pt x="13" y="12"/>
                    </a:lnTo>
                    <a:lnTo>
                      <a:pt x="10" y="20"/>
                    </a:lnTo>
                    <a:lnTo>
                      <a:pt x="9" y="33"/>
                    </a:lnTo>
                    <a:lnTo>
                      <a:pt x="10" y="46"/>
                    </a:lnTo>
                    <a:lnTo>
                      <a:pt x="13" y="54"/>
                    </a:lnTo>
                    <a:lnTo>
                      <a:pt x="16" y="57"/>
                    </a:lnTo>
                    <a:lnTo>
                      <a:pt x="19" y="58"/>
                    </a:lnTo>
                    <a:lnTo>
                      <a:pt x="22" y="59"/>
                    </a:lnTo>
                    <a:lnTo>
                      <a:pt x="26" y="58"/>
                    </a:lnTo>
                    <a:lnTo>
                      <a:pt x="29" y="57"/>
                    </a:lnTo>
                    <a:lnTo>
                      <a:pt x="31" y="54"/>
                    </a:lnTo>
                    <a:lnTo>
                      <a:pt x="34" y="46"/>
                    </a:lnTo>
                    <a:lnTo>
                      <a:pt x="35" y="33"/>
                    </a:lnTo>
                    <a:lnTo>
                      <a:pt x="34" y="20"/>
                    </a:lnTo>
                    <a:lnTo>
                      <a:pt x="31" y="12"/>
                    </a:lnTo>
                    <a:lnTo>
                      <a:pt x="29" y="9"/>
                    </a:lnTo>
                    <a:lnTo>
                      <a:pt x="26" y="8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7" y="0"/>
                    </a:lnTo>
                    <a:lnTo>
                      <a:pt x="32" y="2"/>
                    </a:lnTo>
                    <a:lnTo>
                      <a:pt x="35" y="4"/>
                    </a:lnTo>
                    <a:lnTo>
                      <a:pt x="38" y="8"/>
                    </a:lnTo>
                    <a:lnTo>
                      <a:pt x="40" y="12"/>
                    </a:lnTo>
                    <a:lnTo>
                      <a:pt x="42" y="17"/>
                    </a:lnTo>
                    <a:lnTo>
                      <a:pt x="43" y="22"/>
                    </a:lnTo>
                    <a:lnTo>
                      <a:pt x="43" y="27"/>
                    </a:lnTo>
                    <a:lnTo>
                      <a:pt x="43" y="33"/>
                    </a:lnTo>
                    <a:lnTo>
                      <a:pt x="43" y="43"/>
                    </a:lnTo>
                    <a:lnTo>
                      <a:pt x="41" y="52"/>
                    </a:lnTo>
                    <a:lnTo>
                      <a:pt x="39" y="57"/>
                    </a:lnTo>
                    <a:lnTo>
                      <a:pt x="37" y="60"/>
                    </a:lnTo>
                    <a:lnTo>
                      <a:pt x="34" y="63"/>
                    </a:lnTo>
                    <a:lnTo>
                      <a:pt x="31" y="65"/>
                    </a:lnTo>
                    <a:lnTo>
                      <a:pt x="27" y="66"/>
                    </a:lnTo>
                    <a:lnTo>
                      <a:pt x="22" y="66"/>
                    </a:lnTo>
                    <a:lnTo>
                      <a:pt x="18" y="66"/>
                    </a:lnTo>
                    <a:lnTo>
                      <a:pt x="14" y="65"/>
                    </a:lnTo>
                    <a:lnTo>
                      <a:pt x="10" y="63"/>
                    </a:lnTo>
                    <a:lnTo>
                      <a:pt x="6" y="60"/>
                    </a:lnTo>
                    <a:lnTo>
                      <a:pt x="3" y="54"/>
                    </a:lnTo>
                    <a:lnTo>
                      <a:pt x="1" y="44"/>
                    </a:lnTo>
                    <a:lnTo>
                      <a:pt x="0" y="33"/>
                    </a:lnTo>
                    <a:lnTo>
                      <a:pt x="1" y="22"/>
                    </a:lnTo>
                    <a:lnTo>
                      <a:pt x="2" y="14"/>
                    </a:lnTo>
                    <a:lnTo>
                      <a:pt x="4" y="10"/>
                    </a:lnTo>
                    <a:lnTo>
                      <a:pt x="8" y="6"/>
                    </a:lnTo>
                    <a:lnTo>
                      <a:pt x="10" y="3"/>
                    </a:lnTo>
                    <a:lnTo>
                      <a:pt x="14" y="1"/>
                    </a:lnTo>
                    <a:lnTo>
                      <a:pt x="18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14" name="Freeform 987"/>
              <p:cNvSpPr>
                <a:spLocks/>
              </p:cNvSpPr>
              <p:nvPr/>
            </p:nvSpPr>
            <p:spPr bwMode="auto">
              <a:xfrm>
                <a:off x="5392738" y="4478338"/>
                <a:ext cx="38100" cy="104775"/>
              </a:xfrm>
              <a:custGeom>
                <a:avLst/>
                <a:gdLst>
                  <a:gd name="T0" fmla="*/ 18 w 24"/>
                  <a:gd name="T1" fmla="*/ 0 h 66"/>
                  <a:gd name="T2" fmla="*/ 24 w 24"/>
                  <a:gd name="T3" fmla="*/ 0 h 66"/>
                  <a:gd name="T4" fmla="*/ 24 w 24"/>
                  <a:gd name="T5" fmla="*/ 66 h 66"/>
                  <a:gd name="T6" fmla="*/ 15 w 24"/>
                  <a:gd name="T7" fmla="*/ 66 h 66"/>
                  <a:gd name="T8" fmla="*/ 15 w 24"/>
                  <a:gd name="T9" fmla="*/ 14 h 66"/>
                  <a:gd name="T10" fmla="*/ 12 w 24"/>
                  <a:gd name="T11" fmla="*/ 17 h 66"/>
                  <a:gd name="T12" fmla="*/ 8 w 24"/>
                  <a:gd name="T13" fmla="*/ 19 h 66"/>
                  <a:gd name="T14" fmla="*/ 4 w 24"/>
                  <a:gd name="T15" fmla="*/ 22 h 66"/>
                  <a:gd name="T16" fmla="*/ 0 w 24"/>
                  <a:gd name="T17" fmla="*/ 24 h 66"/>
                  <a:gd name="T18" fmla="*/ 0 w 24"/>
                  <a:gd name="T19" fmla="*/ 16 h 66"/>
                  <a:gd name="T20" fmla="*/ 6 w 24"/>
                  <a:gd name="T21" fmla="*/ 12 h 66"/>
                  <a:gd name="T22" fmla="*/ 12 w 24"/>
                  <a:gd name="T23" fmla="*/ 8 h 66"/>
                  <a:gd name="T24" fmla="*/ 16 w 24"/>
                  <a:gd name="T25" fmla="*/ 4 h 66"/>
                  <a:gd name="T26" fmla="*/ 18 w 24"/>
                  <a:gd name="T27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4" h="66">
                    <a:moveTo>
                      <a:pt x="18" y="0"/>
                    </a:moveTo>
                    <a:lnTo>
                      <a:pt x="24" y="0"/>
                    </a:lnTo>
                    <a:lnTo>
                      <a:pt x="24" y="66"/>
                    </a:lnTo>
                    <a:lnTo>
                      <a:pt x="15" y="66"/>
                    </a:lnTo>
                    <a:lnTo>
                      <a:pt x="15" y="14"/>
                    </a:lnTo>
                    <a:lnTo>
                      <a:pt x="12" y="17"/>
                    </a:lnTo>
                    <a:lnTo>
                      <a:pt x="8" y="19"/>
                    </a:lnTo>
                    <a:lnTo>
                      <a:pt x="4" y="22"/>
                    </a:lnTo>
                    <a:lnTo>
                      <a:pt x="0" y="24"/>
                    </a:lnTo>
                    <a:lnTo>
                      <a:pt x="0" y="16"/>
                    </a:lnTo>
                    <a:lnTo>
                      <a:pt x="6" y="12"/>
                    </a:lnTo>
                    <a:lnTo>
                      <a:pt x="12" y="8"/>
                    </a:lnTo>
                    <a:lnTo>
                      <a:pt x="16" y="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15" name="Freeform 988"/>
              <p:cNvSpPr>
                <a:spLocks noEditPoints="1"/>
              </p:cNvSpPr>
              <p:nvPr/>
            </p:nvSpPr>
            <p:spPr bwMode="auto">
              <a:xfrm>
                <a:off x="5464176" y="4478338"/>
                <a:ext cx="68263" cy="104775"/>
              </a:xfrm>
              <a:custGeom>
                <a:avLst/>
                <a:gdLst>
                  <a:gd name="T0" fmla="*/ 22 w 43"/>
                  <a:gd name="T1" fmla="*/ 7 h 66"/>
                  <a:gd name="T2" fmla="*/ 18 w 43"/>
                  <a:gd name="T3" fmla="*/ 8 h 66"/>
                  <a:gd name="T4" fmla="*/ 15 w 43"/>
                  <a:gd name="T5" fmla="*/ 9 h 66"/>
                  <a:gd name="T6" fmla="*/ 13 w 43"/>
                  <a:gd name="T7" fmla="*/ 12 h 66"/>
                  <a:gd name="T8" fmla="*/ 10 w 43"/>
                  <a:gd name="T9" fmla="*/ 20 h 66"/>
                  <a:gd name="T10" fmla="*/ 9 w 43"/>
                  <a:gd name="T11" fmla="*/ 33 h 66"/>
                  <a:gd name="T12" fmla="*/ 10 w 43"/>
                  <a:gd name="T13" fmla="*/ 46 h 66"/>
                  <a:gd name="T14" fmla="*/ 13 w 43"/>
                  <a:gd name="T15" fmla="*/ 54 h 66"/>
                  <a:gd name="T16" fmla="*/ 15 w 43"/>
                  <a:gd name="T17" fmla="*/ 57 h 66"/>
                  <a:gd name="T18" fmla="*/ 18 w 43"/>
                  <a:gd name="T19" fmla="*/ 58 h 66"/>
                  <a:gd name="T20" fmla="*/ 22 w 43"/>
                  <a:gd name="T21" fmla="*/ 59 h 66"/>
                  <a:gd name="T22" fmla="*/ 25 w 43"/>
                  <a:gd name="T23" fmla="*/ 58 h 66"/>
                  <a:gd name="T24" fmla="*/ 28 w 43"/>
                  <a:gd name="T25" fmla="*/ 57 h 66"/>
                  <a:gd name="T26" fmla="*/ 31 w 43"/>
                  <a:gd name="T27" fmla="*/ 54 h 66"/>
                  <a:gd name="T28" fmla="*/ 33 w 43"/>
                  <a:gd name="T29" fmla="*/ 46 h 66"/>
                  <a:gd name="T30" fmla="*/ 34 w 43"/>
                  <a:gd name="T31" fmla="*/ 33 h 66"/>
                  <a:gd name="T32" fmla="*/ 33 w 43"/>
                  <a:gd name="T33" fmla="*/ 20 h 66"/>
                  <a:gd name="T34" fmla="*/ 31 w 43"/>
                  <a:gd name="T35" fmla="*/ 12 h 66"/>
                  <a:gd name="T36" fmla="*/ 28 w 43"/>
                  <a:gd name="T37" fmla="*/ 9 h 66"/>
                  <a:gd name="T38" fmla="*/ 25 w 43"/>
                  <a:gd name="T39" fmla="*/ 8 h 66"/>
                  <a:gd name="T40" fmla="*/ 22 w 43"/>
                  <a:gd name="T41" fmla="*/ 7 h 66"/>
                  <a:gd name="T42" fmla="*/ 22 w 43"/>
                  <a:gd name="T43" fmla="*/ 0 h 66"/>
                  <a:gd name="T44" fmla="*/ 27 w 43"/>
                  <a:gd name="T45" fmla="*/ 0 h 66"/>
                  <a:gd name="T46" fmla="*/ 31 w 43"/>
                  <a:gd name="T47" fmla="*/ 2 h 66"/>
                  <a:gd name="T48" fmla="*/ 35 w 43"/>
                  <a:gd name="T49" fmla="*/ 4 h 66"/>
                  <a:gd name="T50" fmla="*/ 38 w 43"/>
                  <a:gd name="T51" fmla="*/ 8 h 66"/>
                  <a:gd name="T52" fmla="*/ 40 w 43"/>
                  <a:gd name="T53" fmla="*/ 12 h 66"/>
                  <a:gd name="T54" fmla="*/ 41 w 43"/>
                  <a:gd name="T55" fmla="*/ 17 h 66"/>
                  <a:gd name="T56" fmla="*/ 42 w 43"/>
                  <a:gd name="T57" fmla="*/ 22 h 66"/>
                  <a:gd name="T58" fmla="*/ 43 w 43"/>
                  <a:gd name="T59" fmla="*/ 27 h 66"/>
                  <a:gd name="T60" fmla="*/ 43 w 43"/>
                  <a:gd name="T61" fmla="*/ 33 h 66"/>
                  <a:gd name="T62" fmla="*/ 42 w 43"/>
                  <a:gd name="T63" fmla="*/ 43 h 66"/>
                  <a:gd name="T64" fmla="*/ 40 w 43"/>
                  <a:gd name="T65" fmla="*/ 52 h 66"/>
                  <a:gd name="T66" fmla="*/ 39 w 43"/>
                  <a:gd name="T67" fmla="*/ 57 h 66"/>
                  <a:gd name="T68" fmla="*/ 36 w 43"/>
                  <a:gd name="T69" fmla="*/ 60 h 66"/>
                  <a:gd name="T70" fmla="*/ 33 w 43"/>
                  <a:gd name="T71" fmla="*/ 63 h 66"/>
                  <a:gd name="T72" fmla="*/ 30 w 43"/>
                  <a:gd name="T73" fmla="*/ 65 h 66"/>
                  <a:gd name="T74" fmla="*/ 26 w 43"/>
                  <a:gd name="T75" fmla="*/ 66 h 66"/>
                  <a:gd name="T76" fmla="*/ 22 w 43"/>
                  <a:gd name="T77" fmla="*/ 66 h 66"/>
                  <a:gd name="T78" fmla="*/ 17 w 43"/>
                  <a:gd name="T79" fmla="*/ 66 h 66"/>
                  <a:gd name="T80" fmla="*/ 13 w 43"/>
                  <a:gd name="T81" fmla="*/ 65 h 66"/>
                  <a:gd name="T82" fmla="*/ 10 w 43"/>
                  <a:gd name="T83" fmla="*/ 63 h 66"/>
                  <a:gd name="T84" fmla="*/ 7 w 43"/>
                  <a:gd name="T85" fmla="*/ 60 h 66"/>
                  <a:gd name="T86" fmla="*/ 3 w 43"/>
                  <a:gd name="T87" fmla="*/ 54 h 66"/>
                  <a:gd name="T88" fmla="*/ 1 w 43"/>
                  <a:gd name="T89" fmla="*/ 44 h 66"/>
                  <a:gd name="T90" fmla="*/ 0 w 43"/>
                  <a:gd name="T91" fmla="*/ 33 h 66"/>
                  <a:gd name="T92" fmla="*/ 1 w 43"/>
                  <a:gd name="T93" fmla="*/ 22 h 66"/>
                  <a:gd name="T94" fmla="*/ 3 w 43"/>
                  <a:gd name="T95" fmla="*/ 14 h 66"/>
                  <a:gd name="T96" fmla="*/ 5 w 43"/>
                  <a:gd name="T97" fmla="*/ 10 h 66"/>
                  <a:gd name="T98" fmla="*/ 7 w 43"/>
                  <a:gd name="T99" fmla="*/ 6 h 66"/>
                  <a:gd name="T100" fmla="*/ 10 w 43"/>
                  <a:gd name="T101" fmla="*/ 3 h 66"/>
                  <a:gd name="T102" fmla="*/ 13 w 43"/>
                  <a:gd name="T103" fmla="*/ 1 h 66"/>
                  <a:gd name="T104" fmla="*/ 17 w 43"/>
                  <a:gd name="T105" fmla="*/ 0 h 66"/>
                  <a:gd name="T106" fmla="*/ 22 w 43"/>
                  <a:gd name="T107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3" h="66">
                    <a:moveTo>
                      <a:pt x="22" y="7"/>
                    </a:moveTo>
                    <a:lnTo>
                      <a:pt x="18" y="8"/>
                    </a:lnTo>
                    <a:lnTo>
                      <a:pt x="15" y="9"/>
                    </a:lnTo>
                    <a:lnTo>
                      <a:pt x="13" y="12"/>
                    </a:lnTo>
                    <a:lnTo>
                      <a:pt x="10" y="20"/>
                    </a:lnTo>
                    <a:lnTo>
                      <a:pt x="9" y="33"/>
                    </a:lnTo>
                    <a:lnTo>
                      <a:pt x="10" y="46"/>
                    </a:lnTo>
                    <a:lnTo>
                      <a:pt x="13" y="54"/>
                    </a:lnTo>
                    <a:lnTo>
                      <a:pt x="15" y="57"/>
                    </a:lnTo>
                    <a:lnTo>
                      <a:pt x="18" y="58"/>
                    </a:lnTo>
                    <a:lnTo>
                      <a:pt x="22" y="59"/>
                    </a:lnTo>
                    <a:lnTo>
                      <a:pt x="25" y="58"/>
                    </a:lnTo>
                    <a:lnTo>
                      <a:pt x="28" y="57"/>
                    </a:lnTo>
                    <a:lnTo>
                      <a:pt x="31" y="54"/>
                    </a:lnTo>
                    <a:lnTo>
                      <a:pt x="33" y="46"/>
                    </a:lnTo>
                    <a:lnTo>
                      <a:pt x="34" y="33"/>
                    </a:lnTo>
                    <a:lnTo>
                      <a:pt x="33" y="20"/>
                    </a:lnTo>
                    <a:lnTo>
                      <a:pt x="31" y="12"/>
                    </a:lnTo>
                    <a:lnTo>
                      <a:pt x="28" y="9"/>
                    </a:lnTo>
                    <a:lnTo>
                      <a:pt x="25" y="8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7" y="0"/>
                    </a:lnTo>
                    <a:lnTo>
                      <a:pt x="31" y="2"/>
                    </a:lnTo>
                    <a:lnTo>
                      <a:pt x="35" y="4"/>
                    </a:lnTo>
                    <a:lnTo>
                      <a:pt x="38" y="8"/>
                    </a:lnTo>
                    <a:lnTo>
                      <a:pt x="40" y="12"/>
                    </a:lnTo>
                    <a:lnTo>
                      <a:pt x="41" y="17"/>
                    </a:lnTo>
                    <a:lnTo>
                      <a:pt x="42" y="22"/>
                    </a:lnTo>
                    <a:lnTo>
                      <a:pt x="43" y="27"/>
                    </a:lnTo>
                    <a:lnTo>
                      <a:pt x="43" y="33"/>
                    </a:lnTo>
                    <a:lnTo>
                      <a:pt x="42" y="43"/>
                    </a:lnTo>
                    <a:lnTo>
                      <a:pt x="40" y="52"/>
                    </a:lnTo>
                    <a:lnTo>
                      <a:pt x="39" y="57"/>
                    </a:lnTo>
                    <a:lnTo>
                      <a:pt x="36" y="60"/>
                    </a:lnTo>
                    <a:lnTo>
                      <a:pt x="33" y="63"/>
                    </a:lnTo>
                    <a:lnTo>
                      <a:pt x="30" y="65"/>
                    </a:lnTo>
                    <a:lnTo>
                      <a:pt x="26" y="66"/>
                    </a:lnTo>
                    <a:lnTo>
                      <a:pt x="22" y="66"/>
                    </a:lnTo>
                    <a:lnTo>
                      <a:pt x="17" y="66"/>
                    </a:lnTo>
                    <a:lnTo>
                      <a:pt x="13" y="65"/>
                    </a:lnTo>
                    <a:lnTo>
                      <a:pt x="10" y="63"/>
                    </a:lnTo>
                    <a:lnTo>
                      <a:pt x="7" y="60"/>
                    </a:lnTo>
                    <a:lnTo>
                      <a:pt x="3" y="54"/>
                    </a:lnTo>
                    <a:lnTo>
                      <a:pt x="1" y="44"/>
                    </a:lnTo>
                    <a:lnTo>
                      <a:pt x="0" y="33"/>
                    </a:lnTo>
                    <a:lnTo>
                      <a:pt x="1" y="22"/>
                    </a:lnTo>
                    <a:lnTo>
                      <a:pt x="3" y="14"/>
                    </a:lnTo>
                    <a:lnTo>
                      <a:pt x="5" y="10"/>
                    </a:lnTo>
                    <a:lnTo>
                      <a:pt x="7" y="6"/>
                    </a:lnTo>
                    <a:lnTo>
                      <a:pt x="10" y="3"/>
                    </a:lnTo>
                    <a:lnTo>
                      <a:pt x="13" y="1"/>
                    </a:lnTo>
                    <a:lnTo>
                      <a:pt x="17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16" name="Freeform 989"/>
              <p:cNvSpPr>
                <a:spLocks noEditPoints="1"/>
              </p:cNvSpPr>
              <p:nvPr/>
            </p:nvSpPr>
            <p:spPr bwMode="auto">
              <a:xfrm>
                <a:off x="5543551" y="4478338"/>
                <a:ext cx="69850" cy="104775"/>
              </a:xfrm>
              <a:custGeom>
                <a:avLst/>
                <a:gdLst>
                  <a:gd name="T0" fmla="*/ 22 w 44"/>
                  <a:gd name="T1" fmla="*/ 7 h 66"/>
                  <a:gd name="T2" fmla="*/ 19 w 44"/>
                  <a:gd name="T3" fmla="*/ 8 h 66"/>
                  <a:gd name="T4" fmla="*/ 16 w 44"/>
                  <a:gd name="T5" fmla="*/ 9 h 66"/>
                  <a:gd name="T6" fmla="*/ 14 w 44"/>
                  <a:gd name="T7" fmla="*/ 12 h 66"/>
                  <a:gd name="T8" fmla="*/ 11 w 44"/>
                  <a:gd name="T9" fmla="*/ 20 h 66"/>
                  <a:gd name="T10" fmla="*/ 10 w 44"/>
                  <a:gd name="T11" fmla="*/ 33 h 66"/>
                  <a:gd name="T12" fmla="*/ 11 w 44"/>
                  <a:gd name="T13" fmla="*/ 46 h 66"/>
                  <a:gd name="T14" fmla="*/ 13 w 44"/>
                  <a:gd name="T15" fmla="*/ 54 h 66"/>
                  <a:gd name="T16" fmla="*/ 16 w 44"/>
                  <a:gd name="T17" fmla="*/ 57 h 66"/>
                  <a:gd name="T18" fmla="*/ 19 w 44"/>
                  <a:gd name="T19" fmla="*/ 58 h 66"/>
                  <a:gd name="T20" fmla="*/ 22 w 44"/>
                  <a:gd name="T21" fmla="*/ 59 h 66"/>
                  <a:gd name="T22" fmla="*/ 26 w 44"/>
                  <a:gd name="T23" fmla="*/ 58 h 66"/>
                  <a:gd name="T24" fmla="*/ 29 w 44"/>
                  <a:gd name="T25" fmla="*/ 57 h 66"/>
                  <a:gd name="T26" fmla="*/ 32 w 44"/>
                  <a:gd name="T27" fmla="*/ 54 h 66"/>
                  <a:gd name="T28" fmla="*/ 34 w 44"/>
                  <a:gd name="T29" fmla="*/ 46 h 66"/>
                  <a:gd name="T30" fmla="*/ 35 w 44"/>
                  <a:gd name="T31" fmla="*/ 33 h 66"/>
                  <a:gd name="T32" fmla="*/ 34 w 44"/>
                  <a:gd name="T33" fmla="*/ 20 h 66"/>
                  <a:gd name="T34" fmla="*/ 32 w 44"/>
                  <a:gd name="T35" fmla="*/ 12 h 66"/>
                  <a:gd name="T36" fmla="*/ 29 w 44"/>
                  <a:gd name="T37" fmla="*/ 9 h 66"/>
                  <a:gd name="T38" fmla="*/ 26 w 44"/>
                  <a:gd name="T39" fmla="*/ 8 h 66"/>
                  <a:gd name="T40" fmla="*/ 22 w 44"/>
                  <a:gd name="T41" fmla="*/ 7 h 66"/>
                  <a:gd name="T42" fmla="*/ 22 w 44"/>
                  <a:gd name="T43" fmla="*/ 0 h 66"/>
                  <a:gd name="T44" fmla="*/ 27 w 44"/>
                  <a:gd name="T45" fmla="*/ 0 h 66"/>
                  <a:gd name="T46" fmla="*/ 32 w 44"/>
                  <a:gd name="T47" fmla="*/ 2 h 66"/>
                  <a:gd name="T48" fmla="*/ 36 w 44"/>
                  <a:gd name="T49" fmla="*/ 4 h 66"/>
                  <a:gd name="T50" fmla="*/ 38 w 44"/>
                  <a:gd name="T51" fmla="*/ 8 h 66"/>
                  <a:gd name="T52" fmla="*/ 40 w 44"/>
                  <a:gd name="T53" fmla="*/ 12 h 66"/>
                  <a:gd name="T54" fmla="*/ 42 w 44"/>
                  <a:gd name="T55" fmla="*/ 17 h 66"/>
                  <a:gd name="T56" fmla="*/ 43 w 44"/>
                  <a:gd name="T57" fmla="*/ 22 h 66"/>
                  <a:gd name="T58" fmla="*/ 43 w 44"/>
                  <a:gd name="T59" fmla="*/ 27 h 66"/>
                  <a:gd name="T60" fmla="*/ 44 w 44"/>
                  <a:gd name="T61" fmla="*/ 33 h 66"/>
                  <a:gd name="T62" fmla="*/ 43 w 44"/>
                  <a:gd name="T63" fmla="*/ 43 h 66"/>
                  <a:gd name="T64" fmla="*/ 41 w 44"/>
                  <a:gd name="T65" fmla="*/ 52 h 66"/>
                  <a:gd name="T66" fmla="*/ 39 w 44"/>
                  <a:gd name="T67" fmla="*/ 57 h 66"/>
                  <a:gd name="T68" fmla="*/ 37 w 44"/>
                  <a:gd name="T69" fmla="*/ 60 h 66"/>
                  <a:gd name="T70" fmla="*/ 34 w 44"/>
                  <a:gd name="T71" fmla="*/ 63 h 66"/>
                  <a:gd name="T72" fmla="*/ 31 w 44"/>
                  <a:gd name="T73" fmla="*/ 65 h 66"/>
                  <a:gd name="T74" fmla="*/ 27 w 44"/>
                  <a:gd name="T75" fmla="*/ 66 h 66"/>
                  <a:gd name="T76" fmla="*/ 22 w 44"/>
                  <a:gd name="T77" fmla="*/ 66 h 66"/>
                  <a:gd name="T78" fmla="*/ 18 w 44"/>
                  <a:gd name="T79" fmla="*/ 66 h 66"/>
                  <a:gd name="T80" fmla="*/ 14 w 44"/>
                  <a:gd name="T81" fmla="*/ 65 h 66"/>
                  <a:gd name="T82" fmla="*/ 11 w 44"/>
                  <a:gd name="T83" fmla="*/ 63 h 66"/>
                  <a:gd name="T84" fmla="*/ 8 w 44"/>
                  <a:gd name="T85" fmla="*/ 60 h 66"/>
                  <a:gd name="T86" fmla="*/ 3 w 44"/>
                  <a:gd name="T87" fmla="*/ 54 h 66"/>
                  <a:gd name="T88" fmla="*/ 1 w 44"/>
                  <a:gd name="T89" fmla="*/ 44 h 66"/>
                  <a:gd name="T90" fmla="*/ 0 w 44"/>
                  <a:gd name="T91" fmla="*/ 33 h 66"/>
                  <a:gd name="T92" fmla="*/ 1 w 44"/>
                  <a:gd name="T93" fmla="*/ 22 h 66"/>
                  <a:gd name="T94" fmla="*/ 3 w 44"/>
                  <a:gd name="T95" fmla="*/ 14 h 66"/>
                  <a:gd name="T96" fmla="*/ 5 w 44"/>
                  <a:gd name="T97" fmla="*/ 10 h 66"/>
                  <a:gd name="T98" fmla="*/ 8 w 44"/>
                  <a:gd name="T99" fmla="*/ 6 h 66"/>
                  <a:gd name="T100" fmla="*/ 11 w 44"/>
                  <a:gd name="T101" fmla="*/ 3 h 66"/>
                  <a:gd name="T102" fmla="*/ 14 w 44"/>
                  <a:gd name="T103" fmla="*/ 1 h 66"/>
                  <a:gd name="T104" fmla="*/ 18 w 44"/>
                  <a:gd name="T105" fmla="*/ 0 h 66"/>
                  <a:gd name="T106" fmla="*/ 22 w 44"/>
                  <a:gd name="T107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4" h="66">
                    <a:moveTo>
                      <a:pt x="22" y="7"/>
                    </a:moveTo>
                    <a:lnTo>
                      <a:pt x="19" y="8"/>
                    </a:lnTo>
                    <a:lnTo>
                      <a:pt x="16" y="9"/>
                    </a:lnTo>
                    <a:lnTo>
                      <a:pt x="14" y="12"/>
                    </a:lnTo>
                    <a:lnTo>
                      <a:pt x="11" y="20"/>
                    </a:lnTo>
                    <a:lnTo>
                      <a:pt x="10" y="33"/>
                    </a:lnTo>
                    <a:lnTo>
                      <a:pt x="11" y="46"/>
                    </a:lnTo>
                    <a:lnTo>
                      <a:pt x="13" y="54"/>
                    </a:lnTo>
                    <a:lnTo>
                      <a:pt x="16" y="57"/>
                    </a:lnTo>
                    <a:lnTo>
                      <a:pt x="19" y="58"/>
                    </a:lnTo>
                    <a:lnTo>
                      <a:pt x="22" y="59"/>
                    </a:lnTo>
                    <a:lnTo>
                      <a:pt x="26" y="58"/>
                    </a:lnTo>
                    <a:lnTo>
                      <a:pt x="29" y="57"/>
                    </a:lnTo>
                    <a:lnTo>
                      <a:pt x="32" y="54"/>
                    </a:lnTo>
                    <a:lnTo>
                      <a:pt x="34" y="46"/>
                    </a:lnTo>
                    <a:lnTo>
                      <a:pt x="35" y="33"/>
                    </a:lnTo>
                    <a:lnTo>
                      <a:pt x="34" y="20"/>
                    </a:lnTo>
                    <a:lnTo>
                      <a:pt x="32" y="12"/>
                    </a:lnTo>
                    <a:lnTo>
                      <a:pt x="29" y="9"/>
                    </a:lnTo>
                    <a:lnTo>
                      <a:pt x="26" y="8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7" y="0"/>
                    </a:lnTo>
                    <a:lnTo>
                      <a:pt x="32" y="2"/>
                    </a:lnTo>
                    <a:lnTo>
                      <a:pt x="36" y="4"/>
                    </a:lnTo>
                    <a:lnTo>
                      <a:pt x="38" y="8"/>
                    </a:lnTo>
                    <a:lnTo>
                      <a:pt x="40" y="12"/>
                    </a:lnTo>
                    <a:lnTo>
                      <a:pt x="42" y="17"/>
                    </a:lnTo>
                    <a:lnTo>
                      <a:pt x="43" y="22"/>
                    </a:lnTo>
                    <a:lnTo>
                      <a:pt x="43" y="27"/>
                    </a:lnTo>
                    <a:lnTo>
                      <a:pt x="44" y="33"/>
                    </a:lnTo>
                    <a:lnTo>
                      <a:pt x="43" y="43"/>
                    </a:lnTo>
                    <a:lnTo>
                      <a:pt x="41" y="52"/>
                    </a:lnTo>
                    <a:lnTo>
                      <a:pt x="39" y="57"/>
                    </a:lnTo>
                    <a:lnTo>
                      <a:pt x="37" y="60"/>
                    </a:lnTo>
                    <a:lnTo>
                      <a:pt x="34" y="63"/>
                    </a:lnTo>
                    <a:lnTo>
                      <a:pt x="31" y="65"/>
                    </a:lnTo>
                    <a:lnTo>
                      <a:pt x="27" y="66"/>
                    </a:lnTo>
                    <a:lnTo>
                      <a:pt x="22" y="66"/>
                    </a:lnTo>
                    <a:lnTo>
                      <a:pt x="18" y="66"/>
                    </a:lnTo>
                    <a:lnTo>
                      <a:pt x="14" y="65"/>
                    </a:lnTo>
                    <a:lnTo>
                      <a:pt x="11" y="63"/>
                    </a:lnTo>
                    <a:lnTo>
                      <a:pt x="8" y="60"/>
                    </a:lnTo>
                    <a:lnTo>
                      <a:pt x="3" y="54"/>
                    </a:lnTo>
                    <a:lnTo>
                      <a:pt x="1" y="44"/>
                    </a:lnTo>
                    <a:lnTo>
                      <a:pt x="0" y="33"/>
                    </a:lnTo>
                    <a:lnTo>
                      <a:pt x="1" y="22"/>
                    </a:lnTo>
                    <a:lnTo>
                      <a:pt x="3" y="14"/>
                    </a:lnTo>
                    <a:lnTo>
                      <a:pt x="5" y="10"/>
                    </a:lnTo>
                    <a:lnTo>
                      <a:pt x="8" y="6"/>
                    </a:lnTo>
                    <a:lnTo>
                      <a:pt x="11" y="3"/>
                    </a:lnTo>
                    <a:lnTo>
                      <a:pt x="14" y="1"/>
                    </a:lnTo>
                    <a:lnTo>
                      <a:pt x="18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17" name="Freeform 990"/>
              <p:cNvSpPr>
                <a:spLocks noEditPoints="1"/>
              </p:cNvSpPr>
              <p:nvPr/>
            </p:nvSpPr>
            <p:spPr bwMode="auto">
              <a:xfrm>
                <a:off x="5624513" y="4478338"/>
                <a:ext cx="68263" cy="104775"/>
              </a:xfrm>
              <a:custGeom>
                <a:avLst/>
                <a:gdLst>
                  <a:gd name="T0" fmla="*/ 21 w 43"/>
                  <a:gd name="T1" fmla="*/ 7 h 66"/>
                  <a:gd name="T2" fmla="*/ 18 w 43"/>
                  <a:gd name="T3" fmla="*/ 8 h 66"/>
                  <a:gd name="T4" fmla="*/ 15 w 43"/>
                  <a:gd name="T5" fmla="*/ 9 h 66"/>
                  <a:gd name="T6" fmla="*/ 12 w 43"/>
                  <a:gd name="T7" fmla="*/ 12 h 66"/>
                  <a:gd name="T8" fmla="*/ 10 w 43"/>
                  <a:gd name="T9" fmla="*/ 20 h 66"/>
                  <a:gd name="T10" fmla="*/ 9 w 43"/>
                  <a:gd name="T11" fmla="*/ 33 h 66"/>
                  <a:gd name="T12" fmla="*/ 10 w 43"/>
                  <a:gd name="T13" fmla="*/ 46 h 66"/>
                  <a:gd name="T14" fmla="*/ 12 w 43"/>
                  <a:gd name="T15" fmla="*/ 54 h 66"/>
                  <a:gd name="T16" fmla="*/ 15 w 43"/>
                  <a:gd name="T17" fmla="*/ 57 h 66"/>
                  <a:gd name="T18" fmla="*/ 18 w 43"/>
                  <a:gd name="T19" fmla="*/ 58 h 66"/>
                  <a:gd name="T20" fmla="*/ 21 w 43"/>
                  <a:gd name="T21" fmla="*/ 59 h 66"/>
                  <a:gd name="T22" fmla="*/ 26 w 43"/>
                  <a:gd name="T23" fmla="*/ 58 h 66"/>
                  <a:gd name="T24" fmla="*/ 29 w 43"/>
                  <a:gd name="T25" fmla="*/ 57 h 66"/>
                  <a:gd name="T26" fmla="*/ 31 w 43"/>
                  <a:gd name="T27" fmla="*/ 54 h 66"/>
                  <a:gd name="T28" fmla="*/ 34 w 43"/>
                  <a:gd name="T29" fmla="*/ 46 h 66"/>
                  <a:gd name="T30" fmla="*/ 35 w 43"/>
                  <a:gd name="T31" fmla="*/ 33 h 66"/>
                  <a:gd name="T32" fmla="*/ 34 w 43"/>
                  <a:gd name="T33" fmla="*/ 20 h 66"/>
                  <a:gd name="T34" fmla="*/ 31 w 43"/>
                  <a:gd name="T35" fmla="*/ 12 h 66"/>
                  <a:gd name="T36" fmla="*/ 29 w 43"/>
                  <a:gd name="T37" fmla="*/ 9 h 66"/>
                  <a:gd name="T38" fmla="*/ 26 w 43"/>
                  <a:gd name="T39" fmla="*/ 8 h 66"/>
                  <a:gd name="T40" fmla="*/ 21 w 43"/>
                  <a:gd name="T41" fmla="*/ 7 h 66"/>
                  <a:gd name="T42" fmla="*/ 21 w 43"/>
                  <a:gd name="T43" fmla="*/ 0 h 66"/>
                  <a:gd name="T44" fmla="*/ 27 w 43"/>
                  <a:gd name="T45" fmla="*/ 0 h 66"/>
                  <a:gd name="T46" fmla="*/ 32 w 43"/>
                  <a:gd name="T47" fmla="*/ 2 h 66"/>
                  <a:gd name="T48" fmla="*/ 35 w 43"/>
                  <a:gd name="T49" fmla="*/ 4 h 66"/>
                  <a:gd name="T50" fmla="*/ 38 w 43"/>
                  <a:gd name="T51" fmla="*/ 8 h 66"/>
                  <a:gd name="T52" fmla="*/ 40 w 43"/>
                  <a:gd name="T53" fmla="*/ 12 h 66"/>
                  <a:gd name="T54" fmla="*/ 42 w 43"/>
                  <a:gd name="T55" fmla="*/ 17 h 66"/>
                  <a:gd name="T56" fmla="*/ 43 w 43"/>
                  <a:gd name="T57" fmla="*/ 22 h 66"/>
                  <a:gd name="T58" fmla="*/ 43 w 43"/>
                  <a:gd name="T59" fmla="*/ 27 h 66"/>
                  <a:gd name="T60" fmla="*/ 43 w 43"/>
                  <a:gd name="T61" fmla="*/ 33 h 66"/>
                  <a:gd name="T62" fmla="*/ 43 w 43"/>
                  <a:gd name="T63" fmla="*/ 43 h 66"/>
                  <a:gd name="T64" fmla="*/ 41 w 43"/>
                  <a:gd name="T65" fmla="*/ 52 h 66"/>
                  <a:gd name="T66" fmla="*/ 39 w 43"/>
                  <a:gd name="T67" fmla="*/ 57 h 66"/>
                  <a:gd name="T68" fmla="*/ 37 w 43"/>
                  <a:gd name="T69" fmla="*/ 60 h 66"/>
                  <a:gd name="T70" fmla="*/ 34 w 43"/>
                  <a:gd name="T71" fmla="*/ 63 h 66"/>
                  <a:gd name="T72" fmla="*/ 31 w 43"/>
                  <a:gd name="T73" fmla="*/ 65 h 66"/>
                  <a:gd name="T74" fmla="*/ 27 w 43"/>
                  <a:gd name="T75" fmla="*/ 66 h 66"/>
                  <a:gd name="T76" fmla="*/ 21 w 43"/>
                  <a:gd name="T77" fmla="*/ 66 h 66"/>
                  <a:gd name="T78" fmla="*/ 17 w 43"/>
                  <a:gd name="T79" fmla="*/ 66 h 66"/>
                  <a:gd name="T80" fmla="*/ 13 w 43"/>
                  <a:gd name="T81" fmla="*/ 65 h 66"/>
                  <a:gd name="T82" fmla="*/ 9 w 43"/>
                  <a:gd name="T83" fmla="*/ 63 h 66"/>
                  <a:gd name="T84" fmla="*/ 7 w 43"/>
                  <a:gd name="T85" fmla="*/ 60 h 66"/>
                  <a:gd name="T86" fmla="*/ 3 w 43"/>
                  <a:gd name="T87" fmla="*/ 54 h 66"/>
                  <a:gd name="T88" fmla="*/ 1 w 43"/>
                  <a:gd name="T89" fmla="*/ 44 h 66"/>
                  <a:gd name="T90" fmla="*/ 0 w 43"/>
                  <a:gd name="T91" fmla="*/ 33 h 66"/>
                  <a:gd name="T92" fmla="*/ 1 w 43"/>
                  <a:gd name="T93" fmla="*/ 22 h 66"/>
                  <a:gd name="T94" fmla="*/ 3 w 43"/>
                  <a:gd name="T95" fmla="*/ 14 h 66"/>
                  <a:gd name="T96" fmla="*/ 4 w 43"/>
                  <a:gd name="T97" fmla="*/ 10 h 66"/>
                  <a:gd name="T98" fmla="*/ 7 w 43"/>
                  <a:gd name="T99" fmla="*/ 6 h 66"/>
                  <a:gd name="T100" fmla="*/ 10 w 43"/>
                  <a:gd name="T101" fmla="*/ 3 h 66"/>
                  <a:gd name="T102" fmla="*/ 13 w 43"/>
                  <a:gd name="T103" fmla="*/ 1 h 66"/>
                  <a:gd name="T104" fmla="*/ 17 w 43"/>
                  <a:gd name="T105" fmla="*/ 0 h 66"/>
                  <a:gd name="T106" fmla="*/ 21 w 43"/>
                  <a:gd name="T107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3" h="66">
                    <a:moveTo>
                      <a:pt x="21" y="7"/>
                    </a:moveTo>
                    <a:lnTo>
                      <a:pt x="18" y="8"/>
                    </a:lnTo>
                    <a:lnTo>
                      <a:pt x="15" y="9"/>
                    </a:lnTo>
                    <a:lnTo>
                      <a:pt x="12" y="12"/>
                    </a:lnTo>
                    <a:lnTo>
                      <a:pt x="10" y="20"/>
                    </a:lnTo>
                    <a:lnTo>
                      <a:pt x="9" y="33"/>
                    </a:lnTo>
                    <a:lnTo>
                      <a:pt x="10" y="46"/>
                    </a:lnTo>
                    <a:lnTo>
                      <a:pt x="12" y="54"/>
                    </a:lnTo>
                    <a:lnTo>
                      <a:pt x="15" y="57"/>
                    </a:lnTo>
                    <a:lnTo>
                      <a:pt x="18" y="58"/>
                    </a:lnTo>
                    <a:lnTo>
                      <a:pt x="21" y="59"/>
                    </a:lnTo>
                    <a:lnTo>
                      <a:pt x="26" y="58"/>
                    </a:lnTo>
                    <a:lnTo>
                      <a:pt x="29" y="57"/>
                    </a:lnTo>
                    <a:lnTo>
                      <a:pt x="31" y="54"/>
                    </a:lnTo>
                    <a:lnTo>
                      <a:pt x="34" y="46"/>
                    </a:lnTo>
                    <a:lnTo>
                      <a:pt x="35" y="33"/>
                    </a:lnTo>
                    <a:lnTo>
                      <a:pt x="34" y="20"/>
                    </a:lnTo>
                    <a:lnTo>
                      <a:pt x="31" y="12"/>
                    </a:lnTo>
                    <a:lnTo>
                      <a:pt x="29" y="9"/>
                    </a:lnTo>
                    <a:lnTo>
                      <a:pt x="26" y="8"/>
                    </a:lnTo>
                    <a:lnTo>
                      <a:pt x="21" y="7"/>
                    </a:lnTo>
                    <a:close/>
                    <a:moveTo>
                      <a:pt x="21" y="0"/>
                    </a:moveTo>
                    <a:lnTo>
                      <a:pt x="27" y="0"/>
                    </a:lnTo>
                    <a:lnTo>
                      <a:pt x="32" y="2"/>
                    </a:lnTo>
                    <a:lnTo>
                      <a:pt x="35" y="4"/>
                    </a:lnTo>
                    <a:lnTo>
                      <a:pt x="38" y="8"/>
                    </a:lnTo>
                    <a:lnTo>
                      <a:pt x="40" y="12"/>
                    </a:lnTo>
                    <a:lnTo>
                      <a:pt x="42" y="17"/>
                    </a:lnTo>
                    <a:lnTo>
                      <a:pt x="43" y="22"/>
                    </a:lnTo>
                    <a:lnTo>
                      <a:pt x="43" y="27"/>
                    </a:lnTo>
                    <a:lnTo>
                      <a:pt x="43" y="33"/>
                    </a:lnTo>
                    <a:lnTo>
                      <a:pt x="43" y="43"/>
                    </a:lnTo>
                    <a:lnTo>
                      <a:pt x="41" y="52"/>
                    </a:lnTo>
                    <a:lnTo>
                      <a:pt x="39" y="57"/>
                    </a:lnTo>
                    <a:lnTo>
                      <a:pt x="37" y="60"/>
                    </a:lnTo>
                    <a:lnTo>
                      <a:pt x="34" y="63"/>
                    </a:lnTo>
                    <a:lnTo>
                      <a:pt x="31" y="65"/>
                    </a:lnTo>
                    <a:lnTo>
                      <a:pt x="27" y="66"/>
                    </a:lnTo>
                    <a:lnTo>
                      <a:pt x="21" y="66"/>
                    </a:lnTo>
                    <a:lnTo>
                      <a:pt x="17" y="66"/>
                    </a:lnTo>
                    <a:lnTo>
                      <a:pt x="13" y="65"/>
                    </a:lnTo>
                    <a:lnTo>
                      <a:pt x="9" y="63"/>
                    </a:lnTo>
                    <a:lnTo>
                      <a:pt x="7" y="60"/>
                    </a:lnTo>
                    <a:lnTo>
                      <a:pt x="3" y="54"/>
                    </a:lnTo>
                    <a:lnTo>
                      <a:pt x="1" y="44"/>
                    </a:lnTo>
                    <a:lnTo>
                      <a:pt x="0" y="33"/>
                    </a:lnTo>
                    <a:lnTo>
                      <a:pt x="1" y="22"/>
                    </a:lnTo>
                    <a:lnTo>
                      <a:pt x="3" y="14"/>
                    </a:lnTo>
                    <a:lnTo>
                      <a:pt x="4" y="10"/>
                    </a:lnTo>
                    <a:lnTo>
                      <a:pt x="7" y="6"/>
                    </a:lnTo>
                    <a:lnTo>
                      <a:pt x="10" y="3"/>
                    </a:lnTo>
                    <a:lnTo>
                      <a:pt x="13" y="1"/>
                    </a:lnTo>
                    <a:lnTo>
                      <a:pt x="17" y="0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18" name="Freeform 991"/>
              <p:cNvSpPr>
                <a:spLocks/>
              </p:cNvSpPr>
              <p:nvPr/>
            </p:nvSpPr>
            <p:spPr bwMode="auto">
              <a:xfrm>
                <a:off x="738188" y="2039938"/>
                <a:ext cx="38100" cy="103188"/>
              </a:xfrm>
              <a:custGeom>
                <a:avLst/>
                <a:gdLst>
                  <a:gd name="T0" fmla="*/ 19 w 24"/>
                  <a:gd name="T1" fmla="*/ 0 h 65"/>
                  <a:gd name="T2" fmla="*/ 24 w 24"/>
                  <a:gd name="T3" fmla="*/ 0 h 65"/>
                  <a:gd name="T4" fmla="*/ 24 w 24"/>
                  <a:gd name="T5" fmla="*/ 65 h 65"/>
                  <a:gd name="T6" fmla="*/ 15 w 24"/>
                  <a:gd name="T7" fmla="*/ 65 h 65"/>
                  <a:gd name="T8" fmla="*/ 15 w 24"/>
                  <a:gd name="T9" fmla="*/ 14 h 65"/>
                  <a:gd name="T10" fmla="*/ 11 w 24"/>
                  <a:gd name="T11" fmla="*/ 17 h 65"/>
                  <a:gd name="T12" fmla="*/ 7 w 24"/>
                  <a:gd name="T13" fmla="*/ 19 h 65"/>
                  <a:gd name="T14" fmla="*/ 3 w 24"/>
                  <a:gd name="T15" fmla="*/ 22 h 65"/>
                  <a:gd name="T16" fmla="*/ 0 w 24"/>
                  <a:gd name="T17" fmla="*/ 23 h 65"/>
                  <a:gd name="T18" fmla="*/ 0 w 24"/>
                  <a:gd name="T19" fmla="*/ 16 h 65"/>
                  <a:gd name="T20" fmla="*/ 6 w 24"/>
                  <a:gd name="T21" fmla="*/ 12 h 65"/>
                  <a:gd name="T22" fmla="*/ 11 w 24"/>
                  <a:gd name="T23" fmla="*/ 8 h 65"/>
                  <a:gd name="T24" fmla="*/ 15 w 24"/>
                  <a:gd name="T25" fmla="*/ 4 h 65"/>
                  <a:gd name="T26" fmla="*/ 19 w 24"/>
                  <a:gd name="T2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4" h="65">
                    <a:moveTo>
                      <a:pt x="19" y="0"/>
                    </a:moveTo>
                    <a:lnTo>
                      <a:pt x="24" y="0"/>
                    </a:lnTo>
                    <a:lnTo>
                      <a:pt x="24" y="65"/>
                    </a:lnTo>
                    <a:lnTo>
                      <a:pt x="15" y="65"/>
                    </a:lnTo>
                    <a:lnTo>
                      <a:pt x="15" y="14"/>
                    </a:lnTo>
                    <a:lnTo>
                      <a:pt x="11" y="17"/>
                    </a:lnTo>
                    <a:lnTo>
                      <a:pt x="7" y="19"/>
                    </a:lnTo>
                    <a:lnTo>
                      <a:pt x="3" y="22"/>
                    </a:lnTo>
                    <a:lnTo>
                      <a:pt x="0" y="23"/>
                    </a:lnTo>
                    <a:lnTo>
                      <a:pt x="0" y="16"/>
                    </a:lnTo>
                    <a:lnTo>
                      <a:pt x="6" y="12"/>
                    </a:lnTo>
                    <a:lnTo>
                      <a:pt x="11" y="8"/>
                    </a:lnTo>
                    <a:lnTo>
                      <a:pt x="15" y="4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19" name="Freeform 992"/>
              <p:cNvSpPr>
                <a:spLocks noEditPoints="1"/>
              </p:cNvSpPr>
              <p:nvPr/>
            </p:nvSpPr>
            <p:spPr bwMode="auto">
              <a:xfrm>
                <a:off x="619126" y="2622551"/>
                <a:ext cx="68263" cy="104775"/>
              </a:xfrm>
              <a:custGeom>
                <a:avLst/>
                <a:gdLst>
                  <a:gd name="T0" fmla="*/ 21 w 43"/>
                  <a:gd name="T1" fmla="*/ 7 h 66"/>
                  <a:gd name="T2" fmla="*/ 18 w 43"/>
                  <a:gd name="T3" fmla="*/ 8 h 66"/>
                  <a:gd name="T4" fmla="*/ 15 w 43"/>
                  <a:gd name="T5" fmla="*/ 9 h 66"/>
                  <a:gd name="T6" fmla="*/ 12 w 43"/>
                  <a:gd name="T7" fmla="*/ 12 h 66"/>
                  <a:gd name="T8" fmla="*/ 10 w 43"/>
                  <a:gd name="T9" fmla="*/ 20 h 66"/>
                  <a:gd name="T10" fmla="*/ 9 w 43"/>
                  <a:gd name="T11" fmla="*/ 33 h 66"/>
                  <a:gd name="T12" fmla="*/ 10 w 43"/>
                  <a:gd name="T13" fmla="*/ 46 h 66"/>
                  <a:gd name="T14" fmla="*/ 12 w 43"/>
                  <a:gd name="T15" fmla="*/ 53 h 66"/>
                  <a:gd name="T16" fmla="*/ 15 w 43"/>
                  <a:gd name="T17" fmla="*/ 57 h 66"/>
                  <a:gd name="T18" fmla="*/ 18 w 43"/>
                  <a:gd name="T19" fmla="*/ 58 h 66"/>
                  <a:gd name="T20" fmla="*/ 21 w 43"/>
                  <a:gd name="T21" fmla="*/ 59 h 66"/>
                  <a:gd name="T22" fmla="*/ 25 w 43"/>
                  <a:gd name="T23" fmla="*/ 58 h 66"/>
                  <a:gd name="T24" fmla="*/ 29 w 43"/>
                  <a:gd name="T25" fmla="*/ 57 h 66"/>
                  <a:gd name="T26" fmla="*/ 31 w 43"/>
                  <a:gd name="T27" fmla="*/ 53 h 66"/>
                  <a:gd name="T28" fmla="*/ 34 w 43"/>
                  <a:gd name="T29" fmla="*/ 46 h 66"/>
                  <a:gd name="T30" fmla="*/ 35 w 43"/>
                  <a:gd name="T31" fmla="*/ 33 h 66"/>
                  <a:gd name="T32" fmla="*/ 34 w 43"/>
                  <a:gd name="T33" fmla="*/ 20 h 66"/>
                  <a:gd name="T34" fmla="*/ 31 w 43"/>
                  <a:gd name="T35" fmla="*/ 12 h 66"/>
                  <a:gd name="T36" fmla="*/ 29 w 43"/>
                  <a:gd name="T37" fmla="*/ 9 h 66"/>
                  <a:gd name="T38" fmla="*/ 25 w 43"/>
                  <a:gd name="T39" fmla="*/ 8 h 66"/>
                  <a:gd name="T40" fmla="*/ 21 w 43"/>
                  <a:gd name="T41" fmla="*/ 7 h 66"/>
                  <a:gd name="T42" fmla="*/ 21 w 43"/>
                  <a:gd name="T43" fmla="*/ 0 h 66"/>
                  <a:gd name="T44" fmla="*/ 27 w 43"/>
                  <a:gd name="T45" fmla="*/ 0 h 66"/>
                  <a:gd name="T46" fmla="*/ 32 w 43"/>
                  <a:gd name="T47" fmla="*/ 2 h 66"/>
                  <a:gd name="T48" fmla="*/ 35 w 43"/>
                  <a:gd name="T49" fmla="*/ 4 h 66"/>
                  <a:gd name="T50" fmla="*/ 38 w 43"/>
                  <a:gd name="T51" fmla="*/ 8 h 66"/>
                  <a:gd name="T52" fmla="*/ 40 w 43"/>
                  <a:gd name="T53" fmla="*/ 12 h 66"/>
                  <a:gd name="T54" fmla="*/ 42 w 43"/>
                  <a:gd name="T55" fmla="*/ 17 h 66"/>
                  <a:gd name="T56" fmla="*/ 43 w 43"/>
                  <a:gd name="T57" fmla="*/ 22 h 66"/>
                  <a:gd name="T58" fmla="*/ 43 w 43"/>
                  <a:gd name="T59" fmla="*/ 27 h 66"/>
                  <a:gd name="T60" fmla="*/ 43 w 43"/>
                  <a:gd name="T61" fmla="*/ 33 h 66"/>
                  <a:gd name="T62" fmla="*/ 43 w 43"/>
                  <a:gd name="T63" fmla="*/ 43 h 66"/>
                  <a:gd name="T64" fmla="*/ 41 w 43"/>
                  <a:gd name="T65" fmla="*/ 51 h 66"/>
                  <a:gd name="T66" fmla="*/ 39 w 43"/>
                  <a:gd name="T67" fmla="*/ 57 h 66"/>
                  <a:gd name="T68" fmla="*/ 37 w 43"/>
                  <a:gd name="T69" fmla="*/ 60 h 66"/>
                  <a:gd name="T70" fmla="*/ 34 w 43"/>
                  <a:gd name="T71" fmla="*/ 63 h 66"/>
                  <a:gd name="T72" fmla="*/ 31 w 43"/>
                  <a:gd name="T73" fmla="*/ 65 h 66"/>
                  <a:gd name="T74" fmla="*/ 27 w 43"/>
                  <a:gd name="T75" fmla="*/ 66 h 66"/>
                  <a:gd name="T76" fmla="*/ 21 w 43"/>
                  <a:gd name="T77" fmla="*/ 66 h 66"/>
                  <a:gd name="T78" fmla="*/ 17 w 43"/>
                  <a:gd name="T79" fmla="*/ 66 h 66"/>
                  <a:gd name="T80" fmla="*/ 13 w 43"/>
                  <a:gd name="T81" fmla="*/ 65 h 66"/>
                  <a:gd name="T82" fmla="*/ 10 w 43"/>
                  <a:gd name="T83" fmla="*/ 63 h 66"/>
                  <a:gd name="T84" fmla="*/ 7 w 43"/>
                  <a:gd name="T85" fmla="*/ 60 h 66"/>
                  <a:gd name="T86" fmla="*/ 3 w 43"/>
                  <a:gd name="T87" fmla="*/ 53 h 66"/>
                  <a:gd name="T88" fmla="*/ 1 w 43"/>
                  <a:gd name="T89" fmla="*/ 44 h 66"/>
                  <a:gd name="T90" fmla="*/ 0 w 43"/>
                  <a:gd name="T91" fmla="*/ 33 h 66"/>
                  <a:gd name="T92" fmla="*/ 1 w 43"/>
                  <a:gd name="T93" fmla="*/ 22 h 66"/>
                  <a:gd name="T94" fmla="*/ 3 w 43"/>
                  <a:gd name="T95" fmla="*/ 14 h 66"/>
                  <a:gd name="T96" fmla="*/ 4 w 43"/>
                  <a:gd name="T97" fmla="*/ 10 h 66"/>
                  <a:gd name="T98" fmla="*/ 7 w 43"/>
                  <a:gd name="T99" fmla="*/ 6 h 66"/>
                  <a:gd name="T100" fmla="*/ 10 w 43"/>
                  <a:gd name="T101" fmla="*/ 3 h 66"/>
                  <a:gd name="T102" fmla="*/ 13 w 43"/>
                  <a:gd name="T103" fmla="*/ 1 h 66"/>
                  <a:gd name="T104" fmla="*/ 17 w 43"/>
                  <a:gd name="T105" fmla="*/ 0 h 66"/>
                  <a:gd name="T106" fmla="*/ 21 w 43"/>
                  <a:gd name="T107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3" h="66">
                    <a:moveTo>
                      <a:pt x="21" y="7"/>
                    </a:moveTo>
                    <a:lnTo>
                      <a:pt x="18" y="8"/>
                    </a:lnTo>
                    <a:lnTo>
                      <a:pt x="15" y="9"/>
                    </a:lnTo>
                    <a:lnTo>
                      <a:pt x="12" y="12"/>
                    </a:lnTo>
                    <a:lnTo>
                      <a:pt x="10" y="20"/>
                    </a:lnTo>
                    <a:lnTo>
                      <a:pt x="9" y="33"/>
                    </a:lnTo>
                    <a:lnTo>
                      <a:pt x="10" y="46"/>
                    </a:lnTo>
                    <a:lnTo>
                      <a:pt x="12" y="53"/>
                    </a:lnTo>
                    <a:lnTo>
                      <a:pt x="15" y="57"/>
                    </a:lnTo>
                    <a:lnTo>
                      <a:pt x="18" y="58"/>
                    </a:lnTo>
                    <a:lnTo>
                      <a:pt x="21" y="59"/>
                    </a:lnTo>
                    <a:lnTo>
                      <a:pt x="25" y="58"/>
                    </a:lnTo>
                    <a:lnTo>
                      <a:pt x="29" y="57"/>
                    </a:lnTo>
                    <a:lnTo>
                      <a:pt x="31" y="53"/>
                    </a:lnTo>
                    <a:lnTo>
                      <a:pt x="34" y="46"/>
                    </a:lnTo>
                    <a:lnTo>
                      <a:pt x="35" y="33"/>
                    </a:lnTo>
                    <a:lnTo>
                      <a:pt x="34" y="20"/>
                    </a:lnTo>
                    <a:lnTo>
                      <a:pt x="31" y="12"/>
                    </a:lnTo>
                    <a:lnTo>
                      <a:pt x="29" y="9"/>
                    </a:lnTo>
                    <a:lnTo>
                      <a:pt x="25" y="8"/>
                    </a:lnTo>
                    <a:lnTo>
                      <a:pt x="21" y="7"/>
                    </a:lnTo>
                    <a:close/>
                    <a:moveTo>
                      <a:pt x="21" y="0"/>
                    </a:moveTo>
                    <a:lnTo>
                      <a:pt x="27" y="0"/>
                    </a:lnTo>
                    <a:lnTo>
                      <a:pt x="32" y="2"/>
                    </a:lnTo>
                    <a:lnTo>
                      <a:pt x="35" y="4"/>
                    </a:lnTo>
                    <a:lnTo>
                      <a:pt x="38" y="8"/>
                    </a:lnTo>
                    <a:lnTo>
                      <a:pt x="40" y="12"/>
                    </a:lnTo>
                    <a:lnTo>
                      <a:pt x="42" y="17"/>
                    </a:lnTo>
                    <a:lnTo>
                      <a:pt x="43" y="22"/>
                    </a:lnTo>
                    <a:lnTo>
                      <a:pt x="43" y="27"/>
                    </a:lnTo>
                    <a:lnTo>
                      <a:pt x="43" y="33"/>
                    </a:lnTo>
                    <a:lnTo>
                      <a:pt x="43" y="43"/>
                    </a:lnTo>
                    <a:lnTo>
                      <a:pt x="41" y="51"/>
                    </a:lnTo>
                    <a:lnTo>
                      <a:pt x="39" y="57"/>
                    </a:lnTo>
                    <a:lnTo>
                      <a:pt x="37" y="60"/>
                    </a:lnTo>
                    <a:lnTo>
                      <a:pt x="34" y="63"/>
                    </a:lnTo>
                    <a:lnTo>
                      <a:pt x="31" y="65"/>
                    </a:lnTo>
                    <a:lnTo>
                      <a:pt x="27" y="66"/>
                    </a:lnTo>
                    <a:lnTo>
                      <a:pt x="21" y="66"/>
                    </a:lnTo>
                    <a:lnTo>
                      <a:pt x="17" y="66"/>
                    </a:lnTo>
                    <a:lnTo>
                      <a:pt x="13" y="65"/>
                    </a:lnTo>
                    <a:lnTo>
                      <a:pt x="10" y="63"/>
                    </a:lnTo>
                    <a:lnTo>
                      <a:pt x="7" y="60"/>
                    </a:lnTo>
                    <a:lnTo>
                      <a:pt x="3" y="53"/>
                    </a:lnTo>
                    <a:lnTo>
                      <a:pt x="1" y="44"/>
                    </a:lnTo>
                    <a:lnTo>
                      <a:pt x="0" y="33"/>
                    </a:lnTo>
                    <a:lnTo>
                      <a:pt x="1" y="22"/>
                    </a:lnTo>
                    <a:lnTo>
                      <a:pt x="3" y="14"/>
                    </a:lnTo>
                    <a:lnTo>
                      <a:pt x="4" y="10"/>
                    </a:lnTo>
                    <a:lnTo>
                      <a:pt x="7" y="6"/>
                    </a:lnTo>
                    <a:lnTo>
                      <a:pt x="10" y="3"/>
                    </a:lnTo>
                    <a:lnTo>
                      <a:pt x="13" y="1"/>
                    </a:lnTo>
                    <a:lnTo>
                      <a:pt x="17" y="0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20" name="Rectangle 993"/>
              <p:cNvSpPr>
                <a:spLocks noChangeArrowheads="1"/>
              </p:cNvSpPr>
              <p:nvPr/>
            </p:nvSpPr>
            <p:spPr bwMode="auto">
              <a:xfrm>
                <a:off x="708026" y="2713038"/>
                <a:ext cx="12700" cy="1428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21" name="Freeform 994"/>
              <p:cNvSpPr>
                <a:spLocks/>
              </p:cNvSpPr>
              <p:nvPr/>
            </p:nvSpPr>
            <p:spPr bwMode="auto">
              <a:xfrm>
                <a:off x="749301" y="2622551"/>
                <a:ext cx="39688" cy="104775"/>
              </a:xfrm>
              <a:custGeom>
                <a:avLst/>
                <a:gdLst>
                  <a:gd name="T0" fmla="*/ 19 w 25"/>
                  <a:gd name="T1" fmla="*/ 0 h 66"/>
                  <a:gd name="T2" fmla="*/ 25 w 25"/>
                  <a:gd name="T3" fmla="*/ 0 h 66"/>
                  <a:gd name="T4" fmla="*/ 25 w 25"/>
                  <a:gd name="T5" fmla="*/ 66 h 66"/>
                  <a:gd name="T6" fmla="*/ 16 w 25"/>
                  <a:gd name="T7" fmla="*/ 66 h 66"/>
                  <a:gd name="T8" fmla="*/ 16 w 25"/>
                  <a:gd name="T9" fmla="*/ 14 h 66"/>
                  <a:gd name="T10" fmla="*/ 13 w 25"/>
                  <a:gd name="T11" fmla="*/ 17 h 66"/>
                  <a:gd name="T12" fmla="*/ 8 w 25"/>
                  <a:gd name="T13" fmla="*/ 19 h 66"/>
                  <a:gd name="T14" fmla="*/ 4 w 25"/>
                  <a:gd name="T15" fmla="*/ 22 h 66"/>
                  <a:gd name="T16" fmla="*/ 0 w 25"/>
                  <a:gd name="T17" fmla="*/ 24 h 66"/>
                  <a:gd name="T18" fmla="*/ 0 w 25"/>
                  <a:gd name="T19" fmla="*/ 16 h 66"/>
                  <a:gd name="T20" fmla="*/ 6 w 25"/>
                  <a:gd name="T21" fmla="*/ 12 h 66"/>
                  <a:gd name="T22" fmla="*/ 12 w 25"/>
                  <a:gd name="T23" fmla="*/ 8 h 66"/>
                  <a:gd name="T24" fmla="*/ 16 w 25"/>
                  <a:gd name="T25" fmla="*/ 4 h 66"/>
                  <a:gd name="T26" fmla="*/ 19 w 25"/>
                  <a:gd name="T27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" h="66">
                    <a:moveTo>
                      <a:pt x="19" y="0"/>
                    </a:moveTo>
                    <a:lnTo>
                      <a:pt x="25" y="0"/>
                    </a:lnTo>
                    <a:lnTo>
                      <a:pt x="25" y="66"/>
                    </a:lnTo>
                    <a:lnTo>
                      <a:pt x="16" y="66"/>
                    </a:lnTo>
                    <a:lnTo>
                      <a:pt x="16" y="14"/>
                    </a:lnTo>
                    <a:lnTo>
                      <a:pt x="13" y="17"/>
                    </a:lnTo>
                    <a:lnTo>
                      <a:pt x="8" y="19"/>
                    </a:lnTo>
                    <a:lnTo>
                      <a:pt x="4" y="22"/>
                    </a:lnTo>
                    <a:lnTo>
                      <a:pt x="0" y="24"/>
                    </a:lnTo>
                    <a:lnTo>
                      <a:pt x="0" y="16"/>
                    </a:lnTo>
                    <a:lnTo>
                      <a:pt x="6" y="12"/>
                    </a:lnTo>
                    <a:lnTo>
                      <a:pt x="12" y="8"/>
                    </a:lnTo>
                    <a:lnTo>
                      <a:pt x="16" y="4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22" name="Freeform 995"/>
              <p:cNvSpPr>
                <a:spLocks noEditPoints="1"/>
              </p:cNvSpPr>
              <p:nvPr/>
            </p:nvSpPr>
            <p:spPr bwMode="auto">
              <a:xfrm>
                <a:off x="546101" y="3203576"/>
                <a:ext cx="68263" cy="106363"/>
              </a:xfrm>
              <a:custGeom>
                <a:avLst/>
                <a:gdLst>
                  <a:gd name="T0" fmla="*/ 22 w 43"/>
                  <a:gd name="T1" fmla="*/ 7 h 67"/>
                  <a:gd name="T2" fmla="*/ 19 w 43"/>
                  <a:gd name="T3" fmla="*/ 8 h 67"/>
                  <a:gd name="T4" fmla="*/ 16 w 43"/>
                  <a:gd name="T5" fmla="*/ 9 h 67"/>
                  <a:gd name="T6" fmla="*/ 13 w 43"/>
                  <a:gd name="T7" fmla="*/ 13 h 67"/>
                  <a:gd name="T8" fmla="*/ 10 w 43"/>
                  <a:gd name="T9" fmla="*/ 21 h 67"/>
                  <a:gd name="T10" fmla="*/ 9 w 43"/>
                  <a:gd name="T11" fmla="*/ 34 h 67"/>
                  <a:gd name="T12" fmla="*/ 10 w 43"/>
                  <a:gd name="T13" fmla="*/ 47 h 67"/>
                  <a:gd name="T14" fmla="*/ 13 w 43"/>
                  <a:gd name="T15" fmla="*/ 54 h 67"/>
                  <a:gd name="T16" fmla="*/ 16 w 43"/>
                  <a:gd name="T17" fmla="*/ 57 h 67"/>
                  <a:gd name="T18" fmla="*/ 19 w 43"/>
                  <a:gd name="T19" fmla="*/ 59 h 67"/>
                  <a:gd name="T20" fmla="*/ 22 w 43"/>
                  <a:gd name="T21" fmla="*/ 59 h 67"/>
                  <a:gd name="T22" fmla="*/ 26 w 43"/>
                  <a:gd name="T23" fmla="*/ 59 h 67"/>
                  <a:gd name="T24" fmla="*/ 29 w 43"/>
                  <a:gd name="T25" fmla="*/ 57 h 67"/>
                  <a:gd name="T26" fmla="*/ 31 w 43"/>
                  <a:gd name="T27" fmla="*/ 54 h 67"/>
                  <a:gd name="T28" fmla="*/ 34 w 43"/>
                  <a:gd name="T29" fmla="*/ 47 h 67"/>
                  <a:gd name="T30" fmla="*/ 35 w 43"/>
                  <a:gd name="T31" fmla="*/ 34 h 67"/>
                  <a:gd name="T32" fmla="*/ 34 w 43"/>
                  <a:gd name="T33" fmla="*/ 21 h 67"/>
                  <a:gd name="T34" fmla="*/ 31 w 43"/>
                  <a:gd name="T35" fmla="*/ 13 h 67"/>
                  <a:gd name="T36" fmla="*/ 29 w 43"/>
                  <a:gd name="T37" fmla="*/ 10 h 67"/>
                  <a:gd name="T38" fmla="*/ 26 w 43"/>
                  <a:gd name="T39" fmla="*/ 8 h 67"/>
                  <a:gd name="T40" fmla="*/ 22 w 43"/>
                  <a:gd name="T41" fmla="*/ 7 h 67"/>
                  <a:gd name="T42" fmla="*/ 22 w 43"/>
                  <a:gd name="T43" fmla="*/ 0 h 67"/>
                  <a:gd name="T44" fmla="*/ 27 w 43"/>
                  <a:gd name="T45" fmla="*/ 0 h 67"/>
                  <a:gd name="T46" fmla="*/ 32 w 43"/>
                  <a:gd name="T47" fmla="*/ 2 h 67"/>
                  <a:gd name="T48" fmla="*/ 35 w 43"/>
                  <a:gd name="T49" fmla="*/ 4 h 67"/>
                  <a:gd name="T50" fmla="*/ 38 w 43"/>
                  <a:gd name="T51" fmla="*/ 8 h 67"/>
                  <a:gd name="T52" fmla="*/ 40 w 43"/>
                  <a:gd name="T53" fmla="*/ 13 h 67"/>
                  <a:gd name="T54" fmla="*/ 42 w 43"/>
                  <a:gd name="T55" fmla="*/ 18 h 67"/>
                  <a:gd name="T56" fmla="*/ 43 w 43"/>
                  <a:gd name="T57" fmla="*/ 23 h 67"/>
                  <a:gd name="T58" fmla="*/ 43 w 43"/>
                  <a:gd name="T59" fmla="*/ 28 h 67"/>
                  <a:gd name="T60" fmla="*/ 43 w 43"/>
                  <a:gd name="T61" fmla="*/ 34 h 67"/>
                  <a:gd name="T62" fmla="*/ 43 w 43"/>
                  <a:gd name="T63" fmla="*/ 44 h 67"/>
                  <a:gd name="T64" fmla="*/ 41 w 43"/>
                  <a:gd name="T65" fmla="*/ 52 h 67"/>
                  <a:gd name="T66" fmla="*/ 39 w 43"/>
                  <a:gd name="T67" fmla="*/ 57 h 67"/>
                  <a:gd name="T68" fmla="*/ 37 w 43"/>
                  <a:gd name="T69" fmla="*/ 60 h 67"/>
                  <a:gd name="T70" fmla="*/ 34 w 43"/>
                  <a:gd name="T71" fmla="*/ 63 h 67"/>
                  <a:gd name="T72" fmla="*/ 31 w 43"/>
                  <a:gd name="T73" fmla="*/ 65 h 67"/>
                  <a:gd name="T74" fmla="*/ 27 w 43"/>
                  <a:gd name="T75" fmla="*/ 66 h 67"/>
                  <a:gd name="T76" fmla="*/ 22 w 43"/>
                  <a:gd name="T77" fmla="*/ 67 h 67"/>
                  <a:gd name="T78" fmla="*/ 18 w 43"/>
                  <a:gd name="T79" fmla="*/ 66 h 67"/>
                  <a:gd name="T80" fmla="*/ 14 w 43"/>
                  <a:gd name="T81" fmla="*/ 65 h 67"/>
                  <a:gd name="T82" fmla="*/ 10 w 43"/>
                  <a:gd name="T83" fmla="*/ 63 h 67"/>
                  <a:gd name="T84" fmla="*/ 7 w 43"/>
                  <a:gd name="T85" fmla="*/ 60 h 67"/>
                  <a:gd name="T86" fmla="*/ 3 w 43"/>
                  <a:gd name="T87" fmla="*/ 54 h 67"/>
                  <a:gd name="T88" fmla="*/ 1 w 43"/>
                  <a:gd name="T89" fmla="*/ 45 h 67"/>
                  <a:gd name="T90" fmla="*/ 0 w 43"/>
                  <a:gd name="T91" fmla="*/ 34 h 67"/>
                  <a:gd name="T92" fmla="*/ 1 w 43"/>
                  <a:gd name="T93" fmla="*/ 23 h 67"/>
                  <a:gd name="T94" fmla="*/ 2 w 43"/>
                  <a:gd name="T95" fmla="*/ 15 h 67"/>
                  <a:gd name="T96" fmla="*/ 4 w 43"/>
                  <a:gd name="T97" fmla="*/ 10 h 67"/>
                  <a:gd name="T98" fmla="*/ 8 w 43"/>
                  <a:gd name="T99" fmla="*/ 6 h 67"/>
                  <a:gd name="T100" fmla="*/ 10 w 43"/>
                  <a:gd name="T101" fmla="*/ 3 h 67"/>
                  <a:gd name="T102" fmla="*/ 14 w 43"/>
                  <a:gd name="T103" fmla="*/ 1 h 67"/>
                  <a:gd name="T104" fmla="*/ 18 w 43"/>
                  <a:gd name="T105" fmla="*/ 0 h 67"/>
                  <a:gd name="T106" fmla="*/ 22 w 43"/>
                  <a:gd name="T107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3" h="67">
                    <a:moveTo>
                      <a:pt x="22" y="7"/>
                    </a:moveTo>
                    <a:lnTo>
                      <a:pt x="19" y="8"/>
                    </a:lnTo>
                    <a:lnTo>
                      <a:pt x="16" y="9"/>
                    </a:lnTo>
                    <a:lnTo>
                      <a:pt x="13" y="13"/>
                    </a:lnTo>
                    <a:lnTo>
                      <a:pt x="10" y="21"/>
                    </a:lnTo>
                    <a:lnTo>
                      <a:pt x="9" y="34"/>
                    </a:lnTo>
                    <a:lnTo>
                      <a:pt x="10" y="47"/>
                    </a:lnTo>
                    <a:lnTo>
                      <a:pt x="13" y="54"/>
                    </a:lnTo>
                    <a:lnTo>
                      <a:pt x="16" y="57"/>
                    </a:lnTo>
                    <a:lnTo>
                      <a:pt x="19" y="59"/>
                    </a:lnTo>
                    <a:lnTo>
                      <a:pt x="22" y="59"/>
                    </a:lnTo>
                    <a:lnTo>
                      <a:pt x="26" y="59"/>
                    </a:lnTo>
                    <a:lnTo>
                      <a:pt x="29" y="57"/>
                    </a:lnTo>
                    <a:lnTo>
                      <a:pt x="31" y="54"/>
                    </a:lnTo>
                    <a:lnTo>
                      <a:pt x="34" y="47"/>
                    </a:lnTo>
                    <a:lnTo>
                      <a:pt x="35" y="34"/>
                    </a:lnTo>
                    <a:lnTo>
                      <a:pt x="34" y="21"/>
                    </a:lnTo>
                    <a:lnTo>
                      <a:pt x="31" y="13"/>
                    </a:lnTo>
                    <a:lnTo>
                      <a:pt x="29" y="10"/>
                    </a:lnTo>
                    <a:lnTo>
                      <a:pt x="26" y="8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7" y="0"/>
                    </a:lnTo>
                    <a:lnTo>
                      <a:pt x="32" y="2"/>
                    </a:lnTo>
                    <a:lnTo>
                      <a:pt x="35" y="4"/>
                    </a:lnTo>
                    <a:lnTo>
                      <a:pt x="38" y="8"/>
                    </a:lnTo>
                    <a:lnTo>
                      <a:pt x="40" y="13"/>
                    </a:lnTo>
                    <a:lnTo>
                      <a:pt x="42" y="18"/>
                    </a:lnTo>
                    <a:lnTo>
                      <a:pt x="43" y="23"/>
                    </a:lnTo>
                    <a:lnTo>
                      <a:pt x="43" y="28"/>
                    </a:lnTo>
                    <a:lnTo>
                      <a:pt x="43" y="34"/>
                    </a:lnTo>
                    <a:lnTo>
                      <a:pt x="43" y="44"/>
                    </a:lnTo>
                    <a:lnTo>
                      <a:pt x="41" y="52"/>
                    </a:lnTo>
                    <a:lnTo>
                      <a:pt x="39" y="57"/>
                    </a:lnTo>
                    <a:lnTo>
                      <a:pt x="37" y="60"/>
                    </a:lnTo>
                    <a:lnTo>
                      <a:pt x="34" y="63"/>
                    </a:lnTo>
                    <a:lnTo>
                      <a:pt x="31" y="65"/>
                    </a:lnTo>
                    <a:lnTo>
                      <a:pt x="27" y="66"/>
                    </a:lnTo>
                    <a:lnTo>
                      <a:pt x="22" y="67"/>
                    </a:lnTo>
                    <a:lnTo>
                      <a:pt x="18" y="66"/>
                    </a:lnTo>
                    <a:lnTo>
                      <a:pt x="14" y="65"/>
                    </a:lnTo>
                    <a:lnTo>
                      <a:pt x="10" y="63"/>
                    </a:lnTo>
                    <a:lnTo>
                      <a:pt x="7" y="60"/>
                    </a:lnTo>
                    <a:lnTo>
                      <a:pt x="3" y="54"/>
                    </a:lnTo>
                    <a:lnTo>
                      <a:pt x="1" y="45"/>
                    </a:lnTo>
                    <a:lnTo>
                      <a:pt x="0" y="34"/>
                    </a:lnTo>
                    <a:lnTo>
                      <a:pt x="1" y="23"/>
                    </a:lnTo>
                    <a:lnTo>
                      <a:pt x="2" y="15"/>
                    </a:lnTo>
                    <a:lnTo>
                      <a:pt x="4" y="10"/>
                    </a:lnTo>
                    <a:lnTo>
                      <a:pt x="8" y="6"/>
                    </a:lnTo>
                    <a:lnTo>
                      <a:pt x="10" y="3"/>
                    </a:lnTo>
                    <a:lnTo>
                      <a:pt x="14" y="1"/>
                    </a:lnTo>
                    <a:lnTo>
                      <a:pt x="18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23" name="Rectangle 996"/>
              <p:cNvSpPr>
                <a:spLocks noChangeArrowheads="1"/>
              </p:cNvSpPr>
              <p:nvPr/>
            </p:nvSpPr>
            <p:spPr bwMode="auto">
              <a:xfrm>
                <a:off x="635001" y="3294063"/>
                <a:ext cx="12700" cy="1428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24" name="Freeform 997"/>
              <p:cNvSpPr>
                <a:spLocks noEditPoints="1"/>
              </p:cNvSpPr>
              <p:nvPr/>
            </p:nvSpPr>
            <p:spPr bwMode="auto">
              <a:xfrm>
                <a:off x="668338" y="3203576"/>
                <a:ext cx="68263" cy="106363"/>
              </a:xfrm>
              <a:custGeom>
                <a:avLst/>
                <a:gdLst>
                  <a:gd name="T0" fmla="*/ 21 w 43"/>
                  <a:gd name="T1" fmla="*/ 7 h 67"/>
                  <a:gd name="T2" fmla="*/ 18 w 43"/>
                  <a:gd name="T3" fmla="*/ 8 h 67"/>
                  <a:gd name="T4" fmla="*/ 15 w 43"/>
                  <a:gd name="T5" fmla="*/ 9 h 67"/>
                  <a:gd name="T6" fmla="*/ 13 w 43"/>
                  <a:gd name="T7" fmla="*/ 13 h 67"/>
                  <a:gd name="T8" fmla="*/ 10 w 43"/>
                  <a:gd name="T9" fmla="*/ 21 h 67"/>
                  <a:gd name="T10" fmla="*/ 9 w 43"/>
                  <a:gd name="T11" fmla="*/ 34 h 67"/>
                  <a:gd name="T12" fmla="*/ 10 w 43"/>
                  <a:gd name="T13" fmla="*/ 47 h 67"/>
                  <a:gd name="T14" fmla="*/ 12 w 43"/>
                  <a:gd name="T15" fmla="*/ 54 h 67"/>
                  <a:gd name="T16" fmla="*/ 15 w 43"/>
                  <a:gd name="T17" fmla="*/ 57 h 67"/>
                  <a:gd name="T18" fmla="*/ 18 w 43"/>
                  <a:gd name="T19" fmla="*/ 59 h 67"/>
                  <a:gd name="T20" fmla="*/ 21 w 43"/>
                  <a:gd name="T21" fmla="*/ 59 h 67"/>
                  <a:gd name="T22" fmla="*/ 25 w 43"/>
                  <a:gd name="T23" fmla="*/ 59 h 67"/>
                  <a:gd name="T24" fmla="*/ 28 w 43"/>
                  <a:gd name="T25" fmla="*/ 57 h 67"/>
                  <a:gd name="T26" fmla="*/ 30 w 43"/>
                  <a:gd name="T27" fmla="*/ 54 h 67"/>
                  <a:gd name="T28" fmla="*/ 33 w 43"/>
                  <a:gd name="T29" fmla="*/ 47 h 67"/>
                  <a:gd name="T30" fmla="*/ 34 w 43"/>
                  <a:gd name="T31" fmla="*/ 34 h 67"/>
                  <a:gd name="T32" fmla="*/ 33 w 43"/>
                  <a:gd name="T33" fmla="*/ 21 h 67"/>
                  <a:gd name="T34" fmla="*/ 31 w 43"/>
                  <a:gd name="T35" fmla="*/ 13 h 67"/>
                  <a:gd name="T36" fmla="*/ 28 w 43"/>
                  <a:gd name="T37" fmla="*/ 10 h 67"/>
                  <a:gd name="T38" fmla="*/ 25 w 43"/>
                  <a:gd name="T39" fmla="*/ 8 h 67"/>
                  <a:gd name="T40" fmla="*/ 21 w 43"/>
                  <a:gd name="T41" fmla="*/ 7 h 67"/>
                  <a:gd name="T42" fmla="*/ 21 w 43"/>
                  <a:gd name="T43" fmla="*/ 0 h 67"/>
                  <a:gd name="T44" fmla="*/ 26 w 43"/>
                  <a:gd name="T45" fmla="*/ 0 h 67"/>
                  <a:gd name="T46" fmla="*/ 31 w 43"/>
                  <a:gd name="T47" fmla="*/ 2 h 67"/>
                  <a:gd name="T48" fmla="*/ 35 w 43"/>
                  <a:gd name="T49" fmla="*/ 4 h 67"/>
                  <a:gd name="T50" fmla="*/ 37 w 43"/>
                  <a:gd name="T51" fmla="*/ 8 h 67"/>
                  <a:gd name="T52" fmla="*/ 39 w 43"/>
                  <a:gd name="T53" fmla="*/ 13 h 67"/>
                  <a:gd name="T54" fmla="*/ 41 w 43"/>
                  <a:gd name="T55" fmla="*/ 18 h 67"/>
                  <a:gd name="T56" fmla="*/ 42 w 43"/>
                  <a:gd name="T57" fmla="*/ 23 h 67"/>
                  <a:gd name="T58" fmla="*/ 42 w 43"/>
                  <a:gd name="T59" fmla="*/ 28 h 67"/>
                  <a:gd name="T60" fmla="*/ 43 w 43"/>
                  <a:gd name="T61" fmla="*/ 34 h 67"/>
                  <a:gd name="T62" fmla="*/ 42 w 43"/>
                  <a:gd name="T63" fmla="*/ 44 h 67"/>
                  <a:gd name="T64" fmla="*/ 40 w 43"/>
                  <a:gd name="T65" fmla="*/ 52 h 67"/>
                  <a:gd name="T66" fmla="*/ 38 w 43"/>
                  <a:gd name="T67" fmla="*/ 57 h 67"/>
                  <a:gd name="T68" fmla="*/ 36 w 43"/>
                  <a:gd name="T69" fmla="*/ 60 h 67"/>
                  <a:gd name="T70" fmla="*/ 33 w 43"/>
                  <a:gd name="T71" fmla="*/ 63 h 67"/>
                  <a:gd name="T72" fmla="*/ 30 w 43"/>
                  <a:gd name="T73" fmla="*/ 65 h 67"/>
                  <a:gd name="T74" fmla="*/ 26 w 43"/>
                  <a:gd name="T75" fmla="*/ 66 h 67"/>
                  <a:gd name="T76" fmla="*/ 21 w 43"/>
                  <a:gd name="T77" fmla="*/ 67 h 67"/>
                  <a:gd name="T78" fmla="*/ 17 w 43"/>
                  <a:gd name="T79" fmla="*/ 66 h 67"/>
                  <a:gd name="T80" fmla="*/ 13 w 43"/>
                  <a:gd name="T81" fmla="*/ 65 h 67"/>
                  <a:gd name="T82" fmla="*/ 10 w 43"/>
                  <a:gd name="T83" fmla="*/ 63 h 67"/>
                  <a:gd name="T84" fmla="*/ 7 w 43"/>
                  <a:gd name="T85" fmla="*/ 60 h 67"/>
                  <a:gd name="T86" fmla="*/ 3 w 43"/>
                  <a:gd name="T87" fmla="*/ 54 h 67"/>
                  <a:gd name="T88" fmla="*/ 1 w 43"/>
                  <a:gd name="T89" fmla="*/ 45 h 67"/>
                  <a:gd name="T90" fmla="*/ 0 w 43"/>
                  <a:gd name="T91" fmla="*/ 34 h 67"/>
                  <a:gd name="T92" fmla="*/ 1 w 43"/>
                  <a:gd name="T93" fmla="*/ 23 h 67"/>
                  <a:gd name="T94" fmla="*/ 3 w 43"/>
                  <a:gd name="T95" fmla="*/ 15 h 67"/>
                  <a:gd name="T96" fmla="*/ 4 w 43"/>
                  <a:gd name="T97" fmla="*/ 10 h 67"/>
                  <a:gd name="T98" fmla="*/ 7 w 43"/>
                  <a:gd name="T99" fmla="*/ 6 h 67"/>
                  <a:gd name="T100" fmla="*/ 10 w 43"/>
                  <a:gd name="T101" fmla="*/ 3 h 67"/>
                  <a:gd name="T102" fmla="*/ 13 w 43"/>
                  <a:gd name="T103" fmla="*/ 1 h 67"/>
                  <a:gd name="T104" fmla="*/ 17 w 43"/>
                  <a:gd name="T105" fmla="*/ 0 h 67"/>
                  <a:gd name="T106" fmla="*/ 21 w 43"/>
                  <a:gd name="T107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3" h="67">
                    <a:moveTo>
                      <a:pt x="21" y="7"/>
                    </a:moveTo>
                    <a:lnTo>
                      <a:pt x="18" y="8"/>
                    </a:lnTo>
                    <a:lnTo>
                      <a:pt x="15" y="9"/>
                    </a:lnTo>
                    <a:lnTo>
                      <a:pt x="13" y="13"/>
                    </a:lnTo>
                    <a:lnTo>
                      <a:pt x="10" y="21"/>
                    </a:lnTo>
                    <a:lnTo>
                      <a:pt x="9" y="34"/>
                    </a:lnTo>
                    <a:lnTo>
                      <a:pt x="10" y="47"/>
                    </a:lnTo>
                    <a:lnTo>
                      <a:pt x="12" y="54"/>
                    </a:lnTo>
                    <a:lnTo>
                      <a:pt x="15" y="57"/>
                    </a:lnTo>
                    <a:lnTo>
                      <a:pt x="18" y="59"/>
                    </a:lnTo>
                    <a:lnTo>
                      <a:pt x="21" y="59"/>
                    </a:lnTo>
                    <a:lnTo>
                      <a:pt x="25" y="59"/>
                    </a:lnTo>
                    <a:lnTo>
                      <a:pt x="28" y="57"/>
                    </a:lnTo>
                    <a:lnTo>
                      <a:pt x="30" y="54"/>
                    </a:lnTo>
                    <a:lnTo>
                      <a:pt x="33" y="47"/>
                    </a:lnTo>
                    <a:lnTo>
                      <a:pt x="34" y="34"/>
                    </a:lnTo>
                    <a:lnTo>
                      <a:pt x="33" y="21"/>
                    </a:lnTo>
                    <a:lnTo>
                      <a:pt x="31" y="13"/>
                    </a:lnTo>
                    <a:lnTo>
                      <a:pt x="28" y="10"/>
                    </a:lnTo>
                    <a:lnTo>
                      <a:pt x="25" y="8"/>
                    </a:lnTo>
                    <a:lnTo>
                      <a:pt x="21" y="7"/>
                    </a:lnTo>
                    <a:close/>
                    <a:moveTo>
                      <a:pt x="21" y="0"/>
                    </a:moveTo>
                    <a:lnTo>
                      <a:pt x="26" y="0"/>
                    </a:lnTo>
                    <a:lnTo>
                      <a:pt x="31" y="2"/>
                    </a:lnTo>
                    <a:lnTo>
                      <a:pt x="35" y="4"/>
                    </a:lnTo>
                    <a:lnTo>
                      <a:pt x="37" y="8"/>
                    </a:lnTo>
                    <a:lnTo>
                      <a:pt x="39" y="13"/>
                    </a:lnTo>
                    <a:lnTo>
                      <a:pt x="41" y="18"/>
                    </a:lnTo>
                    <a:lnTo>
                      <a:pt x="42" y="23"/>
                    </a:lnTo>
                    <a:lnTo>
                      <a:pt x="42" y="28"/>
                    </a:lnTo>
                    <a:lnTo>
                      <a:pt x="43" y="34"/>
                    </a:lnTo>
                    <a:lnTo>
                      <a:pt x="42" y="44"/>
                    </a:lnTo>
                    <a:lnTo>
                      <a:pt x="40" y="52"/>
                    </a:lnTo>
                    <a:lnTo>
                      <a:pt x="38" y="57"/>
                    </a:lnTo>
                    <a:lnTo>
                      <a:pt x="36" y="60"/>
                    </a:lnTo>
                    <a:lnTo>
                      <a:pt x="33" y="63"/>
                    </a:lnTo>
                    <a:lnTo>
                      <a:pt x="30" y="65"/>
                    </a:lnTo>
                    <a:lnTo>
                      <a:pt x="26" y="66"/>
                    </a:lnTo>
                    <a:lnTo>
                      <a:pt x="21" y="67"/>
                    </a:lnTo>
                    <a:lnTo>
                      <a:pt x="17" y="66"/>
                    </a:lnTo>
                    <a:lnTo>
                      <a:pt x="13" y="65"/>
                    </a:lnTo>
                    <a:lnTo>
                      <a:pt x="10" y="63"/>
                    </a:lnTo>
                    <a:lnTo>
                      <a:pt x="7" y="60"/>
                    </a:lnTo>
                    <a:lnTo>
                      <a:pt x="3" y="54"/>
                    </a:lnTo>
                    <a:lnTo>
                      <a:pt x="1" y="45"/>
                    </a:lnTo>
                    <a:lnTo>
                      <a:pt x="0" y="34"/>
                    </a:lnTo>
                    <a:lnTo>
                      <a:pt x="1" y="23"/>
                    </a:lnTo>
                    <a:lnTo>
                      <a:pt x="3" y="15"/>
                    </a:lnTo>
                    <a:lnTo>
                      <a:pt x="4" y="10"/>
                    </a:lnTo>
                    <a:lnTo>
                      <a:pt x="7" y="6"/>
                    </a:lnTo>
                    <a:lnTo>
                      <a:pt x="10" y="3"/>
                    </a:lnTo>
                    <a:lnTo>
                      <a:pt x="13" y="1"/>
                    </a:lnTo>
                    <a:lnTo>
                      <a:pt x="17" y="0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25" name="Freeform 998"/>
              <p:cNvSpPr>
                <a:spLocks/>
              </p:cNvSpPr>
              <p:nvPr/>
            </p:nvSpPr>
            <p:spPr bwMode="auto">
              <a:xfrm>
                <a:off x="757238" y="3203576"/>
                <a:ext cx="38100" cy="104775"/>
              </a:xfrm>
              <a:custGeom>
                <a:avLst/>
                <a:gdLst>
                  <a:gd name="T0" fmla="*/ 19 w 24"/>
                  <a:gd name="T1" fmla="*/ 0 h 66"/>
                  <a:gd name="T2" fmla="*/ 24 w 24"/>
                  <a:gd name="T3" fmla="*/ 0 h 66"/>
                  <a:gd name="T4" fmla="*/ 24 w 24"/>
                  <a:gd name="T5" fmla="*/ 66 h 66"/>
                  <a:gd name="T6" fmla="*/ 16 w 24"/>
                  <a:gd name="T7" fmla="*/ 66 h 66"/>
                  <a:gd name="T8" fmla="*/ 16 w 24"/>
                  <a:gd name="T9" fmla="*/ 15 h 66"/>
                  <a:gd name="T10" fmla="*/ 13 w 24"/>
                  <a:gd name="T11" fmla="*/ 18 h 66"/>
                  <a:gd name="T12" fmla="*/ 9 w 24"/>
                  <a:gd name="T13" fmla="*/ 21 h 66"/>
                  <a:gd name="T14" fmla="*/ 3 w 24"/>
                  <a:gd name="T15" fmla="*/ 23 h 66"/>
                  <a:gd name="T16" fmla="*/ 0 w 24"/>
                  <a:gd name="T17" fmla="*/ 25 h 66"/>
                  <a:gd name="T18" fmla="*/ 0 w 24"/>
                  <a:gd name="T19" fmla="*/ 17 h 66"/>
                  <a:gd name="T20" fmla="*/ 7 w 24"/>
                  <a:gd name="T21" fmla="*/ 14 h 66"/>
                  <a:gd name="T22" fmla="*/ 12 w 24"/>
                  <a:gd name="T23" fmla="*/ 8 h 66"/>
                  <a:gd name="T24" fmla="*/ 16 w 24"/>
                  <a:gd name="T25" fmla="*/ 4 h 66"/>
                  <a:gd name="T26" fmla="*/ 19 w 24"/>
                  <a:gd name="T27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4" h="66">
                    <a:moveTo>
                      <a:pt x="19" y="0"/>
                    </a:moveTo>
                    <a:lnTo>
                      <a:pt x="24" y="0"/>
                    </a:lnTo>
                    <a:lnTo>
                      <a:pt x="24" y="66"/>
                    </a:lnTo>
                    <a:lnTo>
                      <a:pt x="16" y="66"/>
                    </a:lnTo>
                    <a:lnTo>
                      <a:pt x="16" y="15"/>
                    </a:lnTo>
                    <a:lnTo>
                      <a:pt x="13" y="18"/>
                    </a:lnTo>
                    <a:lnTo>
                      <a:pt x="9" y="21"/>
                    </a:lnTo>
                    <a:lnTo>
                      <a:pt x="3" y="23"/>
                    </a:lnTo>
                    <a:lnTo>
                      <a:pt x="0" y="25"/>
                    </a:lnTo>
                    <a:lnTo>
                      <a:pt x="0" y="17"/>
                    </a:lnTo>
                    <a:lnTo>
                      <a:pt x="7" y="14"/>
                    </a:lnTo>
                    <a:lnTo>
                      <a:pt x="12" y="8"/>
                    </a:lnTo>
                    <a:lnTo>
                      <a:pt x="16" y="4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26" name="Freeform 999"/>
              <p:cNvSpPr>
                <a:spLocks noEditPoints="1"/>
              </p:cNvSpPr>
              <p:nvPr/>
            </p:nvSpPr>
            <p:spPr bwMode="auto">
              <a:xfrm>
                <a:off x="474663" y="3786188"/>
                <a:ext cx="66675" cy="106363"/>
              </a:xfrm>
              <a:custGeom>
                <a:avLst/>
                <a:gdLst>
                  <a:gd name="T0" fmla="*/ 21 w 42"/>
                  <a:gd name="T1" fmla="*/ 7 h 67"/>
                  <a:gd name="T2" fmla="*/ 18 w 42"/>
                  <a:gd name="T3" fmla="*/ 8 h 67"/>
                  <a:gd name="T4" fmla="*/ 15 w 42"/>
                  <a:gd name="T5" fmla="*/ 9 h 67"/>
                  <a:gd name="T6" fmla="*/ 12 w 42"/>
                  <a:gd name="T7" fmla="*/ 12 h 67"/>
                  <a:gd name="T8" fmla="*/ 9 w 42"/>
                  <a:gd name="T9" fmla="*/ 20 h 67"/>
                  <a:gd name="T10" fmla="*/ 8 w 42"/>
                  <a:gd name="T11" fmla="*/ 33 h 67"/>
                  <a:gd name="T12" fmla="*/ 9 w 42"/>
                  <a:gd name="T13" fmla="*/ 47 h 67"/>
                  <a:gd name="T14" fmla="*/ 12 w 42"/>
                  <a:gd name="T15" fmla="*/ 54 h 67"/>
                  <a:gd name="T16" fmla="*/ 15 w 42"/>
                  <a:gd name="T17" fmla="*/ 57 h 67"/>
                  <a:gd name="T18" fmla="*/ 18 w 42"/>
                  <a:gd name="T19" fmla="*/ 59 h 67"/>
                  <a:gd name="T20" fmla="*/ 21 w 42"/>
                  <a:gd name="T21" fmla="*/ 59 h 67"/>
                  <a:gd name="T22" fmla="*/ 24 w 42"/>
                  <a:gd name="T23" fmla="*/ 59 h 67"/>
                  <a:gd name="T24" fmla="*/ 27 w 42"/>
                  <a:gd name="T25" fmla="*/ 57 h 67"/>
                  <a:gd name="T26" fmla="*/ 30 w 42"/>
                  <a:gd name="T27" fmla="*/ 54 h 67"/>
                  <a:gd name="T28" fmla="*/ 33 w 42"/>
                  <a:gd name="T29" fmla="*/ 47 h 67"/>
                  <a:gd name="T30" fmla="*/ 34 w 42"/>
                  <a:gd name="T31" fmla="*/ 33 h 67"/>
                  <a:gd name="T32" fmla="*/ 33 w 42"/>
                  <a:gd name="T33" fmla="*/ 20 h 67"/>
                  <a:gd name="T34" fmla="*/ 30 w 42"/>
                  <a:gd name="T35" fmla="*/ 12 h 67"/>
                  <a:gd name="T36" fmla="*/ 28 w 42"/>
                  <a:gd name="T37" fmla="*/ 10 h 67"/>
                  <a:gd name="T38" fmla="*/ 25 w 42"/>
                  <a:gd name="T39" fmla="*/ 8 h 67"/>
                  <a:gd name="T40" fmla="*/ 21 w 42"/>
                  <a:gd name="T41" fmla="*/ 7 h 67"/>
                  <a:gd name="T42" fmla="*/ 21 w 42"/>
                  <a:gd name="T43" fmla="*/ 0 h 67"/>
                  <a:gd name="T44" fmla="*/ 26 w 42"/>
                  <a:gd name="T45" fmla="*/ 0 h 67"/>
                  <a:gd name="T46" fmla="*/ 30 w 42"/>
                  <a:gd name="T47" fmla="*/ 2 h 67"/>
                  <a:gd name="T48" fmla="*/ 34 w 42"/>
                  <a:gd name="T49" fmla="*/ 4 h 67"/>
                  <a:gd name="T50" fmla="*/ 37 w 42"/>
                  <a:gd name="T51" fmla="*/ 8 h 67"/>
                  <a:gd name="T52" fmla="*/ 39 w 42"/>
                  <a:gd name="T53" fmla="*/ 12 h 67"/>
                  <a:gd name="T54" fmla="*/ 41 w 42"/>
                  <a:gd name="T55" fmla="*/ 18 h 67"/>
                  <a:gd name="T56" fmla="*/ 42 w 42"/>
                  <a:gd name="T57" fmla="*/ 22 h 67"/>
                  <a:gd name="T58" fmla="*/ 42 w 42"/>
                  <a:gd name="T59" fmla="*/ 27 h 67"/>
                  <a:gd name="T60" fmla="*/ 42 w 42"/>
                  <a:gd name="T61" fmla="*/ 33 h 67"/>
                  <a:gd name="T62" fmla="*/ 42 w 42"/>
                  <a:gd name="T63" fmla="*/ 44 h 67"/>
                  <a:gd name="T64" fmla="*/ 40 w 42"/>
                  <a:gd name="T65" fmla="*/ 52 h 67"/>
                  <a:gd name="T66" fmla="*/ 38 w 42"/>
                  <a:gd name="T67" fmla="*/ 57 h 67"/>
                  <a:gd name="T68" fmla="*/ 36 w 42"/>
                  <a:gd name="T69" fmla="*/ 60 h 67"/>
                  <a:gd name="T70" fmla="*/ 33 w 42"/>
                  <a:gd name="T71" fmla="*/ 63 h 67"/>
                  <a:gd name="T72" fmla="*/ 29 w 42"/>
                  <a:gd name="T73" fmla="*/ 65 h 67"/>
                  <a:gd name="T74" fmla="*/ 26 w 42"/>
                  <a:gd name="T75" fmla="*/ 66 h 67"/>
                  <a:gd name="T76" fmla="*/ 21 w 42"/>
                  <a:gd name="T77" fmla="*/ 67 h 67"/>
                  <a:gd name="T78" fmla="*/ 17 w 42"/>
                  <a:gd name="T79" fmla="*/ 66 h 67"/>
                  <a:gd name="T80" fmla="*/ 13 w 42"/>
                  <a:gd name="T81" fmla="*/ 65 h 67"/>
                  <a:gd name="T82" fmla="*/ 9 w 42"/>
                  <a:gd name="T83" fmla="*/ 63 h 67"/>
                  <a:gd name="T84" fmla="*/ 6 w 42"/>
                  <a:gd name="T85" fmla="*/ 60 h 67"/>
                  <a:gd name="T86" fmla="*/ 3 w 42"/>
                  <a:gd name="T87" fmla="*/ 54 h 67"/>
                  <a:gd name="T88" fmla="*/ 1 w 42"/>
                  <a:gd name="T89" fmla="*/ 45 h 67"/>
                  <a:gd name="T90" fmla="*/ 0 w 42"/>
                  <a:gd name="T91" fmla="*/ 33 h 67"/>
                  <a:gd name="T92" fmla="*/ 0 w 42"/>
                  <a:gd name="T93" fmla="*/ 22 h 67"/>
                  <a:gd name="T94" fmla="*/ 2 w 42"/>
                  <a:gd name="T95" fmla="*/ 14 h 67"/>
                  <a:gd name="T96" fmla="*/ 4 w 42"/>
                  <a:gd name="T97" fmla="*/ 10 h 67"/>
                  <a:gd name="T98" fmla="*/ 6 w 42"/>
                  <a:gd name="T99" fmla="*/ 6 h 67"/>
                  <a:gd name="T100" fmla="*/ 9 w 42"/>
                  <a:gd name="T101" fmla="*/ 3 h 67"/>
                  <a:gd name="T102" fmla="*/ 13 w 42"/>
                  <a:gd name="T103" fmla="*/ 1 h 67"/>
                  <a:gd name="T104" fmla="*/ 17 w 42"/>
                  <a:gd name="T105" fmla="*/ 0 h 67"/>
                  <a:gd name="T106" fmla="*/ 21 w 42"/>
                  <a:gd name="T107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2" h="67">
                    <a:moveTo>
                      <a:pt x="21" y="7"/>
                    </a:moveTo>
                    <a:lnTo>
                      <a:pt x="18" y="8"/>
                    </a:lnTo>
                    <a:lnTo>
                      <a:pt x="15" y="9"/>
                    </a:lnTo>
                    <a:lnTo>
                      <a:pt x="12" y="12"/>
                    </a:lnTo>
                    <a:lnTo>
                      <a:pt x="9" y="20"/>
                    </a:lnTo>
                    <a:lnTo>
                      <a:pt x="8" y="33"/>
                    </a:lnTo>
                    <a:lnTo>
                      <a:pt x="9" y="47"/>
                    </a:lnTo>
                    <a:lnTo>
                      <a:pt x="12" y="54"/>
                    </a:lnTo>
                    <a:lnTo>
                      <a:pt x="15" y="57"/>
                    </a:lnTo>
                    <a:lnTo>
                      <a:pt x="18" y="59"/>
                    </a:lnTo>
                    <a:lnTo>
                      <a:pt x="21" y="59"/>
                    </a:lnTo>
                    <a:lnTo>
                      <a:pt x="24" y="59"/>
                    </a:lnTo>
                    <a:lnTo>
                      <a:pt x="27" y="57"/>
                    </a:lnTo>
                    <a:lnTo>
                      <a:pt x="30" y="54"/>
                    </a:lnTo>
                    <a:lnTo>
                      <a:pt x="33" y="47"/>
                    </a:lnTo>
                    <a:lnTo>
                      <a:pt x="34" y="33"/>
                    </a:lnTo>
                    <a:lnTo>
                      <a:pt x="33" y="20"/>
                    </a:lnTo>
                    <a:lnTo>
                      <a:pt x="30" y="12"/>
                    </a:lnTo>
                    <a:lnTo>
                      <a:pt x="28" y="10"/>
                    </a:lnTo>
                    <a:lnTo>
                      <a:pt x="25" y="8"/>
                    </a:lnTo>
                    <a:lnTo>
                      <a:pt x="21" y="7"/>
                    </a:lnTo>
                    <a:close/>
                    <a:moveTo>
                      <a:pt x="21" y="0"/>
                    </a:moveTo>
                    <a:lnTo>
                      <a:pt x="26" y="0"/>
                    </a:lnTo>
                    <a:lnTo>
                      <a:pt x="30" y="2"/>
                    </a:lnTo>
                    <a:lnTo>
                      <a:pt x="34" y="4"/>
                    </a:lnTo>
                    <a:lnTo>
                      <a:pt x="37" y="8"/>
                    </a:lnTo>
                    <a:lnTo>
                      <a:pt x="39" y="12"/>
                    </a:lnTo>
                    <a:lnTo>
                      <a:pt x="41" y="18"/>
                    </a:lnTo>
                    <a:lnTo>
                      <a:pt x="42" y="22"/>
                    </a:lnTo>
                    <a:lnTo>
                      <a:pt x="42" y="27"/>
                    </a:lnTo>
                    <a:lnTo>
                      <a:pt x="42" y="33"/>
                    </a:lnTo>
                    <a:lnTo>
                      <a:pt x="42" y="44"/>
                    </a:lnTo>
                    <a:lnTo>
                      <a:pt x="40" y="52"/>
                    </a:lnTo>
                    <a:lnTo>
                      <a:pt x="38" y="57"/>
                    </a:lnTo>
                    <a:lnTo>
                      <a:pt x="36" y="60"/>
                    </a:lnTo>
                    <a:lnTo>
                      <a:pt x="33" y="63"/>
                    </a:lnTo>
                    <a:lnTo>
                      <a:pt x="29" y="65"/>
                    </a:lnTo>
                    <a:lnTo>
                      <a:pt x="26" y="66"/>
                    </a:lnTo>
                    <a:lnTo>
                      <a:pt x="21" y="67"/>
                    </a:lnTo>
                    <a:lnTo>
                      <a:pt x="17" y="66"/>
                    </a:lnTo>
                    <a:lnTo>
                      <a:pt x="13" y="65"/>
                    </a:lnTo>
                    <a:lnTo>
                      <a:pt x="9" y="63"/>
                    </a:lnTo>
                    <a:lnTo>
                      <a:pt x="6" y="60"/>
                    </a:lnTo>
                    <a:lnTo>
                      <a:pt x="3" y="54"/>
                    </a:lnTo>
                    <a:lnTo>
                      <a:pt x="1" y="45"/>
                    </a:lnTo>
                    <a:lnTo>
                      <a:pt x="0" y="33"/>
                    </a:lnTo>
                    <a:lnTo>
                      <a:pt x="0" y="22"/>
                    </a:lnTo>
                    <a:lnTo>
                      <a:pt x="2" y="14"/>
                    </a:lnTo>
                    <a:lnTo>
                      <a:pt x="4" y="10"/>
                    </a:lnTo>
                    <a:lnTo>
                      <a:pt x="6" y="6"/>
                    </a:lnTo>
                    <a:lnTo>
                      <a:pt x="9" y="3"/>
                    </a:lnTo>
                    <a:lnTo>
                      <a:pt x="13" y="1"/>
                    </a:lnTo>
                    <a:lnTo>
                      <a:pt x="17" y="0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27" name="Rectangle 1000"/>
              <p:cNvSpPr>
                <a:spLocks noChangeArrowheads="1"/>
              </p:cNvSpPr>
              <p:nvPr/>
            </p:nvSpPr>
            <p:spPr bwMode="auto">
              <a:xfrm>
                <a:off x="561976" y="3876676"/>
                <a:ext cx="14288" cy="1428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28" name="Freeform 1001"/>
              <p:cNvSpPr>
                <a:spLocks noEditPoints="1"/>
              </p:cNvSpPr>
              <p:nvPr/>
            </p:nvSpPr>
            <p:spPr bwMode="auto">
              <a:xfrm>
                <a:off x="595313" y="3786188"/>
                <a:ext cx="68263" cy="106363"/>
              </a:xfrm>
              <a:custGeom>
                <a:avLst/>
                <a:gdLst>
                  <a:gd name="T0" fmla="*/ 21 w 43"/>
                  <a:gd name="T1" fmla="*/ 7 h 67"/>
                  <a:gd name="T2" fmla="*/ 18 w 43"/>
                  <a:gd name="T3" fmla="*/ 8 h 67"/>
                  <a:gd name="T4" fmla="*/ 15 w 43"/>
                  <a:gd name="T5" fmla="*/ 9 h 67"/>
                  <a:gd name="T6" fmla="*/ 12 w 43"/>
                  <a:gd name="T7" fmla="*/ 12 h 67"/>
                  <a:gd name="T8" fmla="*/ 10 w 43"/>
                  <a:gd name="T9" fmla="*/ 20 h 67"/>
                  <a:gd name="T10" fmla="*/ 9 w 43"/>
                  <a:gd name="T11" fmla="*/ 33 h 67"/>
                  <a:gd name="T12" fmla="*/ 10 w 43"/>
                  <a:gd name="T13" fmla="*/ 47 h 67"/>
                  <a:gd name="T14" fmla="*/ 12 w 43"/>
                  <a:gd name="T15" fmla="*/ 54 h 67"/>
                  <a:gd name="T16" fmla="*/ 15 w 43"/>
                  <a:gd name="T17" fmla="*/ 57 h 67"/>
                  <a:gd name="T18" fmla="*/ 18 w 43"/>
                  <a:gd name="T19" fmla="*/ 59 h 67"/>
                  <a:gd name="T20" fmla="*/ 21 w 43"/>
                  <a:gd name="T21" fmla="*/ 59 h 67"/>
                  <a:gd name="T22" fmla="*/ 25 w 43"/>
                  <a:gd name="T23" fmla="*/ 59 h 67"/>
                  <a:gd name="T24" fmla="*/ 28 w 43"/>
                  <a:gd name="T25" fmla="*/ 57 h 67"/>
                  <a:gd name="T26" fmla="*/ 30 w 43"/>
                  <a:gd name="T27" fmla="*/ 54 h 67"/>
                  <a:gd name="T28" fmla="*/ 33 w 43"/>
                  <a:gd name="T29" fmla="*/ 47 h 67"/>
                  <a:gd name="T30" fmla="*/ 34 w 43"/>
                  <a:gd name="T31" fmla="*/ 33 h 67"/>
                  <a:gd name="T32" fmla="*/ 33 w 43"/>
                  <a:gd name="T33" fmla="*/ 20 h 67"/>
                  <a:gd name="T34" fmla="*/ 30 w 43"/>
                  <a:gd name="T35" fmla="*/ 12 h 67"/>
                  <a:gd name="T36" fmla="*/ 28 w 43"/>
                  <a:gd name="T37" fmla="*/ 10 h 67"/>
                  <a:gd name="T38" fmla="*/ 25 w 43"/>
                  <a:gd name="T39" fmla="*/ 8 h 67"/>
                  <a:gd name="T40" fmla="*/ 21 w 43"/>
                  <a:gd name="T41" fmla="*/ 7 h 67"/>
                  <a:gd name="T42" fmla="*/ 21 w 43"/>
                  <a:gd name="T43" fmla="*/ 0 h 67"/>
                  <a:gd name="T44" fmla="*/ 26 w 43"/>
                  <a:gd name="T45" fmla="*/ 0 h 67"/>
                  <a:gd name="T46" fmla="*/ 31 w 43"/>
                  <a:gd name="T47" fmla="*/ 2 h 67"/>
                  <a:gd name="T48" fmla="*/ 34 w 43"/>
                  <a:gd name="T49" fmla="*/ 4 h 67"/>
                  <a:gd name="T50" fmla="*/ 37 w 43"/>
                  <a:gd name="T51" fmla="*/ 8 h 67"/>
                  <a:gd name="T52" fmla="*/ 39 w 43"/>
                  <a:gd name="T53" fmla="*/ 12 h 67"/>
                  <a:gd name="T54" fmla="*/ 42 w 43"/>
                  <a:gd name="T55" fmla="*/ 18 h 67"/>
                  <a:gd name="T56" fmla="*/ 43 w 43"/>
                  <a:gd name="T57" fmla="*/ 22 h 67"/>
                  <a:gd name="T58" fmla="*/ 43 w 43"/>
                  <a:gd name="T59" fmla="*/ 27 h 67"/>
                  <a:gd name="T60" fmla="*/ 43 w 43"/>
                  <a:gd name="T61" fmla="*/ 33 h 67"/>
                  <a:gd name="T62" fmla="*/ 43 w 43"/>
                  <a:gd name="T63" fmla="*/ 44 h 67"/>
                  <a:gd name="T64" fmla="*/ 40 w 43"/>
                  <a:gd name="T65" fmla="*/ 52 h 67"/>
                  <a:gd name="T66" fmla="*/ 38 w 43"/>
                  <a:gd name="T67" fmla="*/ 57 h 67"/>
                  <a:gd name="T68" fmla="*/ 36 w 43"/>
                  <a:gd name="T69" fmla="*/ 60 h 67"/>
                  <a:gd name="T70" fmla="*/ 33 w 43"/>
                  <a:gd name="T71" fmla="*/ 63 h 67"/>
                  <a:gd name="T72" fmla="*/ 30 w 43"/>
                  <a:gd name="T73" fmla="*/ 65 h 67"/>
                  <a:gd name="T74" fmla="*/ 26 w 43"/>
                  <a:gd name="T75" fmla="*/ 66 h 67"/>
                  <a:gd name="T76" fmla="*/ 21 w 43"/>
                  <a:gd name="T77" fmla="*/ 67 h 67"/>
                  <a:gd name="T78" fmla="*/ 17 w 43"/>
                  <a:gd name="T79" fmla="*/ 66 h 67"/>
                  <a:gd name="T80" fmla="*/ 13 w 43"/>
                  <a:gd name="T81" fmla="*/ 65 h 67"/>
                  <a:gd name="T82" fmla="*/ 9 w 43"/>
                  <a:gd name="T83" fmla="*/ 63 h 67"/>
                  <a:gd name="T84" fmla="*/ 7 w 43"/>
                  <a:gd name="T85" fmla="*/ 60 h 67"/>
                  <a:gd name="T86" fmla="*/ 3 w 43"/>
                  <a:gd name="T87" fmla="*/ 54 h 67"/>
                  <a:gd name="T88" fmla="*/ 1 w 43"/>
                  <a:gd name="T89" fmla="*/ 45 h 67"/>
                  <a:gd name="T90" fmla="*/ 0 w 43"/>
                  <a:gd name="T91" fmla="*/ 33 h 67"/>
                  <a:gd name="T92" fmla="*/ 1 w 43"/>
                  <a:gd name="T93" fmla="*/ 22 h 67"/>
                  <a:gd name="T94" fmla="*/ 2 w 43"/>
                  <a:gd name="T95" fmla="*/ 14 h 67"/>
                  <a:gd name="T96" fmla="*/ 4 w 43"/>
                  <a:gd name="T97" fmla="*/ 10 h 67"/>
                  <a:gd name="T98" fmla="*/ 7 w 43"/>
                  <a:gd name="T99" fmla="*/ 6 h 67"/>
                  <a:gd name="T100" fmla="*/ 10 w 43"/>
                  <a:gd name="T101" fmla="*/ 3 h 67"/>
                  <a:gd name="T102" fmla="*/ 13 w 43"/>
                  <a:gd name="T103" fmla="*/ 1 h 67"/>
                  <a:gd name="T104" fmla="*/ 17 w 43"/>
                  <a:gd name="T105" fmla="*/ 0 h 67"/>
                  <a:gd name="T106" fmla="*/ 21 w 43"/>
                  <a:gd name="T107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3" h="67">
                    <a:moveTo>
                      <a:pt x="21" y="7"/>
                    </a:moveTo>
                    <a:lnTo>
                      <a:pt x="18" y="8"/>
                    </a:lnTo>
                    <a:lnTo>
                      <a:pt x="15" y="9"/>
                    </a:lnTo>
                    <a:lnTo>
                      <a:pt x="12" y="12"/>
                    </a:lnTo>
                    <a:lnTo>
                      <a:pt x="10" y="20"/>
                    </a:lnTo>
                    <a:lnTo>
                      <a:pt x="9" y="33"/>
                    </a:lnTo>
                    <a:lnTo>
                      <a:pt x="10" y="47"/>
                    </a:lnTo>
                    <a:lnTo>
                      <a:pt x="12" y="54"/>
                    </a:lnTo>
                    <a:lnTo>
                      <a:pt x="15" y="57"/>
                    </a:lnTo>
                    <a:lnTo>
                      <a:pt x="18" y="59"/>
                    </a:lnTo>
                    <a:lnTo>
                      <a:pt x="21" y="59"/>
                    </a:lnTo>
                    <a:lnTo>
                      <a:pt x="25" y="59"/>
                    </a:lnTo>
                    <a:lnTo>
                      <a:pt x="28" y="57"/>
                    </a:lnTo>
                    <a:lnTo>
                      <a:pt x="30" y="54"/>
                    </a:lnTo>
                    <a:lnTo>
                      <a:pt x="33" y="47"/>
                    </a:lnTo>
                    <a:lnTo>
                      <a:pt x="34" y="33"/>
                    </a:lnTo>
                    <a:lnTo>
                      <a:pt x="33" y="20"/>
                    </a:lnTo>
                    <a:lnTo>
                      <a:pt x="30" y="12"/>
                    </a:lnTo>
                    <a:lnTo>
                      <a:pt x="28" y="10"/>
                    </a:lnTo>
                    <a:lnTo>
                      <a:pt x="25" y="8"/>
                    </a:lnTo>
                    <a:lnTo>
                      <a:pt x="21" y="7"/>
                    </a:lnTo>
                    <a:close/>
                    <a:moveTo>
                      <a:pt x="21" y="0"/>
                    </a:moveTo>
                    <a:lnTo>
                      <a:pt x="26" y="0"/>
                    </a:lnTo>
                    <a:lnTo>
                      <a:pt x="31" y="2"/>
                    </a:lnTo>
                    <a:lnTo>
                      <a:pt x="34" y="4"/>
                    </a:lnTo>
                    <a:lnTo>
                      <a:pt x="37" y="8"/>
                    </a:lnTo>
                    <a:lnTo>
                      <a:pt x="39" y="12"/>
                    </a:lnTo>
                    <a:lnTo>
                      <a:pt x="42" y="18"/>
                    </a:lnTo>
                    <a:lnTo>
                      <a:pt x="43" y="22"/>
                    </a:lnTo>
                    <a:lnTo>
                      <a:pt x="43" y="27"/>
                    </a:lnTo>
                    <a:lnTo>
                      <a:pt x="43" y="33"/>
                    </a:lnTo>
                    <a:lnTo>
                      <a:pt x="43" y="44"/>
                    </a:lnTo>
                    <a:lnTo>
                      <a:pt x="40" y="52"/>
                    </a:lnTo>
                    <a:lnTo>
                      <a:pt x="38" y="57"/>
                    </a:lnTo>
                    <a:lnTo>
                      <a:pt x="36" y="60"/>
                    </a:lnTo>
                    <a:lnTo>
                      <a:pt x="33" y="63"/>
                    </a:lnTo>
                    <a:lnTo>
                      <a:pt x="30" y="65"/>
                    </a:lnTo>
                    <a:lnTo>
                      <a:pt x="26" y="66"/>
                    </a:lnTo>
                    <a:lnTo>
                      <a:pt x="21" y="67"/>
                    </a:lnTo>
                    <a:lnTo>
                      <a:pt x="17" y="66"/>
                    </a:lnTo>
                    <a:lnTo>
                      <a:pt x="13" y="65"/>
                    </a:lnTo>
                    <a:lnTo>
                      <a:pt x="9" y="63"/>
                    </a:lnTo>
                    <a:lnTo>
                      <a:pt x="7" y="60"/>
                    </a:lnTo>
                    <a:lnTo>
                      <a:pt x="3" y="54"/>
                    </a:lnTo>
                    <a:lnTo>
                      <a:pt x="1" y="45"/>
                    </a:lnTo>
                    <a:lnTo>
                      <a:pt x="0" y="33"/>
                    </a:lnTo>
                    <a:lnTo>
                      <a:pt x="1" y="22"/>
                    </a:lnTo>
                    <a:lnTo>
                      <a:pt x="2" y="14"/>
                    </a:lnTo>
                    <a:lnTo>
                      <a:pt x="4" y="10"/>
                    </a:lnTo>
                    <a:lnTo>
                      <a:pt x="7" y="6"/>
                    </a:lnTo>
                    <a:lnTo>
                      <a:pt x="10" y="3"/>
                    </a:lnTo>
                    <a:lnTo>
                      <a:pt x="13" y="1"/>
                    </a:lnTo>
                    <a:lnTo>
                      <a:pt x="17" y="0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29" name="Freeform 1002"/>
              <p:cNvSpPr>
                <a:spLocks noEditPoints="1"/>
              </p:cNvSpPr>
              <p:nvPr/>
            </p:nvSpPr>
            <p:spPr bwMode="auto">
              <a:xfrm>
                <a:off x="676276" y="3786188"/>
                <a:ext cx="66675" cy="106363"/>
              </a:xfrm>
              <a:custGeom>
                <a:avLst/>
                <a:gdLst>
                  <a:gd name="T0" fmla="*/ 21 w 42"/>
                  <a:gd name="T1" fmla="*/ 7 h 67"/>
                  <a:gd name="T2" fmla="*/ 18 w 42"/>
                  <a:gd name="T3" fmla="*/ 8 h 67"/>
                  <a:gd name="T4" fmla="*/ 15 w 42"/>
                  <a:gd name="T5" fmla="*/ 9 h 67"/>
                  <a:gd name="T6" fmla="*/ 12 w 42"/>
                  <a:gd name="T7" fmla="*/ 12 h 67"/>
                  <a:gd name="T8" fmla="*/ 9 w 42"/>
                  <a:gd name="T9" fmla="*/ 20 h 67"/>
                  <a:gd name="T10" fmla="*/ 8 w 42"/>
                  <a:gd name="T11" fmla="*/ 33 h 67"/>
                  <a:gd name="T12" fmla="*/ 9 w 42"/>
                  <a:gd name="T13" fmla="*/ 47 h 67"/>
                  <a:gd name="T14" fmla="*/ 12 w 42"/>
                  <a:gd name="T15" fmla="*/ 54 h 67"/>
                  <a:gd name="T16" fmla="*/ 15 w 42"/>
                  <a:gd name="T17" fmla="*/ 57 h 67"/>
                  <a:gd name="T18" fmla="*/ 18 w 42"/>
                  <a:gd name="T19" fmla="*/ 59 h 67"/>
                  <a:gd name="T20" fmla="*/ 21 w 42"/>
                  <a:gd name="T21" fmla="*/ 59 h 67"/>
                  <a:gd name="T22" fmla="*/ 25 w 42"/>
                  <a:gd name="T23" fmla="*/ 59 h 67"/>
                  <a:gd name="T24" fmla="*/ 28 w 42"/>
                  <a:gd name="T25" fmla="*/ 57 h 67"/>
                  <a:gd name="T26" fmla="*/ 30 w 42"/>
                  <a:gd name="T27" fmla="*/ 54 h 67"/>
                  <a:gd name="T28" fmla="*/ 33 w 42"/>
                  <a:gd name="T29" fmla="*/ 47 h 67"/>
                  <a:gd name="T30" fmla="*/ 34 w 42"/>
                  <a:gd name="T31" fmla="*/ 33 h 67"/>
                  <a:gd name="T32" fmla="*/ 33 w 42"/>
                  <a:gd name="T33" fmla="*/ 20 h 67"/>
                  <a:gd name="T34" fmla="*/ 30 w 42"/>
                  <a:gd name="T35" fmla="*/ 12 h 67"/>
                  <a:gd name="T36" fmla="*/ 28 w 42"/>
                  <a:gd name="T37" fmla="*/ 10 h 67"/>
                  <a:gd name="T38" fmla="*/ 25 w 42"/>
                  <a:gd name="T39" fmla="*/ 8 h 67"/>
                  <a:gd name="T40" fmla="*/ 21 w 42"/>
                  <a:gd name="T41" fmla="*/ 7 h 67"/>
                  <a:gd name="T42" fmla="*/ 21 w 42"/>
                  <a:gd name="T43" fmla="*/ 0 h 67"/>
                  <a:gd name="T44" fmla="*/ 26 w 42"/>
                  <a:gd name="T45" fmla="*/ 0 h 67"/>
                  <a:gd name="T46" fmla="*/ 31 w 42"/>
                  <a:gd name="T47" fmla="*/ 2 h 67"/>
                  <a:gd name="T48" fmla="*/ 34 w 42"/>
                  <a:gd name="T49" fmla="*/ 4 h 67"/>
                  <a:gd name="T50" fmla="*/ 37 w 42"/>
                  <a:gd name="T51" fmla="*/ 8 h 67"/>
                  <a:gd name="T52" fmla="*/ 39 w 42"/>
                  <a:gd name="T53" fmla="*/ 12 h 67"/>
                  <a:gd name="T54" fmla="*/ 41 w 42"/>
                  <a:gd name="T55" fmla="*/ 18 h 67"/>
                  <a:gd name="T56" fmla="*/ 42 w 42"/>
                  <a:gd name="T57" fmla="*/ 22 h 67"/>
                  <a:gd name="T58" fmla="*/ 42 w 42"/>
                  <a:gd name="T59" fmla="*/ 27 h 67"/>
                  <a:gd name="T60" fmla="*/ 42 w 42"/>
                  <a:gd name="T61" fmla="*/ 33 h 67"/>
                  <a:gd name="T62" fmla="*/ 42 w 42"/>
                  <a:gd name="T63" fmla="*/ 44 h 67"/>
                  <a:gd name="T64" fmla="*/ 40 w 42"/>
                  <a:gd name="T65" fmla="*/ 52 h 67"/>
                  <a:gd name="T66" fmla="*/ 38 w 42"/>
                  <a:gd name="T67" fmla="*/ 57 h 67"/>
                  <a:gd name="T68" fmla="*/ 36 w 42"/>
                  <a:gd name="T69" fmla="*/ 60 h 67"/>
                  <a:gd name="T70" fmla="*/ 33 w 42"/>
                  <a:gd name="T71" fmla="*/ 63 h 67"/>
                  <a:gd name="T72" fmla="*/ 30 w 42"/>
                  <a:gd name="T73" fmla="*/ 65 h 67"/>
                  <a:gd name="T74" fmla="*/ 26 w 42"/>
                  <a:gd name="T75" fmla="*/ 66 h 67"/>
                  <a:gd name="T76" fmla="*/ 21 w 42"/>
                  <a:gd name="T77" fmla="*/ 67 h 67"/>
                  <a:gd name="T78" fmla="*/ 17 w 42"/>
                  <a:gd name="T79" fmla="*/ 66 h 67"/>
                  <a:gd name="T80" fmla="*/ 13 w 42"/>
                  <a:gd name="T81" fmla="*/ 65 h 67"/>
                  <a:gd name="T82" fmla="*/ 9 w 42"/>
                  <a:gd name="T83" fmla="*/ 63 h 67"/>
                  <a:gd name="T84" fmla="*/ 6 w 42"/>
                  <a:gd name="T85" fmla="*/ 60 h 67"/>
                  <a:gd name="T86" fmla="*/ 3 w 42"/>
                  <a:gd name="T87" fmla="*/ 54 h 67"/>
                  <a:gd name="T88" fmla="*/ 1 w 42"/>
                  <a:gd name="T89" fmla="*/ 45 h 67"/>
                  <a:gd name="T90" fmla="*/ 0 w 42"/>
                  <a:gd name="T91" fmla="*/ 33 h 67"/>
                  <a:gd name="T92" fmla="*/ 1 w 42"/>
                  <a:gd name="T93" fmla="*/ 22 h 67"/>
                  <a:gd name="T94" fmla="*/ 2 w 42"/>
                  <a:gd name="T95" fmla="*/ 14 h 67"/>
                  <a:gd name="T96" fmla="*/ 4 w 42"/>
                  <a:gd name="T97" fmla="*/ 10 h 67"/>
                  <a:gd name="T98" fmla="*/ 7 w 42"/>
                  <a:gd name="T99" fmla="*/ 6 h 67"/>
                  <a:gd name="T100" fmla="*/ 9 w 42"/>
                  <a:gd name="T101" fmla="*/ 3 h 67"/>
                  <a:gd name="T102" fmla="*/ 13 w 42"/>
                  <a:gd name="T103" fmla="*/ 1 h 67"/>
                  <a:gd name="T104" fmla="*/ 17 w 42"/>
                  <a:gd name="T105" fmla="*/ 0 h 67"/>
                  <a:gd name="T106" fmla="*/ 21 w 42"/>
                  <a:gd name="T107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2" h="67">
                    <a:moveTo>
                      <a:pt x="21" y="7"/>
                    </a:moveTo>
                    <a:lnTo>
                      <a:pt x="18" y="8"/>
                    </a:lnTo>
                    <a:lnTo>
                      <a:pt x="15" y="9"/>
                    </a:lnTo>
                    <a:lnTo>
                      <a:pt x="12" y="12"/>
                    </a:lnTo>
                    <a:lnTo>
                      <a:pt x="9" y="20"/>
                    </a:lnTo>
                    <a:lnTo>
                      <a:pt x="8" y="33"/>
                    </a:lnTo>
                    <a:lnTo>
                      <a:pt x="9" y="47"/>
                    </a:lnTo>
                    <a:lnTo>
                      <a:pt x="12" y="54"/>
                    </a:lnTo>
                    <a:lnTo>
                      <a:pt x="15" y="57"/>
                    </a:lnTo>
                    <a:lnTo>
                      <a:pt x="18" y="59"/>
                    </a:lnTo>
                    <a:lnTo>
                      <a:pt x="21" y="59"/>
                    </a:lnTo>
                    <a:lnTo>
                      <a:pt x="25" y="59"/>
                    </a:lnTo>
                    <a:lnTo>
                      <a:pt x="28" y="57"/>
                    </a:lnTo>
                    <a:lnTo>
                      <a:pt x="30" y="54"/>
                    </a:lnTo>
                    <a:lnTo>
                      <a:pt x="33" y="47"/>
                    </a:lnTo>
                    <a:lnTo>
                      <a:pt x="34" y="33"/>
                    </a:lnTo>
                    <a:lnTo>
                      <a:pt x="33" y="20"/>
                    </a:lnTo>
                    <a:lnTo>
                      <a:pt x="30" y="12"/>
                    </a:lnTo>
                    <a:lnTo>
                      <a:pt x="28" y="10"/>
                    </a:lnTo>
                    <a:lnTo>
                      <a:pt x="25" y="8"/>
                    </a:lnTo>
                    <a:lnTo>
                      <a:pt x="21" y="7"/>
                    </a:lnTo>
                    <a:close/>
                    <a:moveTo>
                      <a:pt x="21" y="0"/>
                    </a:moveTo>
                    <a:lnTo>
                      <a:pt x="26" y="0"/>
                    </a:lnTo>
                    <a:lnTo>
                      <a:pt x="31" y="2"/>
                    </a:lnTo>
                    <a:lnTo>
                      <a:pt x="34" y="4"/>
                    </a:lnTo>
                    <a:lnTo>
                      <a:pt x="37" y="8"/>
                    </a:lnTo>
                    <a:lnTo>
                      <a:pt x="39" y="12"/>
                    </a:lnTo>
                    <a:lnTo>
                      <a:pt x="41" y="18"/>
                    </a:lnTo>
                    <a:lnTo>
                      <a:pt x="42" y="22"/>
                    </a:lnTo>
                    <a:lnTo>
                      <a:pt x="42" y="27"/>
                    </a:lnTo>
                    <a:lnTo>
                      <a:pt x="42" y="33"/>
                    </a:lnTo>
                    <a:lnTo>
                      <a:pt x="42" y="44"/>
                    </a:lnTo>
                    <a:lnTo>
                      <a:pt x="40" y="52"/>
                    </a:lnTo>
                    <a:lnTo>
                      <a:pt x="38" y="57"/>
                    </a:lnTo>
                    <a:lnTo>
                      <a:pt x="36" y="60"/>
                    </a:lnTo>
                    <a:lnTo>
                      <a:pt x="33" y="63"/>
                    </a:lnTo>
                    <a:lnTo>
                      <a:pt x="30" y="65"/>
                    </a:lnTo>
                    <a:lnTo>
                      <a:pt x="26" y="66"/>
                    </a:lnTo>
                    <a:lnTo>
                      <a:pt x="21" y="67"/>
                    </a:lnTo>
                    <a:lnTo>
                      <a:pt x="17" y="66"/>
                    </a:lnTo>
                    <a:lnTo>
                      <a:pt x="13" y="65"/>
                    </a:lnTo>
                    <a:lnTo>
                      <a:pt x="9" y="63"/>
                    </a:lnTo>
                    <a:lnTo>
                      <a:pt x="6" y="60"/>
                    </a:lnTo>
                    <a:lnTo>
                      <a:pt x="3" y="54"/>
                    </a:lnTo>
                    <a:lnTo>
                      <a:pt x="1" y="45"/>
                    </a:lnTo>
                    <a:lnTo>
                      <a:pt x="0" y="33"/>
                    </a:lnTo>
                    <a:lnTo>
                      <a:pt x="1" y="22"/>
                    </a:lnTo>
                    <a:lnTo>
                      <a:pt x="2" y="14"/>
                    </a:lnTo>
                    <a:lnTo>
                      <a:pt x="4" y="10"/>
                    </a:lnTo>
                    <a:lnTo>
                      <a:pt x="7" y="6"/>
                    </a:lnTo>
                    <a:lnTo>
                      <a:pt x="9" y="3"/>
                    </a:lnTo>
                    <a:lnTo>
                      <a:pt x="13" y="1"/>
                    </a:lnTo>
                    <a:lnTo>
                      <a:pt x="17" y="0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30" name="Freeform 1003"/>
              <p:cNvSpPr>
                <a:spLocks/>
              </p:cNvSpPr>
              <p:nvPr/>
            </p:nvSpPr>
            <p:spPr bwMode="auto">
              <a:xfrm>
                <a:off x="763588" y="3786188"/>
                <a:ext cx="39688" cy="104775"/>
              </a:xfrm>
              <a:custGeom>
                <a:avLst/>
                <a:gdLst>
                  <a:gd name="T0" fmla="*/ 20 w 25"/>
                  <a:gd name="T1" fmla="*/ 0 h 66"/>
                  <a:gd name="T2" fmla="*/ 25 w 25"/>
                  <a:gd name="T3" fmla="*/ 0 h 66"/>
                  <a:gd name="T4" fmla="*/ 25 w 25"/>
                  <a:gd name="T5" fmla="*/ 66 h 66"/>
                  <a:gd name="T6" fmla="*/ 16 w 25"/>
                  <a:gd name="T7" fmla="*/ 66 h 66"/>
                  <a:gd name="T8" fmla="*/ 16 w 25"/>
                  <a:gd name="T9" fmla="*/ 14 h 66"/>
                  <a:gd name="T10" fmla="*/ 13 w 25"/>
                  <a:gd name="T11" fmla="*/ 17 h 66"/>
                  <a:gd name="T12" fmla="*/ 9 w 25"/>
                  <a:gd name="T13" fmla="*/ 20 h 66"/>
                  <a:gd name="T14" fmla="*/ 5 w 25"/>
                  <a:gd name="T15" fmla="*/ 22 h 66"/>
                  <a:gd name="T16" fmla="*/ 0 w 25"/>
                  <a:gd name="T17" fmla="*/ 24 h 66"/>
                  <a:gd name="T18" fmla="*/ 0 w 25"/>
                  <a:gd name="T19" fmla="*/ 16 h 66"/>
                  <a:gd name="T20" fmla="*/ 7 w 25"/>
                  <a:gd name="T21" fmla="*/ 13 h 66"/>
                  <a:gd name="T22" fmla="*/ 13 w 25"/>
                  <a:gd name="T23" fmla="*/ 8 h 66"/>
                  <a:gd name="T24" fmla="*/ 17 w 25"/>
                  <a:gd name="T25" fmla="*/ 4 h 66"/>
                  <a:gd name="T26" fmla="*/ 20 w 25"/>
                  <a:gd name="T27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" h="66">
                    <a:moveTo>
                      <a:pt x="20" y="0"/>
                    </a:moveTo>
                    <a:lnTo>
                      <a:pt x="25" y="0"/>
                    </a:lnTo>
                    <a:lnTo>
                      <a:pt x="25" y="66"/>
                    </a:lnTo>
                    <a:lnTo>
                      <a:pt x="16" y="66"/>
                    </a:lnTo>
                    <a:lnTo>
                      <a:pt x="16" y="14"/>
                    </a:lnTo>
                    <a:lnTo>
                      <a:pt x="13" y="17"/>
                    </a:lnTo>
                    <a:lnTo>
                      <a:pt x="9" y="20"/>
                    </a:lnTo>
                    <a:lnTo>
                      <a:pt x="5" y="22"/>
                    </a:lnTo>
                    <a:lnTo>
                      <a:pt x="0" y="24"/>
                    </a:lnTo>
                    <a:lnTo>
                      <a:pt x="0" y="16"/>
                    </a:lnTo>
                    <a:lnTo>
                      <a:pt x="7" y="13"/>
                    </a:lnTo>
                    <a:lnTo>
                      <a:pt x="13" y="8"/>
                    </a:lnTo>
                    <a:lnTo>
                      <a:pt x="17" y="4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31" name="Freeform 1004"/>
              <p:cNvSpPr>
                <a:spLocks noEditPoints="1"/>
              </p:cNvSpPr>
              <p:nvPr/>
            </p:nvSpPr>
            <p:spPr bwMode="auto">
              <a:xfrm>
                <a:off x="401638" y="4368801"/>
                <a:ext cx="68263" cy="106363"/>
              </a:xfrm>
              <a:custGeom>
                <a:avLst/>
                <a:gdLst>
                  <a:gd name="T0" fmla="*/ 21 w 43"/>
                  <a:gd name="T1" fmla="*/ 7 h 67"/>
                  <a:gd name="T2" fmla="*/ 17 w 43"/>
                  <a:gd name="T3" fmla="*/ 8 h 67"/>
                  <a:gd name="T4" fmla="*/ 15 w 43"/>
                  <a:gd name="T5" fmla="*/ 9 h 67"/>
                  <a:gd name="T6" fmla="*/ 12 w 43"/>
                  <a:gd name="T7" fmla="*/ 12 h 67"/>
                  <a:gd name="T8" fmla="*/ 9 w 43"/>
                  <a:gd name="T9" fmla="*/ 20 h 67"/>
                  <a:gd name="T10" fmla="*/ 8 w 43"/>
                  <a:gd name="T11" fmla="*/ 33 h 67"/>
                  <a:gd name="T12" fmla="*/ 9 w 43"/>
                  <a:gd name="T13" fmla="*/ 46 h 67"/>
                  <a:gd name="T14" fmla="*/ 12 w 43"/>
                  <a:gd name="T15" fmla="*/ 53 h 67"/>
                  <a:gd name="T16" fmla="*/ 15 w 43"/>
                  <a:gd name="T17" fmla="*/ 57 h 67"/>
                  <a:gd name="T18" fmla="*/ 18 w 43"/>
                  <a:gd name="T19" fmla="*/ 59 h 67"/>
                  <a:gd name="T20" fmla="*/ 21 w 43"/>
                  <a:gd name="T21" fmla="*/ 59 h 67"/>
                  <a:gd name="T22" fmla="*/ 24 w 43"/>
                  <a:gd name="T23" fmla="*/ 59 h 67"/>
                  <a:gd name="T24" fmla="*/ 27 w 43"/>
                  <a:gd name="T25" fmla="*/ 57 h 67"/>
                  <a:gd name="T26" fmla="*/ 31 w 43"/>
                  <a:gd name="T27" fmla="*/ 53 h 67"/>
                  <a:gd name="T28" fmla="*/ 34 w 43"/>
                  <a:gd name="T29" fmla="*/ 46 h 67"/>
                  <a:gd name="T30" fmla="*/ 35 w 43"/>
                  <a:gd name="T31" fmla="*/ 33 h 67"/>
                  <a:gd name="T32" fmla="*/ 34 w 43"/>
                  <a:gd name="T33" fmla="*/ 20 h 67"/>
                  <a:gd name="T34" fmla="*/ 31 w 43"/>
                  <a:gd name="T35" fmla="*/ 13 h 67"/>
                  <a:gd name="T36" fmla="*/ 27 w 43"/>
                  <a:gd name="T37" fmla="*/ 10 h 67"/>
                  <a:gd name="T38" fmla="*/ 24 w 43"/>
                  <a:gd name="T39" fmla="*/ 8 h 67"/>
                  <a:gd name="T40" fmla="*/ 21 w 43"/>
                  <a:gd name="T41" fmla="*/ 7 h 67"/>
                  <a:gd name="T42" fmla="*/ 21 w 43"/>
                  <a:gd name="T43" fmla="*/ 0 h 67"/>
                  <a:gd name="T44" fmla="*/ 26 w 43"/>
                  <a:gd name="T45" fmla="*/ 0 h 67"/>
                  <a:gd name="T46" fmla="*/ 31 w 43"/>
                  <a:gd name="T47" fmla="*/ 2 h 67"/>
                  <a:gd name="T48" fmla="*/ 35 w 43"/>
                  <a:gd name="T49" fmla="*/ 5 h 67"/>
                  <a:gd name="T50" fmla="*/ 38 w 43"/>
                  <a:gd name="T51" fmla="*/ 8 h 67"/>
                  <a:gd name="T52" fmla="*/ 40 w 43"/>
                  <a:gd name="T53" fmla="*/ 12 h 67"/>
                  <a:gd name="T54" fmla="*/ 42 w 43"/>
                  <a:gd name="T55" fmla="*/ 18 h 67"/>
                  <a:gd name="T56" fmla="*/ 42 w 43"/>
                  <a:gd name="T57" fmla="*/ 22 h 67"/>
                  <a:gd name="T58" fmla="*/ 43 w 43"/>
                  <a:gd name="T59" fmla="*/ 27 h 67"/>
                  <a:gd name="T60" fmla="*/ 43 w 43"/>
                  <a:gd name="T61" fmla="*/ 33 h 67"/>
                  <a:gd name="T62" fmla="*/ 42 w 43"/>
                  <a:gd name="T63" fmla="*/ 43 h 67"/>
                  <a:gd name="T64" fmla="*/ 41 w 43"/>
                  <a:gd name="T65" fmla="*/ 51 h 67"/>
                  <a:gd name="T66" fmla="*/ 39 w 43"/>
                  <a:gd name="T67" fmla="*/ 57 h 67"/>
                  <a:gd name="T68" fmla="*/ 37 w 43"/>
                  <a:gd name="T69" fmla="*/ 60 h 67"/>
                  <a:gd name="T70" fmla="*/ 34 w 43"/>
                  <a:gd name="T71" fmla="*/ 63 h 67"/>
                  <a:gd name="T72" fmla="*/ 30 w 43"/>
                  <a:gd name="T73" fmla="*/ 65 h 67"/>
                  <a:gd name="T74" fmla="*/ 25 w 43"/>
                  <a:gd name="T75" fmla="*/ 66 h 67"/>
                  <a:gd name="T76" fmla="*/ 21 w 43"/>
                  <a:gd name="T77" fmla="*/ 67 h 67"/>
                  <a:gd name="T78" fmla="*/ 16 w 43"/>
                  <a:gd name="T79" fmla="*/ 66 h 67"/>
                  <a:gd name="T80" fmla="*/ 13 w 43"/>
                  <a:gd name="T81" fmla="*/ 65 h 67"/>
                  <a:gd name="T82" fmla="*/ 9 w 43"/>
                  <a:gd name="T83" fmla="*/ 63 h 67"/>
                  <a:gd name="T84" fmla="*/ 6 w 43"/>
                  <a:gd name="T85" fmla="*/ 61 h 67"/>
                  <a:gd name="T86" fmla="*/ 3 w 43"/>
                  <a:gd name="T87" fmla="*/ 53 h 67"/>
                  <a:gd name="T88" fmla="*/ 0 w 43"/>
                  <a:gd name="T89" fmla="*/ 44 h 67"/>
                  <a:gd name="T90" fmla="*/ 0 w 43"/>
                  <a:gd name="T91" fmla="*/ 33 h 67"/>
                  <a:gd name="T92" fmla="*/ 0 w 43"/>
                  <a:gd name="T93" fmla="*/ 23 h 67"/>
                  <a:gd name="T94" fmla="*/ 2 w 43"/>
                  <a:gd name="T95" fmla="*/ 14 h 67"/>
                  <a:gd name="T96" fmla="*/ 4 w 43"/>
                  <a:gd name="T97" fmla="*/ 10 h 67"/>
                  <a:gd name="T98" fmla="*/ 6 w 43"/>
                  <a:gd name="T99" fmla="*/ 6 h 67"/>
                  <a:gd name="T100" fmla="*/ 9 w 43"/>
                  <a:gd name="T101" fmla="*/ 3 h 67"/>
                  <a:gd name="T102" fmla="*/ 13 w 43"/>
                  <a:gd name="T103" fmla="*/ 2 h 67"/>
                  <a:gd name="T104" fmla="*/ 16 w 43"/>
                  <a:gd name="T105" fmla="*/ 0 h 67"/>
                  <a:gd name="T106" fmla="*/ 21 w 43"/>
                  <a:gd name="T107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3" h="67">
                    <a:moveTo>
                      <a:pt x="21" y="7"/>
                    </a:moveTo>
                    <a:lnTo>
                      <a:pt x="17" y="8"/>
                    </a:lnTo>
                    <a:lnTo>
                      <a:pt x="15" y="9"/>
                    </a:lnTo>
                    <a:lnTo>
                      <a:pt x="12" y="12"/>
                    </a:lnTo>
                    <a:lnTo>
                      <a:pt x="9" y="20"/>
                    </a:lnTo>
                    <a:lnTo>
                      <a:pt x="8" y="33"/>
                    </a:lnTo>
                    <a:lnTo>
                      <a:pt x="9" y="46"/>
                    </a:lnTo>
                    <a:lnTo>
                      <a:pt x="12" y="53"/>
                    </a:lnTo>
                    <a:lnTo>
                      <a:pt x="15" y="57"/>
                    </a:lnTo>
                    <a:lnTo>
                      <a:pt x="18" y="59"/>
                    </a:lnTo>
                    <a:lnTo>
                      <a:pt x="21" y="59"/>
                    </a:lnTo>
                    <a:lnTo>
                      <a:pt x="24" y="59"/>
                    </a:lnTo>
                    <a:lnTo>
                      <a:pt x="27" y="57"/>
                    </a:lnTo>
                    <a:lnTo>
                      <a:pt x="31" y="53"/>
                    </a:lnTo>
                    <a:lnTo>
                      <a:pt x="34" y="46"/>
                    </a:lnTo>
                    <a:lnTo>
                      <a:pt x="35" y="33"/>
                    </a:lnTo>
                    <a:lnTo>
                      <a:pt x="34" y="20"/>
                    </a:lnTo>
                    <a:lnTo>
                      <a:pt x="31" y="13"/>
                    </a:lnTo>
                    <a:lnTo>
                      <a:pt x="27" y="10"/>
                    </a:lnTo>
                    <a:lnTo>
                      <a:pt x="24" y="8"/>
                    </a:lnTo>
                    <a:lnTo>
                      <a:pt x="21" y="7"/>
                    </a:lnTo>
                    <a:close/>
                    <a:moveTo>
                      <a:pt x="21" y="0"/>
                    </a:moveTo>
                    <a:lnTo>
                      <a:pt x="26" y="0"/>
                    </a:lnTo>
                    <a:lnTo>
                      <a:pt x="31" y="2"/>
                    </a:lnTo>
                    <a:lnTo>
                      <a:pt x="35" y="5"/>
                    </a:lnTo>
                    <a:lnTo>
                      <a:pt x="38" y="8"/>
                    </a:lnTo>
                    <a:lnTo>
                      <a:pt x="40" y="12"/>
                    </a:lnTo>
                    <a:lnTo>
                      <a:pt x="42" y="18"/>
                    </a:lnTo>
                    <a:lnTo>
                      <a:pt x="42" y="22"/>
                    </a:lnTo>
                    <a:lnTo>
                      <a:pt x="43" y="27"/>
                    </a:lnTo>
                    <a:lnTo>
                      <a:pt x="43" y="33"/>
                    </a:lnTo>
                    <a:lnTo>
                      <a:pt x="42" y="43"/>
                    </a:lnTo>
                    <a:lnTo>
                      <a:pt x="41" y="51"/>
                    </a:lnTo>
                    <a:lnTo>
                      <a:pt x="39" y="57"/>
                    </a:lnTo>
                    <a:lnTo>
                      <a:pt x="37" y="60"/>
                    </a:lnTo>
                    <a:lnTo>
                      <a:pt x="34" y="63"/>
                    </a:lnTo>
                    <a:lnTo>
                      <a:pt x="30" y="65"/>
                    </a:lnTo>
                    <a:lnTo>
                      <a:pt x="25" y="66"/>
                    </a:lnTo>
                    <a:lnTo>
                      <a:pt x="21" y="67"/>
                    </a:lnTo>
                    <a:lnTo>
                      <a:pt x="16" y="66"/>
                    </a:lnTo>
                    <a:lnTo>
                      <a:pt x="13" y="65"/>
                    </a:lnTo>
                    <a:lnTo>
                      <a:pt x="9" y="63"/>
                    </a:lnTo>
                    <a:lnTo>
                      <a:pt x="6" y="61"/>
                    </a:lnTo>
                    <a:lnTo>
                      <a:pt x="3" y="53"/>
                    </a:lnTo>
                    <a:lnTo>
                      <a:pt x="0" y="44"/>
                    </a:lnTo>
                    <a:lnTo>
                      <a:pt x="0" y="33"/>
                    </a:lnTo>
                    <a:lnTo>
                      <a:pt x="0" y="23"/>
                    </a:lnTo>
                    <a:lnTo>
                      <a:pt x="2" y="14"/>
                    </a:lnTo>
                    <a:lnTo>
                      <a:pt x="4" y="10"/>
                    </a:lnTo>
                    <a:lnTo>
                      <a:pt x="6" y="6"/>
                    </a:lnTo>
                    <a:lnTo>
                      <a:pt x="9" y="3"/>
                    </a:lnTo>
                    <a:lnTo>
                      <a:pt x="13" y="2"/>
                    </a:lnTo>
                    <a:lnTo>
                      <a:pt x="16" y="0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32" name="Rectangle 1005"/>
              <p:cNvSpPr>
                <a:spLocks noChangeArrowheads="1"/>
              </p:cNvSpPr>
              <p:nvPr/>
            </p:nvSpPr>
            <p:spPr bwMode="auto">
              <a:xfrm>
                <a:off x="488951" y="4459288"/>
                <a:ext cx="14288" cy="1428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33" name="Freeform 1006"/>
              <p:cNvSpPr>
                <a:spLocks noEditPoints="1"/>
              </p:cNvSpPr>
              <p:nvPr/>
            </p:nvSpPr>
            <p:spPr bwMode="auto">
              <a:xfrm>
                <a:off x="522288" y="4368801"/>
                <a:ext cx="68263" cy="106363"/>
              </a:xfrm>
              <a:custGeom>
                <a:avLst/>
                <a:gdLst>
                  <a:gd name="T0" fmla="*/ 22 w 43"/>
                  <a:gd name="T1" fmla="*/ 7 h 67"/>
                  <a:gd name="T2" fmla="*/ 18 w 43"/>
                  <a:gd name="T3" fmla="*/ 8 h 67"/>
                  <a:gd name="T4" fmla="*/ 15 w 43"/>
                  <a:gd name="T5" fmla="*/ 9 h 67"/>
                  <a:gd name="T6" fmla="*/ 12 w 43"/>
                  <a:gd name="T7" fmla="*/ 12 h 67"/>
                  <a:gd name="T8" fmla="*/ 9 w 43"/>
                  <a:gd name="T9" fmla="*/ 20 h 67"/>
                  <a:gd name="T10" fmla="*/ 8 w 43"/>
                  <a:gd name="T11" fmla="*/ 33 h 67"/>
                  <a:gd name="T12" fmla="*/ 9 w 43"/>
                  <a:gd name="T13" fmla="*/ 46 h 67"/>
                  <a:gd name="T14" fmla="*/ 12 w 43"/>
                  <a:gd name="T15" fmla="*/ 53 h 67"/>
                  <a:gd name="T16" fmla="*/ 15 w 43"/>
                  <a:gd name="T17" fmla="*/ 57 h 67"/>
                  <a:gd name="T18" fmla="*/ 18 w 43"/>
                  <a:gd name="T19" fmla="*/ 59 h 67"/>
                  <a:gd name="T20" fmla="*/ 22 w 43"/>
                  <a:gd name="T21" fmla="*/ 59 h 67"/>
                  <a:gd name="T22" fmla="*/ 26 w 43"/>
                  <a:gd name="T23" fmla="*/ 59 h 67"/>
                  <a:gd name="T24" fmla="*/ 29 w 43"/>
                  <a:gd name="T25" fmla="*/ 57 h 67"/>
                  <a:gd name="T26" fmla="*/ 31 w 43"/>
                  <a:gd name="T27" fmla="*/ 53 h 67"/>
                  <a:gd name="T28" fmla="*/ 34 w 43"/>
                  <a:gd name="T29" fmla="*/ 46 h 67"/>
                  <a:gd name="T30" fmla="*/ 35 w 43"/>
                  <a:gd name="T31" fmla="*/ 33 h 67"/>
                  <a:gd name="T32" fmla="*/ 34 w 43"/>
                  <a:gd name="T33" fmla="*/ 20 h 67"/>
                  <a:gd name="T34" fmla="*/ 31 w 43"/>
                  <a:gd name="T35" fmla="*/ 13 h 67"/>
                  <a:gd name="T36" fmla="*/ 29 w 43"/>
                  <a:gd name="T37" fmla="*/ 10 h 67"/>
                  <a:gd name="T38" fmla="*/ 26 w 43"/>
                  <a:gd name="T39" fmla="*/ 8 h 67"/>
                  <a:gd name="T40" fmla="*/ 22 w 43"/>
                  <a:gd name="T41" fmla="*/ 7 h 67"/>
                  <a:gd name="T42" fmla="*/ 22 w 43"/>
                  <a:gd name="T43" fmla="*/ 0 h 67"/>
                  <a:gd name="T44" fmla="*/ 27 w 43"/>
                  <a:gd name="T45" fmla="*/ 0 h 67"/>
                  <a:gd name="T46" fmla="*/ 32 w 43"/>
                  <a:gd name="T47" fmla="*/ 2 h 67"/>
                  <a:gd name="T48" fmla="*/ 35 w 43"/>
                  <a:gd name="T49" fmla="*/ 5 h 67"/>
                  <a:gd name="T50" fmla="*/ 38 w 43"/>
                  <a:gd name="T51" fmla="*/ 8 h 67"/>
                  <a:gd name="T52" fmla="*/ 40 w 43"/>
                  <a:gd name="T53" fmla="*/ 12 h 67"/>
                  <a:gd name="T54" fmla="*/ 42 w 43"/>
                  <a:gd name="T55" fmla="*/ 18 h 67"/>
                  <a:gd name="T56" fmla="*/ 43 w 43"/>
                  <a:gd name="T57" fmla="*/ 22 h 67"/>
                  <a:gd name="T58" fmla="*/ 43 w 43"/>
                  <a:gd name="T59" fmla="*/ 27 h 67"/>
                  <a:gd name="T60" fmla="*/ 43 w 43"/>
                  <a:gd name="T61" fmla="*/ 33 h 67"/>
                  <a:gd name="T62" fmla="*/ 43 w 43"/>
                  <a:gd name="T63" fmla="*/ 43 h 67"/>
                  <a:gd name="T64" fmla="*/ 41 w 43"/>
                  <a:gd name="T65" fmla="*/ 51 h 67"/>
                  <a:gd name="T66" fmla="*/ 39 w 43"/>
                  <a:gd name="T67" fmla="*/ 57 h 67"/>
                  <a:gd name="T68" fmla="*/ 37 w 43"/>
                  <a:gd name="T69" fmla="*/ 60 h 67"/>
                  <a:gd name="T70" fmla="*/ 34 w 43"/>
                  <a:gd name="T71" fmla="*/ 63 h 67"/>
                  <a:gd name="T72" fmla="*/ 31 w 43"/>
                  <a:gd name="T73" fmla="*/ 65 h 67"/>
                  <a:gd name="T74" fmla="*/ 27 w 43"/>
                  <a:gd name="T75" fmla="*/ 66 h 67"/>
                  <a:gd name="T76" fmla="*/ 22 w 43"/>
                  <a:gd name="T77" fmla="*/ 67 h 67"/>
                  <a:gd name="T78" fmla="*/ 17 w 43"/>
                  <a:gd name="T79" fmla="*/ 66 h 67"/>
                  <a:gd name="T80" fmla="*/ 13 w 43"/>
                  <a:gd name="T81" fmla="*/ 65 h 67"/>
                  <a:gd name="T82" fmla="*/ 9 w 43"/>
                  <a:gd name="T83" fmla="*/ 63 h 67"/>
                  <a:gd name="T84" fmla="*/ 6 w 43"/>
                  <a:gd name="T85" fmla="*/ 61 h 67"/>
                  <a:gd name="T86" fmla="*/ 3 w 43"/>
                  <a:gd name="T87" fmla="*/ 53 h 67"/>
                  <a:gd name="T88" fmla="*/ 1 w 43"/>
                  <a:gd name="T89" fmla="*/ 44 h 67"/>
                  <a:gd name="T90" fmla="*/ 0 w 43"/>
                  <a:gd name="T91" fmla="*/ 33 h 67"/>
                  <a:gd name="T92" fmla="*/ 1 w 43"/>
                  <a:gd name="T93" fmla="*/ 23 h 67"/>
                  <a:gd name="T94" fmla="*/ 2 w 43"/>
                  <a:gd name="T95" fmla="*/ 14 h 67"/>
                  <a:gd name="T96" fmla="*/ 4 w 43"/>
                  <a:gd name="T97" fmla="*/ 10 h 67"/>
                  <a:gd name="T98" fmla="*/ 7 w 43"/>
                  <a:gd name="T99" fmla="*/ 6 h 67"/>
                  <a:gd name="T100" fmla="*/ 9 w 43"/>
                  <a:gd name="T101" fmla="*/ 3 h 67"/>
                  <a:gd name="T102" fmla="*/ 13 w 43"/>
                  <a:gd name="T103" fmla="*/ 2 h 67"/>
                  <a:gd name="T104" fmla="*/ 17 w 43"/>
                  <a:gd name="T105" fmla="*/ 0 h 67"/>
                  <a:gd name="T106" fmla="*/ 22 w 43"/>
                  <a:gd name="T107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3" h="67">
                    <a:moveTo>
                      <a:pt x="22" y="7"/>
                    </a:moveTo>
                    <a:lnTo>
                      <a:pt x="18" y="8"/>
                    </a:lnTo>
                    <a:lnTo>
                      <a:pt x="15" y="9"/>
                    </a:lnTo>
                    <a:lnTo>
                      <a:pt x="12" y="12"/>
                    </a:lnTo>
                    <a:lnTo>
                      <a:pt x="9" y="20"/>
                    </a:lnTo>
                    <a:lnTo>
                      <a:pt x="8" y="33"/>
                    </a:lnTo>
                    <a:lnTo>
                      <a:pt x="9" y="46"/>
                    </a:lnTo>
                    <a:lnTo>
                      <a:pt x="12" y="53"/>
                    </a:lnTo>
                    <a:lnTo>
                      <a:pt x="15" y="57"/>
                    </a:lnTo>
                    <a:lnTo>
                      <a:pt x="18" y="59"/>
                    </a:lnTo>
                    <a:lnTo>
                      <a:pt x="22" y="59"/>
                    </a:lnTo>
                    <a:lnTo>
                      <a:pt x="26" y="59"/>
                    </a:lnTo>
                    <a:lnTo>
                      <a:pt x="29" y="57"/>
                    </a:lnTo>
                    <a:lnTo>
                      <a:pt x="31" y="53"/>
                    </a:lnTo>
                    <a:lnTo>
                      <a:pt x="34" y="46"/>
                    </a:lnTo>
                    <a:lnTo>
                      <a:pt x="35" y="33"/>
                    </a:lnTo>
                    <a:lnTo>
                      <a:pt x="34" y="20"/>
                    </a:lnTo>
                    <a:lnTo>
                      <a:pt x="31" y="13"/>
                    </a:lnTo>
                    <a:lnTo>
                      <a:pt x="29" y="10"/>
                    </a:lnTo>
                    <a:lnTo>
                      <a:pt x="26" y="8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7" y="0"/>
                    </a:lnTo>
                    <a:lnTo>
                      <a:pt x="32" y="2"/>
                    </a:lnTo>
                    <a:lnTo>
                      <a:pt x="35" y="5"/>
                    </a:lnTo>
                    <a:lnTo>
                      <a:pt x="38" y="8"/>
                    </a:lnTo>
                    <a:lnTo>
                      <a:pt x="40" y="12"/>
                    </a:lnTo>
                    <a:lnTo>
                      <a:pt x="42" y="18"/>
                    </a:lnTo>
                    <a:lnTo>
                      <a:pt x="43" y="22"/>
                    </a:lnTo>
                    <a:lnTo>
                      <a:pt x="43" y="27"/>
                    </a:lnTo>
                    <a:lnTo>
                      <a:pt x="43" y="33"/>
                    </a:lnTo>
                    <a:lnTo>
                      <a:pt x="43" y="43"/>
                    </a:lnTo>
                    <a:lnTo>
                      <a:pt x="41" y="51"/>
                    </a:lnTo>
                    <a:lnTo>
                      <a:pt x="39" y="57"/>
                    </a:lnTo>
                    <a:lnTo>
                      <a:pt x="37" y="60"/>
                    </a:lnTo>
                    <a:lnTo>
                      <a:pt x="34" y="63"/>
                    </a:lnTo>
                    <a:lnTo>
                      <a:pt x="31" y="65"/>
                    </a:lnTo>
                    <a:lnTo>
                      <a:pt x="27" y="66"/>
                    </a:lnTo>
                    <a:lnTo>
                      <a:pt x="22" y="67"/>
                    </a:lnTo>
                    <a:lnTo>
                      <a:pt x="17" y="66"/>
                    </a:lnTo>
                    <a:lnTo>
                      <a:pt x="13" y="65"/>
                    </a:lnTo>
                    <a:lnTo>
                      <a:pt x="9" y="63"/>
                    </a:lnTo>
                    <a:lnTo>
                      <a:pt x="6" y="61"/>
                    </a:lnTo>
                    <a:lnTo>
                      <a:pt x="3" y="53"/>
                    </a:lnTo>
                    <a:lnTo>
                      <a:pt x="1" y="44"/>
                    </a:lnTo>
                    <a:lnTo>
                      <a:pt x="0" y="33"/>
                    </a:lnTo>
                    <a:lnTo>
                      <a:pt x="1" y="23"/>
                    </a:lnTo>
                    <a:lnTo>
                      <a:pt x="2" y="14"/>
                    </a:lnTo>
                    <a:lnTo>
                      <a:pt x="4" y="10"/>
                    </a:lnTo>
                    <a:lnTo>
                      <a:pt x="7" y="6"/>
                    </a:lnTo>
                    <a:lnTo>
                      <a:pt x="9" y="3"/>
                    </a:lnTo>
                    <a:lnTo>
                      <a:pt x="13" y="2"/>
                    </a:lnTo>
                    <a:lnTo>
                      <a:pt x="17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34" name="Freeform 1007"/>
              <p:cNvSpPr>
                <a:spLocks noEditPoints="1"/>
              </p:cNvSpPr>
              <p:nvPr/>
            </p:nvSpPr>
            <p:spPr bwMode="auto">
              <a:xfrm>
                <a:off x="603251" y="4368801"/>
                <a:ext cx="68263" cy="106363"/>
              </a:xfrm>
              <a:custGeom>
                <a:avLst/>
                <a:gdLst>
                  <a:gd name="T0" fmla="*/ 21 w 43"/>
                  <a:gd name="T1" fmla="*/ 7 h 67"/>
                  <a:gd name="T2" fmla="*/ 18 w 43"/>
                  <a:gd name="T3" fmla="*/ 8 h 67"/>
                  <a:gd name="T4" fmla="*/ 15 w 43"/>
                  <a:gd name="T5" fmla="*/ 9 h 67"/>
                  <a:gd name="T6" fmla="*/ 12 w 43"/>
                  <a:gd name="T7" fmla="*/ 12 h 67"/>
                  <a:gd name="T8" fmla="*/ 9 w 43"/>
                  <a:gd name="T9" fmla="*/ 20 h 67"/>
                  <a:gd name="T10" fmla="*/ 8 w 43"/>
                  <a:gd name="T11" fmla="*/ 33 h 67"/>
                  <a:gd name="T12" fmla="*/ 9 w 43"/>
                  <a:gd name="T13" fmla="*/ 46 h 67"/>
                  <a:gd name="T14" fmla="*/ 12 w 43"/>
                  <a:gd name="T15" fmla="*/ 53 h 67"/>
                  <a:gd name="T16" fmla="*/ 15 w 43"/>
                  <a:gd name="T17" fmla="*/ 57 h 67"/>
                  <a:gd name="T18" fmla="*/ 18 w 43"/>
                  <a:gd name="T19" fmla="*/ 59 h 67"/>
                  <a:gd name="T20" fmla="*/ 21 w 43"/>
                  <a:gd name="T21" fmla="*/ 59 h 67"/>
                  <a:gd name="T22" fmla="*/ 24 w 43"/>
                  <a:gd name="T23" fmla="*/ 59 h 67"/>
                  <a:gd name="T24" fmla="*/ 27 w 43"/>
                  <a:gd name="T25" fmla="*/ 57 h 67"/>
                  <a:gd name="T26" fmla="*/ 30 w 43"/>
                  <a:gd name="T27" fmla="*/ 53 h 67"/>
                  <a:gd name="T28" fmla="*/ 33 w 43"/>
                  <a:gd name="T29" fmla="*/ 46 h 67"/>
                  <a:gd name="T30" fmla="*/ 34 w 43"/>
                  <a:gd name="T31" fmla="*/ 33 h 67"/>
                  <a:gd name="T32" fmla="*/ 33 w 43"/>
                  <a:gd name="T33" fmla="*/ 20 h 67"/>
                  <a:gd name="T34" fmla="*/ 30 w 43"/>
                  <a:gd name="T35" fmla="*/ 13 h 67"/>
                  <a:gd name="T36" fmla="*/ 28 w 43"/>
                  <a:gd name="T37" fmla="*/ 10 h 67"/>
                  <a:gd name="T38" fmla="*/ 24 w 43"/>
                  <a:gd name="T39" fmla="*/ 8 h 67"/>
                  <a:gd name="T40" fmla="*/ 21 w 43"/>
                  <a:gd name="T41" fmla="*/ 7 h 67"/>
                  <a:gd name="T42" fmla="*/ 21 w 43"/>
                  <a:gd name="T43" fmla="*/ 0 h 67"/>
                  <a:gd name="T44" fmla="*/ 26 w 43"/>
                  <a:gd name="T45" fmla="*/ 0 h 67"/>
                  <a:gd name="T46" fmla="*/ 30 w 43"/>
                  <a:gd name="T47" fmla="*/ 2 h 67"/>
                  <a:gd name="T48" fmla="*/ 34 w 43"/>
                  <a:gd name="T49" fmla="*/ 5 h 67"/>
                  <a:gd name="T50" fmla="*/ 38 w 43"/>
                  <a:gd name="T51" fmla="*/ 8 h 67"/>
                  <a:gd name="T52" fmla="*/ 40 w 43"/>
                  <a:gd name="T53" fmla="*/ 12 h 67"/>
                  <a:gd name="T54" fmla="*/ 42 w 43"/>
                  <a:gd name="T55" fmla="*/ 18 h 67"/>
                  <a:gd name="T56" fmla="*/ 42 w 43"/>
                  <a:gd name="T57" fmla="*/ 22 h 67"/>
                  <a:gd name="T58" fmla="*/ 43 w 43"/>
                  <a:gd name="T59" fmla="*/ 27 h 67"/>
                  <a:gd name="T60" fmla="*/ 43 w 43"/>
                  <a:gd name="T61" fmla="*/ 33 h 67"/>
                  <a:gd name="T62" fmla="*/ 43 w 43"/>
                  <a:gd name="T63" fmla="*/ 43 h 67"/>
                  <a:gd name="T64" fmla="*/ 41 w 43"/>
                  <a:gd name="T65" fmla="*/ 51 h 67"/>
                  <a:gd name="T66" fmla="*/ 39 w 43"/>
                  <a:gd name="T67" fmla="*/ 57 h 67"/>
                  <a:gd name="T68" fmla="*/ 37 w 43"/>
                  <a:gd name="T69" fmla="*/ 60 h 67"/>
                  <a:gd name="T70" fmla="*/ 33 w 43"/>
                  <a:gd name="T71" fmla="*/ 63 h 67"/>
                  <a:gd name="T72" fmla="*/ 29 w 43"/>
                  <a:gd name="T73" fmla="*/ 65 h 67"/>
                  <a:gd name="T74" fmla="*/ 25 w 43"/>
                  <a:gd name="T75" fmla="*/ 66 h 67"/>
                  <a:gd name="T76" fmla="*/ 21 w 43"/>
                  <a:gd name="T77" fmla="*/ 67 h 67"/>
                  <a:gd name="T78" fmla="*/ 17 w 43"/>
                  <a:gd name="T79" fmla="*/ 66 h 67"/>
                  <a:gd name="T80" fmla="*/ 13 w 43"/>
                  <a:gd name="T81" fmla="*/ 65 h 67"/>
                  <a:gd name="T82" fmla="*/ 9 w 43"/>
                  <a:gd name="T83" fmla="*/ 63 h 67"/>
                  <a:gd name="T84" fmla="*/ 6 w 43"/>
                  <a:gd name="T85" fmla="*/ 61 h 67"/>
                  <a:gd name="T86" fmla="*/ 3 w 43"/>
                  <a:gd name="T87" fmla="*/ 53 h 67"/>
                  <a:gd name="T88" fmla="*/ 1 w 43"/>
                  <a:gd name="T89" fmla="*/ 44 h 67"/>
                  <a:gd name="T90" fmla="*/ 0 w 43"/>
                  <a:gd name="T91" fmla="*/ 33 h 67"/>
                  <a:gd name="T92" fmla="*/ 0 w 43"/>
                  <a:gd name="T93" fmla="*/ 23 h 67"/>
                  <a:gd name="T94" fmla="*/ 2 w 43"/>
                  <a:gd name="T95" fmla="*/ 14 h 67"/>
                  <a:gd name="T96" fmla="*/ 4 w 43"/>
                  <a:gd name="T97" fmla="*/ 10 h 67"/>
                  <a:gd name="T98" fmla="*/ 6 w 43"/>
                  <a:gd name="T99" fmla="*/ 6 h 67"/>
                  <a:gd name="T100" fmla="*/ 9 w 43"/>
                  <a:gd name="T101" fmla="*/ 3 h 67"/>
                  <a:gd name="T102" fmla="*/ 13 w 43"/>
                  <a:gd name="T103" fmla="*/ 2 h 67"/>
                  <a:gd name="T104" fmla="*/ 17 w 43"/>
                  <a:gd name="T105" fmla="*/ 0 h 67"/>
                  <a:gd name="T106" fmla="*/ 21 w 43"/>
                  <a:gd name="T107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3" h="67">
                    <a:moveTo>
                      <a:pt x="21" y="7"/>
                    </a:moveTo>
                    <a:lnTo>
                      <a:pt x="18" y="8"/>
                    </a:lnTo>
                    <a:lnTo>
                      <a:pt x="15" y="9"/>
                    </a:lnTo>
                    <a:lnTo>
                      <a:pt x="12" y="12"/>
                    </a:lnTo>
                    <a:lnTo>
                      <a:pt x="9" y="20"/>
                    </a:lnTo>
                    <a:lnTo>
                      <a:pt x="8" y="33"/>
                    </a:lnTo>
                    <a:lnTo>
                      <a:pt x="9" y="46"/>
                    </a:lnTo>
                    <a:lnTo>
                      <a:pt x="12" y="53"/>
                    </a:lnTo>
                    <a:lnTo>
                      <a:pt x="15" y="57"/>
                    </a:lnTo>
                    <a:lnTo>
                      <a:pt x="18" y="59"/>
                    </a:lnTo>
                    <a:lnTo>
                      <a:pt x="21" y="59"/>
                    </a:lnTo>
                    <a:lnTo>
                      <a:pt x="24" y="59"/>
                    </a:lnTo>
                    <a:lnTo>
                      <a:pt x="27" y="57"/>
                    </a:lnTo>
                    <a:lnTo>
                      <a:pt x="30" y="53"/>
                    </a:lnTo>
                    <a:lnTo>
                      <a:pt x="33" y="46"/>
                    </a:lnTo>
                    <a:lnTo>
                      <a:pt x="34" y="33"/>
                    </a:lnTo>
                    <a:lnTo>
                      <a:pt x="33" y="20"/>
                    </a:lnTo>
                    <a:lnTo>
                      <a:pt x="30" y="13"/>
                    </a:lnTo>
                    <a:lnTo>
                      <a:pt x="28" y="10"/>
                    </a:lnTo>
                    <a:lnTo>
                      <a:pt x="24" y="8"/>
                    </a:lnTo>
                    <a:lnTo>
                      <a:pt x="21" y="7"/>
                    </a:lnTo>
                    <a:close/>
                    <a:moveTo>
                      <a:pt x="21" y="0"/>
                    </a:moveTo>
                    <a:lnTo>
                      <a:pt x="26" y="0"/>
                    </a:lnTo>
                    <a:lnTo>
                      <a:pt x="30" y="2"/>
                    </a:lnTo>
                    <a:lnTo>
                      <a:pt x="34" y="5"/>
                    </a:lnTo>
                    <a:lnTo>
                      <a:pt x="38" y="8"/>
                    </a:lnTo>
                    <a:lnTo>
                      <a:pt x="40" y="12"/>
                    </a:lnTo>
                    <a:lnTo>
                      <a:pt x="42" y="18"/>
                    </a:lnTo>
                    <a:lnTo>
                      <a:pt x="42" y="22"/>
                    </a:lnTo>
                    <a:lnTo>
                      <a:pt x="43" y="27"/>
                    </a:lnTo>
                    <a:lnTo>
                      <a:pt x="43" y="33"/>
                    </a:lnTo>
                    <a:lnTo>
                      <a:pt x="43" y="43"/>
                    </a:lnTo>
                    <a:lnTo>
                      <a:pt x="41" y="51"/>
                    </a:lnTo>
                    <a:lnTo>
                      <a:pt x="39" y="57"/>
                    </a:lnTo>
                    <a:lnTo>
                      <a:pt x="37" y="60"/>
                    </a:lnTo>
                    <a:lnTo>
                      <a:pt x="33" y="63"/>
                    </a:lnTo>
                    <a:lnTo>
                      <a:pt x="29" y="65"/>
                    </a:lnTo>
                    <a:lnTo>
                      <a:pt x="25" y="66"/>
                    </a:lnTo>
                    <a:lnTo>
                      <a:pt x="21" y="67"/>
                    </a:lnTo>
                    <a:lnTo>
                      <a:pt x="17" y="66"/>
                    </a:lnTo>
                    <a:lnTo>
                      <a:pt x="13" y="65"/>
                    </a:lnTo>
                    <a:lnTo>
                      <a:pt x="9" y="63"/>
                    </a:lnTo>
                    <a:lnTo>
                      <a:pt x="6" y="61"/>
                    </a:lnTo>
                    <a:lnTo>
                      <a:pt x="3" y="53"/>
                    </a:lnTo>
                    <a:lnTo>
                      <a:pt x="1" y="44"/>
                    </a:lnTo>
                    <a:lnTo>
                      <a:pt x="0" y="33"/>
                    </a:lnTo>
                    <a:lnTo>
                      <a:pt x="0" y="23"/>
                    </a:lnTo>
                    <a:lnTo>
                      <a:pt x="2" y="14"/>
                    </a:lnTo>
                    <a:lnTo>
                      <a:pt x="4" y="10"/>
                    </a:lnTo>
                    <a:lnTo>
                      <a:pt x="6" y="6"/>
                    </a:lnTo>
                    <a:lnTo>
                      <a:pt x="9" y="3"/>
                    </a:lnTo>
                    <a:lnTo>
                      <a:pt x="13" y="2"/>
                    </a:lnTo>
                    <a:lnTo>
                      <a:pt x="17" y="0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35" name="Freeform 1008"/>
              <p:cNvSpPr>
                <a:spLocks noEditPoints="1"/>
              </p:cNvSpPr>
              <p:nvPr/>
            </p:nvSpPr>
            <p:spPr bwMode="auto">
              <a:xfrm>
                <a:off x="684213" y="4368801"/>
                <a:ext cx="66675" cy="106363"/>
              </a:xfrm>
              <a:custGeom>
                <a:avLst/>
                <a:gdLst>
                  <a:gd name="T0" fmla="*/ 21 w 42"/>
                  <a:gd name="T1" fmla="*/ 7 h 67"/>
                  <a:gd name="T2" fmla="*/ 17 w 42"/>
                  <a:gd name="T3" fmla="*/ 8 h 67"/>
                  <a:gd name="T4" fmla="*/ 14 w 42"/>
                  <a:gd name="T5" fmla="*/ 9 h 67"/>
                  <a:gd name="T6" fmla="*/ 12 w 42"/>
                  <a:gd name="T7" fmla="*/ 12 h 67"/>
                  <a:gd name="T8" fmla="*/ 9 w 42"/>
                  <a:gd name="T9" fmla="*/ 20 h 67"/>
                  <a:gd name="T10" fmla="*/ 8 w 42"/>
                  <a:gd name="T11" fmla="*/ 33 h 67"/>
                  <a:gd name="T12" fmla="*/ 9 w 42"/>
                  <a:gd name="T13" fmla="*/ 46 h 67"/>
                  <a:gd name="T14" fmla="*/ 12 w 42"/>
                  <a:gd name="T15" fmla="*/ 53 h 67"/>
                  <a:gd name="T16" fmla="*/ 14 w 42"/>
                  <a:gd name="T17" fmla="*/ 57 h 67"/>
                  <a:gd name="T18" fmla="*/ 17 w 42"/>
                  <a:gd name="T19" fmla="*/ 59 h 67"/>
                  <a:gd name="T20" fmla="*/ 21 w 42"/>
                  <a:gd name="T21" fmla="*/ 59 h 67"/>
                  <a:gd name="T22" fmla="*/ 24 w 42"/>
                  <a:gd name="T23" fmla="*/ 59 h 67"/>
                  <a:gd name="T24" fmla="*/ 27 w 42"/>
                  <a:gd name="T25" fmla="*/ 57 h 67"/>
                  <a:gd name="T26" fmla="*/ 30 w 42"/>
                  <a:gd name="T27" fmla="*/ 53 h 67"/>
                  <a:gd name="T28" fmla="*/ 33 w 42"/>
                  <a:gd name="T29" fmla="*/ 46 h 67"/>
                  <a:gd name="T30" fmla="*/ 34 w 42"/>
                  <a:gd name="T31" fmla="*/ 33 h 67"/>
                  <a:gd name="T32" fmla="*/ 33 w 42"/>
                  <a:gd name="T33" fmla="*/ 20 h 67"/>
                  <a:gd name="T34" fmla="*/ 30 w 42"/>
                  <a:gd name="T35" fmla="*/ 13 h 67"/>
                  <a:gd name="T36" fmla="*/ 27 w 42"/>
                  <a:gd name="T37" fmla="*/ 10 h 67"/>
                  <a:gd name="T38" fmla="*/ 24 w 42"/>
                  <a:gd name="T39" fmla="*/ 8 h 67"/>
                  <a:gd name="T40" fmla="*/ 21 w 42"/>
                  <a:gd name="T41" fmla="*/ 7 h 67"/>
                  <a:gd name="T42" fmla="*/ 21 w 42"/>
                  <a:gd name="T43" fmla="*/ 0 h 67"/>
                  <a:gd name="T44" fmla="*/ 26 w 42"/>
                  <a:gd name="T45" fmla="*/ 0 h 67"/>
                  <a:gd name="T46" fmla="*/ 30 w 42"/>
                  <a:gd name="T47" fmla="*/ 2 h 67"/>
                  <a:gd name="T48" fmla="*/ 34 w 42"/>
                  <a:gd name="T49" fmla="*/ 5 h 67"/>
                  <a:gd name="T50" fmla="*/ 37 w 42"/>
                  <a:gd name="T51" fmla="*/ 8 h 67"/>
                  <a:gd name="T52" fmla="*/ 39 w 42"/>
                  <a:gd name="T53" fmla="*/ 12 h 67"/>
                  <a:gd name="T54" fmla="*/ 41 w 42"/>
                  <a:gd name="T55" fmla="*/ 18 h 67"/>
                  <a:gd name="T56" fmla="*/ 41 w 42"/>
                  <a:gd name="T57" fmla="*/ 22 h 67"/>
                  <a:gd name="T58" fmla="*/ 42 w 42"/>
                  <a:gd name="T59" fmla="*/ 27 h 67"/>
                  <a:gd name="T60" fmla="*/ 42 w 42"/>
                  <a:gd name="T61" fmla="*/ 33 h 67"/>
                  <a:gd name="T62" fmla="*/ 41 w 42"/>
                  <a:gd name="T63" fmla="*/ 43 h 67"/>
                  <a:gd name="T64" fmla="*/ 40 w 42"/>
                  <a:gd name="T65" fmla="*/ 51 h 67"/>
                  <a:gd name="T66" fmla="*/ 38 w 42"/>
                  <a:gd name="T67" fmla="*/ 57 h 67"/>
                  <a:gd name="T68" fmla="*/ 35 w 42"/>
                  <a:gd name="T69" fmla="*/ 60 h 67"/>
                  <a:gd name="T70" fmla="*/ 33 w 42"/>
                  <a:gd name="T71" fmla="*/ 63 h 67"/>
                  <a:gd name="T72" fmla="*/ 29 w 42"/>
                  <a:gd name="T73" fmla="*/ 65 h 67"/>
                  <a:gd name="T74" fmla="*/ 25 w 42"/>
                  <a:gd name="T75" fmla="*/ 66 h 67"/>
                  <a:gd name="T76" fmla="*/ 21 w 42"/>
                  <a:gd name="T77" fmla="*/ 67 h 67"/>
                  <a:gd name="T78" fmla="*/ 16 w 42"/>
                  <a:gd name="T79" fmla="*/ 66 h 67"/>
                  <a:gd name="T80" fmla="*/ 12 w 42"/>
                  <a:gd name="T81" fmla="*/ 65 h 67"/>
                  <a:gd name="T82" fmla="*/ 9 w 42"/>
                  <a:gd name="T83" fmla="*/ 63 h 67"/>
                  <a:gd name="T84" fmla="*/ 6 w 42"/>
                  <a:gd name="T85" fmla="*/ 61 h 67"/>
                  <a:gd name="T86" fmla="*/ 3 w 42"/>
                  <a:gd name="T87" fmla="*/ 53 h 67"/>
                  <a:gd name="T88" fmla="*/ 0 w 42"/>
                  <a:gd name="T89" fmla="*/ 44 h 67"/>
                  <a:gd name="T90" fmla="*/ 0 w 42"/>
                  <a:gd name="T91" fmla="*/ 33 h 67"/>
                  <a:gd name="T92" fmla="*/ 0 w 42"/>
                  <a:gd name="T93" fmla="*/ 23 h 67"/>
                  <a:gd name="T94" fmla="*/ 2 w 42"/>
                  <a:gd name="T95" fmla="*/ 14 h 67"/>
                  <a:gd name="T96" fmla="*/ 4 w 42"/>
                  <a:gd name="T97" fmla="*/ 10 h 67"/>
                  <a:gd name="T98" fmla="*/ 6 w 42"/>
                  <a:gd name="T99" fmla="*/ 6 h 67"/>
                  <a:gd name="T100" fmla="*/ 9 w 42"/>
                  <a:gd name="T101" fmla="*/ 3 h 67"/>
                  <a:gd name="T102" fmla="*/ 12 w 42"/>
                  <a:gd name="T103" fmla="*/ 2 h 67"/>
                  <a:gd name="T104" fmla="*/ 16 w 42"/>
                  <a:gd name="T105" fmla="*/ 0 h 67"/>
                  <a:gd name="T106" fmla="*/ 21 w 42"/>
                  <a:gd name="T107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2" h="67">
                    <a:moveTo>
                      <a:pt x="21" y="7"/>
                    </a:moveTo>
                    <a:lnTo>
                      <a:pt x="17" y="8"/>
                    </a:lnTo>
                    <a:lnTo>
                      <a:pt x="14" y="9"/>
                    </a:lnTo>
                    <a:lnTo>
                      <a:pt x="12" y="12"/>
                    </a:lnTo>
                    <a:lnTo>
                      <a:pt x="9" y="20"/>
                    </a:lnTo>
                    <a:lnTo>
                      <a:pt x="8" y="33"/>
                    </a:lnTo>
                    <a:lnTo>
                      <a:pt x="9" y="46"/>
                    </a:lnTo>
                    <a:lnTo>
                      <a:pt x="12" y="53"/>
                    </a:lnTo>
                    <a:lnTo>
                      <a:pt x="14" y="57"/>
                    </a:lnTo>
                    <a:lnTo>
                      <a:pt x="17" y="59"/>
                    </a:lnTo>
                    <a:lnTo>
                      <a:pt x="21" y="59"/>
                    </a:lnTo>
                    <a:lnTo>
                      <a:pt x="24" y="59"/>
                    </a:lnTo>
                    <a:lnTo>
                      <a:pt x="27" y="57"/>
                    </a:lnTo>
                    <a:lnTo>
                      <a:pt x="30" y="53"/>
                    </a:lnTo>
                    <a:lnTo>
                      <a:pt x="33" y="46"/>
                    </a:lnTo>
                    <a:lnTo>
                      <a:pt x="34" y="33"/>
                    </a:lnTo>
                    <a:lnTo>
                      <a:pt x="33" y="20"/>
                    </a:lnTo>
                    <a:lnTo>
                      <a:pt x="30" y="13"/>
                    </a:lnTo>
                    <a:lnTo>
                      <a:pt x="27" y="10"/>
                    </a:lnTo>
                    <a:lnTo>
                      <a:pt x="24" y="8"/>
                    </a:lnTo>
                    <a:lnTo>
                      <a:pt x="21" y="7"/>
                    </a:lnTo>
                    <a:close/>
                    <a:moveTo>
                      <a:pt x="21" y="0"/>
                    </a:moveTo>
                    <a:lnTo>
                      <a:pt x="26" y="0"/>
                    </a:lnTo>
                    <a:lnTo>
                      <a:pt x="30" y="2"/>
                    </a:lnTo>
                    <a:lnTo>
                      <a:pt x="34" y="5"/>
                    </a:lnTo>
                    <a:lnTo>
                      <a:pt x="37" y="8"/>
                    </a:lnTo>
                    <a:lnTo>
                      <a:pt x="39" y="12"/>
                    </a:lnTo>
                    <a:lnTo>
                      <a:pt x="41" y="18"/>
                    </a:lnTo>
                    <a:lnTo>
                      <a:pt x="41" y="22"/>
                    </a:lnTo>
                    <a:lnTo>
                      <a:pt x="42" y="27"/>
                    </a:lnTo>
                    <a:lnTo>
                      <a:pt x="42" y="33"/>
                    </a:lnTo>
                    <a:lnTo>
                      <a:pt x="41" y="43"/>
                    </a:lnTo>
                    <a:lnTo>
                      <a:pt x="40" y="51"/>
                    </a:lnTo>
                    <a:lnTo>
                      <a:pt x="38" y="57"/>
                    </a:lnTo>
                    <a:lnTo>
                      <a:pt x="35" y="60"/>
                    </a:lnTo>
                    <a:lnTo>
                      <a:pt x="33" y="63"/>
                    </a:lnTo>
                    <a:lnTo>
                      <a:pt x="29" y="65"/>
                    </a:lnTo>
                    <a:lnTo>
                      <a:pt x="25" y="66"/>
                    </a:lnTo>
                    <a:lnTo>
                      <a:pt x="21" y="67"/>
                    </a:lnTo>
                    <a:lnTo>
                      <a:pt x="16" y="66"/>
                    </a:lnTo>
                    <a:lnTo>
                      <a:pt x="12" y="65"/>
                    </a:lnTo>
                    <a:lnTo>
                      <a:pt x="9" y="63"/>
                    </a:lnTo>
                    <a:lnTo>
                      <a:pt x="6" y="61"/>
                    </a:lnTo>
                    <a:lnTo>
                      <a:pt x="3" y="53"/>
                    </a:lnTo>
                    <a:lnTo>
                      <a:pt x="0" y="44"/>
                    </a:lnTo>
                    <a:lnTo>
                      <a:pt x="0" y="33"/>
                    </a:lnTo>
                    <a:lnTo>
                      <a:pt x="0" y="23"/>
                    </a:lnTo>
                    <a:lnTo>
                      <a:pt x="2" y="14"/>
                    </a:lnTo>
                    <a:lnTo>
                      <a:pt x="4" y="10"/>
                    </a:lnTo>
                    <a:lnTo>
                      <a:pt x="6" y="6"/>
                    </a:lnTo>
                    <a:lnTo>
                      <a:pt x="9" y="3"/>
                    </a:lnTo>
                    <a:lnTo>
                      <a:pt x="12" y="2"/>
                    </a:lnTo>
                    <a:lnTo>
                      <a:pt x="16" y="0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36" name="Freeform 1009"/>
              <p:cNvSpPr>
                <a:spLocks/>
              </p:cNvSpPr>
              <p:nvPr/>
            </p:nvSpPr>
            <p:spPr bwMode="auto">
              <a:xfrm>
                <a:off x="773113" y="4368801"/>
                <a:ext cx="38100" cy="104775"/>
              </a:xfrm>
              <a:custGeom>
                <a:avLst/>
                <a:gdLst>
                  <a:gd name="T0" fmla="*/ 18 w 24"/>
                  <a:gd name="T1" fmla="*/ 0 h 66"/>
                  <a:gd name="T2" fmla="*/ 24 w 24"/>
                  <a:gd name="T3" fmla="*/ 0 h 66"/>
                  <a:gd name="T4" fmla="*/ 24 w 24"/>
                  <a:gd name="T5" fmla="*/ 66 h 66"/>
                  <a:gd name="T6" fmla="*/ 15 w 24"/>
                  <a:gd name="T7" fmla="*/ 66 h 66"/>
                  <a:gd name="T8" fmla="*/ 15 w 24"/>
                  <a:gd name="T9" fmla="*/ 14 h 66"/>
                  <a:gd name="T10" fmla="*/ 12 w 24"/>
                  <a:gd name="T11" fmla="*/ 17 h 66"/>
                  <a:gd name="T12" fmla="*/ 8 w 24"/>
                  <a:gd name="T13" fmla="*/ 20 h 66"/>
                  <a:gd name="T14" fmla="*/ 4 w 24"/>
                  <a:gd name="T15" fmla="*/ 22 h 66"/>
                  <a:gd name="T16" fmla="*/ 0 w 24"/>
                  <a:gd name="T17" fmla="*/ 24 h 66"/>
                  <a:gd name="T18" fmla="*/ 0 w 24"/>
                  <a:gd name="T19" fmla="*/ 16 h 66"/>
                  <a:gd name="T20" fmla="*/ 6 w 24"/>
                  <a:gd name="T21" fmla="*/ 13 h 66"/>
                  <a:gd name="T22" fmla="*/ 11 w 24"/>
                  <a:gd name="T23" fmla="*/ 9 h 66"/>
                  <a:gd name="T24" fmla="*/ 16 w 24"/>
                  <a:gd name="T25" fmla="*/ 4 h 66"/>
                  <a:gd name="T26" fmla="*/ 18 w 24"/>
                  <a:gd name="T27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4" h="66">
                    <a:moveTo>
                      <a:pt x="18" y="0"/>
                    </a:moveTo>
                    <a:lnTo>
                      <a:pt x="24" y="0"/>
                    </a:lnTo>
                    <a:lnTo>
                      <a:pt x="24" y="66"/>
                    </a:lnTo>
                    <a:lnTo>
                      <a:pt x="15" y="66"/>
                    </a:lnTo>
                    <a:lnTo>
                      <a:pt x="15" y="14"/>
                    </a:lnTo>
                    <a:lnTo>
                      <a:pt x="12" y="17"/>
                    </a:lnTo>
                    <a:lnTo>
                      <a:pt x="8" y="20"/>
                    </a:lnTo>
                    <a:lnTo>
                      <a:pt x="4" y="22"/>
                    </a:lnTo>
                    <a:lnTo>
                      <a:pt x="0" y="24"/>
                    </a:lnTo>
                    <a:lnTo>
                      <a:pt x="0" y="16"/>
                    </a:lnTo>
                    <a:lnTo>
                      <a:pt x="6" y="13"/>
                    </a:lnTo>
                    <a:lnTo>
                      <a:pt x="11" y="9"/>
                    </a:lnTo>
                    <a:lnTo>
                      <a:pt x="16" y="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37" name="Freeform 1011"/>
              <p:cNvSpPr>
                <a:spLocks/>
              </p:cNvSpPr>
              <p:nvPr/>
            </p:nvSpPr>
            <p:spPr bwMode="auto">
              <a:xfrm>
                <a:off x="665163" y="1493838"/>
                <a:ext cx="38100" cy="104775"/>
              </a:xfrm>
              <a:custGeom>
                <a:avLst/>
                <a:gdLst>
                  <a:gd name="T0" fmla="*/ 18 w 24"/>
                  <a:gd name="T1" fmla="*/ 0 h 66"/>
                  <a:gd name="T2" fmla="*/ 24 w 24"/>
                  <a:gd name="T3" fmla="*/ 0 h 66"/>
                  <a:gd name="T4" fmla="*/ 24 w 24"/>
                  <a:gd name="T5" fmla="*/ 66 h 66"/>
                  <a:gd name="T6" fmla="*/ 15 w 24"/>
                  <a:gd name="T7" fmla="*/ 66 h 66"/>
                  <a:gd name="T8" fmla="*/ 15 w 24"/>
                  <a:gd name="T9" fmla="*/ 14 h 66"/>
                  <a:gd name="T10" fmla="*/ 12 w 24"/>
                  <a:gd name="T11" fmla="*/ 17 h 66"/>
                  <a:gd name="T12" fmla="*/ 8 w 24"/>
                  <a:gd name="T13" fmla="*/ 20 h 66"/>
                  <a:gd name="T14" fmla="*/ 4 w 24"/>
                  <a:gd name="T15" fmla="*/ 22 h 66"/>
                  <a:gd name="T16" fmla="*/ 0 w 24"/>
                  <a:gd name="T17" fmla="*/ 24 h 66"/>
                  <a:gd name="T18" fmla="*/ 0 w 24"/>
                  <a:gd name="T19" fmla="*/ 16 h 66"/>
                  <a:gd name="T20" fmla="*/ 6 w 24"/>
                  <a:gd name="T21" fmla="*/ 13 h 66"/>
                  <a:gd name="T22" fmla="*/ 12 w 24"/>
                  <a:gd name="T23" fmla="*/ 9 h 66"/>
                  <a:gd name="T24" fmla="*/ 16 w 24"/>
                  <a:gd name="T25" fmla="*/ 4 h 66"/>
                  <a:gd name="T26" fmla="*/ 18 w 24"/>
                  <a:gd name="T27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4" h="66">
                    <a:moveTo>
                      <a:pt x="18" y="0"/>
                    </a:moveTo>
                    <a:lnTo>
                      <a:pt x="24" y="0"/>
                    </a:lnTo>
                    <a:lnTo>
                      <a:pt x="24" y="66"/>
                    </a:lnTo>
                    <a:lnTo>
                      <a:pt x="15" y="66"/>
                    </a:lnTo>
                    <a:lnTo>
                      <a:pt x="15" y="14"/>
                    </a:lnTo>
                    <a:lnTo>
                      <a:pt x="12" y="17"/>
                    </a:lnTo>
                    <a:lnTo>
                      <a:pt x="8" y="20"/>
                    </a:lnTo>
                    <a:lnTo>
                      <a:pt x="4" y="22"/>
                    </a:lnTo>
                    <a:lnTo>
                      <a:pt x="0" y="24"/>
                    </a:lnTo>
                    <a:lnTo>
                      <a:pt x="0" y="16"/>
                    </a:lnTo>
                    <a:lnTo>
                      <a:pt x="6" y="13"/>
                    </a:lnTo>
                    <a:lnTo>
                      <a:pt x="12" y="9"/>
                    </a:lnTo>
                    <a:lnTo>
                      <a:pt x="16" y="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38" name="Freeform 1012"/>
              <p:cNvSpPr>
                <a:spLocks noEditPoints="1"/>
              </p:cNvSpPr>
              <p:nvPr/>
            </p:nvSpPr>
            <p:spPr bwMode="auto">
              <a:xfrm>
                <a:off x="736601" y="1493838"/>
                <a:ext cx="68263" cy="106363"/>
              </a:xfrm>
              <a:custGeom>
                <a:avLst/>
                <a:gdLst>
                  <a:gd name="T0" fmla="*/ 22 w 43"/>
                  <a:gd name="T1" fmla="*/ 8 h 67"/>
                  <a:gd name="T2" fmla="*/ 17 w 43"/>
                  <a:gd name="T3" fmla="*/ 8 h 67"/>
                  <a:gd name="T4" fmla="*/ 14 w 43"/>
                  <a:gd name="T5" fmla="*/ 10 h 67"/>
                  <a:gd name="T6" fmla="*/ 12 w 43"/>
                  <a:gd name="T7" fmla="*/ 12 h 67"/>
                  <a:gd name="T8" fmla="*/ 9 w 43"/>
                  <a:gd name="T9" fmla="*/ 20 h 67"/>
                  <a:gd name="T10" fmla="*/ 8 w 43"/>
                  <a:gd name="T11" fmla="*/ 33 h 67"/>
                  <a:gd name="T12" fmla="*/ 9 w 43"/>
                  <a:gd name="T13" fmla="*/ 46 h 67"/>
                  <a:gd name="T14" fmla="*/ 12 w 43"/>
                  <a:gd name="T15" fmla="*/ 55 h 67"/>
                  <a:gd name="T16" fmla="*/ 14 w 43"/>
                  <a:gd name="T17" fmla="*/ 57 h 67"/>
                  <a:gd name="T18" fmla="*/ 17 w 43"/>
                  <a:gd name="T19" fmla="*/ 59 h 67"/>
                  <a:gd name="T20" fmla="*/ 22 w 43"/>
                  <a:gd name="T21" fmla="*/ 59 h 67"/>
                  <a:gd name="T22" fmla="*/ 25 w 43"/>
                  <a:gd name="T23" fmla="*/ 59 h 67"/>
                  <a:gd name="T24" fmla="*/ 28 w 43"/>
                  <a:gd name="T25" fmla="*/ 57 h 67"/>
                  <a:gd name="T26" fmla="*/ 31 w 43"/>
                  <a:gd name="T27" fmla="*/ 55 h 67"/>
                  <a:gd name="T28" fmla="*/ 34 w 43"/>
                  <a:gd name="T29" fmla="*/ 46 h 67"/>
                  <a:gd name="T30" fmla="*/ 34 w 43"/>
                  <a:gd name="T31" fmla="*/ 33 h 67"/>
                  <a:gd name="T32" fmla="*/ 34 w 43"/>
                  <a:gd name="T33" fmla="*/ 20 h 67"/>
                  <a:gd name="T34" fmla="*/ 31 w 43"/>
                  <a:gd name="T35" fmla="*/ 13 h 67"/>
                  <a:gd name="T36" fmla="*/ 28 w 43"/>
                  <a:gd name="T37" fmla="*/ 10 h 67"/>
                  <a:gd name="T38" fmla="*/ 25 w 43"/>
                  <a:gd name="T39" fmla="*/ 8 h 67"/>
                  <a:gd name="T40" fmla="*/ 22 w 43"/>
                  <a:gd name="T41" fmla="*/ 8 h 67"/>
                  <a:gd name="T42" fmla="*/ 22 w 43"/>
                  <a:gd name="T43" fmla="*/ 0 h 67"/>
                  <a:gd name="T44" fmla="*/ 27 w 43"/>
                  <a:gd name="T45" fmla="*/ 1 h 67"/>
                  <a:gd name="T46" fmla="*/ 31 w 43"/>
                  <a:gd name="T47" fmla="*/ 2 h 67"/>
                  <a:gd name="T48" fmla="*/ 35 w 43"/>
                  <a:gd name="T49" fmla="*/ 5 h 67"/>
                  <a:gd name="T50" fmla="*/ 38 w 43"/>
                  <a:gd name="T51" fmla="*/ 8 h 67"/>
                  <a:gd name="T52" fmla="*/ 40 w 43"/>
                  <a:gd name="T53" fmla="*/ 13 h 67"/>
                  <a:gd name="T54" fmla="*/ 41 w 43"/>
                  <a:gd name="T55" fmla="*/ 18 h 67"/>
                  <a:gd name="T56" fmla="*/ 42 w 43"/>
                  <a:gd name="T57" fmla="*/ 22 h 67"/>
                  <a:gd name="T58" fmla="*/ 43 w 43"/>
                  <a:gd name="T59" fmla="*/ 27 h 67"/>
                  <a:gd name="T60" fmla="*/ 43 w 43"/>
                  <a:gd name="T61" fmla="*/ 33 h 67"/>
                  <a:gd name="T62" fmla="*/ 42 w 43"/>
                  <a:gd name="T63" fmla="*/ 43 h 67"/>
                  <a:gd name="T64" fmla="*/ 41 w 43"/>
                  <a:gd name="T65" fmla="*/ 53 h 67"/>
                  <a:gd name="T66" fmla="*/ 39 w 43"/>
                  <a:gd name="T67" fmla="*/ 57 h 67"/>
                  <a:gd name="T68" fmla="*/ 36 w 43"/>
                  <a:gd name="T69" fmla="*/ 61 h 67"/>
                  <a:gd name="T70" fmla="*/ 34 w 43"/>
                  <a:gd name="T71" fmla="*/ 63 h 67"/>
                  <a:gd name="T72" fmla="*/ 30 w 43"/>
                  <a:gd name="T73" fmla="*/ 65 h 67"/>
                  <a:gd name="T74" fmla="*/ 26 w 43"/>
                  <a:gd name="T75" fmla="*/ 66 h 67"/>
                  <a:gd name="T76" fmla="*/ 22 w 43"/>
                  <a:gd name="T77" fmla="*/ 67 h 67"/>
                  <a:gd name="T78" fmla="*/ 16 w 43"/>
                  <a:gd name="T79" fmla="*/ 66 h 67"/>
                  <a:gd name="T80" fmla="*/ 12 w 43"/>
                  <a:gd name="T81" fmla="*/ 65 h 67"/>
                  <a:gd name="T82" fmla="*/ 9 w 43"/>
                  <a:gd name="T83" fmla="*/ 63 h 67"/>
                  <a:gd name="T84" fmla="*/ 6 w 43"/>
                  <a:gd name="T85" fmla="*/ 61 h 67"/>
                  <a:gd name="T86" fmla="*/ 2 w 43"/>
                  <a:gd name="T87" fmla="*/ 54 h 67"/>
                  <a:gd name="T88" fmla="*/ 0 w 43"/>
                  <a:gd name="T89" fmla="*/ 44 h 67"/>
                  <a:gd name="T90" fmla="*/ 0 w 43"/>
                  <a:gd name="T91" fmla="*/ 33 h 67"/>
                  <a:gd name="T92" fmla="*/ 0 w 43"/>
                  <a:gd name="T93" fmla="*/ 23 h 67"/>
                  <a:gd name="T94" fmla="*/ 2 w 43"/>
                  <a:gd name="T95" fmla="*/ 14 h 67"/>
                  <a:gd name="T96" fmla="*/ 4 w 43"/>
                  <a:gd name="T97" fmla="*/ 10 h 67"/>
                  <a:gd name="T98" fmla="*/ 6 w 43"/>
                  <a:gd name="T99" fmla="*/ 6 h 67"/>
                  <a:gd name="T100" fmla="*/ 9 w 43"/>
                  <a:gd name="T101" fmla="*/ 4 h 67"/>
                  <a:gd name="T102" fmla="*/ 12 w 43"/>
                  <a:gd name="T103" fmla="*/ 2 h 67"/>
                  <a:gd name="T104" fmla="*/ 16 w 43"/>
                  <a:gd name="T105" fmla="*/ 0 h 67"/>
                  <a:gd name="T106" fmla="*/ 22 w 43"/>
                  <a:gd name="T107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3" h="67">
                    <a:moveTo>
                      <a:pt x="22" y="8"/>
                    </a:moveTo>
                    <a:lnTo>
                      <a:pt x="17" y="8"/>
                    </a:lnTo>
                    <a:lnTo>
                      <a:pt x="14" y="10"/>
                    </a:lnTo>
                    <a:lnTo>
                      <a:pt x="12" y="12"/>
                    </a:lnTo>
                    <a:lnTo>
                      <a:pt x="9" y="20"/>
                    </a:lnTo>
                    <a:lnTo>
                      <a:pt x="8" y="33"/>
                    </a:lnTo>
                    <a:lnTo>
                      <a:pt x="9" y="46"/>
                    </a:lnTo>
                    <a:lnTo>
                      <a:pt x="12" y="55"/>
                    </a:lnTo>
                    <a:lnTo>
                      <a:pt x="14" y="57"/>
                    </a:lnTo>
                    <a:lnTo>
                      <a:pt x="17" y="59"/>
                    </a:lnTo>
                    <a:lnTo>
                      <a:pt x="22" y="59"/>
                    </a:lnTo>
                    <a:lnTo>
                      <a:pt x="25" y="59"/>
                    </a:lnTo>
                    <a:lnTo>
                      <a:pt x="28" y="57"/>
                    </a:lnTo>
                    <a:lnTo>
                      <a:pt x="31" y="55"/>
                    </a:lnTo>
                    <a:lnTo>
                      <a:pt x="34" y="46"/>
                    </a:lnTo>
                    <a:lnTo>
                      <a:pt x="34" y="33"/>
                    </a:lnTo>
                    <a:lnTo>
                      <a:pt x="34" y="20"/>
                    </a:lnTo>
                    <a:lnTo>
                      <a:pt x="31" y="13"/>
                    </a:lnTo>
                    <a:lnTo>
                      <a:pt x="28" y="10"/>
                    </a:lnTo>
                    <a:lnTo>
                      <a:pt x="25" y="8"/>
                    </a:lnTo>
                    <a:lnTo>
                      <a:pt x="22" y="8"/>
                    </a:lnTo>
                    <a:close/>
                    <a:moveTo>
                      <a:pt x="22" y="0"/>
                    </a:moveTo>
                    <a:lnTo>
                      <a:pt x="27" y="1"/>
                    </a:lnTo>
                    <a:lnTo>
                      <a:pt x="31" y="2"/>
                    </a:lnTo>
                    <a:lnTo>
                      <a:pt x="35" y="5"/>
                    </a:lnTo>
                    <a:lnTo>
                      <a:pt x="38" y="8"/>
                    </a:lnTo>
                    <a:lnTo>
                      <a:pt x="40" y="13"/>
                    </a:lnTo>
                    <a:lnTo>
                      <a:pt x="41" y="18"/>
                    </a:lnTo>
                    <a:lnTo>
                      <a:pt x="42" y="22"/>
                    </a:lnTo>
                    <a:lnTo>
                      <a:pt x="43" y="27"/>
                    </a:lnTo>
                    <a:lnTo>
                      <a:pt x="43" y="33"/>
                    </a:lnTo>
                    <a:lnTo>
                      <a:pt x="42" y="43"/>
                    </a:lnTo>
                    <a:lnTo>
                      <a:pt x="41" y="53"/>
                    </a:lnTo>
                    <a:lnTo>
                      <a:pt x="39" y="57"/>
                    </a:lnTo>
                    <a:lnTo>
                      <a:pt x="36" y="61"/>
                    </a:lnTo>
                    <a:lnTo>
                      <a:pt x="34" y="63"/>
                    </a:lnTo>
                    <a:lnTo>
                      <a:pt x="30" y="65"/>
                    </a:lnTo>
                    <a:lnTo>
                      <a:pt x="26" y="66"/>
                    </a:lnTo>
                    <a:lnTo>
                      <a:pt x="22" y="67"/>
                    </a:lnTo>
                    <a:lnTo>
                      <a:pt x="16" y="66"/>
                    </a:lnTo>
                    <a:lnTo>
                      <a:pt x="12" y="65"/>
                    </a:lnTo>
                    <a:lnTo>
                      <a:pt x="9" y="63"/>
                    </a:lnTo>
                    <a:lnTo>
                      <a:pt x="6" y="61"/>
                    </a:lnTo>
                    <a:lnTo>
                      <a:pt x="2" y="54"/>
                    </a:lnTo>
                    <a:lnTo>
                      <a:pt x="0" y="44"/>
                    </a:lnTo>
                    <a:lnTo>
                      <a:pt x="0" y="33"/>
                    </a:lnTo>
                    <a:lnTo>
                      <a:pt x="0" y="23"/>
                    </a:lnTo>
                    <a:lnTo>
                      <a:pt x="2" y="14"/>
                    </a:lnTo>
                    <a:lnTo>
                      <a:pt x="4" y="10"/>
                    </a:lnTo>
                    <a:lnTo>
                      <a:pt x="6" y="6"/>
                    </a:lnTo>
                    <a:lnTo>
                      <a:pt x="9" y="4"/>
                    </a:lnTo>
                    <a:lnTo>
                      <a:pt x="12" y="2"/>
                    </a:lnTo>
                    <a:lnTo>
                      <a:pt x="16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39" name="Freeform 1013"/>
              <p:cNvSpPr>
                <a:spLocks/>
              </p:cNvSpPr>
              <p:nvPr/>
            </p:nvSpPr>
            <p:spPr bwMode="auto">
              <a:xfrm>
                <a:off x="592138" y="911225"/>
                <a:ext cx="38100" cy="104775"/>
              </a:xfrm>
              <a:custGeom>
                <a:avLst/>
                <a:gdLst>
                  <a:gd name="T0" fmla="*/ 18 w 24"/>
                  <a:gd name="T1" fmla="*/ 0 h 66"/>
                  <a:gd name="T2" fmla="*/ 24 w 24"/>
                  <a:gd name="T3" fmla="*/ 0 h 66"/>
                  <a:gd name="T4" fmla="*/ 24 w 24"/>
                  <a:gd name="T5" fmla="*/ 66 h 66"/>
                  <a:gd name="T6" fmla="*/ 15 w 24"/>
                  <a:gd name="T7" fmla="*/ 66 h 66"/>
                  <a:gd name="T8" fmla="*/ 15 w 24"/>
                  <a:gd name="T9" fmla="*/ 14 h 66"/>
                  <a:gd name="T10" fmla="*/ 12 w 24"/>
                  <a:gd name="T11" fmla="*/ 17 h 66"/>
                  <a:gd name="T12" fmla="*/ 8 w 24"/>
                  <a:gd name="T13" fmla="*/ 20 h 66"/>
                  <a:gd name="T14" fmla="*/ 4 w 24"/>
                  <a:gd name="T15" fmla="*/ 22 h 66"/>
                  <a:gd name="T16" fmla="*/ 0 w 24"/>
                  <a:gd name="T17" fmla="*/ 24 h 66"/>
                  <a:gd name="T18" fmla="*/ 0 w 24"/>
                  <a:gd name="T19" fmla="*/ 16 h 66"/>
                  <a:gd name="T20" fmla="*/ 6 w 24"/>
                  <a:gd name="T21" fmla="*/ 13 h 66"/>
                  <a:gd name="T22" fmla="*/ 11 w 24"/>
                  <a:gd name="T23" fmla="*/ 9 h 66"/>
                  <a:gd name="T24" fmla="*/ 16 w 24"/>
                  <a:gd name="T25" fmla="*/ 4 h 66"/>
                  <a:gd name="T26" fmla="*/ 18 w 24"/>
                  <a:gd name="T27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4" h="66">
                    <a:moveTo>
                      <a:pt x="18" y="0"/>
                    </a:moveTo>
                    <a:lnTo>
                      <a:pt x="24" y="0"/>
                    </a:lnTo>
                    <a:lnTo>
                      <a:pt x="24" y="66"/>
                    </a:lnTo>
                    <a:lnTo>
                      <a:pt x="15" y="66"/>
                    </a:lnTo>
                    <a:lnTo>
                      <a:pt x="15" y="14"/>
                    </a:lnTo>
                    <a:lnTo>
                      <a:pt x="12" y="17"/>
                    </a:lnTo>
                    <a:lnTo>
                      <a:pt x="8" y="20"/>
                    </a:lnTo>
                    <a:lnTo>
                      <a:pt x="4" y="22"/>
                    </a:lnTo>
                    <a:lnTo>
                      <a:pt x="0" y="24"/>
                    </a:lnTo>
                    <a:lnTo>
                      <a:pt x="0" y="16"/>
                    </a:lnTo>
                    <a:lnTo>
                      <a:pt x="6" y="13"/>
                    </a:lnTo>
                    <a:lnTo>
                      <a:pt x="11" y="9"/>
                    </a:lnTo>
                    <a:lnTo>
                      <a:pt x="16" y="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40" name="Freeform 1014"/>
              <p:cNvSpPr>
                <a:spLocks noEditPoints="1"/>
              </p:cNvSpPr>
              <p:nvPr/>
            </p:nvSpPr>
            <p:spPr bwMode="auto">
              <a:xfrm>
                <a:off x="663576" y="911225"/>
                <a:ext cx="68263" cy="106363"/>
              </a:xfrm>
              <a:custGeom>
                <a:avLst/>
                <a:gdLst>
                  <a:gd name="T0" fmla="*/ 22 w 43"/>
                  <a:gd name="T1" fmla="*/ 7 h 67"/>
                  <a:gd name="T2" fmla="*/ 18 w 43"/>
                  <a:gd name="T3" fmla="*/ 8 h 67"/>
                  <a:gd name="T4" fmla="*/ 15 w 43"/>
                  <a:gd name="T5" fmla="*/ 9 h 67"/>
                  <a:gd name="T6" fmla="*/ 13 w 43"/>
                  <a:gd name="T7" fmla="*/ 12 h 67"/>
                  <a:gd name="T8" fmla="*/ 10 w 43"/>
                  <a:gd name="T9" fmla="*/ 20 h 67"/>
                  <a:gd name="T10" fmla="*/ 9 w 43"/>
                  <a:gd name="T11" fmla="*/ 34 h 67"/>
                  <a:gd name="T12" fmla="*/ 10 w 43"/>
                  <a:gd name="T13" fmla="*/ 47 h 67"/>
                  <a:gd name="T14" fmla="*/ 13 w 43"/>
                  <a:gd name="T15" fmla="*/ 54 h 67"/>
                  <a:gd name="T16" fmla="*/ 15 w 43"/>
                  <a:gd name="T17" fmla="*/ 57 h 67"/>
                  <a:gd name="T18" fmla="*/ 18 w 43"/>
                  <a:gd name="T19" fmla="*/ 59 h 67"/>
                  <a:gd name="T20" fmla="*/ 22 w 43"/>
                  <a:gd name="T21" fmla="*/ 59 h 67"/>
                  <a:gd name="T22" fmla="*/ 25 w 43"/>
                  <a:gd name="T23" fmla="*/ 59 h 67"/>
                  <a:gd name="T24" fmla="*/ 28 w 43"/>
                  <a:gd name="T25" fmla="*/ 57 h 67"/>
                  <a:gd name="T26" fmla="*/ 31 w 43"/>
                  <a:gd name="T27" fmla="*/ 54 h 67"/>
                  <a:gd name="T28" fmla="*/ 33 w 43"/>
                  <a:gd name="T29" fmla="*/ 47 h 67"/>
                  <a:gd name="T30" fmla="*/ 34 w 43"/>
                  <a:gd name="T31" fmla="*/ 34 h 67"/>
                  <a:gd name="T32" fmla="*/ 33 w 43"/>
                  <a:gd name="T33" fmla="*/ 20 h 67"/>
                  <a:gd name="T34" fmla="*/ 31 w 43"/>
                  <a:gd name="T35" fmla="*/ 13 h 67"/>
                  <a:gd name="T36" fmla="*/ 28 w 43"/>
                  <a:gd name="T37" fmla="*/ 10 h 67"/>
                  <a:gd name="T38" fmla="*/ 25 w 43"/>
                  <a:gd name="T39" fmla="*/ 8 h 67"/>
                  <a:gd name="T40" fmla="*/ 22 w 43"/>
                  <a:gd name="T41" fmla="*/ 7 h 67"/>
                  <a:gd name="T42" fmla="*/ 22 w 43"/>
                  <a:gd name="T43" fmla="*/ 0 h 67"/>
                  <a:gd name="T44" fmla="*/ 27 w 43"/>
                  <a:gd name="T45" fmla="*/ 0 h 67"/>
                  <a:gd name="T46" fmla="*/ 31 w 43"/>
                  <a:gd name="T47" fmla="*/ 2 h 67"/>
                  <a:gd name="T48" fmla="*/ 35 w 43"/>
                  <a:gd name="T49" fmla="*/ 5 h 67"/>
                  <a:gd name="T50" fmla="*/ 38 w 43"/>
                  <a:gd name="T51" fmla="*/ 8 h 67"/>
                  <a:gd name="T52" fmla="*/ 40 w 43"/>
                  <a:gd name="T53" fmla="*/ 12 h 67"/>
                  <a:gd name="T54" fmla="*/ 41 w 43"/>
                  <a:gd name="T55" fmla="*/ 18 h 67"/>
                  <a:gd name="T56" fmla="*/ 42 w 43"/>
                  <a:gd name="T57" fmla="*/ 22 h 67"/>
                  <a:gd name="T58" fmla="*/ 43 w 43"/>
                  <a:gd name="T59" fmla="*/ 27 h 67"/>
                  <a:gd name="T60" fmla="*/ 43 w 43"/>
                  <a:gd name="T61" fmla="*/ 34 h 67"/>
                  <a:gd name="T62" fmla="*/ 42 w 43"/>
                  <a:gd name="T63" fmla="*/ 44 h 67"/>
                  <a:gd name="T64" fmla="*/ 40 w 43"/>
                  <a:gd name="T65" fmla="*/ 52 h 67"/>
                  <a:gd name="T66" fmla="*/ 39 w 43"/>
                  <a:gd name="T67" fmla="*/ 57 h 67"/>
                  <a:gd name="T68" fmla="*/ 36 w 43"/>
                  <a:gd name="T69" fmla="*/ 60 h 67"/>
                  <a:gd name="T70" fmla="*/ 33 w 43"/>
                  <a:gd name="T71" fmla="*/ 63 h 67"/>
                  <a:gd name="T72" fmla="*/ 30 w 43"/>
                  <a:gd name="T73" fmla="*/ 65 h 67"/>
                  <a:gd name="T74" fmla="*/ 26 w 43"/>
                  <a:gd name="T75" fmla="*/ 66 h 67"/>
                  <a:gd name="T76" fmla="*/ 22 w 43"/>
                  <a:gd name="T77" fmla="*/ 67 h 67"/>
                  <a:gd name="T78" fmla="*/ 17 w 43"/>
                  <a:gd name="T79" fmla="*/ 66 h 67"/>
                  <a:gd name="T80" fmla="*/ 13 w 43"/>
                  <a:gd name="T81" fmla="*/ 65 h 67"/>
                  <a:gd name="T82" fmla="*/ 10 w 43"/>
                  <a:gd name="T83" fmla="*/ 63 h 67"/>
                  <a:gd name="T84" fmla="*/ 7 w 43"/>
                  <a:gd name="T85" fmla="*/ 61 h 67"/>
                  <a:gd name="T86" fmla="*/ 3 w 43"/>
                  <a:gd name="T87" fmla="*/ 54 h 67"/>
                  <a:gd name="T88" fmla="*/ 1 w 43"/>
                  <a:gd name="T89" fmla="*/ 45 h 67"/>
                  <a:gd name="T90" fmla="*/ 0 w 43"/>
                  <a:gd name="T91" fmla="*/ 34 h 67"/>
                  <a:gd name="T92" fmla="*/ 1 w 43"/>
                  <a:gd name="T93" fmla="*/ 23 h 67"/>
                  <a:gd name="T94" fmla="*/ 3 w 43"/>
                  <a:gd name="T95" fmla="*/ 14 h 67"/>
                  <a:gd name="T96" fmla="*/ 5 w 43"/>
                  <a:gd name="T97" fmla="*/ 10 h 67"/>
                  <a:gd name="T98" fmla="*/ 7 w 43"/>
                  <a:gd name="T99" fmla="*/ 6 h 67"/>
                  <a:gd name="T100" fmla="*/ 10 w 43"/>
                  <a:gd name="T101" fmla="*/ 4 h 67"/>
                  <a:gd name="T102" fmla="*/ 13 w 43"/>
                  <a:gd name="T103" fmla="*/ 2 h 67"/>
                  <a:gd name="T104" fmla="*/ 17 w 43"/>
                  <a:gd name="T105" fmla="*/ 0 h 67"/>
                  <a:gd name="T106" fmla="*/ 22 w 43"/>
                  <a:gd name="T107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3" h="67">
                    <a:moveTo>
                      <a:pt x="22" y="7"/>
                    </a:moveTo>
                    <a:lnTo>
                      <a:pt x="18" y="8"/>
                    </a:lnTo>
                    <a:lnTo>
                      <a:pt x="15" y="9"/>
                    </a:lnTo>
                    <a:lnTo>
                      <a:pt x="13" y="12"/>
                    </a:lnTo>
                    <a:lnTo>
                      <a:pt x="10" y="20"/>
                    </a:lnTo>
                    <a:lnTo>
                      <a:pt x="9" y="34"/>
                    </a:lnTo>
                    <a:lnTo>
                      <a:pt x="10" y="47"/>
                    </a:lnTo>
                    <a:lnTo>
                      <a:pt x="13" y="54"/>
                    </a:lnTo>
                    <a:lnTo>
                      <a:pt x="15" y="57"/>
                    </a:lnTo>
                    <a:lnTo>
                      <a:pt x="18" y="59"/>
                    </a:lnTo>
                    <a:lnTo>
                      <a:pt x="22" y="59"/>
                    </a:lnTo>
                    <a:lnTo>
                      <a:pt x="25" y="59"/>
                    </a:lnTo>
                    <a:lnTo>
                      <a:pt x="28" y="57"/>
                    </a:lnTo>
                    <a:lnTo>
                      <a:pt x="31" y="54"/>
                    </a:lnTo>
                    <a:lnTo>
                      <a:pt x="33" y="47"/>
                    </a:lnTo>
                    <a:lnTo>
                      <a:pt x="34" y="34"/>
                    </a:lnTo>
                    <a:lnTo>
                      <a:pt x="33" y="20"/>
                    </a:lnTo>
                    <a:lnTo>
                      <a:pt x="31" y="13"/>
                    </a:lnTo>
                    <a:lnTo>
                      <a:pt x="28" y="10"/>
                    </a:lnTo>
                    <a:lnTo>
                      <a:pt x="25" y="8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7" y="0"/>
                    </a:lnTo>
                    <a:lnTo>
                      <a:pt x="31" y="2"/>
                    </a:lnTo>
                    <a:lnTo>
                      <a:pt x="35" y="5"/>
                    </a:lnTo>
                    <a:lnTo>
                      <a:pt x="38" y="8"/>
                    </a:lnTo>
                    <a:lnTo>
                      <a:pt x="40" y="12"/>
                    </a:lnTo>
                    <a:lnTo>
                      <a:pt x="41" y="18"/>
                    </a:lnTo>
                    <a:lnTo>
                      <a:pt x="42" y="22"/>
                    </a:lnTo>
                    <a:lnTo>
                      <a:pt x="43" y="27"/>
                    </a:lnTo>
                    <a:lnTo>
                      <a:pt x="43" y="34"/>
                    </a:lnTo>
                    <a:lnTo>
                      <a:pt x="42" y="44"/>
                    </a:lnTo>
                    <a:lnTo>
                      <a:pt x="40" y="52"/>
                    </a:lnTo>
                    <a:lnTo>
                      <a:pt x="39" y="57"/>
                    </a:lnTo>
                    <a:lnTo>
                      <a:pt x="36" y="60"/>
                    </a:lnTo>
                    <a:lnTo>
                      <a:pt x="33" y="63"/>
                    </a:lnTo>
                    <a:lnTo>
                      <a:pt x="30" y="65"/>
                    </a:lnTo>
                    <a:lnTo>
                      <a:pt x="26" y="66"/>
                    </a:lnTo>
                    <a:lnTo>
                      <a:pt x="22" y="67"/>
                    </a:lnTo>
                    <a:lnTo>
                      <a:pt x="17" y="66"/>
                    </a:lnTo>
                    <a:lnTo>
                      <a:pt x="13" y="65"/>
                    </a:lnTo>
                    <a:lnTo>
                      <a:pt x="10" y="63"/>
                    </a:lnTo>
                    <a:lnTo>
                      <a:pt x="7" y="61"/>
                    </a:lnTo>
                    <a:lnTo>
                      <a:pt x="3" y="54"/>
                    </a:lnTo>
                    <a:lnTo>
                      <a:pt x="1" y="45"/>
                    </a:lnTo>
                    <a:lnTo>
                      <a:pt x="0" y="34"/>
                    </a:lnTo>
                    <a:lnTo>
                      <a:pt x="1" y="23"/>
                    </a:lnTo>
                    <a:lnTo>
                      <a:pt x="3" y="14"/>
                    </a:lnTo>
                    <a:lnTo>
                      <a:pt x="5" y="10"/>
                    </a:lnTo>
                    <a:lnTo>
                      <a:pt x="7" y="6"/>
                    </a:lnTo>
                    <a:lnTo>
                      <a:pt x="10" y="4"/>
                    </a:lnTo>
                    <a:lnTo>
                      <a:pt x="13" y="2"/>
                    </a:lnTo>
                    <a:lnTo>
                      <a:pt x="17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41" name="Freeform 1015"/>
              <p:cNvSpPr>
                <a:spLocks noEditPoints="1"/>
              </p:cNvSpPr>
              <p:nvPr/>
            </p:nvSpPr>
            <p:spPr bwMode="auto">
              <a:xfrm>
                <a:off x="742951" y="911225"/>
                <a:ext cx="69850" cy="106363"/>
              </a:xfrm>
              <a:custGeom>
                <a:avLst/>
                <a:gdLst>
                  <a:gd name="T0" fmla="*/ 22 w 44"/>
                  <a:gd name="T1" fmla="*/ 7 h 67"/>
                  <a:gd name="T2" fmla="*/ 19 w 44"/>
                  <a:gd name="T3" fmla="*/ 8 h 67"/>
                  <a:gd name="T4" fmla="*/ 16 w 44"/>
                  <a:gd name="T5" fmla="*/ 9 h 67"/>
                  <a:gd name="T6" fmla="*/ 13 w 44"/>
                  <a:gd name="T7" fmla="*/ 12 h 67"/>
                  <a:gd name="T8" fmla="*/ 10 w 44"/>
                  <a:gd name="T9" fmla="*/ 20 h 67"/>
                  <a:gd name="T10" fmla="*/ 9 w 44"/>
                  <a:gd name="T11" fmla="*/ 34 h 67"/>
                  <a:gd name="T12" fmla="*/ 10 w 44"/>
                  <a:gd name="T13" fmla="*/ 47 h 67"/>
                  <a:gd name="T14" fmla="*/ 12 w 44"/>
                  <a:gd name="T15" fmla="*/ 54 h 67"/>
                  <a:gd name="T16" fmla="*/ 16 w 44"/>
                  <a:gd name="T17" fmla="*/ 57 h 67"/>
                  <a:gd name="T18" fmla="*/ 19 w 44"/>
                  <a:gd name="T19" fmla="*/ 59 h 67"/>
                  <a:gd name="T20" fmla="*/ 22 w 44"/>
                  <a:gd name="T21" fmla="*/ 59 h 67"/>
                  <a:gd name="T22" fmla="*/ 26 w 44"/>
                  <a:gd name="T23" fmla="*/ 59 h 67"/>
                  <a:gd name="T24" fmla="*/ 29 w 44"/>
                  <a:gd name="T25" fmla="*/ 57 h 67"/>
                  <a:gd name="T26" fmla="*/ 31 w 44"/>
                  <a:gd name="T27" fmla="*/ 54 h 67"/>
                  <a:gd name="T28" fmla="*/ 34 w 44"/>
                  <a:gd name="T29" fmla="*/ 47 h 67"/>
                  <a:gd name="T30" fmla="*/ 35 w 44"/>
                  <a:gd name="T31" fmla="*/ 34 h 67"/>
                  <a:gd name="T32" fmla="*/ 34 w 44"/>
                  <a:gd name="T33" fmla="*/ 20 h 67"/>
                  <a:gd name="T34" fmla="*/ 32 w 44"/>
                  <a:gd name="T35" fmla="*/ 13 h 67"/>
                  <a:gd name="T36" fmla="*/ 29 w 44"/>
                  <a:gd name="T37" fmla="*/ 10 h 67"/>
                  <a:gd name="T38" fmla="*/ 26 w 44"/>
                  <a:gd name="T39" fmla="*/ 8 h 67"/>
                  <a:gd name="T40" fmla="*/ 22 w 44"/>
                  <a:gd name="T41" fmla="*/ 7 h 67"/>
                  <a:gd name="T42" fmla="*/ 22 w 44"/>
                  <a:gd name="T43" fmla="*/ 0 h 67"/>
                  <a:gd name="T44" fmla="*/ 27 w 44"/>
                  <a:gd name="T45" fmla="*/ 0 h 67"/>
                  <a:gd name="T46" fmla="*/ 32 w 44"/>
                  <a:gd name="T47" fmla="*/ 2 h 67"/>
                  <a:gd name="T48" fmla="*/ 36 w 44"/>
                  <a:gd name="T49" fmla="*/ 5 h 67"/>
                  <a:gd name="T50" fmla="*/ 38 w 44"/>
                  <a:gd name="T51" fmla="*/ 8 h 67"/>
                  <a:gd name="T52" fmla="*/ 40 w 44"/>
                  <a:gd name="T53" fmla="*/ 12 h 67"/>
                  <a:gd name="T54" fmla="*/ 42 w 44"/>
                  <a:gd name="T55" fmla="*/ 18 h 67"/>
                  <a:gd name="T56" fmla="*/ 43 w 44"/>
                  <a:gd name="T57" fmla="*/ 22 h 67"/>
                  <a:gd name="T58" fmla="*/ 43 w 44"/>
                  <a:gd name="T59" fmla="*/ 27 h 67"/>
                  <a:gd name="T60" fmla="*/ 44 w 44"/>
                  <a:gd name="T61" fmla="*/ 34 h 67"/>
                  <a:gd name="T62" fmla="*/ 43 w 44"/>
                  <a:gd name="T63" fmla="*/ 44 h 67"/>
                  <a:gd name="T64" fmla="*/ 41 w 44"/>
                  <a:gd name="T65" fmla="*/ 52 h 67"/>
                  <a:gd name="T66" fmla="*/ 39 w 44"/>
                  <a:gd name="T67" fmla="*/ 57 h 67"/>
                  <a:gd name="T68" fmla="*/ 37 w 44"/>
                  <a:gd name="T69" fmla="*/ 60 h 67"/>
                  <a:gd name="T70" fmla="*/ 34 w 44"/>
                  <a:gd name="T71" fmla="*/ 63 h 67"/>
                  <a:gd name="T72" fmla="*/ 31 w 44"/>
                  <a:gd name="T73" fmla="*/ 65 h 67"/>
                  <a:gd name="T74" fmla="*/ 27 w 44"/>
                  <a:gd name="T75" fmla="*/ 66 h 67"/>
                  <a:gd name="T76" fmla="*/ 22 w 44"/>
                  <a:gd name="T77" fmla="*/ 67 h 67"/>
                  <a:gd name="T78" fmla="*/ 18 w 44"/>
                  <a:gd name="T79" fmla="*/ 66 h 67"/>
                  <a:gd name="T80" fmla="*/ 13 w 44"/>
                  <a:gd name="T81" fmla="*/ 65 h 67"/>
                  <a:gd name="T82" fmla="*/ 10 w 44"/>
                  <a:gd name="T83" fmla="*/ 63 h 67"/>
                  <a:gd name="T84" fmla="*/ 7 w 44"/>
                  <a:gd name="T85" fmla="*/ 61 h 67"/>
                  <a:gd name="T86" fmla="*/ 3 w 44"/>
                  <a:gd name="T87" fmla="*/ 54 h 67"/>
                  <a:gd name="T88" fmla="*/ 1 w 44"/>
                  <a:gd name="T89" fmla="*/ 45 h 67"/>
                  <a:gd name="T90" fmla="*/ 0 w 44"/>
                  <a:gd name="T91" fmla="*/ 34 h 67"/>
                  <a:gd name="T92" fmla="*/ 1 w 44"/>
                  <a:gd name="T93" fmla="*/ 23 h 67"/>
                  <a:gd name="T94" fmla="*/ 3 w 44"/>
                  <a:gd name="T95" fmla="*/ 14 h 67"/>
                  <a:gd name="T96" fmla="*/ 4 w 44"/>
                  <a:gd name="T97" fmla="*/ 10 h 67"/>
                  <a:gd name="T98" fmla="*/ 7 w 44"/>
                  <a:gd name="T99" fmla="*/ 6 h 67"/>
                  <a:gd name="T100" fmla="*/ 10 w 44"/>
                  <a:gd name="T101" fmla="*/ 4 h 67"/>
                  <a:gd name="T102" fmla="*/ 13 w 44"/>
                  <a:gd name="T103" fmla="*/ 2 h 67"/>
                  <a:gd name="T104" fmla="*/ 18 w 44"/>
                  <a:gd name="T105" fmla="*/ 0 h 67"/>
                  <a:gd name="T106" fmla="*/ 22 w 44"/>
                  <a:gd name="T107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4" h="67">
                    <a:moveTo>
                      <a:pt x="22" y="7"/>
                    </a:moveTo>
                    <a:lnTo>
                      <a:pt x="19" y="8"/>
                    </a:lnTo>
                    <a:lnTo>
                      <a:pt x="16" y="9"/>
                    </a:lnTo>
                    <a:lnTo>
                      <a:pt x="13" y="12"/>
                    </a:lnTo>
                    <a:lnTo>
                      <a:pt x="10" y="20"/>
                    </a:lnTo>
                    <a:lnTo>
                      <a:pt x="9" y="34"/>
                    </a:lnTo>
                    <a:lnTo>
                      <a:pt x="10" y="47"/>
                    </a:lnTo>
                    <a:lnTo>
                      <a:pt x="12" y="54"/>
                    </a:lnTo>
                    <a:lnTo>
                      <a:pt x="16" y="57"/>
                    </a:lnTo>
                    <a:lnTo>
                      <a:pt x="19" y="59"/>
                    </a:lnTo>
                    <a:lnTo>
                      <a:pt x="22" y="59"/>
                    </a:lnTo>
                    <a:lnTo>
                      <a:pt x="26" y="59"/>
                    </a:lnTo>
                    <a:lnTo>
                      <a:pt x="29" y="57"/>
                    </a:lnTo>
                    <a:lnTo>
                      <a:pt x="31" y="54"/>
                    </a:lnTo>
                    <a:lnTo>
                      <a:pt x="34" y="47"/>
                    </a:lnTo>
                    <a:lnTo>
                      <a:pt x="35" y="34"/>
                    </a:lnTo>
                    <a:lnTo>
                      <a:pt x="34" y="20"/>
                    </a:lnTo>
                    <a:lnTo>
                      <a:pt x="32" y="13"/>
                    </a:lnTo>
                    <a:lnTo>
                      <a:pt x="29" y="10"/>
                    </a:lnTo>
                    <a:lnTo>
                      <a:pt x="26" y="8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7" y="0"/>
                    </a:lnTo>
                    <a:lnTo>
                      <a:pt x="32" y="2"/>
                    </a:lnTo>
                    <a:lnTo>
                      <a:pt x="36" y="5"/>
                    </a:lnTo>
                    <a:lnTo>
                      <a:pt x="38" y="8"/>
                    </a:lnTo>
                    <a:lnTo>
                      <a:pt x="40" y="12"/>
                    </a:lnTo>
                    <a:lnTo>
                      <a:pt x="42" y="18"/>
                    </a:lnTo>
                    <a:lnTo>
                      <a:pt x="43" y="22"/>
                    </a:lnTo>
                    <a:lnTo>
                      <a:pt x="43" y="27"/>
                    </a:lnTo>
                    <a:lnTo>
                      <a:pt x="44" y="34"/>
                    </a:lnTo>
                    <a:lnTo>
                      <a:pt x="43" y="44"/>
                    </a:lnTo>
                    <a:lnTo>
                      <a:pt x="41" y="52"/>
                    </a:lnTo>
                    <a:lnTo>
                      <a:pt x="39" y="57"/>
                    </a:lnTo>
                    <a:lnTo>
                      <a:pt x="37" y="60"/>
                    </a:lnTo>
                    <a:lnTo>
                      <a:pt x="34" y="63"/>
                    </a:lnTo>
                    <a:lnTo>
                      <a:pt x="31" y="65"/>
                    </a:lnTo>
                    <a:lnTo>
                      <a:pt x="27" y="66"/>
                    </a:lnTo>
                    <a:lnTo>
                      <a:pt x="22" y="67"/>
                    </a:lnTo>
                    <a:lnTo>
                      <a:pt x="18" y="66"/>
                    </a:lnTo>
                    <a:lnTo>
                      <a:pt x="13" y="65"/>
                    </a:lnTo>
                    <a:lnTo>
                      <a:pt x="10" y="63"/>
                    </a:lnTo>
                    <a:lnTo>
                      <a:pt x="7" y="61"/>
                    </a:lnTo>
                    <a:lnTo>
                      <a:pt x="3" y="54"/>
                    </a:lnTo>
                    <a:lnTo>
                      <a:pt x="1" y="45"/>
                    </a:lnTo>
                    <a:lnTo>
                      <a:pt x="0" y="34"/>
                    </a:lnTo>
                    <a:lnTo>
                      <a:pt x="1" y="23"/>
                    </a:lnTo>
                    <a:lnTo>
                      <a:pt x="3" y="14"/>
                    </a:lnTo>
                    <a:lnTo>
                      <a:pt x="4" y="10"/>
                    </a:lnTo>
                    <a:lnTo>
                      <a:pt x="7" y="6"/>
                    </a:lnTo>
                    <a:lnTo>
                      <a:pt x="10" y="4"/>
                    </a:lnTo>
                    <a:lnTo>
                      <a:pt x="13" y="2"/>
                    </a:lnTo>
                    <a:lnTo>
                      <a:pt x="18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42" name="Freeform 1016"/>
              <p:cNvSpPr>
                <a:spLocks/>
              </p:cNvSpPr>
              <p:nvPr/>
            </p:nvSpPr>
            <p:spPr bwMode="auto">
              <a:xfrm>
                <a:off x="1042988" y="3457575"/>
                <a:ext cx="39688" cy="61913"/>
              </a:xfrm>
              <a:custGeom>
                <a:avLst/>
                <a:gdLst>
                  <a:gd name="T0" fmla="*/ 0 w 25"/>
                  <a:gd name="T1" fmla="*/ 0 h 39"/>
                  <a:gd name="T2" fmla="*/ 2 w 25"/>
                  <a:gd name="T3" fmla="*/ 0 h 39"/>
                  <a:gd name="T4" fmla="*/ 25 w 25"/>
                  <a:gd name="T5" fmla="*/ 37 h 39"/>
                  <a:gd name="T6" fmla="*/ 25 w 25"/>
                  <a:gd name="T7" fmla="*/ 39 h 39"/>
                  <a:gd name="T8" fmla="*/ 23 w 25"/>
                  <a:gd name="T9" fmla="*/ 39 h 39"/>
                  <a:gd name="T10" fmla="*/ 0 w 25"/>
                  <a:gd name="T11" fmla="*/ 1 h 39"/>
                  <a:gd name="T12" fmla="*/ 0 w 25"/>
                  <a:gd name="T1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9">
                    <a:moveTo>
                      <a:pt x="0" y="0"/>
                    </a:moveTo>
                    <a:lnTo>
                      <a:pt x="2" y="0"/>
                    </a:lnTo>
                    <a:lnTo>
                      <a:pt x="25" y="37"/>
                    </a:lnTo>
                    <a:lnTo>
                      <a:pt x="25" y="39"/>
                    </a:lnTo>
                    <a:lnTo>
                      <a:pt x="23" y="39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43" name="Line 1017"/>
              <p:cNvSpPr>
                <a:spLocks noChangeShapeType="1"/>
              </p:cNvSpPr>
              <p:nvPr/>
            </p:nvSpPr>
            <p:spPr bwMode="auto">
              <a:xfrm>
                <a:off x="1006476" y="3517900"/>
                <a:ext cx="7620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44" name="Freeform 1018"/>
              <p:cNvSpPr>
                <a:spLocks/>
              </p:cNvSpPr>
              <p:nvPr/>
            </p:nvSpPr>
            <p:spPr bwMode="auto">
              <a:xfrm>
                <a:off x="1193801" y="3405188"/>
                <a:ext cx="73025" cy="60325"/>
              </a:xfrm>
              <a:custGeom>
                <a:avLst/>
                <a:gdLst>
                  <a:gd name="T0" fmla="*/ 23 w 46"/>
                  <a:gd name="T1" fmla="*/ 0 h 38"/>
                  <a:gd name="T2" fmla="*/ 46 w 46"/>
                  <a:gd name="T3" fmla="*/ 38 h 38"/>
                  <a:gd name="T4" fmla="*/ 0 w 46"/>
                  <a:gd name="T5" fmla="*/ 38 h 38"/>
                  <a:gd name="T6" fmla="*/ 23 w 46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8">
                    <a:moveTo>
                      <a:pt x="23" y="0"/>
                    </a:moveTo>
                    <a:lnTo>
                      <a:pt x="46" y="38"/>
                    </a:lnTo>
                    <a:lnTo>
                      <a:pt x="0" y="38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45" name="Freeform 1019"/>
              <p:cNvSpPr>
                <a:spLocks/>
              </p:cNvSpPr>
              <p:nvPr/>
            </p:nvSpPr>
            <p:spPr bwMode="auto">
              <a:xfrm>
                <a:off x="1193801" y="3405188"/>
                <a:ext cx="38100" cy="61913"/>
              </a:xfrm>
              <a:custGeom>
                <a:avLst/>
                <a:gdLst>
                  <a:gd name="T0" fmla="*/ 23 w 24"/>
                  <a:gd name="T1" fmla="*/ 0 h 39"/>
                  <a:gd name="T2" fmla="*/ 24 w 24"/>
                  <a:gd name="T3" fmla="*/ 0 h 39"/>
                  <a:gd name="T4" fmla="*/ 24 w 24"/>
                  <a:gd name="T5" fmla="*/ 1 h 39"/>
                  <a:gd name="T6" fmla="*/ 1 w 24"/>
                  <a:gd name="T7" fmla="*/ 39 h 39"/>
                  <a:gd name="T8" fmla="*/ 0 w 24"/>
                  <a:gd name="T9" fmla="*/ 39 h 39"/>
                  <a:gd name="T10" fmla="*/ 0 w 24"/>
                  <a:gd name="T11" fmla="*/ 38 h 39"/>
                  <a:gd name="T12" fmla="*/ 23 w 24"/>
                  <a:gd name="T1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39">
                    <a:moveTo>
                      <a:pt x="23" y="0"/>
                    </a:moveTo>
                    <a:lnTo>
                      <a:pt x="24" y="0"/>
                    </a:lnTo>
                    <a:lnTo>
                      <a:pt x="24" y="1"/>
                    </a:lnTo>
                    <a:lnTo>
                      <a:pt x="1" y="39"/>
                    </a:lnTo>
                    <a:lnTo>
                      <a:pt x="0" y="39"/>
                    </a:lnTo>
                    <a:lnTo>
                      <a:pt x="0" y="38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46" name="Freeform 1020"/>
              <p:cNvSpPr>
                <a:spLocks/>
              </p:cNvSpPr>
              <p:nvPr/>
            </p:nvSpPr>
            <p:spPr bwMode="auto">
              <a:xfrm>
                <a:off x="1230313" y="3405188"/>
                <a:ext cx="39688" cy="61913"/>
              </a:xfrm>
              <a:custGeom>
                <a:avLst/>
                <a:gdLst>
                  <a:gd name="T0" fmla="*/ 0 w 25"/>
                  <a:gd name="T1" fmla="*/ 0 h 39"/>
                  <a:gd name="T2" fmla="*/ 1 w 25"/>
                  <a:gd name="T3" fmla="*/ 0 h 39"/>
                  <a:gd name="T4" fmla="*/ 25 w 25"/>
                  <a:gd name="T5" fmla="*/ 38 h 39"/>
                  <a:gd name="T6" fmla="*/ 25 w 25"/>
                  <a:gd name="T7" fmla="*/ 39 h 39"/>
                  <a:gd name="T8" fmla="*/ 23 w 25"/>
                  <a:gd name="T9" fmla="*/ 39 h 39"/>
                  <a:gd name="T10" fmla="*/ 0 w 25"/>
                  <a:gd name="T11" fmla="*/ 1 h 39"/>
                  <a:gd name="T12" fmla="*/ 0 w 25"/>
                  <a:gd name="T1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9">
                    <a:moveTo>
                      <a:pt x="0" y="0"/>
                    </a:moveTo>
                    <a:lnTo>
                      <a:pt x="1" y="0"/>
                    </a:lnTo>
                    <a:lnTo>
                      <a:pt x="25" y="38"/>
                    </a:lnTo>
                    <a:lnTo>
                      <a:pt x="25" y="39"/>
                    </a:lnTo>
                    <a:lnTo>
                      <a:pt x="23" y="39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47" name="Line 1021"/>
              <p:cNvSpPr>
                <a:spLocks noChangeShapeType="1"/>
              </p:cNvSpPr>
              <p:nvPr/>
            </p:nvSpPr>
            <p:spPr bwMode="auto">
              <a:xfrm>
                <a:off x="1193801" y="3465513"/>
                <a:ext cx="7620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48" name="Freeform 1022"/>
              <p:cNvSpPr>
                <a:spLocks/>
              </p:cNvSpPr>
              <p:nvPr/>
            </p:nvSpPr>
            <p:spPr bwMode="auto">
              <a:xfrm>
                <a:off x="1389063" y="3367088"/>
                <a:ext cx="73025" cy="58738"/>
              </a:xfrm>
              <a:custGeom>
                <a:avLst/>
                <a:gdLst>
                  <a:gd name="T0" fmla="*/ 24 w 46"/>
                  <a:gd name="T1" fmla="*/ 0 h 37"/>
                  <a:gd name="T2" fmla="*/ 46 w 46"/>
                  <a:gd name="T3" fmla="*/ 37 h 37"/>
                  <a:gd name="T4" fmla="*/ 0 w 46"/>
                  <a:gd name="T5" fmla="*/ 37 h 37"/>
                  <a:gd name="T6" fmla="*/ 24 w 46"/>
                  <a:gd name="T7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7">
                    <a:moveTo>
                      <a:pt x="24" y="0"/>
                    </a:moveTo>
                    <a:lnTo>
                      <a:pt x="46" y="37"/>
                    </a:lnTo>
                    <a:lnTo>
                      <a:pt x="0" y="37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49" name="Freeform 1023"/>
              <p:cNvSpPr>
                <a:spLocks/>
              </p:cNvSpPr>
              <p:nvPr/>
            </p:nvSpPr>
            <p:spPr bwMode="auto">
              <a:xfrm>
                <a:off x="1389063" y="3367088"/>
                <a:ext cx="38100" cy="60325"/>
              </a:xfrm>
              <a:custGeom>
                <a:avLst/>
                <a:gdLst>
                  <a:gd name="T0" fmla="*/ 24 w 24"/>
                  <a:gd name="T1" fmla="*/ 0 h 38"/>
                  <a:gd name="T2" fmla="*/ 24 w 24"/>
                  <a:gd name="T3" fmla="*/ 0 h 38"/>
                  <a:gd name="T4" fmla="*/ 24 w 24"/>
                  <a:gd name="T5" fmla="*/ 1 h 38"/>
                  <a:gd name="T6" fmla="*/ 0 w 24"/>
                  <a:gd name="T7" fmla="*/ 38 h 38"/>
                  <a:gd name="T8" fmla="*/ 0 w 24"/>
                  <a:gd name="T9" fmla="*/ 38 h 38"/>
                  <a:gd name="T10" fmla="*/ 0 w 24"/>
                  <a:gd name="T11" fmla="*/ 37 h 38"/>
                  <a:gd name="T12" fmla="*/ 24 w 24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38">
                    <a:moveTo>
                      <a:pt x="24" y="0"/>
                    </a:moveTo>
                    <a:lnTo>
                      <a:pt x="24" y="0"/>
                    </a:lnTo>
                    <a:lnTo>
                      <a:pt x="24" y="1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0" y="37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50" name="Freeform 1024"/>
              <p:cNvSpPr>
                <a:spLocks/>
              </p:cNvSpPr>
              <p:nvPr/>
            </p:nvSpPr>
            <p:spPr bwMode="auto">
              <a:xfrm>
                <a:off x="1427163" y="3367088"/>
                <a:ext cx="38100" cy="60325"/>
              </a:xfrm>
              <a:custGeom>
                <a:avLst/>
                <a:gdLst>
                  <a:gd name="T0" fmla="*/ 0 w 24"/>
                  <a:gd name="T1" fmla="*/ 0 h 38"/>
                  <a:gd name="T2" fmla="*/ 0 w 24"/>
                  <a:gd name="T3" fmla="*/ 0 h 38"/>
                  <a:gd name="T4" fmla="*/ 24 w 24"/>
                  <a:gd name="T5" fmla="*/ 37 h 38"/>
                  <a:gd name="T6" fmla="*/ 24 w 24"/>
                  <a:gd name="T7" fmla="*/ 38 h 38"/>
                  <a:gd name="T8" fmla="*/ 22 w 24"/>
                  <a:gd name="T9" fmla="*/ 38 h 38"/>
                  <a:gd name="T10" fmla="*/ 0 w 24"/>
                  <a:gd name="T11" fmla="*/ 1 h 38"/>
                  <a:gd name="T12" fmla="*/ 0 w 24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38">
                    <a:moveTo>
                      <a:pt x="0" y="0"/>
                    </a:moveTo>
                    <a:lnTo>
                      <a:pt x="0" y="0"/>
                    </a:lnTo>
                    <a:lnTo>
                      <a:pt x="24" y="37"/>
                    </a:lnTo>
                    <a:lnTo>
                      <a:pt x="24" y="38"/>
                    </a:lnTo>
                    <a:lnTo>
                      <a:pt x="22" y="38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51" name="Line 1025"/>
              <p:cNvSpPr>
                <a:spLocks noChangeShapeType="1"/>
              </p:cNvSpPr>
              <p:nvPr/>
            </p:nvSpPr>
            <p:spPr bwMode="auto">
              <a:xfrm>
                <a:off x="1389063" y="3427413"/>
                <a:ext cx="7620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52" name="Freeform 1026"/>
              <p:cNvSpPr>
                <a:spLocks/>
              </p:cNvSpPr>
              <p:nvPr/>
            </p:nvSpPr>
            <p:spPr bwMode="auto">
              <a:xfrm>
                <a:off x="1722438" y="3344863"/>
                <a:ext cx="74613" cy="58738"/>
              </a:xfrm>
              <a:custGeom>
                <a:avLst/>
                <a:gdLst>
                  <a:gd name="T0" fmla="*/ 23 w 47"/>
                  <a:gd name="T1" fmla="*/ 0 h 37"/>
                  <a:gd name="T2" fmla="*/ 47 w 47"/>
                  <a:gd name="T3" fmla="*/ 37 h 37"/>
                  <a:gd name="T4" fmla="*/ 0 w 47"/>
                  <a:gd name="T5" fmla="*/ 37 h 37"/>
                  <a:gd name="T6" fmla="*/ 23 w 47"/>
                  <a:gd name="T7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" h="37">
                    <a:moveTo>
                      <a:pt x="23" y="0"/>
                    </a:moveTo>
                    <a:lnTo>
                      <a:pt x="47" y="37"/>
                    </a:lnTo>
                    <a:lnTo>
                      <a:pt x="0" y="37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53" name="Freeform 1027"/>
              <p:cNvSpPr>
                <a:spLocks/>
              </p:cNvSpPr>
              <p:nvPr/>
            </p:nvSpPr>
            <p:spPr bwMode="auto">
              <a:xfrm>
                <a:off x="1722438" y="3344863"/>
                <a:ext cx="39688" cy="60325"/>
              </a:xfrm>
              <a:custGeom>
                <a:avLst/>
                <a:gdLst>
                  <a:gd name="T0" fmla="*/ 23 w 25"/>
                  <a:gd name="T1" fmla="*/ 0 h 38"/>
                  <a:gd name="T2" fmla="*/ 25 w 25"/>
                  <a:gd name="T3" fmla="*/ 0 h 38"/>
                  <a:gd name="T4" fmla="*/ 25 w 25"/>
                  <a:gd name="T5" fmla="*/ 1 h 38"/>
                  <a:gd name="T6" fmla="*/ 0 w 25"/>
                  <a:gd name="T7" fmla="*/ 38 h 38"/>
                  <a:gd name="T8" fmla="*/ 0 w 25"/>
                  <a:gd name="T9" fmla="*/ 38 h 38"/>
                  <a:gd name="T10" fmla="*/ 0 w 25"/>
                  <a:gd name="T11" fmla="*/ 37 h 38"/>
                  <a:gd name="T12" fmla="*/ 23 w 25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8">
                    <a:moveTo>
                      <a:pt x="23" y="0"/>
                    </a:moveTo>
                    <a:lnTo>
                      <a:pt x="25" y="0"/>
                    </a:lnTo>
                    <a:lnTo>
                      <a:pt x="25" y="1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0" y="37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54" name="Freeform 1028"/>
              <p:cNvSpPr>
                <a:spLocks/>
              </p:cNvSpPr>
              <p:nvPr/>
            </p:nvSpPr>
            <p:spPr bwMode="auto">
              <a:xfrm>
                <a:off x="1758951" y="3344863"/>
                <a:ext cx="39688" cy="60325"/>
              </a:xfrm>
              <a:custGeom>
                <a:avLst/>
                <a:gdLst>
                  <a:gd name="T0" fmla="*/ 0 w 25"/>
                  <a:gd name="T1" fmla="*/ 0 h 38"/>
                  <a:gd name="T2" fmla="*/ 2 w 25"/>
                  <a:gd name="T3" fmla="*/ 0 h 38"/>
                  <a:gd name="T4" fmla="*/ 25 w 25"/>
                  <a:gd name="T5" fmla="*/ 37 h 38"/>
                  <a:gd name="T6" fmla="*/ 25 w 25"/>
                  <a:gd name="T7" fmla="*/ 38 h 38"/>
                  <a:gd name="T8" fmla="*/ 24 w 25"/>
                  <a:gd name="T9" fmla="*/ 38 h 38"/>
                  <a:gd name="T10" fmla="*/ 0 w 25"/>
                  <a:gd name="T11" fmla="*/ 1 h 38"/>
                  <a:gd name="T12" fmla="*/ 0 w 25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8">
                    <a:moveTo>
                      <a:pt x="0" y="0"/>
                    </a:moveTo>
                    <a:lnTo>
                      <a:pt x="2" y="0"/>
                    </a:lnTo>
                    <a:lnTo>
                      <a:pt x="25" y="37"/>
                    </a:lnTo>
                    <a:lnTo>
                      <a:pt x="25" y="38"/>
                    </a:lnTo>
                    <a:lnTo>
                      <a:pt x="24" y="38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55" name="Line 1029"/>
              <p:cNvSpPr>
                <a:spLocks noChangeShapeType="1"/>
              </p:cNvSpPr>
              <p:nvPr/>
            </p:nvSpPr>
            <p:spPr bwMode="auto">
              <a:xfrm>
                <a:off x="1722438" y="3405188"/>
                <a:ext cx="7620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56" name="Freeform 1030"/>
              <p:cNvSpPr>
                <a:spLocks/>
              </p:cNvSpPr>
              <p:nvPr/>
            </p:nvSpPr>
            <p:spPr bwMode="auto">
              <a:xfrm>
                <a:off x="1873251" y="3362325"/>
                <a:ext cx="76200" cy="57150"/>
              </a:xfrm>
              <a:custGeom>
                <a:avLst/>
                <a:gdLst>
                  <a:gd name="T0" fmla="*/ 23 w 48"/>
                  <a:gd name="T1" fmla="*/ 0 h 36"/>
                  <a:gd name="T2" fmla="*/ 48 w 48"/>
                  <a:gd name="T3" fmla="*/ 36 h 36"/>
                  <a:gd name="T4" fmla="*/ 0 w 48"/>
                  <a:gd name="T5" fmla="*/ 36 h 36"/>
                  <a:gd name="T6" fmla="*/ 23 w 48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36">
                    <a:moveTo>
                      <a:pt x="23" y="0"/>
                    </a:moveTo>
                    <a:lnTo>
                      <a:pt x="48" y="36"/>
                    </a:lnTo>
                    <a:lnTo>
                      <a:pt x="0" y="36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57" name="Freeform 1031"/>
              <p:cNvSpPr>
                <a:spLocks/>
              </p:cNvSpPr>
              <p:nvPr/>
            </p:nvSpPr>
            <p:spPr bwMode="auto">
              <a:xfrm>
                <a:off x="1873251" y="3362325"/>
                <a:ext cx="39688" cy="58738"/>
              </a:xfrm>
              <a:custGeom>
                <a:avLst/>
                <a:gdLst>
                  <a:gd name="T0" fmla="*/ 23 w 25"/>
                  <a:gd name="T1" fmla="*/ 0 h 37"/>
                  <a:gd name="T2" fmla="*/ 25 w 25"/>
                  <a:gd name="T3" fmla="*/ 0 h 37"/>
                  <a:gd name="T4" fmla="*/ 25 w 25"/>
                  <a:gd name="T5" fmla="*/ 0 h 37"/>
                  <a:gd name="T6" fmla="*/ 1 w 25"/>
                  <a:gd name="T7" fmla="*/ 37 h 37"/>
                  <a:gd name="T8" fmla="*/ 0 w 25"/>
                  <a:gd name="T9" fmla="*/ 37 h 37"/>
                  <a:gd name="T10" fmla="*/ 0 w 25"/>
                  <a:gd name="T11" fmla="*/ 36 h 37"/>
                  <a:gd name="T12" fmla="*/ 23 w 25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7">
                    <a:moveTo>
                      <a:pt x="23" y="0"/>
                    </a:moveTo>
                    <a:lnTo>
                      <a:pt x="25" y="0"/>
                    </a:lnTo>
                    <a:lnTo>
                      <a:pt x="25" y="0"/>
                    </a:lnTo>
                    <a:lnTo>
                      <a:pt x="1" y="37"/>
                    </a:lnTo>
                    <a:lnTo>
                      <a:pt x="0" y="37"/>
                    </a:lnTo>
                    <a:lnTo>
                      <a:pt x="0" y="36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58" name="Freeform 1032"/>
              <p:cNvSpPr>
                <a:spLocks/>
              </p:cNvSpPr>
              <p:nvPr/>
            </p:nvSpPr>
            <p:spPr bwMode="auto">
              <a:xfrm>
                <a:off x="1909763" y="3362325"/>
                <a:ext cx="41275" cy="58738"/>
              </a:xfrm>
              <a:custGeom>
                <a:avLst/>
                <a:gdLst>
                  <a:gd name="T0" fmla="*/ 0 w 26"/>
                  <a:gd name="T1" fmla="*/ 0 h 37"/>
                  <a:gd name="T2" fmla="*/ 2 w 26"/>
                  <a:gd name="T3" fmla="*/ 0 h 37"/>
                  <a:gd name="T4" fmla="*/ 26 w 26"/>
                  <a:gd name="T5" fmla="*/ 36 h 37"/>
                  <a:gd name="T6" fmla="*/ 26 w 26"/>
                  <a:gd name="T7" fmla="*/ 37 h 37"/>
                  <a:gd name="T8" fmla="*/ 25 w 26"/>
                  <a:gd name="T9" fmla="*/ 37 h 37"/>
                  <a:gd name="T10" fmla="*/ 0 w 26"/>
                  <a:gd name="T11" fmla="*/ 0 h 37"/>
                  <a:gd name="T12" fmla="*/ 0 w 26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37">
                    <a:moveTo>
                      <a:pt x="0" y="0"/>
                    </a:moveTo>
                    <a:lnTo>
                      <a:pt x="2" y="0"/>
                    </a:lnTo>
                    <a:lnTo>
                      <a:pt x="26" y="36"/>
                    </a:lnTo>
                    <a:lnTo>
                      <a:pt x="26" y="37"/>
                    </a:lnTo>
                    <a:lnTo>
                      <a:pt x="25" y="3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59" name="Line 1033"/>
              <p:cNvSpPr>
                <a:spLocks noChangeShapeType="1"/>
              </p:cNvSpPr>
              <p:nvPr/>
            </p:nvSpPr>
            <p:spPr bwMode="auto">
              <a:xfrm>
                <a:off x="1873251" y="3419475"/>
                <a:ext cx="777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60" name="Freeform 1034"/>
              <p:cNvSpPr>
                <a:spLocks/>
              </p:cNvSpPr>
              <p:nvPr/>
            </p:nvSpPr>
            <p:spPr bwMode="auto">
              <a:xfrm>
                <a:off x="2046288" y="3390900"/>
                <a:ext cx="73025" cy="60325"/>
              </a:xfrm>
              <a:custGeom>
                <a:avLst/>
                <a:gdLst>
                  <a:gd name="T0" fmla="*/ 23 w 46"/>
                  <a:gd name="T1" fmla="*/ 0 h 38"/>
                  <a:gd name="T2" fmla="*/ 46 w 46"/>
                  <a:gd name="T3" fmla="*/ 38 h 38"/>
                  <a:gd name="T4" fmla="*/ 0 w 46"/>
                  <a:gd name="T5" fmla="*/ 38 h 38"/>
                  <a:gd name="T6" fmla="*/ 23 w 46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8">
                    <a:moveTo>
                      <a:pt x="23" y="0"/>
                    </a:moveTo>
                    <a:lnTo>
                      <a:pt x="46" y="38"/>
                    </a:lnTo>
                    <a:lnTo>
                      <a:pt x="0" y="38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61" name="Freeform 1035"/>
              <p:cNvSpPr>
                <a:spLocks/>
              </p:cNvSpPr>
              <p:nvPr/>
            </p:nvSpPr>
            <p:spPr bwMode="auto">
              <a:xfrm>
                <a:off x="2046288" y="3390900"/>
                <a:ext cx="38100" cy="61913"/>
              </a:xfrm>
              <a:custGeom>
                <a:avLst/>
                <a:gdLst>
                  <a:gd name="T0" fmla="*/ 23 w 24"/>
                  <a:gd name="T1" fmla="*/ 0 h 39"/>
                  <a:gd name="T2" fmla="*/ 24 w 24"/>
                  <a:gd name="T3" fmla="*/ 0 h 39"/>
                  <a:gd name="T4" fmla="*/ 24 w 24"/>
                  <a:gd name="T5" fmla="*/ 1 h 39"/>
                  <a:gd name="T6" fmla="*/ 1 w 24"/>
                  <a:gd name="T7" fmla="*/ 39 h 39"/>
                  <a:gd name="T8" fmla="*/ 0 w 24"/>
                  <a:gd name="T9" fmla="*/ 39 h 39"/>
                  <a:gd name="T10" fmla="*/ 0 w 24"/>
                  <a:gd name="T11" fmla="*/ 38 h 39"/>
                  <a:gd name="T12" fmla="*/ 23 w 24"/>
                  <a:gd name="T1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39">
                    <a:moveTo>
                      <a:pt x="23" y="0"/>
                    </a:moveTo>
                    <a:lnTo>
                      <a:pt x="24" y="0"/>
                    </a:lnTo>
                    <a:lnTo>
                      <a:pt x="24" y="1"/>
                    </a:lnTo>
                    <a:lnTo>
                      <a:pt x="1" y="39"/>
                    </a:lnTo>
                    <a:lnTo>
                      <a:pt x="0" y="39"/>
                    </a:lnTo>
                    <a:lnTo>
                      <a:pt x="0" y="38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62" name="Freeform 1036"/>
              <p:cNvSpPr>
                <a:spLocks/>
              </p:cNvSpPr>
              <p:nvPr/>
            </p:nvSpPr>
            <p:spPr bwMode="auto">
              <a:xfrm>
                <a:off x="2082801" y="3390900"/>
                <a:ext cx="39688" cy="61913"/>
              </a:xfrm>
              <a:custGeom>
                <a:avLst/>
                <a:gdLst>
                  <a:gd name="T0" fmla="*/ 0 w 25"/>
                  <a:gd name="T1" fmla="*/ 0 h 39"/>
                  <a:gd name="T2" fmla="*/ 1 w 25"/>
                  <a:gd name="T3" fmla="*/ 0 h 39"/>
                  <a:gd name="T4" fmla="*/ 25 w 25"/>
                  <a:gd name="T5" fmla="*/ 38 h 39"/>
                  <a:gd name="T6" fmla="*/ 25 w 25"/>
                  <a:gd name="T7" fmla="*/ 39 h 39"/>
                  <a:gd name="T8" fmla="*/ 23 w 25"/>
                  <a:gd name="T9" fmla="*/ 39 h 39"/>
                  <a:gd name="T10" fmla="*/ 0 w 25"/>
                  <a:gd name="T11" fmla="*/ 1 h 39"/>
                  <a:gd name="T12" fmla="*/ 0 w 25"/>
                  <a:gd name="T1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9">
                    <a:moveTo>
                      <a:pt x="0" y="0"/>
                    </a:moveTo>
                    <a:lnTo>
                      <a:pt x="1" y="0"/>
                    </a:lnTo>
                    <a:lnTo>
                      <a:pt x="25" y="38"/>
                    </a:lnTo>
                    <a:lnTo>
                      <a:pt x="25" y="39"/>
                    </a:lnTo>
                    <a:lnTo>
                      <a:pt x="23" y="39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63" name="Line 1037"/>
              <p:cNvSpPr>
                <a:spLocks noChangeShapeType="1"/>
              </p:cNvSpPr>
              <p:nvPr/>
            </p:nvSpPr>
            <p:spPr bwMode="auto">
              <a:xfrm>
                <a:off x="2046288" y="3451225"/>
                <a:ext cx="7620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64" name="Freeform 1038"/>
              <p:cNvSpPr>
                <a:spLocks/>
              </p:cNvSpPr>
              <p:nvPr/>
            </p:nvSpPr>
            <p:spPr bwMode="auto">
              <a:xfrm>
                <a:off x="2263776" y="3336925"/>
                <a:ext cx="73025" cy="58738"/>
              </a:xfrm>
              <a:custGeom>
                <a:avLst/>
                <a:gdLst>
                  <a:gd name="T0" fmla="*/ 24 w 46"/>
                  <a:gd name="T1" fmla="*/ 0 h 37"/>
                  <a:gd name="T2" fmla="*/ 46 w 46"/>
                  <a:gd name="T3" fmla="*/ 37 h 37"/>
                  <a:gd name="T4" fmla="*/ 0 w 46"/>
                  <a:gd name="T5" fmla="*/ 37 h 37"/>
                  <a:gd name="T6" fmla="*/ 24 w 46"/>
                  <a:gd name="T7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7">
                    <a:moveTo>
                      <a:pt x="24" y="0"/>
                    </a:moveTo>
                    <a:lnTo>
                      <a:pt x="46" y="37"/>
                    </a:lnTo>
                    <a:lnTo>
                      <a:pt x="0" y="37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65" name="Freeform 1039"/>
              <p:cNvSpPr>
                <a:spLocks/>
              </p:cNvSpPr>
              <p:nvPr/>
            </p:nvSpPr>
            <p:spPr bwMode="auto">
              <a:xfrm>
                <a:off x="2263776" y="3336925"/>
                <a:ext cx="38100" cy="60325"/>
              </a:xfrm>
              <a:custGeom>
                <a:avLst/>
                <a:gdLst>
                  <a:gd name="T0" fmla="*/ 24 w 24"/>
                  <a:gd name="T1" fmla="*/ 0 h 38"/>
                  <a:gd name="T2" fmla="*/ 24 w 24"/>
                  <a:gd name="T3" fmla="*/ 0 h 38"/>
                  <a:gd name="T4" fmla="*/ 24 w 24"/>
                  <a:gd name="T5" fmla="*/ 2 h 38"/>
                  <a:gd name="T6" fmla="*/ 1 w 24"/>
                  <a:gd name="T7" fmla="*/ 38 h 38"/>
                  <a:gd name="T8" fmla="*/ 0 w 24"/>
                  <a:gd name="T9" fmla="*/ 38 h 38"/>
                  <a:gd name="T10" fmla="*/ 0 w 24"/>
                  <a:gd name="T11" fmla="*/ 37 h 38"/>
                  <a:gd name="T12" fmla="*/ 24 w 24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38">
                    <a:moveTo>
                      <a:pt x="24" y="0"/>
                    </a:moveTo>
                    <a:lnTo>
                      <a:pt x="24" y="0"/>
                    </a:lnTo>
                    <a:lnTo>
                      <a:pt x="24" y="2"/>
                    </a:lnTo>
                    <a:lnTo>
                      <a:pt x="1" y="38"/>
                    </a:lnTo>
                    <a:lnTo>
                      <a:pt x="0" y="38"/>
                    </a:lnTo>
                    <a:lnTo>
                      <a:pt x="0" y="37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66" name="Freeform 1040"/>
              <p:cNvSpPr>
                <a:spLocks/>
              </p:cNvSpPr>
              <p:nvPr/>
            </p:nvSpPr>
            <p:spPr bwMode="auto">
              <a:xfrm>
                <a:off x="2301876" y="3336925"/>
                <a:ext cx="36513" cy="60325"/>
              </a:xfrm>
              <a:custGeom>
                <a:avLst/>
                <a:gdLst>
                  <a:gd name="T0" fmla="*/ 0 w 23"/>
                  <a:gd name="T1" fmla="*/ 0 h 38"/>
                  <a:gd name="T2" fmla="*/ 0 w 23"/>
                  <a:gd name="T3" fmla="*/ 0 h 38"/>
                  <a:gd name="T4" fmla="*/ 23 w 23"/>
                  <a:gd name="T5" fmla="*/ 37 h 38"/>
                  <a:gd name="T6" fmla="*/ 23 w 23"/>
                  <a:gd name="T7" fmla="*/ 38 h 38"/>
                  <a:gd name="T8" fmla="*/ 22 w 23"/>
                  <a:gd name="T9" fmla="*/ 38 h 38"/>
                  <a:gd name="T10" fmla="*/ 0 w 23"/>
                  <a:gd name="T11" fmla="*/ 2 h 38"/>
                  <a:gd name="T12" fmla="*/ 0 w 23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38">
                    <a:moveTo>
                      <a:pt x="0" y="0"/>
                    </a:moveTo>
                    <a:lnTo>
                      <a:pt x="0" y="0"/>
                    </a:lnTo>
                    <a:lnTo>
                      <a:pt x="23" y="37"/>
                    </a:lnTo>
                    <a:lnTo>
                      <a:pt x="23" y="38"/>
                    </a:lnTo>
                    <a:lnTo>
                      <a:pt x="22" y="38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67" name="Line 1041"/>
              <p:cNvSpPr>
                <a:spLocks noChangeShapeType="1"/>
              </p:cNvSpPr>
              <p:nvPr/>
            </p:nvSpPr>
            <p:spPr bwMode="auto">
              <a:xfrm>
                <a:off x="2263776" y="3397250"/>
                <a:ext cx="7461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68" name="Freeform 1042"/>
              <p:cNvSpPr>
                <a:spLocks/>
              </p:cNvSpPr>
              <p:nvPr/>
            </p:nvSpPr>
            <p:spPr bwMode="auto">
              <a:xfrm>
                <a:off x="2689226" y="3184525"/>
                <a:ext cx="73025" cy="61913"/>
              </a:xfrm>
              <a:custGeom>
                <a:avLst/>
                <a:gdLst>
                  <a:gd name="T0" fmla="*/ 23 w 46"/>
                  <a:gd name="T1" fmla="*/ 0 h 39"/>
                  <a:gd name="T2" fmla="*/ 46 w 46"/>
                  <a:gd name="T3" fmla="*/ 39 h 39"/>
                  <a:gd name="T4" fmla="*/ 0 w 46"/>
                  <a:gd name="T5" fmla="*/ 39 h 39"/>
                  <a:gd name="T6" fmla="*/ 23 w 46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9">
                    <a:moveTo>
                      <a:pt x="23" y="0"/>
                    </a:moveTo>
                    <a:lnTo>
                      <a:pt x="46" y="39"/>
                    </a:lnTo>
                    <a:lnTo>
                      <a:pt x="0" y="39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69" name="Freeform 1043"/>
              <p:cNvSpPr>
                <a:spLocks/>
              </p:cNvSpPr>
              <p:nvPr/>
            </p:nvSpPr>
            <p:spPr bwMode="auto">
              <a:xfrm>
                <a:off x="2689226" y="3184525"/>
                <a:ext cx="38100" cy="63500"/>
              </a:xfrm>
              <a:custGeom>
                <a:avLst/>
                <a:gdLst>
                  <a:gd name="T0" fmla="*/ 23 w 24"/>
                  <a:gd name="T1" fmla="*/ 0 h 40"/>
                  <a:gd name="T2" fmla="*/ 24 w 24"/>
                  <a:gd name="T3" fmla="*/ 0 h 40"/>
                  <a:gd name="T4" fmla="*/ 24 w 24"/>
                  <a:gd name="T5" fmla="*/ 1 h 40"/>
                  <a:gd name="T6" fmla="*/ 1 w 24"/>
                  <a:gd name="T7" fmla="*/ 40 h 40"/>
                  <a:gd name="T8" fmla="*/ 0 w 24"/>
                  <a:gd name="T9" fmla="*/ 40 h 40"/>
                  <a:gd name="T10" fmla="*/ 0 w 24"/>
                  <a:gd name="T11" fmla="*/ 39 h 40"/>
                  <a:gd name="T12" fmla="*/ 23 w 24"/>
                  <a:gd name="T1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40">
                    <a:moveTo>
                      <a:pt x="23" y="0"/>
                    </a:moveTo>
                    <a:lnTo>
                      <a:pt x="24" y="0"/>
                    </a:lnTo>
                    <a:lnTo>
                      <a:pt x="24" y="1"/>
                    </a:lnTo>
                    <a:lnTo>
                      <a:pt x="1" y="40"/>
                    </a:lnTo>
                    <a:lnTo>
                      <a:pt x="0" y="40"/>
                    </a:lnTo>
                    <a:lnTo>
                      <a:pt x="0" y="39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70" name="Freeform 1044"/>
              <p:cNvSpPr>
                <a:spLocks/>
              </p:cNvSpPr>
              <p:nvPr/>
            </p:nvSpPr>
            <p:spPr bwMode="auto">
              <a:xfrm>
                <a:off x="3689351" y="2411413"/>
                <a:ext cx="58738" cy="55563"/>
              </a:xfrm>
              <a:custGeom>
                <a:avLst/>
                <a:gdLst>
                  <a:gd name="T0" fmla="*/ 18 w 37"/>
                  <a:gd name="T1" fmla="*/ 0 h 35"/>
                  <a:gd name="T2" fmla="*/ 22 w 37"/>
                  <a:gd name="T3" fmla="*/ 1 h 35"/>
                  <a:gd name="T4" fmla="*/ 24 w 37"/>
                  <a:gd name="T5" fmla="*/ 1 h 35"/>
                  <a:gd name="T6" fmla="*/ 26 w 37"/>
                  <a:gd name="T7" fmla="*/ 1 h 35"/>
                  <a:gd name="T8" fmla="*/ 29 w 37"/>
                  <a:gd name="T9" fmla="*/ 3 h 35"/>
                  <a:gd name="T10" fmla="*/ 31 w 37"/>
                  <a:gd name="T11" fmla="*/ 5 h 35"/>
                  <a:gd name="T12" fmla="*/ 32 w 37"/>
                  <a:gd name="T13" fmla="*/ 7 h 35"/>
                  <a:gd name="T14" fmla="*/ 34 w 37"/>
                  <a:gd name="T15" fmla="*/ 9 h 35"/>
                  <a:gd name="T16" fmla="*/ 36 w 37"/>
                  <a:gd name="T17" fmla="*/ 11 h 35"/>
                  <a:gd name="T18" fmla="*/ 37 w 37"/>
                  <a:gd name="T19" fmla="*/ 14 h 35"/>
                  <a:gd name="T20" fmla="*/ 37 w 37"/>
                  <a:gd name="T21" fmla="*/ 17 h 35"/>
                  <a:gd name="T22" fmla="*/ 36 w 37"/>
                  <a:gd name="T23" fmla="*/ 21 h 35"/>
                  <a:gd name="T24" fmla="*/ 36 w 37"/>
                  <a:gd name="T25" fmla="*/ 24 h 35"/>
                  <a:gd name="T26" fmla="*/ 33 w 37"/>
                  <a:gd name="T27" fmla="*/ 26 h 35"/>
                  <a:gd name="T28" fmla="*/ 31 w 37"/>
                  <a:gd name="T29" fmla="*/ 29 h 35"/>
                  <a:gd name="T30" fmla="*/ 31 w 37"/>
                  <a:gd name="T31" fmla="*/ 30 h 35"/>
                  <a:gd name="T32" fmla="*/ 29 w 37"/>
                  <a:gd name="T33" fmla="*/ 32 h 35"/>
                  <a:gd name="T34" fmla="*/ 27 w 37"/>
                  <a:gd name="T35" fmla="*/ 33 h 35"/>
                  <a:gd name="T36" fmla="*/ 25 w 37"/>
                  <a:gd name="T37" fmla="*/ 34 h 35"/>
                  <a:gd name="T38" fmla="*/ 21 w 37"/>
                  <a:gd name="T39" fmla="*/ 35 h 35"/>
                  <a:gd name="T40" fmla="*/ 16 w 37"/>
                  <a:gd name="T41" fmla="*/ 35 h 35"/>
                  <a:gd name="T42" fmla="*/ 12 w 37"/>
                  <a:gd name="T43" fmla="*/ 34 h 35"/>
                  <a:gd name="T44" fmla="*/ 11 w 37"/>
                  <a:gd name="T45" fmla="*/ 34 h 35"/>
                  <a:gd name="T46" fmla="*/ 9 w 37"/>
                  <a:gd name="T47" fmla="*/ 33 h 35"/>
                  <a:gd name="T48" fmla="*/ 5 w 37"/>
                  <a:gd name="T49" fmla="*/ 30 h 35"/>
                  <a:gd name="T50" fmla="*/ 5 w 37"/>
                  <a:gd name="T51" fmla="*/ 30 h 35"/>
                  <a:gd name="T52" fmla="*/ 3 w 37"/>
                  <a:gd name="T53" fmla="*/ 28 h 35"/>
                  <a:gd name="T54" fmla="*/ 2 w 37"/>
                  <a:gd name="T55" fmla="*/ 26 h 35"/>
                  <a:gd name="T56" fmla="*/ 1 w 37"/>
                  <a:gd name="T57" fmla="*/ 25 h 35"/>
                  <a:gd name="T58" fmla="*/ 0 w 37"/>
                  <a:gd name="T59" fmla="*/ 21 h 35"/>
                  <a:gd name="T60" fmla="*/ 0 w 37"/>
                  <a:gd name="T61" fmla="*/ 18 h 35"/>
                  <a:gd name="T62" fmla="*/ 0 w 37"/>
                  <a:gd name="T63" fmla="*/ 14 h 35"/>
                  <a:gd name="T64" fmla="*/ 1 w 37"/>
                  <a:gd name="T65" fmla="*/ 12 h 35"/>
                  <a:gd name="T66" fmla="*/ 2 w 37"/>
                  <a:gd name="T67" fmla="*/ 9 h 35"/>
                  <a:gd name="T68" fmla="*/ 4 w 37"/>
                  <a:gd name="T69" fmla="*/ 5 h 35"/>
                  <a:gd name="T70" fmla="*/ 5 w 37"/>
                  <a:gd name="T71" fmla="*/ 4 h 35"/>
                  <a:gd name="T72" fmla="*/ 8 w 37"/>
                  <a:gd name="T73" fmla="*/ 2 h 35"/>
                  <a:gd name="T74" fmla="*/ 9 w 37"/>
                  <a:gd name="T75" fmla="*/ 2 h 35"/>
                  <a:gd name="T76" fmla="*/ 12 w 37"/>
                  <a:gd name="T77" fmla="*/ 1 h 35"/>
                  <a:gd name="T78" fmla="*/ 16 w 37"/>
                  <a:gd name="T7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7" h="35">
                    <a:moveTo>
                      <a:pt x="16" y="0"/>
                    </a:moveTo>
                    <a:lnTo>
                      <a:pt x="18" y="0"/>
                    </a:lnTo>
                    <a:lnTo>
                      <a:pt x="20" y="1"/>
                    </a:lnTo>
                    <a:lnTo>
                      <a:pt x="22" y="1"/>
                    </a:lnTo>
                    <a:lnTo>
                      <a:pt x="23" y="1"/>
                    </a:lnTo>
                    <a:lnTo>
                      <a:pt x="24" y="1"/>
                    </a:lnTo>
                    <a:lnTo>
                      <a:pt x="24" y="1"/>
                    </a:lnTo>
                    <a:lnTo>
                      <a:pt x="26" y="1"/>
                    </a:lnTo>
                    <a:lnTo>
                      <a:pt x="27" y="2"/>
                    </a:lnTo>
                    <a:lnTo>
                      <a:pt x="29" y="3"/>
                    </a:lnTo>
                    <a:lnTo>
                      <a:pt x="30" y="4"/>
                    </a:lnTo>
                    <a:lnTo>
                      <a:pt x="31" y="5"/>
                    </a:lnTo>
                    <a:lnTo>
                      <a:pt x="31" y="5"/>
                    </a:lnTo>
                    <a:lnTo>
                      <a:pt x="32" y="7"/>
                    </a:lnTo>
                    <a:lnTo>
                      <a:pt x="33" y="9"/>
                    </a:lnTo>
                    <a:lnTo>
                      <a:pt x="34" y="9"/>
                    </a:lnTo>
                    <a:lnTo>
                      <a:pt x="34" y="10"/>
                    </a:lnTo>
                    <a:lnTo>
                      <a:pt x="36" y="11"/>
                    </a:lnTo>
                    <a:lnTo>
                      <a:pt x="36" y="13"/>
                    </a:lnTo>
                    <a:lnTo>
                      <a:pt x="37" y="14"/>
                    </a:lnTo>
                    <a:lnTo>
                      <a:pt x="37" y="16"/>
                    </a:lnTo>
                    <a:lnTo>
                      <a:pt x="37" y="17"/>
                    </a:lnTo>
                    <a:lnTo>
                      <a:pt x="37" y="19"/>
                    </a:lnTo>
                    <a:lnTo>
                      <a:pt x="36" y="21"/>
                    </a:lnTo>
                    <a:lnTo>
                      <a:pt x="36" y="23"/>
                    </a:lnTo>
                    <a:lnTo>
                      <a:pt x="36" y="24"/>
                    </a:lnTo>
                    <a:lnTo>
                      <a:pt x="34" y="25"/>
                    </a:lnTo>
                    <a:lnTo>
                      <a:pt x="33" y="26"/>
                    </a:lnTo>
                    <a:lnTo>
                      <a:pt x="32" y="28"/>
                    </a:lnTo>
                    <a:lnTo>
                      <a:pt x="31" y="29"/>
                    </a:lnTo>
                    <a:lnTo>
                      <a:pt x="31" y="30"/>
                    </a:lnTo>
                    <a:lnTo>
                      <a:pt x="31" y="30"/>
                    </a:lnTo>
                    <a:lnTo>
                      <a:pt x="30" y="30"/>
                    </a:lnTo>
                    <a:lnTo>
                      <a:pt x="29" y="32"/>
                    </a:lnTo>
                    <a:lnTo>
                      <a:pt x="27" y="32"/>
                    </a:lnTo>
                    <a:lnTo>
                      <a:pt x="27" y="33"/>
                    </a:lnTo>
                    <a:lnTo>
                      <a:pt x="26" y="33"/>
                    </a:lnTo>
                    <a:lnTo>
                      <a:pt x="25" y="34"/>
                    </a:lnTo>
                    <a:lnTo>
                      <a:pt x="24" y="34"/>
                    </a:lnTo>
                    <a:lnTo>
                      <a:pt x="21" y="35"/>
                    </a:lnTo>
                    <a:lnTo>
                      <a:pt x="18" y="35"/>
                    </a:lnTo>
                    <a:lnTo>
                      <a:pt x="16" y="35"/>
                    </a:lnTo>
                    <a:lnTo>
                      <a:pt x="14" y="35"/>
                    </a:lnTo>
                    <a:lnTo>
                      <a:pt x="12" y="34"/>
                    </a:lnTo>
                    <a:lnTo>
                      <a:pt x="12" y="34"/>
                    </a:lnTo>
                    <a:lnTo>
                      <a:pt x="11" y="34"/>
                    </a:lnTo>
                    <a:lnTo>
                      <a:pt x="10" y="33"/>
                    </a:lnTo>
                    <a:lnTo>
                      <a:pt x="9" y="33"/>
                    </a:lnTo>
                    <a:lnTo>
                      <a:pt x="7" y="32"/>
                    </a:lnTo>
                    <a:lnTo>
                      <a:pt x="5" y="30"/>
                    </a:lnTo>
                    <a:lnTo>
                      <a:pt x="5" y="30"/>
                    </a:lnTo>
                    <a:lnTo>
                      <a:pt x="5" y="30"/>
                    </a:lnTo>
                    <a:lnTo>
                      <a:pt x="4" y="29"/>
                    </a:lnTo>
                    <a:lnTo>
                      <a:pt x="3" y="28"/>
                    </a:lnTo>
                    <a:lnTo>
                      <a:pt x="2" y="26"/>
                    </a:lnTo>
                    <a:lnTo>
                      <a:pt x="2" y="26"/>
                    </a:lnTo>
                    <a:lnTo>
                      <a:pt x="2" y="26"/>
                    </a:lnTo>
                    <a:lnTo>
                      <a:pt x="1" y="25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8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2" y="10"/>
                    </a:lnTo>
                    <a:lnTo>
                      <a:pt x="2" y="9"/>
                    </a:lnTo>
                    <a:lnTo>
                      <a:pt x="3" y="7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7" y="3"/>
                    </a:lnTo>
                    <a:lnTo>
                      <a:pt x="8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10" y="1"/>
                    </a:lnTo>
                    <a:lnTo>
                      <a:pt x="12" y="1"/>
                    </a:lnTo>
                    <a:lnTo>
                      <a:pt x="14" y="1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DC8700"/>
              </a:solidFill>
              <a:ln w="0">
                <a:solidFill>
                  <a:srgbClr val="DC87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71" name="Line 1045"/>
              <p:cNvSpPr>
                <a:spLocks noChangeShapeType="1"/>
              </p:cNvSpPr>
              <p:nvPr/>
            </p:nvSpPr>
            <p:spPr bwMode="auto">
              <a:xfrm>
                <a:off x="3748088" y="2438400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72" name="Line 1046"/>
              <p:cNvSpPr>
                <a:spLocks noChangeShapeType="1"/>
              </p:cNvSpPr>
              <p:nvPr/>
            </p:nvSpPr>
            <p:spPr bwMode="auto">
              <a:xfrm flipH="1">
                <a:off x="3746501" y="2439988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73" name="Line 1047"/>
              <p:cNvSpPr>
                <a:spLocks noChangeShapeType="1"/>
              </p:cNvSpPr>
              <p:nvPr/>
            </p:nvSpPr>
            <p:spPr bwMode="auto">
              <a:xfrm>
                <a:off x="3746501" y="2441575"/>
                <a:ext cx="0" cy="3175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74" name="Line 1048"/>
              <p:cNvSpPr>
                <a:spLocks noChangeShapeType="1"/>
              </p:cNvSpPr>
              <p:nvPr/>
            </p:nvSpPr>
            <p:spPr bwMode="auto">
              <a:xfrm>
                <a:off x="3746501" y="2444750"/>
                <a:ext cx="0" cy="3175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75" name="Line 1049"/>
              <p:cNvSpPr>
                <a:spLocks noChangeShapeType="1"/>
              </p:cNvSpPr>
              <p:nvPr/>
            </p:nvSpPr>
            <p:spPr bwMode="auto">
              <a:xfrm>
                <a:off x="3746501" y="2447925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76" name="Line 1050"/>
              <p:cNvSpPr>
                <a:spLocks noChangeShapeType="1"/>
              </p:cNvSpPr>
              <p:nvPr/>
            </p:nvSpPr>
            <p:spPr bwMode="auto">
              <a:xfrm flipH="1">
                <a:off x="3743326" y="2447925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77" name="Line 1051"/>
              <p:cNvSpPr>
                <a:spLocks noChangeShapeType="1"/>
              </p:cNvSpPr>
              <p:nvPr/>
            </p:nvSpPr>
            <p:spPr bwMode="auto">
              <a:xfrm>
                <a:off x="3743326" y="2449513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78" name="Line 1052"/>
              <p:cNvSpPr>
                <a:spLocks noChangeShapeType="1"/>
              </p:cNvSpPr>
              <p:nvPr/>
            </p:nvSpPr>
            <p:spPr bwMode="auto">
              <a:xfrm flipH="1">
                <a:off x="3741738" y="2451100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79" name="Line 1053"/>
              <p:cNvSpPr>
                <a:spLocks noChangeShapeType="1"/>
              </p:cNvSpPr>
              <p:nvPr/>
            </p:nvSpPr>
            <p:spPr bwMode="auto">
              <a:xfrm flipH="1">
                <a:off x="3740151" y="2452688"/>
                <a:ext cx="1588" cy="3175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80" name="Line 1054"/>
              <p:cNvSpPr>
                <a:spLocks noChangeShapeType="1"/>
              </p:cNvSpPr>
              <p:nvPr/>
            </p:nvSpPr>
            <p:spPr bwMode="auto">
              <a:xfrm flipH="1">
                <a:off x="3738563" y="2455863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81" name="Line 1055"/>
              <p:cNvSpPr>
                <a:spLocks noChangeShapeType="1"/>
              </p:cNvSpPr>
              <p:nvPr/>
            </p:nvSpPr>
            <p:spPr bwMode="auto">
              <a:xfrm>
                <a:off x="3738563" y="2457450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82" name="Line 1056"/>
              <p:cNvSpPr>
                <a:spLocks noChangeShapeType="1"/>
              </p:cNvSpPr>
              <p:nvPr/>
            </p:nvSpPr>
            <p:spPr bwMode="auto">
              <a:xfrm>
                <a:off x="3738563" y="2457450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83" name="Line 1057"/>
              <p:cNvSpPr>
                <a:spLocks noChangeShapeType="1"/>
              </p:cNvSpPr>
              <p:nvPr/>
            </p:nvSpPr>
            <p:spPr bwMode="auto">
              <a:xfrm flipH="1">
                <a:off x="3736976" y="2459038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84" name="Line 1058"/>
              <p:cNvSpPr>
                <a:spLocks noChangeShapeType="1"/>
              </p:cNvSpPr>
              <p:nvPr/>
            </p:nvSpPr>
            <p:spPr bwMode="auto">
              <a:xfrm flipH="1">
                <a:off x="3735388" y="2459038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85" name="Line 1059"/>
              <p:cNvSpPr>
                <a:spLocks noChangeShapeType="1"/>
              </p:cNvSpPr>
              <p:nvPr/>
            </p:nvSpPr>
            <p:spPr bwMode="auto">
              <a:xfrm flipH="1">
                <a:off x="3732213" y="2460625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86" name="Line 1060"/>
              <p:cNvSpPr>
                <a:spLocks noChangeShapeType="1"/>
              </p:cNvSpPr>
              <p:nvPr/>
            </p:nvSpPr>
            <p:spPr bwMode="auto">
              <a:xfrm>
                <a:off x="3732213" y="2462213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87" name="Line 1061"/>
              <p:cNvSpPr>
                <a:spLocks noChangeShapeType="1"/>
              </p:cNvSpPr>
              <p:nvPr/>
            </p:nvSpPr>
            <p:spPr bwMode="auto">
              <a:xfrm flipH="1">
                <a:off x="3730626" y="2463800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88" name="Line 1062"/>
              <p:cNvSpPr>
                <a:spLocks noChangeShapeType="1"/>
              </p:cNvSpPr>
              <p:nvPr/>
            </p:nvSpPr>
            <p:spPr bwMode="auto">
              <a:xfrm flipH="1">
                <a:off x="3729038" y="2463800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89" name="Line 1063"/>
              <p:cNvSpPr>
                <a:spLocks noChangeShapeType="1"/>
              </p:cNvSpPr>
              <p:nvPr/>
            </p:nvSpPr>
            <p:spPr bwMode="auto">
              <a:xfrm flipH="1">
                <a:off x="3727451" y="2463800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90" name="Line 1064"/>
              <p:cNvSpPr>
                <a:spLocks noChangeShapeType="1"/>
              </p:cNvSpPr>
              <p:nvPr/>
            </p:nvSpPr>
            <p:spPr bwMode="auto">
              <a:xfrm flipH="1">
                <a:off x="3722688" y="2465388"/>
                <a:ext cx="4763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91" name="Line 1065"/>
              <p:cNvSpPr>
                <a:spLocks noChangeShapeType="1"/>
              </p:cNvSpPr>
              <p:nvPr/>
            </p:nvSpPr>
            <p:spPr bwMode="auto">
              <a:xfrm flipH="1">
                <a:off x="3717926" y="2466975"/>
                <a:ext cx="4763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92" name="Line 1066"/>
              <p:cNvSpPr>
                <a:spLocks noChangeShapeType="1"/>
              </p:cNvSpPr>
              <p:nvPr/>
            </p:nvSpPr>
            <p:spPr bwMode="auto">
              <a:xfrm flipH="1" flipV="1">
                <a:off x="3714751" y="2465388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93" name="Line 1067"/>
              <p:cNvSpPr>
                <a:spLocks noChangeShapeType="1"/>
              </p:cNvSpPr>
              <p:nvPr/>
            </p:nvSpPr>
            <p:spPr bwMode="auto">
              <a:xfrm flipH="1">
                <a:off x="3711576" y="2465388"/>
                <a:ext cx="3175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94" name="Line 1068"/>
              <p:cNvSpPr>
                <a:spLocks noChangeShapeType="1"/>
              </p:cNvSpPr>
              <p:nvPr/>
            </p:nvSpPr>
            <p:spPr bwMode="auto">
              <a:xfrm flipH="1">
                <a:off x="3708401" y="2465388"/>
                <a:ext cx="3175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95" name="Line 1069"/>
              <p:cNvSpPr>
                <a:spLocks noChangeShapeType="1"/>
              </p:cNvSpPr>
              <p:nvPr/>
            </p:nvSpPr>
            <p:spPr bwMode="auto">
              <a:xfrm>
                <a:off x="3708401" y="2465388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96" name="Line 1070"/>
              <p:cNvSpPr>
                <a:spLocks noChangeShapeType="1"/>
              </p:cNvSpPr>
              <p:nvPr/>
            </p:nvSpPr>
            <p:spPr bwMode="auto">
              <a:xfrm flipH="1" flipV="1">
                <a:off x="3705226" y="2463800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97" name="Line 1071"/>
              <p:cNvSpPr>
                <a:spLocks noChangeShapeType="1"/>
              </p:cNvSpPr>
              <p:nvPr/>
            </p:nvSpPr>
            <p:spPr bwMode="auto">
              <a:xfrm flipH="1" flipV="1">
                <a:off x="3703638" y="2462213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98" name="Line 1072"/>
              <p:cNvSpPr>
                <a:spLocks noChangeShapeType="1"/>
              </p:cNvSpPr>
              <p:nvPr/>
            </p:nvSpPr>
            <p:spPr bwMode="auto">
              <a:xfrm flipH="1" flipV="1">
                <a:off x="3700463" y="2460625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99" name="Line 1073"/>
              <p:cNvSpPr>
                <a:spLocks noChangeShapeType="1"/>
              </p:cNvSpPr>
              <p:nvPr/>
            </p:nvSpPr>
            <p:spPr bwMode="auto">
              <a:xfrm flipH="1" flipV="1">
                <a:off x="3698876" y="2459038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00" name="Line 1074"/>
              <p:cNvSpPr>
                <a:spLocks noChangeShapeType="1"/>
              </p:cNvSpPr>
              <p:nvPr/>
            </p:nvSpPr>
            <p:spPr bwMode="auto">
              <a:xfrm flipH="1">
                <a:off x="3697288" y="2459038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01" name="Line 1075"/>
              <p:cNvSpPr>
                <a:spLocks noChangeShapeType="1"/>
              </p:cNvSpPr>
              <p:nvPr/>
            </p:nvSpPr>
            <p:spPr bwMode="auto">
              <a:xfrm flipV="1">
                <a:off x="3697288" y="2457450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02" name="Line 1076"/>
              <p:cNvSpPr>
                <a:spLocks noChangeShapeType="1"/>
              </p:cNvSpPr>
              <p:nvPr/>
            </p:nvSpPr>
            <p:spPr bwMode="auto">
              <a:xfrm>
                <a:off x="3697288" y="2457450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03" name="Line 1077"/>
              <p:cNvSpPr>
                <a:spLocks noChangeShapeType="1"/>
              </p:cNvSpPr>
              <p:nvPr/>
            </p:nvSpPr>
            <p:spPr bwMode="auto">
              <a:xfrm flipH="1" flipV="1">
                <a:off x="3694113" y="2452688"/>
                <a:ext cx="3175" cy="4763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04" name="Line 1078"/>
              <p:cNvSpPr>
                <a:spLocks noChangeShapeType="1"/>
              </p:cNvSpPr>
              <p:nvPr/>
            </p:nvSpPr>
            <p:spPr bwMode="auto">
              <a:xfrm flipH="1">
                <a:off x="3692526" y="2452688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05" name="Line 1079"/>
              <p:cNvSpPr>
                <a:spLocks noChangeShapeType="1"/>
              </p:cNvSpPr>
              <p:nvPr/>
            </p:nvSpPr>
            <p:spPr bwMode="auto">
              <a:xfrm flipV="1">
                <a:off x="3692526" y="2451100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06" name="Line 1080"/>
              <p:cNvSpPr>
                <a:spLocks noChangeShapeType="1"/>
              </p:cNvSpPr>
              <p:nvPr/>
            </p:nvSpPr>
            <p:spPr bwMode="auto">
              <a:xfrm>
                <a:off x="3692526" y="2451100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07" name="Line 1081"/>
              <p:cNvSpPr>
                <a:spLocks noChangeShapeType="1"/>
              </p:cNvSpPr>
              <p:nvPr/>
            </p:nvSpPr>
            <p:spPr bwMode="auto">
              <a:xfrm flipH="1" flipV="1">
                <a:off x="3690938" y="2447925"/>
                <a:ext cx="1588" cy="3175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08" name="Line 1082"/>
              <p:cNvSpPr>
                <a:spLocks noChangeShapeType="1"/>
              </p:cNvSpPr>
              <p:nvPr/>
            </p:nvSpPr>
            <p:spPr bwMode="auto">
              <a:xfrm flipH="1" flipV="1">
                <a:off x="3689351" y="2444750"/>
                <a:ext cx="1588" cy="3175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09" name="Line 1083"/>
              <p:cNvSpPr>
                <a:spLocks noChangeShapeType="1"/>
              </p:cNvSpPr>
              <p:nvPr/>
            </p:nvSpPr>
            <p:spPr bwMode="auto">
              <a:xfrm flipV="1">
                <a:off x="3689351" y="2438400"/>
                <a:ext cx="0" cy="635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10" name="Line 1084"/>
              <p:cNvSpPr>
                <a:spLocks noChangeShapeType="1"/>
              </p:cNvSpPr>
              <p:nvPr/>
            </p:nvSpPr>
            <p:spPr bwMode="auto">
              <a:xfrm flipV="1">
                <a:off x="3689351" y="2436813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11" name="Line 1085"/>
              <p:cNvSpPr>
                <a:spLocks noChangeShapeType="1"/>
              </p:cNvSpPr>
              <p:nvPr/>
            </p:nvSpPr>
            <p:spPr bwMode="auto">
              <a:xfrm flipV="1">
                <a:off x="3690938" y="2433638"/>
                <a:ext cx="0" cy="3175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12" name="Line 1086"/>
              <p:cNvSpPr>
                <a:spLocks noChangeShapeType="1"/>
              </p:cNvSpPr>
              <p:nvPr/>
            </p:nvSpPr>
            <p:spPr bwMode="auto">
              <a:xfrm flipV="1">
                <a:off x="3690938" y="2432050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13" name="Line 1087"/>
              <p:cNvSpPr>
                <a:spLocks noChangeShapeType="1"/>
              </p:cNvSpPr>
              <p:nvPr/>
            </p:nvSpPr>
            <p:spPr bwMode="auto">
              <a:xfrm>
                <a:off x="3690938" y="2432050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14" name="Line 1088"/>
              <p:cNvSpPr>
                <a:spLocks noChangeShapeType="1"/>
              </p:cNvSpPr>
              <p:nvPr/>
            </p:nvSpPr>
            <p:spPr bwMode="auto">
              <a:xfrm flipV="1">
                <a:off x="3690938" y="2430463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15" name="Line 1089"/>
              <p:cNvSpPr>
                <a:spLocks noChangeShapeType="1"/>
              </p:cNvSpPr>
              <p:nvPr/>
            </p:nvSpPr>
            <p:spPr bwMode="auto">
              <a:xfrm flipV="1">
                <a:off x="3690938" y="2428875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16" name="Line 1090"/>
              <p:cNvSpPr>
                <a:spLocks noChangeShapeType="1"/>
              </p:cNvSpPr>
              <p:nvPr/>
            </p:nvSpPr>
            <p:spPr bwMode="auto">
              <a:xfrm flipV="1">
                <a:off x="3692526" y="2427288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17" name="Line 1091"/>
              <p:cNvSpPr>
                <a:spLocks noChangeShapeType="1"/>
              </p:cNvSpPr>
              <p:nvPr/>
            </p:nvSpPr>
            <p:spPr bwMode="auto">
              <a:xfrm flipV="1">
                <a:off x="3694113" y="2424113"/>
                <a:ext cx="1588" cy="3175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18" name="Line 1092"/>
              <p:cNvSpPr>
                <a:spLocks noChangeShapeType="1"/>
              </p:cNvSpPr>
              <p:nvPr/>
            </p:nvSpPr>
            <p:spPr bwMode="auto">
              <a:xfrm flipV="1">
                <a:off x="3695701" y="2422525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19" name="Line 1093"/>
              <p:cNvSpPr>
                <a:spLocks noChangeShapeType="1"/>
              </p:cNvSpPr>
              <p:nvPr/>
            </p:nvSpPr>
            <p:spPr bwMode="auto">
              <a:xfrm flipV="1">
                <a:off x="3697288" y="2420938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20" name="Line 1094"/>
              <p:cNvSpPr>
                <a:spLocks noChangeShapeType="1"/>
              </p:cNvSpPr>
              <p:nvPr/>
            </p:nvSpPr>
            <p:spPr bwMode="auto">
              <a:xfrm>
                <a:off x="3697288" y="2420938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21" name="Line 1095"/>
              <p:cNvSpPr>
                <a:spLocks noChangeShapeType="1"/>
              </p:cNvSpPr>
              <p:nvPr/>
            </p:nvSpPr>
            <p:spPr bwMode="auto">
              <a:xfrm flipV="1">
                <a:off x="3697288" y="2419350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22" name="Line 1096"/>
              <p:cNvSpPr>
                <a:spLocks noChangeShapeType="1"/>
              </p:cNvSpPr>
              <p:nvPr/>
            </p:nvSpPr>
            <p:spPr bwMode="auto">
              <a:xfrm flipV="1">
                <a:off x="3698876" y="2417763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23" name="Line 1097"/>
              <p:cNvSpPr>
                <a:spLocks noChangeShapeType="1"/>
              </p:cNvSpPr>
              <p:nvPr/>
            </p:nvSpPr>
            <p:spPr bwMode="auto">
              <a:xfrm flipV="1">
                <a:off x="3700463" y="2416175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24" name="Line 1098"/>
              <p:cNvSpPr>
                <a:spLocks noChangeShapeType="1"/>
              </p:cNvSpPr>
              <p:nvPr/>
            </p:nvSpPr>
            <p:spPr bwMode="auto">
              <a:xfrm>
                <a:off x="3702051" y="2416175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25" name="Line 1099"/>
              <p:cNvSpPr>
                <a:spLocks noChangeShapeType="1"/>
              </p:cNvSpPr>
              <p:nvPr/>
            </p:nvSpPr>
            <p:spPr bwMode="auto">
              <a:xfrm>
                <a:off x="3703638" y="2416175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26" name="Line 1100"/>
              <p:cNvSpPr>
                <a:spLocks noChangeShapeType="1"/>
              </p:cNvSpPr>
              <p:nvPr/>
            </p:nvSpPr>
            <p:spPr bwMode="auto">
              <a:xfrm>
                <a:off x="3703638" y="2416175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27" name="Line 1101"/>
              <p:cNvSpPr>
                <a:spLocks noChangeShapeType="1"/>
              </p:cNvSpPr>
              <p:nvPr/>
            </p:nvSpPr>
            <p:spPr bwMode="auto">
              <a:xfrm flipV="1">
                <a:off x="3705226" y="2414588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28" name="Line 1102"/>
              <p:cNvSpPr>
                <a:spLocks noChangeShapeType="1"/>
              </p:cNvSpPr>
              <p:nvPr/>
            </p:nvSpPr>
            <p:spPr bwMode="auto">
              <a:xfrm flipV="1">
                <a:off x="3708401" y="2413000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29" name="Line 1103"/>
              <p:cNvSpPr>
                <a:spLocks noChangeShapeType="1"/>
              </p:cNvSpPr>
              <p:nvPr/>
            </p:nvSpPr>
            <p:spPr bwMode="auto">
              <a:xfrm>
                <a:off x="3711576" y="2413000"/>
                <a:ext cx="3175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30" name="Line 1104"/>
              <p:cNvSpPr>
                <a:spLocks noChangeShapeType="1"/>
              </p:cNvSpPr>
              <p:nvPr/>
            </p:nvSpPr>
            <p:spPr bwMode="auto">
              <a:xfrm>
                <a:off x="3714751" y="2413000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31" name="Line 1105"/>
              <p:cNvSpPr>
                <a:spLocks noChangeShapeType="1"/>
              </p:cNvSpPr>
              <p:nvPr/>
            </p:nvSpPr>
            <p:spPr bwMode="auto">
              <a:xfrm>
                <a:off x="3716338" y="2413000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32" name="Line 1106"/>
              <p:cNvSpPr>
                <a:spLocks noChangeShapeType="1"/>
              </p:cNvSpPr>
              <p:nvPr/>
            </p:nvSpPr>
            <p:spPr bwMode="auto">
              <a:xfrm>
                <a:off x="3717926" y="2413000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33" name="Line 1107"/>
              <p:cNvSpPr>
                <a:spLocks noChangeShapeType="1"/>
              </p:cNvSpPr>
              <p:nvPr/>
            </p:nvSpPr>
            <p:spPr bwMode="auto">
              <a:xfrm>
                <a:off x="3717926" y="2413000"/>
                <a:ext cx="3175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34" name="Line 1108"/>
              <p:cNvSpPr>
                <a:spLocks noChangeShapeType="1"/>
              </p:cNvSpPr>
              <p:nvPr/>
            </p:nvSpPr>
            <p:spPr bwMode="auto">
              <a:xfrm>
                <a:off x="3721101" y="2413000"/>
                <a:ext cx="3175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35" name="Line 1109"/>
              <p:cNvSpPr>
                <a:spLocks noChangeShapeType="1"/>
              </p:cNvSpPr>
              <p:nvPr/>
            </p:nvSpPr>
            <p:spPr bwMode="auto">
              <a:xfrm>
                <a:off x="3724276" y="2413000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36" name="Line 1110"/>
              <p:cNvSpPr>
                <a:spLocks noChangeShapeType="1"/>
              </p:cNvSpPr>
              <p:nvPr/>
            </p:nvSpPr>
            <p:spPr bwMode="auto">
              <a:xfrm>
                <a:off x="3725863" y="2414588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37" name="Line 1111"/>
              <p:cNvSpPr>
                <a:spLocks noChangeShapeType="1"/>
              </p:cNvSpPr>
              <p:nvPr/>
            </p:nvSpPr>
            <p:spPr bwMode="auto">
              <a:xfrm>
                <a:off x="3727451" y="2414588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38" name="Line 1112"/>
              <p:cNvSpPr>
                <a:spLocks noChangeShapeType="1"/>
              </p:cNvSpPr>
              <p:nvPr/>
            </p:nvSpPr>
            <p:spPr bwMode="auto">
              <a:xfrm>
                <a:off x="3727451" y="2414588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39" name="Line 1113"/>
              <p:cNvSpPr>
                <a:spLocks noChangeShapeType="1"/>
              </p:cNvSpPr>
              <p:nvPr/>
            </p:nvSpPr>
            <p:spPr bwMode="auto">
              <a:xfrm>
                <a:off x="3730626" y="2416175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40" name="Line 1114"/>
              <p:cNvSpPr>
                <a:spLocks noChangeShapeType="1"/>
              </p:cNvSpPr>
              <p:nvPr/>
            </p:nvSpPr>
            <p:spPr bwMode="auto">
              <a:xfrm>
                <a:off x="3732213" y="2416175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41" name="Line 1115"/>
              <p:cNvSpPr>
                <a:spLocks noChangeShapeType="1"/>
              </p:cNvSpPr>
              <p:nvPr/>
            </p:nvSpPr>
            <p:spPr bwMode="auto">
              <a:xfrm>
                <a:off x="3735388" y="2417763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42" name="Line 1116"/>
              <p:cNvSpPr>
                <a:spLocks noChangeShapeType="1"/>
              </p:cNvSpPr>
              <p:nvPr/>
            </p:nvSpPr>
            <p:spPr bwMode="auto">
              <a:xfrm>
                <a:off x="3736976" y="2419350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43" name="Line 1117"/>
              <p:cNvSpPr>
                <a:spLocks noChangeShapeType="1"/>
              </p:cNvSpPr>
              <p:nvPr/>
            </p:nvSpPr>
            <p:spPr bwMode="auto">
              <a:xfrm>
                <a:off x="3738563" y="2420938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44" name="Line 1118"/>
              <p:cNvSpPr>
                <a:spLocks noChangeShapeType="1"/>
              </p:cNvSpPr>
              <p:nvPr/>
            </p:nvSpPr>
            <p:spPr bwMode="auto">
              <a:xfrm>
                <a:off x="3738563" y="2420938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45" name="Line 1119"/>
              <p:cNvSpPr>
                <a:spLocks noChangeShapeType="1"/>
              </p:cNvSpPr>
              <p:nvPr/>
            </p:nvSpPr>
            <p:spPr bwMode="auto">
              <a:xfrm>
                <a:off x="3738563" y="2422525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46" name="Line 1120"/>
              <p:cNvSpPr>
                <a:spLocks noChangeShapeType="1"/>
              </p:cNvSpPr>
              <p:nvPr/>
            </p:nvSpPr>
            <p:spPr bwMode="auto">
              <a:xfrm>
                <a:off x="3740151" y="2424113"/>
                <a:ext cx="1588" cy="3175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47" name="Line 1121"/>
              <p:cNvSpPr>
                <a:spLocks noChangeShapeType="1"/>
              </p:cNvSpPr>
              <p:nvPr/>
            </p:nvSpPr>
            <p:spPr bwMode="auto">
              <a:xfrm>
                <a:off x="3741738" y="2427288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48" name="Line 1122"/>
              <p:cNvSpPr>
                <a:spLocks noChangeShapeType="1"/>
              </p:cNvSpPr>
              <p:nvPr/>
            </p:nvSpPr>
            <p:spPr bwMode="auto">
              <a:xfrm>
                <a:off x="3741738" y="2427288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49" name="Line 1123"/>
              <p:cNvSpPr>
                <a:spLocks noChangeShapeType="1"/>
              </p:cNvSpPr>
              <p:nvPr/>
            </p:nvSpPr>
            <p:spPr bwMode="auto">
              <a:xfrm>
                <a:off x="3743326" y="2428875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50" name="Line 1124"/>
              <p:cNvSpPr>
                <a:spLocks noChangeShapeType="1"/>
              </p:cNvSpPr>
              <p:nvPr/>
            </p:nvSpPr>
            <p:spPr bwMode="auto">
              <a:xfrm>
                <a:off x="3743326" y="2430463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51" name="Line 1125"/>
              <p:cNvSpPr>
                <a:spLocks noChangeShapeType="1"/>
              </p:cNvSpPr>
              <p:nvPr/>
            </p:nvSpPr>
            <p:spPr bwMode="auto">
              <a:xfrm>
                <a:off x="3746501" y="2432050"/>
                <a:ext cx="0" cy="3175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52" name="Line 1126"/>
              <p:cNvSpPr>
                <a:spLocks noChangeShapeType="1"/>
              </p:cNvSpPr>
              <p:nvPr/>
            </p:nvSpPr>
            <p:spPr bwMode="auto">
              <a:xfrm>
                <a:off x="3746501" y="2435225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53" name="Line 1127"/>
              <p:cNvSpPr>
                <a:spLocks noChangeShapeType="1"/>
              </p:cNvSpPr>
              <p:nvPr/>
            </p:nvSpPr>
            <p:spPr bwMode="auto">
              <a:xfrm>
                <a:off x="3748088" y="2436813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54" name="Freeform 1128"/>
              <p:cNvSpPr>
                <a:spLocks/>
              </p:cNvSpPr>
              <p:nvPr/>
            </p:nvSpPr>
            <p:spPr bwMode="auto">
              <a:xfrm>
                <a:off x="3910013" y="2179638"/>
                <a:ext cx="58738" cy="57150"/>
              </a:xfrm>
              <a:custGeom>
                <a:avLst/>
                <a:gdLst>
                  <a:gd name="T0" fmla="*/ 17 w 37"/>
                  <a:gd name="T1" fmla="*/ 1 h 36"/>
                  <a:gd name="T2" fmla="*/ 22 w 37"/>
                  <a:gd name="T3" fmla="*/ 1 h 36"/>
                  <a:gd name="T4" fmla="*/ 24 w 37"/>
                  <a:gd name="T5" fmla="*/ 1 h 36"/>
                  <a:gd name="T6" fmla="*/ 27 w 37"/>
                  <a:gd name="T7" fmla="*/ 3 h 36"/>
                  <a:gd name="T8" fmla="*/ 31 w 37"/>
                  <a:gd name="T9" fmla="*/ 5 h 36"/>
                  <a:gd name="T10" fmla="*/ 32 w 37"/>
                  <a:gd name="T11" fmla="*/ 5 h 36"/>
                  <a:gd name="T12" fmla="*/ 34 w 37"/>
                  <a:gd name="T13" fmla="*/ 7 h 36"/>
                  <a:gd name="T14" fmla="*/ 35 w 37"/>
                  <a:gd name="T15" fmla="*/ 10 h 36"/>
                  <a:gd name="T16" fmla="*/ 36 w 37"/>
                  <a:gd name="T17" fmla="*/ 12 h 36"/>
                  <a:gd name="T18" fmla="*/ 37 w 37"/>
                  <a:gd name="T19" fmla="*/ 15 h 36"/>
                  <a:gd name="T20" fmla="*/ 37 w 37"/>
                  <a:gd name="T21" fmla="*/ 20 h 36"/>
                  <a:gd name="T22" fmla="*/ 37 w 37"/>
                  <a:gd name="T23" fmla="*/ 24 h 36"/>
                  <a:gd name="T24" fmla="*/ 36 w 37"/>
                  <a:gd name="T25" fmla="*/ 25 h 36"/>
                  <a:gd name="T26" fmla="*/ 35 w 37"/>
                  <a:gd name="T27" fmla="*/ 27 h 36"/>
                  <a:gd name="T28" fmla="*/ 32 w 37"/>
                  <a:gd name="T29" fmla="*/ 30 h 36"/>
                  <a:gd name="T30" fmla="*/ 32 w 37"/>
                  <a:gd name="T31" fmla="*/ 32 h 36"/>
                  <a:gd name="T32" fmla="*/ 29 w 37"/>
                  <a:gd name="T33" fmla="*/ 34 h 36"/>
                  <a:gd name="T34" fmla="*/ 25 w 37"/>
                  <a:gd name="T35" fmla="*/ 34 h 36"/>
                  <a:gd name="T36" fmla="*/ 22 w 37"/>
                  <a:gd name="T37" fmla="*/ 35 h 36"/>
                  <a:gd name="T38" fmla="*/ 19 w 37"/>
                  <a:gd name="T39" fmla="*/ 36 h 36"/>
                  <a:gd name="T40" fmla="*/ 18 w 37"/>
                  <a:gd name="T41" fmla="*/ 36 h 36"/>
                  <a:gd name="T42" fmla="*/ 14 w 37"/>
                  <a:gd name="T43" fmla="*/ 35 h 36"/>
                  <a:gd name="T44" fmla="*/ 10 w 37"/>
                  <a:gd name="T45" fmla="*/ 35 h 36"/>
                  <a:gd name="T46" fmla="*/ 7 w 37"/>
                  <a:gd name="T47" fmla="*/ 34 h 36"/>
                  <a:gd name="T48" fmla="*/ 5 w 37"/>
                  <a:gd name="T49" fmla="*/ 32 h 36"/>
                  <a:gd name="T50" fmla="*/ 5 w 37"/>
                  <a:gd name="T51" fmla="*/ 30 h 36"/>
                  <a:gd name="T52" fmla="*/ 2 w 37"/>
                  <a:gd name="T53" fmla="*/ 27 h 36"/>
                  <a:gd name="T54" fmla="*/ 2 w 37"/>
                  <a:gd name="T55" fmla="*/ 27 h 36"/>
                  <a:gd name="T56" fmla="*/ 1 w 37"/>
                  <a:gd name="T57" fmla="*/ 24 h 36"/>
                  <a:gd name="T58" fmla="*/ 0 w 37"/>
                  <a:gd name="T59" fmla="*/ 21 h 36"/>
                  <a:gd name="T60" fmla="*/ 0 w 37"/>
                  <a:gd name="T61" fmla="*/ 17 h 36"/>
                  <a:gd name="T62" fmla="*/ 1 w 37"/>
                  <a:gd name="T63" fmla="*/ 13 h 36"/>
                  <a:gd name="T64" fmla="*/ 2 w 37"/>
                  <a:gd name="T65" fmla="*/ 11 h 36"/>
                  <a:gd name="T66" fmla="*/ 3 w 37"/>
                  <a:gd name="T67" fmla="*/ 7 h 36"/>
                  <a:gd name="T68" fmla="*/ 5 w 37"/>
                  <a:gd name="T69" fmla="*/ 5 h 36"/>
                  <a:gd name="T70" fmla="*/ 7 w 37"/>
                  <a:gd name="T71" fmla="*/ 4 h 36"/>
                  <a:gd name="T72" fmla="*/ 9 w 37"/>
                  <a:gd name="T73" fmla="*/ 2 h 36"/>
                  <a:gd name="T74" fmla="*/ 10 w 37"/>
                  <a:gd name="T75" fmla="*/ 2 h 36"/>
                  <a:gd name="T76" fmla="*/ 14 w 37"/>
                  <a:gd name="T77" fmla="*/ 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7" h="36">
                    <a:moveTo>
                      <a:pt x="16" y="0"/>
                    </a:moveTo>
                    <a:lnTo>
                      <a:pt x="17" y="1"/>
                    </a:lnTo>
                    <a:lnTo>
                      <a:pt x="20" y="1"/>
                    </a:lnTo>
                    <a:lnTo>
                      <a:pt x="22" y="1"/>
                    </a:lnTo>
                    <a:lnTo>
                      <a:pt x="24" y="1"/>
                    </a:lnTo>
                    <a:lnTo>
                      <a:pt x="24" y="1"/>
                    </a:lnTo>
                    <a:lnTo>
                      <a:pt x="26" y="2"/>
                    </a:lnTo>
                    <a:lnTo>
                      <a:pt x="27" y="3"/>
                    </a:lnTo>
                    <a:lnTo>
                      <a:pt x="29" y="4"/>
                    </a:lnTo>
                    <a:lnTo>
                      <a:pt x="31" y="5"/>
                    </a:lnTo>
                    <a:lnTo>
                      <a:pt x="32" y="5"/>
                    </a:lnTo>
                    <a:lnTo>
                      <a:pt x="32" y="5"/>
                    </a:lnTo>
                    <a:lnTo>
                      <a:pt x="32" y="6"/>
                    </a:lnTo>
                    <a:lnTo>
                      <a:pt x="34" y="7"/>
                    </a:lnTo>
                    <a:lnTo>
                      <a:pt x="35" y="10"/>
                    </a:lnTo>
                    <a:lnTo>
                      <a:pt x="35" y="10"/>
                    </a:lnTo>
                    <a:lnTo>
                      <a:pt x="35" y="11"/>
                    </a:lnTo>
                    <a:lnTo>
                      <a:pt x="36" y="12"/>
                    </a:lnTo>
                    <a:lnTo>
                      <a:pt x="37" y="13"/>
                    </a:lnTo>
                    <a:lnTo>
                      <a:pt x="37" y="15"/>
                    </a:lnTo>
                    <a:lnTo>
                      <a:pt x="37" y="18"/>
                    </a:lnTo>
                    <a:lnTo>
                      <a:pt x="37" y="20"/>
                    </a:lnTo>
                    <a:lnTo>
                      <a:pt x="37" y="22"/>
                    </a:lnTo>
                    <a:lnTo>
                      <a:pt x="37" y="24"/>
                    </a:lnTo>
                    <a:lnTo>
                      <a:pt x="37" y="24"/>
                    </a:lnTo>
                    <a:lnTo>
                      <a:pt x="36" y="25"/>
                    </a:lnTo>
                    <a:lnTo>
                      <a:pt x="36" y="26"/>
                    </a:lnTo>
                    <a:lnTo>
                      <a:pt x="35" y="27"/>
                    </a:lnTo>
                    <a:lnTo>
                      <a:pt x="34" y="29"/>
                    </a:lnTo>
                    <a:lnTo>
                      <a:pt x="32" y="30"/>
                    </a:lnTo>
                    <a:lnTo>
                      <a:pt x="32" y="31"/>
                    </a:lnTo>
                    <a:lnTo>
                      <a:pt x="32" y="32"/>
                    </a:lnTo>
                    <a:lnTo>
                      <a:pt x="31" y="32"/>
                    </a:lnTo>
                    <a:lnTo>
                      <a:pt x="29" y="34"/>
                    </a:lnTo>
                    <a:lnTo>
                      <a:pt x="27" y="34"/>
                    </a:lnTo>
                    <a:lnTo>
                      <a:pt x="25" y="34"/>
                    </a:lnTo>
                    <a:lnTo>
                      <a:pt x="23" y="35"/>
                    </a:lnTo>
                    <a:lnTo>
                      <a:pt x="22" y="35"/>
                    </a:lnTo>
                    <a:lnTo>
                      <a:pt x="20" y="36"/>
                    </a:lnTo>
                    <a:lnTo>
                      <a:pt x="19" y="36"/>
                    </a:lnTo>
                    <a:lnTo>
                      <a:pt x="18" y="36"/>
                    </a:lnTo>
                    <a:lnTo>
                      <a:pt x="18" y="36"/>
                    </a:lnTo>
                    <a:lnTo>
                      <a:pt x="17" y="36"/>
                    </a:lnTo>
                    <a:lnTo>
                      <a:pt x="14" y="35"/>
                    </a:lnTo>
                    <a:lnTo>
                      <a:pt x="12" y="35"/>
                    </a:lnTo>
                    <a:lnTo>
                      <a:pt x="10" y="35"/>
                    </a:lnTo>
                    <a:lnTo>
                      <a:pt x="9" y="34"/>
                    </a:lnTo>
                    <a:lnTo>
                      <a:pt x="7" y="34"/>
                    </a:lnTo>
                    <a:lnTo>
                      <a:pt x="6" y="32"/>
                    </a:lnTo>
                    <a:lnTo>
                      <a:pt x="5" y="32"/>
                    </a:lnTo>
                    <a:lnTo>
                      <a:pt x="5" y="31"/>
                    </a:lnTo>
                    <a:lnTo>
                      <a:pt x="5" y="30"/>
                    </a:lnTo>
                    <a:lnTo>
                      <a:pt x="3" y="29"/>
                    </a:lnTo>
                    <a:lnTo>
                      <a:pt x="2" y="27"/>
                    </a:lnTo>
                    <a:lnTo>
                      <a:pt x="2" y="27"/>
                    </a:lnTo>
                    <a:lnTo>
                      <a:pt x="2" y="27"/>
                    </a:lnTo>
                    <a:lnTo>
                      <a:pt x="1" y="26"/>
                    </a:lnTo>
                    <a:lnTo>
                      <a:pt x="1" y="24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0" y="17"/>
                    </a:lnTo>
                    <a:lnTo>
                      <a:pt x="1" y="15"/>
                    </a:lnTo>
                    <a:lnTo>
                      <a:pt x="1" y="13"/>
                    </a:lnTo>
                    <a:lnTo>
                      <a:pt x="1" y="12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3" y="7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6" y="5"/>
                    </a:lnTo>
                    <a:lnTo>
                      <a:pt x="7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12" y="1"/>
                    </a:lnTo>
                    <a:lnTo>
                      <a:pt x="14" y="1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DC8700"/>
              </a:solidFill>
              <a:ln w="0">
                <a:solidFill>
                  <a:srgbClr val="DC87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55" name="Line 1129"/>
              <p:cNvSpPr>
                <a:spLocks noChangeShapeType="1"/>
              </p:cNvSpPr>
              <p:nvPr/>
            </p:nvSpPr>
            <p:spPr bwMode="auto">
              <a:xfrm>
                <a:off x="3968751" y="2208213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56" name="Line 1130"/>
              <p:cNvSpPr>
                <a:spLocks noChangeShapeType="1"/>
              </p:cNvSpPr>
              <p:nvPr/>
            </p:nvSpPr>
            <p:spPr bwMode="auto">
              <a:xfrm>
                <a:off x="3968751" y="2208213"/>
                <a:ext cx="0" cy="3175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57" name="Line 1131"/>
              <p:cNvSpPr>
                <a:spLocks noChangeShapeType="1"/>
              </p:cNvSpPr>
              <p:nvPr/>
            </p:nvSpPr>
            <p:spPr bwMode="auto">
              <a:xfrm>
                <a:off x="3968751" y="2211388"/>
                <a:ext cx="0" cy="3175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58" name="Line 1132"/>
              <p:cNvSpPr>
                <a:spLocks noChangeShapeType="1"/>
              </p:cNvSpPr>
              <p:nvPr/>
            </p:nvSpPr>
            <p:spPr bwMode="auto">
              <a:xfrm>
                <a:off x="3968751" y="2214563"/>
                <a:ext cx="0" cy="3175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59" name="Line 1133"/>
              <p:cNvSpPr>
                <a:spLocks noChangeShapeType="1"/>
              </p:cNvSpPr>
              <p:nvPr/>
            </p:nvSpPr>
            <p:spPr bwMode="auto">
              <a:xfrm>
                <a:off x="3968751" y="2217738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60" name="Line 1134"/>
              <p:cNvSpPr>
                <a:spLocks noChangeShapeType="1"/>
              </p:cNvSpPr>
              <p:nvPr/>
            </p:nvSpPr>
            <p:spPr bwMode="auto">
              <a:xfrm flipH="1">
                <a:off x="3967163" y="2217738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61" name="Line 1135"/>
              <p:cNvSpPr>
                <a:spLocks noChangeShapeType="1"/>
              </p:cNvSpPr>
              <p:nvPr/>
            </p:nvSpPr>
            <p:spPr bwMode="auto">
              <a:xfrm>
                <a:off x="3967163" y="2219325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62" name="Line 1136"/>
              <p:cNvSpPr>
                <a:spLocks noChangeShapeType="1"/>
              </p:cNvSpPr>
              <p:nvPr/>
            </p:nvSpPr>
            <p:spPr bwMode="auto">
              <a:xfrm flipH="1">
                <a:off x="3965576" y="2220913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63" name="Line 1137"/>
              <p:cNvSpPr>
                <a:spLocks noChangeShapeType="1"/>
              </p:cNvSpPr>
              <p:nvPr/>
            </p:nvSpPr>
            <p:spPr bwMode="auto">
              <a:xfrm flipH="1">
                <a:off x="3963988" y="2222500"/>
                <a:ext cx="1588" cy="3175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64" name="Line 1138"/>
              <p:cNvSpPr>
                <a:spLocks noChangeShapeType="1"/>
              </p:cNvSpPr>
              <p:nvPr/>
            </p:nvSpPr>
            <p:spPr bwMode="auto">
              <a:xfrm flipH="1">
                <a:off x="3960813" y="2225675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65" name="Line 1139"/>
              <p:cNvSpPr>
                <a:spLocks noChangeShapeType="1"/>
              </p:cNvSpPr>
              <p:nvPr/>
            </p:nvSpPr>
            <p:spPr bwMode="auto">
              <a:xfrm>
                <a:off x="3960813" y="2227263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66" name="Line 1140"/>
              <p:cNvSpPr>
                <a:spLocks noChangeShapeType="1"/>
              </p:cNvSpPr>
              <p:nvPr/>
            </p:nvSpPr>
            <p:spPr bwMode="auto">
              <a:xfrm>
                <a:off x="3960813" y="2228850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67" name="Line 1141"/>
              <p:cNvSpPr>
                <a:spLocks noChangeShapeType="1"/>
              </p:cNvSpPr>
              <p:nvPr/>
            </p:nvSpPr>
            <p:spPr bwMode="auto">
              <a:xfrm flipH="1">
                <a:off x="3959226" y="2228850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68" name="Line 1142"/>
              <p:cNvSpPr>
                <a:spLocks noChangeShapeType="1"/>
              </p:cNvSpPr>
              <p:nvPr/>
            </p:nvSpPr>
            <p:spPr bwMode="auto">
              <a:xfrm flipH="1">
                <a:off x="3956051" y="2230438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69" name="Line 1143"/>
              <p:cNvSpPr>
                <a:spLocks noChangeShapeType="1"/>
              </p:cNvSpPr>
              <p:nvPr/>
            </p:nvSpPr>
            <p:spPr bwMode="auto">
              <a:xfrm flipH="1">
                <a:off x="3952876" y="2232025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70" name="Line 1144"/>
              <p:cNvSpPr>
                <a:spLocks noChangeShapeType="1"/>
              </p:cNvSpPr>
              <p:nvPr/>
            </p:nvSpPr>
            <p:spPr bwMode="auto">
              <a:xfrm flipH="1">
                <a:off x="3951288" y="2233613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71" name="Line 1145"/>
              <p:cNvSpPr>
                <a:spLocks noChangeShapeType="1"/>
              </p:cNvSpPr>
              <p:nvPr/>
            </p:nvSpPr>
            <p:spPr bwMode="auto">
              <a:xfrm flipH="1">
                <a:off x="3949701" y="2233613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72" name="Line 1146"/>
              <p:cNvSpPr>
                <a:spLocks noChangeShapeType="1"/>
              </p:cNvSpPr>
              <p:nvPr/>
            </p:nvSpPr>
            <p:spPr bwMode="auto">
              <a:xfrm flipH="1">
                <a:off x="3946526" y="2233613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73" name="Line 1147"/>
              <p:cNvSpPr>
                <a:spLocks noChangeShapeType="1"/>
              </p:cNvSpPr>
              <p:nvPr/>
            </p:nvSpPr>
            <p:spPr bwMode="auto">
              <a:xfrm flipH="1">
                <a:off x="3944938" y="2235200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74" name="Line 1148"/>
              <p:cNvSpPr>
                <a:spLocks noChangeShapeType="1"/>
              </p:cNvSpPr>
              <p:nvPr/>
            </p:nvSpPr>
            <p:spPr bwMode="auto">
              <a:xfrm flipH="1">
                <a:off x="3941763" y="2235200"/>
                <a:ext cx="3175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75" name="Line 1149"/>
              <p:cNvSpPr>
                <a:spLocks noChangeShapeType="1"/>
              </p:cNvSpPr>
              <p:nvPr/>
            </p:nvSpPr>
            <p:spPr bwMode="auto">
              <a:xfrm flipH="1">
                <a:off x="3940176" y="2235200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76" name="Line 1150"/>
              <p:cNvSpPr>
                <a:spLocks noChangeShapeType="1"/>
              </p:cNvSpPr>
              <p:nvPr/>
            </p:nvSpPr>
            <p:spPr bwMode="auto">
              <a:xfrm flipH="1">
                <a:off x="3938588" y="2236788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77" name="Line 1151"/>
              <p:cNvSpPr>
                <a:spLocks noChangeShapeType="1"/>
              </p:cNvSpPr>
              <p:nvPr/>
            </p:nvSpPr>
            <p:spPr bwMode="auto">
              <a:xfrm flipH="1" flipV="1">
                <a:off x="3937001" y="2235200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78" name="Line 1152"/>
              <p:cNvSpPr>
                <a:spLocks noChangeShapeType="1"/>
              </p:cNvSpPr>
              <p:nvPr/>
            </p:nvSpPr>
            <p:spPr bwMode="auto">
              <a:xfrm flipH="1">
                <a:off x="3932238" y="2235200"/>
                <a:ext cx="4763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79" name="Line 1153"/>
              <p:cNvSpPr>
                <a:spLocks noChangeShapeType="1"/>
              </p:cNvSpPr>
              <p:nvPr/>
            </p:nvSpPr>
            <p:spPr bwMode="auto">
              <a:xfrm flipH="1">
                <a:off x="3929063" y="2235200"/>
                <a:ext cx="3175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80" name="Line 1154"/>
              <p:cNvSpPr>
                <a:spLocks noChangeShapeType="1"/>
              </p:cNvSpPr>
              <p:nvPr/>
            </p:nvSpPr>
            <p:spPr bwMode="auto">
              <a:xfrm flipH="1">
                <a:off x="3927476" y="2235200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81" name="Line 1155"/>
              <p:cNvSpPr>
                <a:spLocks noChangeShapeType="1"/>
              </p:cNvSpPr>
              <p:nvPr/>
            </p:nvSpPr>
            <p:spPr bwMode="auto">
              <a:xfrm flipH="1" flipV="1">
                <a:off x="3925888" y="2233613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82" name="Line 1156"/>
              <p:cNvSpPr>
                <a:spLocks noChangeShapeType="1"/>
              </p:cNvSpPr>
              <p:nvPr/>
            </p:nvSpPr>
            <p:spPr bwMode="auto">
              <a:xfrm flipH="1">
                <a:off x="3924301" y="2233613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83" name="Line 1157"/>
              <p:cNvSpPr>
                <a:spLocks noChangeShapeType="1"/>
              </p:cNvSpPr>
              <p:nvPr/>
            </p:nvSpPr>
            <p:spPr bwMode="auto">
              <a:xfrm flipH="1" flipV="1">
                <a:off x="3921126" y="2232025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84" name="Line 1158"/>
              <p:cNvSpPr>
                <a:spLocks noChangeShapeType="1"/>
              </p:cNvSpPr>
              <p:nvPr/>
            </p:nvSpPr>
            <p:spPr bwMode="auto">
              <a:xfrm flipH="1" flipV="1">
                <a:off x="3919538" y="2230438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85" name="Line 1159"/>
              <p:cNvSpPr>
                <a:spLocks noChangeShapeType="1"/>
              </p:cNvSpPr>
              <p:nvPr/>
            </p:nvSpPr>
            <p:spPr bwMode="auto">
              <a:xfrm flipH="1" flipV="1">
                <a:off x="3917951" y="2228850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86" name="Line 1160"/>
              <p:cNvSpPr>
                <a:spLocks noChangeShapeType="1"/>
              </p:cNvSpPr>
              <p:nvPr/>
            </p:nvSpPr>
            <p:spPr bwMode="auto">
              <a:xfrm>
                <a:off x="3917951" y="2228850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87" name="Line 1161"/>
              <p:cNvSpPr>
                <a:spLocks noChangeShapeType="1"/>
              </p:cNvSpPr>
              <p:nvPr/>
            </p:nvSpPr>
            <p:spPr bwMode="auto">
              <a:xfrm flipV="1">
                <a:off x="3917951" y="2227263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88" name="Line 1162"/>
              <p:cNvSpPr>
                <a:spLocks noChangeShapeType="1"/>
              </p:cNvSpPr>
              <p:nvPr/>
            </p:nvSpPr>
            <p:spPr bwMode="auto">
              <a:xfrm flipH="1" flipV="1">
                <a:off x="3914776" y="2225675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89" name="Line 1163"/>
              <p:cNvSpPr>
                <a:spLocks noChangeShapeType="1"/>
              </p:cNvSpPr>
              <p:nvPr/>
            </p:nvSpPr>
            <p:spPr bwMode="auto">
              <a:xfrm flipH="1" flipV="1">
                <a:off x="3913188" y="2222500"/>
                <a:ext cx="1588" cy="3175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90" name="Line 1164"/>
              <p:cNvSpPr>
                <a:spLocks noChangeShapeType="1"/>
              </p:cNvSpPr>
              <p:nvPr/>
            </p:nvSpPr>
            <p:spPr bwMode="auto">
              <a:xfrm>
                <a:off x="3913188" y="2222500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91" name="Line 1165"/>
              <p:cNvSpPr>
                <a:spLocks noChangeShapeType="1"/>
              </p:cNvSpPr>
              <p:nvPr/>
            </p:nvSpPr>
            <p:spPr bwMode="auto">
              <a:xfrm>
                <a:off x="3913188" y="2222500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92" name="Line 1166"/>
              <p:cNvSpPr>
                <a:spLocks noChangeShapeType="1"/>
              </p:cNvSpPr>
              <p:nvPr/>
            </p:nvSpPr>
            <p:spPr bwMode="auto">
              <a:xfrm flipH="1" flipV="1">
                <a:off x="3911601" y="2220913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93" name="Line 1167"/>
              <p:cNvSpPr>
                <a:spLocks noChangeShapeType="1"/>
              </p:cNvSpPr>
              <p:nvPr/>
            </p:nvSpPr>
            <p:spPr bwMode="auto">
              <a:xfrm flipV="1">
                <a:off x="3911601" y="2217738"/>
                <a:ext cx="0" cy="3175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94" name="Line 1168"/>
              <p:cNvSpPr>
                <a:spLocks noChangeShapeType="1"/>
              </p:cNvSpPr>
              <p:nvPr/>
            </p:nvSpPr>
            <p:spPr bwMode="auto">
              <a:xfrm flipH="1" flipV="1">
                <a:off x="3910013" y="2214563"/>
                <a:ext cx="1588" cy="3175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95" name="Line 1169"/>
              <p:cNvSpPr>
                <a:spLocks noChangeShapeType="1"/>
              </p:cNvSpPr>
              <p:nvPr/>
            </p:nvSpPr>
            <p:spPr bwMode="auto">
              <a:xfrm flipV="1">
                <a:off x="3910013" y="2209800"/>
                <a:ext cx="0" cy="4763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96" name="Line 1170"/>
              <p:cNvSpPr>
                <a:spLocks noChangeShapeType="1"/>
              </p:cNvSpPr>
              <p:nvPr/>
            </p:nvSpPr>
            <p:spPr bwMode="auto">
              <a:xfrm flipV="1">
                <a:off x="3910013" y="2208213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97" name="Line 1171"/>
              <p:cNvSpPr>
                <a:spLocks noChangeShapeType="1"/>
              </p:cNvSpPr>
              <p:nvPr/>
            </p:nvSpPr>
            <p:spPr bwMode="auto">
              <a:xfrm flipV="1">
                <a:off x="3911601" y="2200275"/>
                <a:ext cx="0" cy="793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98" name="Line 1172"/>
              <p:cNvSpPr>
                <a:spLocks noChangeShapeType="1"/>
              </p:cNvSpPr>
              <p:nvPr/>
            </p:nvSpPr>
            <p:spPr bwMode="auto">
              <a:xfrm flipV="1">
                <a:off x="3911601" y="2198688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99" name="Line 1173"/>
              <p:cNvSpPr>
                <a:spLocks noChangeShapeType="1"/>
              </p:cNvSpPr>
              <p:nvPr/>
            </p:nvSpPr>
            <p:spPr bwMode="auto">
              <a:xfrm flipV="1">
                <a:off x="3911601" y="2197100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00" name="Line 1174"/>
              <p:cNvSpPr>
                <a:spLocks noChangeShapeType="1"/>
              </p:cNvSpPr>
              <p:nvPr/>
            </p:nvSpPr>
            <p:spPr bwMode="auto">
              <a:xfrm flipV="1">
                <a:off x="3913188" y="2195513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01" name="Line 1175"/>
              <p:cNvSpPr>
                <a:spLocks noChangeShapeType="1"/>
              </p:cNvSpPr>
              <p:nvPr/>
            </p:nvSpPr>
            <p:spPr bwMode="auto">
              <a:xfrm flipV="1">
                <a:off x="3913188" y="2190750"/>
                <a:ext cx="1588" cy="4763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02" name="Line 1176"/>
              <p:cNvSpPr>
                <a:spLocks noChangeShapeType="1"/>
              </p:cNvSpPr>
              <p:nvPr/>
            </p:nvSpPr>
            <p:spPr bwMode="auto">
              <a:xfrm flipV="1">
                <a:off x="3914776" y="2189163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03" name="Line 1177"/>
              <p:cNvSpPr>
                <a:spLocks noChangeShapeType="1"/>
              </p:cNvSpPr>
              <p:nvPr/>
            </p:nvSpPr>
            <p:spPr bwMode="auto">
              <a:xfrm flipV="1">
                <a:off x="3917951" y="2187575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04" name="Line 1178"/>
              <p:cNvSpPr>
                <a:spLocks noChangeShapeType="1"/>
              </p:cNvSpPr>
              <p:nvPr/>
            </p:nvSpPr>
            <p:spPr bwMode="auto">
              <a:xfrm>
                <a:off x="3917951" y="2187575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05" name="Line 1179"/>
              <p:cNvSpPr>
                <a:spLocks noChangeShapeType="1"/>
              </p:cNvSpPr>
              <p:nvPr/>
            </p:nvSpPr>
            <p:spPr bwMode="auto">
              <a:xfrm flipV="1">
                <a:off x="3919538" y="2185988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06" name="Line 1180"/>
              <p:cNvSpPr>
                <a:spLocks noChangeShapeType="1"/>
              </p:cNvSpPr>
              <p:nvPr/>
            </p:nvSpPr>
            <p:spPr bwMode="auto">
              <a:xfrm flipV="1">
                <a:off x="3921126" y="2184400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07" name="Line 1181"/>
              <p:cNvSpPr>
                <a:spLocks noChangeShapeType="1"/>
              </p:cNvSpPr>
              <p:nvPr/>
            </p:nvSpPr>
            <p:spPr bwMode="auto">
              <a:xfrm flipV="1">
                <a:off x="3924301" y="2182813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08" name="Line 1182"/>
              <p:cNvSpPr>
                <a:spLocks noChangeShapeType="1"/>
              </p:cNvSpPr>
              <p:nvPr/>
            </p:nvSpPr>
            <p:spPr bwMode="auto">
              <a:xfrm>
                <a:off x="3924301" y="2182813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09" name="Line 1183"/>
              <p:cNvSpPr>
                <a:spLocks noChangeShapeType="1"/>
              </p:cNvSpPr>
              <p:nvPr/>
            </p:nvSpPr>
            <p:spPr bwMode="auto">
              <a:xfrm>
                <a:off x="3925888" y="2182813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10" name="Line 1184"/>
              <p:cNvSpPr>
                <a:spLocks noChangeShapeType="1"/>
              </p:cNvSpPr>
              <p:nvPr/>
            </p:nvSpPr>
            <p:spPr bwMode="auto">
              <a:xfrm flipV="1">
                <a:off x="3925888" y="2181225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11" name="Line 1185"/>
              <p:cNvSpPr>
                <a:spLocks noChangeShapeType="1"/>
              </p:cNvSpPr>
              <p:nvPr/>
            </p:nvSpPr>
            <p:spPr bwMode="auto">
              <a:xfrm>
                <a:off x="3929063" y="2181225"/>
                <a:ext cx="3175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12" name="Line 1186"/>
              <p:cNvSpPr>
                <a:spLocks noChangeShapeType="1"/>
              </p:cNvSpPr>
              <p:nvPr/>
            </p:nvSpPr>
            <p:spPr bwMode="auto">
              <a:xfrm flipV="1">
                <a:off x="3932238" y="2179638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13" name="Line 1187"/>
              <p:cNvSpPr>
                <a:spLocks noChangeShapeType="1"/>
              </p:cNvSpPr>
              <p:nvPr/>
            </p:nvSpPr>
            <p:spPr bwMode="auto">
              <a:xfrm>
                <a:off x="3935413" y="2179638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14" name="Line 1188"/>
              <p:cNvSpPr>
                <a:spLocks noChangeShapeType="1"/>
              </p:cNvSpPr>
              <p:nvPr/>
            </p:nvSpPr>
            <p:spPr bwMode="auto">
              <a:xfrm>
                <a:off x="3937001" y="2181225"/>
                <a:ext cx="4763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15" name="Line 1189"/>
              <p:cNvSpPr>
                <a:spLocks noChangeShapeType="1"/>
              </p:cNvSpPr>
              <p:nvPr/>
            </p:nvSpPr>
            <p:spPr bwMode="auto">
              <a:xfrm>
                <a:off x="3941763" y="2181225"/>
                <a:ext cx="3175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16" name="Line 1190"/>
              <p:cNvSpPr>
                <a:spLocks noChangeShapeType="1"/>
              </p:cNvSpPr>
              <p:nvPr/>
            </p:nvSpPr>
            <p:spPr bwMode="auto">
              <a:xfrm>
                <a:off x="3944938" y="2181225"/>
                <a:ext cx="3175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17" name="Line 1191"/>
              <p:cNvSpPr>
                <a:spLocks noChangeShapeType="1"/>
              </p:cNvSpPr>
              <p:nvPr/>
            </p:nvSpPr>
            <p:spPr bwMode="auto">
              <a:xfrm>
                <a:off x="3948113" y="2181225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18" name="Line 1192"/>
              <p:cNvSpPr>
                <a:spLocks noChangeShapeType="1"/>
              </p:cNvSpPr>
              <p:nvPr/>
            </p:nvSpPr>
            <p:spPr bwMode="auto">
              <a:xfrm>
                <a:off x="3948113" y="2181225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19" name="Line 1193"/>
              <p:cNvSpPr>
                <a:spLocks noChangeShapeType="1"/>
              </p:cNvSpPr>
              <p:nvPr/>
            </p:nvSpPr>
            <p:spPr bwMode="auto">
              <a:xfrm>
                <a:off x="3951288" y="2182813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20" name="Line 1194"/>
              <p:cNvSpPr>
                <a:spLocks noChangeShapeType="1"/>
              </p:cNvSpPr>
              <p:nvPr/>
            </p:nvSpPr>
            <p:spPr bwMode="auto">
              <a:xfrm>
                <a:off x="3952876" y="2184400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21" name="Line 1195"/>
              <p:cNvSpPr>
                <a:spLocks noChangeShapeType="1"/>
              </p:cNvSpPr>
              <p:nvPr/>
            </p:nvSpPr>
            <p:spPr bwMode="auto">
              <a:xfrm>
                <a:off x="3956051" y="2185988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22" name="Line 1196"/>
              <p:cNvSpPr>
                <a:spLocks noChangeShapeType="1"/>
              </p:cNvSpPr>
              <p:nvPr/>
            </p:nvSpPr>
            <p:spPr bwMode="auto">
              <a:xfrm>
                <a:off x="3959226" y="2187575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23" name="Line 1197"/>
              <p:cNvSpPr>
                <a:spLocks noChangeShapeType="1"/>
              </p:cNvSpPr>
              <p:nvPr/>
            </p:nvSpPr>
            <p:spPr bwMode="auto">
              <a:xfrm>
                <a:off x="3960813" y="2187575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24" name="Line 1198"/>
              <p:cNvSpPr>
                <a:spLocks noChangeShapeType="1"/>
              </p:cNvSpPr>
              <p:nvPr/>
            </p:nvSpPr>
            <p:spPr bwMode="auto">
              <a:xfrm>
                <a:off x="3960813" y="2187575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25" name="Line 1199"/>
              <p:cNvSpPr>
                <a:spLocks noChangeShapeType="1"/>
              </p:cNvSpPr>
              <p:nvPr/>
            </p:nvSpPr>
            <p:spPr bwMode="auto">
              <a:xfrm>
                <a:off x="3960813" y="2189163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26" name="Line 1200"/>
              <p:cNvSpPr>
                <a:spLocks noChangeShapeType="1"/>
              </p:cNvSpPr>
              <p:nvPr/>
            </p:nvSpPr>
            <p:spPr bwMode="auto">
              <a:xfrm>
                <a:off x="3963988" y="2190750"/>
                <a:ext cx="1588" cy="4763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27" name="Line 1201"/>
              <p:cNvSpPr>
                <a:spLocks noChangeShapeType="1"/>
              </p:cNvSpPr>
              <p:nvPr/>
            </p:nvSpPr>
            <p:spPr bwMode="auto">
              <a:xfrm>
                <a:off x="3965576" y="2195513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28" name="Line 1202"/>
              <p:cNvSpPr>
                <a:spLocks noChangeShapeType="1"/>
              </p:cNvSpPr>
              <p:nvPr/>
            </p:nvSpPr>
            <p:spPr bwMode="auto">
              <a:xfrm>
                <a:off x="3965576" y="2195513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29" name="Line 1203"/>
              <p:cNvSpPr>
                <a:spLocks noChangeShapeType="1"/>
              </p:cNvSpPr>
              <p:nvPr/>
            </p:nvSpPr>
            <p:spPr bwMode="auto">
              <a:xfrm>
                <a:off x="3965576" y="2197100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30" name="Line 1204"/>
              <p:cNvSpPr>
                <a:spLocks noChangeShapeType="1"/>
              </p:cNvSpPr>
              <p:nvPr/>
            </p:nvSpPr>
            <p:spPr bwMode="auto">
              <a:xfrm>
                <a:off x="3967163" y="2198688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31" name="Line 1205"/>
              <p:cNvSpPr>
                <a:spLocks noChangeShapeType="1"/>
              </p:cNvSpPr>
              <p:nvPr/>
            </p:nvSpPr>
            <p:spPr bwMode="auto">
              <a:xfrm>
                <a:off x="3968751" y="2200275"/>
                <a:ext cx="0" cy="3175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32" name="Line 1206"/>
              <p:cNvSpPr>
                <a:spLocks noChangeShapeType="1"/>
              </p:cNvSpPr>
              <p:nvPr/>
            </p:nvSpPr>
            <p:spPr bwMode="auto">
              <a:xfrm>
                <a:off x="3968751" y="2203450"/>
                <a:ext cx="0" cy="4763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33" name="Freeform 1207"/>
              <p:cNvSpPr>
                <a:spLocks/>
              </p:cNvSpPr>
              <p:nvPr/>
            </p:nvSpPr>
            <p:spPr bwMode="auto">
              <a:xfrm>
                <a:off x="4213226" y="2097088"/>
                <a:ext cx="53975" cy="55563"/>
              </a:xfrm>
              <a:custGeom>
                <a:avLst/>
                <a:gdLst>
                  <a:gd name="T0" fmla="*/ 17 w 34"/>
                  <a:gd name="T1" fmla="*/ 0 h 35"/>
                  <a:gd name="T2" fmla="*/ 21 w 34"/>
                  <a:gd name="T3" fmla="*/ 1 h 35"/>
                  <a:gd name="T4" fmla="*/ 22 w 34"/>
                  <a:gd name="T5" fmla="*/ 1 h 35"/>
                  <a:gd name="T6" fmla="*/ 24 w 34"/>
                  <a:gd name="T7" fmla="*/ 2 h 35"/>
                  <a:gd name="T8" fmla="*/ 27 w 34"/>
                  <a:gd name="T9" fmla="*/ 4 h 35"/>
                  <a:gd name="T10" fmla="*/ 30 w 34"/>
                  <a:gd name="T11" fmla="*/ 6 h 35"/>
                  <a:gd name="T12" fmla="*/ 31 w 34"/>
                  <a:gd name="T13" fmla="*/ 7 h 35"/>
                  <a:gd name="T14" fmla="*/ 33 w 34"/>
                  <a:gd name="T15" fmla="*/ 9 h 35"/>
                  <a:gd name="T16" fmla="*/ 33 w 34"/>
                  <a:gd name="T17" fmla="*/ 10 h 35"/>
                  <a:gd name="T18" fmla="*/ 34 w 34"/>
                  <a:gd name="T19" fmla="*/ 14 h 35"/>
                  <a:gd name="T20" fmla="*/ 34 w 34"/>
                  <a:gd name="T21" fmla="*/ 18 h 35"/>
                  <a:gd name="T22" fmla="*/ 34 w 34"/>
                  <a:gd name="T23" fmla="*/ 21 h 35"/>
                  <a:gd name="T24" fmla="*/ 33 w 34"/>
                  <a:gd name="T25" fmla="*/ 23 h 35"/>
                  <a:gd name="T26" fmla="*/ 33 w 34"/>
                  <a:gd name="T27" fmla="*/ 25 h 35"/>
                  <a:gd name="T28" fmla="*/ 31 w 34"/>
                  <a:gd name="T29" fmla="*/ 27 h 35"/>
                  <a:gd name="T30" fmla="*/ 30 w 34"/>
                  <a:gd name="T31" fmla="*/ 29 h 35"/>
                  <a:gd name="T32" fmla="*/ 27 w 34"/>
                  <a:gd name="T33" fmla="*/ 31 h 35"/>
                  <a:gd name="T34" fmla="*/ 25 w 34"/>
                  <a:gd name="T35" fmla="*/ 33 h 35"/>
                  <a:gd name="T36" fmla="*/ 24 w 34"/>
                  <a:gd name="T37" fmla="*/ 33 h 35"/>
                  <a:gd name="T38" fmla="*/ 20 w 34"/>
                  <a:gd name="T39" fmla="*/ 35 h 35"/>
                  <a:gd name="T40" fmla="*/ 15 w 34"/>
                  <a:gd name="T41" fmla="*/ 34 h 35"/>
                  <a:gd name="T42" fmla="*/ 12 w 34"/>
                  <a:gd name="T43" fmla="*/ 34 h 35"/>
                  <a:gd name="T44" fmla="*/ 10 w 34"/>
                  <a:gd name="T45" fmla="*/ 34 h 35"/>
                  <a:gd name="T46" fmla="*/ 8 w 34"/>
                  <a:gd name="T47" fmla="*/ 32 h 35"/>
                  <a:gd name="T48" fmla="*/ 4 w 34"/>
                  <a:gd name="T49" fmla="*/ 30 h 35"/>
                  <a:gd name="T50" fmla="*/ 3 w 34"/>
                  <a:gd name="T51" fmla="*/ 29 h 35"/>
                  <a:gd name="T52" fmla="*/ 2 w 34"/>
                  <a:gd name="T53" fmla="*/ 26 h 35"/>
                  <a:gd name="T54" fmla="*/ 1 w 34"/>
                  <a:gd name="T55" fmla="*/ 25 h 35"/>
                  <a:gd name="T56" fmla="*/ 0 w 34"/>
                  <a:gd name="T57" fmla="*/ 23 h 35"/>
                  <a:gd name="T58" fmla="*/ 0 w 34"/>
                  <a:gd name="T59" fmla="*/ 19 h 35"/>
                  <a:gd name="T60" fmla="*/ 0 w 34"/>
                  <a:gd name="T61" fmla="*/ 12 h 35"/>
                  <a:gd name="T62" fmla="*/ 1 w 34"/>
                  <a:gd name="T63" fmla="*/ 10 h 35"/>
                  <a:gd name="T64" fmla="*/ 2 w 34"/>
                  <a:gd name="T65" fmla="*/ 7 h 35"/>
                  <a:gd name="T66" fmla="*/ 4 w 34"/>
                  <a:gd name="T67" fmla="*/ 6 h 35"/>
                  <a:gd name="T68" fmla="*/ 6 w 34"/>
                  <a:gd name="T69" fmla="*/ 4 h 35"/>
                  <a:gd name="T70" fmla="*/ 8 w 34"/>
                  <a:gd name="T71" fmla="*/ 2 h 35"/>
                  <a:gd name="T72" fmla="*/ 9 w 34"/>
                  <a:gd name="T73" fmla="*/ 2 h 35"/>
                  <a:gd name="T74" fmla="*/ 13 w 34"/>
                  <a:gd name="T7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4" h="35">
                    <a:moveTo>
                      <a:pt x="13" y="0"/>
                    </a:moveTo>
                    <a:lnTo>
                      <a:pt x="17" y="0"/>
                    </a:lnTo>
                    <a:lnTo>
                      <a:pt x="18" y="1"/>
                    </a:lnTo>
                    <a:lnTo>
                      <a:pt x="21" y="1"/>
                    </a:lnTo>
                    <a:lnTo>
                      <a:pt x="22" y="1"/>
                    </a:lnTo>
                    <a:lnTo>
                      <a:pt x="22" y="1"/>
                    </a:lnTo>
                    <a:lnTo>
                      <a:pt x="23" y="1"/>
                    </a:lnTo>
                    <a:lnTo>
                      <a:pt x="24" y="2"/>
                    </a:lnTo>
                    <a:lnTo>
                      <a:pt x="26" y="3"/>
                    </a:lnTo>
                    <a:lnTo>
                      <a:pt x="27" y="4"/>
                    </a:lnTo>
                    <a:lnTo>
                      <a:pt x="29" y="5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31" y="7"/>
                    </a:lnTo>
                    <a:lnTo>
                      <a:pt x="32" y="9"/>
                    </a:lnTo>
                    <a:lnTo>
                      <a:pt x="33" y="9"/>
                    </a:lnTo>
                    <a:lnTo>
                      <a:pt x="33" y="10"/>
                    </a:lnTo>
                    <a:lnTo>
                      <a:pt x="33" y="10"/>
                    </a:lnTo>
                    <a:lnTo>
                      <a:pt x="33" y="12"/>
                    </a:lnTo>
                    <a:lnTo>
                      <a:pt x="34" y="14"/>
                    </a:lnTo>
                    <a:lnTo>
                      <a:pt x="34" y="16"/>
                    </a:lnTo>
                    <a:lnTo>
                      <a:pt x="34" y="18"/>
                    </a:lnTo>
                    <a:lnTo>
                      <a:pt x="34" y="19"/>
                    </a:lnTo>
                    <a:lnTo>
                      <a:pt x="34" y="21"/>
                    </a:lnTo>
                    <a:lnTo>
                      <a:pt x="33" y="23"/>
                    </a:lnTo>
                    <a:lnTo>
                      <a:pt x="33" y="23"/>
                    </a:lnTo>
                    <a:lnTo>
                      <a:pt x="33" y="23"/>
                    </a:lnTo>
                    <a:lnTo>
                      <a:pt x="33" y="25"/>
                    </a:lnTo>
                    <a:lnTo>
                      <a:pt x="32" y="26"/>
                    </a:lnTo>
                    <a:lnTo>
                      <a:pt x="31" y="27"/>
                    </a:lnTo>
                    <a:lnTo>
                      <a:pt x="30" y="29"/>
                    </a:lnTo>
                    <a:lnTo>
                      <a:pt x="30" y="29"/>
                    </a:lnTo>
                    <a:lnTo>
                      <a:pt x="29" y="30"/>
                    </a:lnTo>
                    <a:lnTo>
                      <a:pt x="27" y="31"/>
                    </a:lnTo>
                    <a:lnTo>
                      <a:pt x="26" y="32"/>
                    </a:lnTo>
                    <a:lnTo>
                      <a:pt x="25" y="33"/>
                    </a:lnTo>
                    <a:lnTo>
                      <a:pt x="25" y="33"/>
                    </a:lnTo>
                    <a:lnTo>
                      <a:pt x="24" y="33"/>
                    </a:lnTo>
                    <a:lnTo>
                      <a:pt x="22" y="34"/>
                    </a:lnTo>
                    <a:lnTo>
                      <a:pt x="20" y="35"/>
                    </a:lnTo>
                    <a:lnTo>
                      <a:pt x="17" y="35"/>
                    </a:lnTo>
                    <a:lnTo>
                      <a:pt x="15" y="34"/>
                    </a:lnTo>
                    <a:lnTo>
                      <a:pt x="13" y="34"/>
                    </a:lnTo>
                    <a:lnTo>
                      <a:pt x="12" y="34"/>
                    </a:lnTo>
                    <a:lnTo>
                      <a:pt x="11" y="34"/>
                    </a:lnTo>
                    <a:lnTo>
                      <a:pt x="10" y="34"/>
                    </a:lnTo>
                    <a:lnTo>
                      <a:pt x="9" y="33"/>
                    </a:lnTo>
                    <a:lnTo>
                      <a:pt x="8" y="32"/>
                    </a:lnTo>
                    <a:lnTo>
                      <a:pt x="6" y="31"/>
                    </a:lnTo>
                    <a:lnTo>
                      <a:pt x="4" y="30"/>
                    </a:lnTo>
                    <a:lnTo>
                      <a:pt x="4" y="29"/>
                    </a:lnTo>
                    <a:lnTo>
                      <a:pt x="3" y="29"/>
                    </a:lnTo>
                    <a:lnTo>
                      <a:pt x="2" y="27"/>
                    </a:lnTo>
                    <a:lnTo>
                      <a:pt x="2" y="26"/>
                    </a:lnTo>
                    <a:lnTo>
                      <a:pt x="1" y="25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0" y="18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1" y="10"/>
                    </a:lnTo>
                    <a:lnTo>
                      <a:pt x="2" y="9"/>
                    </a:lnTo>
                    <a:lnTo>
                      <a:pt x="2" y="7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7" y="3"/>
                    </a:lnTo>
                    <a:lnTo>
                      <a:pt x="8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11" y="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DC8700"/>
              </a:solidFill>
              <a:ln w="0">
                <a:solidFill>
                  <a:srgbClr val="DC87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34" name="Line 1208"/>
              <p:cNvSpPr>
                <a:spLocks noChangeShapeType="1"/>
              </p:cNvSpPr>
              <p:nvPr/>
            </p:nvSpPr>
            <p:spPr bwMode="auto">
              <a:xfrm>
                <a:off x="4267201" y="2125663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35" name="Line 1209"/>
              <p:cNvSpPr>
                <a:spLocks noChangeShapeType="1"/>
              </p:cNvSpPr>
              <p:nvPr/>
            </p:nvSpPr>
            <p:spPr bwMode="auto">
              <a:xfrm>
                <a:off x="4267201" y="2125663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36" name="Line 1210"/>
              <p:cNvSpPr>
                <a:spLocks noChangeShapeType="1"/>
              </p:cNvSpPr>
              <p:nvPr/>
            </p:nvSpPr>
            <p:spPr bwMode="auto">
              <a:xfrm>
                <a:off x="4267201" y="2127250"/>
                <a:ext cx="0" cy="3175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37" name="Line 1212"/>
              <p:cNvSpPr>
                <a:spLocks noChangeShapeType="1"/>
              </p:cNvSpPr>
              <p:nvPr/>
            </p:nvSpPr>
            <p:spPr bwMode="auto">
              <a:xfrm flipH="1">
                <a:off x="4265613" y="2130425"/>
                <a:ext cx="1588" cy="3175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38" name="Line 1213"/>
              <p:cNvSpPr>
                <a:spLocks noChangeShapeType="1"/>
              </p:cNvSpPr>
              <p:nvPr/>
            </p:nvSpPr>
            <p:spPr bwMode="auto">
              <a:xfrm>
                <a:off x="4265613" y="2133600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39" name="Line 1214"/>
              <p:cNvSpPr>
                <a:spLocks noChangeShapeType="1"/>
              </p:cNvSpPr>
              <p:nvPr/>
            </p:nvSpPr>
            <p:spPr bwMode="auto">
              <a:xfrm>
                <a:off x="4265613" y="2133600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40" name="Line 1215"/>
              <p:cNvSpPr>
                <a:spLocks noChangeShapeType="1"/>
              </p:cNvSpPr>
              <p:nvPr/>
            </p:nvSpPr>
            <p:spPr bwMode="auto">
              <a:xfrm>
                <a:off x="4265613" y="2133600"/>
                <a:ext cx="0" cy="3175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41" name="Line 1216"/>
              <p:cNvSpPr>
                <a:spLocks noChangeShapeType="1"/>
              </p:cNvSpPr>
              <p:nvPr/>
            </p:nvSpPr>
            <p:spPr bwMode="auto">
              <a:xfrm flipH="1">
                <a:off x="4264026" y="2136775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42" name="Line 1217"/>
              <p:cNvSpPr>
                <a:spLocks noChangeShapeType="1"/>
              </p:cNvSpPr>
              <p:nvPr/>
            </p:nvSpPr>
            <p:spPr bwMode="auto">
              <a:xfrm flipH="1">
                <a:off x="4262438" y="2138363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43" name="Line 1218"/>
              <p:cNvSpPr>
                <a:spLocks noChangeShapeType="1"/>
              </p:cNvSpPr>
              <p:nvPr/>
            </p:nvSpPr>
            <p:spPr bwMode="auto">
              <a:xfrm flipH="1">
                <a:off x="4260851" y="2139950"/>
                <a:ext cx="1588" cy="3175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44" name="Line 1219"/>
              <p:cNvSpPr>
                <a:spLocks noChangeShapeType="1"/>
              </p:cNvSpPr>
              <p:nvPr/>
            </p:nvSpPr>
            <p:spPr bwMode="auto">
              <a:xfrm>
                <a:off x="4260851" y="2143125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45" name="Line 1220"/>
              <p:cNvSpPr>
                <a:spLocks noChangeShapeType="1"/>
              </p:cNvSpPr>
              <p:nvPr/>
            </p:nvSpPr>
            <p:spPr bwMode="auto">
              <a:xfrm flipH="1">
                <a:off x="4259263" y="2143125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46" name="Line 1221"/>
              <p:cNvSpPr>
                <a:spLocks noChangeShapeType="1"/>
              </p:cNvSpPr>
              <p:nvPr/>
            </p:nvSpPr>
            <p:spPr bwMode="auto">
              <a:xfrm flipH="1">
                <a:off x="4256088" y="2144713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47" name="Line 1222"/>
              <p:cNvSpPr>
                <a:spLocks noChangeShapeType="1"/>
              </p:cNvSpPr>
              <p:nvPr/>
            </p:nvSpPr>
            <p:spPr bwMode="auto">
              <a:xfrm flipH="1">
                <a:off x="4254501" y="2146300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48" name="Line 1223"/>
              <p:cNvSpPr>
                <a:spLocks noChangeShapeType="1"/>
              </p:cNvSpPr>
              <p:nvPr/>
            </p:nvSpPr>
            <p:spPr bwMode="auto">
              <a:xfrm flipH="1">
                <a:off x="4252913" y="2147888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49" name="Line 1224"/>
              <p:cNvSpPr>
                <a:spLocks noChangeShapeType="1"/>
              </p:cNvSpPr>
              <p:nvPr/>
            </p:nvSpPr>
            <p:spPr bwMode="auto">
              <a:xfrm>
                <a:off x="4252913" y="2149475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50" name="Line 1225"/>
              <p:cNvSpPr>
                <a:spLocks noChangeShapeType="1"/>
              </p:cNvSpPr>
              <p:nvPr/>
            </p:nvSpPr>
            <p:spPr bwMode="auto">
              <a:xfrm flipH="1">
                <a:off x="4251326" y="2149475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51" name="Line 1226"/>
              <p:cNvSpPr>
                <a:spLocks noChangeShapeType="1"/>
              </p:cNvSpPr>
              <p:nvPr/>
            </p:nvSpPr>
            <p:spPr bwMode="auto">
              <a:xfrm flipH="1">
                <a:off x="4248151" y="2149475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52" name="Line 1227"/>
              <p:cNvSpPr>
                <a:spLocks noChangeShapeType="1"/>
              </p:cNvSpPr>
              <p:nvPr/>
            </p:nvSpPr>
            <p:spPr bwMode="auto">
              <a:xfrm flipH="1">
                <a:off x="4244976" y="2151063"/>
                <a:ext cx="3175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53" name="Line 1228"/>
              <p:cNvSpPr>
                <a:spLocks noChangeShapeType="1"/>
              </p:cNvSpPr>
              <p:nvPr/>
            </p:nvSpPr>
            <p:spPr bwMode="auto">
              <a:xfrm flipH="1">
                <a:off x="4243388" y="2151063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54" name="Line 1229"/>
              <p:cNvSpPr>
                <a:spLocks noChangeShapeType="1"/>
              </p:cNvSpPr>
              <p:nvPr/>
            </p:nvSpPr>
            <p:spPr bwMode="auto">
              <a:xfrm flipH="1" flipV="1">
                <a:off x="4241801" y="2151063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55" name="Line 1230"/>
              <p:cNvSpPr>
                <a:spLocks noChangeShapeType="1"/>
              </p:cNvSpPr>
              <p:nvPr/>
            </p:nvSpPr>
            <p:spPr bwMode="auto">
              <a:xfrm flipH="1">
                <a:off x="4237038" y="2151063"/>
                <a:ext cx="4763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56" name="Line 1231"/>
              <p:cNvSpPr>
                <a:spLocks noChangeShapeType="1"/>
              </p:cNvSpPr>
              <p:nvPr/>
            </p:nvSpPr>
            <p:spPr bwMode="auto">
              <a:xfrm flipH="1">
                <a:off x="4233863" y="2151063"/>
                <a:ext cx="3175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57" name="Line 1232"/>
              <p:cNvSpPr>
                <a:spLocks noChangeShapeType="1"/>
              </p:cNvSpPr>
              <p:nvPr/>
            </p:nvSpPr>
            <p:spPr bwMode="auto">
              <a:xfrm flipH="1">
                <a:off x="4230688" y="2151063"/>
                <a:ext cx="3175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58" name="Line 1233"/>
              <p:cNvSpPr>
                <a:spLocks noChangeShapeType="1"/>
              </p:cNvSpPr>
              <p:nvPr/>
            </p:nvSpPr>
            <p:spPr bwMode="auto">
              <a:xfrm flipH="1">
                <a:off x="4229101" y="2151063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59" name="Line 1234"/>
              <p:cNvSpPr>
                <a:spLocks noChangeShapeType="1"/>
              </p:cNvSpPr>
              <p:nvPr/>
            </p:nvSpPr>
            <p:spPr bwMode="auto">
              <a:xfrm flipH="1" flipV="1">
                <a:off x="4227513" y="2149475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60" name="Line 1235"/>
              <p:cNvSpPr>
                <a:spLocks noChangeShapeType="1"/>
              </p:cNvSpPr>
              <p:nvPr/>
            </p:nvSpPr>
            <p:spPr bwMode="auto">
              <a:xfrm flipH="1" flipV="1">
                <a:off x="4225926" y="2147888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61" name="Line 1236"/>
              <p:cNvSpPr>
                <a:spLocks noChangeShapeType="1"/>
              </p:cNvSpPr>
              <p:nvPr/>
            </p:nvSpPr>
            <p:spPr bwMode="auto">
              <a:xfrm flipH="1" flipV="1">
                <a:off x="4222751" y="2146300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62" name="Line 1237"/>
              <p:cNvSpPr>
                <a:spLocks noChangeShapeType="1"/>
              </p:cNvSpPr>
              <p:nvPr/>
            </p:nvSpPr>
            <p:spPr bwMode="auto">
              <a:xfrm flipH="1" flipV="1">
                <a:off x="4219576" y="2144713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63" name="Line 1238"/>
              <p:cNvSpPr>
                <a:spLocks noChangeShapeType="1"/>
              </p:cNvSpPr>
              <p:nvPr/>
            </p:nvSpPr>
            <p:spPr bwMode="auto">
              <a:xfrm flipV="1">
                <a:off x="4219576" y="2143125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64" name="Line 1239"/>
              <p:cNvSpPr>
                <a:spLocks noChangeShapeType="1"/>
              </p:cNvSpPr>
              <p:nvPr/>
            </p:nvSpPr>
            <p:spPr bwMode="auto">
              <a:xfrm flipH="1">
                <a:off x="4217988" y="2143125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65" name="Line 1240"/>
              <p:cNvSpPr>
                <a:spLocks noChangeShapeType="1"/>
              </p:cNvSpPr>
              <p:nvPr/>
            </p:nvSpPr>
            <p:spPr bwMode="auto">
              <a:xfrm flipH="1" flipV="1">
                <a:off x="4216401" y="2139950"/>
                <a:ext cx="1588" cy="3175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66" name="Line 1241"/>
              <p:cNvSpPr>
                <a:spLocks noChangeShapeType="1"/>
              </p:cNvSpPr>
              <p:nvPr/>
            </p:nvSpPr>
            <p:spPr bwMode="auto">
              <a:xfrm flipV="1">
                <a:off x="4216401" y="2138363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67" name="Line 1242"/>
              <p:cNvSpPr>
                <a:spLocks noChangeShapeType="1"/>
              </p:cNvSpPr>
              <p:nvPr/>
            </p:nvSpPr>
            <p:spPr bwMode="auto">
              <a:xfrm flipH="1" flipV="1">
                <a:off x="4214813" y="2136775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68" name="Line 1243"/>
              <p:cNvSpPr>
                <a:spLocks noChangeShapeType="1"/>
              </p:cNvSpPr>
              <p:nvPr/>
            </p:nvSpPr>
            <p:spPr bwMode="auto">
              <a:xfrm>
                <a:off x="4214813" y="2136775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69" name="Line 1244"/>
              <p:cNvSpPr>
                <a:spLocks noChangeShapeType="1"/>
              </p:cNvSpPr>
              <p:nvPr/>
            </p:nvSpPr>
            <p:spPr bwMode="auto">
              <a:xfrm flipV="1">
                <a:off x="4214813" y="2135188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70" name="Line 1245"/>
              <p:cNvSpPr>
                <a:spLocks noChangeShapeType="1"/>
              </p:cNvSpPr>
              <p:nvPr/>
            </p:nvSpPr>
            <p:spPr bwMode="auto">
              <a:xfrm flipH="1" flipV="1">
                <a:off x="4213226" y="2133600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71" name="Line 1246"/>
              <p:cNvSpPr>
                <a:spLocks noChangeShapeType="1"/>
              </p:cNvSpPr>
              <p:nvPr/>
            </p:nvSpPr>
            <p:spPr bwMode="auto">
              <a:xfrm flipV="1">
                <a:off x="4213226" y="2130425"/>
                <a:ext cx="0" cy="3175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72" name="Line 1247"/>
              <p:cNvSpPr>
                <a:spLocks noChangeShapeType="1"/>
              </p:cNvSpPr>
              <p:nvPr/>
            </p:nvSpPr>
            <p:spPr bwMode="auto">
              <a:xfrm flipV="1">
                <a:off x="4213226" y="2127250"/>
                <a:ext cx="0" cy="3175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73" name="Line 1248"/>
              <p:cNvSpPr>
                <a:spLocks noChangeShapeType="1"/>
              </p:cNvSpPr>
              <p:nvPr/>
            </p:nvSpPr>
            <p:spPr bwMode="auto">
              <a:xfrm flipV="1">
                <a:off x="4213226" y="2125663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74" name="Line 1249"/>
              <p:cNvSpPr>
                <a:spLocks noChangeShapeType="1"/>
              </p:cNvSpPr>
              <p:nvPr/>
            </p:nvSpPr>
            <p:spPr bwMode="auto">
              <a:xfrm flipV="1">
                <a:off x="4213226" y="2116138"/>
                <a:ext cx="0" cy="9525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75" name="Line 1250"/>
              <p:cNvSpPr>
                <a:spLocks noChangeShapeType="1"/>
              </p:cNvSpPr>
              <p:nvPr/>
            </p:nvSpPr>
            <p:spPr bwMode="auto">
              <a:xfrm flipV="1">
                <a:off x="4213226" y="2114550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76" name="Line 1251"/>
              <p:cNvSpPr>
                <a:spLocks noChangeShapeType="1"/>
              </p:cNvSpPr>
              <p:nvPr/>
            </p:nvSpPr>
            <p:spPr bwMode="auto">
              <a:xfrm flipV="1">
                <a:off x="4213226" y="2112963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77" name="Line 1252"/>
              <p:cNvSpPr>
                <a:spLocks noChangeShapeType="1"/>
              </p:cNvSpPr>
              <p:nvPr/>
            </p:nvSpPr>
            <p:spPr bwMode="auto">
              <a:xfrm flipV="1">
                <a:off x="4214813" y="2111375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78" name="Line 1253"/>
              <p:cNvSpPr>
                <a:spLocks noChangeShapeType="1"/>
              </p:cNvSpPr>
              <p:nvPr/>
            </p:nvSpPr>
            <p:spPr bwMode="auto">
              <a:xfrm flipV="1">
                <a:off x="4216401" y="2108200"/>
                <a:ext cx="0" cy="3175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79" name="Line 1254"/>
              <p:cNvSpPr>
                <a:spLocks noChangeShapeType="1"/>
              </p:cNvSpPr>
              <p:nvPr/>
            </p:nvSpPr>
            <p:spPr bwMode="auto">
              <a:xfrm flipV="1">
                <a:off x="4216401" y="2106613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80" name="Line 1255"/>
              <p:cNvSpPr>
                <a:spLocks noChangeShapeType="1"/>
              </p:cNvSpPr>
              <p:nvPr/>
            </p:nvSpPr>
            <p:spPr bwMode="auto">
              <a:xfrm>
                <a:off x="4217988" y="2106613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81" name="Line 1256"/>
              <p:cNvSpPr>
                <a:spLocks noChangeShapeType="1"/>
              </p:cNvSpPr>
              <p:nvPr/>
            </p:nvSpPr>
            <p:spPr bwMode="auto">
              <a:xfrm flipV="1">
                <a:off x="4219576" y="2105025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82" name="Line 1257"/>
              <p:cNvSpPr>
                <a:spLocks noChangeShapeType="1"/>
              </p:cNvSpPr>
              <p:nvPr/>
            </p:nvSpPr>
            <p:spPr bwMode="auto">
              <a:xfrm flipV="1">
                <a:off x="4219576" y="2103438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83" name="Line 1258"/>
              <p:cNvSpPr>
                <a:spLocks noChangeShapeType="1"/>
              </p:cNvSpPr>
              <p:nvPr/>
            </p:nvSpPr>
            <p:spPr bwMode="auto">
              <a:xfrm flipV="1">
                <a:off x="4222751" y="2101850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84" name="Line 1259"/>
              <p:cNvSpPr>
                <a:spLocks noChangeShapeType="1"/>
              </p:cNvSpPr>
              <p:nvPr/>
            </p:nvSpPr>
            <p:spPr bwMode="auto">
              <a:xfrm flipV="1">
                <a:off x="4224338" y="2100263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85" name="Line 1260"/>
              <p:cNvSpPr>
                <a:spLocks noChangeShapeType="1"/>
              </p:cNvSpPr>
              <p:nvPr/>
            </p:nvSpPr>
            <p:spPr bwMode="auto">
              <a:xfrm>
                <a:off x="4225926" y="2100263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86" name="Line 1261"/>
              <p:cNvSpPr>
                <a:spLocks noChangeShapeType="1"/>
              </p:cNvSpPr>
              <p:nvPr/>
            </p:nvSpPr>
            <p:spPr bwMode="auto">
              <a:xfrm>
                <a:off x="4227513" y="2100263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87" name="Line 1262"/>
              <p:cNvSpPr>
                <a:spLocks noChangeShapeType="1"/>
              </p:cNvSpPr>
              <p:nvPr/>
            </p:nvSpPr>
            <p:spPr bwMode="auto">
              <a:xfrm flipV="1">
                <a:off x="4227513" y="2098675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88" name="Line 1263"/>
              <p:cNvSpPr>
                <a:spLocks noChangeShapeType="1"/>
              </p:cNvSpPr>
              <p:nvPr/>
            </p:nvSpPr>
            <p:spPr bwMode="auto">
              <a:xfrm flipV="1">
                <a:off x="4230688" y="2097088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89" name="Line 1264"/>
              <p:cNvSpPr>
                <a:spLocks noChangeShapeType="1"/>
              </p:cNvSpPr>
              <p:nvPr/>
            </p:nvSpPr>
            <p:spPr bwMode="auto">
              <a:xfrm>
                <a:off x="4233863" y="2097088"/>
                <a:ext cx="6350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90" name="Line 1265"/>
              <p:cNvSpPr>
                <a:spLocks noChangeShapeType="1"/>
              </p:cNvSpPr>
              <p:nvPr/>
            </p:nvSpPr>
            <p:spPr bwMode="auto">
              <a:xfrm>
                <a:off x="4240213" y="2097088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91" name="Line 1266"/>
              <p:cNvSpPr>
                <a:spLocks noChangeShapeType="1"/>
              </p:cNvSpPr>
              <p:nvPr/>
            </p:nvSpPr>
            <p:spPr bwMode="auto">
              <a:xfrm>
                <a:off x="4241801" y="2098675"/>
                <a:ext cx="4763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92" name="Line 1267"/>
              <p:cNvSpPr>
                <a:spLocks noChangeShapeType="1"/>
              </p:cNvSpPr>
              <p:nvPr/>
            </p:nvSpPr>
            <p:spPr bwMode="auto">
              <a:xfrm>
                <a:off x="4246563" y="2098675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93" name="Line 1268"/>
              <p:cNvSpPr>
                <a:spLocks noChangeShapeType="1"/>
              </p:cNvSpPr>
              <p:nvPr/>
            </p:nvSpPr>
            <p:spPr bwMode="auto">
              <a:xfrm>
                <a:off x="4248151" y="2098675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94" name="Line 1269"/>
              <p:cNvSpPr>
                <a:spLocks noChangeShapeType="1"/>
              </p:cNvSpPr>
              <p:nvPr/>
            </p:nvSpPr>
            <p:spPr bwMode="auto">
              <a:xfrm>
                <a:off x="4248151" y="2098675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95" name="Line 1270"/>
              <p:cNvSpPr>
                <a:spLocks noChangeShapeType="1"/>
              </p:cNvSpPr>
              <p:nvPr/>
            </p:nvSpPr>
            <p:spPr bwMode="auto">
              <a:xfrm>
                <a:off x="4249738" y="2098675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96" name="Line 1271"/>
              <p:cNvSpPr>
                <a:spLocks noChangeShapeType="1"/>
              </p:cNvSpPr>
              <p:nvPr/>
            </p:nvSpPr>
            <p:spPr bwMode="auto">
              <a:xfrm>
                <a:off x="4251326" y="2100263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97" name="Line 1272"/>
              <p:cNvSpPr>
                <a:spLocks noChangeShapeType="1"/>
              </p:cNvSpPr>
              <p:nvPr/>
            </p:nvSpPr>
            <p:spPr bwMode="auto">
              <a:xfrm>
                <a:off x="4254501" y="2101850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98" name="Line 1273"/>
              <p:cNvSpPr>
                <a:spLocks noChangeShapeType="1"/>
              </p:cNvSpPr>
              <p:nvPr/>
            </p:nvSpPr>
            <p:spPr bwMode="auto">
              <a:xfrm>
                <a:off x="4256088" y="2103438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99" name="Line 1274"/>
              <p:cNvSpPr>
                <a:spLocks noChangeShapeType="1"/>
              </p:cNvSpPr>
              <p:nvPr/>
            </p:nvSpPr>
            <p:spPr bwMode="auto">
              <a:xfrm>
                <a:off x="4259263" y="2105025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00" name="Line 1275"/>
              <p:cNvSpPr>
                <a:spLocks noChangeShapeType="1"/>
              </p:cNvSpPr>
              <p:nvPr/>
            </p:nvSpPr>
            <p:spPr bwMode="auto">
              <a:xfrm>
                <a:off x="4260851" y="2106613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01" name="Line 1276"/>
              <p:cNvSpPr>
                <a:spLocks noChangeShapeType="1"/>
              </p:cNvSpPr>
              <p:nvPr/>
            </p:nvSpPr>
            <p:spPr bwMode="auto">
              <a:xfrm>
                <a:off x="4260851" y="2106613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02" name="Line 1277"/>
              <p:cNvSpPr>
                <a:spLocks noChangeShapeType="1"/>
              </p:cNvSpPr>
              <p:nvPr/>
            </p:nvSpPr>
            <p:spPr bwMode="auto">
              <a:xfrm>
                <a:off x="4262438" y="2108200"/>
                <a:ext cx="1588" cy="3175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03" name="Line 1278"/>
              <p:cNvSpPr>
                <a:spLocks noChangeShapeType="1"/>
              </p:cNvSpPr>
              <p:nvPr/>
            </p:nvSpPr>
            <p:spPr bwMode="auto">
              <a:xfrm>
                <a:off x="4264026" y="2111375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04" name="Line 1279"/>
              <p:cNvSpPr>
                <a:spLocks noChangeShapeType="1"/>
              </p:cNvSpPr>
              <p:nvPr/>
            </p:nvSpPr>
            <p:spPr bwMode="auto">
              <a:xfrm>
                <a:off x="4265613" y="2111375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05" name="Line 1280"/>
              <p:cNvSpPr>
                <a:spLocks noChangeShapeType="1"/>
              </p:cNvSpPr>
              <p:nvPr/>
            </p:nvSpPr>
            <p:spPr bwMode="auto">
              <a:xfrm>
                <a:off x="4265613" y="2112963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06" name="Line 1281"/>
              <p:cNvSpPr>
                <a:spLocks noChangeShapeType="1"/>
              </p:cNvSpPr>
              <p:nvPr/>
            </p:nvSpPr>
            <p:spPr bwMode="auto">
              <a:xfrm>
                <a:off x="4265613" y="2112963"/>
                <a:ext cx="0" cy="3175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07" name="Line 1282"/>
              <p:cNvSpPr>
                <a:spLocks noChangeShapeType="1"/>
              </p:cNvSpPr>
              <p:nvPr/>
            </p:nvSpPr>
            <p:spPr bwMode="auto">
              <a:xfrm>
                <a:off x="4265613" y="2116138"/>
                <a:ext cx="1588" cy="3175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08" name="Line 1283"/>
              <p:cNvSpPr>
                <a:spLocks noChangeShapeType="1"/>
              </p:cNvSpPr>
              <p:nvPr/>
            </p:nvSpPr>
            <p:spPr bwMode="auto">
              <a:xfrm>
                <a:off x="4267201" y="2119313"/>
                <a:ext cx="0" cy="3175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09" name="Line 1284"/>
              <p:cNvSpPr>
                <a:spLocks noChangeShapeType="1"/>
              </p:cNvSpPr>
              <p:nvPr/>
            </p:nvSpPr>
            <p:spPr bwMode="auto">
              <a:xfrm>
                <a:off x="4267201" y="2122488"/>
                <a:ext cx="0" cy="3175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10" name="Freeform 1285"/>
              <p:cNvSpPr>
                <a:spLocks/>
              </p:cNvSpPr>
              <p:nvPr/>
            </p:nvSpPr>
            <p:spPr bwMode="auto">
              <a:xfrm>
                <a:off x="4300538" y="2160588"/>
                <a:ext cx="57150" cy="55563"/>
              </a:xfrm>
              <a:custGeom>
                <a:avLst/>
                <a:gdLst>
                  <a:gd name="T0" fmla="*/ 20 w 36"/>
                  <a:gd name="T1" fmla="*/ 0 h 35"/>
                  <a:gd name="T2" fmla="*/ 24 w 36"/>
                  <a:gd name="T3" fmla="*/ 0 h 35"/>
                  <a:gd name="T4" fmla="*/ 26 w 36"/>
                  <a:gd name="T5" fmla="*/ 1 h 35"/>
                  <a:gd name="T6" fmla="*/ 29 w 36"/>
                  <a:gd name="T7" fmla="*/ 2 h 35"/>
                  <a:gd name="T8" fmla="*/ 31 w 36"/>
                  <a:gd name="T9" fmla="*/ 4 h 35"/>
                  <a:gd name="T10" fmla="*/ 32 w 36"/>
                  <a:gd name="T11" fmla="*/ 5 h 35"/>
                  <a:gd name="T12" fmla="*/ 34 w 36"/>
                  <a:gd name="T13" fmla="*/ 8 h 35"/>
                  <a:gd name="T14" fmla="*/ 34 w 36"/>
                  <a:gd name="T15" fmla="*/ 10 h 35"/>
                  <a:gd name="T16" fmla="*/ 35 w 36"/>
                  <a:gd name="T17" fmla="*/ 14 h 35"/>
                  <a:gd name="T18" fmla="*/ 36 w 36"/>
                  <a:gd name="T19" fmla="*/ 16 h 35"/>
                  <a:gd name="T20" fmla="*/ 36 w 36"/>
                  <a:gd name="T21" fmla="*/ 17 h 35"/>
                  <a:gd name="T22" fmla="*/ 35 w 36"/>
                  <a:gd name="T23" fmla="*/ 22 h 35"/>
                  <a:gd name="T24" fmla="*/ 35 w 36"/>
                  <a:gd name="T25" fmla="*/ 24 h 35"/>
                  <a:gd name="T26" fmla="*/ 34 w 36"/>
                  <a:gd name="T27" fmla="*/ 27 h 35"/>
                  <a:gd name="T28" fmla="*/ 32 w 36"/>
                  <a:gd name="T29" fmla="*/ 30 h 35"/>
                  <a:gd name="T30" fmla="*/ 31 w 36"/>
                  <a:gd name="T31" fmla="*/ 31 h 35"/>
                  <a:gd name="T32" fmla="*/ 29 w 36"/>
                  <a:gd name="T33" fmla="*/ 33 h 35"/>
                  <a:gd name="T34" fmla="*/ 26 w 36"/>
                  <a:gd name="T35" fmla="*/ 34 h 35"/>
                  <a:gd name="T36" fmla="*/ 26 w 36"/>
                  <a:gd name="T37" fmla="*/ 34 h 35"/>
                  <a:gd name="T38" fmla="*/ 22 w 36"/>
                  <a:gd name="T39" fmla="*/ 35 h 35"/>
                  <a:gd name="T40" fmla="*/ 15 w 36"/>
                  <a:gd name="T41" fmla="*/ 34 h 35"/>
                  <a:gd name="T42" fmla="*/ 11 w 36"/>
                  <a:gd name="T43" fmla="*/ 34 h 35"/>
                  <a:gd name="T44" fmla="*/ 9 w 36"/>
                  <a:gd name="T45" fmla="*/ 33 h 35"/>
                  <a:gd name="T46" fmla="*/ 7 w 36"/>
                  <a:gd name="T47" fmla="*/ 31 h 35"/>
                  <a:gd name="T48" fmla="*/ 6 w 36"/>
                  <a:gd name="T49" fmla="*/ 30 h 35"/>
                  <a:gd name="T50" fmla="*/ 3 w 36"/>
                  <a:gd name="T51" fmla="*/ 27 h 35"/>
                  <a:gd name="T52" fmla="*/ 2 w 36"/>
                  <a:gd name="T53" fmla="*/ 25 h 35"/>
                  <a:gd name="T54" fmla="*/ 1 w 36"/>
                  <a:gd name="T55" fmla="*/ 20 h 35"/>
                  <a:gd name="T56" fmla="*/ 0 w 36"/>
                  <a:gd name="T57" fmla="*/ 17 h 35"/>
                  <a:gd name="T58" fmla="*/ 1 w 36"/>
                  <a:gd name="T59" fmla="*/ 15 h 35"/>
                  <a:gd name="T60" fmla="*/ 1 w 36"/>
                  <a:gd name="T61" fmla="*/ 12 h 35"/>
                  <a:gd name="T62" fmla="*/ 2 w 36"/>
                  <a:gd name="T63" fmla="*/ 11 h 35"/>
                  <a:gd name="T64" fmla="*/ 3 w 36"/>
                  <a:gd name="T65" fmla="*/ 8 h 35"/>
                  <a:gd name="T66" fmla="*/ 6 w 36"/>
                  <a:gd name="T67" fmla="*/ 5 h 35"/>
                  <a:gd name="T68" fmla="*/ 7 w 36"/>
                  <a:gd name="T69" fmla="*/ 4 h 35"/>
                  <a:gd name="T70" fmla="*/ 9 w 36"/>
                  <a:gd name="T71" fmla="*/ 2 h 35"/>
                  <a:gd name="T72" fmla="*/ 11 w 36"/>
                  <a:gd name="T73" fmla="*/ 1 h 35"/>
                  <a:gd name="T74" fmla="*/ 13 w 36"/>
                  <a:gd name="T7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6" h="35">
                    <a:moveTo>
                      <a:pt x="15" y="0"/>
                    </a:moveTo>
                    <a:lnTo>
                      <a:pt x="20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6" y="1"/>
                    </a:lnTo>
                    <a:lnTo>
                      <a:pt x="27" y="1"/>
                    </a:lnTo>
                    <a:lnTo>
                      <a:pt x="29" y="2"/>
                    </a:lnTo>
                    <a:lnTo>
                      <a:pt x="30" y="4"/>
                    </a:lnTo>
                    <a:lnTo>
                      <a:pt x="31" y="4"/>
                    </a:lnTo>
                    <a:lnTo>
                      <a:pt x="31" y="4"/>
                    </a:lnTo>
                    <a:lnTo>
                      <a:pt x="32" y="5"/>
                    </a:lnTo>
                    <a:lnTo>
                      <a:pt x="33" y="6"/>
                    </a:lnTo>
                    <a:lnTo>
                      <a:pt x="34" y="8"/>
                    </a:lnTo>
                    <a:lnTo>
                      <a:pt x="34" y="9"/>
                    </a:lnTo>
                    <a:lnTo>
                      <a:pt x="34" y="10"/>
                    </a:lnTo>
                    <a:lnTo>
                      <a:pt x="35" y="12"/>
                    </a:lnTo>
                    <a:lnTo>
                      <a:pt x="35" y="14"/>
                    </a:lnTo>
                    <a:lnTo>
                      <a:pt x="35" y="15"/>
                    </a:lnTo>
                    <a:lnTo>
                      <a:pt x="36" y="16"/>
                    </a:lnTo>
                    <a:lnTo>
                      <a:pt x="36" y="17"/>
                    </a:lnTo>
                    <a:lnTo>
                      <a:pt x="36" y="17"/>
                    </a:lnTo>
                    <a:lnTo>
                      <a:pt x="35" y="18"/>
                    </a:lnTo>
                    <a:lnTo>
                      <a:pt x="35" y="22"/>
                    </a:lnTo>
                    <a:lnTo>
                      <a:pt x="35" y="23"/>
                    </a:lnTo>
                    <a:lnTo>
                      <a:pt x="35" y="24"/>
                    </a:lnTo>
                    <a:lnTo>
                      <a:pt x="34" y="26"/>
                    </a:lnTo>
                    <a:lnTo>
                      <a:pt x="34" y="27"/>
                    </a:lnTo>
                    <a:lnTo>
                      <a:pt x="33" y="29"/>
                    </a:lnTo>
                    <a:lnTo>
                      <a:pt x="32" y="30"/>
                    </a:lnTo>
                    <a:lnTo>
                      <a:pt x="31" y="31"/>
                    </a:lnTo>
                    <a:lnTo>
                      <a:pt x="31" y="31"/>
                    </a:lnTo>
                    <a:lnTo>
                      <a:pt x="30" y="32"/>
                    </a:lnTo>
                    <a:lnTo>
                      <a:pt x="29" y="33"/>
                    </a:lnTo>
                    <a:lnTo>
                      <a:pt x="27" y="33"/>
                    </a:lnTo>
                    <a:lnTo>
                      <a:pt x="26" y="34"/>
                    </a:lnTo>
                    <a:lnTo>
                      <a:pt x="26" y="34"/>
                    </a:lnTo>
                    <a:lnTo>
                      <a:pt x="26" y="34"/>
                    </a:lnTo>
                    <a:lnTo>
                      <a:pt x="24" y="34"/>
                    </a:lnTo>
                    <a:lnTo>
                      <a:pt x="22" y="35"/>
                    </a:lnTo>
                    <a:lnTo>
                      <a:pt x="17" y="35"/>
                    </a:lnTo>
                    <a:lnTo>
                      <a:pt x="15" y="34"/>
                    </a:lnTo>
                    <a:lnTo>
                      <a:pt x="13" y="34"/>
                    </a:lnTo>
                    <a:lnTo>
                      <a:pt x="11" y="34"/>
                    </a:lnTo>
                    <a:lnTo>
                      <a:pt x="10" y="33"/>
                    </a:lnTo>
                    <a:lnTo>
                      <a:pt x="9" y="33"/>
                    </a:lnTo>
                    <a:lnTo>
                      <a:pt x="7" y="32"/>
                    </a:lnTo>
                    <a:lnTo>
                      <a:pt x="7" y="31"/>
                    </a:lnTo>
                    <a:lnTo>
                      <a:pt x="6" y="31"/>
                    </a:lnTo>
                    <a:lnTo>
                      <a:pt x="6" y="30"/>
                    </a:lnTo>
                    <a:lnTo>
                      <a:pt x="3" y="27"/>
                    </a:lnTo>
                    <a:lnTo>
                      <a:pt x="3" y="27"/>
                    </a:lnTo>
                    <a:lnTo>
                      <a:pt x="3" y="26"/>
                    </a:lnTo>
                    <a:lnTo>
                      <a:pt x="2" y="25"/>
                    </a:lnTo>
                    <a:lnTo>
                      <a:pt x="1" y="24"/>
                    </a:lnTo>
                    <a:lnTo>
                      <a:pt x="1" y="20"/>
                    </a:lnTo>
                    <a:lnTo>
                      <a:pt x="0" y="19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1" y="15"/>
                    </a:lnTo>
                    <a:lnTo>
                      <a:pt x="1" y="13"/>
                    </a:lnTo>
                    <a:lnTo>
                      <a:pt x="1" y="12"/>
                    </a:lnTo>
                    <a:lnTo>
                      <a:pt x="1" y="11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4" y="6"/>
                    </a:lnTo>
                    <a:lnTo>
                      <a:pt x="6" y="5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9" y="2"/>
                    </a:lnTo>
                    <a:lnTo>
                      <a:pt x="10" y="1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13" y="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DC8700"/>
              </a:solidFill>
              <a:ln w="0">
                <a:solidFill>
                  <a:srgbClr val="DC87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11" name="Line 1286"/>
              <p:cNvSpPr>
                <a:spLocks noChangeShapeType="1"/>
              </p:cNvSpPr>
              <p:nvPr/>
            </p:nvSpPr>
            <p:spPr bwMode="auto">
              <a:xfrm>
                <a:off x="4357688" y="2187575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12" name="Line 1287"/>
              <p:cNvSpPr>
                <a:spLocks noChangeShapeType="1"/>
              </p:cNvSpPr>
              <p:nvPr/>
            </p:nvSpPr>
            <p:spPr bwMode="auto">
              <a:xfrm flipH="1">
                <a:off x="4356101" y="2187575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13" name="Line 1288"/>
              <p:cNvSpPr>
                <a:spLocks noChangeShapeType="1"/>
              </p:cNvSpPr>
              <p:nvPr/>
            </p:nvSpPr>
            <p:spPr bwMode="auto">
              <a:xfrm>
                <a:off x="4356101" y="2189163"/>
                <a:ext cx="0" cy="3175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14" name="Line 1289"/>
              <p:cNvSpPr>
                <a:spLocks noChangeShapeType="1"/>
              </p:cNvSpPr>
              <p:nvPr/>
            </p:nvSpPr>
            <p:spPr bwMode="auto">
              <a:xfrm>
                <a:off x="4356101" y="2192338"/>
                <a:ext cx="0" cy="3175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15" name="Line 1290"/>
              <p:cNvSpPr>
                <a:spLocks noChangeShapeType="1"/>
              </p:cNvSpPr>
              <p:nvPr/>
            </p:nvSpPr>
            <p:spPr bwMode="auto">
              <a:xfrm>
                <a:off x="4356101" y="2195513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16" name="Line 1291"/>
              <p:cNvSpPr>
                <a:spLocks noChangeShapeType="1"/>
              </p:cNvSpPr>
              <p:nvPr/>
            </p:nvSpPr>
            <p:spPr bwMode="auto">
              <a:xfrm flipH="1">
                <a:off x="4354513" y="2197100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17" name="Line 1292"/>
              <p:cNvSpPr>
                <a:spLocks noChangeShapeType="1"/>
              </p:cNvSpPr>
              <p:nvPr/>
            </p:nvSpPr>
            <p:spPr bwMode="auto">
              <a:xfrm>
                <a:off x="4354513" y="2198688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18" name="Line 1293"/>
              <p:cNvSpPr>
                <a:spLocks noChangeShapeType="1"/>
              </p:cNvSpPr>
              <p:nvPr/>
            </p:nvSpPr>
            <p:spPr bwMode="auto">
              <a:xfrm flipH="1">
                <a:off x="4352926" y="2200275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19" name="Line 1294"/>
              <p:cNvSpPr>
                <a:spLocks noChangeShapeType="1"/>
              </p:cNvSpPr>
              <p:nvPr/>
            </p:nvSpPr>
            <p:spPr bwMode="auto">
              <a:xfrm flipH="1">
                <a:off x="4351338" y="2201863"/>
                <a:ext cx="1588" cy="3175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20" name="Line 1295"/>
              <p:cNvSpPr>
                <a:spLocks noChangeShapeType="1"/>
              </p:cNvSpPr>
              <p:nvPr/>
            </p:nvSpPr>
            <p:spPr bwMode="auto">
              <a:xfrm flipH="1">
                <a:off x="4349751" y="2205038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21" name="Line 1296"/>
              <p:cNvSpPr>
                <a:spLocks noChangeShapeType="1"/>
              </p:cNvSpPr>
              <p:nvPr/>
            </p:nvSpPr>
            <p:spPr bwMode="auto">
              <a:xfrm flipH="1">
                <a:off x="4348163" y="2206625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22" name="Line 1297"/>
              <p:cNvSpPr>
                <a:spLocks noChangeShapeType="1"/>
              </p:cNvSpPr>
              <p:nvPr/>
            </p:nvSpPr>
            <p:spPr bwMode="auto">
              <a:xfrm>
                <a:off x="4348163" y="2208213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23" name="Line 1298"/>
              <p:cNvSpPr>
                <a:spLocks noChangeShapeType="1"/>
              </p:cNvSpPr>
              <p:nvPr/>
            </p:nvSpPr>
            <p:spPr bwMode="auto">
              <a:xfrm flipH="1">
                <a:off x="4346576" y="2208213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24" name="Line 1299"/>
              <p:cNvSpPr>
                <a:spLocks noChangeShapeType="1"/>
              </p:cNvSpPr>
              <p:nvPr/>
            </p:nvSpPr>
            <p:spPr bwMode="auto">
              <a:xfrm flipH="1">
                <a:off x="4344988" y="2209800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25" name="Line 1300"/>
              <p:cNvSpPr>
                <a:spLocks noChangeShapeType="1"/>
              </p:cNvSpPr>
              <p:nvPr/>
            </p:nvSpPr>
            <p:spPr bwMode="auto">
              <a:xfrm flipH="1">
                <a:off x="4343401" y="2211388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26" name="Line 1301"/>
              <p:cNvSpPr>
                <a:spLocks noChangeShapeType="1"/>
              </p:cNvSpPr>
              <p:nvPr/>
            </p:nvSpPr>
            <p:spPr bwMode="auto">
              <a:xfrm flipH="1">
                <a:off x="4341813" y="2212975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27" name="Line 1302"/>
              <p:cNvSpPr>
                <a:spLocks noChangeShapeType="1"/>
              </p:cNvSpPr>
              <p:nvPr/>
            </p:nvSpPr>
            <p:spPr bwMode="auto">
              <a:xfrm>
                <a:off x="4341813" y="2212975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28" name="Line 1303"/>
              <p:cNvSpPr>
                <a:spLocks noChangeShapeType="1"/>
              </p:cNvSpPr>
              <p:nvPr/>
            </p:nvSpPr>
            <p:spPr bwMode="auto">
              <a:xfrm flipH="1">
                <a:off x="4338638" y="2212975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29" name="Line 1304"/>
              <p:cNvSpPr>
                <a:spLocks noChangeShapeType="1"/>
              </p:cNvSpPr>
              <p:nvPr/>
            </p:nvSpPr>
            <p:spPr bwMode="auto">
              <a:xfrm flipH="1">
                <a:off x="4335463" y="2214563"/>
                <a:ext cx="3175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30" name="Line 1305"/>
              <p:cNvSpPr>
                <a:spLocks noChangeShapeType="1"/>
              </p:cNvSpPr>
              <p:nvPr/>
            </p:nvSpPr>
            <p:spPr bwMode="auto">
              <a:xfrm flipH="1">
                <a:off x="4333876" y="2214563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31" name="Line 1306"/>
              <p:cNvSpPr>
                <a:spLocks noChangeShapeType="1"/>
              </p:cNvSpPr>
              <p:nvPr/>
            </p:nvSpPr>
            <p:spPr bwMode="auto">
              <a:xfrm flipH="1">
                <a:off x="4332288" y="2214563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32" name="Line 1307"/>
              <p:cNvSpPr>
                <a:spLocks noChangeShapeType="1"/>
              </p:cNvSpPr>
              <p:nvPr/>
            </p:nvSpPr>
            <p:spPr bwMode="auto">
              <a:xfrm flipH="1">
                <a:off x="4330701" y="2216150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33" name="Line 1308"/>
              <p:cNvSpPr>
                <a:spLocks noChangeShapeType="1"/>
              </p:cNvSpPr>
              <p:nvPr/>
            </p:nvSpPr>
            <p:spPr bwMode="auto">
              <a:xfrm flipH="1" flipV="1">
                <a:off x="4327526" y="2214563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34" name="Line 1309"/>
              <p:cNvSpPr>
                <a:spLocks noChangeShapeType="1"/>
              </p:cNvSpPr>
              <p:nvPr/>
            </p:nvSpPr>
            <p:spPr bwMode="auto">
              <a:xfrm flipH="1">
                <a:off x="4324351" y="2214563"/>
                <a:ext cx="3175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35" name="Line 1310"/>
              <p:cNvSpPr>
                <a:spLocks noChangeShapeType="1"/>
              </p:cNvSpPr>
              <p:nvPr/>
            </p:nvSpPr>
            <p:spPr bwMode="auto">
              <a:xfrm flipH="1">
                <a:off x="4321176" y="2214563"/>
                <a:ext cx="3175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36" name="Line 1311"/>
              <p:cNvSpPr>
                <a:spLocks noChangeShapeType="1"/>
              </p:cNvSpPr>
              <p:nvPr/>
            </p:nvSpPr>
            <p:spPr bwMode="auto">
              <a:xfrm>
                <a:off x="4321176" y="2214563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37" name="Line 1312"/>
              <p:cNvSpPr>
                <a:spLocks noChangeShapeType="1"/>
              </p:cNvSpPr>
              <p:nvPr/>
            </p:nvSpPr>
            <p:spPr bwMode="auto">
              <a:xfrm flipH="1" flipV="1">
                <a:off x="4318001" y="2212975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38" name="Line 1313"/>
              <p:cNvSpPr>
                <a:spLocks noChangeShapeType="1"/>
              </p:cNvSpPr>
              <p:nvPr/>
            </p:nvSpPr>
            <p:spPr bwMode="auto">
              <a:xfrm flipH="1">
                <a:off x="4316413" y="2212975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39" name="Line 1314"/>
              <p:cNvSpPr>
                <a:spLocks noChangeShapeType="1"/>
              </p:cNvSpPr>
              <p:nvPr/>
            </p:nvSpPr>
            <p:spPr bwMode="auto">
              <a:xfrm flipH="1" flipV="1">
                <a:off x="4314826" y="2211388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40" name="Line 1315"/>
              <p:cNvSpPr>
                <a:spLocks noChangeShapeType="1"/>
              </p:cNvSpPr>
              <p:nvPr/>
            </p:nvSpPr>
            <p:spPr bwMode="auto">
              <a:xfrm flipH="1" flipV="1">
                <a:off x="4311651" y="2209800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41" name="Line 1316"/>
              <p:cNvSpPr>
                <a:spLocks noChangeShapeType="1"/>
              </p:cNvSpPr>
              <p:nvPr/>
            </p:nvSpPr>
            <p:spPr bwMode="auto">
              <a:xfrm flipV="1">
                <a:off x="4311651" y="2208213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42" name="Line 1317"/>
              <p:cNvSpPr>
                <a:spLocks noChangeShapeType="1"/>
              </p:cNvSpPr>
              <p:nvPr/>
            </p:nvSpPr>
            <p:spPr bwMode="auto">
              <a:xfrm flipH="1">
                <a:off x="4310063" y="2208213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43" name="Line 1318"/>
              <p:cNvSpPr>
                <a:spLocks noChangeShapeType="1"/>
              </p:cNvSpPr>
              <p:nvPr/>
            </p:nvSpPr>
            <p:spPr bwMode="auto">
              <a:xfrm flipV="1">
                <a:off x="4310063" y="2206625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44" name="Line 1319"/>
              <p:cNvSpPr>
                <a:spLocks noChangeShapeType="1"/>
              </p:cNvSpPr>
              <p:nvPr/>
            </p:nvSpPr>
            <p:spPr bwMode="auto">
              <a:xfrm flipH="1" flipV="1">
                <a:off x="4306888" y="2205038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45" name="Line 1320"/>
              <p:cNvSpPr>
                <a:spLocks noChangeShapeType="1"/>
              </p:cNvSpPr>
              <p:nvPr/>
            </p:nvSpPr>
            <p:spPr bwMode="auto">
              <a:xfrm flipH="1" flipV="1">
                <a:off x="4305301" y="2201863"/>
                <a:ext cx="1588" cy="3175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46" name="Line 1321"/>
              <p:cNvSpPr>
                <a:spLocks noChangeShapeType="1"/>
              </p:cNvSpPr>
              <p:nvPr/>
            </p:nvSpPr>
            <p:spPr bwMode="auto">
              <a:xfrm flipV="1">
                <a:off x="4305301" y="2200275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47" name="Line 1322"/>
              <p:cNvSpPr>
                <a:spLocks noChangeShapeType="1"/>
              </p:cNvSpPr>
              <p:nvPr/>
            </p:nvSpPr>
            <p:spPr bwMode="auto">
              <a:xfrm>
                <a:off x="4305301" y="2200275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48" name="Line 1323"/>
              <p:cNvSpPr>
                <a:spLocks noChangeShapeType="1"/>
              </p:cNvSpPr>
              <p:nvPr/>
            </p:nvSpPr>
            <p:spPr bwMode="auto">
              <a:xfrm flipH="1" flipV="1">
                <a:off x="4303713" y="2198688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49" name="Line 1324"/>
              <p:cNvSpPr>
                <a:spLocks noChangeShapeType="1"/>
              </p:cNvSpPr>
              <p:nvPr/>
            </p:nvSpPr>
            <p:spPr bwMode="auto">
              <a:xfrm flipH="1" flipV="1">
                <a:off x="4302126" y="2192338"/>
                <a:ext cx="1588" cy="635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50" name="Line 1325"/>
              <p:cNvSpPr>
                <a:spLocks noChangeShapeType="1"/>
              </p:cNvSpPr>
              <p:nvPr/>
            </p:nvSpPr>
            <p:spPr bwMode="auto">
              <a:xfrm flipV="1">
                <a:off x="4302126" y="2189163"/>
                <a:ext cx="0" cy="3175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51" name="Line 1326"/>
              <p:cNvSpPr>
                <a:spLocks noChangeShapeType="1"/>
              </p:cNvSpPr>
              <p:nvPr/>
            </p:nvSpPr>
            <p:spPr bwMode="auto">
              <a:xfrm flipV="1">
                <a:off x="4302126" y="2187575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52" name="Line 1327"/>
              <p:cNvSpPr>
                <a:spLocks noChangeShapeType="1"/>
              </p:cNvSpPr>
              <p:nvPr/>
            </p:nvSpPr>
            <p:spPr bwMode="auto">
              <a:xfrm flipH="1">
                <a:off x="4300538" y="2187575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53" name="Line 1328"/>
              <p:cNvSpPr>
                <a:spLocks noChangeShapeType="1"/>
              </p:cNvSpPr>
              <p:nvPr/>
            </p:nvSpPr>
            <p:spPr bwMode="auto">
              <a:xfrm flipV="1">
                <a:off x="4300538" y="2185988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54" name="Line 1329"/>
              <p:cNvSpPr>
                <a:spLocks noChangeShapeType="1"/>
              </p:cNvSpPr>
              <p:nvPr/>
            </p:nvSpPr>
            <p:spPr bwMode="auto">
              <a:xfrm flipV="1">
                <a:off x="4300538" y="2184400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55" name="Line 1330"/>
              <p:cNvSpPr>
                <a:spLocks noChangeShapeType="1"/>
              </p:cNvSpPr>
              <p:nvPr/>
            </p:nvSpPr>
            <p:spPr bwMode="auto">
              <a:xfrm flipV="1">
                <a:off x="4302126" y="2182813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56" name="Line 1331"/>
              <p:cNvSpPr>
                <a:spLocks noChangeShapeType="1"/>
              </p:cNvSpPr>
              <p:nvPr/>
            </p:nvSpPr>
            <p:spPr bwMode="auto">
              <a:xfrm flipV="1">
                <a:off x="4302126" y="2179638"/>
                <a:ext cx="1588" cy="3175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57" name="Line 1332"/>
              <p:cNvSpPr>
                <a:spLocks noChangeShapeType="1"/>
              </p:cNvSpPr>
              <p:nvPr/>
            </p:nvSpPr>
            <p:spPr bwMode="auto">
              <a:xfrm>
                <a:off x="4303713" y="2179638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58" name="Line 1333"/>
              <p:cNvSpPr>
                <a:spLocks noChangeShapeType="1"/>
              </p:cNvSpPr>
              <p:nvPr/>
            </p:nvSpPr>
            <p:spPr bwMode="auto">
              <a:xfrm flipV="1">
                <a:off x="4303713" y="2178050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59" name="Line 1334"/>
              <p:cNvSpPr>
                <a:spLocks noChangeShapeType="1"/>
              </p:cNvSpPr>
              <p:nvPr/>
            </p:nvSpPr>
            <p:spPr bwMode="auto">
              <a:xfrm flipV="1">
                <a:off x="4303713" y="2176463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60" name="Line 1335"/>
              <p:cNvSpPr>
                <a:spLocks noChangeShapeType="1"/>
              </p:cNvSpPr>
              <p:nvPr/>
            </p:nvSpPr>
            <p:spPr bwMode="auto">
              <a:xfrm flipV="1">
                <a:off x="4305301" y="2174875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61" name="Line 1336"/>
              <p:cNvSpPr>
                <a:spLocks noChangeShapeType="1"/>
              </p:cNvSpPr>
              <p:nvPr/>
            </p:nvSpPr>
            <p:spPr bwMode="auto">
              <a:xfrm flipV="1">
                <a:off x="4305301" y="2171700"/>
                <a:ext cx="1588" cy="3175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62" name="Line 1337"/>
              <p:cNvSpPr>
                <a:spLocks noChangeShapeType="1"/>
              </p:cNvSpPr>
              <p:nvPr/>
            </p:nvSpPr>
            <p:spPr bwMode="auto">
              <a:xfrm flipV="1">
                <a:off x="4306888" y="2168525"/>
                <a:ext cx="3175" cy="3175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63" name="Line 1338"/>
              <p:cNvSpPr>
                <a:spLocks noChangeShapeType="1"/>
              </p:cNvSpPr>
              <p:nvPr/>
            </p:nvSpPr>
            <p:spPr bwMode="auto">
              <a:xfrm>
                <a:off x="4310063" y="2168525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64" name="Line 1339"/>
              <p:cNvSpPr>
                <a:spLocks noChangeShapeType="1"/>
              </p:cNvSpPr>
              <p:nvPr/>
            </p:nvSpPr>
            <p:spPr bwMode="auto">
              <a:xfrm>
                <a:off x="4310063" y="2168525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65" name="Line 1340"/>
              <p:cNvSpPr>
                <a:spLocks noChangeShapeType="1"/>
              </p:cNvSpPr>
              <p:nvPr/>
            </p:nvSpPr>
            <p:spPr bwMode="auto">
              <a:xfrm flipV="1">
                <a:off x="4311651" y="2166938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66" name="Line 1341"/>
              <p:cNvSpPr>
                <a:spLocks noChangeShapeType="1"/>
              </p:cNvSpPr>
              <p:nvPr/>
            </p:nvSpPr>
            <p:spPr bwMode="auto">
              <a:xfrm flipV="1">
                <a:off x="4311651" y="2165350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67" name="Line 1342"/>
              <p:cNvSpPr>
                <a:spLocks noChangeShapeType="1"/>
              </p:cNvSpPr>
              <p:nvPr/>
            </p:nvSpPr>
            <p:spPr bwMode="auto">
              <a:xfrm flipV="1">
                <a:off x="4314826" y="2163763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68" name="Line 1343"/>
              <p:cNvSpPr>
                <a:spLocks noChangeShapeType="1"/>
              </p:cNvSpPr>
              <p:nvPr/>
            </p:nvSpPr>
            <p:spPr bwMode="auto">
              <a:xfrm flipV="1">
                <a:off x="4316413" y="2162175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69" name="Line 1344"/>
              <p:cNvSpPr>
                <a:spLocks noChangeShapeType="1"/>
              </p:cNvSpPr>
              <p:nvPr/>
            </p:nvSpPr>
            <p:spPr bwMode="auto">
              <a:xfrm>
                <a:off x="4318001" y="2162175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70" name="Line 1345"/>
              <p:cNvSpPr>
                <a:spLocks noChangeShapeType="1"/>
              </p:cNvSpPr>
              <p:nvPr/>
            </p:nvSpPr>
            <p:spPr bwMode="auto">
              <a:xfrm>
                <a:off x="4318001" y="2162175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71" name="Line 1346"/>
              <p:cNvSpPr>
                <a:spLocks noChangeShapeType="1"/>
              </p:cNvSpPr>
              <p:nvPr/>
            </p:nvSpPr>
            <p:spPr bwMode="auto">
              <a:xfrm>
                <a:off x="4318001" y="2162175"/>
                <a:ext cx="3175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72" name="Line 1347"/>
              <p:cNvSpPr>
                <a:spLocks noChangeShapeType="1"/>
              </p:cNvSpPr>
              <p:nvPr/>
            </p:nvSpPr>
            <p:spPr bwMode="auto">
              <a:xfrm flipV="1">
                <a:off x="4321176" y="2160588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73" name="Line 1348"/>
              <p:cNvSpPr>
                <a:spLocks noChangeShapeType="1"/>
              </p:cNvSpPr>
              <p:nvPr/>
            </p:nvSpPr>
            <p:spPr bwMode="auto">
              <a:xfrm>
                <a:off x="4324351" y="2160588"/>
                <a:ext cx="3175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74" name="Line 1349"/>
              <p:cNvSpPr>
                <a:spLocks noChangeShapeType="1"/>
              </p:cNvSpPr>
              <p:nvPr/>
            </p:nvSpPr>
            <p:spPr bwMode="auto">
              <a:xfrm>
                <a:off x="4327526" y="2160588"/>
                <a:ext cx="3175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75" name="Line 1350"/>
              <p:cNvSpPr>
                <a:spLocks noChangeShapeType="1"/>
              </p:cNvSpPr>
              <p:nvPr/>
            </p:nvSpPr>
            <p:spPr bwMode="auto">
              <a:xfrm>
                <a:off x="4330701" y="2160588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76" name="Line 1351"/>
              <p:cNvSpPr>
                <a:spLocks noChangeShapeType="1"/>
              </p:cNvSpPr>
              <p:nvPr/>
            </p:nvSpPr>
            <p:spPr bwMode="auto">
              <a:xfrm>
                <a:off x="4332288" y="2160588"/>
                <a:ext cx="4763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77" name="Line 1352"/>
              <p:cNvSpPr>
                <a:spLocks noChangeShapeType="1"/>
              </p:cNvSpPr>
              <p:nvPr/>
            </p:nvSpPr>
            <p:spPr bwMode="auto">
              <a:xfrm>
                <a:off x="4337051" y="2160588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78" name="Line 1353"/>
              <p:cNvSpPr>
                <a:spLocks noChangeShapeType="1"/>
              </p:cNvSpPr>
              <p:nvPr/>
            </p:nvSpPr>
            <p:spPr bwMode="auto">
              <a:xfrm>
                <a:off x="4338638" y="2162175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79" name="Line 1354"/>
              <p:cNvSpPr>
                <a:spLocks noChangeShapeType="1"/>
              </p:cNvSpPr>
              <p:nvPr/>
            </p:nvSpPr>
            <p:spPr bwMode="auto">
              <a:xfrm>
                <a:off x="4338638" y="2162175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80" name="Line 1355"/>
              <p:cNvSpPr>
                <a:spLocks noChangeShapeType="1"/>
              </p:cNvSpPr>
              <p:nvPr/>
            </p:nvSpPr>
            <p:spPr bwMode="auto">
              <a:xfrm>
                <a:off x="4340226" y="2162175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81" name="Line 1356"/>
              <p:cNvSpPr>
                <a:spLocks noChangeShapeType="1"/>
              </p:cNvSpPr>
              <p:nvPr/>
            </p:nvSpPr>
            <p:spPr bwMode="auto">
              <a:xfrm>
                <a:off x="4341813" y="2162175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82" name="Line 1357"/>
              <p:cNvSpPr>
                <a:spLocks noChangeShapeType="1"/>
              </p:cNvSpPr>
              <p:nvPr/>
            </p:nvSpPr>
            <p:spPr bwMode="auto">
              <a:xfrm>
                <a:off x="4341813" y="2163763"/>
                <a:ext cx="3175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83" name="Line 1358"/>
              <p:cNvSpPr>
                <a:spLocks noChangeShapeType="1"/>
              </p:cNvSpPr>
              <p:nvPr/>
            </p:nvSpPr>
            <p:spPr bwMode="auto">
              <a:xfrm>
                <a:off x="4344988" y="2165350"/>
                <a:ext cx="3175" cy="3175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84" name="Line 1359"/>
              <p:cNvSpPr>
                <a:spLocks noChangeShapeType="1"/>
              </p:cNvSpPr>
              <p:nvPr/>
            </p:nvSpPr>
            <p:spPr bwMode="auto">
              <a:xfrm>
                <a:off x="4348163" y="2168525"/>
                <a:ext cx="0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85" name="Line 1360"/>
              <p:cNvSpPr>
                <a:spLocks noChangeShapeType="1"/>
              </p:cNvSpPr>
              <p:nvPr/>
            </p:nvSpPr>
            <p:spPr bwMode="auto">
              <a:xfrm>
                <a:off x="4348163" y="2168525"/>
                <a:ext cx="1588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86" name="Line 1361"/>
              <p:cNvSpPr>
                <a:spLocks noChangeShapeType="1"/>
              </p:cNvSpPr>
              <p:nvPr/>
            </p:nvSpPr>
            <p:spPr bwMode="auto">
              <a:xfrm>
                <a:off x="4349751" y="2168525"/>
                <a:ext cx="1588" cy="3175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87" name="Line 1362"/>
              <p:cNvSpPr>
                <a:spLocks noChangeShapeType="1"/>
              </p:cNvSpPr>
              <p:nvPr/>
            </p:nvSpPr>
            <p:spPr bwMode="auto">
              <a:xfrm>
                <a:off x="4351338" y="2171700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88" name="Line 1363"/>
              <p:cNvSpPr>
                <a:spLocks noChangeShapeType="1"/>
              </p:cNvSpPr>
              <p:nvPr/>
            </p:nvSpPr>
            <p:spPr bwMode="auto">
              <a:xfrm>
                <a:off x="4352926" y="2173288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89" name="Line 1364"/>
              <p:cNvSpPr>
                <a:spLocks noChangeShapeType="1"/>
              </p:cNvSpPr>
              <p:nvPr/>
            </p:nvSpPr>
            <p:spPr bwMode="auto">
              <a:xfrm>
                <a:off x="4352926" y="2174875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90" name="Line 1365"/>
              <p:cNvSpPr>
                <a:spLocks noChangeShapeType="1"/>
              </p:cNvSpPr>
              <p:nvPr/>
            </p:nvSpPr>
            <p:spPr bwMode="auto">
              <a:xfrm>
                <a:off x="4352926" y="2176463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91" name="Line 1366"/>
              <p:cNvSpPr>
                <a:spLocks noChangeShapeType="1"/>
              </p:cNvSpPr>
              <p:nvPr/>
            </p:nvSpPr>
            <p:spPr bwMode="auto">
              <a:xfrm>
                <a:off x="4354513" y="2178050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92" name="Line 1367"/>
              <p:cNvSpPr>
                <a:spLocks noChangeShapeType="1"/>
              </p:cNvSpPr>
              <p:nvPr/>
            </p:nvSpPr>
            <p:spPr bwMode="auto">
              <a:xfrm>
                <a:off x="4356101" y="2179638"/>
                <a:ext cx="0" cy="3175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93" name="Line 1368"/>
              <p:cNvSpPr>
                <a:spLocks noChangeShapeType="1"/>
              </p:cNvSpPr>
              <p:nvPr/>
            </p:nvSpPr>
            <p:spPr bwMode="auto">
              <a:xfrm>
                <a:off x="4356101" y="2182813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94" name="Line 1369"/>
              <p:cNvSpPr>
                <a:spLocks noChangeShapeType="1"/>
              </p:cNvSpPr>
              <p:nvPr/>
            </p:nvSpPr>
            <p:spPr bwMode="auto">
              <a:xfrm>
                <a:off x="4356101" y="2184400"/>
                <a:ext cx="1588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95" name="Line 1370"/>
              <p:cNvSpPr>
                <a:spLocks noChangeShapeType="1"/>
              </p:cNvSpPr>
              <p:nvPr/>
            </p:nvSpPr>
            <p:spPr bwMode="auto">
              <a:xfrm>
                <a:off x="4357688" y="2185988"/>
                <a:ext cx="0" cy="1588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96" name="Line 1371"/>
              <p:cNvSpPr>
                <a:spLocks noChangeShapeType="1"/>
              </p:cNvSpPr>
              <p:nvPr/>
            </p:nvSpPr>
            <p:spPr bwMode="auto">
              <a:xfrm>
                <a:off x="3717926" y="2281238"/>
                <a:ext cx="0" cy="155575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97" name="Line 1372"/>
              <p:cNvSpPr>
                <a:spLocks noChangeShapeType="1"/>
              </p:cNvSpPr>
              <p:nvPr/>
            </p:nvSpPr>
            <p:spPr bwMode="auto">
              <a:xfrm>
                <a:off x="3711576" y="2282825"/>
                <a:ext cx="11113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98" name="Line 1373"/>
              <p:cNvSpPr>
                <a:spLocks noChangeShapeType="1"/>
              </p:cNvSpPr>
              <p:nvPr/>
            </p:nvSpPr>
            <p:spPr bwMode="auto">
              <a:xfrm>
                <a:off x="3717926" y="2435225"/>
                <a:ext cx="0" cy="474663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99" name="Line 1374"/>
              <p:cNvSpPr>
                <a:spLocks noChangeShapeType="1"/>
              </p:cNvSpPr>
              <p:nvPr/>
            </p:nvSpPr>
            <p:spPr bwMode="auto">
              <a:xfrm>
                <a:off x="3711576" y="2909888"/>
                <a:ext cx="11113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00" name="Line 1375"/>
              <p:cNvSpPr>
                <a:spLocks noChangeShapeType="1"/>
              </p:cNvSpPr>
              <p:nvPr/>
            </p:nvSpPr>
            <p:spPr bwMode="auto">
              <a:xfrm>
                <a:off x="3938588" y="2146300"/>
                <a:ext cx="0" cy="61913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01" name="Line 1376"/>
              <p:cNvSpPr>
                <a:spLocks noChangeShapeType="1"/>
              </p:cNvSpPr>
              <p:nvPr/>
            </p:nvSpPr>
            <p:spPr bwMode="auto">
              <a:xfrm>
                <a:off x="3932238" y="2147888"/>
                <a:ext cx="12700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02" name="Line 1377"/>
              <p:cNvSpPr>
                <a:spLocks noChangeShapeType="1"/>
              </p:cNvSpPr>
              <p:nvPr/>
            </p:nvSpPr>
            <p:spPr bwMode="auto">
              <a:xfrm>
                <a:off x="3938588" y="2208213"/>
                <a:ext cx="0" cy="85725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03" name="Line 1378"/>
              <p:cNvSpPr>
                <a:spLocks noChangeShapeType="1"/>
              </p:cNvSpPr>
              <p:nvPr/>
            </p:nvSpPr>
            <p:spPr bwMode="auto">
              <a:xfrm>
                <a:off x="4233863" y="2073275"/>
                <a:ext cx="11113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04" name="Line 1379"/>
              <p:cNvSpPr>
                <a:spLocks noChangeShapeType="1"/>
              </p:cNvSpPr>
              <p:nvPr/>
            </p:nvSpPr>
            <p:spPr bwMode="auto">
              <a:xfrm>
                <a:off x="4233863" y="2187575"/>
                <a:ext cx="11113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05" name="Line 1380"/>
              <p:cNvSpPr>
                <a:spLocks noChangeShapeType="1"/>
              </p:cNvSpPr>
              <p:nvPr/>
            </p:nvSpPr>
            <p:spPr bwMode="auto">
              <a:xfrm>
                <a:off x="4330701" y="2114550"/>
                <a:ext cx="0" cy="73025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06" name="Line 1381"/>
              <p:cNvSpPr>
                <a:spLocks noChangeShapeType="1"/>
              </p:cNvSpPr>
              <p:nvPr/>
            </p:nvSpPr>
            <p:spPr bwMode="auto">
              <a:xfrm>
                <a:off x="4324351" y="2114550"/>
                <a:ext cx="11113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07" name="Line 1382"/>
              <p:cNvSpPr>
                <a:spLocks noChangeShapeType="1"/>
              </p:cNvSpPr>
              <p:nvPr/>
            </p:nvSpPr>
            <p:spPr bwMode="auto">
              <a:xfrm>
                <a:off x="4330701" y="2185988"/>
                <a:ext cx="0" cy="10795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08" name="Line 1383"/>
              <p:cNvSpPr>
                <a:spLocks noChangeShapeType="1"/>
              </p:cNvSpPr>
              <p:nvPr/>
            </p:nvSpPr>
            <p:spPr bwMode="auto">
              <a:xfrm>
                <a:off x="4324351" y="2293938"/>
                <a:ext cx="11113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09" name="Line 1384"/>
              <p:cNvSpPr>
                <a:spLocks noChangeShapeType="1"/>
              </p:cNvSpPr>
              <p:nvPr/>
            </p:nvSpPr>
            <p:spPr bwMode="auto">
              <a:xfrm>
                <a:off x="4238626" y="2071688"/>
                <a:ext cx="0" cy="53975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10" name="Line 1385"/>
              <p:cNvSpPr>
                <a:spLocks noChangeShapeType="1"/>
              </p:cNvSpPr>
              <p:nvPr/>
            </p:nvSpPr>
            <p:spPr bwMode="auto">
              <a:xfrm>
                <a:off x="4238626" y="2125663"/>
                <a:ext cx="0" cy="61913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11" name="Line 1386"/>
              <p:cNvSpPr>
                <a:spLocks noChangeShapeType="1"/>
              </p:cNvSpPr>
              <p:nvPr/>
            </p:nvSpPr>
            <p:spPr bwMode="auto">
              <a:xfrm>
                <a:off x="3932238" y="2293938"/>
                <a:ext cx="12700" cy="0"/>
              </a:xfrm>
              <a:prstGeom prst="line">
                <a:avLst/>
              </a:prstGeom>
              <a:noFill/>
              <a:ln w="3175">
                <a:solidFill>
                  <a:srgbClr val="DC87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12" name="Freeform 1387"/>
              <p:cNvSpPr>
                <a:spLocks/>
              </p:cNvSpPr>
              <p:nvPr/>
            </p:nvSpPr>
            <p:spPr bwMode="auto">
              <a:xfrm>
                <a:off x="2533651" y="2039938"/>
                <a:ext cx="74613" cy="100013"/>
              </a:xfrm>
              <a:custGeom>
                <a:avLst/>
                <a:gdLst>
                  <a:gd name="T0" fmla="*/ 0 w 47"/>
                  <a:gd name="T1" fmla="*/ 0 h 63"/>
                  <a:gd name="T2" fmla="*/ 23 w 47"/>
                  <a:gd name="T3" fmla="*/ 23 h 63"/>
                  <a:gd name="T4" fmla="*/ 47 w 47"/>
                  <a:gd name="T5" fmla="*/ 0 h 63"/>
                  <a:gd name="T6" fmla="*/ 23 w 47"/>
                  <a:gd name="T7" fmla="*/ 63 h 63"/>
                  <a:gd name="T8" fmla="*/ 0 w 47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63">
                    <a:moveTo>
                      <a:pt x="0" y="0"/>
                    </a:moveTo>
                    <a:lnTo>
                      <a:pt x="23" y="23"/>
                    </a:lnTo>
                    <a:lnTo>
                      <a:pt x="47" y="0"/>
                    </a:lnTo>
                    <a:lnTo>
                      <a:pt x="23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13" name="Line 1388"/>
              <p:cNvSpPr>
                <a:spLocks noChangeShapeType="1"/>
              </p:cNvSpPr>
              <p:nvPr/>
            </p:nvSpPr>
            <p:spPr bwMode="auto">
              <a:xfrm>
                <a:off x="2570163" y="1997075"/>
                <a:ext cx="0" cy="82550"/>
              </a:xfrm>
              <a:prstGeom prst="line">
                <a:avLst/>
              </a:prstGeom>
              <a:noFill/>
              <a:ln w="317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14" name="Freeform 1389"/>
              <p:cNvSpPr>
                <a:spLocks/>
              </p:cNvSpPr>
              <p:nvPr/>
            </p:nvSpPr>
            <p:spPr bwMode="auto">
              <a:xfrm>
                <a:off x="3032126" y="1838325"/>
                <a:ext cx="73025" cy="100013"/>
              </a:xfrm>
              <a:custGeom>
                <a:avLst/>
                <a:gdLst>
                  <a:gd name="T0" fmla="*/ 0 w 46"/>
                  <a:gd name="T1" fmla="*/ 0 h 63"/>
                  <a:gd name="T2" fmla="*/ 23 w 46"/>
                  <a:gd name="T3" fmla="*/ 23 h 63"/>
                  <a:gd name="T4" fmla="*/ 46 w 46"/>
                  <a:gd name="T5" fmla="*/ 0 h 63"/>
                  <a:gd name="T6" fmla="*/ 23 w 46"/>
                  <a:gd name="T7" fmla="*/ 63 h 63"/>
                  <a:gd name="T8" fmla="*/ 0 w 46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63">
                    <a:moveTo>
                      <a:pt x="0" y="0"/>
                    </a:moveTo>
                    <a:lnTo>
                      <a:pt x="23" y="23"/>
                    </a:lnTo>
                    <a:lnTo>
                      <a:pt x="46" y="0"/>
                    </a:lnTo>
                    <a:lnTo>
                      <a:pt x="23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15" name="Line 1390"/>
              <p:cNvSpPr>
                <a:spLocks noChangeShapeType="1"/>
              </p:cNvSpPr>
              <p:nvPr/>
            </p:nvSpPr>
            <p:spPr bwMode="auto">
              <a:xfrm>
                <a:off x="3068638" y="1797050"/>
                <a:ext cx="0" cy="80963"/>
              </a:xfrm>
              <a:prstGeom prst="line">
                <a:avLst/>
              </a:prstGeom>
              <a:noFill/>
              <a:ln w="317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16" name="Freeform 1391"/>
              <p:cNvSpPr>
                <a:spLocks/>
              </p:cNvSpPr>
              <p:nvPr/>
            </p:nvSpPr>
            <p:spPr bwMode="auto">
              <a:xfrm>
                <a:off x="1935163" y="2871788"/>
                <a:ext cx="74613" cy="100013"/>
              </a:xfrm>
              <a:custGeom>
                <a:avLst/>
                <a:gdLst>
                  <a:gd name="T0" fmla="*/ 0 w 47"/>
                  <a:gd name="T1" fmla="*/ 0 h 63"/>
                  <a:gd name="T2" fmla="*/ 24 w 47"/>
                  <a:gd name="T3" fmla="*/ 23 h 63"/>
                  <a:gd name="T4" fmla="*/ 47 w 47"/>
                  <a:gd name="T5" fmla="*/ 0 h 63"/>
                  <a:gd name="T6" fmla="*/ 24 w 47"/>
                  <a:gd name="T7" fmla="*/ 63 h 63"/>
                  <a:gd name="T8" fmla="*/ 0 w 47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63">
                    <a:moveTo>
                      <a:pt x="0" y="0"/>
                    </a:moveTo>
                    <a:lnTo>
                      <a:pt x="24" y="23"/>
                    </a:lnTo>
                    <a:lnTo>
                      <a:pt x="47" y="0"/>
                    </a:lnTo>
                    <a:lnTo>
                      <a:pt x="24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FF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17" name="Line 1392"/>
              <p:cNvSpPr>
                <a:spLocks noChangeShapeType="1"/>
              </p:cNvSpPr>
              <p:nvPr/>
            </p:nvSpPr>
            <p:spPr bwMode="auto">
              <a:xfrm>
                <a:off x="1973263" y="2828925"/>
                <a:ext cx="0" cy="84138"/>
              </a:xfrm>
              <a:prstGeom prst="line">
                <a:avLst/>
              </a:prstGeom>
              <a:noFill/>
              <a:ln w="3175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18" name="Freeform 1393"/>
              <p:cNvSpPr>
                <a:spLocks/>
              </p:cNvSpPr>
              <p:nvPr/>
            </p:nvSpPr>
            <p:spPr bwMode="auto">
              <a:xfrm>
                <a:off x="2725738" y="3184525"/>
                <a:ext cx="39688" cy="63500"/>
              </a:xfrm>
              <a:custGeom>
                <a:avLst/>
                <a:gdLst>
                  <a:gd name="T0" fmla="*/ 0 w 25"/>
                  <a:gd name="T1" fmla="*/ 0 h 40"/>
                  <a:gd name="T2" fmla="*/ 1 w 25"/>
                  <a:gd name="T3" fmla="*/ 0 h 40"/>
                  <a:gd name="T4" fmla="*/ 25 w 25"/>
                  <a:gd name="T5" fmla="*/ 39 h 40"/>
                  <a:gd name="T6" fmla="*/ 25 w 25"/>
                  <a:gd name="T7" fmla="*/ 40 h 40"/>
                  <a:gd name="T8" fmla="*/ 23 w 25"/>
                  <a:gd name="T9" fmla="*/ 40 h 40"/>
                  <a:gd name="T10" fmla="*/ 0 w 25"/>
                  <a:gd name="T11" fmla="*/ 1 h 40"/>
                  <a:gd name="T12" fmla="*/ 0 w 25"/>
                  <a:gd name="T1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40">
                    <a:moveTo>
                      <a:pt x="0" y="0"/>
                    </a:moveTo>
                    <a:lnTo>
                      <a:pt x="1" y="0"/>
                    </a:lnTo>
                    <a:lnTo>
                      <a:pt x="25" y="39"/>
                    </a:lnTo>
                    <a:lnTo>
                      <a:pt x="25" y="40"/>
                    </a:lnTo>
                    <a:lnTo>
                      <a:pt x="23" y="40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19" name="Line 1394"/>
              <p:cNvSpPr>
                <a:spLocks noChangeShapeType="1"/>
              </p:cNvSpPr>
              <p:nvPr/>
            </p:nvSpPr>
            <p:spPr bwMode="auto">
              <a:xfrm>
                <a:off x="2689226" y="3246438"/>
                <a:ext cx="7620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20" name="Freeform 1395"/>
              <p:cNvSpPr>
                <a:spLocks/>
              </p:cNvSpPr>
              <p:nvPr/>
            </p:nvSpPr>
            <p:spPr bwMode="auto">
              <a:xfrm>
                <a:off x="3008313" y="3038475"/>
                <a:ext cx="73025" cy="58738"/>
              </a:xfrm>
              <a:custGeom>
                <a:avLst/>
                <a:gdLst>
                  <a:gd name="T0" fmla="*/ 23 w 46"/>
                  <a:gd name="T1" fmla="*/ 0 h 37"/>
                  <a:gd name="T2" fmla="*/ 46 w 46"/>
                  <a:gd name="T3" fmla="*/ 37 h 37"/>
                  <a:gd name="T4" fmla="*/ 0 w 46"/>
                  <a:gd name="T5" fmla="*/ 37 h 37"/>
                  <a:gd name="T6" fmla="*/ 23 w 46"/>
                  <a:gd name="T7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7">
                    <a:moveTo>
                      <a:pt x="23" y="0"/>
                    </a:moveTo>
                    <a:lnTo>
                      <a:pt x="46" y="37"/>
                    </a:lnTo>
                    <a:lnTo>
                      <a:pt x="0" y="37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21" name="Freeform 1396"/>
              <p:cNvSpPr>
                <a:spLocks/>
              </p:cNvSpPr>
              <p:nvPr/>
            </p:nvSpPr>
            <p:spPr bwMode="auto">
              <a:xfrm>
                <a:off x="3008313" y="3038475"/>
                <a:ext cx="38100" cy="61913"/>
              </a:xfrm>
              <a:custGeom>
                <a:avLst/>
                <a:gdLst>
                  <a:gd name="T0" fmla="*/ 23 w 24"/>
                  <a:gd name="T1" fmla="*/ 0 h 39"/>
                  <a:gd name="T2" fmla="*/ 24 w 24"/>
                  <a:gd name="T3" fmla="*/ 0 h 39"/>
                  <a:gd name="T4" fmla="*/ 24 w 24"/>
                  <a:gd name="T5" fmla="*/ 2 h 39"/>
                  <a:gd name="T6" fmla="*/ 1 w 24"/>
                  <a:gd name="T7" fmla="*/ 39 h 39"/>
                  <a:gd name="T8" fmla="*/ 0 w 24"/>
                  <a:gd name="T9" fmla="*/ 39 h 39"/>
                  <a:gd name="T10" fmla="*/ 0 w 24"/>
                  <a:gd name="T11" fmla="*/ 37 h 39"/>
                  <a:gd name="T12" fmla="*/ 23 w 24"/>
                  <a:gd name="T1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39">
                    <a:moveTo>
                      <a:pt x="23" y="0"/>
                    </a:moveTo>
                    <a:lnTo>
                      <a:pt x="24" y="0"/>
                    </a:lnTo>
                    <a:lnTo>
                      <a:pt x="24" y="2"/>
                    </a:lnTo>
                    <a:lnTo>
                      <a:pt x="1" y="39"/>
                    </a:lnTo>
                    <a:lnTo>
                      <a:pt x="0" y="39"/>
                    </a:lnTo>
                    <a:lnTo>
                      <a:pt x="0" y="37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22" name="Freeform 1397"/>
              <p:cNvSpPr>
                <a:spLocks/>
              </p:cNvSpPr>
              <p:nvPr/>
            </p:nvSpPr>
            <p:spPr bwMode="auto">
              <a:xfrm>
                <a:off x="3044826" y="3038475"/>
                <a:ext cx="39688" cy="61913"/>
              </a:xfrm>
              <a:custGeom>
                <a:avLst/>
                <a:gdLst>
                  <a:gd name="T0" fmla="*/ 0 w 25"/>
                  <a:gd name="T1" fmla="*/ 0 h 39"/>
                  <a:gd name="T2" fmla="*/ 1 w 25"/>
                  <a:gd name="T3" fmla="*/ 0 h 39"/>
                  <a:gd name="T4" fmla="*/ 25 w 25"/>
                  <a:gd name="T5" fmla="*/ 37 h 39"/>
                  <a:gd name="T6" fmla="*/ 25 w 25"/>
                  <a:gd name="T7" fmla="*/ 39 h 39"/>
                  <a:gd name="T8" fmla="*/ 23 w 25"/>
                  <a:gd name="T9" fmla="*/ 39 h 39"/>
                  <a:gd name="T10" fmla="*/ 0 w 25"/>
                  <a:gd name="T11" fmla="*/ 2 h 39"/>
                  <a:gd name="T12" fmla="*/ 0 w 25"/>
                  <a:gd name="T1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9">
                    <a:moveTo>
                      <a:pt x="0" y="0"/>
                    </a:moveTo>
                    <a:lnTo>
                      <a:pt x="1" y="0"/>
                    </a:lnTo>
                    <a:lnTo>
                      <a:pt x="25" y="37"/>
                    </a:lnTo>
                    <a:lnTo>
                      <a:pt x="25" y="39"/>
                    </a:lnTo>
                    <a:lnTo>
                      <a:pt x="23" y="39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23" name="Line 1398"/>
              <p:cNvSpPr>
                <a:spLocks noChangeShapeType="1"/>
              </p:cNvSpPr>
              <p:nvPr/>
            </p:nvSpPr>
            <p:spPr bwMode="auto">
              <a:xfrm>
                <a:off x="3008313" y="3098800"/>
                <a:ext cx="7620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24" name="Freeform 1399"/>
              <p:cNvSpPr>
                <a:spLocks/>
              </p:cNvSpPr>
              <p:nvPr/>
            </p:nvSpPr>
            <p:spPr bwMode="auto">
              <a:xfrm>
                <a:off x="3729038" y="3033713"/>
                <a:ext cx="76200" cy="58738"/>
              </a:xfrm>
              <a:custGeom>
                <a:avLst/>
                <a:gdLst>
                  <a:gd name="T0" fmla="*/ 25 w 48"/>
                  <a:gd name="T1" fmla="*/ 0 h 37"/>
                  <a:gd name="T2" fmla="*/ 48 w 48"/>
                  <a:gd name="T3" fmla="*/ 37 h 37"/>
                  <a:gd name="T4" fmla="*/ 0 w 48"/>
                  <a:gd name="T5" fmla="*/ 37 h 37"/>
                  <a:gd name="T6" fmla="*/ 25 w 48"/>
                  <a:gd name="T7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37">
                    <a:moveTo>
                      <a:pt x="25" y="0"/>
                    </a:moveTo>
                    <a:lnTo>
                      <a:pt x="48" y="37"/>
                    </a:lnTo>
                    <a:lnTo>
                      <a:pt x="0" y="37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25" name="Freeform 1400"/>
              <p:cNvSpPr>
                <a:spLocks/>
              </p:cNvSpPr>
              <p:nvPr/>
            </p:nvSpPr>
            <p:spPr bwMode="auto">
              <a:xfrm>
                <a:off x="3729038" y="3033713"/>
                <a:ext cx="41275" cy="60325"/>
              </a:xfrm>
              <a:custGeom>
                <a:avLst/>
                <a:gdLst>
                  <a:gd name="T0" fmla="*/ 25 w 26"/>
                  <a:gd name="T1" fmla="*/ 0 h 38"/>
                  <a:gd name="T2" fmla="*/ 26 w 26"/>
                  <a:gd name="T3" fmla="*/ 0 h 38"/>
                  <a:gd name="T4" fmla="*/ 26 w 26"/>
                  <a:gd name="T5" fmla="*/ 1 h 38"/>
                  <a:gd name="T6" fmla="*/ 2 w 26"/>
                  <a:gd name="T7" fmla="*/ 38 h 38"/>
                  <a:gd name="T8" fmla="*/ 0 w 26"/>
                  <a:gd name="T9" fmla="*/ 38 h 38"/>
                  <a:gd name="T10" fmla="*/ 0 w 26"/>
                  <a:gd name="T11" fmla="*/ 37 h 38"/>
                  <a:gd name="T12" fmla="*/ 25 w 26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38">
                    <a:moveTo>
                      <a:pt x="25" y="0"/>
                    </a:moveTo>
                    <a:lnTo>
                      <a:pt x="26" y="0"/>
                    </a:lnTo>
                    <a:lnTo>
                      <a:pt x="26" y="1"/>
                    </a:lnTo>
                    <a:lnTo>
                      <a:pt x="2" y="38"/>
                    </a:lnTo>
                    <a:lnTo>
                      <a:pt x="0" y="38"/>
                    </a:lnTo>
                    <a:lnTo>
                      <a:pt x="0" y="37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26" name="Freeform 1401"/>
              <p:cNvSpPr>
                <a:spLocks/>
              </p:cNvSpPr>
              <p:nvPr/>
            </p:nvSpPr>
            <p:spPr bwMode="auto">
              <a:xfrm>
                <a:off x="3768726" y="3033713"/>
                <a:ext cx="39688" cy="60325"/>
              </a:xfrm>
              <a:custGeom>
                <a:avLst/>
                <a:gdLst>
                  <a:gd name="T0" fmla="*/ 0 w 25"/>
                  <a:gd name="T1" fmla="*/ 0 h 38"/>
                  <a:gd name="T2" fmla="*/ 1 w 25"/>
                  <a:gd name="T3" fmla="*/ 0 h 38"/>
                  <a:gd name="T4" fmla="*/ 25 w 25"/>
                  <a:gd name="T5" fmla="*/ 37 h 38"/>
                  <a:gd name="T6" fmla="*/ 25 w 25"/>
                  <a:gd name="T7" fmla="*/ 38 h 38"/>
                  <a:gd name="T8" fmla="*/ 23 w 25"/>
                  <a:gd name="T9" fmla="*/ 38 h 38"/>
                  <a:gd name="T10" fmla="*/ 0 w 25"/>
                  <a:gd name="T11" fmla="*/ 1 h 38"/>
                  <a:gd name="T12" fmla="*/ 0 w 25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8">
                    <a:moveTo>
                      <a:pt x="0" y="0"/>
                    </a:moveTo>
                    <a:lnTo>
                      <a:pt x="1" y="0"/>
                    </a:lnTo>
                    <a:lnTo>
                      <a:pt x="25" y="37"/>
                    </a:lnTo>
                    <a:lnTo>
                      <a:pt x="25" y="38"/>
                    </a:lnTo>
                    <a:lnTo>
                      <a:pt x="23" y="38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27" name="Line 1402"/>
              <p:cNvSpPr>
                <a:spLocks noChangeShapeType="1"/>
              </p:cNvSpPr>
              <p:nvPr/>
            </p:nvSpPr>
            <p:spPr bwMode="auto">
              <a:xfrm>
                <a:off x="3729038" y="3092450"/>
                <a:ext cx="79375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28" name="Freeform 1403"/>
              <p:cNvSpPr>
                <a:spLocks/>
              </p:cNvSpPr>
              <p:nvPr/>
            </p:nvSpPr>
            <p:spPr bwMode="auto">
              <a:xfrm>
                <a:off x="3902076" y="2986088"/>
                <a:ext cx="76200" cy="60325"/>
              </a:xfrm>
              <a:custGeom>
                <a:avLst/>
                <a:gdLst>
                  <a:gd name="T0" fmla="*/ 23 w 48"/>
                  <a:gd name="T1" fmla="*/ 0 h 38"/>
                  <a:gd name="T2" fmla="*/ 48 w 48"/>
                  <a:gd name="T3" fmla="*/ 38 h 38"/>
                  <a:gd name="T4" fmla="*/ 0 w 48"/>
                  <a:gd name="T5" fmla="*/ 38 h 38"/>
                  <a:gd name="T6" fmla="*/ 23 w 4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38">
                    <a:moveTo>
                      <a:pt x="23" y="0"/>
                    </a:moveTo>
                    <a:lnTo>
                      <a:pt x="48" y="38"/>
                    </a:lnTo>
                    <a:lnTo>
                      <a:pt x="0" y="38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29" name="Freeform 1404"/>
              <p:cNvSpPr>
                <a:spLocks/>
              </p:cNvSpPr>
              <p:nvPr/>
            </p:nvSpPr>
            <p:spPr bwMode="auto">
              <a:xfrm>
                <a:off x="3902076" y="2986088"/>
                <a:ext cx="39688" cy="61913"/>
              </a:xfrm>
              <a:custGeom>
                <a:avLst/>
                <a:gdLst>
                  <a:gd name="T0" fmla="*/ 23 w 25"/>
                  <a:gd name="T1" fmla="*/ 0 h 39"/>
                  <a:gd name="T2" fmla="*/ 25 w 25"/>
                  <a:gd name="T3" fmla="*/ 0 h 39"/>
                  <a:gd name="T4" fmla="*/ 25 w 25"/>
                  <a:gd name="T5" fmla="*/ 1 h 39"/>
                  <a:gd name="T6" fmla="*/ 2 w 25"/>
                  <a:gd name="T7" fmla="*/ 39 h 39"/>
                  <a:gd name="T8" fmla="*/ 0 w 25"/>
                  <a:gd name="T9" fmla="*/ 39 h 39"/>
                  <a:gd name="T10" fmla="*/ 0 w 25"/>
                  <a:gd name="T11" fmla="*/ 38 h 39"/>
                  <a:gd name="T12" fmla="*/ 23 w 25"/>
                  <a:gd name="T1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9">
                    <a:moveTo>
                      <a:pt x="23" y="0"/>
                    </a:moveTo>
                    <a:lnTo>
                      <a:pt x="25" y="0"/>
                    </a:lnTo>
                    <a:lnTo>
                      <a:pt x="25" y="1"/>
                    </a:lnTo>
                    <a:lnTo>
                      <a:pt x="2" y="39"/>
                    </a:lnTo>
                    <a:lnTo>
                      <a:pt x="0" y="39"/>
                    </a:lnTo>
                    <a:lnTo>
                      <a:pt x="0" y="38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30" name="Freeform 1405"/>
              <p:cNvSpPr>
                <a:spLocks/>
              </p:cNvSpPr>
              <p:nvPr/>
            </p:nvSpPr>
            <p:spPr bwMode="auto">
              <a:xfrm>
                <a:off x="3938588" y="2986088"/>
                <a:ext cx="41275" cy="61913"/>
              </a:xfrm>
              <a:custGeom>
                <a:avLst/>
                <a:gdLst>
                  <a:gd name="T0" fmla="*/ 0 w 26"/>
                  <a:gd name="T1" fmla="*/ 0 h 39"/>
                  <a:gd name="T2" fmla="*/ 2 w 26"/>
                  <a:gd name="T3" fmla="*/ 0 h 39"/>
                  <a:gd name="T4" fmla="*/ 26 w 26"/>
                  <a:gd name="T5" fmla="*/ 38 h 39"/>
                  <a:gd name="T6" fmla="*/ 26 w 26"/>
                  <a:gd name="T7" fmla="*/ 39 h 39"/>
                  <a:gd name="T8" fmla="*/ 25 w 26"/>
                  <a:gd name="T9" fmla="*/ 39 h 39"/>
                  <a:gd name="T10" fmla="*/ 0 w 26"/>
                  <a:gd name="T11" fmla="*/ 1 h 39"/>
                  <a:gd name="T12" fmla="*/ 0 w 26"/>
                  <a:gd name="T1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39">
                    <a:moveTo>
                      <a:pt x="0" y="0"/>
                    </a:moveTo>
                    <a:lnTo>
                      <a:pt x="2" y="0"/>
                    </a:lnTo>
                    <a:lnTo>
                      <a:pt x="26" y="38"/>
                    </a:lnTo>
                    <a:lnTo>
                      <a:pt x="26" y="39"/>
                    </a:lnTo>
                    <a:lnTo>
                      <a:pt x="25" y="39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31" name="Line 1406"/>
              <p:cNvSpPr>
                <a:spLocks noChangeShapeType="1"/>
              </p:cNvSpPr>
              <p:nvPr/>
            </p:nvSpPr>
            <p:spPr bwMode="auto">
              <a:xfrm>
                <a:off x="3902076" y="3046413"/>
                <a:ext cx="77788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32" name="Freeform 1407"/>
              <p:cNvSpPr>
                <a:spLocks/>
              </p:cNvSpPr>
              <p:nvPr/>
            </p:nvSpPr>
            <p:spPr bwMode="auto">
              <a:xfrm>
                <a:off x="4294188" y="2714625"/>
                <a:ext cx="73025" cy="58738"/>
              </a:xfrm>
              <a:custGeom>
                <a:avLst/>
                <a:gdLst>
                  <a:gd name="T0" fmla="*/ 23 w 46"/>
                  <a:gd name="T1" fmla="*/ 0 h 37"/>
                  <a:gd name="T2" fmla="*/ 46 w 46"/>
                  <a:gd name="T3" fmla="*/ 37 h 37"/>
                  <a:gd name="T4" fmla="*/ 0 w 46"/>
                  <a:gd name="T5" fmla="*/ 37 h 37"/>
                  <a:gd name="T6" fmla="*/ 23 w 46"/>
                  <a:gd name="T7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7">
                    <a:moveTo>
                      <a:pt x="23" y="0"/>
                    </a:moveTo>
                    <a:lnTo>
                      <a:pt x="46" y="37"/>
                    </a:lnTo>
                    <a:lnTo>
                      <a:pt x="0" y="37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33" name="Freeform 1408"/>
              <p:cNvSpPr>
                <a:spLocks/>
              </p:cNvSpPr>
              <p:nvPr/>
            </p:nvSpPr>
            <p:spPr bwMode="auto">
              <a:xfrm>
                <a:off x="4294188" y="2714625"/>
                <a:ext cx="38100" cy="60325"/>
              </a:xfrm>
              <a:custGeom>
                <a:avLst/>
                <a:gdLst>
                  <a:gd name="T0" fmla="*/ 23 w 24"/>
                  <a:gd name="T1" fmla="*/ 0 h 38"/>
                  <a:gd name="T2" fmla="*/ 24 w 24"/>
                  <a:gd name="T3" fmla="*/ 0 h 38"/>
                  <a:gd name="T4" fmla="*/ 24 w 24"/>
                  <a:gd name="T5" fmla="*/ 1 h 38"/>
                  <a:gd name="T6" fmla="*/ 0 w 24"/>
                  <a:gd name="T7" fmla="*/ 38 h 38"/>
                  <a:gd name="T8" fmla="*/ 0 w 24"/>
                  <a:gd name="T9" fmla="*/ 38 h 38"/>
                  <a:gd name="T10" fmla="*/ 0 w 24"/>
                  <a:gd name="T11" fmla="*/ 37 h 38"/>
                  <a:gd name="T12" fmla="*/ 23 w 24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38">
                    <a:moveTo>
                      <a:pt x="23" y="0"/>
                    </a:moveTo>
                    <a:lnTo>
                      <a:pt x="24" y="0"/>
                    </a:lnTo>
                    <a:lnTo>
                      <a:pt x="24" y="1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0" y="37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34" name="Freeform 1409"/>
              <p:cNvSpPr>
                <a:spLocks/>
              </p:cNvSpPr>
              <p:nvPr/>
            </p:nvSpPr>
            <p:spPr bwMode="auto">
              <a:xfrm>
                <a:off x="4330701" y="2714625"/>
                <a:ext cx="38100" cy="60325"/>
              </a:xfrm>
              <a:custGeom>
                <a:avLst/>
                <a:gdLst>
                  <a:gd name="T0" fmla="*/ 0 w 24"/>
                  <a:gd name="T1" fmla="*/ 0 h 38"/>
                  <a:gd name="T2" fmla="*/ 1 w 24"/>
                  <a:gd name="T3" fmla="*/ 0 h 38"/>
                  <a:gd name="T4" fmla="*/ 24 w 24"/>
                  <a:gd name="T5" fmla="*/ 37 h 38"/>
                  <a:gd name="T6" fmla="*/ 24 w 24"/>
                  <a:gd name="T7" fmla="*/ 38 h 38"/>
                  <a:gd name="T8" fmla="*/ 23 w 24"/>
                  <a:gd name="T9" fmla="*/ 38 h 38"/>
                  <a:gd name="T10" fmla="*/ 0 w 24"/>
                  <a:gd name="T11" fmla="*/ 1 h 38"/>
                  <a:gd name="T12" fmla="*/ 0 w 24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38">
                    <a:moveTo>
                      <a:pt x="0" y="0"/>
                    </a:moveTo>
                    <a:lnTo>
                      <a:pt x="1" y="0"/>
                    </a:lnTo>
                    <a:lnTo>
                      <a:pt x="24" y="37"/>
                    </a:lnTo>
                    <a:lnTo>
                      <a:pt x="24" y="38"/>
                    </a:lnTo>
                    <a:lnTo>
                      <a:pt x="23" y="38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35" name="Line 1410"/>
              <p:cNvSpPr>
                <a:spLocks noChangeShapeType="1"/>
              </p:cNvSpPr>
              <p:nvPr/>
            </p:nvSpPr>
            <p:spPr bwMode="auto">
              <a:xfrm>
                <a:off x="4294188" y="2774950"/>
                <a:ext cx="7461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36" name="Freeform 1411"/>
              <p:cNvSpPr>
                <a:spLocks/>
              </p:cNvSpPr>
              <p:nvPr/>
            </p:nvSpPr>
            <p:spPr bwMode="auto">
              <a:xfrm>
                <a:off x="4992688" y="2335213"/>
                <a:ext cx="74613" cy="58738"/>
              </a:xfrm>
              <a:custGeom>
                <a:avLst/>
                <a:gdLst>
                  <a:gd name="T0" fmla="*/ 24 w 47"/>
                  <a:gd name="T1" fmla="*/ 0 h 37"/>
                  <a:gd name="T2" fmla="*/ 47 w 47"/>
                  <a:gd name="T3" fmla="*/ 37 h 37"/>
                  <a:gd name="T4" fmla="*/ 0 w 47"/>
                  <a:gd name="T5" fmla="*/ 37 h 37"/>
                  <a:gd name="T6" fmla="*/ 24 w 47"/>
                  <a:gd name="T7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" h="37">
                    <a:moveTo>
                      <a:pt x="24" y="0"/>
                    </a:moveTo>
                    <a:lnTo>
                      <a:pt x="47" y="37"/>
                    </a:lnTo>
                    <a:lnTo>
                      <a:pt x="0" y="37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37" name="Freeform 1413"/>
              <p:cNvSpPr>
                <a:spLocks/>
              </p:cNvSpPr>
              <p:nvPr/>
            </p:nvSpPr>
            <p:spPr bwMode="auto">
              <a:xfrm>
                <a:off x="4992688" y="2335213"/>
                <a:ext cx="39688" cy="60325"/>
              </a:xfrm>
              <a:custGeom>
                <a:avLst/>
                <a:gdLst>
                  <a:gd name="T0" fmla="*/ 24 w 25"/>
                  <a:gd name="T1" fmla="*/ 0 h 38"/>
                  <a:gd name="T2" fmla="*/ 25 w 25"/>
                  <a:gd name="T3" fmla="*/ 0 h 38"/>
                  <a:gd name="T4" fmla="*/ 25 w 25"/>
                  <a:gd name="T5" fmla="*/ 1 h 38"/>
                  <a:gd name="T6" fmla="*/ 1 w 25"/>
                  <a:gd name="T7" fmla="*/ 38 h 38"/>
                  <a:gd name="T8" fmla="*/ 0 w 25"/>
                  <a:gd name="T9" fmla="*/ 38 h 38"/>
                  <a:gd name="T10" fmla="*/ 0 w 25"/>
                  <a:gd name="T11" fmla="*/ 37 h 38"/>
                  <a:gd name="T12" fmla="*/ 24 w 25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8">
                    <a:moveTo>
                      <a:pt x="24" y="0"/>
                    </a:moveTo>
                    <a:lnTo>
                      <a:pt x="25" y="0"/>
                    </a:lnTo>
                    <a:lnTo>
                      <a:pt x="25" y="1"/>
                    </a:lnTo>
                    <a:lnTo>
                      <a:pt x="1" y="38"/>
                    </a:lnTo>
                    <a:lnTo>
                      <a:pt x="0" y="38"/>
                    </a:lnTo>
                    <a:lnTo>
                      <a:pt x="0" y="37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38" name="Freeform 1414"/>
              <p:cNvSpPr>
                <a:spLocks/>
              </p:cNvSpPr>
              <p:nvPr/>
            </p:nvSpPr>
            <p:spPr bwMode="auto">
              <a:xfrm>
                <a:off x="5030788" y="2335213"/>
                <a:ext cx="38100" cy="60325"/>
              </a:xfrm>
              <a:custGeom>
                <a:avLst/>
                <a:gdLst>
                  <a:gd name="T0" fmla="*/ 0 w 24"/>
                  <a:gd name="T1" fmla="*/ 0 h 38"/>
                  <a:gd name="T2" fmla="*/ 1 w 24"/>
                  <a:gd name="T3" fmla="*/ 0 h 38"/>
                  <a:gd name="T4" fmla="*/ 24 w 24"/>
                  <a:gd name="T5" fmla="*/ 37 h 38"/>
                  <a:gd name="T6" fmla="*/ 24 w 24"/>
                  <a:gd name="T7" fmla="*/ 38 h 38"/>
                  <a:gd name="T8" fmla="*/ 23 w 24"/>
                  <a:gd name="T9" fmla="*/ 38 h 38"/>
                  <a:gd name="T10" fmla="*/ 0 w 24"/>
                  <a:gd name="T11" fmla="*/ 1 h 38"/>
                  <a:gd name="T12" fmla="*/ 0 w 24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38">
                    <a:moveTo>
                      <a:pt x="0" y="0"/>
                    </a:moveTo>
                    <a:lnTo>
                      <a:pt x="1" y="0"/>
                    </a:lnTo>
                    <a:lnTo>
                      <a:pt x="24" y="37"/>
                    </a:lnTo>
                    <a:lnTo>
                      <a:pt x="24" y="38"/>
                    </a:lnTo>
                    <a:lnTo>
                      <a:pt x="23" y="38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39" name="Line 1415"/>
              <p:cNvSpPr>
                <a:spLocks noChangeShapeType="1"/>
              </p:cNvSpPr>
              <p:nvPr/>
            </p:nvSpPr>
            <p:spPr bwMode="auto">
              <a:xfrm>
                <a:off x="4992688" y="2393950"/>
                <a:ext cx="7620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40" name="Freeform 1416"/>
              <p:cNvSpPr>
                <a:spLocks/>
              </p:cNvSpPr>
              <p:nvPr/>
            </p:nvSpPr>
            <p:spPr bwMode="auto">
              <a:xfrm>
                <a:off x="5422901" y="2566988"/>
                <a:ext cx="74613" cy="60325"/>
              </a:xfrm>
              <a:custGeom>
                <a:avLst/>
                <a:gdLst>
                  <a:gd name="T0" fmla="*/ 24 w 47"/>
                  <a:gd name="T1" fmla="*/ 0 h 38"/>
                  <a:gd name="T2" fmla="*/ 47 w 47"/>
                  <a:gd name="T3" fmla="*/ 38 h 38"/>
                  <a:gd name="T4" fmla="*/ 0 w 47"/>
                  <a:gd name="T5" fmla="*/ 38 h 38"/>
                  <a:gd name="T6" fmla="*/ 24 w 47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" h="38">
                    <a:moveTo>
                      <a:pt x="24" y="0"/>
                    </a:moveTo>
                    <a:lnTo>
                      <a:pt x="47" y="38"/>
                    </a:lnTo>
                    <a:lnTo>
                      <a:pt x="0" y="38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41" name="Freeform 1417"/>
              <p:cNvSpPr>
                <a:spLocks/>
              </p:cNvSpPr>
              <p:nvPr/>
            </p:nvSpPr>
            <p:spPr bwMode="auto">
              <a:xfrm>
                <a:off x="5422901" y="2566988"/>
                <a:ext cx="39688" cy="63500"/>
              </a:xfrm>
              <a:custGeom>
                <a:avLst/>
                <a:gdLst>
                  <a:gd name="T0" fmla="*/ 24 w 25"/>
                  <a:gd name="T1" fmla="*/ 0 h 40"/>
                  <a:gd name="T2" fmla="*/ 25 w 25"/>
                  <a:gd name="T3" fmla="*/ 0 h 40"/>
                  <a:gd name="T4" fmla="*/ 25 w 25"/>
                  <a:gd name="T5" fmla="*/ 1 h 40"/>
                  <a:gd name="T6" fmla="*/ 1 w 25"/>
                  <a:gd name="T7" fmla="*/ 40 h 40"/>
                  <a:gd name="T8" fmla="*/ 0 w 25"/>
                  <a:gd name="T9" fmla="*/ 40 h 40"/>
                  <a:gd name="T10" fmla="*/ 0 w 25"/>
                  <a:gd name="T11" fmla="*/ 38 h 40"/>
                  <a:gd name="T12" fmla="*/ 24 w 25"/>
                  <a:gd name="T1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40">
                    <a:moveTo>
                      <a:pt x="24" y="0"/>
                    </a:moveTo>
                    <a:lnTo>
                      <a:pt x="25" y="0"/>
                    </a:lnTo>
                    <a:lnTo>
                      <a:pt x="25" y="1"/>
                    </a:lnTo>
                    <a:lnTo>
                      <a:pt x="1" y="40"/>
                    </a:lnTo>
                    <a:lnTo>
                      <a:pt x="0" y="40"/>
                    </a:lnTo>
                    <a:lnTo>
                      <a:pt x="0" y="38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42" name="Freeform 1418"/>
              <p:cNvSpPr>
                <a:spLocks/>
              </p:cNvSpPr>
              <p:nvPr/>
            </p:nvSpPr>
            <p:spPr bwMode="auto">
              <a:xfrm>
                <a:off x="5461001" y="2566988"/>
                <a:ext cx="38100" cy="63500"/>
              </a:xfrm>
              <a:custGeom>
                <a:avLst/>
                <a:gdLst>
                  <a:gd name="T0" fmla="*/ 0 w 24"/>
                  <a:gd name="T1" fmla="*/ 0 h 40"/>
                  <a:gd name="T2" fmla="*/ 1 w 24"/>
                  <a:gd name="T3" fmla="*/ 0 h 40"/>
                  <a:gd name="T4" fmla="*/ 24 w 24"/>
                  <a:gd name="T5" fmla="*/ 38 h 40"/>
                  <a:gd name="T6" fmla="*/ 24 w 24"/>
                  <a:gd name="T7" fmla="*/ 40 h 40"/>
                  <a:gd name="T8" fmla="*/ 23 w 24"/>
                  <a:gd name="T9" fmla="*/ 40 h 40"/>
                  <a:gd name="T10" fmla="*/ 0 w 24"/>
                  <a:gd name="T11" fmla="*/ 1 h 40"/>
                  <a:gd name="T12" fmla="*/ 0 w 24"/>
                  <a:gd name="T1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40">
                    <a:moveTo>
                      <a:pt x="0" y="0"/>
                    </a:moveTo>
                    <a:lnTo>
                      <a:pt x="1" y="0"/>
                    </a:lnTo>
                    <a:lnTo>
                      <a:pt x="24" y="38"/>
                    </a:lnTo>
                    <a:lnTo>
                      <a:pt x="24" y="40"/>
                    </a:lnTo>
                    <a:lnTo>
                      <a:pt x="23" y="40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43" name="Line 1419"/>
              <p:cNvSpPr>
                <a:spLocks noChangeShapeType="1"/>
              </p:cNvSpPr>
              <p:nvPr/>
            </p:nvSpPr>
            <p:spPr bwMode="auto">
              <a:xfrm>
                <a:off x="5422901" y="2628900"/>
                <a:ext cx="7620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44" name="Freeform 1420"/>
              <p:cNvSpPr>
                <a:spLocks/>
              </p:cNvSpPr>
              <p:nvPr/>
            </p:nvSpPr>
            <p:spPr bwMode="auto">
              <a:xfrm>
                <a:off x="919163" y="3570288"/>
                <a:ext cx="74613" cy="58738"/>
              </a:xfrm>
              <a:custGeom>
                <a:avLst/>
                <a:gdLst>
                  <a:gd name="T0" fmla="*/ 23 w 47"/>
                  <a:gd name="T1" fmla="*/ 0 h 37"/>
                  <a:gd name="T2" fmla="*/ 47 w 47"/>
                  <a:gd name="T3" fmla="*/ 37 h 37"/>
                  <a:gd name="T4" fmla="*/ 0 w 47"/>
                  <a:gd name="T5" fmla="*/ 37 h 37"/>
                  <a:gd name="T6" fmla="*/ 23 w 47"/>
                  <a:gd name="T7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" h="37">
                    <a:moveTo>
                      <a:pt x="23" y="0"/>
                    </a:moveTo>
                    <a:lnTo>
                      <a:pt x="47" y="37"/>
                    </a:lnTo>
                    <a:lnTo>
                      <a:pt x="0" y="37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45" name="Freeform 1421"/>
              <p:cNvSpPr>
                <a:spLocks/>
              </p:cNvSpPr>
              <p:nvPr/>
            </p:nvSpPr>
            <p:spPr bwMode="auto">
              <a:xfrm>
                <a:off x="919163" y="3570288"/>
                <a:ext cx="38100" cy="60325"/>
              </a:xfrm>
              <a:custGeom>
                <a:avLst/>
                <a:gdLst>
                  <a:gd name="T0" fmla="*/ 23 w 24"/>
                  <a:gd name="T1" fmla="*/ 0 h 38"/>
                  <a:gd name="T2" fmla="*/ 24 w 24"/>
                  <a:gd name="T3" fmla="*/ 0 h 38"/>
                  <a:gd name="T4" fmla="*/ 24 w 24"/>
                  <a:gd name="T5" fmla="*/ 1 h 38"/>
                  <a:gd name="T6" fmla="*/ 1 w 24"/>
                  <a:gd name="T7" fmla="*/ 38 h 38"/>
                  <a:gd name="T8" fmla="*/ 0 w 24"/>
                  <a:gd name="T9" fmla="*/ 38 h 38"/>
                  <a:gd name="T10" fmla="*/ 0 w 24"/>
                  <a:gd name="T11" fmla="*/ 37 h 38"/>
                  <a:gd name="T12" fmla="*/ 23 w 24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38">
                    <a:moveTo>
                      <a:pt x="23" y="0"/>
                    </a:moveTo>
                    <a:lnTo>
                      <a:pt x="24" y="0"/>
                    </a:lnTo>
                    <a:lnTo>
                      <a:pt x="24" y="1"/>
                    </a:lnTo>
                    <a:lnTo>
                      <a:pt x="1" y="38"/>
                    </a:lnTo>
                    <a:lnTo>
                      <a:pt x="0" y="38"/>
                    </a:lnTo>
                    <a:lnTo>
                      <a:pt x="0" y="37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46" name="Freeform 1422"/>
              <p:cNvSpPr>
                <a:spLocks/>
              </p:cNvSpPr>
              <p:nvPr/>
            </p:nvSpPr>
            <p:spPr bwMode="auto">
              <a:xfrm>
                <a:off x="955676" y="3570288"/>
                <a:ext cx="39688" cy="60325"/>
              </a:xfrm>
              <a:custGeom>
                <a:avLst/>
                <a:gdLst>
                  <a:gd name="T0" fmla="*/ 0 w 25"/>
                  <a:gd name="T1" fmla="*/ 0 h 38"/>
                  <a:gd name="T2" fmla="*/ 1 w 25"/>
                  <a:gd name="T3" fmla="*/ 0 h 38"/>
                  <a:gd name="T4" fmla="*/ 25 w 25"/>
                  <a:gd name="T5" fmla="*/ 37 h 38"/>
                  <a:gd name="T6" fmla="*/ 25 w 25"/>
                  <a:gd name="T7" fmla="*/ 38 h 38"/>
                  <a:gd name="T8" fmla="*/ 24 w 25"/>
                  <a:gd name="T9" fmla="*/ 38 h 38"/>
                  <a:gd name="T10" fmla="*/ 0 w 25"/>
                  <a:gd name="T11" fmla="*/ 1 h 38"/>
                  <a:gd name="T12" fmla="*/ 0 w 25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8">
                    <a:moveTo>
                      <a:pt x="0" y="0"/>
                    </a:moveTo>
                    <a:lnTo>
                      <a:pt x="1" y="0"/>
                    </a:lnTo>
                    <a:lnTo>
                      <a:pt x="25" y="37"/>
                    </a:lnTo>
                    <a:lnTo>
                      <a:pt x="25" y="38"/>
                    </a:lnTo>
                    <a:lnTo>
                      <a:pt x="24" y="38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47" name="Line 1423"/>
              <p:cNvSpPr>
                <a:spLocks noChangeShapeType="1"/>
              </p:cNvSpPr>
              <p:nvPr/>
            </p:nvSpPr>
            <p:spPr bwMode="auto">
              <a:xfrm>
                <a:off x="919163" y="3629025"/>
                <a:ext cx="7620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48" name="Freeform 1424"/>
              <p:cNvSpPr>
                <a:spLocks/>
              </p:cNvSpPr>
              <p:nvPr/>
            </p:nvSpPr>
            <p:spPr bwMode="auto">
              <a:xfrm>
                <a:off x="1171576" y="3476625"/>
                <a:ext cx="76200" cy="60325"/>
              </a:xfrm>
              <a:custGeom>
                <a:avLst/>
                <a:gdLst>
                  <a:gd name="T0" fmla="*/ 25 w 48"/>
                  <a:gd name="T1" fmla="*/ 0 h 38"/>
                  <a:gd name="T2" fmla="*/ 48 w 48"/>
                  <a:gd name="T3" fmla="*/ 38 h 38"/>
                  <a:gd name="T4" fmla="*/ 0 w 48"/>
                  <a:gd name="T5" fmla="*/ 38 h 38"/>
                  <a:gd name="T6" fmla="*/ 25 w 4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38">
                    <a:moveTo>
                      <a:pt x="25" y="0"/>
                    </a:moveTo>
                    <a:lnTo>
                      <a:pt x="48" y="38"/>
                    </a:lnTo>
                    <a:lnTo>
                      <a:pt x="0" y="38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49" name="Freeform 1425"/>
              <p:cNvSpPr>
                <a:spLocks/>
              </p:cNvSpPr>
              <p:nvPr/>
            </p:nvSpPr>
            <p:spPr bwMode="auto">
              <a:xfrm>
                <a:off x="1171576" y="3476625"/>
                <a:ext cx="39688" cy="61913"/>
              </a:xfrm>
              <a:custGeom>
                <a:avLst/>
                <a:gdLst>
                  <a:gd name="T0" fmla="*/ 25 w 25"/>
                  <a:gd name="T1" fmla="*/ 0 h 39"/>
                  <a:gd name="T2" fmla="*/ 25 w 25"/>
                  <a:gd name="T3" fmla="*/ 0 h 39"/>
                  <a:gd name="T4" fmla="*/ 25 w 25"/>
                  <a:gd name="T5" fmla="*/ 1 h 39"/>
                  <a:gd name="T6" fmla="*/ 2 w 25"/>
                  <a:gd name="T7" fmla="*/ 39 h 39"/>
                  <a:gd name="T8" fmla="*/ 0 w 25"/>
                  <a:gd name="T9" fmla="*/ 39 h 39"/>
                  <a:gd name="T10" fmla="*/ 0 w 25"/>
                  <a:gd name="T11" fmla="*/ 38 h 39"/>
                  <a:gd name="T12" fmla="*/ 25 w 25"/>
                  <a:gd name="T1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9">
                    <a:moveTo>
                      <a:pt x="25" y="0"/>
                    </a:moveTo>
                    <a:lnTo>
                      <a:pt x="25" y="0"/>
                    </a:lnTo>
                    <a:lnTo>
                      <a:pt x="25" y="1"/>
                    </a:lnTo>
                    <a:lnTo>
                      <a:pt x="2" y="39"/>
                    </a:lnTo>
                    <a:lnTo>
                      <a:pt x="0" y="39"/>
                    </a:lnTo>
                    <a:lnTo>
                      <a:pt x="0" y="38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50" name="Freeform 1426"/>
              <p:cNvSpPr>
                <a:spLocks/>
              </p:cNvSpPr>
              <p:nvPr/>
            </p:nvSpPr>
            <p:spPr bwMode="auto">
              <a:xfrm>
                <a:off x="1211263" y="3476625"/>
                <a:ext cx="36513" cy="61913"/>
              </a:xfrm>
              <a:custGeom>
                <a:avLst/>
                <a:gdLst>
                  <a:gd name="T0" fmla="*/ 0 w 23"/>
                  <a:gd name="T1" fmla="*/ 0 h 39"/>
                  <a:gd name="T2" fmla="*/ 0 w 23"/>
                  <a:gd name="T3" fmla="*/ 0 h 39"/>
                  <a:gd name="T4" fmla="*/ 23 w 23"/>
                  <a:gd name="T5" fmla="*/ 38 h 39"/>
                  <a:gd name="T6" fmla="*/ 23 w 23"/>
                  <a:gd name="T7" fmla="*/ 39 h 39"/>
                  <a:gd name="T8" fmla="*/ 23 w 23"/>
                  <a:gd name="T9" fmla="*/ 39 h 39"/>
                  <a:gd name="T10" fmla="*/ 0 w 23"/>
                  <a:gd name="T11" fmla="*/ 1 h 39"/>
                  <a:gd name="T12" fmla="*/ 0 w 23"/>
                  <a:gd name="T1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39">
                    <a:moveTo>
                      <a:pt x="0" y="0"/>
                    </a:moveTo>
                    <a:lnTo>
                      <a:pt x="0" y="0"/>
                    </a:lnTo>
                    <a:lnTo>
                      <a:pt x="23" y="38"/>
                    </a:lnTo>
                    <a:lnTo>
                      <a:pt x="23" y="39"/>
                    </a:lnTo>
                    <a:lnTo>
                      <a:pt x="23" y="39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51" name="Line 1427"/>
              <p:cNvSpPr>
                <a:spLocks noChangeShapeType="1"/>
              </p:cNvSpPr>
              <p:nvPr/>
            </p:nvSpPr>
            <p:spPr bwMode="auto">
              <a:xfrm>
                <a:off x="1171576" y="3538538"/>
                <a:ext cx="7620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52" name="Freeform 1428"/>
              <p:cNvSpPr>
                <a:spLocks/>
              </p:cNvSpPr>
              <p:nvPr/>
            </p:nvSpPr>
            <p:spPr bwMode="auto">
              <a:xfrm>
                <a:off x="3902076" y="1946275"/>
                <a:ext cx="73025" cy="101600"/>
              </a:xfrm>
              <a:custGeom>
                <a:avLst/>
                <a:gdLst>
                  <a:gd name="T0" fmla="*/ 0 w 46"/>
                  <a:gd name="T1" fmla="*/ 0 h 64"/>
                  <a:gd name="T2" fmla="*/ 23 w 46"/>
                  <a:gd name="T3" fmla="*/ 23 h 64"/>
                  <a:gd name="T4" fmla="*/ 46 w 46"/>
                  <a:gd name="T5" fmla="*/ 0 h 64"/>
                  <a:gd name="T6" fmla="*/ 23 w 46"/>
                  <a:gd name="T7" fmla="*/ 64 h 64"/>
                  <a:gd name="T8" fmla="*/ 0 w 46"/>
                  <a:gd name="T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64">
                    <a:moveTo>
                      <a:pt x="0" y="0"/>
                    </a:moveTo>
                    <a:lnTo>
                      <a:pt x="23" y="23"/>
                    </a:lnTo>
                    <a:lnTo>
                      <a:pt x="46" y="0"/>
                    </a:lnTo>
                    <a:lnTo>
                      <a:pt x="23" y="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53" name="Line 1429"/>
              <p:cNvSpPr>
                <a:spLocks noChangeShapeType="1"/>
              </p:cNvSpPr>
              <p:nvPr/>
            </p:nvSpPr>
            <p:spPr bwMode="auto">
              <a:xfrm>
                <a:off x="3938588" y="1905000"/>
                <a:ext cx="0" cy="8413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54" name="Freeform 1430"/>
              <p:cNvSpPr>
                <a:spLocks/>
              </p:cNvSpPr>
              <p:nvPr/>
            </p:nvSpPr>
            <p:spPr bwMode="auto">
              <a:xfrm>
                <a:off x="3629026" y="2473325"/>
                <a:ext cx="76200" cy="103188"/>
              </a:xfrm>
              <a:custGeom>
                <a:avLst/>
                <a:gdLst>
                  <a:gd name="T0" fmla="*/ 0 w 48"/>
                  <a:gd name="T1" fmla="*/ 0 h 65"/>
                  <a:gd name="T2" fmla="*/ 25 w 48"/>
                  <a:gd name="T3" fmla="*/ 25 h 65"/>
                  <a:gd name="T4" fmla="*/ 48 w 48"/>
                  <a:gd name="T5" fmla="*/ 0 h 65"/>
                  <a:gd name="T6" fmla="*/ 25 w 48"/>
                  <a:gd name="T7" fmla="*/ 65 h 65"/>
                  <a:gd name="T8" fmla="*/ 0 w 48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65">
                    <a:moveTo>
                      <a:pt x="0" y="0"/>
                    </a:moveTo>
                    <a:lnTo>
                      <a:pt x="25" y="25"/>
                    </a:lnTo>
                    <a:lnTo>
                      <a:pt x="48" y="0"/>
                    </a:lnTo>
                    <a:lnTo>
                      <a:pt x="25" y="6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55" name="Line 1431"/>
              <p:cNvSpPr>
                <a:spLocks noChangeShapeType="1"/>
              </p:cNvSpPr>
              <p:nvPr/>
            </p:nvSpPr>
            <p:spPr bwMode="auto">
              <a:xfrm>
                <a:off x="3668713" y="2432050"/>
                <a:ext cx="0" cy="8413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523" name="テキスト ボックス 522"/>
            <p:cNvSpPr txBox="1"/>
            <p:nvPr/>
          </p:nvSpPr>
          <p:spPr>
            <a:xfrm>
              <a:off x="4549422" y="5028767"/>
              <a:ext cx="11705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E</a:t>
              </a:r>
              <a:r>
                <a:rPr lang="en-US" altLang="ja-JP" sz="2000" b="1" baseline="-25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</a:t>
              </a:r>
              <a:r>
                <a:rPr lang="en-US" altLang="ja-JP" sz="20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 [</a:t>
              </a:r>
              <a:r>
                <a:rPr lang="en-US" altLang="ja-JP" sz="2000" b="1" dirty="0" err="1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meV</a:t>
              </a:r>
              <a:r>
                <a:rPr lang="en-US" altLang="ja-JP" sz="20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]</a:t>
              </a:r>
              <a:endParaRPr kumimoji="1" lang="ja-JP" altLang="en-US" sz="20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524" name="テキスト ボックス 523"/>
            <p:cNvSpPr txBox="1"/>
            <p:nvPr/>
          </p:nvSpPr>
          <p:spPr>
            <a:xfrm>
              <a:off x="3756409" y="4503011"/>
              <a:ext cx="206178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wavelength [m]</a:t>
              </a:r>
              <a:endParaRPr kumimoji="1" lang="ja-JP" altLang="en-US" sz="20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525" name="テキスト ボックス 524"/>
            <p:cNvSpPr txBox="1"/>
            <p:nvPr/>
          </p:nvSpPr>
          <p:spPr>
            <a:xfrm>
              <a:off x="3478232" y="3409541"/>
              <a:ext cx="11817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C</a:t>
              </a:r>
              <a:r>
                <a:rPr lang="en-US" altLang="ja-JP" sz="1600" b="1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B decay</a:t>
              </a:r>
              <a:endParaRPr kumimoji="1" lang="ja-JP" altLang="en-US" sz="1600" b="1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526" name="Text Box 6"/>
            <p:cNvSpPr txBox="1">
              <a:spLocks noChangeArrowheads="1"/>
            </p:cNvSpPr>
            <p:nvPr/>
          </p:nvSpPr>
          <p:spPr bwMode="auto">
            <a:xfrm>
              <a:off x="3445038" y="1057092"/>
              <a:ext cx="798617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600" b="1" dirty="0">
                  <a:solidFill>
                    <a:schemeClr val="accent6">
                      <a:lumMod val="75000"/>
                    </a:schemeClr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AKARI</a:t>
              </a:r>
            </a:p>
          </p:txBody>
        </p:sp>
        <p:sp>
          <p:nvSpPr>
            <p:cNvPr id="527" name="Text Box 8"/>
            <p:cNvSpPr txBox="1">
              <a:spLocks noChangeArrowheads="1"/>
            </p:cNvSpPr>
            <p:nvPr/>
          </p:nvSpPr>
          <p:spPr bwMode="auto">
            <a:xfrm>
              <a:off x="3883587" y="1334748"/>
              <a:ext cx="766555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600" b="1" dirty="0">
                  <a:solidFill>
                    <a:srgbClr val="0070C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COBE</a:t>
              </a:r>
              <a:endParaRPr lang="ja-JP" altLang="en-US" sz="1600" b="1" dirty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528" name="Line 5"/>
            <p:cNvSpPr>
              <a:spLocks noChangeShapeType="1"/>
            </p:cNvSpPr>
            <p:nvPr/>
          </p:nvSpPr>
          <p:spPr bwMode="auto">
            <a:xfrm>
              <a:off x="3783867" y="1395646"/>
              <a:ext cx="120957" cy="737624"/>
            </a:xfrm>
            <a:prstGeom prst="line">
              <a:avLst/>
            </a:prstGeom>
            <a:noFill/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60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529" name="Line 7"/>
            <p:cNvSpPr>
              <a:spLocks noChangeShapeType="1"/>
            </p:cNvSpPr>
            <p:nvPr/>
          </p:nvSpPr>
          <p:spPr bwMode="auto">
            <a:xfrm>
              <a:off x="4229025" y="1596167"/>
              <a:ext cx="14630" cy="392673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60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530" name="テキスト ボックス 529"/>
            <p:cNvSpPr txBox="1"/>
            <p:nvPr/>
          </p:nvSpPr>
          <p:spPr>
            <a:xfrm>
              <a:off x="4644007" y="1072226"/>
              <a:ext cx="5838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CMB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531" name="テキスト ボックス 530"/>
            <p:cNvSpPr txBox="1"/>
            <p:nvPr/>
          </p:nvSpPr>
          <p:spPr>
            <a:xfrm>
              <a:off x="2809901" y="1158997"/>
              <a:ext cx="4138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ZE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532" name="テキスト ボックス 531"/>
            <p:cNvSpPr txBox="1"/>
            <p:nvPr/>
          </p:nvSpPr>
          <p:spPr>
            <a:xfrm>
              <a:off x="1008383" y="2296762"/>
              <a:ext cx="393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ZL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533" name="テキスト ボックス 532"/>
            <p:cNvSpPr txBox="1"/>
            <p:nvPr/>
          </p:nvSpPr>
          <p:spPr>
            <a:xfrm>
              <a:off x="964815" y="3725355"/>
              <a:ext cx="5533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DGL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534" name="テキスト ボックス 533"/>
            <p:cNvSpPr txBox="1"/>
            <p:nvPr/>
          </p:nvSpPr>
          <p:spPr>
            <a:xfrm>
              <a:off x="3007451" y="3304475"/>
              <a:ext cx="4844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ISD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535" name="テキスト ボックス 534"/>
            <p:cNvSpPr txBox="1"/>
            <p:nvPr/>
          </p:nvSpPr>
          <p:spPr>
            <a:xfrm>
              <a:off x="2267744" y="3789040"/>
              <a:ext cx="4042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S</a:t>
              </a:r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L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536" name="テキスト ボックス 535"/>
            <p:cNvSpPr txBox="1"/>
            <p:nvPr/>
          </p:nvSpPr>
          <p:spPr>
            <a:xfrm>
              <a:off x="842963" y="648229"/>
              <a:ext cx="43652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CIB summary from Matsuura et al.(2011)</a:t>
              </a:r>
              <a:endParaRPr kumimoji="1" lang="ja-JP" altLang="en-US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sp>
        <p:nvSpPr>
          <p:cNvPr id="330" name="テキスト ボックス 329"/>
          <p:cNvSpPr txBox="1"/>
          <p:nvPr/>
        </p:nvSpPr>
        <p:spPr>
          <a:xfrm>
            <a:off x="13082828" y="31889483"/>
            <a:ext cx="5575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ロケット搭載望遠鏡の概念図</a:t>
            </a:r>
            <a:endParaRPr kumimoji="1" lang="ja-JP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0782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エグゼクティブ">
  <a:themeElements>
    <a:clrScheme name="エグゼクティブ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エグゼクティブ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エグゼクティブ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13311</TotalTime>
  <Words>1487</Words>
  <Application>Microsoft Office PowerPoint</Application>
  <PresentationFormat>ユーザー設定</PresentationFormat>
  <Paragraphs>202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4" baseType="lpstr">
      <vt:lpstr>Arial Unicode MS</vt:lpstr>
      <vt:lpstr>HGS明朝E</vt:lpstr>
      <vt:lpstr>HGｺﾞｼｯｸM</vt:lpstr>
      <vt:lpstr>ＭＳ Ｐゴシック</vt:lpstr>
      <vt:lpstr>Arial</vt:lpstr>
      <vt:lpstr>Calibri</vt:lpstr>
      <vt:lpstr>Cambria Math</vt:lpstr>
      <vt:lpstr>Century Gothic</vt:lpstr>
      <vt:lpstr>Courier New</vt:lpstr>
      <vt:lpstr>Palatino Linotype</vt:lpstr>
      <vt:lpstr>Symbol</vt:lpstr>
      <vt:lpstr>Wingdings</vt:lpstr>
      <vt:lpstr>エグゼクティブ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yuji</dc:creator>
  <cp:lastModifiedBy>武内勇司</cp:lastModifiedBy>
  <cp:revision>230</cp:revision>
  <cp:lastPrinted>2013-06-08T10:10:03Z</cp:lastPrinted>
  <dcterms:created xsi:type="dcterms:W3CDTF">2013-06-04T08:24:30Z</dcterms:created>
  <dcterms:modified xsi:type="dcterms:W3CDTF">2015-09-08T18:10:55Z</dcterms:modified>
</cp:coreProperties>
</file>