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530" r:id="rId3"/>
    <p:sldId id="531" r:id="rId4"/>
    <p:sldId id="550" r:id="rId5"/>
    <p:sldId id="533" r:id="rId6"/>
    <p:sldId id="534" r:id="rId7"/>
    <p:sldId id="535" r:id="rId8"/>
    <p:sldId id="536" r:id="rId9"/>
    <p:sldId id="537" r:id="rId10"/>
    <p:sldId id="538" r:id="rId11"/>
    <p:sldId id="546" r:id="rId12"/>
    <p:sldId id="544" r:id="rId13"/>
    <p:sldId id="539" r:id="rId14"/>
    <p:sldId id="547" r:id="rId15"/>
    <p:sldId id="541" r:id="rId16"/>
    <p:sldId id="542" r:id="rId17"/>
    <p:sldId id="543" r:id="rId18"/>
    <p:sldId id="549" r:id="rId19"/>
    <p:sldId id="548" r:id="rId20"/>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CAD10"/>
    <a:srgbClr val="FF0000"/>
    <a:srgbClr val="CC0000"/>
    <a:srgbClr val="CC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762" autoAdjust="0"/>
    <p:restoredTop sz="93390" autoAdjust="0"/>
  </p:normalViewPr>
  <p:slideViewPr>
    <p:cSldViewPr>
      <p:cViewPr varScale="1">
        <p:scale>
          <a:sx n="62" d="100"/>
          <a:sy n="62" d="100"/>
        </p:scale>
        <p:origin x="942"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88B8993-DD20-46A0-B3E6-B04E004B5E2F}" type="datetimeFigureOut">
              <a:rPr kumimoji="1" lang="ja-JP" altLang="en-US" smtClean="0"/>
              <a:t>2017/1/15</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3EF5296-DD1D-4CEB-A196-92ABF5C80FB9}" type="slidenum">
              <a:rPr kumimoji="1" lang="ja-JP" altLang="en-US" smtClean="0"/>
              <a:t>‹#›</a:t>
            </a:fld>
            <a:endParaRPr kumimoji="1" lang="ja-JP" altLang="en-US"/>
          </a:p>
        </p:txBody>
      </p:sp>
    </p:spTree>
    <p:extLst>
      <p:ext uri="{BB962C8B-B14F-4D97-AF65-F5344CB8AC3E}">
        <p14:creationId xmlns:p14="http://schemas.microsoft.com/office/powerpoint/2010/main" val="398421457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03EF5296-DD1D-4CEB-A196-92ABF5C80FB9}" type="slidenum">
              <a:rPr kumimoji="1" lang="ja-JP" altLang="en-US" smtClean="0"/>
              <a:t>1</a:t>
            </a:fld>
            <a:endParaRPr kumimoji="1" lang="ja-JP" altLang="en-US"/>
          </a:p>
        </p:txBody>
      </p:sp>
    </p:spTree>
    <p:extLst>
      <p:ext uri="{BB962C8B-B14F-4D97-AF65-F5344CB8AC3E}">
        <p14:creationId xmlns:p14="http://schemas.microsoft.com/office/powerpoint/2010/main" val="38477302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03EF5296-DD1D-4CEB-A196-92ABF5C80FB9}" type="slidenum">
              <a:rPr kumimoji="1" lang="ja-JP" altLang="en-US" smtClean="0"/>
              <a:t>2</a:t>
            </a:fld>
            <a:endParaRPr kumimoji="1" lang="ja-JP" altLang="en-US"/>
          </a:p>
        </p:txBody>
      </p:sp>
    </p:spTree>
    <p:extLst>
      <p:ext uri="{BB962C8B-B14F-4D97-AF65-F5344CB8AC3E}">
        <p14:creationId xmlns:p14="http://schemas.microsoft.com/office/powerpoint/2010/main" val="42353918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03EF5296-DD1D-4CEB-A196-92ABF5C80FB9}" type="slidenum">
              <a:rPr kumimoji="1" lang="ja-JP" altLang="en-US" smtClean="0"/>
              <a:t>8</a:t>
            </a:fld>
            <a:endParaRPr kumimoji="1" lang="ja-JP" altLang="en-US"/>
          </a:p>
        </p:txBody>
      </p:sp>
    </p:spTree>
    <p:extLst>
      <p:ext uri="{BB962C8B-B14F-4D97-AF65-F5344CB8AC3E}">
        <p14:creationId xmlns:p14="http://schemas.microsoft.com/office/powerpoint/2010/main" val="495022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8B5359C2-80D9-42A2-8015-50DF80A51186}" type="slidenum">
              <a:rPr lang="en-US" altLang="ja-JP" smtClean="0"/>
              <a:pPr>
                <a:defRPr/>
              </a:pPr>
              <a:t>19</a:t>
            </a:fld>
            <a:endParaRPr lang="en-US" altLang="ja-JP"/>
          </a:p>
        </p:txBody>
      </p:sp>
    </p:spTree>
    <p:extLst>
      <p:ext uri="{BB962C8B-B14F-4D97-AF65-F5344CB8AC3E}">
        <p14:creationId xmlns:p14="http://schemas.microsoft.com/office/powerpoint/2010/main" val="14139359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5957D28A-B726-4944-A3E1-234909A8CE82}" type="datetime1">
              <a:rPr kumimoji="1" lang="ja-JP" altLang="en-US" smtClean="0"/>
              <a:t>2017/1/15</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C73DBF7B-2C3E-43CD-B9A9-2D69CD353994}" type="datetime1">
              <a:rPr kumimoji="1" lang="ja-JP" altLang="en-US" smtClean="0"/>
              <a:t>2017/1/15</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470A38BB-C862-4C5D-99FD-A6E9C2ADA047}" type="datetime1">
              <a:rPr kumimoji="1" lang="ja-JP" altLang="en-US" smtClean="0"/>
              <a:t>2017/1/15</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8A09121B-31B4-46F9-AEF7-23BD67C1CD4E}" type="datetime1">
              <a:rPr kumimoji="1" lang="ja-JP" altLang="en-US" smtClean="0"/>
              <a:t>2017/1/15</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5AB0EE71-4EA7-4570-BF05-51EF10EB31A9}" type="datetime1">
              <a:rPr kumimoji="1" lang="ja-JP" altLang="en-US" smtClean="0"/>
              <a:t>2017/1/15</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C8A5E120-A7A6-4291-8E1C-B3A3B3638BE7}" type="datetime1">
              <a:rPr kumimoji="1" lang="ja-JP" altLang="en-US" smtClean="0"/>
              <a:t>2017/1/15</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51E97FDD-362A-470D-A8CB-A2FB850BD4AF}" type="datetime1">
              <a:rPr kumimoji="1" lang="ja-JP" altLang="en-US" smtClean="0"/>
              <a:t>2017/1/15</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24FD7A11-4A12-4586-B9C6-5732E10D7165}" type="datetime1">
              <a:rPr kumimoji="1" lang="ja-JP" altLang="en-US" smtClean="0"/>
              <a:t>2017/1/15</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832C9DAA-12DF-418A-A32D-0E594FC50F8A}" type="datetime1">
              <a:rPr kumimoji="1" lang="ja-JP" altLang="en-US" smtClean="0"/>
              <a:t>2017/1/15</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597B2EAE-E6BC-45C9-9B91-CF408AE1EA98}" type="datetime1">
              <a:rPr kumimoji="1" lang="ja-JP" altLang="en-US" smtClean="0"/>
              <a:t>2017/1/15</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E5A1C4EE-BF54-4836-B723-C8941D04DFB5}" type="datetime1">
              <a:rPr kumimoji="1" lang="ja-JP" altLang="en-US" smtClean="0"/>
              <a:t>2017/1/15</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37F407-E3EA-41E2-93C3-B9B9FD959837}" type="datetime1">
              <a:rPr kumimoji="1" lang="ja-JP" altLang="en-US" smtClean="0"/>
              <a:t>2017/1/15</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gif"/></Relationships>
</file>

<file path=ppt/slides/_rels/slide10.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6.xml"/><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3.png"/><Relationship Id="rId1" Type="http://schemas.openxmlformats.org/officeDocument/2006/relationships/slideLayout" Target="../slideLayouts/slideLayout6.xml"/><Relationship Id="rId5" Type="http://schemas.openxmlformats.org/officeDocument/2006/relationships/image" Target="../media/image25.png"/><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02.png"/><Relationship Id="rId4" Type="http://schemas.openxmlformats.org/officeDocument/2006/relationships/image" Target="../media/image101.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213364" y="1249690"/>
            <a:ext cx="8712968" cy="1440160"/>
          </a:xfrm>
        </p:spPr>
        <p:txBody>
          <a:bodyPr>
            <a:normAutofit/>
          </a:bodyPr>
          <a:lstStyle/>
          <a:p>
            <a:r>
              <a:rPr lang="ja-JP" altLang="en-US" sz="3600" dirty="0"/>
              <a:t>冷却エレクトロニクス</a:t>
            </a:r>
            <a:br>
              <a:rPr lang="en-US" altLang="ja-JP" sz="3600" dirty="0"/>
            </a:br>
            <a:r>
              <a:rPr lang="ja-JP" altLang="en-US" sz="3600" dirty="0"/>
              <a:t>ＳＴＪ読み出し用</a:t>
            </a:r>
            <a:r>
              <a:rPr lang="en-US" altLang="ja-JP" sz="3600" dirty="0"/>
              <a:t>SOI</a:t>
            </a:r>
            <a:r>
              <a:rPr lang="ja-JP" altLang="en-US" sz="3600" dirty="0"/>
              <a:t>極低温アンプ</a:t>
            </a:r>
            <a:endParaRPr kumimoji="1" lang="ja-JP" altLang="en-US" sz="36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 name="サブタイトル 2"/>
          <p:cNvSpPr>
            <a:spLocks noGrp="1"/>
          </p:cNvSpPr>
          <p:nvPr>
            <p:ph type="subTitle" idx="1"/>
          </p:nvPr>
        </p:nvSpPr>
        <p:spPr>
          <a:xfrm>
            <a:off x="624040" y="2763205"/>
            <a:ext cx="8098748" cy="2628977"/>
          </a:xfrm>
        </p:spPr>
        <p:txBody>
          <a:bodyPr>
            <a:noAutofit/>
          </a:bodyPr>
          <a:lstStyle/>
          <a:p>
            <a:r>
              <a:rPr lang="en-US" altLang="ja-JP" sz="2400"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TIA</a:t>
            </a:r>
            <a:r>
              <a:rPr lang="ja-JP" altLang="en-US" sz="2400"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かけはし事業「簡単・便利な超伝導計測」ミニ研究会</a:t>
            </a:r>
            <a:endParaRPr lang="en-US" altLang="ja-JP" sz="2400"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endParaRPr>
          </a:p>
          <a:p>
            <a:r>
              <a:rPr lang="en-US" altLang="ja-JP" sz="2400"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2017</a:t>
            </a:r>
            <a:r>
              <a:rPr lang="ja-JP" altLang="en-US" sz="2400"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年</a:t>
            </a:r>
            <a:r>
              <a:rPr lang="en-US" altLang="ja-JP" sz="2400"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1</a:t>
            </a:r>
            <a:r>
              <a:rPr lang="ja-JP" altLang="en-US" sz="2400"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月</a:t>
            </a:r>
            <a:r>
              <a:rPr lang="en-US" altLang="ja-JP" sz="2400"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4</a:t>
            </a:r>
            <a:r>
              <a:rPr lang="ja-JP" altLang="en-US" sz="2400"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日</a:t>
            </a:r>
            <a:endParaRPr lang="en-US" altLang="ja-JP" sz="2400"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endParaRPr>
          </a:p>
          <a:p>
            <a:r>
              <a:rPr lang="ja-JP" altLang="en-US" sz="2400"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＠物質・材料研究機構</a:t>
            </a:r>
            <a:r>
              <a:rPr lang="en-US" altLang="ja-JP" sz="2400"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(NIMS)</a:t>
            </a:r>
          </a:p>
          <a:p>
            <a:r>
              <a:rPr lang="ja-JP" altLang="en-US" sz="2800"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武内勇司</a:t>
            </a:r>
            <a:r>
              <a:rPr lang="en-US" altLang="ja-JP" sz="2800"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 (</a:t>
            </a:r>
            <a:r>
              <a:rPr lang="ja-JP" altLang="en-US" sz="2800"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筑波大</a:t>
            </a:r>
            <a:r>
              <a:rPr lang="en-US" altLang="ja-JP" sz="2800"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a:t>
            </a:r>
          </a:p>
          <a:p>
            <a:r>
              <a:rPr lang="en-US" altLang="ja-JP" sz="2800"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on behalf of COBAND collaboration</a:t>
            </a:r>
          </a:p>
        </p:txBody>
      </p:sp>
      <p:sp>
        <p:nvSpPr>
          <p:cNvPr id="7" name="スライド番号プレースホルダー 6"/>
          <p:cNvSpPr>
            <a:spLocks noGrp="1"/>
          </p:cNvSpPr>
          <p:nvPr>
            <p:ph type="sldNum" sz="quarter" idx="12"/>
          </p:nvPr>
        </p:nvSpPr>
        <p:spPr/>
        <p:txBody>
          <a:bodyPr/>
          <a:lstStyle/>
          <a:p>
            <a:fld id="{D2D8002D-B5B0-4BAC-B1F6-782DDCCE6D9C}" type="slidenum">
              <a:rPr kumimoji="1" lang="ja-JP" altLang="en-US" smtClean="0"/>
              <a:t>1</a:t>
            </a:fld>
            <a:endParaRPr kumimoji="1" lang="ja-JP" altLang="en-US" dirty="0"/>
          </a:p>
        </p:txBody>
      </p:sp>
      <p:pic>
        <p:nvPicPr>
          <p:cNvPr id="5" name="Picture 2" descr="http://hep.px.tsukuba.ac.jp/coband/Images/coband-logo-v4.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43808" y="5319338"/>
            <a:ext cx="1660987" cy="118535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http://www.kokuren.tsukuba.ac.jp/TGSW2015/j/images/logo_07_03.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80112" y="5426073"/>
            <a:ext cx="1167478" cy="12657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901040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3"/>
          <p:cNvSpPr>
            <a:spLocks noGrp="1" noChangeArrowheads="1"/>
          </p:cNvSpPr>
          <p:nvPr>
            <p:ph type="title"/>
          </p:nvPr>
        </p:nvSpPr>
        <p:spPr>
          <a:xfrm>
            <a:off x="457200" y="237876"/>
            <a:ext cx="8229600" cy="667544"/>
          </a:xfrm>
        </p:spPr>
        <p:txBody>
          <a:bodyPr>
            <a:normAutofit/>
          </a:bodyPr>
          <a:lstStyle/>
          <a:p>
            <a:pPr eaLnBrk="1" hangingPunct="1"/>
            <a:r>
              <a:rPr lang="ja-JP" altLang="en-US" sz="3600" dirty="0"/>
              <a:t>バッファー段出力周波数依存性</a:t>
            </a:r>
          </a:p>
        </p:txBody>
      </p:sp>
      <p:sp>
        <p:nvSpPr>
          <p:cNvPr id="2" name="コンテンツ プレースホルダー 1"/>
          <p:cNvSpPr>
            <a:spLocks noGrp="1"/>
          </p:cNvSpPr>
          <p:nvPr>
            <p:ph idx="1"/>
          </p:nvPr>
        </p:nvSpPr>
        <p:spPr>
          <a:xfrm>
            <a:off x="247361" y="5191224"/>
            <a:ext cx="8649277" cy="1530251"/>
          </a:xfrm>
        </p:spPr>
        <p:txBody>
          <a:bodyPr>
            <a:normAutofit/>
          </a:bodyPr>
          <a:lstStyle/>
          <a:p>
            <a:r>
              <a:rPr lang="ja-JP" altLang="en-US" sz="2400" dirty="0"/>
              <a:t>極低温時においてもバッファー段に流す電流を増やすことによって</a:t>
            </a:r>
            <a:r>
              <a:rPr lang="ja-JP" altLang="en-US" sz="2400" dirty="0">
                <a:solidFill>
                  <a:srgbClr val="FF0000"/>
                </a:solidFill>
              </a:rPr>
              <a:t>冷凍機配線</a:t>
            </a:r>
            <a:r>
              <a:rPr lang="en-US" altLang="ja-JP" sz="2400" dirty="0">
                <a:solidFill>
                  <a:srgbClr val="FF0000"/>
                </a:solidFill>
              </a:rPr>
              <a:t>~0.5nF</a:t>
            </a:r>
            <a:r>
              <a:rPr lang="ja-JP" altLang="en-US" sz="2400" dirty="0">
                <a:solidFill>
                  <a:srgbClr val="FF0000"/>
                </a:solidFill>
              </a:rPr>
              <a:t>の容量負荷に対して </a:t>
            </a:r>
            <a:r>
              <a:rPr lang="en-US" altLang="ja-JP" sz="2400" dirty="0"/>
              <a:t>0.5MHz</a:t>
            </a:r>
            <a:r>
              <a:rPr lang="ja-JP" altLang="en-US" sz="2400" dirty="0"/>
              <a:t>程度までの出力周波数帯域を確保</a:t>
            </a:r>
            <a:endParaRPr lang="en-US" altLang="ja-JP" sz="2400" dirty="0"/>
          </a:p>
        </p:txBody>
      </p:sp>
      <p:sp>
        <p:nvSpPr>
          <p:cNvPr id="68" name="スライド番号プレースホルダー 1"/>
          <p:cNvSpPr>
            <a:spLocks noGrp="1"/>
          </p:cNvSpPr>
          <p:nvPr>
            <p:ph type="sldNum" sz="quarter" idx="12"/>
          </p:nvPr>
        </p:nvSpPr>
        <p:spPr>
          <a:xfrm>
            <a:off x="6553200" y="6356350"/>
            <a:ext cx="2133600" cy="365125"/>
          </a:xfrm>
        </p:spPr>
        <p:txBody>
          <a:bodyPr/>
          <a:lstStyle/>
          <a:p>
            <a:fld id="{D2D8002D-B5B0-4BAC-B1F6-782DDCCE6D9C}" type="slidenum">
              <a:rPr kumimoji="1" lang="ja-JP" altLang="en-US" smtClean="0"/>
              <a:t>10</a:t>
            </a:fld>
            <a:endParaRPr kumimoji="1" lang="ja-JP" altLang="en-US" dirty="0"/>
          </a:p>
        </p:txBody>
      </p:sp>
      <p:pic>
        <p:nvPicPr>
          <p:cNvPr id="7" name="図 6"/>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65629" t="17314" r="1917" b="26111"/>
          <a:stretch/>
        </p:blipFill>
        <p:spPr>
          <a:xfrm>
            <a:off x="426676" y="1117995"/>
            <a:ext cx="2915816" cy="3240360"/>
          </a:xfrm>
          <a:prstGeom prst="rect">
            <a:avLst/>
          </a:prstGeom>
        </p:spPr>
      </p:pic>
      <p:sp>
        <p:nvSpPr>
          <p:cNvPr id="10" name="テキスト ボックス 9"/>
          <p:cNvSpPr txBox="1"/>
          <p:nvPr/>
        </p:nvSpPr>
        <p:spPr>
          <a:xfrm>
            <a:off x="971600" y="2668850"/>
            <a:ext cx="542983" cy="400110"/>
          </a:xfrm>
          <a:prstGeom prst="rect">
            <a:avLst/>
          </a:prstGeom>
          <a:noFill/>
        </p:spPr>
        <p:txBody>
          <a:bodyPr wrap="square" rtlCol="0">
            <a:spAutoFit/>
          </a:bodyPr>
          <a:lstStyle/>
          <a:p>
            <a:r>
              <a:rPr lang="en-US" altLang="ja-JP" sz="2000" b="1" dirty="0">
                <a:latin typeface="Arial Unicode MS" panose="020B0604020202020204" pitchFamily="50" charset="-128"/>
                <a:ea typeface="Arial Unicode MS" panose="020B0604020202020204" pitchFamily="50" charset="-128"/>
                <a:cs typeface="Arial Unicode MS" panose="020B0604020202020204" pitchFamily="50" charset="-128"/>
              </a:rPr>
              <a:t>V4</a:t>
            </a:r>
            <a:endParaRPr kumimoji="1" lang="en-US" altLang="ja-JP" sz="20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1" name="テキスト ボックス 10"/>
          <p:cNvSpPr txBox="1"/>
          <p:nvPr/>
        </p:nvSpPr>
        <p:spPr>
          <a:xfrm>
            <a:off x="971600" y="3612381"/>
            <a:ext cx="542983" cy="400110"/>
          </a:xfrm>
          <a:prstGeom prst="rect">
            <a:avLst/>
          </a:prstGeom>
          <a:noFill/>
        </p:spPr>
        <p:txBody>
          <a:bodyPr wrap="square" rtlCol="0">
            <a:spAutoFit/>
          </a:bodyPr>
          <a:lstStyle/>
          <a:p>
            <a:r>
              <a:rPr lang="en-US" altLang="ja-JP" sz="2000" b="1" dirty="0">
                <a:latin typeface="Arial Unicode MS" panose="020B0604020202020204" pitchFamily="50" charset="-128"/>
                <a:ea typeface="Arial Unicode MS" panose="020B0604020202020204" pitchFamily="50" charset="-128"/>
                <a:cs typeface="Arial Unicode MS" panose="020B0604020202020204" pitchFamily="50" charset="-128"/>
              </a:rPr>
              <a:t>V5</a:t>
            </a:r>
            <a:endParaRPr kumimoji="1" lang="en-US" altLang="ja-JP" sz="20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nvGrpSpPr>
          <p:cNvPr id="3" name="グループ化 2"/>
          <p:cNvGrpSpPr/>
          <p:nvPr/>
        </p:nvGrpSpPr>
        <p:grpSpPr>
          <a:xfrm>
            <a:off x="3309562" y="1095262"/>
            <a:ext cx="5609690" cy="4017282"/>
            <a:chOff x="3309562" y="1095262"/>
            <a:chExt cx="5609690" cy="4017282"/>
          </a:xfrm>
        </p:grpSpPr>
        <p:pic>
          <p:nvPicPr>
            <p:cNvPr id="8" name="図 7"/>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8361" t="16202" r="41492" b="26010"/>
            <a:stretch/>
          </p:blipFill>
          <p:spPr>
            <a:xfrm>
              <a:off x="4211960" y="1127302"/>
              <a:ext cx="4505364" cy="3309810"/>
            </a:xfrm>
            <a:prstGeom prst="rect">
              <a:avLst/>
            </a:prstGeom>
          </p:spPr>
        </p:pic>
        <p:sp>
          <p:nvSpPr>
            <p:cNvPr id="9" name="テキスト ボックス 8"/>
            <p:cNvSpPr txBox="1"/>
            <p:nvPr/>
          </p:nvSpPr>
          <p:spPr>
            <a:xfrm>
              <a:off x="4355976" y="2991052"/>
              <a:ext cx="3224472" cy="1323439"/>
            </a:xfrm>
            <a:prstGeom prst="rect">
              <a:avLst/>
            </a:prstGeom>
            <a:solidFill>
              <a:schemeClr val="bg1"/>
            </a:solidFill>
          </p:spPr>
          <p:txBody>
            <a:bodyPr wrap="none" rtlCol="0">
              <a:spAutoFit/>
            </a:bodyPr>
            <a:lstStyle/>
            <a:p>
              <a:r>
                <a:rPr lang="ja-JP" altLang="en-US" sz="2000" b="1" dirty="0">
                  <a:solidFill>
                    <a:srgbClr val="FF0000"/>
                  </a:solidFill>
                  <a:latin typeface="Arial" panose="020B0604020202020204" pitchFamily="34" charset="0"/>
                  <a:cs typeface="Arial" panose="020B0604020202020204" pitchFamily="34" charset="0"/>
                </a:rPr>
                <a:t>●</a:t>
              </a:r>
              <a:r>
                <a:rPr lang="en-US" altLang="ja-JP" sz="2000" b="1" dirty="0">
                  <a:solidFill>
                    <a:srgbClr val="FF0000"/>
                  </a:solidFill>
                  <a:latin typeface="Arial" panose="020B0604020202020204" pitchFamily="34" charset="0"/>
                  <a:cs typeface="Arial" panose="020B0604020202020204" pitchFamily="34" charset="0"/>
                </a:rPr>
                <a:t>  </a:t>
              </a:r>
              <a:r>
                <a:rPr lang="ja-JP" altLang="en-US" sz="2000" b="1" dirty="0">
                  <a:solidFill>
                    <a:srgbClr val="FF0000"/>
                  </a:solidFill>
                  <a:latin typeface="Arial" panose="020B0604020202020204" pitchFamily="34" charset="0"/>
                  <a:cs typeface="Arial" panose="020B0604020202020204" pitchFamily="34" charset="0"/>
                </a:rPr>
                <a:t>室温</a:t>
              </a:r>
              <a:endParaRPr lang="en-US" altLang="ja-JP" sz="2000" b="1" dirty="0">
                <a:solidFill>
                  <a:srgbClr val="FF0000"/>
                </a:solidFill>
                <a:latin typeface="Arial" panose="020B0604020202020204" pitchFamily="34" charset="0"/>
                <a:cs typeface="Arial" panose="020B0604020202020204" pitchFamily="34" charset="0"/>
              </a:endParaRPr>
            </a:p>
            <a:p>
              <a:r>
                <a:rPr lang="ja-JP" altLang="en-US" sz="2000" b="1" dirty="0">
                  <a:solidFill>
                    <a:srgbClr val="FF0000"/>
                  </a:solidFill>
                  <a:latin typeface="Arial" panose="020B0604020202020204" pitchFamily="34" charset="0"/>
                  <a:cs typeface="Arial" panose="020B0604020202020204" pitchFamily="34" charset="0"/>
                </a:rPr>
                <a:t>　　　</a:t>
              </a:r>
              <a:r>
                <a:rPr lang="en-US" altLang="ja-JP" sz="2000" b="1" dirty="0">
                  <a:solidFill>
                    <a:srgbClr val="FF0000"/>
                  </a:solidFill>
                  <a:latin typeface="Arial" panose="020B0604020202020204" pitchFamily="34" charset="0"/>
                  <a:cs typeface="Arial" panose="020B0604020202020204" pitchFamily="34" charset="0"/>
                </a:rPr>
                <a:t>(V4,V5=1.00V, 0.70V)</a:t>
              </a:r>
            </a:p>
            <a:p>
              <a:r>
                <a:rPr lang="ja-JP" altLang="en-US" sz="2000" b="1" dirty="0">
                  <a:solidFill>
                    <a:srgbClr val="0070C0"/>
                  </a:solidFill>
                  <a:latin typeface="Arial" panose="020B0604020202020204" pitchFamily="34" charset="0"/>
                  <a:cs typeface="Arial" panose="020B0604020202020204" pitchFamily="34" charset="0"/>
                </a:rPr>
                <a:t>●</a:t>
              </a:r>
              <a:r>
                <a:rPr kumimoji="1" lang="ja-JP" altLang="en-US" sz="2000" b="1" dirty="0">
                  <a:solidFill>
                    <a:srgbClr val="0070C0"/>
                  </a:solidFill>
                  <a:latin typeface="Arial" panose="020B0604020202020204" pitchFamily="34" charset="0"/>
                  <a:cs typeface="Arial" panose="020B0604020202020204" pitchFamily="34" charset="0"/>
                </a:rPr>
                <a:t>  </a:t>
              </a:r>
              <a:r>
                <a:rPr lang="en-US" altLang="ja-JP" sz="2000" b="1" dirty="0">
                  <a:solidFill>
                    <a:srgbClr val="0070C0"/>
                  </a:solidFill>
                  <a:latin typeface="Arial" panose="020B0604020202020204" pitchFamily="34" charset="0"/>
                  <a:cs typeface="Arial" panose="020B0604020202020204" pitchFamily="34" charset="0"/>
                </a:rPr>
                <a:t>3K</a:t>
              </a:r>
            </a:p>
            <a:p>
              <a:r>
                <a:rPr kumimoji="1" lang="en-US" altLang="ja-JP" sz="2000" b="1" dirty="0">
                  <a:solidFill>
                    <a:srgbClr val="0070C0"/>
                  </a:solidFill>
                  <a:latin typeface="Arial" panose="020B0604020202020204" pitchFamily="34" charset="0"/>
                  <a:cs typeface="Arial" panose="020B0604020202020204" pitchFamily="34" charset="0"/>
                </a:rPr>
                <a:t>        (V4,V5=1.40V, 1.00V)</a:t>
              </a:r>
              <a:endParaRPr kumimoji="1" lang="ja-JP" altLang="en-US" sz="2000" b="1" dirty="0">
                <a:solidFill>
                  <a:srgbClr val="0070C0"/>
                </a:solidFill>
                <a:latin typeface="Arial" panose="020B0604020202020204" pitchFamily="34" charset="0"/>
                <a:cs typeface="Arial" panose="020B0604020202020204" pitchFamily="34" charset="0"/>
              </a:endParaRPr>
            </a:p>
          </p:txBody>
        </p:sp>
        <p:sp>
          <p:nvSpPr>
            <p:cNvPr id="12" name="テキスト ボックス 11"/>
            <p:cNvSpPr txBox="1"/>
            <p:nvPr/>
          </p:nvSpPr>
          <p:spPr>
            <a:xfrm rot="16200000">
              <a:off x="3145575" y="1259249"/>
              <a:ext cx="728084" cy="400110"/>
            </a:xfrm>
            <a:prstGeom prst="rect">
              <a:avLst/>
            </a:prstGeom>
            <a:noFill/>
          </p:spPr>
          <p:txBody>
            <a:bodyPr wrap="none" rtlCol="0">
              <a:spAutoFit/>
            </a:bodyPr>
            <a:lstStyle/>
            <a:p>
              <a:r>
                <a:rPr lang="en-US" altLang="ja-JP" sz="2000" b="1" dirty="0">
                  <a:latin typeface="Arial Unicode MS" panose="020B0604020202020204" pitchFamily="50" charset="-128"/>
                  <a:ea typeface="Arial Unicode MS" panose="020B0604020202020204" pitchFamily="50" charset="-128"/>
                  <a:cs typeface="Arial Unicode MS" panose="020B0604020202020204" pitchFamily="50" charset="-128"/>
                </a:rPr>
                <a:t>Gain</a:t>
              </a:r>
              <a:endParaRPr kumimoji="1" lang="ja-JP" altLang="en-US" sz="20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3" name="テキスト ボックス 12"/>
            <p:cNvSpPr txBox="1"/>
            <p:nvPr/>
          </p:nvSpPr>
          <p:spPr>
            <a:xfrm>
              <a:off x="3931114" y="4233211"/>
              <a:ext cx="312906"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0</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5" name="テキスト ボックス 14"/>
            <p:cNvSpPr txBox="1"/>
            <p:nvPr/>
          </p:nvSpPr>
          <p:spPr>
            <a:xfrm>
              <a:off x="3747179" y="2579302"/>
              <a:ext cx="505267"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0.5</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6" name="テキスト ボックス 15"/>
            <p:cNvSpPr txBox="1"/>
            <p:nvPr/>
          </p:nvSpPr>
          <p:spPr>
            <a:xfrm>
              <a:off x="3750997" y="2242791"/>
              <a:ext cx="505267"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0.6</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7" name="テキスト ボックス 16"/>
            <p:cNvSpPr txBox="1"/>
            <p:nvPr/>
          </p:nvSpPr>
          <p:spPr>
            <a:xfrm>
              <a:off x="3745902" y="1921435"/>
              <a:ext cx="505267"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0.7</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8" name="テキスト ボックス 17"/>
            <p:cNvSpPr txBox="1"/>
            <p:nvPr/>
          </p:nvSpPr>
          <p:spPr>
            <a:xfrm>
              <a:off x="3738753" y="1600503"/>
              <a:ext cx="505267"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0.8</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9" name="テキスト ボックス 18"/>
            <p:cNvSpPr txBox="1"/>
            <p:nvPr/>
          </p:nvSpPr>
          <p:spPr>
            <a:xfrm>
              <a:off x="3740534" y="1246237"/>
              <a:ext cx="505267"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0.9</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1" name="テキスト ボックス 20"/>
            <p:cNvSpPr txBox="1"/>
            <p:nvPr/>
          </p:nvSpPr>
          <p:spPr>
            <a:xfrm>
              <a:off x="3753178" y="2915395"/>
              <a:ext cx="505267"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0.4</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2" name="テキスト ボックス 21"/>
            <p:cNvSpPr txBox="1"/>
            <p:nvPr/>
          </p:nvSpPr>
          <p:spPr>
            <a:xfrm>
              <a:off x="3753178" y="3251906"/>
              <a:ext cx="505267"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0.3</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3" name="テキスト ボックス 22"/>
            <p:cNvSpPr txBox="1"/>
            <p:nvPr/>
          </p:nvSpPr>
          <p:spPr>
            <a:xfrm>
              <a:off x="3755001" y="3587365"/>
              <a:ext cx="505267"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0.2</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4" name="テキスト ボックス 23"/>
            <p:cNvSpPr txBox="1"/>
            <p:nvPr/>
          </p:nvSpPr>
          <p:spPr>
            <a:xfrm>
              <a:off x="3753177" y="3922824"/>
              <a:ext cx="505267"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0.1</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5" name="テキスト ボックス 24"/>
            <p:cNvSpPr txBox="1"/>
            <p:nvPr/>
          </p:nvSpPr>
          <p:spPr>
            <a:xfrm>
              <a:off x="4716016" y="4469861"/>
              <a:ext cx="620683"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0.1k</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7" name="テキスト ボックス 26"/>
            <p:cNvSpPr txBox="1"/>
            <p:nvPr/>
          </p:nvSpPr>
          <p:spPr>
            <a:xfrm>
              <a:off x="5439822" y="4466842"/>
              <a:ext cx="428322"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1k</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8" name="テキスト ボックス 27"/>
            <p:cNvSpPr txBox="1"/>
            <p:nvPr/>
          </p:nvSpPr>
          <p:spPr>
            <a:xfrm>
              <a:off x="6118077" y="4466842"/>
              <a:ext cx="556563"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10k</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9" name="テキスト ボックス 28"/>
            <p:cNvSpPr txBox="1"/>
            <p:nvPr/>
          </p:nvSpPr>
          <p:spPr>
            <a:xfrm>
              <a:off x="6847844" y="4462030"/>
              <a:ext cx="684803"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100k</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0" name="テキスト ボックス 29"/>
            <p:cNvSpPr txBox="1"/>
            <p:nvPr/>
          </p:nvSpPr>
          <p:spPr>
            <a:xfrm>
              <a:off x="7620393" y="4462030"/>
              <a:ext cx="505267"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1M</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1" name="テキスト ボックス 30"/>
            <p:cNvSpPr txBox="1"/>
            <p:nvPr/>
          </p:nvSpPr>
          <p:spPr>
            <a:xfrm>
              <a:off x="8285745" y="4462030"/>
              <a:ext cx="633507"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10M</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2" name="テキスト ボックス 31"/>
            <p:cNvSpPr txBox="1"/>
            <p:nvPr/>
          </p:nvSpPr>
          <p:spPr>
            <a:xfrm>
              <a:off x="5316967" y="4712434"/>
              <a:ext cx="2486578" cy="400110"/>
            </a:xfrm>
            <a:prstGeom prst="rect">
              <a:avLst/>
            </a:prstGeom>
            <a:noFill/>
          </p:spPr>
          <p:txBody>
            <a:bodyPr wrap="none" rtlCol="0">
              <a:spAutoFit/>
            </a:bodyPr>
            <a:lstStyle/>
            <a:p>
              <a:r>
                <a:rPr lang="en-US" altLang="ja-JP" sz="2000" b="1" dirty="0">
                  <a:latin typeface="Arial Unicode MS" panose="020B0604020202020204" pitchFamily="50" charset="-128"/>
                  <a:ea typeface="Arial Unicode MS" panose="020B0604020202020204" pitchFamily="50" charset="-128"/>
                  <a:cs typeface="Arial Unicode MS" panose="020B0604020202020204" pitchFamily="50" charset="-128"/>
                </a:rPr>
                <a:t>Input frequency [Hz]</a:t>
              </a:r>
              <a:endParaRPr kumimoji="1" lang="ja-JP" altLang="en-US" sz="20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spTree>
    <p:extLst>
      <p:ext uri="{BB962C8B-B14F-4D97-AF65-F5344CB8AC3E}">
        <p14:creationId xmlns:p14="http://schemas.microsoft.com/office/powerpoint/2010/main" val="24196451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タイトル 1"/>
          <p:cNvSpPr>
            <a:spLocks noGrp="1"/>
          </p:cNvSpPr>
          <p:nvPr>
            <p:ph type="title"/>
          </p:nvPr>
        </p:nvSpPr>
        <p:spPr>
          <a:xfrm>
            <a:off x="54388" y="86239"/>
            <a:ext cx="8872249" cy="574675"/>
          </a:xfrm>
        </p:spPr>
        <p:txBody>
          <a:bodyPr>
            <a:noAutofit/>
          </a:bodyPr>
          <a:lstStyle/>
          <a:p>
            <a:r>
              <a:rPr lang="en-US" altLang="ja-JP" sz="2400" dirty="0">
                <a:latin typeface="Arial Unicode MS" pitchFamily="50" charset="-128"/>
                <a:ea typeface="Arial Unicode MS" pitchFamily="50" charset="-128"/>
                <a:cs typeface="Arial Unicode MS" pitchFamily="50" charset="-128"/>
              </a:rPr>
              <a:t>STJ</a:t>
            </a:r>
            <a:r>
              <a:rPr lang="ja-JP" altLang="en-US" sz="2400" dirty="0">
                <a:latin typeface="Arial Unicode MS" pitchFamily="50" charset="-128"/>
                <a:ea typeface="Arial Unicode MS" pitchFamily="50" charset="-128"/>
                <a:cs typeface="Arial Unicode MS" pitchFamily="50" charset="-128"/>
              </a:rPr>
              <a:t>のパルス光応答の</a:t>
            </a:r>
            <a:r>
              <a:rPr lang="en-US" altLang="ja-JP" sz="2400" dirty="0">
                <a:latin typeface="Arial Unicode MS" pitchFamily="50" charset="-128"/>
                <a:ea typeface="Arial Unicode MS" pitchFamily="50" charset="-128"/>
                <a:cs typeface="Arial Unicode MS" pitchFamily="50" charset="-128"/>
              </a:rPr>
              <a:t>SOI</a:t>
            </a:r>
            <a:r>
              <a:rPr lang="ja-JP" altLang="en-US" sz="2400" dirty="0">
                <a:latin typeface="Arial Unicode MS" pitchFamily="50" charset="-128"/>
                <a:ea typeface="Arial Unicode MS" pitchFamily="50" charset="-128"/>
                <a:cs typeface="Arial Unicode MS" pitchFamily="50" charset="-128"/>
              </a:rPr>
              <a:t>増幅回路経由読み出し</a:t>
            </a:r>
          </a:p>
        </p:txBody>
      </p:sp>
      <p:sp>
        <p:nvSpPr>
          <p:cNvPr id="4" name="スライド番号プレースホルダー 3"/>
          <p:cNvSpPr>
            <a:spLocks noGrp="1"/>
          </p:cNvSpPr>
          <p:nvPr>
            <p:ph type="sldNum" sz="quarter" idx="12"/>
          </p:nvPr>
        </p:nvSpPr>
        <p:spPr/>
        <p:txBody>
          <a:bodyPr/>
          <a:lstStyle/>
          <a:p>
            <a:fld id="{D2D8002D-B5B0-4BAC-B1F6-782DDCCE6D9C}" type="slidenum">
              <a:rPr kumimoji="1" lang="ja-JP" altLang="en-US" smtClean="0"/>
              <a:t>11</a:t>
            </a:fld>
            <a:endParaRPr kumimoji="1" lang="ja-JP" altLang="en-US"/>
          </a:p>
        </p:txBody>
      </p:sp>
      <p:sp>
        <p:nvSpPr>
          <p:cNvPr id="99" name="コンテンツ プレースホルダー 1"/>
          <p:cNvSpPr txBox="1">
            <a:spLocks/>
          </p:cNvSpPr>
          <p:nvPr/>
        </p:nvSpPr>
        <p:spPr>
          <a:xfrm>
            <a:off x="239067" y="4966382"/>
            <a:ext cx="8649277" cy="1530251"/>
          </a:xfrm>
          <a:prstGeom prst="rect">
            <a:avLst/>
          </a:prstGeom>
        </p:spPr>
        <p:txBody>
          <a:bodyPr>
            <a:normAutofit fontScale="92500" lnSpcReduction="10000"/>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sz="2400" dirty="0"/>
              <a:t>20</a:t>
            </a:r>
            <a:r>
              <a:rPr lang="en-US" altLang="ja-JP" sz="2400" dirty="0">
                <a:sym typeface="Symbol" panose="05050102010706020507" pitchFamily="18" charset="2"/>
              </a:rPr>
              <a:t>m</a:t>
            </a:r>
            <a:r>
              <a:rPr lang="ja-JP" altLang="en-US" sz="2400" dirty="0">
                <a:sym typeface="Symbol" panose="05050102010706020507" pitchFamily="18" charset="2"/>
              </a:rPr>
              <a:t>角</a:t>
            </a:r>
            <a:r>
              <a:rPr lang="en-US" altLang="ja-JP" sz="2400" dirty="0">
                <a:sym typeface="Symbol" panose="05050102010706020507" pitchFamily="18" charset="2"/>
              </a:rPr>
              <a:t> Nb/Al-STJ</a:t>
            </a:r>
            <a:r>
              <a:rPr lang="ja-JP" altLang="en-US" sz="2400" dirty="0">
                <a:sym typeface="Symbol" panose="05050102010706020507" pitchFamily="18" charset="2"/>
              </a:rPr>
              <a:t>の</a:t>
            </a:r>
            <a:r>
              <a:rPr lang="en-US" altLang="ja-JP" sz="2400" dirty="0">
                <a:sym typeface="Symbol" panose="05050102010706020507" pitchFamily="18" charset="2"/>
              </a:rPr>
              <a:t>chip</a:t>
            </a:r>
            <a:r>
              <a:rPr lang="ja-JP" altLang="en-US" sz="2400" dirty="0">
                <a:sym typeface="Symbol" panose="05050102010706020507" pitchFamily="18" charset="2"/>
              </a:rPr>
              <a:t>と</a:t>
            </a:r>
            <a:r>
              <a:rPr lang="en-US" altLang="ja-JP" sz="2400" dirty="0">
                <a:sym typeface="Symbol" panose="05050102010706020507" pitchFamily="18" charset="2"/>
              </a:rPr>
              <a:t>SOI</a:t>
            </a:r>
            <a:r>
              <a:rPr lang="ja-JP" altLang="en-US" sz="2400" dirty="0">
                <a:sym typeface="Symbol" panose="05050102010706020507" pitchFamily="18" charset="2"/>
              </a:rPr>
              <a:t>アンプの</a:t>
            </a:r>
            <a:r>
              <a:rPr lang="en-US" altLang="ja-JP" sz="2400" dirty="0">
                <a:sym typeface="Symbol" panose="05050102010706020507" pitchFamily="18" charset="2"/>
              </a:rPr>
              <a:t>chip</a:t>
            </a:r>
            <a:r>
              <a:rPr lang="ja-JP" altLang="en-US" sz="2400" dirty="0">
                <a:sym typeface="Symbol" panose="05050102010706020507" pitchFamily="18" charset="2"/>
              </a:rPr>
              <a:t>（同じ極低温ステージ上）をセラミックコンデンサーを介して接続</a:t>
            </a:r>
            <a:endParaRPr lang="en-US" altLang="ja-JP" sz="2400" dirty="0"/>
          </a:p>
          <a:p>
            <a:r>
              <a:rPr lang="ja-JP" altLang="en-US" sz="2400" dirty="0"/>
              <a:t>アンプ入力のインピーダンスは，数十</a:t>
            </a:r>
            <a:r>
              <a:rPr lang="en-US" altLang="ja-JP" sz="2400" dirty="0" err="1"/>
              <a:t>kΩ</a:t>
            </a:r>
            <a:r>
              <a:rPr lang="ja-JP" altLang="en-US" sz="2400" dirty="0"/>
              <a:t>程度</a:t>
            </a:r>
            <a:endParaRPr lang="en-US" altLang="ja-JP" sz="2400" dirty="0"/>
          </a:p>
          <a:p>
            <a:r>
              <a:rPr lang="en-US" altLang="ja-JP" sz="2400" dirty="0"/>
              <a:t>STJ</a:t>
            </a:r>
            <a:r>
              <a:rPr lang="ja-JP" altLang="en-US" sz="2400" dirty="0"/>
              <a:t>のバイアス線の浮遊容量</a:t>
            </a:r>
            <a:r>
              <a:rPr lang="en-US" altLang="ja-JP" sz="2400" dirty="0"/>
              <a:t>1nF</a:t>
            </a:r>
            <a:r>
              <a:rPr lang="ja-JP" altLang="en-US" sz="2400" dirty="0"/>
              <a:t>程度：</a:t>
            </a:r>
            <a:r>
              <a:rPr lang="en-US" altLang="ja-JP" sz="2400" dirty="0"/>
              <a:t>1</a:t>
            </a:r>
            <a:r>
              <a:rPr lang="en-US" altLang="ja-JP" sz="2400" dirty="0">
                <a:sym typeface="Symbol" panose="05050102010706020507" pitchFamily="18" charset="2"/>
              </a:rPr>
              <a:t>s</a:t>
            </a:r>
            <a:r>
              <a:rPr lang="ja-JP" altLang="en-US" sz="2400" dirty="0">
                <a:sym typeface="Symbol" panose="05050102010706020507" pitchFamily="18" charset="2"/>
              </a:rPr>
              <a:t>の信号に対して</a:t>
            </a:r>
            <a:r>
              <a:rPr lang="en-US" altLang="ja-JP" sz="2400" dirty="0">
                <a:sym typeface="Symbol" panose="05050102010706020507" pitchFamily="18" charset="2"/>
              </a:rPr>
              <a:t>160Ω</a:t>
            </a:r>
            <a:endParaRPr lang="en-US" altLang="ja-JP" sz="2400" dirty="0"/>
          </a:p>
        </p:txBody>
      </p:sp>
      <p:grpSp>
        <p:nvGrpSpPr>
          <p:cNvPr id="39" name="グループ化 38"/>
          <p:cNvGrpSpPr/>
          <p:nvPr/>
        </p:nvGrpSpPr>
        <p:grpSpPr>
          <a:xfrm>
            <a:off x="1475656" y="1075831"/>
            <a:ext cx="5573177" cy="3689484"/>
            <a:chOff x="1475656" y="1075831"/>
            <a:chExt cx="5573177" cy="3689484"/>
          </a:xfrm>
        </p:grpSpPr>
        <p:sp>
          <p:nvSpPr>
            <p:cNvPr id="66" name="角丸四角形 65"/>
            <p:cNvSpPr/>
            <p:nvPr/>
          </p:nvSpPr>
          <p:spPr bwMode="auto">
            <a:xfrm>
              <a:off x="3246211" y="1591540"/>
              <a:ext cx="2890779" cy="2206178"/>
            </a:xfrm>
            <a:prstGeom prst="roundRect">
              <a:avLst/>
            </a:prstGeom>
          </p:spPr>
          <p:style>
            <a:lnRef idx="1">
              <a:schemeClr val="accent1"/>
            </a:lnRef>
            <a:fillRef idx="2">
              <a:schemeClr val="accent1"/>
            </a:fillRef>
            <a:effectRef idx="1">
              <a:schemeClr val="accent1"/>
            </a:effectRef>
            <a:fontRef idx="minor">
              <a:schemeClr val="dk1"/>
            </a:fontRef>
          </p:style>
          <p:txBody>
            <a:bodyPr anchor="ctr"/>
            <a:lstStyle/>
            <a:p>
              <a:pPr>
                <a:defRPr/>
              </a:pPr>
              <a:endParaRPr lang="ja-JP" altLang="en-US" sz="1200">
                <a:latin typeface="Arial Unicode MS" pitchFamily="50" charset="-128"/>
                <a:ea typeface="Arial Unicode MS" pitchFamily="50" charset="-128"/>
                <a:cs typeface="Arial Unicode MS" pitchFamily="50" charset="-128"/>
              </a:endParaRPr>
            </a:p>
          </p:txBody>
        </p:sp>
        <p:sp>
          <p:nvSpPr>
            <p:cNvPr id="15385" name="テキスト ボックス 110"/>
            <p:cNvSpPr txBox="1">
              <a:spLocks noChangeArrowheads="1"/>
            </p:cNvSpPr>
            <p:nvPr/>
          </p:nvSpPr>
          <p:spPr bwMode="auto">
            <a:xfrm>
              <a:off x="4061876" y="3259289"/>
              <a:ext cx="50366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2400">
                  <a:solidFill>
                    <a:schemeClr val="tx1"/>
                  </a:solidFill>
                  <a:latin typeface="Times" pitchFamily="18" charset="0"/>
                  <a:ea typeface="Osaka" charset="-128"/>
                </a:defRPr>
              </a:lvl1pPr>
              <a:lvl2pPr marL="742950" indent="-285750" eaLnBrk="0" hangingPunct="0">
                <a:defRPr kumimoji="1" sz="2400">
                  <a:solidFill>
                    <a:schemeClr val="tx1"/>
                  </a:solidFill>
                  <a:latin typeface="Times" pitchFamily="18" charset="0"/>
                  <a:ea typeface="Osaka" charset="-128"/>
                </a:defRPr>
              </a:lvl2pPr>
              <a:lvl3pPr marL="1143000" indent="-228600" eaLnBrk="0" hangingPunct="0">
                <a:defRPr kumimoji="1" sz="2400">
                  <a:solidFill>
                    <a:schemeClr val="tx1"/>
                  </a:solidFill>
                  <a:latin typeface="Times" pitchFamily="18" charset="0"/>
                  <a:ea typeface="Osaka" charset="-128"/>
                </a:defRPr>
              </a:lvl3pPr>
              <a:lvl4pPr marL="1600200" indent="-228600" eaLnBrk="0" hangingPunct="0">
                <a:defRPr kumimoji="1" sz="2400">
                  <a:solidFill>
                    <a:schemeClr val="tx1"/>
                  </a:solidFill>
                  <a:latin typeface="Times" pitchFamily="18" charset="0"/>
                  <a:ea typeface="Osaka" charset="-128"/>
                </a:defRPr>
              </a:lvl4pPr>
              <a:lvl5pPr marL="2057400" indent="-228600" eaLnBrk="0" hangingPunct="0">
                <a:defRPr kumimoji="1" sz="2400">
                  <a:solidFill>
                    <a:schemeClr val="tx1"/>
                  </a:solidFill>
                  <a:latin typeface="Times" pitchFamily="18" charset="0"/>
                  <a:ea typeface="Osaka" charset="-128"/>
                </a:defRPr>
              </a:lvl5pPr>
              <a:lvl6pPr marL="2514600" indent="-228600" algn="ctr" eaLnBrk="0" fontAlgn="base" hangingPunct="0">
                <a:spcBef>
                  <a:spcPct val="0"/>
                </a:spcBef>
                <a:spcAft>
                  <a:spcPct val="0"/>
                </a:spcAft>
                <a:defRPr kumimoji="1" sz="2400">
                  <a:solidFill>
                    <a:schemeClr val="tx1"/>
                  </a:solidFill>
                  <a:latin typeface="Times" pitchFamily="18" charset="0"/>
                  <a:ea typeface="Osaka" charset="-128"/>
                </a:defRPr>
              </a:lvl6pPr>
              <a:lvl7pPr marL="2971800" indent="-228600" algn="ctr" eaLnBrk="0" fontAlgn="base" hangingPunct="0">
                <a:spcBef>
                  <a:spcPct val="0"/>
                </a:spcBef>
                <a:spcAft>
                  <a:spcPct val="0"/>
                </a:spcAft>
                <a:defRPr kumimoji="1" sz="2400">
                  <a:solidFill>
                    <a:schemeClr val="tx1"/>
                  </a:solidFill>
                  <a:latin typeface="Times" pitchFamily="18" charset="0"/>
                  <a:ea typeface="Osaka" charset="-128"/>
                </a:defRPr>
              </a:lvl7pPr>
              <a:lvl8pPr marL="3429000" indent="-228600" algn="ctr" eaLnBrk="0" fontAlgn="base" hangingPunct="0">
                <a:spcBef>
                  <a:spcPct val="0"/>
                </a:spcBef>
                <a:spcAft>
                  <a:spcPct val="0"/>
                </a:spcAft>
                <a:defRPr kumimoji="1" sz="2400">
                  <a:solidFill>
                    <a:schemeClr val="tx1"/>
                  </a:solidFill>
                  <a:latin typeface="Times" pitchFamily="18" charset="0"/>
                  <a:ea typeface="Osaka" charset="-128"/>
                </a:defRPr>
              </a:lvl8pPr>
              <a:lvl9pPr marL="3886200" indent="-228600" algn="ctr" eaLnBrk="0" fontAlgn="base" hangingPunct="0">
                <a:spcBef>
                  <a:spcPct val="0"/>
                </a:spcBef>
                <a:spcAft>
                  <a:spcPct val="0"/>
                </a:spcAft>
                <a:defRPr kumimoji="1" sz="2400">
                  <a:solidFill>
                    <a:schemeClr val="tx1"/>
                  </a:solidFill>
                  <a:latin typeface="Times" pitchFamily="18" charset="0"/>
                  <a:ea typeface="Osaka" charset="-128"/>
                </a:defRPr>
              </a:lvl9pPr>
            </a:lstStyle>
            <a:p>
              <a:pPr eaLnBrk="1" hangingPunct="1"/>
              <a:r>
                <a:rPr lang="en-US" altLang="ja-JP" sz="1400" b="1" dirty="0">
                  <a:latin typeface="Arial Unicode MS" pitchFamily="50" charset="-128"/>
                  <a:ea typeface="Arial Unicode MS" pitchFamily="50" charset="-128"/>
                  <a:cs typeface="Arial Unicode MS" pitchFamily="50" charset="-128"/>
                </a:rPr>
                <a:t>STJ</a:t>
              </a:r>
              <a:endParaRPr lang="ja-JP" altLang="en-US" sz="1400" b="1" dirty="0">
                <a:latin typeface="Arial Unicode MS" pitchFamily="50" charset="-128"/>
                <a:ea typeface="Arial Unicode MS" pitchFamily="50" charset="-128"/>
                <a:cs typeface="Arial Unicode MS" pitchFamily="50" charset="-128"/>
              </a:endParaRPr>
            </a:p>
          </p:txBody>
        </p:sp>
        <p:grpSp>
          <p:nvGrpSpPr>
            <p:cNvPr id="68" name="グループ化 67"/>
            <p:cNvGrpSpPr/>
            <p:nvPr/>
          </p:nvGrpSpPr>
          <p:grpSpPr bwMode="auto">
            <a:xfrm rot="16200000">
              <a:off x="3730861" y="3024607"/>
              <a:ext cx="518124" cy="283871"/>
              <a:chOff x="6012160" y="2708920"/>
              <a:chExt cx="576065" cy="360040"/>
            </a:xfrm>
            <a:scene3d>
              <a:camera prst="orthographicFront">
                <a:rot lat="0" lon="0" rev="0"/>
              </a:camera>
              <a:lightRig rig="threePt" dir="t"/>
            </a:scene3d>
          </p:grpSpPr>
          <p:sp>
            <p:nvSpPr>
              <p:cNvPr id="125" name="円/楕円 124"/>
              <p:cNvSpPr/>
              <p:nvPr/>
            </p:nvSpPr>
            <p:spPr>
              <a:xfrm>
                <a:off x="6012160" y="2708920"/>
                <a:ext cx="360040" cy="360040"/>
              </a:xfrm>
              <a:prstGeom prst="ellipse">
                <a:avLst/>
              </a:prstGeom>
              <a:noFill/>
              <a:ln w="31750">
                <a:solidFill>
                  <a:srgbClr val="C00000"/>
                </a:solidFill>
              </a:ln>
            </p:spPr>
            <p:style>
              <a:lnRef idx="2">
                <a:schemeClr val="accent6"/>
              </a:lnRef>
              <a:fillRef idx="1">
                <a:schemeClr val="lt1"/>
              </a:fillRef>
              <a:effectRef idx="0">
                <a:schemeClr val="accent6"/>
              </a:effectRef>
              <a:fontRef idx="minor">
                <a:schemeClr val="dk1"/>
              </a:fontRef>
            </p:style>
            <p:txBody>
              <a:bodyPr anchor="ctr"/>
              <a:lstStyle/>
              <a:p>
                <a:pPr>
                  <a:defRPr/>
                </a:pPr>
                <a:endParaRPr lang="ja-JP" altLang="en-US" sz="1200">
                  <a:latin typeface="Arial Unicode MS" pitchFamily="50" charset="-128"/>
                  <a:ea typeface="Arial Unicode MS" pitchFamily="50" charset="-128"/>
                  <a:cs typeface="Arial Unicode MS" pitchFamily="50" charset="-128"/>
                </a:endParaRPr>
              </a:p>
            </p:txBody>
          </p:sp>
          <p:sp>
            <p:nvSpPr>
              <p:cNvPr id="126" name="円/楕円 125"/>
              <p:cNvSpPr/>
              <p:nvPr/>
            </p:nvSpPr>
            <p:spPr>
              <a:xfrm>
                <a:off x="6228185" y="2708920"/>
                <a:ext cx="360040" cy="360040"/>
              </a:xfrm>
              <a:prstGeom prst="ellipse">
                <a:avLst/>
              </a:prstGeom>
              <a:noFill/>
              <a:ln w="31750">
                <a:solidFill>
                  <a:srgbClr val="C00000"/>
                </a:solidFill>
              </a:ln>
            </p:spPr>
            <p:style>
              <a:lnRef idx="2">
                <a:schemeClr val="accent6"/>
              </a:lnRef>
              <a:fillRef idx="1">
                <a:schemeClr val="lt1"/>
              </a:fillRef>
              <a:effectRef idx="0">
                <a:schemeClr val="accent6"/>
              </a:effectRef>
              <a:fontRef idx="minor">
                <a:schemeClr val="dk1"/>
              </a:fontRef>
            </p:style>
            <p:txBody>
              <a:bodyPr anchor="ctr"/>
              <a:lstStyle/>
              <a:p>
                <a:pPr>
                  <a:defRPr/>
                </a:pPr>
                <a:endParaRPr lang="ja-JP" altLang="en-US" sz="1200">
                  <a:latin typeface="Arial Unicode MS" pitchFamily="50" charset="-128"/>
                  <a:ea typeface="Arial Unicode MS" pitchFamily="50" charset="-128"/>
                  <a:cs typeface="Arial Unicode MS" pitchFamily="50" charset="-128"/>
                </a:endParaRPr>
              </a:p>
            </p:txBody>
          </p:sp>
        </p:grpSp>
        <p:cxnSp>
          <p:nvCxnSpPr>
            <p:cNvPr id="69" name="直線コネクタ 68"/>
            <p:cNvCxnSpPr/>
            <p:nvPr/>
          </p:nvCxnSpPr>
          <p:spPr bwMode="auto">
            <a:xfrm flipH="1">
              <a:off x="3990814" y="3429054"/>
              <a:ext cx="3966" cy="496762"/>
            </a:xfrm>
            <a:prstGeom prst="line">
              <a:avLst/>
            </a:prstGeom>
            <a:ln w="25400"/>
          </p:spPr>
          <p:style>
            <a:lnRef idx="1">
              <a:schemeClr val="dk1"/>
            </a:lnRef>
            <a:fillRef idx="0">
              <a:schemeClr val="dk1"/>
            </a:fillRef>
            <a:effectRef idx="0">
              <a:schemeClr val="dk1"/>
            </a:effectRef>
            <a:fontRef idx="minor">
              <a:schemeClr val="tx1"/>
            </a:fontRef>
          </p:style>
        </p:cxnSp>
        <p:grpSp>
          <p:nvGrpSpPr>
            <p:cNvPr id="15394" name="グループ化 59"/>
            <p:cNvGrpSpPr>
              <a:grpSpLocks/>
            </p:cNvGrpSpPr>
            <p:nvPr/>
          </p:nvGrpSpPr>
          <p:grpSpPr bwMode="auto">
            <a:xfrm>
              <a:off x="3791213" y="3931712"/>
              <a:ext cx="397419" cy="129531"/>
              <a:chOff x="6876256" y="6381328"/>
              <a:chExt cx="504056" cy="144016"/>
            </a:xfrm>
          </p:grpSpPr>
          <p:cxnSp>
            <p:nvCxnSpPr>
              <p:cNvPr id="111" name="直線コネクタ 110"/>
              <p:cNvCxnSpPr/>
              <p:nvPr/>
            </p:nvCxnSpPr>
            <p:spPr>
              <a:xfrm>
                <a:off x="6875945" y="6378846"/>
                <a:ext cx="503366" cy="0"/>
              </a:xfrm>
              <a:prstGeom prst="line">
                <a:avLst/>
              </a:prstGeom>
            </p:spPr>
            <p:style>
              <a:lnRef idx="2">
                <a:schemeClr val="dk1"/>
              </a:lnRef>
              <a:fillRef idx="0">
                <a:schemeClr val="dk1"/>
              </a:fillRef>
              <a:effectRef idx="1">
                <a:schemeClr val="dk1"/>
              </a:effectRef>
              <a:fontRef idx="minor">
                <a:schemeClr val="tx1"/>
              </a:fontRef>
            </p:style>
          </p:cxnSp>
          <p:cxnSp>
            <p:nvCxnSpPr>
              <p:cNvPr id="112" name="直線コネクタ 111"/>
              <p:cNvCxnSpPr/>
              <p:nvPr/>
            </p:nvCxnSpPr>
            <p:spPr>
              <a:xfrm flipH="1">
                <a:off x="6875945" y="6378846"/>
                <a:ext cx="142957" cy="146498"/>
              </a:xfrm>
              <a:prstGeom prst="line">
                <a:avLst/>
              </a:prstGeom>
            </p:spPr>
            <p:style>
              <a:lnRef idx="2">
                <a:schemeClr val="dk1"/>
              </a:lnRef>
              <a:fillRef idx="0">
                <a:schemeClr val="dk1"/>
              </a:fillRef>
              <a:effectRef idx="1">
                <a:schemeClr val="dk1"/>
              </a:effectRef>
              <a:fontRef idx="minor">
                <a:schemeClr val="tx1"/>
              </a:fontRef>
            </p:style>
          </p:cxnSp>
          <p:cxnSp>
            <p:nvCxnSpPr>
              <p:cNvPr id="114" name="直線コネクタ 113"/>
              <p:cNvCxnSpPr/>
              <p:nvPr/>
            </p:nvCxnSpPr>
            <p:spPr>
              <a:xfrm flipH="1">
                <a:off x="7018902" y="6378846"/>
                <a:ext cx="142955" cy="146498"/>
              </a:xfrm>
              <a:prstGeom prst="line">
                <a:avLst/>
              </a:prstGeom>
            </p:spPr>
            <p:style>
              <a:lnRef idx="2">
                <a:schemeClr val="dk1"/>
              </a:lnRef>
              <a:fillRef idx="0">
                <a:schemeClr val="dk1"/>
              </a:fillRef>
              <a:effectRef idx="1">
                <a:schemeClr val="dk1"/>
              </a:effectRef>
              <a:fontRef idx="minor">
                <a:schemeClr val="tx1"/>
              </a:fontRef>
            </p:style>
          </p:cxnSp>
          <p:cxnSp>
            <p:nvCxnSpPr>
              <p:cNvPr id="119" name="直線コネクタ 118"/>
              <p:cNvCxnSpPr/>
              <p:nvPr/>
            </p:nvCxnSpPr>
            <p:spPr>
              <a:xfrm flipH="1">
                <a:off x="7161857" y="6378846"/>
                <a:ext cx="144969" cy="146498"/>
              </a:xfrm>
              <a:prstGeom prst="line">
                <a:avLst/>
              </a:prstGeom>
            </p:spPr>
            <p:style>
              <a:lnRef idx="2">
                <a:schemeClr val="dk1"/>
              </a:lnRef>
              <a:fillRef idx="0">
                <a:schemeClr val="dk1"/>
              </a:fillRef>
              <a:effectRef idx="1">
                <a:schemeClr val="dk1"/>
              </a:effectRef>
              <a:fontRef idx="minor">
                <a:schemeClr val="tx1"/>
              </a:fontRef>
            </p:style>
          </p:cxnSp>
        </p:grpSp>
        <p:sp>
          <p:nvSpPr>
            <p:cNvPr id="86" name="二等辺三角形 85"/>
            <p:cNvSpPr/>
            <p:nvPr/>
          </p:nvSpPr>
          <p:spPr bwMode="auto">
            <a:xfrm rot="5400000">
              <a:off x="5265513" y="2618511"/>
              <a:ext cx="444827" cy="379285"/>
            </a:xfrm>
            <a:prstGeom prst="triangl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1200" dirty="0">
                <a:latin typeface="Arial Unicode MS" pitchFamily="50" charset="-128"/>
                <a:ea typeface="Arial Unicode MS" pitchFamily="50" charset="-128"/>
                <a:cs typeface="Arial Unicode MS" pitchFamily="50" charset="-128"/>
              </a:endParaRPr>
            </a:p>
          </p:txBody>
        </p:sp>
        <p:cxnSp>
          <p:nvCxnSpPr>
            <p:cNvPr id="101" name="直線矢印コネクタ 100"/>
            <p:cNvCxnSpPr/>
            <p:nvPr/>
          </p:nvCxnSpPr>
          <p:spPr bwMode="auto">
            <a:xfrm>
              <a:off x="6764670" y="2877568"/>
              <a:ext cx="284163" cy="0"/>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10" name="テキスト ボックス 9"/>
            <p:cNvSpPr txBox="1"/>
            <p:nvPr/>
          </p:nvSpPr>
          <p:spPr>
            <a:xfrm>
              <a:off x="2932314" y="1255667"/>
              <a:ext cx="683200" cy="400110"/>
            </a:xfrm>
            <a:prstGeom prst="rect">
              <a:avLst/>
            </a:prstGeom>
            <a:noFill/>
          </p:spPr>
          <p:txBody>
            <a:bodyPr wrap="none" rtlCol="0">
              <a:spAutoFit/>
            </a:bodyPr>
            <a:lstStyle/>
            <a:p>
              <a:r>
                <a:rPr lang="en-US" altLang="ja-JP" sz="2000" dirty="0">
                  <a:latin typeface="Arial Unicode MS" pitchFamily="50" charset="-128"/>
                  <a:ea typeface="Arial Unicode MS" pitchFamily="50" charset="-128"/>
                  <a:cs typeface="Arial Unicode MS" pitchFamily="50" charset="-128"/>
                </a:rPr>
                <a:t>10M</a:t>
              </a:r>
              <a:endParaRPr kumimoji="1" lang="ja-JP" altLang="en-US" sz="2000" dirty="0">
                <a:latin typeface="Arial Unicode MS" pitchFamily="50" charset="-128"/>
                <a:ea typeface="Arial Unicode MS" pitchFamily="50" charset="-128"/>
                <a:cs typeface="Arial Unicode MS" pitchFamily="50" charset="-128"/>
              </a:endParaRPr>
            </a:p>
          </p:txBody>
        </p:sp>
        <p:sp>
          <p:nvSpPr>
            <p:cNvPr id="15368" name="テキスト ボックス 121"/>
            <p:cNvSpPr txBox="1">
              <a:spLocks noChangeArrowheads="1"/>
            </p:cNvSpPr>
            <p:nvPr/>
          </p:nvSpPr>
          <p:spPr bwMode="auto">
            <a:xfrm>
              <a:off x="3967408" y="1597863"/>
              <a:ext cx="164660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2400">
                  <a:solidFill>
                    <a:schemeClr val="tx1"/>
                  </a:solidFill>
                  <a:latin typeface="Times" pitchFamily="18" charset="0"/>
                  <a:ea typeface="Osaka" charset="-128"/>
                </a:defRPr>
              </a:lvl1pPr>
              <a:lvl2pPr marL="742950" indent="-285750" eaLnBrk="0" hangingPunct="0">
                <a:defRPr kumimoji="1" sz="2400">
                  <a:solidFill>
                    <a:schemeClr val="tx1"/>
                  </a:solidFill>
                  <a:latin typeface="Times" pitchFamily="18" charset="0"/>
                  <a:ea typeface="Osaka" charset="-128"/>
                </a:defRPr>
              </a:lvl2pPr>
              <a:lvl3pPr marL="1143000" indent="-228600" eaLnBrk="0" hangingPunct="0">
                <a:defRPr kumimoji="1" sz="2400">
                  <a:solidFill>
                    <a:schemeClr val="tx1"/>
                  </a:solidFill>
                  <a:latin typeface="Times" pitchFamily="18" charset="0"/>
                  <a:ea typeface="Osaka" charset="-128"/>
                </a:defRPr>
              </a:lvl3pPr>
              <a:lvl4pPr marL="1600200" indent="-228600" eaLnBrk="0" hangingPunct="0">
                <a:defRPr kumimoji="1" sz="2400">
                  <a:solidFill>
                    <a:schemeClr val="tx1"/>
                  </a:solidFill>
                  <a:latin typeface="Times" pitchFamily="18" charset="0"/>
                  <a:ea typeface="Osaka" charset="-128"/>
                </a:defRPr>
              </a:lvl4pPr>
              <a:lvl5pPr marL="2057400" indent="-228600" eaLnBrk="0" hangingPunct="0">
                <a:defRPr kumimoji="1" sz="2400">
                  <a:solidFill>
                    <a:schemeClr val="tx1"/>
                  </a:solidFill>
                  <a:latin typeface="Times" pitchFamily="18" charset="0"/>
                  <a:ea typeface="Osaka" charset="-128"/>
                </a:defRPr>
              </a:lvl5pPr>
              <a:lvl6pPr marL="2514600" indent="-228600" algn="ctr" eaLnBrk="0" fontAlgn="base" hangingPunct="0">
                <a:spcBef>
                  <a:spcPct val="0"/>
                </a:spcBef>
                <a:spcAft>
                  <a:spcPct val="0"/>
                </a:spcAft>
                <a:defRPr kumimoji="1" sz="2400">
                  <a:solidFill>
                    <a:schemeClr val="tx1"/>
                  </a:solidFill>
                  <a:latin typeface="Times" pitchFamily="18" charset="0"/>
                  <a:ea typeface="Osaka" charset="-128"/>
                </a:defRPr>
              </a:lvl6pPr>
              <a:lvl7pPr marL="2971800" indent="-228600" algn="ctr" eaLnBrk="0" fontAlgn="base" hangingPunct="0">
                <a:spcBef>
                  <a:spcPct val="0"/>
                </a:spcBef>
                <a:spcAft>
                  <a:spcPct val="0"/>
                </a:spcAft>
                <a:defRPr kumimoji="1" sz="2400">
                  <a:solidFill>
                    <a:schemeClr val="tx1"/>
                  </a:solidFill>
                  <a:latin typeface="Times" pitchFamily="18" charset="0"/>
                  <a:ea typeface="Osaka" charset="-128"/>
                </a:defRPr>
              </a:lvl7pPr>
              <a:lvl8pPr marL="3429000" indent="-228600" algn="ctr" eaLnBrk="0" fontAlgn="base" hangingPunct="0">
                <a:spcBef>
                  <a:spcPct val="0"/>
                </a:spcBef>
                <a:spcAft>
                  <a:spcPct val="0"/>
                </a:spcAft>
                <a:defRPr kumimoji="1" sz="2400">
                  <a:solidFill>
                    <a:schemeClr val="tx1"/>
                  </a:solidFill>
                  <a:latin typeface="Times" pitchFamily="18" charset="0"/>
                  <a:ea typeface="Osaka" charset="-128"/>
                </a:defRPr>
              </a:lvl8pPr>
              <a:lvl9pPr marL="3886200" indent="-228600" algn="ctr" eaLnBrk="0" fontAlgn="base" hangingPunct="0">
                <a:spcBef>
                  <a:spcPct val="0"/>
                </a:spcBef>
                <a:spcAft>
                  <a:spcPct val="0"/>
                </a:spcAft>
                <a:defRPr kumimoji="1" sz="2400">
                  <a:solidFill>
                    <a:schemeClr val="tx1"/>
                  </a:solidFill>
                  <a:latin typeface="Times" pitchFamily="18" charset="0"/>
                  <a:ea typeface="Osaka" charset="-128"/>
                </a:defRPr>
              </a:lvl9pPr>
            </a:lstStyle>
            <a:p>
              <a:pPr eaLnBrk="1" hangingPunct="1"/>
              <a:r>
                <a:rPr lang="en-US" altLang="ja-JP" sz="1800" dirty="0">
                  <a:latin typeface="Arial Unicode MS" pitchFamily="50" charset="-128"/>
                  <a:ea typeface="Arial Unicode MS" pitchFamily="50" charset="-128"/>
                  <a:cs typeface="Arial Unicode MS" pitchFamily="50" charset="-128"/>
                </a:rPr>
                <a:t>T~350mK </a:t>
              </a:r>
            </a:p>
            <a:p>
              <a:pPr eaLnBrk="1" hangingPunct="1"/>
              <a:r>
                <a:rPr lang="en-US" altLang="ja-JP" sz="1800" dirty="0">
                  <a:latin typeface="Arial Unicode MS" pitchFamily="50" charset="-128"/>
                  <a:ea typeface="Arial Unicode MS" pitchFamily="50" charset="-128"/>
                  <a:cs typeface="Arial Unicode MS" pitchFamily="50" charset="-128"/>
                </a:rPr>
                <a:t>(</a:t>
              </a:r>
              <a:r>
                <a:rPr lang="en-US" altLang="ja-JP" sz="1800" baseline="30000" dirty="0">
                  <a:latin typeface="Arial Unicode MS" pitchFamily="50" charset="-128"/>
                  <a:ea typeface="Arial Unicode MS" pitchFamily="50" charset="-128"/>
                  <a:cs typeface="Arial Unicode MS" pitchFamily="50" charset="-128"/>
                </a:rPr>
                <a:t>3</a:t>
              </a:r>
              <a:r>
                <a:rPr lang="en-US" altLang="ja-JP" sz="1800" dirty="0">
                  <a:latin typeface="Arial Unicode MS" pitchFamily="50" charset="-128"/>
                  <a:ea typeface="Arial Unicode MS" pitchFamily="50" charset="-128"/>
                  <a:cs typeface="Arial Unicode MS" pitchFamily="50" charset="-128"/>
                </a:rPr>
                <a:t>He sorption)</a:t>
              </a:r>
              <a:endParaRPr lang="ja-JP" altLang="en-US" sz="1800" dirty="0">
                <a:latin typeface="Arial Unicode MS" pitchFamily="50" charset="-128"/>
                <a:ea typeface="Arial Unicode MS" pitchFamily="50" charset="-128"/>
                <a:cs typeface="Arial Unicode MS" pitchFamily="50" charset="-128"/>
              </a:endParaRPr>
            </a:p>
          </p:txBody>
        </p:sp>
        <p:grpSp>
          <p:nvGrpSpPr>
            <p:cNvPr id="5" name="グループ化 4"/>
            <p:cNvGrpSpPr/>
            <p:nvPr/>
          </p:nvGrpSpPr>
          <p:grpSpPr>
            <a:xfrm>
              <a:off x="4852857" y="2620824"/>
              <a:ext cx="101046" cy="379012"/>
              <a:chOff x="3030794" y="1259527"/>
              <a:chExt cx="101046" cy="379012"/>
            </a:xfrm>
          </p:grpSpPr>
          <p:cxnSp>
            <p:nvCxnSpPr>
              <p:cNvPr id="72" name="直線コネクタ 71"/>
              <p:cNvCxnSpPr/>
              <p:nvPr/>
            </p:nvCxnSpPr>
            <p:spPr bwMode="auto">
              <a:xfrm>
                <a:off x="3030794" y="1259527"/>
                <a:ext cx="0" cy="379012"/>
              </a:xfrm>
              <a:prstGeom prst="line">
                <a:avLst/>
              </a:prstGeom>
              <a:ln w="31750"/>
            </p:spPr>
            <p:style>
              <a:lnRef idx="1">
                <a:schemeClr val="dk1"/>
              </a:lnRef>
              <a:fillRef idx="0">
                <a:schemeClr val="dk1"/>
              </a:fillRef>
              <a:effectRef idx="0">
                <a:schemeClr val="dk1"/>
              </a:effectRef>
              <a:fontRef idx="minor">
                <a:schemeClr val="tx1"/>
              </a:fontRef>
            </p:style>
          </p:cxnSp>
          <p:cxnSp>
            <p:nvCxnSpPr>
              <p:cNvPr id="63" name="直線コネクタ 62"/>
              <p:cNvCxnSpPr/>
              <p:nvPr/>
            </p:nvCxnSpPr>
            <p:spPr bwMode="auto">
              <a:xfrm>
                <a:off x="3131840" y="1259527"/>
                <a:ext cx="0" cy="379012"/>
              </a:xfrm>
              <a:prstGeom prst="line">
                <a:avLst/>
              </a:prstGeom>
              <a:ln w="31750"/>
            </p:spPr>
            <p:style>
              <a:lnRef idx="1">
                <a:schemeClr val="dk1"/>
              </a:lnRef>
              <a:fillRef idx="0">
                <a:schemeClr val="dk1"/>
              </a:fillRef>
              <a:effectRef idx="0">
                <a:schemeClr val="dk1"/>
              </a:effectRef>
              <a:fontRef idx="minor">
                <a:schemeClr val="tx1"/>
              </a:fontRef>
            </p:style>
          </p:cxnSp>
        </p:grpSp>
        <p:cxnSp>
          <p:nvCxnSpPr>
            <p:cNvPr id="65" name="直線コネクタ 64"/>
            <p:cNvCxnSpPr>
              <a:cxnSpLocks/>
              <a:endCxn id="86" idx="3"/>
            </p:cNvCxnSpPr>
            <p:nvPr/>
          </p:nvCxnSpPr>
          <p:spPr bwMode="auto">
            <a:xfrm flipV="1">
              <a:off x="4953903" y="2808154"/>
              <a:ext cx="344381" cy="2176"/>
            </a:xfrm>
            <a:prstGeom prst="line">
              <a:avLst/>
            </a:prstGeom>
            <a:ln w="25400"/>
          </p:spPr>
          <p:style>
            <a:lnRef idx="1">
              <a:schemeClr val="dk1"/>
            </a:lnRef>
            <a:fillRef idx="0">
              <a:schemeClr val="dk1"/>
            </a:fillRef>
            <a:effectRef idx="0">
              <a:schemeClr val="dk1"/>
            </a:effectRef>
            <a:fontRef idx="minor">
              <a:schemeClr val="tx1"/>
            </a:fontRef>
          </p:style>
        </p:cxnSp>
        <p:cxnSp>
          <p:nvCxnSpPr>
            <p:cNvPr id="75" name="直線コネクタ 74"/>
            <p:cNvCxnSpPr>
              <a:cxnSpLocks/>
            </p:cNvCxnSpPr>
            <p:nvPr/>
          </p:nvCxnSpPr>
          <p:spPr bwMode="auto">
            <a:xfrm>
              <a:off x="5689322" y="2802091"/>
              <a:ext cx="707815" cy="3588"/>
            </a:xfrm>
            <a:prstGeom prst="line">
              <a:avLst/>
            </a:prstGeom>
            <a:ln w="25400"/>
          </p:spPr>
          <p:style>
            <a:lnRef idx="1">
              <a:schemeClr val="dk1"/>
            </a:lnRef>
            <a:fillRef idx="0">
              <a:schemeClr val="dk1"/>
            </a:fillRef>
            <a:effectRef idx="0">
              <a:schemeClr val="dk1"/>
            </a:effectRef>
            <a:fontRef idx="minor">
              <a:schemeClr val="tx1"/>
            </a:fontRef>
          </p:style>
        </p:cxnSp>
        <p:grpSp>
          <p:nvGrpSpPr>
            <p:cNvPr id="8" name="グループ化 7"/>
            <p:cNvGrpSpPr/>
            <p:nvPr/>
          </p:nvGrpSpPr>
          <p:grpSpPr>
            <a:xfrm>
              <a:off x="2128674" y="1445607"/>
              <a:ext cx="404669" cy="119470"/>
              <a:chOff x="183038" y="1097835"/>
              <a:chExt cx="404669" cy="119470"/>
            </a:xfrm>
          </p:grpSpPr>
          <p:cxnSp>
            <p:nvCxnSpPr>
              <p:cNvPr id="120" name="直線コネクタ 119"/>
              <p:cNvCxnSpPr/>
              <p:nvPr/>
            </p:nvCxnSpPr>
            <p:spPr bwMode="auto">
              <a:xfrm flipV="1">
                <a:off x="183038" y="1097835"/>
                <a:ext cx="404669" cy="3033"/>
              </a:xfrm>
              <a:prstGeom prst="line">
                <a:avLst/>
              </a:prstGeom>
              <a:ln w="31750"/>
            </p:spPr>
            <p:style>
              <a:lnRef idx="2">
                <a:schemeClr val="dk1"/>
              </a:lnRef>
              <a:fillRef idx="0">
                <a:schemeClr val="dk1"/>
              </a:fillRef>
              <a:effectRef idx="1">
                <a:schemeClr val="dk1"/>
              </a:effectRef>
              <a:fontRef idx="minor">
                <a:schemeClr val="tx1"/>
              </a:fontRef>
            </p:style>
          </p:cxnSp>
          <p:cxnSp>
            <p:nvCxnSpPr>
              <p:cNvPr id="44" name="直線コネクタ 43"/>
              <p:cNvCxnSpPr/>
              <p:nvPr/>
            </p:nvCxnSpPr>
            <p:spPr bwMode="auto">
              <a:xfrm>
                <a:off x="259471" y="1217305"/>
                <a:ext cx="252000" cy="0"/>
              </a:xfrm>
              <a:prstGeom prst="line">
                <a:avLst/>
              </a:prstGeom>
              <a:ln w="50800"/>
            </p:spPr>
            <p:style>
              <a:lnRef idx="2">
                <a:schemeClr val="dk1"/>
              </a:lnRef>
              <a:fillRef idx="0">
                <a:schemeClr val="dk1"/>
              </a:fillRef>
              <a:effectRef idx="1">
                <a:schemeClr val="dk1"/>
              </a:effectRef>
              <a:fontRef idx="minor">
                <a:schemeClr val="tx1"/>
              </a:fontRef>
            </p:style>
          </p:cxnSp>
        </p:grpSp>
        <p:grpSp>
          <p:nvGrpSpPr>
            <p:cNvPr id="51" name="グループ化 59"/>
            <p:cNvGrpSpPr>
              <a:grpSpLocks/>
            </p:cNvGrpSpPr>
            <p:nvPr/>
          </p:nvGrpSpPr>
          <p:grpSpPr bwMode="auto">
            <a:xfrm>
              <a:off x="2147047" y="2020563"/>
              <a:ext cx="397419" cy="129531"/>
              <a:chOff x="6876256" y="6381328"/>
              <a:chExt cx="504056" cy="144016"/>
            </a:xfrm>
          </p:grpSpPr>
          <p:cxnSp>
            <p:nvCxnSpPr>
              <p:cNvPr id="52" name="直線コネクタ 51"/>
              <p:cNvCxnSpPr/>
              <p:nvPr/>
            </p:nvCxnSpPr>
            <p:spPr>
              <a:xfrm>
                <a:off x="6875945" y="6378846"/>
                <a:ext cx="503366" cy="0"/>
              </a:xfrm>
              <a:prstGeom prst="line">
                <a:avLst/>
              </a:prstGeom>
            </p:spPr>
            <p:style>
              <a:lnRef idx="2">
                <a:schemeClr val="dk1"/>
              </a:lnRef>
              <a:fillRef idx="0">
                <a:schemeClr val="dk1"/>
              </a:fillRef>
              <a:effectRef idx="1">
                <a:schemeClr val="dk1"/>
              </a:effectRef>
              <a:fontRef idx="minor">
                <a:schemeClr val="tx1"/>
              </a:fontRef>
            </p:style>
          </p:cxnSp>
          <p:cxnSp>
            <p:nvCxnSpPr>
              <p:cNvPr id="53" name="直線コネクタ 52"/>
              <p:cNvCxnSpPr/>
              <p:nvPr/>
            </p:nvCxnSpPr>
            <p:spPr>
              <a:xfrm flipH="1">
                <a:off x="6875945" y="6378846"/>
                <a:ext cx="142957" cy="146498"/>
              </a:xfrm>
              <a:prstGeom prst="line">
                <a:avLst/>
              </a:prstGeom>
            </p:spPr>
            <p:style>
              <a:lnRef idx="2">
                <a:schemeClr val="dk1"/>
              </a:lnRef>
              <a:fillRef idx="0">
                <a:schemeClr val="dk1"/>
              </a:fillRef>
              <a:effectRef idx="1">
                <a:schemeClr val="dk1"/>
              </a:effectRef>
              <a:fontRef idx="minor">
                <a:schemeClr val="tx1"/>
              </a:fontRef>
            </p:style>
          </p:cxnSp>
          <p:cxnSp>
            <p:nvCxnSpPr>
              <p:cNvPr id="55" name="直線コネクタ 54"/>
              <p:cNvCxnSpPr/>
              <p:nvPr/>
            </p:nvCxnSpPr>
            <p:spPr>
              <a:xfrm flipH="1">
                <a:off x="7018902" y="6378846"/>
                <a:ext cx="142955" cy="146498"/>
              </a:xfrm>
              <a:prstGeom prst="line">
                <a:avLst/>
              </a:prstGeom>
            </p:spPr>
            <p:style>
              <a:lnRef idx="2">
                <a:schemeClr val="dk1"/>
              </a:lnRef>
              <a:fillRef idx="0">
                <a:schemeClr val="dk1"/>
              </a:fillRef>
              <a:effectRef idx="1">
                <a:schemeClr val="dk1"/>
              </a:effectRef>
              <a:fontRef idx="minor">
                <a:schemeClr val="tx1"/>
              </a:fontRef>
            </p:style>
          </p:cxnSp>
          <p:cxnSp>
            <p:nvCxnSpPr>
              <p:cNvPr id="56" name="直線コネクタ 55"/>
              <p:cNvCxnSpPr/>
              <p:nvPr/>
            </p:nvCxnSpPr>
            <p:spPr>
              <a:xfrm flipH="1">
                <a:off x="7161857" y="6378846"/>
                <a:ext cx="144969" cy="146498"/>
              </a:xfrm>
              <a:prstGeom prst="line">
                <a:avLst/>
              </a:prstGeom>
            </p:spPr>
            <p:style>
              <a:lnRef idx="2">
                <a:schemeClr val="dk1"/>
              </a:lnRef>
              <a:fillRef idx="0">
                <a:schemeClr val="dk1"/>
              </a:fillRef>
              <a:effectRef idx="1">
                <a:schemeClr val="dk1"/>
              </a:effectRef>
              <a:fontRef idx="minor">
                <a:schemeClr val="tx1"/>
              </a:fontRef>
            </p:style>
          </p:cxnSp>
        </p:grpSp>
        <p:cxnSp>
          <p:nvCxnSpPr>
            <p:cNvPr id="57" name="直線コネクタ 56"/>
            <p:cNvCxnSpPr/>
            <p:nvPr/>
          </p:nvCxnSpPr>
          <p:spPr bwMode="auto">
            <a:xfrm flipV="1">
              <a:off x="2345757" y="1550885"/>
              <a:ext cx="834" cy="478606"/>
            </a:xfrm>
            <a:prstGeom prst="line">
              <a:avLst/>
            </a:prstGeom>
            <a:ln w="25400"/>
          </p:spPr>
          <p:style>
            <a:lnRef idx="1">
              <a:schemeClr val="dk1"/>
            </a:lnRef>
            <a:fillRef idx="0">
              <a:schemeClr val="dk1"/>
            </a:fillRef>
            <a:effectRef idx="0">
              <a:schemeClr val="dk1"/>
            </a:effectRef>
            <a:fontRef idx="minor">
              <a:schemeClr val="tx1"/>
            </a:fontRef>
          </p:style>
        </p:cxnSp>
        <p:sp>
          <p:nvSpPr>
            <p:cNvPr id="9" name="フリーフォーム: 図形 8"/>
            <p:cNvSpPr/>
            <p:nvPr/>
          </p:nvSpPr>
          <p:spPr>
            <a:xfrm>
              <a:off x="2337843" y="1185347"/>
              <a:ext cx="556133" cy="265369"/>
            </a:xfrm>
            <a:custGeom>
              <a:avLst/>
              <a:gdLst>
                <a:gd name="connsiteX0" fmla="*/ 0 w 652006"/>
                <a:gd name="connsiteY0" fmla="*/ 190831 h 190831"/>
                <a:gd name="connsiteX1" fmla="*/ 7951 w 652006"/>
                <a:gd name="connsiteY1" fmla="*/ 0 h 190831"/>
                <a:gd name="connsiteX2" fmla="*/ 652006 w 652006"/>
                <a:gd name="connsiteY2" fmla="*/ 7951 h 190831"/>
                <a:gd name="connsiteX0" fmla="*/ 23593 w 675599"/>
                <a:gd name="connsiteY0" fmla="*/ 197851 h 197851"/>
                <a:gd name="connsiteX1" fmla="*/ 0 w 675599"/>
                <a:gd name="connsiteY1" fmla="*/ 0 h 197851"/>
                <a:gd name="connsiteX2" fmla="*/ 675599 w 675599"/>
                <a:gd name="connsiteY2" fmla="*/ 14971 h 197851"/>
                <a:gd name="connsiteX0" fmla="*/ 0 w 683496"/>
                <a:gd name="connsiteY0" fmla="*/ 200654 h 200654"/>
                <a:gd name="connsiteX1" fmla="*/ 7897 w 683496"/>
                <a:gd name="connsiteY1" fmla="*/ 0 h 200654"/>
                <a:gd name="connsiteX2" fmla="*/ 683496 w 683496"/>
                <a:gd name="connsiteY2" fmla="*/ 14971 h 200654"/>
                <a:gd name="connsiteX0" fmla="*/ 17295 w 675599"/>
                <a:gd name="connsiteY0" fmla="*/ 234292 h 234292"/>
                <a:gd name="connsiteX1" fmla="*/ 0 w 675599"/>
                <a:gd name="connsiteY1" fmla="*/ 0 h 234292"/>
                <a:gd name="connsiteX2" fmla="*/ 675599 w 675599"/>
                <a:gd name="connsiteY2" fmla="*/ 14971 h 234292"/>
                <a:gd name="connsiteX0" fmla="*/ 0 w 658304"/>
                <a:gd name="connsiteY0" fmla="*/ 234292 h 234292"/>
                <a:gd name="connsiteX1" fmla="*/ 1599 w 658304"/>
                <a:gd name="connsiteY1" fmla="*/ 0 h 234292"/>
                <a:gd name="connsiteX2" fmla="*/ 658304 w 658304"/>
                <a:gd name="connsiteY2" fmla="*/ 14971 h 234292"/>
                <a:gd name="connsiteX0" fmla="*/ 1550 w 659854"/>
                <a:gd name="connsiteY0" fmla="*/ 234292 h 234292"/>
                <a:gd name="connsiteX1" fmla="*/ 0 w 659854"/>
                <a:gd name="connsiteY1" fmla="*/ 0 h 234292"/>
                <a:gd name="connsiteX2" fmla="*/ 659854 w 659854"/>
                <a:gd name="connsiteY2" fmla="*/ 14971 h 234292"/>
                <a:gd name="connsiteX0" fmla="*/ 1550 w 659854"/>
                <a:gd name="connsiteY0" fmla="*/ 234292 h 234292"/>
                <a:gd name="connsiteX1" fmla="*/ 0 w 659854"/>
                <a:gd name="connsiteY1" fmla="*/ 0 h 234292"/>
                <a:gd name="connsiteX2" fmla="*/ 659854 w 659854"/>
                <a:gd name="connsiteY2" fmla="*/ 955 h 234292"/>
                <a:gd name="connsiteX0" fmla="*/ 1550 w 659854"/>
                <a:gd name="connsiteY0" fmla="*/ 234292 h 234292"/>
                <a:gd name="connsiteX1" fmla="*/ 0 w 659854"/>
                <a:gd name="connsiteY1" fmla="*/ 0 h 234292"/>
                <a:gd name="connsiteX2" fmla="*/ 659854 w 659854"/>
                <a:gd name="connsiteY2" fmla="*/ 3758 h 234292"/>
                <a:gd name="connsiteX0" fmla="*/ 1550 w 551568"/>
                <a:gd name="connsiteY0" fmla="*/ 234292 h 234292"/>
                <a:gd name="connsiteX1" fmla="*/ 0 w 551568"/>
                <a:gd name="connsiteY1" fmla="*/ 0 h 234292"/>
                <a:gd name="connsiteX2" fmla="*/ 551568 w 551568"/>
                <a:gd name="connsiteY2" fmla="*/ 3758 h 234292"/>
              </a:gdLst>
              <a:ahLst/>
              <a:cxnLst>
                <a:cxn ang="0">
                  <a:pos x="connsiteX0" y="connsiteY0"/>
                </a:cxn>
                <a:cxn ang="0">
                  <a:pos x="connsiteX1" y="connsiteY1"/>
                </a:cxn>
                <a:cxn ang="0">
                  <a:pos x="connsiteX2" y="connsiteY2"/>
                </a:cxn>
              </a:cxnLst>
              <a:rect l="l" t="t" r="r" b="b"/>
              <a:pathLst>
                <a:path w="551568" h="234292">
                  <a:moveTo>
                    <a:pt x="1550" y="234292"/>
                  </a:moveTo>
                  <a:cubicBezTo>
                    <a:pt x="1033" y="156195"/>
                    <a:pt x="517" y="78097"/>
                    <a:pt x="0" y="0"/>
                  </a:cubicBezTo>
                  <a:lnTo>
                    <a:pt x="551568" y="3758"/>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Freeform 11"/>
            <p:cNvSpPr>
              <a:spLocks/>
            </p:cNvSpPr>
            <p:nvPr/>
          </p:nvSpPr>
          <p:spPr bwMode="auto">
            <a:xfrm>
              <a:off x="2893976" y="1075831"/>
              <a:ext cx="722734" cy="216662"/>
            </a:xfrm>
            <a:custGeom>
              <a:avLst/>
              <a:gdLst>
                <a:gd name="T0" fmla="*/ 0 w 1410"/>
                <a:gd name="T1" fmla="*/ 258 h 456"/>
                <a:gd name="T2" fmla="*/ 222 w 1410"/>
                <a:gd name="T3" fmla="*/ 258 h 456"/>
                <a:gd name="T4" fmla="*/ 318 w 1410"/>
                <a:gd name="T5" fmla="*/ 30 h 456"/>
                <a:gd name="T6" fmla="*/ 468 w 1410"/>
                <a:gd name="T7" fmla="*/ 456 h 456"/>
                <a:gd name="T8" fmla="*/ 672 w 1410"/>
                <a:gd name="T9" fmla="*/ 12 h 456"/>
                <a:gd name="T10" fmla="*/ 858 w 1410"/>
                <a:gd name="T11" fmla="*/ 450 h 456"/>
                <a:gd name="T12" fmla="*/ 1020 w 1410"/>
                <a:gd name="T13" fmla="*/ 0 h 456"/>
                <a:gd name="T14" fmla="*/ 1176 w 1410"/>
                <a:gd name="T15" fmla="*/ 246 h 456"/>
                <a:gd name="T16" fmla="*/ 1410 w 1410"/>
                <a:gd name="T17" fmla="*/ 246 h 456"/>
                <a:gd name="connsiteX0" fmla="*/ 0 w 10000"/>
                <a:gd name="connsiteY0" fmla="*/ 5658 h 10000"/>
                <a:gd name="connsiteX1" fmla="*/ 1574 w 10000"/>
                <a:gd name="connsiteY1" fmla="*/ 5658 h 10000"/>
                <a:gd name="connsiteX2" fmla="*/ 2255 w 10000"/>
                <a:gd name="connsiteY2" fmla="*/ 658 h 10000"/>
                <a:gd name="connsiteX3" fmla="*/ 3319 w 10000"/>
                <a:gd name="connsiteY3" fmla="*/ 10000 h 10000"/>
                <a:gd name="connsiteX4" fmla="*/ 4766 w 10000"/>
                <a:gd name="connsiteY4" fmla="*/ 263 h 10000"/>
                <a:gd name="connsiteX5" fmla="*/ 6085 w 10000"/>
                <a:gd name="connsiteY5" fmla="*/ 9868 h 10000"/>
                <a:gd name="connsiteX6" fmla="*/ 7234 w 10000"/>
                <a:gd name="connsiteY6" fmla="*/ 0 h 10000"/>
                <a:gd name="connsiteX7" fmla="*/ 9171 w 10000"/>
                <a:gd name="connsiteY7" fmla="*/ 9677 h 10000"/>
                <a:gd name="connsiteX8" fmla="*/ 10000 w 10000"/>
                <a:gd name="connsiteY8" fmla="*/ 5395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9171 w 11592"/>
                <a:gd name="connsiteY7" fmla="*/ 9677 h 10000"/>
                <a:gd name="connsiteX8" fmla="*/ 11592 w 11592"/>
                <a:gd name="connsiteY8" fmla="*/ 5181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9171 w 11592"/>
                <a:gd name="connsiteY7" fmla="*/ 9677 h 10000"/>
                <a:gd name="connsiteX8" fmla="*/ 11592 w 11592"/>
                <a:gd name="connsiteY8" fmla="*/ 5181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8548 w 11592"/>
                <a:gd name="connsiteY7" fmla="*/ 9463 h 10000"/>
                <a:gd name="connsiteX8" fmla="*/ 11592 w 11592"/>
                <a:gd name="connsiteY8" fmla="*/ 5181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8548 w 11592"/>
                <a:gd name="connsiteY7" fmla="*/ 9463 h 10000"/>
                <a:gd name="connsiteX8" fmla="*/ 11592 w 11592"/>
                <a:gd name="connsiteY8" fmla="*/ 5181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8548 w 11592"/>
                <a:gd name="connsiteY7" fmla="*/ 9463 h 10000"/>
                <a:gd name="connsiteX8" fmla="*/ 11592 w 11592"/>
                <a:gd name="connsiteY8" fmla="*/ 5181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8548 w 11592"/>
                <a:gd name="connsiteY7" fmla="*/ 9463 h 10000"/>
                <a:gd name="connsiteX8" fmla="*/ 10065 w 11592"/>
                <a:gd name="connsiteY8" fmla="*/ 5087 h 10000"/>
                <a:gd name="connsiteX9" fmla="*/ 11592 w 11592"/>
                <a:gd name="connsiteY9" fmla="*/ 5181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8548 w 11592"/>
                <a:gd name="connsiteY7" fmla="*/ 9463 h 10000"/>
                <a:gd name="connsiteX8" fmla="*/ 10065 w 11592"/>
                <a:gd name="connsiteY8" fmla="*/ 5087 h 10000"/>
                <a:gd name="connsiteX9" fmla="*/ 11592 w 11592"/>
                <a:gd name="connsiteY9" fmla="*/ 5181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8548 w 11592"/>
                <a:gd name="connsiteY7" fmla="*/ 9463 h 10000"/>
                <a:gd name="connsiteX8" fmla="*/ 10065 w 11592"/>
                <a:gd name="connsiteY8" fmla="*/ 5087 h 10000"/>
                <a:gd name="connsiteX9" fmla="*/ 11592 w 11592"/>
                <a:gd name="connsiteY9" fmla="*/ 5181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8548 w 11592"/>
                <a:gd name="connsiteY7" fmla="*/ 9463 h 10000"/>
                <a:gd name="connsiteX8" fmla="*/ 10065 w 11592"/>
                <a:gd name="connsiteY8" fmla="*/ 5087 h 10000"/>
                <a:gd name="connsiteX9" fmla="*/ 11592 w 11592"/>
                <a:gd name="connsiteY9" fmla="*/ 5181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8548 w 11592"/>
                <a:gd name="connsiteY7" fmla="*/ 9463 h 10000"/>
                <a:gd name="connsiteX8" fmla="*/ 10065 w 11592"/>
                <a:gd name="connsiteY8" fmla="*/ 5087 h 10000"/>
                <a:gd name="connsiteX9" fmla="*/ 11592 w 11592"/>
                <a:gd name="connsiteY9" fmla="*/ 4539 h 10000"/>
                <a:gd name="connsiteX0" fmla="*/ 0 w 11631"/>
                <a:gd name="connsiteY0" fmla="*/ 5658 h 10000"/>
                <a:gd name="connsiteX1" fmla="*/ 1574 w 11631"/>
                <a:gd name="connsiteY1" fmla="*/ 5658 h 10000"/>
                <a:gd name="connsiteX2" fmla="*/ 2255 w 11631"/>
                <a:gd name="connsiteY2" fmla="*/ 658 h 10000"/>
                <a:gd name="connsiteX3" fmla="*/ 3319 w 11631"/>
                <a:gd name="connsiteY3" fmla="*/ 10000 h 10000"/>
                <a:gd name="connsiteX4" fmla="*/ 4766 w 11631"/>
                <a:gd name="connsiteY4" fmla="*/ 263 h 10000"/>
                <a:gd name="connsiteX5" fmla="*/ 6085 w 11631"/>
                <a:gd name="connsiteY5" fmla="*/ 9868 h 10000"/>
                <a:gd name="connsiteX6" fmla="*/ 7234 w 11631"/>
                <a:gd name="connsiteY6" fmla="*/ 0 h 10000"/>
                <a:gd name="connsiteX7" fmla="*/ 8548 w 11631"/>
                <a:gd name="connsiteY7" fmla="*/ 9463 h 10000"/>
                <a:gd name="connsiteX8" fmla="*/ 10065 w 11631"/>
                <a:gd name="connsiteY8" fmla="*/ 5087 h 10000"/>
                <a:gd name="connsiteX9" fmla="*/ 11592 w 11631"/>
                <a:gd name="connsiteY9" fmla="*/ 4539 h 10000"/>
                <a:gd name="connsiteX0" fmla="*/ 0 w 11607"/>
                <a:gd name="connsiteY0" fmla="*/ 5658 h 10000"/>
                <a:gd name="connsiteX1" fmla="*/ 1574 w 11607"/>
                <a:gd name="connsiteY1" fmla="*/ 5658 h 10000"/>
                <a:gd name="connsiteX2" fmla="*/ 2255 w 11607"/>
                <a:gd name="connsiteY2" fmla="*/ 658 h 10000"/>
                <a:gd name="connsiteX3" fmla="*/ 3319 w 11607"/>
                <a:gd name="connsiteY3" fmla="*/ 10000 h 10000"/>
                <a:gd name="connsiteX4" fmla="*/ 4766 w 11607"/>
                <a:gd name="connsiteY4" fmla="*/ 263 h 10000"/>
                <a:gd name="connsiteX5" fmla="*/ 6085 w 11607"/>
                <a:gd name="connsiteY5" fmla="*/ 9868 h 10000"/>
                <a:gd name="connsiteX6" fmla="*/ 7234 w 11607"/>
                <a:gd name="connsiteY6" fmla="*/ 0 h 10000"/>
                <a:gd name="connsiteX7" fmla="*/ 8548 w 11607"/>
                <a:gd name="connsiteY7" fmla="*/ 9463 h 10000"/>
                <a:gd name="connsiteX8" fmla="*/ 10065 w 11607"/>
                <a:gd name="connsiteY8" fmla="*/ 5087 h 10000"/>
                <a:gd name="connsiteX9" fmla="*/ 11592 w 11607"/>
                <a:gd name="connsiteY9" fmla="*/ 4539 h 10000"/>
                <a:gd name="connsiteX0" fmla="*/ 0 w 11607"/>
                <a:gd name="connsiteY0" fmla="*/ 5658 h 10000"/>
                <a:gd name="connsiteX1" fmla="*/ 1574 w 11607"/>
                <a:gd name="connsiteY1" fmla="*/ 5658 h 10000"/>
                <a:gd name="connsiteX2" fmla="*/ 2255 w 11607"/>
                <a:gd name="connsiteY2" fmla="*/ 658 h 10000"/>
                <a:gd name="connsiteX3" fmla="*/ 3319 w 11607"/>
                <a:gd name="connsiteY3" fmla="*/ 10000 h 10000"/>
                <a:gd name="connsiteX4" fmla="*/ 4766 w 11607"/>
                <a:gd name="connsiteY4" fmla="*/ 263 h 10000"/>
                <a:gd name="connsiteX5" fmla="*/ 6085 w 11607"/>
                <a:gd name="connsiteY5" fmla="*/ 9868 h 10000"/>
                <a:gd name="connsiteX6" fmla="*/ 7234 w 11607"/>
                <a:gd name="connsiteY6" fmla="*/ 0 h 10000"/>
                <a:gd name="connsiteX7" fmla="*/ 8548 w 11607"/>
                <a:gd name="connsiteY7" fmla="*/ 9463 h 10000"/>
                <a:gd name="connsiteX8" fmla="*/ 10065 w 11607"/>
                <a:gd name="connsiteY8" fmla="*/ 5087 h 10000"/>
                <a:gd name="connsiteX9" fmla="*/ 11592 w 11607"/>
                <a:gd name="connsiteY9" fmla="*/ 4539 h 10000"/>
                <a:gd name="connsiteX0" fmla="*/ 0 w 11607"/>
                <a:gd name="connsiteY0" fmla="*/ 5658 h 10000"/>
                <a:gd name="connsiteX1" fmla="*/ 1574 w 11607"/>
                <a:gd name="connsiteY1" fmla="*/ 5658 h 10000"/>
                <a:gd name="connsiteX2" fmla="*/ 2255 w 11607"/>
                <a:gd name="connsiteY2" fmla="*/ 658 h 10000"/>
                <a:gd name="connsiteX3" fmla="*/ 3319 w 11607"/>
                <a:gd name="connsiteY3" fmla="*/ 10000 h 10000"/>
                <a:gd name="connsiteX4" fmla="*/ 4766 w 11607"/>
                <a:gd name="connsiteY4" fmla="*/ 263 h 10000"/>
                <a:gd name="connsiteX5" fmla="*/ 6085 w 11607"/>
                <a:gd name="connsiteY5" fmla="*/ 9868 h 10000"/>
                <a:gd name="connsiteX6" fmla="*/ 7234 w 11607"/>
                <a:gd name="connsiteY6" fmla="*/ 0 h 10000"/>
                <a:gd name="connsiteX7" fmla="*/ 8548 w 11607"/>
                <a:gd name="connsiteY7" fmla="*/ 9463 h 10000"/>
                <a:gd name="connsiteX8" fmla="*/ 10065 w 11607"/>
                <a:gd name="connsiteY8" fmla="*/ 5087 h 10000"/>
                <a:gd name="connsiteX9" fmla="*/ 11592 w 11607"/>
                <a:gd name="connsiteY9" fmla="*/ 4539 h 10000"/>
                <a:gd name="connsiteX0" fmla="*/ 0 w 11607"/>
                <a:gd name="connsiteY0" fmla="*/ 5658 h 10000"/>
                <a:gd name="connsiteX1" fmla="*/ 1574 w 11607"/>
                <a:gd name="connsiteY1" fmla="*/ 5658 h 10000"/>
                <a:gd name="connsiteX2" fmla="*/ 2255 w 11607"/>
                <a:gd name="connsiteY2" fmla="*/ 658 h 10000"/>
                <a:gd name="connsiteX3" fmla="*/ 3319 w 11607"/>
                <a:gd name="connsiteY3" fmla="*/ 10000 h 10000"/>
                <a:gd name="connsiteX4" fmla="*/ 4766 w 11607"/>
                <a:gd name="connsiteY4" fmla="*/ 263 h 10000"/>
                <a:gd name="connsiteX5" fmla="*/ 6085 w 11607"/>
                <a:gd name="connsiteY5" fmla="*/ 9868 h 10000"/>
                <a:gd name="connsiteX6" fmla="*/ 7234 w 11607"/>
                <a:gd name="connsiteY6" fmla="*/ 0 h 10000"/>
                <a:gd name="connsiteX7" fmla="*/ 8548 w 11607"/>
                <a:gd name="connsiteY7" fmla="*/ 9463 h 10000"/>
                <a:gd name="connsiteX8" fmla="*/ 10065 w 11607"/>
                <a:gd name="connsiteY8" fmla="*/ 5087 h 10000"/>
                <a:gd name="connsiteX9" fmla="*/ 11592 w 11607"/>
                <a:gd name="connsiteY9" fmla="*/ 4539 h 10000"/>
                <a:gd name="connsiteX0" fmla="*/ 0 w 11607"/>
                <a:gd name="connsiteY0" fmla="*/ 5658 h 10000"/>
                <a:gd name="connsiteX1" fmla="*/ 1574 w 11607"/>
                <a:gd name="connsiteY1" fmla="*/ 5658 h 10000"/>
                <a:gd name="connsiteX2" fmla="*/ 2255 w 11607"/>
                <a:gd name="connsiteY2" fmla="*/ 658 h 10000"/>
                <a:gd name="connsiteX3" fmla="*/ 3319 w 11607"/>
                <a:gd name="connsiteY3" fmla="*/ 10000 h 10000"/>
                <a:gd name="connsiteX4" fmla="*/ 4766 w 11607"/>
                <a:gd name="connsiteY4" fmla="*/ 263 h 10000"/>
                <a:gd name="connsiteX5" fmla="*/ 6085 w 11607"/>
                <a:gd name="connsiteY5" fmla="*/ 9868 h 10000"/>
                <a:gd name="connsiteX6" fmla="*/ 7234 w 11607"/>
                <a:gd name="connsiteY6" fmla="*/ 0 h 10000"/>
                <a:gd name="connsiteX7" fmla="*/ 8548 w 11607"/>
                <a:gd name="connsiteY7" fmla="*/ 9180 h 10000"/>
                <a:gd name="connsiteX8" fmla="*/ 10065 w 11607"/>
                <a:gd name="connsiteY8" fmla="*/ 5087 h 10000"/>
                <a:gd name="connsiteX9" fmla="*/ 11592 w 11607"/>
                <a:gd name="connsiteY9" fmla="*/ 4539 h 10000"/>
                <a:gd name="connsiteX0" fmla="*/ 0 w 11607"/>
                <a:gd name="connsiteY0" fmla="*/ 5658 h 10000"/>
                <a:gd name="connsiteX1" fmla="*/ 1574 w 11607"/>
                <a:gd name="connsiteY1" fmla="*/ 5658 h 10000"/>
                <a:gd name="connsiteX2" fmla="*/ 2255 w 11607"/>
                <a:gd name="connsiteY2" fmla="*/ 658 h 10000"/>
                <a:gd name="connsiteX3" fmla="*/ 3319 w 11607"/>
                <a:gd name="connsiteY3" fmla="*/ 10000 h 10000"/>
                <a:gd name="connsiteX4" fmla="*/ 4766 w 11607"/>
                <a:gd name="connsiteY4" fmla="*/ 263 h 10000"/>
                <a:gd name="connsiteX5" fmla="*/ 6085 w 11607"/>
                <a:gd name="connsiteY5" fmla="*/ 9868 h 10000"/>
                <a:gd name="connsiteX6" fmla="*/ 7234 w 11607"/>
                <a:gd name="connsiteY6" fmla="*/ 0 h 10000"/>
                <a:gd name="connsiteX7" fmla="*/ 8578 w 11607"/>
                <a:gd name="connsiteY7" fmla="*/ 9746 h 10000"/>
                <a:gd name="connsiteX8" fmla="*/ 10065 w 11607"/>
                <a:gd name="connsiteY8" fmla="*/ 5087 h 10000"/>
                <a:gd name="connsiteX9" fmla="*/ 11592 w 11607"/>
                <a:gd name="connsiteY9" fmla="*/ 4539 h 10000"/>
                <a:gd name="connsiteX0" fmla="*/ 0 w 11607"/>
                <a:gd name="connsiteY0" fmla="*/ 5658 h 10000"/>
                <a:gd name="connsiteX1" fmla="*/ 1574 w 11607"/>
                <a:gd name="connsiteY1" fmla="*/ 5658 h 10000"/>
                <a:gd name="connsiteX2" fmla="*/ 2255 w 11607"/>
                <a:gd name="connsiteY2" fmla="*/ 658 h 10000"/>
                <a:gd name="connsiteX3" fmla="*/ 3319 w 11607"/>
                <a:gd name="connsiteY3" fmla="*/ 10000 h 10000"/>
                <a:gd name="connsiteX4" fmla="*/ 4766 w 11607"/>
                <a:gd name="connsiteY4" fmla="*/ 263 h 10000"/>
                <a:gd name="connsiteX5" fmla="*/ 6085 w 11607"/>
                <a:gd name="connsiteY5" fmla="*/ 9868 h 10000"/>
                <a:gd name="connsiteX6" fmla="*/ 7234 w 11607"/>
                <a:gd name="connsiteY6" fmla="*/ 0 h 10000"/>
                <a:gd name="connsiteX7" fmla="*/ 8578 w 11607"/>
                <a:gd name="connsiteY7" fmla="*/ 9746 h 10000"/>
                <a:gd name="connsiteX8" fmla="*/ 10065 w 11607"/>
                <a:gd name="connsiteY8" fmla="*/ 5087 h 10000"/>
                <a:gd name="connsiteX9" fmla="*/ 11592 w 11607"/>
                <a:gd name="connsiteY9" fmla="*/ 5010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8578 w 11592"/>
                <a:gd name="connsiteY7" fmla="*/ 9746 h 10000"/>
                <a:gd name="connsiteX8" fmla="*/ 10065 w 11592"/>
                <a:gd name="connsiteY8" fmla="*/ 5087 h 10000"/>
                <a:gd name="connsiteX9" fmla="*/ 11592 w 11592"/>
                <a:gd name="connsiteY9" fmla="*/ 5010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8578 w 11592"/>
                <a:gd name="connsiteY7" fmla="*/ 9746 h 10000"/>
                <a:gd name="connsiteX8" fmla="*/ 9577 w 11592"/>
                <a:gd name="connsiteY8" fmla="*/ 5464 h 10000"/>
                <a:gd name="connsiteX9" fmla="*/ 11592 w 11592"/>
                <a:gd name="connsiteY9" fmla="*/ 5010 h 10000"/>
                <a:gd name="connsiteX0" fmla="*/ 0 w 12933"/>
                <a:gd name="connsiteY0" fmla="*/ 2924 h 10000"/>
                <a:gd name="connsiteX1" fmla="*/ 2915 w 12933"/>
                <a:gd name="connsiteY1" fmla="*/ 5658 h 10000"/>
                <a:gd name="connsiteX2" fmla="*/ 3596 w 12933"/>
                <a:gd name="connsiteY2" fmla="*/ 658 h 10000"/>
                <a:gd name="connsiteX3" fmla="*/ 4660 w 12933"/>
                <a:gd name="connsiteY3" fmla="*/ 10000 h 10000"/>
                <a:gd name="connsiteX4" fmla="*/ 6107 w 12933"/>
                <a:gd name="connsiteY4" fmla="*/ 263 h 10000"/>
                <a:gd name="connsiteX5" fmla="*/ 7426 w 12933"/>
                <a:gd name="connsiteY5" fmla="*/ 9868 h 10000"/>
                <a:gd name="connsiteX6" fmla="*/ 8575 w 12933"/>
                <a:gd name="connsiteY6" fmla="*/ 0 h 10000"/>
                <a:gd name="connsiteX7" fmla="*/ 9919 w 12933"/>
                <a:gd name="connsiteY7" fmla="*/ 9746 h 10000"/>
                <a:gd name="connsiteX8" fmla="*/ 10918 w 12933"/>
                <a:gd name="connsiteY8" fmla="*/ 5464 h 10000"/>
                <a:gd name="connsiteX9" fmla="*/ 12933 w 12933"/>
                <a:gd name="connsiteY9" fmla="*/ 5010 h 10000"/>
                <a:gd name="connsiteX0" fmla="*/ 0 w 12933"/>
                <a:gd name="connsiteY0" fmla="*/ 2924 h 10000"/>
                <a:gd name="connsiteX1" fmla="*/ 2915 w 12933"/>
                <a:gd name="connsiteY1" fmla="*/ 5658 h 10000"/>
                <a:gd name="connsiteX2" fmla="*/ 3596 w 12933"/>
                <a:gd name="connsiteY2" fmla="*/ 658 h 10000"/>
                <a:gd name="connsiteX3" fmla="*/ 4660 w 12933"/>
                <a:gd name="connsiteY3" fmla="*/ 10000 h 10000"/>
                <a:gd name="connsiteX4" fmla="*/ 6107 w 12933"/>
                <a:gd name="connsiteY4" fmla="*/ 263 h 10000"/>
                <a:gd name="connsiteX5" fmla="*/ 7426 w 12933"/>
                <a:gd name="connsiteY5" fmla="*/ 9868 h 10000"/>
                <a:gd name="connsiteX6" fmla="*/ 8575 w 12933"/>
                <a:gd name="connsiteY6" fmla="*/ 0 h 10000"/>
                <a:gd name="connsiteX7" fmla="*/ 9919 w 12933"/>
                <a:gd name="connsiteY7" fmla="*/ 9746 h 10000"/>
                <a:gd name="connsiteX8" fmla="*/ 10918 w 12933"/>
                <a:gd name="connsiteY8" fmla="*/ 5464 h 10000"/>
                <a:gd name="connsiteX9" fmla="*/ 12933 w 12933"/>
                <a:gd name="connsiteY9" fmla="*/ 5010 h 10000"/>
                <a:gd name="connsiteX0" fmla="*/ 0 w 12933"/>
                <a:gd name="connsiteY0" fmla="*/ 2924 h 10000"/>
                <a:gd name="connsiteX1" fmla="*/ 1543 w 12933"/>
                <a:gd name="connsiteY1" fmla="*/ 3113 h 10000"/>
                <a:gd name="connsiteX2" fmla="*/ 3596 w 12933"/>
                <a:gd name="connsiteY2" fmla="*/ 658 h 10000"/>
                <a:gd name="connsiteX3" fmla="*/ 4660 w 12933"/>
                <a:gd name="connsiteY3" fmla="*/ 10000 h 10000"/>
                <a:gd name="connsiteX4" fmla="*/ 6107 w 12933"/>
                <a:gd name="connsiteY4" fmla="*/ 263 h 10000"/>
                <a:gd name="connsiteX5" fmla="*/ 7426 w 12933"/>
                <a:gd name="connsiteY5" fmla="*/ 9868 h 10000"/>
                <a:gd name="connsiteX6" fmla="*/ 8575 w 12933"/>
                <a:gd name="connsiteY6" fmla="*/ 0 h 10000"/>
                <a:gd name="connsiteX7" fmla="*/ 9919 w 12933"/>
                <a:gd name="connsiteY7" fmla="*/ 9746 h 10000"/>
                <a:gd name="connsiteX8" fmla="*/ 10918 w 12933"/>
                <a:gd name="connsiteY8" fmla="*/ 5464 h 10000"/>
                <a:gd name="connsiteX9" fmla="*/ 12933 w 12933"/>
                <a:gd name="connsiteY9" fmla="*/ 5010 h 10000"/>
                <a:gd name="connsiteX0" fmla="*/ 0 w 12933"/>
                <a:gd name="connsiteY0" fmla="*/ 2924 h 10000"/>
                <a:gd name="connsiteX1" fmla="*/ 1543 w 12933"/>
                <a:gd name="connsiteY1" fmla="*/ 3113 h 10000"/>
                <a:gd name="connsiteX2" fmla="*/ 3596 w 12933"/>
                <a:gd name="connsiteY2" fmla="*/ 658 h 10000"/>
                <a:gd name="connsiteX3" fmla="*/ 4660 w 12933"/>
                <a:gd name="connsiteY3" fmla="*/ 10000 h 10000"/>
                <a:gd name="connsiteX4" fmla="*/ 6107 w 12933"/>
                <a:gd name="connsiteY4" fmla="*/ 263 h 10000"/>
                <a:gd name="connsiteX5" fmla="*/ 7426 w 12933"/>
                <a:gd name="connsiteY5" fmla="*/ 9868 h 10000"/>
                <a:gd name="connsiteX6" fmla="*/ 8575 w 12933"/>
                <a:gd name="connsiteY6" fmla="*/ 0 h 10000"/>
                <a:gd name="connsiteX7" fmla="*/ 9919 w 12933"/>
                <a:gd name="connsiteY7" fmla="*/ 9746 h 10000"/>
                <a:gd name="connsiteX8" fmla="*/ 10918 w 12933"/>
                <a:gd name="connsiteY8" fmla="*/ 5464 h 10000"/>
                <a:gd name="connsiteX9" fmla="*/ 12933 w 12933"/>
                <a:gd name="connsiteY9" fmla="*/ 5010 h 10000"/>
                <a:gd name="connsiteX0" fmla="*/ 0 w 12933"/>
                <a:gd name="connsiteY0" fmla="*/ 2924 h 10000"/>
                <a:gd name="connsiteX1" fmla="*/ 1543 w 12933"/>
                <a:gd name="connsiteY1" fmla="*/ 3113 h 10000"/>
                <a:gd name="connsiteX2" fmla="*/ 3596 w 12933"/>
                <a:gd name="connsiteY2" fmla="*/ 658 h 10000"/>
                <a:gd name="connsiteX3" fmla="*/ 4660 w 12933"/>
                <a:gd name="connsiteY3" fmla="*/ 10000 h 10000"/>
                <a:gd name="connsiteX4" fmla="*/ 6107 w 12933"/>
                <a:gd name="connsiteY4" fmla="*/ 263 h 10000"/>
                <a:gd name="connsiteX5" fmla="*/ 7426 w 12933"/>
                <a:gd name="connsiteY5" fmla="*/ 9868 h 10000"/>
                <a:gd name="connsiteX6" fmla="*/ 8575 w 12933"/>
                <a:gd name="connsiteY6" fmla="*/ 0 h 10000"/>
                <a:gd name="connsiteX7" fmla="*/ 9919 w 12933"/>
                <a:gd name="connsiteY7" fmla="*/ 9746 h 10000"/>
                <a:gd name="connsiteX8" fmla="*/ 10918 w 12933"/>
                <a:gd name="connsiteY8" fmla="*/ 5464 h 10000"/>
                <a:gd name="connsiteX9" fmla="*/ 12933 w 12933"/>
                <a:gd name="connsiteY9" fmla="*/ 5010 h 10000"/>
                <a:gd name="connsiteX0" fmla="*/ 0 w 12933"/>
                <a:gd name="connsiteY0" fmla="*/ 10184 h 17260"/>
                <a:gd name="connsiteX1" fmla="*/ 1543 w 12933"/>
                <a:gd name="connsiteY1" fmla="*/ 10373 h 17260"/>
                <a:gd name="connsiteX2" fmla="*/ 3230 w 12933"/>
                <a:gd name="connsiteY2" fmla="*/ 0 h 17260"/>
                <a:gd name="connsiteX3" fmla="*/ 4660 w 12933"/>
                <a:gd name="connsiteY3" fmla="*/ 17260 h 17260"/>
                <a:gd name="connsiteX4" fmla="*/ 6107 w 12933"/>
                <a:gd name="connsiteY4" fmla="*/ 7523 h 17260"/>
                <a:gd name="connsiteX5" fmla="*/ 7426 w 12933"/>
                <a:gd name="connsiteY5" fmla="*/ 17128 h 17260"/>
                <a:gd name="connsiteX6" fmla="*/ 8575 w 12933"/>
                <a:gd name="connsiteY6" fmla="*/ 7260 h 17260"/>
                <a:gd name="connsiteX7" fmla="*/ 9919 w 12933"/>
                <a:gd name="connsiteY7" fmla="*/ 17006 h 17260"/>
                <a:gd name="connsiteX8" fmla="*/ 10918 w 12933"/>
                <a:gd name="connsiteY8" fmla="*/ 12724 h 17260"/>
                <a:gd name="connsiteX9" fmla="*/ 12933 w 12933"/>
                <a:gd name="connsiteY9" fmla="*/ 12270 h 17260"/>
                <a:gd name="connsiteX0" fmla="*/ 0 w 12933"/>
                <a:gd name="connsiteY0" fmla="*/ 10184 h 17260"/>
                <a:gd name="connsiteX1" fmla="*/ 1543 w 12933"/>
                <a:gd name="connsiteY1" fmla="*/ 10373 h 17260"/>
                <a:gd name="connsiteX2" fmla="*/ 3230 w 12933"/>
                <a:gd name="connsiteY2" fmla="*/ 0 h 17260"/>
                <a:gd name="connsiteX3" fmla="*/ 4660 w 12933"/>
                <a:gd name="connsiteY3" fmla="*/ 17260 h 17260"/>
                <a:gd name="connsiteX4" fmla="*/ 6107 w 12933"/>
                <a:gd name="connsiteY4" fmla="*/ 7523 h 17260"/>
                <a:gd name="connsiteX5" fmla="*/ 7426 w 12933"/>
                <a:gd name="connsiteY5" fmla="*/ 17128 h 17260"/>
                <a:gd name="connsiteX6" fmla="*/ 8575 w 12933"/>
                <a:gd name="connsiteY6" fmla="*/ 7260 h 17260"/>
                <a:gd name="connsiteX7" fmla="*/ 9919 w 12933"/>
                <a:gd name="connsiteY7" fmla="*/ 17006 h 17260"/>
                <a:gd name="connsiteX8" fmla="*/ 10918 w 12933"/>
                <a:gd name="connsiteY8" fmla="*/ 12724 h 17260"/>
                <a:gd name="connsiteX9" fmla="*/ 12933 w 12933"/>
                <a:gd name="connsiteY9" fmla="*/ 12270 h 17260"/>
                <a:gd name="connsiteX0" fmla="*/ 0 w 12933"/>
                <a:gd name="connsiteY0" fmla="*/ 10184 h 17260"/>
                <a:gd name="connsiteX1" fmla="*/ 1543 w 12933"/>
                <a:gd name="connsiteY1" fmla="*/ 10373 h 17260"/>
                <a:gd name="connsiteX2" fmla="*/ 3230 w 12933"/>
                <a:gd name="connsiteY2" fmla="*/ 0 h 17260"/>
                <a:gd name="connsiteX3" fmla="*/ 4660 w 12933"/>
                <a:gd name="connsiteY3" fmla="*/ 17260 h 17260"/>
                <a:gd name="connsiteX4" fmla="*/ 6107 w 12933"/>
                <a:gd name="connsiteY4" fmla="*/ 7523 h 17260"/>
                <a:gd name="connsiteX5" fmla="*/ 7426 w 12933"/>
                <a:gd name="connsiteY5" fmla="*/ 17128 h 17260"/>
                <a:gd name="connsiteX6" fmla="*/ 8575 w 12933"/>
                <a:gd name="connsiteY6" fmla="*/ 7260 h 17260"/>
                <a:gd name="connsiteX7" fmla="*/ 9919 w 12933"/>
                <a:gd name="connsiteY7" fmla="*/ 17006 h 17260"/>
                <a:gd name="connsiteX8" fmla="*/ 10918 w 12933"/>
                <a:gd name="connsiteY8" fmla="*/ 12724 h 17260"/>
                <a:gd name="connsiteX9" fmla="*/ 12933 w 12933"/>
                <a:gd name="connsiteY9" fmla="*/ 12270 h 17260"/>
                <a:gd name="connsiteX0" fmla="*/ 0 w 12933"/>
                <a:gd name="connsiteY0" fmla="*/ 10184 h 20256"/>
                <a:gd name="connsiteX1" fmla="*/ 1543 w 12933"/>
                <a:gd name="connsiteY1" fmla="*/ 10373 h 20256"/>
                <a:gd name="connsiteX2" fmla="*/ 3230 w 12933"/>
                <a:gd name="connsiteY2" fmla="*/ 0 h 20256"/>
                <a:gd name="connsiteX3" fmla="*/ 4660 w 12933"/>
                <a:gd name="connsiteY3" fmla="*/ 17260 h 20256"/>
                <a:gd name="connsiteX4" fmla="*/ 6469 w 12933"/>
                <a:gd name="connsiteY4" fmla="*/ 20252 h 20256"/>
                <a:gd name="connsiteX5" fmla="*/ 6107 w 12933"/>
                <a:gd name="connsiteY5" fmla="*/ 7523 h 20256"/>
                <a:gd name="connsiteX6" fmla="*/ 7426 w 12933"/>
                <a:gd name="connsiteY6" fmla="*/ 17128 h 20256"/>
                <a:gd name="connsiteX7" fmla="*/ 8575 w 12933"/>
                <a:gd name="connsiteY7" fmla="*/ 7260 h 20256"/>
                <a:gd name="connsiteX8" fmla="*/ 9919 w 12933"/>
                <a:gd name="connsiteY8" fmla="*/ 17006 h 20256"/>
                <a:gd name="connsiteX9" fmla="*/ 10918 w 12933"/>
                <a:gd name="connsiteY9" fmla="*/ 12724 h 20256"/>
                <a:gd name="connsiteX10" fmla="*/ 12933 w 12933"/>
                <a:gd name="connsiteY10" fmla="*/ 12270 h 20256"/>
                <a:gd name="connsiteX0" fmla="*/ 0 w 12933"/>
                <a:gd name="connsiteY0" fmla="*/ 10184 h 20252"/>
                <a:gd name="connsiteX1" fmla="*/ 1543 w 12933"/>
                <a:gd name="connsiteY1" fmla="*/ 10373 h 20252"/>
                <a:gd name="connsiteX2" fmla="*/ 3230 w 12933"/>
                <a:gd name="connsiteY2" fmla="*/ 0 h 20252"/>
                <a:gd name="connsiteX3" fmla="*/ 6469 w 12933"/>
                <a:gd name="connsiteY3" fmla="*/ 20252 h 20252"/>
                <a:gd name="connsiteX4" fmla="*/ 6107 w 12933"/>
                <a:gd name="connsiteY4" fmla="*/ 7523 h 20252"/>
                <a:gd name="connsiteX5" fmla="*/ 7426 w 12933"/>
                <a:gd name="connsiteY5" fmla="*/ 17128 h 20252"/>
                <a:gd name="connsiteX6" fmla="*/ 8575 w 12933"/>
                <a:gd name="connsiteY6" fmla="*/ 7260 h 20252"/>
                <a:gd name="connsiteX7" fmla="*/ 9919 w 12933"/>
                <a:gd name="connsiteY7" fmla="*/ 17006 h 20252"/>
                <a:gd name="connsiteX8" fmla="*/ 10918 w 12933"/>
                <a:gd name="connsiteY8" fmla="*/ 12724 h 20252"/>
                <a:gd name="connsiteX9" fmla="*/ 12933 w 12933"/>
                <a:gd name="connsiteY9" fmla="*/ 12270 h 20252"/>
                <a:gd name="connsiteX0" fmla="*/ 0 w 12933"/>
                <a:gd name="connsiteY0" fmla="*/ 10184 h 20252"/>
                <a:gd name="connsiteX1" fmla="*/ 1543 w 12933"/>
                <a:gd name="connsiteY1" fmla="*/ 10373 h 20252"/>
                <a:gd name="connsiteX2" fmla="*/ 3230 w 12933"/>
                <a:gd name="connsiteY2" fmla="*/ 0 h 20252"/>
                <a:gd name="connsiteX3" fmla="*/ 6469 w 12933"/>
                <a:gd name="connsiteY3" fmla="*/ 20252 h 20252"/>
                <a:gd name="connsiteX4" fmla="*/ 6107 w 12933"/>
                <a:gd name="connsiteY4" fmla="*/ 7523 h 20252"/>
                <a:gd name="connsiteX5" fmla="*/ 7426 w 12933"/>
                <a:gd name="connsiteY5" fmla="*/ 17128 h 20252"/>
                <a:gd name="connsiteX6" fmla="*/ 8575 w 12933"/>
                <a:gd name="connsiteY6" fmla="*/ 7260 h 20252"/>
                <a:gd name="connsiteX7" fmla="*/ 9919 w 12933"/>
                <a:gd name="connsiteY7" fmla="*/ 17006 h 20252"/>
                <a:gd name="connsiteX8" fmla="*/ 10918 w 12933"/>
                <a:gd name="connsiteY8" fmla="*/ 12724 h 20252"/>
                <a:gd name="connsiteX9" fmla="*/ 12933 w 12933"/>
                <a:gd name="connsiteY9" fmla="*/ 12270 h 20252"/>
                <a:gd name="connsiteX0" fmla="*/ 0 w 12933"/>
                <a:gd name="connsiteY0" fmla="*/ 10184 h 20252"/>
                <a:gd name="connsiteX1" fmla="*/ 1543 w 12933"/>
                <a:gd name="connsiteY1" fmla="*/ 10373 h 20252"/>
                <a:gd name="connsiteX2" fmla="*/ 3230 w 12933"/>
                <a:gd name="connsiteY2" fmla="*/ 0 h 20252"/>
                <a:gd name="connsiteX3" fmla="*/ 6469 w 12933"/>
                <a:gd name="connsiteY3" fmla="*/ 20252 h 20252"/>
                <a:gd name="connsiteX4" fmla="*/ 6107 w 12933"/>
                <a:gd name="connsiteY4" fmla="*/ 7523 h 20252"/>
                <a:gd name="connsiteX5" fmla="*/ 7426 w 12933"/>
                <a:gd name="connsiteY5" fmla="*/ 17128 h 20252"/>
                <a:gd name="connsiteX6" fmla="*/ 8575 w 12933"/>
                <a:gd name="connsiteY6" fmla="*/ 7260 h 20252"/>
                <a:gd name="connsiteX7" fmla="*/ 9919 w 12933"/>
                <a:gd name="connsiteY7" fmla="*/ 17006 h 20252"/>
                <a:gd name="connsiteX8" fmla="*/ 10918 w 12933"/>
                <a:gd name="connsiteY8" fmla="*/ 12724 h 20252"/>
                <a:gd name="connsiteX9" fmla="*/ 12933 w 12933"/>
                <a:gd name="connsiteY9" fmla="*/ 12270 h 20252"/>
                <a:gd name="connsiteX0" fmla="*/ 0 w 12933"/>
                <a:gd name="connsiteY0" fmla="*/ 10202 h 20270"/>
                <a:gd name="connsiteX1" fmla="*/ 1543 w 12933"/>
                <a:gd name="connsiteY1" fmla="*/ 10391 h 20270"/>
                <a:gd name="connsiteX2" fmla="*/ 3230 w 12933"/>
                <a:gd name="connsiteY2" fmla="*/ 18 h 20270"/>
                <a:gd name="connsiteX3" fmla="*/ 6469 w 12933"/>
                <a:gd name="connsiteY3" fmla="*/ 20270 h 20270"/>
                <a:gd name="connsiteX4" fmla="*/ 9735 w 12933"/>
                <a:gd name="connsiteY4" fmla="*/ 0 h 20270"/>
                <a:gd name="connsiteX5" fmla="*/ 7426 w 12933"/>
                <a:gd name="connsiteY5" fmla="*/ 17146 h 20270"/>
                <a:gd name="connsiteX6" fmla="*/ 8575 w 12933"/>
                <a:gd name="connsiteY6" fmla="*/ 7278 h 20270"/>
                <a:gd name="connsiteX7" fmla="*/ 9919 w 12933"/>
                <a:gd name="connsiteY7" fmla="*/ 17024 h 20270"/>
                <a:gd name="connsiteX8" fmla="*/ 10918 w 12933"/>
                <a:gd name="connsiteY8" fmla="*/ 12742 h 20270"/>
                <a:gd name="connsiteX9" fmla="*/ 12933 w 12933"/>
                <a:gd name="connsiteY9" fmla="*/ 12288 h 20270"/>
                <a:gd name="connsiteX0" fmla="*/ 0 w 12933"/>
                <a:gd name="connsiteY0" fmla="*/ 10202 h 20270"/>
                <a:gd name="connsiteX1" fmla="*/ 1543 w 12933"/>
                <a:gd name="connsiteY1" fmla="*/ 10391 h 20270"/>
                <a:gd name="connsiteX2" fmla="*/ 3230 w 12933"/>
                <a:gd name="connsiteY2" fmla="*/ 18 h 20270"/>
                <a:gd name="connsiteX3" fmla="*/ 6469 w 12933"/>
                <a:gd name="connsiteY3" fmla="*/ 20270 h 20270"/>
                <a:gd name="connsiteX4" fmla="*/ 9735 w 12933"/>
                <a:gd name="connsiteY4" fmla="*/ 0 h 20270"/>
                <a:gd name="connsiteX5" fmla="*/ 7426 w 12933"/>
                <a:gd name="connsiteY5" fmla="*/ 17146 h 20270"/>
                <a:gd name="connsiteX6" fmla="*/ 8575 w 12933"/>
                <a:gd name="connsiteY6" fmla="*/ 7278 h 20270"/>
                <a:gd name="connsiteX7" fmla="*/ 9919 w 12933"/>
                <a:gd name="connsiteY7" fmla="*/ 17024 h 20270"/>
                <a:gd name="connsiteX8" fmla="*/ 10918 w 12933"/>
                <a:gd name="connsiteY8" fmla="*/ 12742 h 20270"/>
                <a:gd name="connsiteX9" fmla="*/ 12933 w 12933"/>
                <a:gd name="connsiteY9" fmla="*/ 12288 h 20270"/>
                <a:gd name="connsiteX0" fmla="*/ 0 w 12933"/>
                <a:gd name="connsiteY0" fmla="*/ 10202 h 20270"/>
                <a:gd name="connsiteX1" fmla="*/ 1543 w 12933"/>
                <a:gd name="connsiteY1" fmla="*/ 10391 h 20270"/>
                <a:gd name="connsiteX2" fmla="*/ 3230 w 12933"/>
                <a:gd name="connsiteY2" fmla="*/ 18 h 20270"/>
                <a:gd name="connsiteX3" fmla="*/ 6469 w 12933"/>
                <a:gd name="connsiteY3" fmla="*/ 20270 h 20270"/>
                <a:gd name="connsiteX4" fmla="*/ 9735 w 12933"/>
                <a:gd name="connsiteY4" fmla="*/ 0 h 20270"/>
                <a:gd name="connsiteX5" fmla="*/ 7426 w 12933"/>
                <a:gd name="connsiteY5" fmla="*/ 17146 h 20270"/>
                <a:gd name="connsiteX6" fmla="*/ 8575 w 12933"/>
                <a:gd name="connsiteY6" fmla="*/ 7278 h 20270"/>
                <a:gd name="connsiteX7" fmla="*/ 9919 w 12933"/>
                <a:gd name="connsiteY7" fmla="*/ 17024 h 20270"/>
                <a:gd name="connsiteX8" fmla="*/ 10918 w 12933"/>
                <a:gd name="connsiteY8" fmla="*/ 12742 h 20270"/>
                <a:gd name="connsiteX9" fmla="*/ 12933 w 12933"/>
                <a:gd name="connsiteY9" fmla="*/ 12288 h 20270"/>
                <a:gd name="connsiteX0" fmla="*/ 0 w 16195"/>
                <a:gd name="connsiteY0" fmla="*/ 10202 h 20270"/>
                <a:gd name="connsiteX1" fmla="*/ 1543 w 16195"/>
                <a:gd name="connsiteY1" fmla="*/ 10391 h 20270"/>
                <a:gd name="connsiteX2" fmla="*/ 3230 w 16195"/>
                <a:gd name="connsiteY2" fmla="*/ 18 h 20270"/>
                <a:gd name="connsiteX3" fmla="*/ 6469 w 16195"/>
                <a:gd name="connsiteY3" fmla="*/ 20270 h 20270"/>
                <a:gd name="connsiteX4" fmla="*/ 9735 w 16195"/>
                <a:gd name="connsiteY4" fmla="*/ 0 h 20270"/>
                <a:gd name="connsiteX5" fmla="*/ 7426 w 16195"/>
                <a:gd name="connsiteY5" fmla="*/ 17146 h 20270"/>
                <a:gd name="connsiteX6" fmla="*/ 8575 w 16195"/>
                <a:gd name="connsiteY6" fmla="*/ 7278 h 20270"/>
                <a:gd name="connsiteX7" fmla="*/ 9919 w 16195"/>
                <a:gd name="connsiteY7" fmla="*/ 17024 h 20270"/>
                <a:gd name="connsiteX8" fmla="*/ 10918 w 16195"/>
                <a:gd name="connsiteY8" fmla="*/ 12742 h 20270"/>
                <a:gd name="connsiteX9" fmla="*/ 16195 w 16195"/>
                <a:gd name="connsiteY9" fmla="*/ 10214 h 20270"/>
                <a:gd name="connsiteX0" fmla="*/ 0 w 16195"/>
                <a:gd name="connsiteY0" fmla="*/ 10202 h 20270"/>
                <a:gd name="connsiteX1" fmla="*/ 1543 w 16195"/>
                <a:gd name="connsiteY1" fmla="*/ 10391 h 20270"/>
                <a:gd name="connsiteX2" fmla="*/ 3230 w 16195"/>
                <a:gd name="connsiteY2" fmla="*/ 18 h 20270"/>
                <a:gd name="connsiteX3" fmla="*/ 6469 w 16195"/>
                <a:gd name="connsiteY3" fmla="*/ 20270 h 20270"/>
                <a:gd name="connsiteX4" fmla="*/ 9735 w 16195"/>
                <a:gd name="connsiteY4" fmla="*/ 0 h 20270"/>
                <a:gd name="connsiteX5" fmla="*/ 7426 w 16195"/>
                <a:gd name="connsiteY5" fmla="*/ 17146 h 20270"/>
                <a:gd name="connsiteX6" fmla="*/ 8575 w 16195"/>
                <a:gd name="connsiteY6" fmla="*/ 7278 h 20270"/>
                <a:gd name="connsiteX7" fmla="*/ 9919 w 16195"/>
                <a:gd name="connsiteY7" fmla="*/ 17024 h 20270"/>
                <a:gd name="connsiteX8" fmla="*/ 12961 w 16195"/>
                <a:gd name="connsiteY8" fmla="*/ 10103 h 20270"/>
                <a:gd name="connsiteX9" fmla="*/ 16195 w 16195"/>
                <a:gd name="connsiteY9" fmla="*/ 10214 h 20270"/>
                <a:gd name="connsiteX0" fmla="*/ 0 w 19335"/>
                <a:gd name="connsiteY0" fmla="*/ 10202 h 20270"/>
                <a:gd name="connsiteX1" fmla="*/ 1543 w 19335"/>
                <a:gd name="connsiteY1" fmla="*/ 10391 h 20270"/>
                <a:gd name="connsiteX2" fmla="*/ 3230 w 19335"/>
                <a:gd name="connsiteY2" fmla="*/ 18 h 20270"/>
                <a:gd name="connsiteX3" fmla="*/ 6469 w 19335"/>
                <a:gd name="connsiteY3" fmla="*/ 20270 h 20270"/>
                <a:gd name="connsiteX4" fmla="*/ 9735 w 19335"/>
                <a:gd name="connsiteY4" fmla="*/ 0 h 20270"/>
                <a:gd name="connsiteX5" fmla="*/ 7426 w 19335"/>
                <a:gd name="connsiteY5" fmla="*/ 17146 h 20270"/>
                <a:gd name="connsiteX6" fmla="*/ 8575 w 19335"/>
                <a:gd name="connsiteY6" fmla="*/ 7278 h 20270"/>
                <a:gd name="connsiteX7" fmla="*/ 9919 w 19335"/>
                <a:gd name="connsiteY7" fmla="*/ 17024 h 20270"/>
                <a:gd name="connsiteX8" fmla="*/ 12961 w 19335"/>
                <a:gd name="connsiteY8" fmla="*/ 10103 h 20270"/>
                <a:gd name="connsiteX9" fmla="*/ 19335 w 19335"/>
                <a:gd name="connsiteY9" fmla="*/ 10308 h 20270"/>
                <a:gd name="connsiteX0" fmla="*/ 0 w 19335"/>
                <a:gd name="connsiteY0" fmla="*/ 10202 h 20270"/>
                <a:gd name="connsiteX1" fmla="*/ 1543 w 19335"/>
                <a:gd name="connsiteY1" fmla="*/ 10391 h 20270"/>
                <a:gd name="connsiteX2" fmla="*/ 3230 w 19335"/>
                <a:gd name="connsiteY2" fmla="*/ 18 h 20270"/>
                <a:gd name="connsiteX3" fmla="*/ 6469 w 19335"/>
                <a:gd name="connsiteY3" fmla="*/ 20270 h 20270"/>
                <a:gd name="connsiteX4" fmla="*/ 9735 w 19335"/>
                <a:gd name="connsiteY4" fmla="*/ 0 h 20270"/>
                <a:gd name="connsiteX5" fmla="*/ 7426 w 19335"/>
                <a:gd name="connsiteY5" fmla="*/ 17146 h 20270"/>
                <a:gd name="connsiteX6" fmla="*/ 8575 w 19335"/>
                <a:gd name="connsiteY6" fmla="*/ 7278 h 20270"/>
                <a:gd name="connsiteX7" fmla="*/ 9919 w 19335"/>
                <a:gd name="connsiteY7" fmla="*/ 17024 h 20270"/>
                <a:gd name="connsiteX8" fmla="*/ 17900 w 19335"/>
                <a:gd name="connsiteY8" fmla="*/ 10386 h 20270"/>
                <a:gd name="connsiteX9" fmla="*/ 19335 w 19335"/>
                <a:gd name="connsiteY9" fmla="*/ 10308 h 20270"/>
                <a:gd name="connsiteX0" fmla="*/ 0 w 19335"/>
                <a:gd name="connsiteY0" fmla="*/ 10202 h 20270"/>
                <a:gd name="connsiteX1" fmla="*/ 1543 w 19335"/>
                <a:gd name="connsiteY1" fmla="*/ 10391 h 20270"/>
                <a:gd name="connsiteX2" fmla="*/ 3230 w 19335"/>
                <a:gd name="connsiteY2" fmla="*/ 18 h 20270"/>
                <a:gd name="connsiteX3" fmla="*/ 6469 w 19335"/>
                <a:gd name="connsiteY3" fmla="*/ 20270 h 20270"/>
                <a:gd name="connsiteX4" fmla="*/ 9735 w 19335"/>
                <a:gd name="connsiteY4" fmla="*/ 0 h 20270"/>
                <a:gd name="connsiteX5" fmla="*/ 7426 w 19335"/>
                <a:gd name="connsiteY5" fmla="*/ 17146 h 20270"/>
                <a:gd name="connsiteX6" fmla="*/ 8575 w 19335"/>
                <a:gd name="connsiteY6" fmla="*/ 7278 h 20270"/>
                <a:gd name="connsiteX7" fmla="*/ 16108 w 19335"/>
                <a:gd name="connsiteY7" fmla="*/ 20229 h 20270"/>
                <a:gd name="connsiteX8" fmla="*/ 17900 w 19335"/>
                <a:gd name="connsiteY8" fmla="*/ 10386 h 20270"/>
                <a:gd name="connsiteX9" fmla="*/ 19335 w 19335"/>
                <a:gd name="connsiteY9" fmla="*/ 10308 h 20270"/>
                <a:gd name="connsiteX0" fmla="*/ 0 w 19335"/>
                <a:gd name="connsiteY0" fmla="*/ 10202 h 20270"/>
                <a:gd name="connsiteX1" fmla="*/ 1543 w 19335"/>
                <a:gd name="connsiteY1" fmla="*/ 10391 h 20270"/>
                <a:gd name="connsiteX2" fmla="*/ 3230 w 19335"/>
                <a:gd name="connsiteY2" fmla="*/ 18 h 20270"/>
                <a:gd name="connsiteX3" fmla="*/ 6469 w 19335"/>
                <a:gd name="connsiteY3" fmla="*/ 20270 h 20270"/>
                <a:gd name="connsiteX4" fmla="*/ 9735 w 19335"/>
                <a:gd name="connsiteY4" fmla="*/ 0 h 20270"/>
                <a:gd name="connsiteX5" fmla="*/ 7426 w 19335"/>
                <a:gd name="connsiteY5" fmla="*/ 17146 h 20270"/>
                <a:gd name="connsiteX6" fmla="*/ 12934 w 19335"/>
                <a:gd name="connsiteY6" fmla="*/ 397 h 20270"/>
                <a:gd name="connsiteX7" fmla="*/ 16108 w 19335"/>
                <a:gd name="connsiteY7" fmla="*/ 20229 h 20270"/>
                <a:gd name="connsiteX8" fmla="*/ 17900 w 19335"/>
                <a:gd name="connsiteY8" fmla="*/ 10386 h 20270"/>
                <a:gd name="connsiteX9" fmla="*/ 19335 w 19335"/>
                <a:gd name="connsiteY9" fmla="*/ 10308 h 20270"/>
                <a:gd name="connsiteX0" fmla="*/ 0 w 19335"/>
                <a:gd name="connsiteY0" fmla="*/ 10202 h 20270"/>
                <a:gd name="connsiteX1" fmla="*/ 1543 w 19335"/>
                <a:gd name="connsiteY1" fmla="*/ 10391 h 20270"/>
                <a:gd name="connsiteX2" fmla="*/ 3230 w 19335"/>
                <a:gd name="connsiteY2" fmla="*/ 18 h 20270"/>
                <a:gd name="connsiteX3" fmla="*/ 6469 w 19335"/>
                <a:gd name="connsiteY3" fmla="*/ 20270 h 20270"/>
                <a:gd name="connsiteX4" fmla="*/ 9735 w 19335"/>
                <a:gd name="connsiteY4" fmla="*/ 0 h 20270"/>
                <a:gd name="connsiteX5" fmla="*/ 12944 w 19335"/>
                <a:gd name="connsiteY5" fmla="*/ 20162 h 20270"/>
                <a:gd name="connsiteX6" fmla="*/ 12934 w 19335"/>
                <a:gd name="connsiteY6" fmla="*/ 397 h 20270"/>
                <a:gd name="connsiteX7" fmla="*/ 16108 w 19335"/>
                <a:gd name="connsiteY7" fmla="*/ 20229 h 20270"/>
                <a:gd name="connsiteX8" fmla="*/ 17900 w 19335"/>
                <a:gd name="connsiteY8" fmla="*/ 10386 h 20270"/>
                <a:gd name="connsiteX9" fmla="*/ 19335 w 19335"/>
                <a:gd name="connsiteY9" fmla="*/ 10308 h 20270"/>
                <a:gd name="connsiteX0" fmla="*/ 0 w 19335"/>
                <a:gd name="connsiteY0" fmla="*/ 10202 h 20270"/>
                <a:gd name="connsiteX1" fmla="*/ 1543 w 19335"/>
                <a:gd name="connsiteY1" fmla="*/ 10391 h 20270"/>
                <a:gd name="connsiteX2" fmla="*/ 3230 w 19335"/>
                <a:gd name="connsiteY2" fmla="*/ 18 h 20270"/>
                <a:gd name="connsiteX3" fmla="*/ 6469 w 19335"/>
                <a:gd name="connsiteY3" fmla="*/ 20270 h 20270"/>
                <a:gd name="connsiteX4" fmla="*/ 9735 w 19335"/>
                <a:gd name="connsiteY4" fmla="*/ 0 h 20270"/>
                <a:gd name="connsiteX5" fmla="*/ 12944 w 19335"/>
                <a:gd name="connsiteY5" fmla="*/ 20162 h 20270"/>
                <a:gd name="connsiteX6" fmla="*/ 16165 w 19335"/>
                <a:gd name="connsiteY6" fmla="*/ 208 h 20270"/>
                <a:gd name="connsiteX7" fmla="*/ 16108 w 19335"/>
                <a:gd name="connsiteY7" fmla="*/ 20229 h 20270"/>
                <a:gd name="connsiteX8" fmla="*/ 17900 w 19335"/>
                <a:gd name="connsiteY8" fmla="*/ 10386 h 20270"/>
                <a:gd name="connsiteX9" fmla="*/ 19335 w 19335"/>
                <a:gd name="connsiteY9" fmla="*/ 10308 h 20270"/>
                <a:gd name="connsiteX0" fmla="*/ 0 w 19335"/>
                <a:gd name="connsiteY0" fmla="*/ 10202 h 20323"/>
                <a:gd name="connsiteX1" fmla="*/ 1543 w 19335"/>
                <a:gd name="connsiteY1" fmla="*/ 10391 h 20323"/>
                <a:gd name="connsiteX2" fmla="*/ 3230 w 19335"/>
                <a:gd name="connsiteY2" fmla="*/ 18 h 20323"/>
                <a:gd name="connsiteX3" fmla="*/ 6469 w 19335"/>
                <a:gd name="connsiteY3" fmla="*/ 20270 h 20323"/>
                <a:gd name="connsiteX4" fmla="*/ 9735 w 19335"/>
                <a:gd name="connsiteY4" fmla="*/ 0 h 20323"/>
                <a:gd name="connsiteX5" fmla="*/ 12944 w 19335"/>
                <a:gd name="connsiteY5" fmla="*/ 20162 h 20323"/>
                <a:gd name="connsiteX6" fmla="*/ 16165 w 19335"/>
                <a:gd name="connsiteY6" fmla="*/ 208 h 20323"/>
                <a:gd name="connsiteX7" fmla="*/ 19309 w 19335"/>
                <a:gd name="connsiteY7" fmla="*/ 20323 h 20323"/>
                <a:gd name="connsiteX8" fmla="*/ 17900 w 19335"/>
                <a:gd name="connsiteY8" fmla="*/ 10386 h 20323"/>
                <a:gd name="connsiteX9" fmla="*/ 19335 w 19335"/>
                <a:gd name="connsiteY9" fmla="*/ 10308 h 20323"/>
                <a:gd name="connsiteX0" fmla="*/ 0 w 22567"/>
                <a:gd name="connsiteY0" fmla="*/ 10202 h 20323"/>
                <a:gd name="connsiteX1" fmla="*/ 1543 w 22567"/>
                <a:gd name="connsiteY1" fmla="*/ 10391 h 20323"/>
                <a:gd name="connsiteX2" fmla="*/ 3230 w 22567"/>
                <a:gd name="connsiteY2" fmla="*/ 18 h 20323"/>
                <a:gd name="connsiteX3" fmla="*/ 6469 w 22567"/>
                <a:gd name="connsiteY3" fmla="*/ 20270 h 20323"/>
                <a:gd name="connsiteX4" fmla="*/ 9735 w 22567"/>
                <a:gd name="connsiteY4" fmla="*/ 0 h 20323"/>
                <a:gd name="connsiteX5" fmla="*/ 12944 w 22567"/>
                <a:gd name="connsiteY5" fmla="*/ 20162 h 20323"/>
                <a:gd name="connsiteX6" fmla="*/ 16165 w 22567"/>
                <a:gd name="connsiteY6" fmla="*/ 208 h 20323"/>
                <a:gd name="connsiteX7" fmla="*/ 19309 w 22567"/>
                <a:gd name="connsiteY7" fmla="*/ 20323 h 20323"/>
                <a:gd name="connsiteX8" fmla="*/ 17900 w 22567"/>
                <a:gd name="connsiteY8" fmla="*/ 10386 h 20323"/>
                <a:gd name="connsiteX9" fmla="*/ 22567 w 22567"/>
                <a:gd name="connsiteY9" fmla="*/ 10308 h 20323"/>
                <a:gd name="connsiteX0" fmla="*/ 0 w 22567"/>
                <a:gd name="connsiteY0" fmla="*/ 10202 h 20323"/>
                <a:gd name="connsiteX1" fmla="*/ 1543 w 22567"/>
                <a:gd name="connsiteY1" fmla="*/ 10391 h 20323"/>
                <a:gd name="connsiteX2" fmla="*/ 3230 w 22567"/>
                <a:gd name="connsiteY2" fmla="*/ 18 h 20323"/>
                <a:gd name="connsiteX3" fmla="*/ 6469 w 22567"/>
                <a:gd name="connsiteY3" fmla="*/ 20270 h 20323"/>
                <a:gd name="connsiteX4" fmla="*/ 9735 w 22567"/>
                <a:gd name="connsiteY4" fmla="*/ 0 h 20323"/>
                <a:gd name="connsiteX5" fmla="*/ 12944 w 22567"/>
                <a:gd name="connsiteY5" fmla="*/ 20162 h 20323"/>
                <a:gd name="connsiteX6" fmla="*/ 16165 w 22567"/>
                <a:gd name="connsiteY6" fmla="*/ 208 h 20323"/>
                <a:gd name="connsiteX7" fmla="*/ 19309 w 22567"/>
                <a:gd name="connsiteY7" fmla="*/ 20323 h 20323"/>
                <a:gd name="connsiteX8" fmla="*/ 20949 w 22567"/>
                <a:gd name="connsiteY8" fmla="*/ 10386 h 20323"/>
                <a:gd name="connsiteX9" fmla="*/ 22567 w 22567"/>
                <a:gd name="connsiteY9" fmla="*/ 10308 h 20323"/>
                <a:gd name="connsiteX0" fmla="*/ 0 w 22567"/>
                <a:gd name="connsiteY0" fmla="*/ 10202 h 20323"/>
                <a:gd name="connsiteX1" fmla="*/ 1543 w 22567"/>
                <a:gd name="connsiteY1" fmla="*/ 10391 h 20323"/>
                <a:gd name="connsiteX2" fmla="*/ 3230 w 22567"/>
                <a:gd name="connsiteY2" fmla="*/ 18 h 20323"/>
                <a:gd name="connsiteX3" fmla="*/ 6469 w 22567"/>
                <a:gd name="connsiteY3" fmla="*/ 20270 h 20323"/>
                <a:gd name="connsiteX4" fmla="*/ 9735 w 22567"/>
                <a:gd name="connsiteY4" fmla="*/ 0 h 20323"/>
                <a:gd name="connsiteX5" fmla="*/ 12944 w 22567"/>
                <a:gd name="connsiteY5" fmla="*/ 20162 h 20323"/>
                <a:gd name="connsiteX6" fmla="*/ 16165 w 22567"/>
                <a:gd name="connsiteY6" fmla="*/ 208 h 20323"/>
                <a:gd name="connsiteX7" fmla="*/ 19309 w 22567"/>
                <a:gd name="connsiteY7" fmla="*/ 20323 h 20323"/>
                <a:gd name="connsiteX8" fmla="*/ 20949 w 22567"/>
                <a:gd name="connsiteY8" fmla="*/ 10386 h 20323"/>
                <a:gd name="connsiteX9" fmla="*/ 22567 w 22567"/>
                <a:gd name="connsiteY9" fmla="*/ 10308 h 20323"/>
                <a:gd name="connsiteX0" fmla="*/ 0 w 22567"/>
                <a:gd name="connsiteY0" fmla="*/ 10202 h 20323"/>
                <a:gd name="connsiteX1" fmla="*/ 1543 w 22567"/>
                <a:gd name="connsiteY1" fmla="*/ 10391 h 20323"/>
                <a:gd name="connsiteX2" fmla="*/ 3230 w 22567"/>
                <a:gd name="connsiteY2" fmla="*/ 18 h 20323"/>
                <a:gd name="connsiteX3" fmla="*/ 6469 w 22567"/>
                <a:gd name="connsiteY3" fmla="*/ 20270 h 20323"/>
                <a:gd name="connsiteX4" fmla="*/ 9735 w 22567"/>
                <a:gd name="connsiteY4" fmla="*/ 0 h 20323"/>
                <a:gd name="connsiteX5" fmla="*/ 12944 w 22567"/>
                <a:gd name="connsiteY5" fmla="*/ 20162 h 20323"/>
                <a:gd name="connsiteX6" fmla="*/ 16165 w 22567"/>
                <a:gd name="connsiteY6" fmla="*/ 208 h 20323"/>
                <a:gd name="connsiteX7" fmla="*/ 19309 w 22567"/>
                <a:gd name="connsiteY7" fmla="*/ 20323 h 20323"/>
                <a:gd name="connsiteX8" fmla="*/ 20949 w 22567"/>
                <a:gd name="connsiteY8" fmla="*/ 10386 h 20323"/>
                <a:gd name="connsiteX9" fmla="*/ 22567 w 22567"/>
                <a:gd name="connsiteY9" fmla="*/ 10308 h 20323"/>
                <a:gd name="connsiteX0" fmla="*/ 0 w 22567"/>
                <a:gd name="connsiteY0" fmla="*/ 10202 h 20323"/>
                <a:gd name="connsiteX1" fmla="*/ 1543 w 22567"/>
                <a:gd name="connsiteY1" fmla="*/ 10391 h 20323"/>
                <a:gd name="connsiteX2" fmla="*/ 3230 w 22567"/>
                <a:gd name="connsiteY2" fmla="*/ 18 h 20323"/>
                <a:gd name="connsiteX3" fmla="*/ 6469 w 22567"/>
                <a:gd name="connsiteY3" fmla="*/ 20270 h 20323"/>
                <a:gd name="connsiteX4" fmla="*/ 9735 w 22567"/>
                <a:gd name="connsiteY4" fmla="*/ 0 h 20323"/>
                <a:gd name="connsiteX5" fmla="*/ 12944 w 22567"/>
                <a:gd name="connsiteY5" fmla="*/ 20162 h 20323"/>
                <a:gd name="connsiteX6" fmla="*/ 16165 w 22567"/>
                <a:gd name="connsiteY6" fmla="*/ 208 h 20323"/>
                <a:gd name="connsiteX7" fmla="*/ 19309 w 22567"/>
                <a:gd name="connsiteY7" fmla="*/ 20323 h 20323"/>
                <a:gd name="connsiteX8" fmla="*/ 20949 w 22567"/>
                <a:gd name="connsiteY8" fmla="*/ 10386 h 20323"/>
                <a:gd name="connsiteX9" fmla="*/ 22567 w 22567"/>
                <a:gd name="connsiteY9" fmla="*/ 10308 h 20323"/>
                <a:gd name="connsiteX0" fmla="*/ 0 w 22567"/>
                <a:gd name="connsiteY0" fmla="*/ 10202 h 20323"/>
                <a:gd name="connsiteX1" fmla="*/ 1543 w 22567"/>
                <a:gd name="connsiteY1" fmla="*/ 10391 h 20323"/>
                <a:gd name="connsiteX2" fmla="*/ 3230 w 22567"/>
                <a:gd name="connsiteY2" fmla="*/ 18 h 20323"/>
                <a:gd name="connsiteX3" fmla="*/ 6469 w 22567"/>
                <a:gd name="connsiteY3" fmla="*/ 20270 h 20323"/>
                <a:gd name="connsiteX4" fmla="*/ 9735 w 22567"/>
                <a:gd name="connsiteY4" fmla="*/ 0 h 20323"/>
                <a:gd name="connsiteX5" fmla="*/ 12944 w 22567"/>
                <a:gd name="connsiteY5" fmla="*/ 20162 h 20323"/>
                <a:gd name="connsiteX6" fmla="*/ 16165 w 22567"/>
                <a:gd name="connsiteY6" fmla="*/ 208 h 20323"/>
                <a:gd name="connsiteX7" fmla="*/ 19309 w 22567"/>
                <a:gd name="connsiteY7" fmla="*/ 20323 h 20323"/>
                <a:gd name="connsiteX8" fmla="*/ 20949 w 22567"/>
                <a:gd name="connsiteY8" fmla="*/ 10386 h 20323"/>
                <a:gd name="connsiteX9" fmla="*/ 22567 w 22567"/>
                <a:gd name="connsiteY9" fmla="*/ 10308 h 20323"/>
                <a:gd name="connsiteX0" fmla="*/ 0 w 22567"/>
                <a:gd name="connsiteY0" fmla="*/ 10202 h 20323"/>
                <a:gd name="connsiteX1" fmla="*/ 1543 w 22567"/>
                <a:gd name="connsiteY1" fmla="*/ 10391 h 20323"/>
                <a:gd name="connsiteX2" fmla="*/ 3230 w 22567"/>
                <a:gd name="connsiteY2" fmla="*/ 18 h 20323"/>
                <a:gd name="connsiteX3" fmla="*/ 6469 w 22567"/>
                <a:gd name="connsiteY3" fmla="*/ 20270 h 20323"/>
                <a:gd name="connsiteX4" fmla="*/ 9735 w 22567"/>
                <a:gd name="connsiteY4" fmla="*/ 0 h 20323"/>
                <a:gd name="connsiteX5" fmla="*/ 12944 w 22567"/>
                <a:gd name="connsiteY5" fmla="*/ 20162 h 20323"/>
                <a:gd name="connsiteX6" fmla="*/ 16165 w 22567"/>
                <a:gd name="connsiteY6" fmla="*/ 208 h 20323"/>
                <a:gd name="connsiteX7" fmla="*/ 19309 w 22567"/>
                <a:gd name="connsiteY7" fmla="*/ 20323 h 20323"/>
                <a:gd name="connsiteX8" fmla="*/ 20949 w 22567"/>
                <a:gd name="connsiteY8" fmla="*/ 10386 h 20323"/>
                <a:gd name="connsiteX9" fmla="*/ 22567 w 22567"/>
                <a:gd name="connsiteY9" fmla="*/ 10308 h 20323"/>
                <a:gd name="connsiteX0" fmla="*/ 0 w 22567"/>
                <a:gd name="connsiteY0" fmla="*/ 10202 h 20323"/>
                <a:gd name="connsiteX1" fmla="*/ 1543 w 22567"/>
                <a:gd name="connsiteY1" fmla="*/ 10391 h 20323"/>
                <a:gd name="connsiteX2" fmla="*/ 3230 w 22567"/>
                <a:gd name="connsiteY2" fmla="*/ 18 h 20323"/>
                <a:gd name="connsiteX3" fmla="*/ 6469 w 22567"/>
                <a:gd name="connsiteY3" fmla="*/ 20270 h 20323"/>
                <a:gd name="connsiteX4" fmla="*/ 9735 w 22567"/>
                <a:gd name="connsiteY4" fmla="*/ 0 h 20323"/>
                <a:gd name="connsiteX5" fmla="*/ 12944 w 22567"/>
                <a:gd name="connsiteY5" fmla="*/ 20162 h 20323"/>
                <a:gd name="connsiteX6" fmla="*/ 16165 w 22567"/>
                <a:gd name="connsiteY6" fmla="*/ 208 h 20323"/>
                <a:gd name="connsiteX7" fmla="*/ 19309 w 22567"/>
                <a:gd name="connsiteY7" fmla="*/ 20323 h 20323"/>
                <a:gd name="connsiteX8" fmla="*/ 20949 w 22567"/>
                <a:gd name="connsiteY8" fmla="*/ 10386 h 20323"/>
                <a:gd name="connsiteX9" fmla="*/ 22567 w 22567"/>
                <a:gd name="connsiteY9" fmla="*/ 10308 h 20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567" h="20323">
                  <a:moveTo>
                    <a:pt x="0" y="10202"/>
                  </a:moveTo>
                  <a:cubicBezTo>
                    <a:pt x="27" y="10170"/>
                    <a:pt x="1486" y="10328"/>
                    <a:pt x="1543" y="10391"/>
                  </a:cubicBezTo>
                  <a:cubicBezTo>
                    <a:pt x="1526" y="10139"/>
                    <a:pt x="3202" y="68"/>
                    <a:pt x="3230" y="18"/>
                  </a:cubicBezTo>
                  <a:cubicBezTo>
                    <a:pt x="3258" y="-32"/>
                    <a:pt x="6447" y="20430"/>
                    <a:pt x="6469" y="20270"/>
                  </a:cubicBezTo>
                  <a:cubicBezTo>
                    <a:pt x="6439" y="20269"/>
                    <a:pt x="9734" y="190"/>
                    <a:pt x="9735" y="0"/>
                  </a:cubicBezTo>
                  <a:cubicBezTo>
                    <a:pt x="9738" y="122"/>
                    <a:pt x="12911" y="19851"/>
                    <a:pt x="12944" y="20162"/>
                  </a:cubicBezTo>
                  <a:cubicBezTo>
                    <a:pt x="12911" y="19890"/>
                    <a:pt x="16138" y="386"/>
                    <a:pt x="16165" y="208"/>
                  </a:cubicBezTo>
                  <a:cubicBezTo>
                    <a:pt x="16146" y="440"/>
                    <a:pt x="19364" y="20354"/>
                    <a:pt x="19309" y="20323"/>
                  </a:cubicBezTo>
                  <a:cubicBezTo>
                    <a:pt x="19419" y="20430"/>
                    <a:pt x="20927" y="10030"/>
                    <a:pt x="20949" y="10386"/>
                  </a:cubicBezTo>
                  <a:cubicBezTo>
                    <a:pt x="20902" y="10100"/>
                    <a:pt x="22580" y="10210"/>
                    <a:pt x="22567" y="10308"/>
                  </a:cubicBezTo>
                </a:path>
              </a:pathLst>
            </a:custGeom>
            <a:noFill/>
            <a:ln w="31750">
              <a:solidFill>
                <a:schemeClr val="tx1"/>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ja-JP" altLang="en-US">
                <a:latin typeface="Arial Unicode MS" pitchFamily="50" charset="-128"/>
                <a:ea typeface="Arial Unicode MS" pitchFamily="50" charset="-128"/>
                <a:cs typeface="Arial Unicode MS" pitchFamily="50" charset="-128"/>
              </a:endParaRPr>
            </a:p>
          </p:txBody>
        </p:sp>
        <p:sp>
          <p:nvSpPr>
            <p:cNvPr id="11" name="フリーフォーム: 図形 10"/>
            <p:cNvSpPr/>
            <p:nvPr/>
          </p:nvSpPr>
          <p:spPr>
            <a:xfrm>
              <a:off x="3623531" y="1188813"/>
              <a:ext cx="371475" cy="1704975"/>
            </a:xfrm>
            <a:custGeom>
              <a:avLst/>
              <a:gdLst>
                <a:gd name="connsiteX0" fmla="*/ 0 w 371475"/>
                <a:gd name="connsiteY0" fmla="*/ 0 h 1704975"/>
                <a:gd name="connsiteX1" fmla="*/ 371475 w 371475"/>
                <a:gd name="connsiteY1" fmla="*/ 0 h 1704975"/>
                <a:gd name="connsiteX2" fmla="*/ 371475 w 371475"/>
                <a:gd name="connsiteY2" fmla="*/ 1704975 h 1704975"/>
              </a:gdLst>
              <a:ahLst/>
              <a:cxnLst>
                <a:cxn ang="0">
                  <a:pos x="connsiteX0" y="connsiteY0"/>
                </a:cxn>
                <a:cxn ang="0">
                  <a:pos x="connsiteX1" y="connsiteY1"/>
                </a:cxn>
                <a:cxn ang="0">
                  <a:pos x="connsiteX2" y="connsiteY2"/>
                </a:cxn>
              </a:cxnLst>
              <a:rect l="l" t="t" r="r" b="b"/>
              <a:pathLst>
                <a:path w="371475" h="1704975">
                  <a:moveTo>
                    <a:pt x="0" y="0"/>
                  </a:moveTo>
                  <a:lnTo>
                    <a:pt x="371475" y="0"/>
                  </a:lnTo>
                  <a:lnTo>
                    <a:pt x="371475" y="1704975"/>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楕円 14"/>
            <p:cNvSpPr/>
            <p:nvPr/>
          </p:nvSpPr>
          <p:spPr>
            <a:xfrm>
              <a:off x="3956230" y="2773752"/>
              <a:ext cx="79852" cy="7315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フリーフォーム: 図形 15"/>
            <p:cNvSpPr/>
            <p:nvPr/>
          </p:nvSpPr>
          <p:spPr>
            <a:xfrm>
              <a:off x="5447967" y="2946767"/>
              <a:ext cx="938440" cy="665504"/>
            </a:xfrm>
            <a:custGeom>
              <a:avLst/>
              <a:gdLst>
                <a:gd name="connsiteX0" fmla="*/ 0 w 752168"/>
                <a:gd name="connsiteY0" fmla="*/ 1327355 h 1327355"/>
                <a:gd name="connsiteX1" fmla="*/ 294968 w 752168"/>
                <a:gd name="connsiteY1" fmla="*/ 1327355 h 1327355"/>
                <a:gd name="connsiteX2" fmla="*/ 294968 w 752168"/>
                <a:gd name="connsiteY2" fmla="*/ 0 h 1327355"/>
                <a:gd name="connsiteX3" fmla="*/ 752168 w 752168"/>
                <a:gd name="connsiteY3" fmla="*/ 0 h 1327355"/>
                <a:gd name="connsiteX0" fmla="*/ 0 w 943756"/>
                <a:gd name="connsiteY0" fmla="*/ 639378 h 1327355"/>
                <a:gd name="connsiteX1" fmla="*/ 486556 w 943756"/>
                <a:gd name="connsiteY1" fmla="*/ 1327355 h 1327355"/>
                <a:gd name="connsiteX2" fmla="*/ 486556 w 943756"/>
                <a:gd name="connsiteY2" fmla="*/ 0 h 1327355"/>
                <a:gd name="connsiteX3" fmla="*/ 943756 w 943756"/>
                <a:gd name="connsiteY3" fmla="*/ 0 h 1327355"/>
                <a:gd name="connsiteX0" fmla="*/ 0 w 943756"/>
                <a:gd name="connsiteY0" fmla="*/ 639378 h 665504"/>
                <a:gd name="connsiteX1" fmla="*/ 495264 w 943756"/>
                <a:gd name="connsiteY1" fmla="*/ 665504 h 665504"/>
                <a:gd name="connsiteX2" fmla="*/ 486556 w 943756"/>
                <a:gd name="connsiteY2" fmla="*/ 0 h 665504"/>
                <a:gd name="connsiteX3" fmla="*/ 943756 w 943756"/>
                <a:gd name="connsiteY3" fmla="*/ 0 h 665504"/>
                <a:gd name="connsiteX0" fmla="*/ 0 w 938440"/>
                <a:gd name="connsiteY0" fmla="*/ 671275 h 671275"/>
                <a:gd name="connsiteX1" fmla="*/ 489948 w 938440"/>
                <a:gd name="connsiteY1" fmla="*/ 665504 h 671275"/>
                <a:gd name="connsiteX2" fmla="*/ 481240 w 938440"/>
                <a:gd name="connsiteY2" fmla="*/ 0 h 671275"/>
                <a:gd name="connsiteX3" fmla="*/ 938440 w 938440"/>
                <a:gd name="connsiteY3" fmla="*/ 0 h 671275"/>
                <a:gd name="connsiteX0" fmla="*/ 0 w 938440"/>
                <a:gd name="connsiteY0" fmla="*/ 655327 h 665504"/>
                <a:gd name="connsiteX1" fmla="*/ 489948 w 938440"/>
                <a:gd name="connsiteY1" fmla="*/ 665504 h 665504"/>
                <a:gd name="connsiteX2" fmla="*/ 481240 w 938440"/>
                <a:gd name="connsiteY2" fmla="*/ 0 h 665504"/>
                <a:gd name="connsiteX3" fmla="*/ 938440 w 938440"/>
                <a:gd name="connsiteY3" fmla="*/ 0 h 665504"/>
                <a:gd name="connsiteX0" fmla="*/ 0 w 938440"/>
                <a:gd name="connsiteY0" fmla="*/ 655327 h 665504"/>
                <a:gd name="connsiteX1" fmla="*/ 489948 w 938440"/>
                <a:gd name="connsiteY1" fmla="*/ 665504 h 665504"/>
                <a:gd name="connsiteX2" fmla="*/ 481240 w 938440"/>
                <a:gd name="connsiteY2" fmla="*/ 0 h 665504"/>
                <a:gd name="connsiteX3" fmla="*/ 938440 w 938440"/>
                <a:gd name="connsiteY3" fmla="*/ 0 h 665504"/>
              </a:gdLst>
              <a:ahLst/>
              <a:cxnLst>
                <a:cxn ang="0">
                  <a:pos x="connsiteX0" y="connsiteY0"/>
                </a:cxn>
                <a:cxn ang="0">
                  <a:pos x="connsiteX1" y="connsiteY1"/>
                </a:cxn>
                <a:cxn ang="0">
                  <a:pos x="connsiteX2" y="connsiteY2"/>
                </a:cxn>
                <a:cxn ang="0">
                  <a:pos x="connsiteX3" y="connsiteY3"/>
                </a:cxn>
              </a:cxnLst>
              <a:rect l="l" t="t" r="r" b="b"/>
              <a:pathLst>
                <a:path w="938440" h="665504">
                  <a:moveTo>
                    <a:pt x="0" y="655327"/>
                  </a:moveTo>
                  <a:lnTo>
                    <a:pt x="489948" y="665504"/>
                  </a:lnTo>
                  <a:lnTo>
                    <a:pt x="481240" y="0"/>
                  </a:lnTo>
                  <a:lnTo>
                    <a:pt x="938440" y="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フリーフォーム: 図形 18"/>
            <p:cNvSpPr/>
            <p:nvPr/>
          </p:nvSpPr>
          <p:spPr>
            <a:xfrm>
              <a:off x="2118080" y="1781877"/>
              <a:ext cx="1636294" cy="1328119"/>
            </a:xfrm>
            <a:custGeom>
              <a:avLst/>
              <a:gdLst>
                <a:gd name="connsiteX0" fmla="*/ 0 w 1636294"/>
                <a:gd name="connsiteY0" fmla="*/ 737929 h 1328119"/>
                <a:gd name="connsiteX1" fmla="*/ 625642 w 1636294"/>
                <a:gd name="connsiteY1" fmla="*/ 593550 h 1328119"/>
                <a:gd name="connsiteX2" fmla="*/ 1010652 w 1636294"/>
                <a:gd name="connsiteY2" fmla="*/ 76193 h 1328119"/>
                <a:gd name="connsiteX3" fmla="*/ 1263315 w 1636294"/>
                <a:gd name="connsiteY3" fmla="*/ 40098 h 1328119"/>
                <a:gd name="connsiteX4" fmla="*/ 1335505 w 1636294"/>
                <a:gd name="connsiteY4" fmla="*/ 437140 h 1328119"/>
                <a:gd name="connsiteX5" fmla="*/ 1335505 w 1636294"/>
                <a:gd name="connsiteY5" fmla="*/ 870277 h 1328119"/>
                <a:gd name="connsiteX6" fmla="*/ 1335505 w 1636294"/>
                <a:gd name="connsiteY6" fmla="*/ 1255287 h 1328119"/>
                <a:gd name="connsiteX7" fmla="*/ 1636294 w 1636294"/>
                <a:gd name="connsiteY7" fmla="*/ 1327477 h 1328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36294" h="1328119">
                  <a:moveTo>
                    <a:pt x="0" y="737929"/>
                  </a:moveTo>
                  <a:cubicBezTo>
                    <a:pt x="228600" y="720884"/>
                    <a:pt x="457200" y="703839"/>
                    <a:pt x="625642" y="593550"/>
                  </a:cubicBezTo>
                  <a:cubicBezTo>
                    <a:pt x="794084" y="483261"/>
                    <a:pt x="904373" y="168435"/>
                    <a:pt x="1010652" y="76193"/>
                  </a:cubicBezTo>
                  <a:cubicBezTo>
                    <a:pt x="1116931" y="-16049"/>
                    <a:pt x="1209173" y="-20060"/>
                    <a:pt x="1263315" y="40098"/>
                  </a:cubicBezTo>
                  <a:cubicBezTo>
                    <a:pt x="1317457" y="100256"/>
                    <a:pt x="1323473" y="298777"/>
                    <a:pt x="1335505" y="437140"/>
                  </a:cubicBezTo>
                  <a:cubicBezTo>
                    <a:pt x="1347537" y="575503"/>
                    <a:pt x="1335505" y="870277"/>
                    <a:pt x="1335505" y="870277"/>
                  </a:cubicBezTo>
                  <a:cubicBezTo>
                    <a:pt x="1335505" y="1006635"/>
                    <a:pt x="1285374" y="1179087"/>
                    <a:pt x="1335505" y="1255287"/>
                  </a:cubicBezTo>
                  <a:cubicBezTo>
                    <a:pt x="1385636" y="1331487"/>
                    <a:pt x="1510965" y="1329482"/>
                    <a:pt x="1636294" y="1327477"/>
                  </a:cubicBezTo>
                </a:path>
              </a:pathLst>
            </a:custGeom>
            <a:noFill/>
            <a:ln w="44450">
              <a:solidFill>
                <a:srgbClr val="FCAD10"/>
              </a:solidFill>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テキスト ボックス 76"/>
            <p:cNvSpPr txBox="1"/>
            <p:nvPr/>
          </p:nvSpPr>
          <p:spPr>
            <a:xfrm>
              <a:off x="1475656" y="2577869"/>
              <a:ext cx="1623315" cy="923330"/>
            </a:xfrm>
            <a:prstGeom prst="rect">
              <a:avLst/>
            </a:prstGeom>
            <a:noFill/>
          </p:spPr>
          <p:txBody>
            <a:bodyPr vert="horz" wrap="square">
              <a:spAutoFit/>
            </a:bodyPr>
            <a:lstStyle/>
            <a:p>
              <a:pPr>
                <a:defRPr/>
              </a:pPr>
              <a:r>
                <a:rPr lang="en-US" altLang="ja-JP" dirty="0">
                  <a:solidFill>
                    <a:srgbClr val="FF0000"/>
                  </a:solidFill>
                  <a:latin typeface="Arial Unicode MS" pitchFamily="50" charset="-128"/>
                  <a:ea typeface="Arial Unicode MS" pitchFamily="50" charset="-128"/>
                  <a:cs typeface="Arial Unicode MS" pitchFamily="50" charset="-128"/>
                </a:rPr>
                <a:t>465nm laser through optical fiber</a:t>
              </a:r>
              <a:r>
                <a:rPr lang="ja-JP" altLang="en-US" dirty="0">
                  <a:solidFill>
                    <a:srgbClr val="FF0000"/>
                  </a:solidFill>
                  <a:latin typeface="Arial Unicode MS" pitchFamily="50" charset="-128"/>
                  <a:ea typeface="Arial Unicode MS" pitchFamily="50" charset="-128"/>
                  <a:cs typeface="Arial Unicode MS" pitchFamily="50" charset="-128"/>
                </a:rPr>
                <a:t>　</a:t>
              </a:r>
              <a:endParaRPr lang="en-US" altLang="ja-JP" dirty="0">
                <a:solidFill>
                  <a:srgbClr val="FF0000"/>
                </a:solidFill>
                <a:latin typeface="Arial Unicode MS" pitchFamily="50" charset="-128"/>
                <a:ea typeface="Arial Unicode MS" pitchFamily="50" charset="-128"/>
                <a:cs typeface="Arial Unicode MS" pitchFamily="50" charset="-128"/>
              </a:endParaRPr>
            </a:p>
          </p:txBody>
        </p:sp>
        <p:cxnSp>
          <p:nvCxnSpPr>
            <p:cNvPr id="54" name="直線コネクタ 53"/>
            <p:cNvCxnSpPr>
              <a:cxnSpLocks/>
            </p:cNvCxnSpPr>
            <p:nvPr/>
          </p:nvCxnSpPr>
          <p:spPr bwMode="auto">
            <a:xfrm>
              <a:off x="4016393" y="2810330"/>
              <a:ext cx="824453" cy="0"/>
            </a:xfrm>
            <a:prstGeom prst="line">
              <a:avLst/>
            </a:prstGeom>
            <a:ln w="25400"/>
          </p:spPr>
          <p:style>
            <a:lnRef idx="1">
              <a:schemeClr val="dk1"/>
            </a:lnRef>
            <a:fillRef idx="0">
              <a:schemeClr val="dk1"/>
            </a:fillRef>
            <a:effectRef idx="0">
              <a:schemeClr val="dk1"/>
            </a:effectRef>
            <a:fontRef idx="minor">
              <a:schemeClr val="tx1"/>
            </a:fontRef>
          </p:style>
        </p:cxnSp>
        <p:sp>
          <p:nvSpPr>
            <p:cNvPr id="64" name="楕円 63"/>
            <p:cNvSpPr/>
            <p:nvPr/>
          </p:nvSpPr>
          <p:spPr>
            <a:xfrm>
              <a:off x="3959332" y="3562979"/>
              <a:ext cx="79852" cy="7315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フリーフォーム: 図形 21"/>
            <p:cNvSpPr/>
            <p:nvPr/>
          </p:nvSpPr>
          <p:spPr>
            <a:xfrm>
              <a:off x="5122766" y="2812689"/>
              <a:ext cx="8709" cy="1297578"/>
            </a:xfrm>
            <a:custGeom>
              <a:avLst/>
              <a:gdLst>
                <a:gd name="connsiteX0" fmla="*/ 0 w 8709"/>
                <a:gd name="connsiteY0" fmla="*/ 0 h 1297578"/>
                <a:gd name="connsiteX1" fmla="*/ 8709 w 8709"/>
                <a:gd name="connsiteY1" fmla="*/ 1297578 h 1297578"/>
              </a:gdLst>
              <a:ahLst/>
              <a:cxnLst>
                <a:cxn ang="0">
                  <a:pos x="connsiteX0" y="connsiteY0"/>
                </a:cxn>
                <a:cxn ang="0">
                  <a:pos x="connsiteX1" y="connsiteY1"/>
                </a:cxn>
              </a:cxnLst>
              <a:rect l="l" t="t" r="r" b="b"/>
              <a:pathLst>
                <a:path w="8709" h="1297578">
                  <a:moveTo>
                    <a:pt x="0" y="0"/>
                  </a:moveTo>
                  <a:lnTo>
                    <a:pt x="8709" y="1297578"/>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フリーフォーム: 図形 22"/>
            <p:cNvSpPr/>
            <p:nvPr/>
          </p:nvSpPr>
          <p:spPr>
            <a:xfrm>
              <a:off x="3999360" y="3596461"/>
              <a:ext cx="992777" cy="513806"/>
            </a:xfrm>
            <a:custGeom>
              <a:avLst/>
              <a:gdLst>
                <a:gd name="connsiteX0" fmla="*/ 0 w 992777"/>
                <a:gd name="connsiteY0" fmla="*/ 8708 h 513806"/>
                <a:gd name="connsiteX1" fmla="*/ 984069 w 992777"/>
                <a:gd name="connsiteY1" fmla="*/ 0 h 513806"/>
                <a:gd name="connsiteX2" fmla="*/ 992777 w 992777"/>
                <a:gd name="connsiteY2" fmla="*/ 513806 h 513806"/>
              </a:gdLst>
              <a:ahLst/>
              <a:cxnLst>
                <a:cxn ang="0">
                  <a:pos x="connsiteX0" y="connsiteY0"/>
                </a:cxn>
                <a:cxn ang="0">
                  <a:pos x="connsiteX1" y="connsiteY1"/>
                </a:cxn>
                <a:cxn ang="0">
                  <a:pos x="connsiteX2" y="connsiteY2"/>
                </a:cxn>
              </a:cxnLst>
              <a:rect l="l" t="t" r="r" b="b"/>
              <a:pathLst>
                <a:path w="992777" h="513806">
                  <a:moveTo>
                    <a:pt x="0" y="8708"/>
                  </a:moveTo>
                  <a:lnTo>
                    <a:pt x="984069" y="0"/>
                  </a:lnTo>
                  <a:lnTo>
                    <a:pt x="992777" y="513806"/>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二等辺三角形 70"/>
            <p:cNvSpPr/>
            <p:nvPr/>
          </p:nvSpPr>
          <p:spPr bwMode="auto">
            <a:xfrm rot="10800000">
              <a:off x="4850928" y="4112316"/>
              <a:ext cx="444827" cy="379285"/>
            </a:xfrm>
            <a:prstGeom prst="triangl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1200" dirty="0">
                <a:latin typeface="Arial Unicode MS" pitchFamily="50" charset="-128"/>
                <a:ea typeface="Arial Unicode MS" pitchFamily="50" charset="-128"/>
                <a:cs typeface="Arial Unicode MS" pitchFamily="50" charset="-128"/>
              </a:endParaRPr>
            </a:p>
          </p:txBody>
        </p:sp>
        <p:cxnSp>
          <p:nvCxnSpPr>
            <p:cNvPr id="76" name="直線矢印コネクタ 75"/>
            <p:cNvCxnSpPr>
              <a:cxnSpLocks/>
            </p:cNvCxnSpPr>
            <p:nvPr/>
          </p:nvCxnSpPr>
          <p:spPr bwMode="auto">
            <a:xfrm>
              <a:off x="5070410" y="4491601"/>
              <a:ext cx="2931" cy="250781"/>
            </a:xfrm>
            <a:prstGeom prst="straightConnector1">
              <a:avLst/>
            </a:prstGeom>
            <a:ln>
              <a:tailEnd type="arrow"/>
            </a:ln>
            <a:effectLst/>
          </p:spPr>
          <p:style>
            <a:lnRef idx="2">
              <a:schemeClr val="accent2"/>
            </a:lnRef>
            <a:fillRef idx="0">
              <a:schemeClr val="accent2"/>
            </a:fillRef>
            <a:effectRef idx="1">
              <a:schemeClr val="accent2"/>
            </a:effectRef>
            <a:fontRef idx="minor">
              <a:schemeClr val="tx1"/>
            </a:fontRef>
          </p:style>
        </p:cxnSp>
        <p:sp>
          <p:nvSpPr>
            <p:cNvPr id="82" name="楕円 81"/>
            <p:cNvSpPr/>
            <p:nvPr/>
          </p:nvSpPr>
          <p:spPr>
            <a:xfrm>
              <a:off x="4947886" y="3558859"/>
              <a:ext cx="79852" cy="7315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フリーフォーム: 図形 24"/>
            <p:cNvSpPr/>
            <p:nvPr/>
          </p:nvSpPr>
          <p:spPr>
            <a:xfrm>
              <a:off x="4983429" y="2952027"/>
              <a:ext cx="461554" cy="653142"/>
            </a:xfrm>
            <a:custGeom>
              <a:avLst/>
              <a:gdLst>
                <a:gd name="connsiteX0" fmla="*/ 461554 w 461554"/>
                <a:gd name="connsiteY0" fmla="*/ 0 h 653142"/>
                <a:gd name="connsiteX1" fmla="*/ 461554 w 461554"/>
                <a:gd name="connsiteY1" fmla="*/ 653142 h 653142"/>
                <a:gd name="connsiteX2" fmla="*/ 0 w 461554"/>
                <a:gd name="connsiteY2" fmla="*/ 653142 h 653142"/>
              </a:gdLst>
              <a:ahLst/>
              <a:cxnLst>
                <a:cxn ang="0">
                  <a:pos x="connsiteX0" y="connsiteY0"/>
                </a:cxn>
                <a:cxn ang="0">
                  <a:pos x="connsiteX1" y="connsiteY1"/>
                </a:cxn>
                <a:cxn ang="0">
                  <a:pos x="connsiteX2" y="connsiteY2"/>
                </a:cxn>
              </a:cxnLst>
              <a:rect l="l" t="t" r="r" b="b"/>
              <a:pathLst>
                <a:path w="461554" h="653142">
                  <a:moveTo>
                    <a:pt x="461554" y="0"/>
                  </a:moveTo>
                  <a:lnTo>
                    <a:pt x="461554" y="653142"/>
                  </a:lnTo>
                  <a:lnTo>
                    <a:pt x="0" y="653142"/>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テキスト ボックス 110"/>
            <p:cNvSpPr txBox="1">
              <a:spLocks noChangeArrowheads="1"/>
            </p:cNvSpPr>
            <p:nvPr/>
          </p:nvSpPr>
          <p:spPr bwMode="auto">
            <a:xfrm rot="16200000">
              <a:off x="5114278" y="3079454"/>
              <a:ext cx="50107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a:solidFill>
                    <a:schemeClr val="tx1"/>
                  </a:solidFill>
                  <a:latin typeface="Times" pitchFamily="18" charset="0"/>
                  <a:ea typeface="Osaka" charset="-128"/>
                </a:defRPr>
              </a:lvl1pPr>
              <a:lvl2pPr marL="742950" indent="-285750" eaLnBrk="0" hangingPunct="0">
                <a:defRPr kumimoji="1" sz="2400">
                  <a:solidFill>
                    <a:schemeClr val="tx1"/>
                  </a:solidFill>
                  <a:latin typeface="Times" pitchFamily="18" charset="0"/>
                  <a:ea typeface="Osaka" charset="-128"/>
                </a:defRPr>
              </a:lvl2pPr>
              <a:lvl3pPr marL="1143000" indent="-228600" eaLnBrk="0" hangingPunct="0">
                <a:defRPr kumimoji="1" sz="2400">
                  <a:solidFill>
                    <a:schemeClr val="tx1"/>
                  </a:solidFill>
                  <a:latin typeface="Times" pitchFamily="18" charset="0"/>
                  <a:ea typeface="Osaka" charset="-128"/>
                </a:defRPr>
              </a:lvl3pPr>
              <a:lvl4pPr marL="1600200" indent="-228600" eaLnBrk="0" hangingPunct="0">
                <a:defRPr kumimoji="1" sz="2400">
                  <a:solidFill>
                    <a:schemeClr val="tx1"/>
                  </a:solidFill>
                  <a:latin typeface="Times" pitchFamily="18" charset="0"/>
                  <a:ea typeface="Osaka" charset="-128"/>
                </a:defRPr>
              </a:lvl4pPr>
              <a:lvl5pPr marL="2057400" indent="-228600" eaLnBrk="0" hangingPunct="0">
                <a:defRPr kumimoji="1" sz="2400">
                  <a:solidFill>
                    <a:schemeClr val="tx1"/>
                  </a:solidFill>
                  <a:latin typeface="Times" pitchFamily="18" charset="0"/>
                  <a:ea typeface="Osaka" charset="-128"/>
                </a:defRPr>
              </a:lvl5pPr>
              <a:lvl6pPr marL="2514600" indent="-228600" algn="ctr" eaLnBrk="0" fontAlgn="base" hangingPunct="0">
                <a:spcBef>
                  <a:spcPct val="0"/>
                </a:spcBef>
                <a:spcAft>
                  <a:spcPct val="0"/>
                </a:spcAft>
                <a:defRPr kumimoji="1" sz="2400">
                  <a:solidFill>
                    <a:schemeClr val="tx1"/>
                  </a:solidFill>
                  <a:latin typeface="Times" pitchFamily="18" charset="0"/>
                  <a:ea typeface="Osaka" charset="-128"/>
                </a:defRPr>
              </a:lvl6pPr>
              <a:lvl7pPr marL="2971800" indent="-228600" algn="ctr" eaLnBrk="0" fontAlgn="base" hangingPunct="0">
                <a:spcBef>
                  <a:spcPct val="0"/>
                </a:spcBef>
                <a:spcAft>
                  <a:spcPct val="0"/>
                </a:spcAft>
                <a:defRPr kumimoji="1" sz="2400">
                  <a:solidFill>
                    <a:schemeClr val="tx1"/>
                  </a:solidFill>
                  <a:latin typeface="Times" pitchFamily="18" charset="0"/>
                  <a:ea typeface="Osaka" charset="-128"/>
                </a:defRPr>
              </a:lvl7pPr>
              <a:lvl8pPr marL="3429000" indent="-228600" algn="ctr" eaLnBrk="0" fontAlgn="base" hangingPunct="0">
                <a:spcBef>
                  <a:spcPct val="0"/>
                </a:spcBef>
                <a:spcAft>
                  <a:spcPct val="0"/>
                </a:spcAft>
                <a:defRPr kumimoji="1" sz="2400">
                  <a:solidFill>
                    <a:schemeClr val="tx1"/>
                  </a:solidFill>
                  <a:latin typeface="Times" pitchFamily="18" charset="0"/>
                  <a:ea typeface="Osaka" charset="-128"/>
                </a:defRPr>
              </a:lvl8pPr>
              <a:lvl9pPr marL="3886200" indent="-228600" algn="ctr" eaLnBrk="0" fontAlgn="base" hangingPunct="0">
                <a:spcBef>
                  <a:spcPct val="0"/>
                </a:spcBef>
                <a:spcAft>
                  <a:spcPct val="0"/>
                </a:spcAft>
                <a:defRPr kumimoji="1" sz="2400">
                  <a:solidFill>
                    <a:schemeClr val="tx1"/>
                  </a:solidFill>
                  <a:latin typeface="Times" pitchFamily="18" charset="0"/>
                  <a:ea typeface="Osaka" charset="-128"/>
                </a:defRPr>
              </a:lvl9pPr>
            </a:lstStyle>
            <a:p>
              <a:pPr eaLnBrk="1" hangingPunct="1"/>
              <a:r>
                <a:rPr lang="en-US" altLang="ja-JP" sz="1000" b="1" dirty="0">
                  <a:latin typeface="Arial Unicode MS" pitchFamily="50" charset="-128"/>
                  <a:ea typeface="Arial Unicode MS" pitchFamily="50" charset="-128"/>
                  <a:cs typeface="Arial Unicode MS" pitchFamily="50" charset="-128"/>
                </a:rPr>
                <a:t>GND</a:t>
              </a:r>
              <a:endParaRPr lang="ja-JP" altLang="en-US" sz="1000" b="1" dirty="0">
                <a:latin typeface="Arial Unicode MS" pitchFamily="50" charset="-128"/>
                <a:ea typeface="Arial Unicode MS" pitchFamily="50" charset="-128"/>
                <a:cs typeface="Arial Unicode MS" pitchFamily="50" charset="-128"/>
              </a:endParaRPr>
            </a:p>
          </p:txBody>
        </p:sp>
        <p:cxnSp>
          <p:nvCxnSpPr>
            <p:cNvPr id="91" name="直線矢印コネクタ 90"/>
            <p:cNvCxnSpPr>
              <a:cxnSpLocks/>
            </p:cNvCxnSpPr>
            <p:nvPr/>
          </p:nvCxnSpPr>
          <p:spPr bwMode="auto">
            <a:xfrm flipH="1">
              <a:off x="5511379" y="2901117"/>
              <a:ext cx="6354" cy="1864198"/>
            </a:xfrm>
            <a:prstGeom prst="straightConnector1">
              <a:avLst/>
            </a:prstGeom>
            <a:ln>
              <a:solidFill>
                <a:schemeClr val="tx1"/>
              </a:solidFill>
              <a:tailEnd type="arrow"/>
            </a:ln>
            <a:effectLst/>
          </p:spPr>
          <p:style>
            <a:lnRef idx="2">
              <a:schemeClr val="accent2"/>
            </a:lnRef>
            <a:fillRef idx="0">
              <a:schemeClr val="accent2"/>
            </a:fillRef>
            <a:effectRef idx="1">
              <a:schemeClr val="accent2"/>
            </a:effectRef>
            <a:fontRef idx="minor">
              <a:schemeClr val="tx1"/>
            </a:fontRef>
          </p:style>
        </p:cxnSp>
        <p:sp>
          <p:nvSpPr>
            <p:cNvPr id="92" name="テキスト ボックス 110"/>
            <p:cNvSpPr txBox="1">
              <a:spLocks noChangeArrowheads="1"/>
            </p:cNvSpPr>
            <p:nvPr/>
          </p:nvSpPr>
          <p:spPr bwMode="auto">
            <a:xfrm rot="16200000">
              <a:off x="5407916" y="3063731"/>
              <a:ext cx="40775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a:solidFill>
                    <a:schemeClr val="tx1"/>
                  </a:solidFill>
                  <a:latin typeface="Times" pitchFamily="18" charset="0"/>
                  <a:ea typeface="Osaka" charset="-128"/>
                </a:defRPr>
              </a:lvl1pPr>
              <a:lvl2pPr marL="742950" indent="-285750" eaLnBrk="0" hangingPunct="0">
                <a:defRPr kumimoji="1" sz="2400">
                  <a:solidFill>
                    <a:schemeClr val="tx1"/>
                  </a:solidFill>
                  <a:latin typeface="Times" pitchFamily="18" charset="0"/>
                  <a:ea typeface="Osaka" charset="-128"/>
                </a:defRPr>
              </a:lvl2pPr>
              <a:lvl3pPr marL="1143000" indent="-228600" eaLnBrk="0" hangingPunct="0">
                <a:defRPr kumimoji="1" sz="2400">
                  <a:solidFill>
                    <a:schemeClr val="tx1"/>
                  </a:solidFill>
                  <a:latin typeface="Times" pitchFamily="18" charset="0"/>
                  <a:ea typeface="Osaka" charset="-128"/>
                </a:defRPr>
              </a:lvl3pPr>
              <a:lvl4pPr marL="1600200" indent="-228600" eaLnBrk="0" hangingPunct="0">
                <a:defRPr kumimoji="1" sz="2400">
                  <a:solidFill>
                    <a:schemeClr val="tx1"/>
                  </a:solidFill>
                  <a:latin typeface="Times" pitchFamily="18" charset="0"/>
                  <a:ea typeface="Osaka" charset="-128"/>
                </a:defRPr>
              </a:lvl4pPr>
              <a:lvl5pPr marL="2057400" indent="-228600" eaLnBrk="0" hangingPunct="0">
                <a:defRPr kumimoji="1" sz="2400">
                  <a:solidFill>
                    <a:schemeClr val="tx1"/>
                  </a:solidFill>
                  <a:latin typeface="Times" pitchFamily="18" charset="0"/>
                  <a:ea typeface="Osaka" charset="-128"/>
                </a:defRPr>
              </a:lvl5pPr>
              <a:lvl6pPr marL="2514600" indent="-228600" algn="ctr" eaLnBrk="0" fontAlgn="base" hangingPunct="0">
                <a:spcBef>
                  <a:spcPct val="0"/>
                </a:spcBef>
                <a:spcAft>
                  <a:spcPct val="0"/>
                </a:spcAft>
                <a:defRPr kumimoji="1" sz="2400">
                  <a:solidFill>
                    <a:schemeClr val="tx1"/>
                  </a:solidFill>
                  <a:latin typeface="Times" pitchFamily="18" charset="0"/>
                  <a:ea typeface="Osaka" charset="-128"/>
                </a:defRPr>
              </a:lvl6pPr>
              <a:lvl7pPr marL="2971800" indent="-228600" algn="ctr" eaLnBrk="0" fontAlgn="base" hangingPunct="0">
                <a:spcBef>
                  <a:spcPct val="0"/>
                </a:spcBef>
                <a:spcAft>
                  <a:spcPct val="0"/>
                </a:spcAft>
                <a:defRPr kumimoji="1" sz="2400">
                  <a:solidFill>
                    <a:schemeClr val="tx1"/>
                  </a:solidFill>
                  <a:latin typeface="Times" pitchFamily="18" charset="0"/>
                  <a:ea typeface="Osaka" charset="-128"/>
                </a:defRPr>
              </a:lvl7pPr>
              <a:lvl8pPr marL="3429000" indent="-228600" algn="ctr" eaLnBrk="0" fontAlgn="base" hangingPunct="0">
                <a:spcBef>
                  <a:spcPct val="0"/>
                </a:spcBef>
                <a:spcAft>
                  <a:spcPct val="0"/>
                </a:spcAft>
                <a:defRPr kumimoji="1" sz="2400">
                  <a:solidFill>
                    <a:schemeClr val="tx1"/>
                  </a:solidFill>
                  <a:latin typeface="Times" pitchFamily="18" charset="0"/>
                  <a:ea typeface="Osaka" charset="-128"/>
                </a:defRPr>
              </a:lvl8pPr>
              <a:lvl9pPr marL="3886200" indent="-228600" algn="ctr" eaLnBrk="0" fontAlgn="base" hangingPunct="0">
                <a:spcBef>
                  <a:spcPct val="0"/>
                </a:spcBef>
                <a:spcAft>
                  <a:spcPct val="0"/>
                </a:spcAft>
                <a:defRPr kumimoji="1" sz="2400">
                  <a:solidFill>
                    <a:schemeClr val="tx1"/>
                  </a:solidFill>
                  <a:latin typeface="Times" pitchFamily="18" charset="0"/>
                  <a:ea typeface="Osaka" charset="-128"/>
                </a:defRPr>
              </a:lvl9pPr>
            </a:lstStyle>
            <a:p>
              <a:pPr eaLnBrk="1" hangingPunct="1"/>
              <a:r>
                <a:rPr lang="en-US" altLang="ja-JP" sz="1000" b="1" dirty="0" err="1">
                  <a:latin typeface="Arial Unicode MS" pitchFamily="50" charset="-128"/>
                  <a:ea typeface="Arial Unicode MS" pitchFamily="50" charset="-128"/>
                  <a:cs typeface="Arial Unicode MS" pitchFamily="50" charset="-128"/>
                </a:rPr>
                <a:t>Vss</a:t>
              </a:r>
              <a:endParaRPr lang="ja-JP" altLang="en-US" sz="1000" b="1" dirty="0">
                <a:latin typeface="Arial Unicode MS" pitchFamily="50" charset="-128"/>
                <a:ea typeface="Arial Unicode MS" pitchFamily="50" charset="-128"/>
                <a:cs typeface="Arial Unicode MS" pitchFamily="50" charset="-128"/>
              </a:endParaRPr>
            </a:p>
          </p:txBody>
        </p:sp>
        <p:cxnSp>
          <p:nvCxnSpPr>
            <p:cNvPr id="93" name="直線矢印コネクタ 92"/>
            <p:cNvCxnSpPr>
              <a:cxnSpLocks/>
              <a:stCxn id="86" idx="1"/>
            </p:cNvCxnSpPr>
            <p:nvPr/>
          </p:nvCxnSpPr>
          <p:spPr bwMode="auto">
            <a:xfrm flipV="1">
              <a:off x="5487926" y="1184162"/>
              <a:ext cx="1" cy="1512785"/>
            </a:xfrm>
            <a:prstGeom prst="straightConnector1">
              <a:avLst/>
            </a:prstGeom>
            <a:ln>
              <a:solidFill>
                <a:schemeClr val="tx1"/>
              </a:solidFill>
              <a:tailEnd type="arrow"/>
            </a:ln>
            <a:effectLst/>
          </p:spPr>
          <p:style>
            <a:lnRef idx="2">
              <a:schemeClr val="accent2"/>
            </a:lnRef>
            <a:fillRef idx="0">
              <a:schemeClr val="accent2"/>
            </a:fillRef>
            <a:effectRef idx="1">
              <a:schemeClr val="accent2"/>
            </a:effectRef>
            <a:fontRef idx="minor">
              <a:schemeClr val="tx1"/>
            </a:fontRef>
          </p:style>
        </p:cxnSp>
        <p:sp>
          <p:nvSpPr>
            <p:cNvPr id="94" name="テキスト ボックス 110"/>
            <p:cNvSpPr txBox="1">
              <a:spLocks noChangeArrowheads="1"/>
            </p:cNvSpPr>
            <p:nvPr/>
          </p:nvSpPr>
          <p:spPr bwMode="auto">
            <a:xfrm rot="16200000">
              <a:off x="5354761" y="2327267"/>
              <a:ext cx="51255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a:solidFill>
                    <a:schemeClr val="tx1"/>
                  </a:solidFill>
                  <a:latin typeface="Times" pitchFamily="18" charset="0"/>
                  <a:ea typeface="Osaka" charset="-128"/>
                </a:defRPr>
              </a:lvl1pPr>
              <a:lvl2pPr marL="742950" indent="-285750" eaLnBrk="0" hangingPunct="0">
                <a:defRPr kumimoji="1" sz="2400">
                  <a:solidFill>
                    <a:schemeClr val="tx1"/>
                  </a:solidFill>
                  <a:latin typeface="Times" pitchFamily="18" charset="0"/>
                  <a:ea typeface="Osaka" charset="-128"/>
                </a:defRPr>
              </a:lvl2pPr>
              <a:lvl3pPr marL="1143000" indent="-228600" eaLnBrk="0" hangingPunct="0">
                <a:defRPr kumimoji="1" sz="2400">
                  <a:solidFill>
                    <a:schemeClr val="tx1"/>
                  </a:solidFill>
                  <a:latin typeface="Times" pitchFamily="18" charset="0"/>
                  <a:ea typeface="Osaka" charset="-128"/>
                </a:defRPr>
              </a:lvl3pPr>
              <a:lvl4pPr marL="1600200" indent="-228600" eaLnBrk="0" hangingPunct="0">
                <a:defRPr kumimoji="1" sz="2400">
                  <a:solidFill>
                    <a:schemeClr val="tx1"/>
                  </a:solidFill>
                  <a:latin typeface="Times" pitchFamily="18" charset="0"/>
                  <a:ea typeface="Osaka" charset="-128"/>
                </a:defRPr>
              </a:lvl4pPr>
              <a:lvl5pPr marL="2057400" indent="-228600" eaLnBrk="0" hangingPunct="0">
                <a:defRPr kumimoji="1" sz="2400">
                  <a:solidFill>
                    <a:schemeClr val="tx1"/>
                  </a:solidFill>
                  <a:latin typeface="Times" pitchFamily="18" charset="0"/>
                  <a:ea typeface="Osaka" charset="-128"/>
                </a:defRPr>
              </a:lvl5pPr>
              <a:lvl6pPr marL="2514600" indent="-228600" algn="ctr" eaLnBrk="0" fontAlgn="base" hangingPunct="0">
                <a:spcBef>
                  <a:spcPct val="0"/>
                </a:spcBef>
                <a:spcAft>
                  <a:spcPct val="0"/>
                </a:spcAft>
                <a:defRPr kumimoji="1" sz="2400">
                  <a:solidFill>
                    <a:schemeClr val="tx1"/>
                  </a:solidFill>
                  <a:latin typeface="Times" pitchFamily="18" charset="0"/>
                  <a:ea typeface="Osaka" charset="-128"/>
                </a:defRPr>
              </a:lvl6pPr>
              <a:lvl7pPr marL="2971800" indent="-228600" algn="ctr" eaLnBrk="0" fontAlgn="base" hangingPunct="0">
                <a:spcBef>
                  <a:spcPct val="0"/>
                </a:spcBef>
                <a:spcAft>
                  <a:spcPct val="0"/>
                </a:spcAft>
                <a:defRPr kumimoji="1" sz="2400">
                  <a:solidFill>
                    <a:schemeClr val="tx1"/>
                  </a:solidFill>
                  <a:latin typeface="Times" pitchFamily="18" charset="0"/>
                  <a:ea typeface="Osaka" charset="-128"/>
                </a:defRPr>
              </a:lvl7pPr>
              <a:lvl8pPr marL="3429000" indent="-228600" algn="ctr" eaLnBrk="0" fontAlgn="base" hangingPunct="0">
                <a:spcBef>
                  <a:spcPct val="0"/>
                </a:spcBef>
                <a:spcAft>
                  <a:spcPct val="0"/>
                </a:spcAft>
                <a:defRPr kumimoji="1" sz="2400">
                  <a:solidFill>
                    <a:schemeClr val="tx1"/>
                  </a:solidFill>
                  <a:latin typeface="Times" pitchFamily="18" charset="0"/>
                  <a:ea typeface="Osaka" charset="-128"/>
                </a:defRPr>
              </a:lvl8pPr>
              <a:lvl9pPr marL="3886200" indent="-228600" algn="ctr" eaLnBrk="0" fontAlgn="base" hangingPunct="0">
                <a:spcBef>
                  <a:spcPct val="0"/>
                </a:spcBef>
                <a:spcAft>
                  <a:spcPct val="0"/>
                </a:spcAft>
                <a:defRPr kumimoji="1" sz="2400">
                  <a:solidFill>
                    <a:schemeClr val="tx1"/>
                  </a:solidFill>
                  <a:latin typeface="Times" pitchFamily="18" charset="0"/>
                  <a:ea typeface="Osaka" charset="-128"/>
                </a:defRPr>
              </a:lvl9pPr>
            </a:lstStyle>
            <a:p>
              <a:pPr eaLnBrk="1" hangingPunct="1"/>
              <a:r>
                <a:rPr lang="en-US" altLang="ja-JP" sz="1000" b="1" dirty="0" err="1">
                  <a:latin typeface="Arial Unicode MS" pitchFamily="50" charset="-128"/>
                  <a:ea typeface="Arial Unicode MS" pitchFamily="50" charset="-128"/>
                  <a:cs typeface="Arial Unicode MS" pitchFamily="50" charset="-128"/>
                </a:rPr>
                <a:t>Vdd</a:t>
              </a:r>
              <a:endParaRPr lang="ja-JP" altLang="en-US" sz="1000" b="1" dirty="0">
                <a:latin typeface="Arial Unicode MS" pitchFamily="50" charset="-128"/>
                <a:ea typeface="Arial Unicode MS" pitchFamily="50" charset="-128"/>
                <a:cs typeface="Arial Unicode MS" pitchFamily="50" charset="-128"/>
              </a:endParaRPr>
            </a:p>
          </p:txBody>
        </p:sp>
        <p:sp>
          <p:nvSpPr>
            <p:cNvPr id="95" name="テキスト ボックス 110"/>
            <p:cNvSpPr txBox="1">
              <a:spLocks noChangeArrowheads="1"/>
            </p:cNvSpPr>
            <p:nvPr/>
          </p:nvSpPr>
          <p:spPr bwMode="auto">
            <a:xfrm>
              <a:off x="4484925" y="2955488"/>
              <a:ext cx="64633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2400">
                  <a:solidFill>
                    <a:schemeClr val="tx1"/>
                  </a:solidFill>
                  <a:latin typeface="Times" pitchFamily="18" charset="0"/>
                  <a:ea typeface="Osaka" charset="-128"/>
                </a:defRPr>
              </a:lvl1pPr>
              <a:lvl2pPr marL="742950" indent="-285750" eaLnBrk="0" hangingPunct="0">
                <a:defRPr kumimoji="1" sz="2400">
                  <a:solidFill>
                    <a:schemeClr val="tx1"/>
                  </a:solidFill>
                  <a:latin typeface="Times" pitchFamily="18" charset="0"/>
                  <a:ea typeface="Osaka" charset="-128"/>
                </a:defRPr>
              </a:lvl2pPr>
              <a:lvl3pPr marL="1143000" indent="-228600" eaLnBrk="0" hangingPunct="0">
                <a:defRPr kumimoji="1" sz="2400">
                  <a:solidFill>
                    <a:schemeClr val="tx1"/>
                  </a:solidFill>
                  <a:latin typeface="Times" pitchFamily="18" charset="0"/>
                  <a:ea typeface="Osaka" charset="-128"/>
                </a:defRPr>
              </a:lvl3pPr>
              <a:lvl4pPr marL="1600200" indent="-228600" eaLnBrk="0" hangingPunct="0">
                <a:defRPr kumimoji="1" sz="2400">
                  <a:solidFill>
                    <a:schemeClr val="tx1"/>
                  </a:solidFill>
                  <a:latin typeface="Times" pitchFamily="18" charset="0"/>
                  <a:ea typeface="Osaka" charset="-128"/>
                </a:defRPr>
              </a:lvl4pPr>
              <a:lvl5pPr marL="2057400" indent="-228600" eaLnBrk="0" hangingPunct="0">
                <a:defRPr kumimoji="1" sz="2400">
                  <a:solidFill>
                    <a:schemeClr val="tx1"/>
                  </a:solidFill>
                  <a:latin typeface="Times" pitchFamily="18" charset="0"/>
                  <a:ea typeface="Osaka" charset="-128"/>
                </a:defRPr>
              </a:lvl5pPr>
              <a:lvl6pPr marL="2514600" indent="-228600" algn="ctr" eaLnBrk="0" fontAlgn="base" hangingPunct="0">
                <a:spcBef>
                  <a:spcPct val="0"/>
                </a:spcBef>
                <a:spcAft>
                  <a:spcPct val="0"/>
                </a:spcAft>
                <a:defRPr kumimoji="1" sz="2400">
                  <a:solidFill>
                    <a:schemeClr val="tx1"/>
                  </a:solidFill>
                  <a:latin typeface="Times" pitchFamily="18" charset="0"/>
                  <a:ea typeface="Osaka" charset="-128"/>
                </a:defRPr>
              </a:lvl6pPr>
              <a:lvl7pPr marL="2971800" indent="-228600" algn="ctr" eaLnBrk="0" fontAlgn="base" hangingPunct="0">
                <a:spcBef>
                  <a:spcPct val="0"/>
                </a:spcBef>
                <a:spcAft>
                  <a:spcPct val="0"/>
                </a:spcAft>
                <a:defRPr kumimoji="1" sz="2400">
                  <a:solidFill>
                    <a:schemeClr val="tx1"/>
                  </a:solidFill>
                  <a:latin typeface="Times" pitchFamily="18" charset="0"/>
                  <a:ea typeface="Osaka" charset="-128"/>
                </a:defRPr>
              </a:lvl7pPr>
              <a:lvl8pPr marL="3429000" indent="-228600" algn="ctr" eaLnBrk="0" fontAlgn="base" hangingPunct="0">
                <a:spcBef>
                  <a:spcPct val="0"/>
                </a:spcBef>
                <a:spcAft>
                  <a:spcPct val="0"/>
                </a:spcAft>
                <a:defRPr kumimoji="1" sz="2400">
                  <a:solidFill>
                    <a:schemeClr val="tx1"/>
                  </a:solidFill>
                  <a:latin typeface="Times" pitchFamily="18" charset="0"/>
                  <a:ea typeface="Osaka" charset="-128"/>
                </a:defRPr>
              </a:lvl8pPr>
              <a:lvl9pPr marL="3886200" indent="-228600" algn="ctr" eaLnBrk="0" fontAlgn="base" hangingPunct="0">
                <a:spcBef>
                  <a:spcPct val="0"/>
                </a:spcBef>
                <a:spcAft>
                  <a:spcPct val="0"/>
                </a:spcAft>
                <a:defRPr kumimoji="1" sz="2400">
                  <a:solidFill>
                    <a:schemeClr val="tx1"/>
                  </a:solidFill>
                  <a:latin typeface="Times" pitchFamily="18" charset="0"/>
                  <a:ea typeface="Osaka" charset="-128"/>
                </a:defRPr>
              </a:lvl9pPr>
            </a:lstStyle>
            <a:p>
              <a:pPr eaLnBrk="1" hangingPunct="1"/>
              <a:r>
                <a:rPr lang="en-US" altLang="ja-JP" sz="1400" b="1" dirty="0">
                  <a:latin typeface="Arial Unicode MS" pitchFamily="50" charset="-128"/>
                  <a:ea typeface="Arial Unicode MS" pitchFamily="50" charset="-128"/>
                  <a:cs typeface="Arial Unicode MS" pitchFamily="50" charset="-128"/>
                </a:rPr>
                <a:t>4.7</a:t>
              </a:r>
              <a:r>
                <a:rPr lang="en-US" altLang="ja-JP" sz="1400" b="1" dirty="0">
                  <a:latin typeface="Arial Unicode MS" pitchFamily="50" charset="-128"/>
                  <a:ea typeface="Arial Unicode MS" pitchFamily="50" charset="-128"/>
                  <a:cs typeface="Arial Unicode MS" pitchFamily="50" charset="-128"/>
                  <a:sym typeface="Symbol" panose="05050102010706020507" pitchFamily="18" charset="2"/>
                </a:rPr>
                <a:t>F</a:t>
              </a:r>
              <a:endParaRPr lang="ja-JP" altLang="en-US" sz="1400" b="1" dirty="0">
                <a:latin typeface="Arial Unicode MS" pitchFamily="50" charset="-128"/>
                <a:ea typeface="Arial Unicode MS" pitchFamily="50" charset="-128"/>
                <a:cs typeface="Arial Unicode MS" pitchFamily="50" charset="-128"/>
              </a:endParaRPr>
            </a:p>
          </p:txBody>
        </p:sp>
        <p:sp>
          <p:nvSpPr>
            <p:cNvPr id="96" name="楕円 95"/>
            <p:cNvSpPr/>
            <p:nvPr/>
          </p:nvSpPr>
          <p:spPr>
            <a:xfrm>
              <a:off x="5074891" y="2769714"/>
              <a:ext cx="79852" cy="7315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7" name="二等辺三角形 96"/>
            <p:cNvSpPr/>
            <p:nvPr/>
          </p:nvSpPr>
          <p:spPr bwMode="auto">
            <a:xfrm rot="5400000">
              <a:off x="6352614" y="2689721"/>
              <a:ext cx="444827" cy="379285"/>
            </a:xfrm>
            <a:prstGeom prst="triangl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1200" dirty="0">
                <a:latin typeface="Arial Unicode MS" pitchFamily="50" charset="-128"/>
                <a:ea typeface="Arial Unicode MS" pitchFamily="50" charset="-128"/>
                <a:cs typeface="Arial Unicode MS" pitchFamily="50" charset="-128"/>
              </a:endParaRPr>
            </a:p>
          </p:txBody>
        </p:sp>
        <p:sp>
          <p:nvSpPr>
            <p:cNvPr id="98" name="楕円 97"/>
            <p:cNvSpPr/>
            <p:nvPr/>
          </p:nvSpPr>
          <p:spPr>
            <a:xfrm>
              <a:off x="5398329" y="3562816"/>
              <a:ext cx="79852" cy="7315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00" name="直線矢印コネクタ 99"/>
            <p:cNvCxnSpPr>
              <a:cxnSpLocks/>
              <a:stCxn id="15" idx="2"/>
            </p:cNvCxnSpPr>
            <p:nvPr/>
          </p:nvCxnSpPr>
          <p:spPr bwMode="auto">
            <a:xfrm flipH="1">
              <a:off x="3034626" y="2810330"/>
              <a:ext cx="921604" cy="8340"/>
            </a:xfrm>
            <a:prstGeom prst="straightConnector1">
              <a:avLst/>
            </a:prstGeom>
            <a:ln>
              <a:solidFill>
                <a:schemeClr val="tx1"/>
              </a:solidFill>
              <a:tailEnd type="arrow"/>
            </a:ln>
            <a:effectLst/>
          </p:spPr>
          <p:style>
            <a:lnRef idx="2">
              <a:schemeClr val="accent2"/>
            </a:lnRef>
            <a:fillRef idx="0">
              <a:schemeClr val="accent2"/>
            </a:fillRef>
            <a:effectRef idx="1">
              <a:schemeClr val="accent2"/>
            </a:effectRef>
            <a:fontRef idx="minor">
              <a:schemeClr val="tx1"/>
            </a:fontRef>
          </p:style>
        </p:cxnSp>
        <p:cxnSp>
          <p:nvCxnSpPr>
            <p:cNvPr id="102" name="直線矢印コネクタ 101"/>
            <p:cNvCxnSpPr>
              <a:cxnSpLocks/>
            </p:cNvCxnSpPr>
            <p:nvPr/>
          </p:nvCxnSpPr>
          <p:spPr bwMode="auto">
            <a:xfrm flipH="1">
              <a:off x="3042863" y="3600999"/>
              <a:ext cx="921604" cy="8340"/>
            </a:xfrm>
            <a:prstGeom prst="straightConnector1">
              <a:avLst/>
            </a:prstGeom>
            <a:ln>
              <a:solidFill>
                <a:schemeClr val="tx1"/>
              </a:solidFill>
              <a:tailEnd type="arrow"/>
            </a:ln>
            <a:effectLst/>
          </p:spPr>
          <p:style>
            <a:lnRef idx="2">
              <a:schemeClr val="accent2"/>
            </a:lnRef>
            <a:fillRef idx="0">
              <a:schemeClr val="accent2"/>
            </a:fillRef>
            <a:effectRef idx="1">
              <a:schemeClr val="accent2"/>
            </a:effectRef>
            <a:fontRef idx="minor">
              <a:schemeClr val="tx1"/>
            </a:fontRef>
          </p:style>
        </p:cxnSp>
      </p:grpSp>
      <p:sp>
        <p:nvSpPr>
          <p:cNvPr id="103" name="テキスト ボックス 121"/>
          <p:cNvSpPr txBox="1">
            <a:spLocks noChangeArrowheads="1"/>
          </p:cNvSpPr>
          <p:nvPr/>
        </p:nvSpPr>
        <p:spPr bwMode="auto">
          <a:xfrm>
            <a:off x="3690626" y="4350017"/>
            <a:ext cx="142419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a:solidFill>
                  <a:schemeClr val="tx1"/>
                </a:solidFill>
                <a:latin typeface="Times" pitchFamily="18" charset="0"/>
                <a:ea typeface="Osaka" charset="-128"/>
              </a:defRPr>
            </a:lvl1pPr>
            <a:lvl2pPr marL="742950" indent="-285750" eaLnBrk="0" hangingPunct="0">
              <a:defRPr kumimoji="1" sz="2400">
                <a:solidFill>
                  <a:schemeClr val="tx1"/>
                </a:solidFill>
                <a:latin typeface="Times" pitchFamily="18" charset="0"/>
                <a:ea typeface="Osaka" charset="-128"/>
              </a:defRPr>
            </a:lvl2pPr>
            <a:lvl3pPr marL="1143000" indent="-228600" eaLnBrk="0" hangingPunct="0">
              <a:defRPr kumimoji="1" sz="2400">
                <a:solidFill>
                  <a:schemeClr val="tx1"/>
                </a:solidFill>
                <a:latin typeface="Times" pitchFamily="18" charset="0"/>
                <a:ea typeface="Osaka" charset="-128"/>
              </a:defRPr>
            </a:lvl3pPr>
            <a:lvl4pPr marL="1600200" indent="-228600" eaLnBrk="0" hangingPunct="0">
              <a:defRPr kumimoji="1" sz="2400">
                <a:solidFill>
                  <a:schemeClr val="tx1"/>
                </a:solidFill>
                <a:latin typeface="Times" pitchFamily="18" charset="0"/>
                <a:ea typeface="Osaka" charset="-128"/>
              </a:defRPr>
            </a:lvl4pPr>
            <a:lvl5pPr marL="2057400" indent="-228600" eaLnBrk="0" hangingPunct="0">
              <a:defRPr kumimoji="1" sz="2400">
                <a:solidFill>
                  <a:schemeClr val="tx1"/>
                </a:solidFill>
                <a:latin typeface="Times" pitchFamily="18" charset="0"/>
                <a:ea typeface="Osaka" charset="-128"/>
              </a:defRPr>
            </a:lvl5pPr>
            <a:lvl6pPr marL="2514600" indent="-228600" algn="ctr" eaLnBrk="0" fontAlgn="base" hangingPunct="0">
              <a:spcBef>
                <a:spcPct val="0"/>
              </a:spcBef>
              <a:spcAft>
                <a:spcPct val="0"/>
              </a:spcAft>
              <a:defRPr kumimoji="1" sz="2400">
                <a:solidFill>
                  <a:schemeClr val="tx1"/>
                </a:solidFill>
                <a:latin typeface="Times" pitchFamily="18" charset="0"/>
                <a:ea typeface="Osaka" charset="-128"/>
              </a:defRPr>
            </a:lvl6pPr>
            <a:lvl7pPr marL="2971800" indent="-228600" algn="ctr" eaLnBrk="0" fontAlgn="base" hangingPunct="0">
              <a:spcBef>
                <a:spcPct val="0"/>
              </a:spcBef>
              <a:spcAft>
                <a:spcPct val="0"/>
              </a:spcAft>
              <a:defRPr kumimoji="1" sz="2400">
                <a:solidFill>
                  <a:schemeClr val="tx1"/>
                </a:solidFill>
                <a:latin typeface="Times" pitchFamily="18" charset="0"/>
                <a:ea typeface="Osaka" charset="-128"/>
              </a:defRPr>
            </a:lvl7pPr>
            <a:lvl8pPr marL="3429000" indent="-228600" algn="ctr" eaLnBrk="0" fontAlgn="base" hangingPunct="0">
              <a:spcBef>
                <a:spcPct val="0"/>
              </a:spcBef>
              <a:spcAft>
                <a:spcPct val="0"/>
              </a:spcAft>
              <a:defRPr kumimoji="1" sz="2400">
                <a:solidFill>
                  <a:schemeClr val="tx1"/>
                </a:solidFill>
                <a:latin typeface="Times" pitchFamily="18" charset="0"/>
                <a:ea typeface="Osaka" charset="-128"/>
              </a:defRPr>
            </a:lvl8pPr>
            <a:lvl9pPr marL="3886200" indent="-228600" algn="ctr" eaLnBrk="0" fontAlgn="base" hangingPunct="0">
              <a:spcBef>
                <a:spcPct val="0"/>
              </a:spcBef>
              <a:spcAft>
                <a:spcPct val="0"/>
              </a:spcAft>
              <a:defRPr kumimoji="1" sz="2400">
                <a:solidFill>
                  <a:schemeClr val="tx1"/>
                </a:solidFill>
                <a:latin typeface="Times" pitchFamily="18" charset="0"/>
                <a:ea typeface="Osaka" charset="-128"/>
              </a:defRPr>
            </a:lvl9pPr>
          </a:lstStyle>
          <a:p>
            <a:pPr eaLnBrk="1" hangingPunct="1"/>
            <a:r>
              <a:rPr lang="ja-JP" altLang="en-US" sz="1800" dirty="0">
                <a:latin typeface="Arial Unicode MS" pitchFamily="50" charset="-128"/>
                <a:ea typeface="Arial Unicode MS" pitchFamily="50" charset="-128"/>
                <a:cs typeface="Arial Unicode MS" pitchFamily="50" charset="-128"/>
              </a:rPr>
              <a:t>アンプ入力モニター用</a:t>
            </a:r>
          </a:p>
        </p:txBody>
      </p:sp>
      <p:sp>
        <p:nvSpPr>
          <p:cNvPr id="104" name="テキスト ボックス 121"/>
          <p:cNvSpPr txBox="1">
            <a:spLocks noChangeArrowheads="1"/>
          </p:cNvSpPr>
          <p:nvPr/>
        </p:nvSpPr>
        <p:spPr bwMode="auto">
          <a:xfrm>
            <a:off x="6728172" y="2923784"/>
            <a:ext cx="142419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a:solidFill>
                  <a:schemeClr val="tx1"/>
                </a:solidFill>
                <a:latin typeface="Times" pitchFamily="18" charset="0"/>
                <a:ea typeface="Osaka" charset="-128"/>
              </a:defRPr>
            </a:lvl1pPr>
            <a:lvl2pPr marL="742950" indent="-285750" eaLnBrk="0" hangingPunct="0">
              <a:defRPr kumimoji="1" sz="2400">
                <a:solidFill>
                  <a:schemeClr val="tx1"/>
                </a:solidFill>
                <a:latin typeface="Times" pitchFamily="18" charset="0"/>
                <a:ea typeface="Osaka" charset="-128"/>
              </a:defRPr>
            </a:lvl2pPr>
            <a:lvl3pPr marL="1143000" indent="-228600" eaLnBrk="0" hangingPunct="0">
              <a:defRPr kumimoji="1" sz="2400">
                <a:solidFill>
                  <a:schemeClr val="tx1"/>
                </a:solidFill>
                <a:latin typeface="Times" pitchFamily="18" charset="0"/>
                <a:ea typeface="Osaka" charset="-128"/>
              </a:defRPr>
            </a:lvl3pPr>
            <a:lvl4pPr marL="1600200" indent="-228600" eaLnBrk="0" hangingPunct="0">
              <a:defRPr kumimoji="1" sz="2400">
                <a:solidFill>
                  <a:schemeClr val="tx1"/>
                </a:solidFill>
                <a:latin typeface="Times" pitchFamily="18" charset="0"/>
                <a:ea typeface="Osaka" charset="-128"/>
              </a:defRPr>
            </a:lvl4pPr>
            <a:lvl5pPr marL="2057400" indent="-228600" eaLnBrk="0" hangingPunct="0">
              <a:defRPr kumimoji="1" sz="2400">
                <a:solidFill>
                  <a:schemeClr val="tx1"/>
                </a:solidFill>
                <a:latin typeface="Times" pitchFamily="18" charset="0"/>
                <a:ea typeface="Osaka" charset="-128"/>
              </a:defRPr>
            </a:lvl5pPr>
            <a:lvl6pPr marL="2514600" indent="-228600" algn="ctr" eaLnBrk="0" fontAlgn="base" hangingPunct="0">
              <a:spcBef>
                <a:spcPct val="0"/>
              </a:spcBef>
              <a:spcAft>
                <a:spcPct val="0"/>
              </a:spcAft>
              <a:defRPr kumimoji="1" sz="2400">
                <a:solidFill>
                  <a:schemeClr val="tx1"/>
                </a:solidFill>
                <a:latin typeface="Times" pitchFamily="18" charset="0"/>
                <a:ea typeface="Osaka" charset="-128"/>
              </a:defRPr>
            </a:lvl6pPr>
            <a:lvl7pPr marL="2971800" indent="-228600" algn="ctr" eaLnBrk="0" fontAlgn="base" hangingPunct="0">
              <a:spcBef>
                <a:spcPct val="0"/>
              </a:spcBef>
              <a:spcAft>
                <a:spcPct val="0"/>
              </a:spcAft>
              <a:defRPr kumimoji="1" sz="2400">
                <a:solidFill>
                  <a:schemeClr val="tx1"/>
                </a:solidFill>
                <a:latin typeface="Times" pitchFamily="18" charset="0"/>
                <a:ea typeface="Osaka" charset="-128"/>
              </a:defRPr>
            </a:lvl7pPr>
            <a:lvl8pPr marL="3429000" indent="-228600" algn="ctr" eaLnBrk="0" fontAlgn="base" hangingPunct="0">
              <a:spcBef>
                <a:spcPct val="0"/>
              </a:spcBef>
              <a:spcAft>
                <a:spcPct val="0"/>
              </a:spcAft>
              <a:defRPr kumimoji="1" sz="2400">
                <a:solidFill>
                  <a:schemeClr val="tx1"/>
                </a:solidFill>
                <a:latin typeface="Times" pitchFamily="18" charset="0"/>
                <a:ea typeface="Osaka" charset="-128"/>
              </a:defRPr>
            </a:lvl8pPr>
            <a:lvl9pPr marL="3886200" indent="-228600" algn="ctr" eaLnBrk="0" fontAlgn="base" hangingPunct="0">
              <a:spcBef>
                <a:spcPct val="0"/>
              </a:spcBef>
              <a:spcAft>
                <a:spcPct val="0"/>
              </a:spcAft>
              <a:defRPr kumimoji="1" sz="2400">
                <a:solidFill>
                  <a:schemeClr val="tx1"/>
                </a:solidFill>
                <a:latin typeface="Times" pitchFamily="18" charset="0"/>
                <a:ea typeface="Osaka" charset="-128"/>
              </a:defRPr>
            </a:lvl9pPr>
          </a:lstStyle>
          <a:p>
            <a:pPr eaLnBrk="1" hangingPunct="1"/>
            <a:r>
              <a:rPr lang="ja-JP" altLang="en-US" sz="1800" dirty="0">
                <a:latin typeface="Arial Unicode MS" pitchFamily="50" charset="-128"/>
                <a:ea typeface="Arial Unicode MS" pitchFamily="50" charset="-128"/>
                <a:cs typeface="Arial Unicode MS" pitchFamily="50" charset="-128"/>
              </a:rPr>
              <a:t>アンプ出力</a:t>
            </a:r>
          </a:p>
        </p:txBody>
      </p:sp>
    </p:spTree>
    <p:extLst>
      <p:ext uri="{BB962C8B-B14F-4D97-AF65-F5344CB8AC3E}">
        <p14:creationId xmlns:p14="http://schemas.microsoft.com/office/powerpoint/2010/main" val="21480723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562074"/>
          </a:xfrm>
        </p:spPr>
        <p:txBody>
          <a:bodyPr>
            <a:noAutofit/>
          </a:bodyPr>
          <a:lstStyle/>
          <a:p>
            <a:r>
              <a:rPr kumimoji="1" lang="en-US" altLang="ja-JP" sz="2800" dirty="0"/>
              <a:t>STJ</a:t>
            </a:r>
            <a:r>
              <a:rPr kumimoji="1" lang="ja-JP" altLang="en-US" sz="2800" dirty="0"/>
              <a:t>パルス光応答信号の</a:t>
            </a:r>
            <a:r>
              <a:rPr kumimoji="1" lang="en-US" altLang="ja-JP" sz="2800" dirty="0"/>
              <a:t>SOI</a:t>
            </a:r>
            <a:r>
              <a:rPr kumimoji="1" lang="ja-JP" altLang="en-US" sz="2800" dirty="0"/>
              <a:t>極低温アンプによる増幅</a:t>
            </a:r>
          </a:p>
        </p:txBody>
      </p:sp>
      <p:sp>
        <p:nvSpPr>
          <p:cNvPr id="4" name="スライド番号プレースホルダー 3"/>
          <p:cNvSpPr>
            <a:spLocks noGrp="1"/>
          </p:cNvSpPr>
          <p:nvPr>
            <p:ph type="sldNum" sz="quarter" idx="12"/>
          </p:nvPr>
        </p:nvSpPr>
        <p:spPr/>
        <p:txBody>
          <a:bodyPr/>
          <a:lstStyle/>
          <a:p>
            <a:fld id="{D2D8002D-B5B0-4BAC-B1F6-782DDCCE6D9C}" type="slidenum">
              <a:rPr kumimoji="1" lang="ja-JP" altLang="en-US" smtClean="0"/>
              <a:t>12</a:t>
            </a:fld>
            <a:endParaRPr kumimoji="1" lang="ja-JP" altLang="en-US"/>
          </a:p>
        </p:txBody>
      </p:sp>
      <p:pic>
        <p:nvPicPr>
          <p:cNvPr id="7" name="コンテンツ プレースホルダー 6"/>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a:stretch/>
        </p:blipFill>
        <p:spPr>
          <a:xfrm>
            <a:off x="1691680" y="1124745"/>
            <a:ext cx="5905346" cy="3024336"/>
          </a:xfrm>
        </p:spPr>
      </p:pic>
      <p:cxnSp>
        <p:nvCxnSpPr>
          <p:cNvPr id="16" name="直線矢印コネクタ 15"/>
          <p:cNvCxnSpPr>
            <a:cxnSpLocks/>
          </p:cNvCxnSpPr>
          <p:nvPr/>
        </p:nvCxnSpPr>
        <p:spPr>
          <a:xfrm>
            <a:off x="5796389" y="2540269"/>
            <a:ext cx="576064" cy="1"/>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直線矢印コネクタ 16"/>
          <p:cNvCxnSpPr>
            <a:cxnSpLocks/>
          </p:cNvCxnSpPr>
          <p:nvPr/>
        </p:nvCxnSpPr>
        <p:spPr>
          <a:xfrm flipV="1">
            <a:off x="5796135" y="2167739"/>
            <a:ext cx="1" cy="397165"/>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8" name="テキスト ボックス 16"/>
          <p:cNvSpPr txBox="1"/>
          <p:nvPr/>
        </p:nvSpPr>
        <p:spPr>
          <a:xfrm rot="16200000">
            <a:off x="4920797" y="2052860"/>
            <a:ext cx="1332785" cy="369332"/>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en-US" altLang="ja-JP" b="1"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1mV/DIV</a:t>
            </a:r>
            <a:endParaRPr kumimoji="1" lang="ja-JP" altLang="en-US" b="1"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9" name="テキスト ボックス 17"/>
          <p:cNvSpPr txBox="1"/>
          <p:nvPr/>
        </p:nvSpPr>
        <p:spPr>
          <a:xfrm>
            <a:off x="5832485" y="2537308"/>
            <a:ext cx="1575336" cy="369332"/>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b="1" dirty="0">
                <a:latin typeface="Arial Unicode MS" panose="020B0604020202020204" pitchFamily="50" charset="-128"/>
                <a:ea typeface="Arial Unicode MS" panose="020B0604020202020204" pitchFamily="50" charset="-128"/>
                <a:cs typeface="Arial Unicode MS" panose="020B0604020202020204" pitchFamily="50" charset="-128"/>
              </a:rPr>
              <a:t>20</a:t>
            </a:r>
            <a:r>
              <a:rPr lang="en-US" altLang="ja-JP" b="1"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s</a:t>
            </a:r>
            <a:r>
              <a:rPr lang="en-US" altLang="ja-JP" b="1" dirty="0">
                <a:latin typeface="Arial Unicode MS" panose="020B0604020202020204" pitchFamily="50" charset="-128"/>
                <a:ea typeface="Arial Unicode MS" panose="020B0604020202020204" pitchFamily="50" charset="-128"/>
                <a:cs typeface="Arial Unicode MS" panose="020B0604020202020204" pitchFamily="50" charset="-128"/>
              </a:rPr>
              <a:t>/DIV</a:t>
            </a:r>
            <a:endParaRPr kumimoji="1" lang="ja-JP" altLang="en-US"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4" name="テキスト ボックス 16"/>
          <p:cNvSpPr txBox="1"/>
          <p:nvPr/>
        </p:nvSpPr>
        <p:spPr>
          <a:xfrm rot="16200000">
            <a:off x="4657255" y="2221559"/>
            <a:ext cx="1332785" cy="369332"/>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en-US" altLang="ja-JP" b="1" dirty="0">
                <a:solidFill>
                  <a:srgbClr val="0070C0"/>
                </a:solidFill>
                <a:latin typeface="Arial Unicode MS" panose="020B0604020202020204" pitchFamily="50" charset="-128"/>
                <a:ea typeface="Arial Unicode MS" panose="020B0604020202020204" pitchFamily="50" charset="-128"/>
                <a:cs typeface="Arial Unicode MS" panose="020B0604020202020204" pitchFamily="50" charset="-128"/>
              </a:rPr>
              <a:t>0.1mV/DIV</a:t>
            </a:r>
            <a:endParaRPr kumimoji="1" lang="ja-JP" altLang="en-US" b="1" dirty="0">
              <a:solidFill>
                <a:srgbClr val="0070C0"/>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5" name="テキスト ボックス 16"/>
          <p:cNvSpPr txBox="1"/>
          <p:nvPr/>
        </p:nvSpPr>
        <p:spPr>
          <a:xfrm>
            <a:off x="3406827" y="1933787"/>
            <a:ext cx="1628854" cy="646331"/>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en-US" altLang="ja-JP" b="1" dirty="0">
                <a:solidFill>
                  <a:srgbClr val="0070C0"/>
                </a:solidFill>
                <a:latin typeface="Arial Unicode MS" panose="020B0604020202020204" pitchFamily="50" charset="-128"/>
                <a:ea typeface="Arial Unicode MS" panose="020B0604020202020204" pitchFamily="50" charset="-128"/>
                <a:cs typeface="Arial Unicode MS" panose="020B0604020202020204" pitchFamily="50" charset="-128"/>
              </a:rPr>
              <a:t>SOI</a:t>
            </a:r>
            <a:r>
              <a:rPr kumimoji="1" lang="ja-JP" altLang="en-US" b="1" dirty="0">
                <a:solidFill>
                  <a:srgbClr val="0070C0"/>
                </a:solidFill>
                <a:latin typeface="Arial Unicode MS" panose="020B0604020202020204" pitchFamily="50" charset="-128"/>
                <a:ea typeface="Arial Unicode MS" panose="020B0604020202020204" pitchFamily="50" charset="-128"/>
                <a:cs typeface="Arial Unicode MS" panose="020B0604020202020204" pitchFamily="50" charset="-128"/>
              </a:rPr>
              <a:t>アンプへの入力信号</a:t>
            </a:r>
          </a:p>
        </p:txBody>
      </p:sp>
      <p:sp>
        <p:nvSpPr>
          <p:cNvPr id="26" name="テキスト ボックス 16"/>
          <p:cNvSpPr txBox="1"/>
          <p:nvPr/>
        </p:nvSpPr>
        <p:spPr>
          <a:xfrm>
            <a:off x="3436495" y="2580118"/>
            <a:ext cx="1332785" cy="646331"/>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en-US" altLang="ja-JP" b="1"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SOI</a:t>
            </a:r>
            <a:r>
              <a:rPr kumimoji="1" lang="ja-JP" altLang="en-US" b="1"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アンプ出力</a:t>
            </a:r>
          </a:p>
        </p:txBody>
      </p:sp>
      <p:sp>
        <p:nvSpPr>
          <p:cNvPr id="27" name="コンテンツ プレースホルダー 1"/>
          <p:cNvSpPr txBox="1">
            <a:spLocks/>
          </p:cNvSpPr>
          <p:nvPr/>
        </p:nvSpPr>
        <p:spPr>
          <a:xfrm>
            <a:off x="247361" y="4426949"/>
            <a:ext cx="8649277" cy="1006769"/>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sz="2400" dirty="0"/>
              <a:t>465nm</a:t>
            </a:r>
            <a:r>
              <a:rPr lang="ja-JP" altLang="en-US" sz="2400" dirty="0"/>
              <a:t>パルス光レーザー照射</a:t>
            </a:r>
            <a:r>
              <a:rPr lang="en-US" altLang="ja-JP" sz="2400" dirty="0"/>
              <a:t>(f=20kHz)</a:t>
            </a:r>
          </a:p>
          <a:p>
            <a:r>
              <a:rPr lang="en-US" altLang="ja-JP" sz="2400" dirty="0"/>
              <a:t>512</a:t>
            </a:r>
            <a:r>
              <a:rPr lang="ja-JP" altLang="en-US" sz="2400" dirty="0"/>
              <a:t>回アベレージ波形</a:t>
            </a:r>
            <a:endParaRPr lang="en-US" altLang="ja-JP" sz="2400" dirty="0"/>
          </a:p>
        </p:txBody>
      </p:sp>
    </p:spTree>
    <p:extLst>
      <p:ext uri="{BB962C8B-B14F-4D97-AF65-F5344CB8AC3E}">
        <p14:creationId xmlns:p14="http://schemas.microsoft.com/office/powerpoint/2010/main" val="18561791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47680" y="76036"/>
            <a:ext cx="8229600" cy="643402"/>
          </a:xfrm>
        </p:spPr>
        <p:txBody>
          <a:bodyPr>
            <a:noAutofit/>
          </a:bodyPr>
          <a:lstStyle/>
          <a:p>
            <a:r>
              <a:rPr lang="en-US" altLang="ja-JP" sz="2800" dirty="0">
                <a:latin typeface="Arial" panose="020B0604020202020204" pitchFamily="34" charset="0"/>
                <a:cs typeface="Arial" panose="020B0604020202020204" pitchFamily="34" charset="0"/>
              </a:rPr>
              <a:t>SOI charge-sensitive pre-amplifier development</a:t>
            </a:r>
            <a:endParaRPr kumimoji="1" lang="ja-JP" altLang="en-US" sz="2800" dirty="0">
              <a:latin typeface="Arial" panose="020B0604020202020204" pitchFamily="34" charset="0"/>
              <a:cs typeface="Arial" panose="020B0604020202020204" pitchFamily="34" charset="0"/>
            </a:endParaRPr>
          </a:p>
        </p:txBody>
      </p:sp>
      <p:sp>
        <p:nvSpPr>
          <p:cNvPr id="37" name="コンテンツ プレースホルダー 2"/>
          <p:cNvSpPr txBox="1">
            <a:spLocks/>
          </p:cNvSpPr>
          <p:nvPr/>
        </p:nvSpPr>
        <p:spPr>
          <a:xfrm>
            <a:off x="340121" y="1364030"/>
            <a:ext cx="5118698" cy="3327337"/>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sz="2400" dirty="0">
                <a:latin typeface="Arial Unicode MS" pitchFamily="50" charset="-128"/>
                <a:ea typeface="Arial Unicode MS" pitchFamily="50" charset="-128"/>
                <a:cs typeface="Arial Unicode MS" pitchFamily="50" charset="-128"/>
              </a:rPr>
              <a:t>STJ</a:t>
            </a:r>
            <a:r>
              <a:rPr lang="ja-JP" altLang="en-US" sz="2400" dirty="0">
                <a:latin typeface="Arial Unicode MS" pitchFamily="50" charset="-128"/>
                <a:ea typeface="Arial Unicode MS" pitchFamily="50" charset="-128"/>
                <a:cs typeface="Arial Unicode MS" pitchFamily="50" charset="-128"/>
              </a:rPr>
              <a:t>は比較的大きな静電容量</a:t>
            </a:r>
            <a:r>
              <a:rPr lang="en-US" altLang="ja-JP" sz="2400" dirty="0">
                <a:latin typeface="Arial Unicode MS" pitchFamily="50" charset="-128"/>
                <a:ea typeface="Arial Unicode MS" pitchFamily="50" charset="-128"/>
                <a:cs typeface="Arial Unicode MS" pitchFamily="50" charset="-128"/>
              </a:rPr>
              <a:t>:  20</a:t>
            </a:r>
            <a:r>
              <a:rPr lang="en-US" altLang="ja-JP" sz="2400" dirty="0">
                <a:latin typeface="Arial Unicode MS" pitchFamily="50" charset="-128"/>
                <a:ea typeface="Arial Unicode MS" pitchFamily="50" charset="-128"/>
                <a:cs typeface="Arial Unicode MS" pitchFamily="50" charset="-128"/>
                <a:sym typeface="Symbol" panose="05050102010706020507" pitchFamily="18" charset="2"/>
              </a:rPr>
              <a:t>m</a:t>
            </a:r>
            <a:r>
              <a:rPr lang="ja-JP" altLang="en-US" sz="2400" dirty="0">
                <a:latin typeface="Arial Unicode MS" pitchFamily="50" charset="-128"/>
                <a:ea typeface="Arial Unicode MS" pitchFamily="50" charset="-128"/>
                <a:cs typeface="Arial Unicode MS" pitchFamily="50" charset="-128"/>
                <a:sym typeface="Symbol" panose="05050102010706020507" pitchFamily="18" charset="2"/>
              </a:rPr>
              <a:t>角で</a:t>
            </a:r>
            <a:r>
              <a:rPr lang="en-US" altLang="ja-JP" sz="2400" dirty="0">
                <a:latin typeface="Arial Unicode MS" pitchFamily="50" charset="-128"/>
                <a:ea typeface="Arial Unicode MS" pitchFamily="50" charset="-128"/>
                <a:cs typeface="Arial Unicode MS" pitchFamily="50" charset="-128"/>
              </a:rPr>
              <a:t>~20pF</a:t>
            </a:r>
            <a:endParaRPr lang="en-US" altLang="ja-JP" sz="2400" dirty="0">
              <a:latin typeface="Arial Unicode MS" pitchFamily="50" charset="-128"/>
              <a:ea typeface="Arial Unicode MS" pitchFamily="50" charset="-128"/>
              <a:cs typeface="Arial Unicode MS" pitchFamily="50" charset="-128"/>
              <a:sym typeface="Symbol" panose="05050102010706020507" pitchFamily="18" charset="2"/>
            </a:endParaRPr>
          </a:p>
          <a:p>
            <a:pPr lvl="1">
              <a:buFont typeface="Wingdings" panose="05000000000000000000" pitchFamily="2" charset="2"/>
              <a:buChar char=""/>
            </a:pPr>
            <a:r>
              <a:rPr lang="ja-JP" altLang="en-US" sz="2000" dirty="0">
                <a:latin typeface="Arial Unicode MS" pitchFamily="50" charset="-128"/>
                <a:ea typeface="Arial Unicode MS" pitchFamily="50" charset="-128"/>
                <a:cs typeface="Arial Unicode MS" pitchFamily="50" charset="-128"/>
                <a:sym typeface="Symbol" panose="05050102010706020507" pitchFamily="18" charset="2"/>
              </a:rPr>
              <a:t>光子計数の利点を生かすためには，低入力インピーダンスの電荷積分型アンプが必要</a:t>
            </a:r>
            <a:endParaRPr lang="en-US" altLang="ja-JP" sz="2000" dirty="0">
              <a:latin typeface="Arial Unicode MS" pitchFamily="50" charset="-128"/>
              <a:ea typeface="Arial Unicode MS" pitchFamily="50" charset="-128"/>
              <a:cs typeface="Arial Unicode MS" pitchFamily="50" charset="-128"/>
              <a:sym typeface="Symbol" panose="05050102010706020507" pitchFamily="18" charset="2"/>
            </a:endParaRPr>
          </a:p>
          <a:p>
            <a:r>
              <a:rPr lang="en-US" altLang="ja-JP" sz="2400" dirty="0">
                <a:latin typeface="Arial Unicode MS" pitchFamily="50" charset="-128"/>
                <a:ea typeface="Arial Unicode MS" pitchFamily="50" charset="-128"/>
                <a:cs typeface="Arial Unicode MS" pitchFamily="50" charset="-128"/>
                <a:sym typeface="Symbol" panose="05050102010706020507" pitchFamily="18" charset="2"/>
              </a:rPr>
              <a:t>STJ</a:t>
            </a:r>
            <a:r>
              <a:rPr lang="ja-JP" altLang="en-US" sz="2400" dirty="0">
                <a:latin typeface="Arial Unicode MS" pitchFamily="50" charset="-128"/>
                <a:ea typeface="Arial Unicode MS" pitchFamily="50" charset="-128"/>
                <a:cs typeface="Arial Unicode MS" pitchFamily="50" charset="-128"/>
                <a:sym typeface="Symbol" panose="05050102010706020507" pitchFamily="18" charset="2"/>
              </a:rPr>
              <a:t>応答時定数</a:t>
            </a:r>
            <a:r>
              <a:rPr lang="en-US" altLang="ja-JP" sz="2400" dirty="0">
                <a:latin typeface="Arial Unicode MS" pitchFamily="50" charset="-128"/>
                <a:ea typeface="Arial Unicode MS" pitchFamily="50" charset="-128"/>
                <a:cs typeface="Arial Unicode MS" pitchFamily="50" charset="-128"/>
                <a:sym typeface="Symbol" panose="05050102010706020507" pitchFamily="18" charset="2"/>
              </a:rPr>
              <a:t>: ~1s</a:t>
            </a:r>
          </a:p>
          <a:p>
            <a:pPr>
              <a:buFont typeface="Wingdings" panose="05000000000000000000" pitchFamily="2" charset="2"/>
              <a:buChar char="è"/>
            </a:pPr>
            <a:r>
              <a:rPr lang="en-US" altLang="ja-JP" sz="2400" dirty="0">
                <a:latin typeface="Arial Unicode MS" pitchFamily="50" charset="-128"/>
                <a:ea typeface="Arial Unicode MS" pitchFamily="50" charset="-128"/>
                <a:cs typeface="Arial Unicode MS" pitchFamily="50" charset="-128"/>
                <a:sym typeface="Symbol" panose="05050102010706020507" pitchFamily="18" charset="2"/>
              </a:rPr>
              <a:t>1MHz</a:t>
            </a:r>
            <a:r>
              <a:rPr lang="ja-JP" altLang="en-US" sz="2400" dirty="0">
                <a:latin typeface="Arial Unicode MS" pitchFamily="50" charset="-128"/>
                <a:ea typeface="Arial Unicode MS" pitchFamily="50" charset="-128"/>
                <a:cs typeface="Arial Unicode MS" pitchFamily="50" charset="-128"/>
                <a:sym typeface="Symbol" panose="05050102010706020507" pitchFamily="18" charset="2"/>
              </a:rPr>
              <a:t>以上の帯域をもつ</a:t>
            </a:r>
            <a:r>
              <a:rPr lang="en-US" altLang="ja-JP" sz="2400" dirty="0">
                <a:latin typeface="Arial Unicode MS" pitchFamily="50" charset="-128"/>
                <a:ea typeface="Arial Unicode MS" pitchFamily="50" charset="-128"/>
                <a:cs typeface="Arial Unicode MS" pitchFamily="50" charset="-128"/>
                <a:sym typeface="Symbol" panose="05050102010706020507" pitchFamily="18" charset="2"/>
              </a:rPr>
              <a:t>SOI</a:t>
            </a:r>
            <a:r>
              <a:rPr lang="ja-JP" altLang="en-US" sz="2400" dirty="0">
                <a:latin typeface="Arial Unicode MS" pitchFamily="50" charset="-128"/>
                <a:ea typeface="Arial Unicode MS" pitchFamily="50" charset="-128"/>
                <a:cs typeface="Arial Unicode MS" pitchFamily="50" charset="-128"/>
                <a:sym typeface="Symbol" panose="05050102010706020507" pitchFamily="18" charset="2"/>
              </a:rPr>
              <a:t>オペアンプを製作中</a:t>
            </a:r>
            <a:endParaRPr lang="en-US" altLang="ja-JP" sz="2400" dirty="0">
              <a:latin typeface="Arial Unicode MS" pitchFamily="50" charset="-128"/>
              <a:ea typeface="Arial Unicode MS" pitchFamily="50" charset="-128"/>
              <a:cs typeface="Arial Unicode MS" pitchFamily="50" charset="-128"/>
            </a:endParaRPr>
          </a:p>
        </p:txBody>
      </p:sp>
      <p:grpSp>
        <p:nvGrpSpPr>
          <p:cNvPr id="50" name="グループ化 49"/>
          <p:cNvGrpSpPr/>
          <p:nvPr/>
        </p:nvGrpSpPr>
        <p:grpSpPr>
          <a:xfrm>
            <a:off x="5580112" y="1356928"/>
            <a:ext cx="3293814" cy="3512232"/>
            <a:chOff x="137474" y="917394"/>
            <a:chExt cx="3442548" cy="3512232"/>
          </a:xfrm>
        </p:grpSpPr>
        <p:sp>
          <p:nvSpPr>
            <p:cNvPr id="52" name="テキスト ボックス 110"/>
            <p:cNvSpPr txBox="1">
              <a:spLocks noChangeArrowheads="1"/>
            </p:cNvSpPr>
            <p:nvPr/>
          </p:nvSpPr>
          <p:spPr bwMode="auto">
            <a:xfrm>
              <a:off x="837686" y="2863810"/>
              <a:ext cx="59503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2400">
                  <a:solidFill>
                    <a:schemeClr val="tx1"/>
                  </a:solidFill>
                  <a:latin typeface="Times" pitchFamily="18" charset="0"/>
                  <a:ea typeface="Osaka" charset="-128"/>
                </a:defRPr>
              </a:lvl1pPr>
              <a:lvl2pPr marL="742950" indent="-285750" eaLnBrk="0" hangingPunct="0">
                <a:defRPr kumimoji="1" sz="2400">
                  <a:solidFill>
                    <a:schemeClr val="tx1"/>
                  </a:solidFill>
                  <a:latin typeface="Times" pitchFamily="18" charset="0"/>
                  <a:ea typeface="Osaka" charset="-128"/>
                </a:defRPr>
              </a:lvl2pPr>
              <a:lvl3pPr marL="1143000" indent="-228600" eaLnBrk="0" hangingPunct="0">
                <a:defRPr kumimoji="1" sz="2400">
                  <a:solidFill>
                    <a:schemeClr val="tx1"/>
                  </a:solidFill>
                  <a:latin typeface="Times" pitchFamily="18" charset="0"/>
                  <a:ea typeface="Osaka" charset="-128"/>
                </a:defRPr>
              </a:lvl3pPr>
              <a:lvl4pPr marL="1600200" indent="-228600" eaLnBrk="0" hangingPunct="0">
                <a:defRPr kumimoji="1" sz="2400">
                  <a:solidFill>
                    <a:schemeClr val="tx1"/>
                  </a:solidFill>
                  <a:latin typeface="Times" pitchFamily="18" charset="0"/>
                  <a:ea typeface="Osaka" charset="-128"/>
                </a:defRPr>
              </a:lvl4pPr>
              <a:lvl5pPr marL="2057400" indent="-228600" eaLnBrk="0" hangingPunct="0">
                <a:defRPr kumimoji="1" sz="2400">
                  <a:solidFill>
                    <a:schemeClr val="tx1"/>
                  </a:solidFill>
                  <a:latin typeface="Times" pitchFamily="18" charset="0"/>
                  <a:ea typeface="Osaka" charset="-128"/>
                </a:defRPr>
              </a:lvl5pPr>
              <a:lvl6pPr marL="2514600" indent="-228600" algn="ctr" eaLnBrk="0" fontAlgn="base" hangingPunct="0">
                <a:spcBef>
                  <a:spcPct val="0"/>
                </a:spcBef>
                <a:spcAft>
                  <a:spcPct val="0"/>
                </a:spcAft>
                <a:defRPr kumimoji="1" sz="2400">
                  <a:solidFill>
                    <a:schemeClr val="tx1"/>
                  </a:solidFill>
                  <a:latin typeface="Times" pitchFamily="18" charset="0"/>
                  <a:ea typeface="Osaka" charset="-128"/>
                </a:defRPr>
              </a:lvl6pPr>
              <a:lvl7pPr marL="2971800" indent="-228600" algn="ctr" eaLnBrk="0" fontAlgn="base" hangingPunct="0">
                <a:spcBef>
                  <a:spcPct val="0"/>
                </a:spcBef>
                <a:spcAft>
                  <a:spcPct val="0"/>
                </a:spcAft>
                <a:defRPr kumimoji="1" sz="2400">
                  <a:solidFill>
                    <a:schemeClr val="tx1"/>
                  </a:solidFill>
                  <a:latin typeface="Times" pitchFamily="18" charset="0"/>
                  <a:ea typeface="Osaka" charset="-128"/>
                </a:defRPr>
              </a:lvl7pPr>
              <a:lvl8pPr marL="3429000" indent="-228600" algn="ctr" eaLnBrk="0" fontAlgn="base" hangingPunct="0">
                <a:spcBef>
                  <a:spcPct val="0"/>
                </a:spcBef>
                <a:spcAft>
                  <a:spcPct val="0"/>
                </a:spcAft>
                <a:defRPr kumimoji="1" sz="2400">
                  <a:solidFill>
                    <a:schemeClr val="tx1"/>
                  </a:solidFill>
                  <a:latin typeface="Times" pitchFamily="18" charset="0"/>
                  <a:ea typeface="Osaka" charset="-128"/>
                </a:defRPr>
              </a:lvl8pPr>
              <a:lvl9pPr marL="3886200" indent="-228600" algn="ctr" eaLnBrk="0" fontAlgn="base" hangingPunct="0">
                <a:spcBef>
                  <a:spcPct val="0"/>
                </a:spcBef>
                <a:spcAft>
                  <a:spcPct val="0"/>
                </a:spcAft>
                <a:defRPr kumimoji="1" sz="2400">
                  <a:solidFill>
                    <a:schemeClr val="tx1"/>
                  </a:solidFill>
                  <a:latin typeface="Times" pitchFamily="18" charset="0"/>
                  <a:ea typeface="Osaka" charset="-128"/>
                </a:defRPr>
              </a:lvl9pPr>
            </a:lstStyle>
            <a:p>
              <a:pPr eaLnBrk="1" hangingPunct="1"/>
              <a:r>
                <a:rPr lang="en-US" altLang="ja-JP" sz="1800" b="1" dirty="0">
                  <a:latin typeface="Arial Unicode MS" pitchFamily="50" charset="-128"/>
                  <a:ea typeface="Arial Unicode MS" pitchFamily="50" charset="-128"/>
                  <a:cs typeface="Arial Unicode MS" pitchFamily="50" charset="-128"/>
                </a:rPr>
                <a:t>STJ</a:t>
              </a:r>
              <a:endParaRPr lang="ja-JP" altLang="en-US" sz="1800" b="1" dirty="0">
                <a:latin typeface="Arial Unicode MS" pitchFamily="50" charset="-128"/>
                <a:ea typeface="Arial Unicode MS" pitchFamily="50" charset="-128"/>
                <a:cs typeface="Arial Unicode MS" pitchFamily="50" charset="-128"/>
              </a:endParaRPr>
            </a:p>
          </p:txBody>
        </p:sp>
        <p:cxnSp>
          <p:nvCxnSpPr>
            <p:cNvPr id="53" name="直線コネクタ 52"/>
            <p:cNvCxnSpPr/>
            <p:nvPr/>
          </p:nvCxnSpPr>
          <p:spPr bwMode="auto">
            <a:xfrm>
              <a:off x="1446866" y="2298160"/>
              <a:ext cx="1867" cy="619943"/>
            </a:xfrm>
            <a:prstGeom prst="line">
              <a:avLst/>
            </a:prstGeom>
            <a:ln w="25400"/>
          </p:spPr>
          <p:style>
            <a:lnRef idx="1">
              <a:schemeClr val="dk1"/>
            </a:lnRef>
            <a:fillRef idx="0">
              <a:schemeClr val="dk1"/>
            </a:fillRef>
            <a:effectRef idx="0">
              <a:schemeClr val="dk1"/>
            </a:effectRef>
            <a:fontRef idx="minor">
              <a:schemeClr val="tx1"/>
            </a:fontRef>
          </p:style>
        </p:cxnSp>
        <p:cxnSp>
          <p:nvCxnSpPr>
            <p:cNvPr id="55" name="直線コネクタ 54"/>
            <p:cNvCxnSpPr/>
            <p:nvPr/>
          </p:nvCxnSpPr>
          <p:spPr bwMode="auto">
            <a:xfrm flipV="1">
              <a:off x="1444486" y="2851101"/>
              <a:ext cx="852307" cy="3"/>
            </a:xfrm>
            <a:prstGeom prst="line">
              <a:avLst/>
            </a:prstGeom>
            <a:ln w="25400"/>
          </p:spPr>
          <p:style>
            <a:lnRef idx="1">
              <a:schemeClr val="dk1"/>
            </a:lnRef>
            <a:fillRef idx="0">
              <a:schemeClr val="dk1"/>
            </a:fillRef>
            <a:effectRef idx="0">
              <a:schemeClr val="dk1"/>
            </a:effectRef>
            <a:fontRef idx="minor">
              <a:schemeClr val="tx1"/>
            </a:fontRef>
          </p:style>
        </p:cxnSp>
        <p:cxnSp>
          <p:nvCxnSpPr>
            <p:cNvPr id="56" name="直線コネクタ 55"/>
            <p:cNvCxnSpPr/>
            <p:nvPr/>
          </p:nvCxnSpPr>
          <p:spPr bwMode="auto">
            <a:xfrm>
              <a:off x="2296793" y="2595393"/>
              <a:ext cx="0" cy="511416"/>
            </a:xfrm>
            <a:prstGeom prst="line">
              <a:avLst/>
            </a:prstGeom>
            <a:ln w="31750"/>
          </p:spPr>
          <p:style>
            <a:lnRef idx="1">
              <a:schemeClr val="dk1"/>
            </a:lnRef>
            <a:fillRef idx="0">
              <a:schemeClr val="dk1"/>
            </a:fillRef>
            <a:effectRef idx="0">
              <a:schemeClr val="dk1"/>
            </a:effectRef>
            <a:fontRef idx="minor">
              <a:schemeClr val="tx1"/>
            </a:fontRef>
          </p:style>
        </p:cxnSp>
        <p:cxnSp>
          <p:nvCxnSpPr>
            <p:cNvPr id="57" name="直線コネクタ 56"/>
            <p:cNvCxnSpPr/>
            <p:nvPr/>
          </p:nvCxnSpPr>
          <p:spPr bwMode="auto">
            <a:xfrm>
              <a:off x="1158802" y="917394"/>
              <a:ext cx="535520" cy="1"/>
            </a:xfrm>
            <a:prstGeom prst="line">
              <a:avLst/>
            </a:prstGeom>
            <a:ln>
              <a:solidFill>
                <a:schemeClr val="dk1"/>
              </a:solidFill>
            </a:ln>
            <a:effectLst/>
          </p:spPr>
          <p:style>
            <a:lnRef idx="2">
              <a:schemeClr val="dk1"/>
            </a:lnRef>
            <a:fillRef idx="0">
              <a:schemeClr val="dk1"/>
            </a:fillRef>
            <a:effectRef idx="1">
              <a:schemeClr val="dk1"/>
            </a:effectRef>
            <a:fontRef idx="minor">
              <a:schemeClr val="tx1"/>
            </a:fontRef>
          </p:style>
        </p:cxnSp>
        <p:cxnSp>
          <p:nvCxnSpPr>
            <p:cNvPr id="59" name="直線コネクタ 58"/>
            <p:cNvCxnSpPr>
              <a:stCxn id="85" idx="0"/>
            </p:cNvCxnSpPr>
            <p:nvPr/>
          </p:nvCxnSpPr>
          <p:spPr bwMode="auto">
            <a:xfrm flipV="1">
              <a:off x="1444486" y="919651"/>
              <a:ext cx="712" cy="225066"/>
            </a:xfrm>
            <a:prstGeom prst="line">
              <a:avLst/>
            </a:prstGeom>
            <a:ln w="25400"/>
          </p:spPr>
          <p:style>
            <a:lnRef idx="1">
              <a:schemeClr val="dk1"/>
            </a:lnRef>
            <a:fillRef idx="0">
              <a:schemeClr val="dk1"/>
            </a:fillRef>
            <a:effectRef idx="0">
              <a:schemeClr val="dk1"/>
            </a:effectRef>
            <a:fontRef idx="minor">
              <a:schemeClr val="tx1"/>
            </a:fontRef>
          </p:style>
        </p:cxnSp>
        <p:grpSp>
          <p:nvGrpSpPr>
            <p:cNvPr id="63" name="グループ化 59"/>
            <p:cNvGrpSpPr>
              <a:grpSpLocks/>
            </p:cNvGrpSpPr>
            <p:nvPr/>
          </p:nvGrpSpPr>
          <p:grpSpPr bwMode="auto">
            <a:xfrm>
              <a:off x="1178239" y="4254845"/>
              <a:ext cx="536254" cy="174781"/>
              <a:chOff x="6876256" y="6381328"/>
              <a:chExt cx="504056" cy="144016"/>
            </a:xfrm>
          </p:grpSpPr>
          <p:cxnSp>
            <p:nvCxnSpPr>
              <p:cNvPr id="102" name="直線コネクタ 101"/>
              <p:cNvCxnSpPr/>
              <p:nvPr/>
            </p:nvCxnSpPr>
            <p:spPr>
              <a:xfrm>
                <a:off x="6875945" y="6378846"/>
                <a:ext cx="503366" cy="0"/>
              </a:xfrm>
              <a:prstGeom prst="line">
                <a:avLst/>
              </a:prstGeom>
              <a:effectLst/>
            </p:spPr>
            <p:style>
              <a:lnRef idx="2">
                <a:schemeClr val="dk1"/>
              </a:lnRef>
              <a:fillRef idx="0">
                <a:schemeClr val="dk1"/>
              </a:fillRef>
              <a:effectRef idx="1">
                <a:schemeClr val="dk1"/>
              </a:effectRef>
              <a:fontRef idx="minor">
                <a:schemeClr val="tx1"/>
              </a:fontRef>
            </p:style>
          </p:cxnSp>
          <p:cxnSp>
            <p:nvCxnSpPr>
              <p:cNvPr id="103" name="直線コネクタ 102"/>
              <p:cNvCxnSpPr/>
              <p:nvPr/>
            </p:nvCxnSpPr>
            <p:spPr>
              <a:xfrm flipH="1">
                <a:off x="6875945" y="6378846"/>
                <a:ext cx="142957" cy="146498"/>
              </a:xfrm>
              <a:prstGeom prst="line">
                <a:avLst/>
              </a:prstGeom>
              <a:effectLst/>
            </p:spPr>
            <p:style>
              <a:lnRef idx="2">
                <a:schemeClr val="dk1"/>
              </a:lnRef>
              <a:fillRef idx="0">
                <a:schemeClr val="dk1"/>
              </a:fillRef>
              <a:effectRef idx="1">
                <a:schemeClr val="dk1"/>
              </a:effectRef>
              <a:fontRef idx="minor">
                <a:schemeClr val="tx1"/>
              </a:fontRef>
            </p:style>
          </p:cxnSp>
          <p:cxnSp>
            <p:nvCxnSpPr>
              <p:cNvPr id="104" name="直線コネクタ 103"/>
              <p:cNvCxnSpPr/>
              <p:nvPr/>
            </p:nvCxnSpPr>
            <p:spPr>
              <a:xfrm flipH="1">
                <a:off x="7018902" y="6378846"/>
                <a:ext cx="142955" cy="146498"/>
              </a:xfrm>
              <a:prstGeom prst="line">
                <a:avLst/>
              </a:prstGeom>
              <a:effectLst/>
            </p:spPr>
            <p:style>
              <a:lnRef idx="2">
                <a:schemeClr val="dk1"/>
              </a:lnRef>
              <a:fillRef idx="0">
                <a:schemeClr val="dk1"/>
              </a:fillRef>
              <a:effectRef idx="1">
                <a:schemeClr val="dk1"/>
              </a:effectRef>
              <a:fontRef idx="minor">
                <a:schemeClr val="tx1"/>
              </a:fontRef>
            </p:style>
          </p:cxnSp>
          <p:cxnSp>
            <p:nvCxnSpPr>
              <p:cNvPr id="105" name="直線コネクタ 104"/>
              <p:cNvCxnSpPr/>
              <p:nvPr/>
            </p:nvCxnSpPr>
            <p:spPr>
              <a:xfrm flipH="1">
                <a:off x="7161857" y="6378846"/>
                <a:ext cx="144969" cy="146498"/>
              </a:xfrm>
              <a:prstGeom prst="line">
                <a:avLst/>
              </a:prstGeom>
              <a:effectLst/>
            </p:spPr>
            <p:style>
              <a:lnRef idx="2">
                <a:schemeClr val="dk1"/>
              </a:lnRef>
              <a:fillRef idx="0">
                <a:schemeClr val="dk1"/>
              </a:fillRef>
              <a:effectRef idx="1">
                <a:schemeClr val="dk1"/>
              </a:effectRef>
              <a:fontRef idx="minor">
                <a:schemeClr val="tx1"/>
              </a:fontRef>
            </p:style>
          </p:cxnSp>
        </p:grpSp>
        <p:sp>
          <p:nvSpPr>
            <p:cNvPr id="65" name="二等辺三角形 64"/>
            <p:cNvSpPr/>
            <p:nvPr/>
          </p:nvSpPr>
          <p:spPr bwMode="auto">
            <a:xfrm rot="5400000">
              <a:off x="2675610" y="2638029"/>
              <a:ext cx="446948" cy="411025"/>
            </a:xfrm>
            <a:prstGeom prst="triangl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1600" dirty="0">
                <a:latin typeface="Arial Unicode MS" pitchFamily="50" charset="-128"/>
                <a:ea typeface="Arial Unicode MS" pitchFamily="50" charset="-128"/>
                <a:cs typeface="Arial Unicode MS" pitchFamily="50" charset="-128"/>
              </a:endParaRPr>
            </a:p>
          </p:txBody>
        </p:sp>
        <p:sp>
          <p:nvSpPr>
            <p:cNvPr id="67" name="テキスト ボックス 121"/>
            <p:cNvSpPr txBox="1">
              <a:spLocks noChangeArrowheads="1"/>
            </p:cNvSpPr>
            <p:nvPr/>
          </p:nvSpPr>
          <p:spPr bwMode="auto">
            <a:xfrm>
              <a:off x="2009820" y="3600391"/>
              <a:ext cx="118818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2400">
                  <a:solidFill>
                    <a:schemeClr val="tx1"/>
                  </a:solidFill>
                  <a:latin typeface="Times" pitchFamily="18" charset="0"/>
                  <a:ea typeface="Osaka" charset="-128"/>
                </a:defRPr>
              </a:lvl1pPr>
              <a:lvl2pPr marL="742950" indent="-285750" eaLnBrk="0" hangingPunct="0">
                <a:defRPr kumimoji="1" sz="2400">
                  <a:solidFill>
                    <a:schemeClr val="tx1"/>
                  </a:solidFill>
                  <a:latin typeface="Times" pitchFamily="18" charset="0"/>
                  <a:ea typeface="Osaka" charset="-128"/>
                </a:defRPr>
              </a:lvl2pPr>
              <a:lvl3pPr marL="1143000" indent="-228600" eaLnBrk="0" hangingPunct="0">
                <a:defRPr kumimoji="1" sz="2400">
                  <a:solidFill>
                    <a:schemeClr val="tx1"/>
                  </a:solidFill>
                  <a:latin typeface="Times" pitchFamily="18" charset="0"/>
                  <a:ea typeface="Osaka" charset="-128"/>
                </a:defRPr>
              </a:lvl3pPr>
              <a:lvl4pPr marL="1600200" indent="-228600" eaLnBrk="0" hangingPunct="0">
                <a:defRPr kumimoji="1" sz="2400">
                  <a:solidFill>
                    <a:schemeClr val="tx1"/>
                  </a:solidFill>
                  <a:latin typeface="Times" pitchFamily="18" charset="0"/>
                  <a:ea typeface="Osaka" charset="-128"/>
                </a:defRPr>
              </a:lvl4pPr>
              <a:lvl5pPr marL="2057400" indent="-228600" eaLnBrk="0" hangingPunct="0">
                <a:defRPr kumimoji="1" sz="2400">
                  <a:solidFill>
                    <a:schemeClr val="tx1"/>
                  </a:solidFill>
                  <a:latin typeface="Times" pitchFamily="18" charset="0"/>
                  <a:ea typeface="Osaka" charset="-128"/>
                </a:defRPr>
              </a:lvl5pPr>
              <a:lvl6pPr marL="2514600" indent="-228600" algn="ctr" eaLnBrk="0" fontAlgn="base" hangingPunct="0">
                <a:spcBef>
                  <a:spcPct val="0"/>
                </a:spcBef>
                <a:spcAft>
                  <a:spcPct val="0"/>
                </a:spcAft>
                <a:defRPr kumimoji="1" sz="2400">
                  <a:solidFill>
                    <a:schemeClr val="tx1"/>
                  </a:solidFill>
                  <a:latin typeface="Times" pitchFamily="18" charset="0"/>
                  <a:ea typeface="Osaka" charset="-128"/>
                </a:defRPr>
              </a:lvl6pPr>
              <a:lvl7pPr marL="2971800" indent="-228600" algn="ctr" eaLnBrk="0" fontAlgn="base" hangingPunct="0">
                <a:spcBef>
                  <a:spcPct val="0"/>
                </a:spcBef>
                <a:spcAft>
                  <a:spcPct val="0"/>
                </a:spcAft>
                <a:defRPr kumimoji="1" sz="2400">
                  <a:solidFill>
                    <a:schemeClr val="tx1"/>
                  </a:solidFill>
                  <a:latin typeface="Times" pitchFamily="18" charset="0"/>
                  <a:ea typeface="Osaka" charset="-128"/>
                </a:defRPr>
              </a:lvl7pPr>
              <a:lvl8pPr marL="3429000" indent="-228600" algn="ctr" eaLnBrk="0" fontAlgn="base" hangingPunct="0">
                <a:spcBef>
                  <a:spcPct val="0"/>
                </a:spcBef>
                <a:spcAft>
                  <a:spcPct val="0"/>
                </a:spcAft>
                <a:defRPr kumimoji="1" sz="2400">
                  <a:solidFill>
                    <a:schemeClr val="tx1"/>
                  </a:solidFill>
                  <a:latin typeface="Times" pitchFamily="18" charset="0"/>
                  <a:ea typeface="Osaka" charset="-128"/>
                </a:defRPr>
              </a:lvl8pPr>
              <a:lvl9pPr marL="3886200" indent="-228600" algn="ctr" eaLnBrk="0" fontAlgn="base" hangingPunct="0">
                <a:spcBef>
                  <a:spcPct val="0"/>
                </a:spcBef>
                <a:spcAft>
                  <a:spcPct val="0"/>
                </a:spcAft>
                <a:defRPr kumimoji="1" sz="2400">
                  <a:solidFill>
                    <a:schemeClr val="tx1"/>
                  </a:solidFill>
                  <a:latin typeface="Times" pitchFamily="18" charset="0"/>
                  <a:ea typeface="Osaka" charset="-128"/>
                </a:defRPr>
              </a:lvl9pPr>
            </a:lstStyle>
            <a:p>
              <a:pPr eaLnBrk="1" hangingPunct="1"/>
              <a:r>
                <a:rPr lang="en-US" altLang="ja-JP" sz="1600" dirty="0">
                  <a:latin typeface="Arial Unicode MS" pitchFamily="50" charset="-128"/>
                  <a:ea typeface="Arial Unicode MS" pitchFamily="50" charset="-128"/>
                  <a:cs typeface="Arial Unicode MS" pitchFamily="50" charset="-128"/>
                </a:rPr>
                <a:t>T~350mK </a:t>
              </a:r>
            </a:p>
          </p:txBody>
        </p:sp>
        <p:cxnSp>
          <p:nvCxnSpPr>
            <p:cNvPr id="68" name="直線コネクタ 67"/>
            <p:cNvCxnSpPr/>
            <p:nvPr/>
          </p:nvCxnSpPr>
          <p:spPr bwMode="auto">
            <a:xfrm>
              <a:off x="2401275" y="2595393"/>
              <a:ext cx="0" cy="511416"/>
            </a:xfrm>
            <a:prstGeom prst="line">
              <a:avLst/>
            </a:prstGeom>
            <a:ln w="31750"/>
          </p:spPr>
          <p:style>
            <a:lnRef idx="1">
              <a:schemeClr val="dk1"/>
            </a:lnRef>
            <a:fillRef idx="0">
              <a:schemeClr val="dk1"/>
            </a:fillRef>
            <a:effectRef idx="0">
              <a:schemeClr val="dk1"/>
            </a:effectRef>
            <a:fontRef idx="minor">
              <a:schemeClr val="tx1"/>
            </a:fontRef>
          </p:style>
        </p:cxnSp>
        <p:cxnSp>
          <p:nvCxnSpPr>
            <p:cNvPr id="70" name="直線コネクタ 69"/>
            <p:cNvCxnSpPr/>
            <p:nvPr/>
          </p:nvCxnSpPr>
          <p:spPr bwMode="auto">
            <a:xfrm>
              <a:off x="2401275" y="2856009"/>
              <a:ext cx="303207" cy="7560"/>
            </a:xfrm>
            <a:prstGeom prst="line">
              <a:avLst/>
            </a:prstGeom>
            <a:ln w="25400"/>
          </p:spPr>
          <p:style>
            <a:lnRef idx="1">
              <a:schemeClr val="dk1"/>
            </a:lnRef>
            <a:fillRef idx="0">
              <a:schemeClr val="dk1"/>
            </a:fillRef>
            <a:effectRef idx="0">
              <a:schemeClr val="dk1"/>
            </a:effectRef>
            <a:fontRef idx="minor">
              <a:schemeClr val="tx1"/>
            </a:fontRef>
          </p:style>
        </p:cxnSp>
        <p:cxnSp>
          <p:nvCxnSpPr>
            <p:cNvPr id="76" name="直線コネクタ 75"/>
            <p:cNvCxnSpPr/>
            <p:nvPr/>
          </p:nvCxnSpPr>
          <p:spPr bwMode="auto">
            <a:xfrm flipV="1">
              <a:off x="3098881" y="2849355"/>
              <a:ext cx="275547" cy="6654"/>
            </a:xfrm>
            <a:prstGeom prst="line">
              <a:avLst/>
            </a:prstGeom>
            <a:ln w="25400">
              <a:headEnd type="none"/>
              <a:tailEnd type="arrow"/>
            </a:ln>
          </p:spPr>
          <p:style>
            <a:lnRef idx="1">
              <a:schemeClr val="dk1"/>
            </a:lnRef>
            <a:fillRef idx="0">
              <a:schemeClr val="dk1"/>
            </a:fillRef>
            <a:effectRef idx="0">
              <a:schemeClr val="dk1"/>
            </a:effectRef>
            <a:fontRef idx="minor">
              <a:schemeClr val="tx1"/>
            </a:fontRef>
          </p:style>
        </p:cxnSp>
        <p:sp>
          <p:nvSpPr>
            <p:cNvPr id="77" name="テキスト ボックス 110"/>
            <p:cNvSpPr txBox="1">
              <a:spLocks noChangeArrowheads="1"/>
            </p:cNvSpPr>
            <p:nvPr/>
          </p:nvSpPr>
          <p:spPr bwMode="auto">
            <a:xfrm>
              <a:off x="2502387" y="1736702"/>
              <a:ext cx="107763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a:solidFill>
                    <a:schemeClr val="tx1"/>
                  </a:solidFill>
                  <a:latin typeface="Times" pitchFamily="18" charset="0"/>
                  <a:ea typeface="Osaka" charset="-128"/>
                </a:defRPr>
              </a:lvl1pPr>
              <a:lvl2pPr marL="742950" indent="-285750" eaLnBrk="0" hangingPunct="0">
                <a:defRPr kumimoji="1" sz="2400">
                  <a:solidFill>
                    <a:schemeClr val="tx1"/>
                  </a:solidFill>
                  <a:latin typeface="Times" pitchFamily="18" charset="0"/>
                  <a:ea typeface="Osaka" charset="-128"/>
                </a:defRPr>
              </a:lvl2pPr>
              <a:lvl3pPr marL="1143000" indent="-228600" eaLnBrk="0" hangingPunct="0">
                <a:defRPr kumimoji="1" sz="2400">
                  <a:solidFill>
                    <a:schemeClr val="tx1"/>
                  </a:solidFill>
                  <a:latin typeface="Times" pitchFamily="18" charset="0"/>
                  <a:ea typeface="Osaka" charset="-128"/>
                </a:defRPr>
              </a:lvl3pPr>
              <a:lvl4pPr marL="1600200" indent="-228600" eaLnBrk="0" hangingPunct="0">
                <a:defRPr kumimoji="1" sz="2400">
                  <a:solidFill>
                    <a:schemeClr val="tx1"/>
                  </a:solidFill>
                  <a:latin typeface="Times" pitchFamily="18" charset="0"/>
                  <a:ea typeface="Osaka" charset="-128"/>
                </a:defRPr>
              </a:lvl4pPr>
              <a:lvl5pPr marL="2057400" indent="-228600" eaLnBrk="0" hangingPunct="0">
                <a:defRPr kumimoji="1" sz="2400">
                  <a:solidFill>
                    <a:schemeClr val="tx1"/>
                  </a:solidFill>
                  <a:latin typeface="Times" pitchFamily="18" charset="0"/>
                  <a:ea typeface="Osaka" charset="-128"/>
                </a:defRPr>
              </a:lvl5pPr>
              <a:lvl6pPr marL="2514600" indent="-228600" algn="ctr" eaLnBrk="0" fontAlgn="base" hangingPunct="0">
                <a:spcBef>
                  <a:spcPct val="0"/>
                </a:spcBef>
                <a:spcAft>
                  <a:spcPct val="0"/>
                </a:spcAft>
                <a:defRPr kumimoji="1" sz="2400">
                  <a:solidFill>
                    <a:schemeClr val="tx1"/>
                  </a:solidFill>
                  <a:latin typeface="Times" pitchFamily="18" charset="0"/>
                  <a:ea typeface="Osaka" charset="-128"/>
                </a:defRPr>
              </a:lvl6pPr>
              <a:lvl7pPr marL="2971800" indent="-228600" algn="ctr" eaLnBrk="0" fontAlgn="base" hangingPunct="0">
                <a:spcBef>
                  <a:spcPct val="0"/>
                </a:spcBef>
                <a:spcAft>
                  <a:spcPct val="0"/>
                </a:spcAft>
                <a:defRPr kumimoji="1" sz="2400">
                  <a:solidFill>
                    <a:schemeClr val="tx1"/>
                  </a:solidFill>
                  <a:latin typeface="Times" pitchFamily="18" charset="0"/>
                  <a:ea typeface="Osaka" charset="-128"/>
                </a:defRPr>
              </a:lvl7pPr>
              <a:lvl8pPr marL="3429000" indent="-228600" algn="ctr" eaLnBrk="0" fontAlgn="base" hangingPunct="0">
                <a:spcBef>
                  <a:spcPct val="0"/>
                </a:spcBef>
                <a:spcAft>
                  <a:spcPct val="0"/>
                </a:spcAft>
                <a:defRPr kumimoji="1" sz="2400">
                  <a:solidFill>
                    <a:schemeClr val="tx1"/>
                  </a:solidFill>
                  <a:latin typeface="Times" pitchFamily="18" charset="0"/>
                  <a:ea typeface="Osaka" charset="-128"/>
                </a:defRPr>
              </a:lvl8pPr>
              <a:lvl9pPr marL="3886200" indent="-228600" algn="ctr" eaLnBrk="0" fontAlgn="base" hangingPunct="0">
                <a:spcBef>
                  <a:spcPct val="0"/>
                </a:spcBef>
                <a:spcAft>
                  <a:spcPct val="0"/>
                </a:spcAft>
                <a:defRPr kumimoji="1" sz="2400">
                  <a:solidFill>
                    <a:schemeClr val="tx1"/>
                  </a:solidFill>
                  <a:latin typeface="Times" pitchFamily="18" charset="0"/>
                  <a:ea typeface="Osaka" charset="-128"/>
                </a:defRPr>
              </a:lvl9pPr>
            </a:lstStyle>
            <a:p>
              <a:pPr eaLnBrk="1" hangingPunct="1"/>
              <a:r>
                <a:rPr lang="en-US" altLang="ja-JP" sz="1600" b="1" dirty="0">
                  <a:latin typeface="Arial Unicode MS" pitchFamily="50" charset="-128"/>
                  <a:ea typeface="Arial Unicode MS" pitchFamily="50" charset="-128"/>
                  <a:cs typeface="Arial Unicode MS" pitchFamily="50" charset="-128"/>
                </a:rPr>
                <a:t>Charge sensitive </a:t>
              </a:r>
            </a:p>
            <a:p>
              <a:pPr eaLnBrk="1" hangingPunct="1"/>
              <a:r>
                <a:rPr lang="en-US" altLang="ja-JP" sz="1600" b="1" dirty="0">
                  <a:latin typeface="Arial Unicode MS" pitchFamily="50" charset="-128"/>
                  <a:ea typeface="Arial Unicode MS" pitchFamily="50" charset="-128"/>
                  <a:cs typeface="Arial Unicode MS" pitchFamily="50" charset="-128"/>
                </a:rPr>
                <a:t>pre-amp.</a:t>
              </a:r>
              <a:endParaRPr lang="ja-JP" altLang="en-US" sz="1600" b="1" dirty="0">
                <a:latin typeface="Arial Unicode MS" pitchFamily="50" charset="-128"/>
                <a:ea typeface="Arial Unicode MS" pitchFamily="50" charset="-128"/>
                <a:cs typeface="Arial Unicode MS" pitchFamily="50" charset="-128"/>
              </a:endParaRPr>
            </a:p>
          </p:txBody>
        </p:sp>
        <p:sp>
          <p:nvSpPr>
            <p:cNvPr id="78" name="Freeform 82"/>
            <p:cNvSpPr>
              <a:spLocks/>
            </p:cNvSpPr>
            <p:nvPr/>
          </p:nvSpPr>
          <p:spPr bwMode="auto">
            <a:xfrm rot="2166290" flipV="1">
              <a:off x="137474" y="3295423"/>
              <a:ext cx="930768" cy="157618"/>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 name="connsiteX0" fmla="*/ 0 w 9167"/>
                <a:gd name="connsiteY0" fmla="*/ 10000 h 10000"/>
                <a:gd name="connsiteX1" fmla="*/ 833 w 9167"/>
                <a:gd name="connsiteY1" fmla="*/ 0 h 10000"/>
                <a:gd name="connsiteX2" fmla="*/ 1667 w 9167"/>
                <a:gd name="connsiteY2" fmla="*/ 10000 h 10000"/>
                <a:gd name="connsiteX3" fmla="*/ 2500 w 9167"/>
                <a:gd name="connsiteY3" fmla="*/ 0 h 10000"/>
                <a:gd name="connsiteX4" fmla="*/ 3333 w 9167"/>
                <a:gd name="connsiteY4" fmla="*/ 10000 h 10000"/>
                <a:gd name="connsiteX5" fmla="*/ 4167 w 9167"/>
                <a:gd name="connsiteY5" fmla="*/ 0 h 10000"/>
                <a:gd name="connsiteX6" fmla="*/ 5000 w 9167"/>
                <a:gd name="connsiteY6" fmla="*/ 10000 h 10000"/>
                <a:gd name="connsiteX7" fmla="*/ 5833 w 9167"/>
                <a:gd name="connsiteY7" fmla="*/ 0 h 10000"/>
                <a:gd name="connsiteX8" fmla="*/ 6667 w 9167"/>
                <a:gd name="connsiteY8" fmla="*/ 10000 h 10000"/>
                <a:gd name="connsiteX9" fmla="*/ 7500 w 9167"/>
                <a:gd name="connsiteY9" fmla="*/ 0 h 10000"/>
                <a:gd name="connsiteX10" fmla="*/ 8333 w 9167"/>
                <a:gd name="connsiteY10" fmla="*/ 10000 h 10000"/>
                <a:gd name="connsiteX11" fmla="*/ 9167 w 9167"/>
                <a:gd name="connsiteY11" fmla="*/ 0 h 10000"/>
                <a:gd name="connsiteX0" fmla="*/ 0 w 9090"/>
                <a:gd name="connsiteY0" fmla="*/ 10000 h 10000"/>
                <a:gd name="connsiteX1" fmla="*/ 909 w 9090"/>
                <a:gd name="connsiteY1" fmla="*/ 0 h 10000"/>
                <a:gd name="connsiteX2" fmla="*/ 1818 w 9090"/>
                <a:gd name="connsiteY2" fmla="*/ 10000 h 10000"/>
                <a:gd name="connsiteX3" fmla="*/ 2727 w 9090"/>
                <a:gd name="connsiteY3" fmla="*/ 0 h 10000"/>
                <a:gd name="connsiteX4" fmla="*/ 3636 w 9090"/>
                <a:gd name="connsiteY4" fmla="*/ 10000 h 10000"/>
                <a:gd name="connsiteX5" fmla="*/ 4546 w 9090"/>
                <a:gd name="connsiteY5" fmla="*/ 0 h 10000"/>
                <a:gd name="connsiteX6" fmla="*/ 5454 w 9090"/>
                <a:gd name="connsiteY6" fmla="*/ 10000 h 10000"/>
                <a:gd name="connsiteX7" fmla="*/ 6363 w 9090"/>
                <a:gd name="connsiteY7" fmla="*/ 0 h 10000"/>
                <a:gd name="connsiteX8" fmla="*/ 7273 w 9090"/>
                <a:gd name="connsiteY8" fmla="*/ 10000 h 10000"/>
                <a:gd name="connsiteX9" fmla="*/ 8182 w 9090"/>
                <a:gd name="connsiteY9" fmla="*/ 0 h 10000"/>
                <a:gd name="connsiteX10" fmla="*/ 9090 w 9090"/>
                <a:gd name="connsiteY10" fmla="*/ 10000 h 10000"/>
                <a:gd name="connsiteX0" fmla="*/ 0 w 9001"/>
                <a:gd name="connsiteY0" fmla="*/ 10000 h 10000"/>
                <a:gd name="connsiteX1" fmla="*/ 1000 w 9001"/>
                <a:gd name="connsiteY1" fmla="*/ 0 h 10000"/>
                <a:gd name="connsiteX2" fmla="*/ 2000 w 9001"/>
                <a:gd name="connsiteY2" fmla="*/ 10000 h 10000"/>
                <a:gd name="connsiteX3" fmla="*/ 3000 w 9001"/>
                <a:gd name="connsiteY3" fmla="*/ 0 h 10000"/>
                <a:gd name="connsiteX4" fmla="*/ 4000 w 9001"/>
                <a:gd name="connsiteY4" fmla="*/ 10000 h 10000"/>
                <a:gd name="connsiteX5" fmla="*/ 5001 w 9001"/>
                <a:gd name="connsiteY5" fmla="*/ 0 h 10000"/>
                <a:gd name="connsiteX6" fmla="*/ 6000 w 9001"/>
                <a:gd name="connsiteY6" fmla="*/ 10000 h 10000"/>
                <a:gd name="connsiteX7" fmla="*/ 7000 w 9001"/>
                <a:gd name="connsiteY7" fmla="*/ 0 h 10000"/>
                <a:gd name="connsiteX8" fmla="*/ 8001 w 9001"/>
                <a:gd name="connsiteY8" fmla="*/ 10000 h 10000"/>
                <a:gd name="connsiteX9" fmla="*/ 9001 w 9001"/>
                <a:gd name="connsiteY9" fmla="*/ 0 h 10000"/>
                <a:gd name="connsiteX0" fmla="*/ 0 w 8889"/>
                <a:gd name="connsiteY0" fmla="*/ 10000 h 10000"/>
                <a:gd name="connsiteX1" fmla="*/ 1111 w 8889"/>
                <a:gd name="connsiteY1" fmla="*/ 0 h 10000"/>
                <a:gd name="connsiteX2" fmla="*/ 2222 w 8889"/>
                <a:gd name="connsiteY2" fmla="*/ 10000 h 10000"/>
                <a:gd name="connsiteX3" fmla="*/ 3333 w 8889"/>
                <a:gd name="connsiteY3" fmla="*/ 0 h 10000"/>
                <a:gd name="connsiteX4" fmla="*/ 4444 w 8889"/>
                <a:gd name="connsiteY4" fmla="*/ 10000 h 10000"/>
                <a:gd name="connsiteX5" fmla="*/ 5556 w 8889"/>
                <a:gd name="connsiteY5" fmla="*/ 0 h 10000"/>
                <a:gd name="connsiteX6" fmla="*/ 6666 w 8889"/>
                <a:gd name="connsiteY6" fmla="*/ 10000 h 10000"/>
                <a:gd name="connsiteX7" fmla="*/ 7777 w 8889"/>
                <a:gd name="connsiteY7" fmla="*/ 0 h 10000"/>
                <a:gd name="connsiteX8" fmla="*/ 8889 w 8889"/>
                <a:gd name="connsiteY8" fmla="*/ 10000 h 10000"/>
                <a:gd name="connsiteX0" fmla="*/ 0 w 8749"/>
                <a:gd name="connsiteY0" fmla="*/ 10000 h 10000"/>
                <a:gd name="connsiteX1" fmla="*/ 1250 w 8749"/>
                <a:gd name="connsiteY1" fmla="*/ 0 h 10000"/>
                <a:gd name="connsiteX2" fmla="*/ 2500 w 8749"/>
                <a:gd name="connsiteY2" fmla="*/ 10000 h 10000"/>
                <a:gd name="connsiteX3" fmla="*/ 3750 w 8749"/>
                <a:gd name="connsiteY3" fmla="*/ 0 h 10000"/>
                <a:gd name="connsiteX4" fmla="*/ 4999 w 8749"/>
                <a:gd name="connsiteY4" fmla="*/ 10000 h 10000"/>
                <a:gd name="connsiteX5" fmla="*/ 6250 w 8749"/>
                <a:gd name="connsiteY5" fmla="*/ 0 h 10000"/>
                <a:gd name="connsiteX6" fmla="*/ 7499 w 8749"/>
                <a:gd name="connsiteY6" fmla="*/ 10000 h 10000"/>
                <a:gd name="connsiteX7" fmla="*/ 8749 w 8749"/>
                <a:gd name="connsiteY7" fmla="*/ 0 h 10000"/>
                <a:gd name="connsiteX0" fmla="*/ 0 w 8571"/>
                <a:gd name="connsiteY0" fmla="*/ 10000 h 10000"/>
                <a:gd name="connsiteX1" fmla="*/ 1429 w 8571"/>
                <a:gd name="connsiteY1" fmla="*/ 0 h 10000"/>
                <a:gd name="connsiteX2" fmla="*/ 2857 w 8571"/>
                <a:gd name="connsiteY2" fmla="*/ 10000 h 10000"/>
                <a:gd name="connsiteX3" fmla="*/ 4286 w 8571"/>
                <a:gd name="connsiteY3" fmla="*/ 0 h 10000"/>
                <a:gd name="connsiteX4" fmla="*/ 5714 w 8571"/>
                <a:gd name="connsiteY4" fmla="*/ 10000 h 10000"/>
                <a:gd name="connsiteX5" fmla="*/ 7144 w 8571"/>
                <a:gd name="connsiteY5" fmla="*/ 0 h 10000"/>
                <a:gd name="connsiteX6" fmla="*/ 8571 w 8571"/>
                <a:gd name="connsiteY6"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71" h="10000">
                  <a:moveTo>
                    <a:pt x="0" y="10000"/>
                  </a:moveTo>
                  <a:cubicBezTo>
                    <a:pt x="475" y="5000"/>
                    <a:pt x="954" y="0"/>
                    <a:pt x="1429" y="0"/>
                  </a:cubicBezTo>
                  <a:cubicBezTo>
                    <a:pt x="1904" y="0"/>
                    <a:pt x="2381" y="10000"/>
                    <a:pt x="2857" y="10000"/>
                  </a:cubicBezTo>
                  <a:cubicBezTo>
                    <a:pt x="3333" y="10000"/>
                    <a:pt x="3810" y="0"/>
                    <a:pt x="4286" y="0"/>
                  </a:cubicBezTo>
                  <a:cubicBezTo>
                    <a:pt x="4762" y="0"/>
                    <a:pt x="5239" y="10000"/>
                    <a:pt x="5714" y="10000"/>
                  </a:cubicBezTo>
                  <a:cubicBezTo>
                    <a:pt x="6190" y="10000"/>
                    <a:pt x="6667" y="0"/>
                    <a:pt x="7144" y="0"/>
                  </a:cubicBezTo>
                  <a:cubicBezTo>
                    <a:pt x="7619" y="0"/>
                    <a:pt x="8096" y="10000"/>
                    <a:pt x="8571" y="10000"/>
                  </a:cubicBezTo>
                </a:path>
              </a:pathLst>
            </a:custGeom>
            <a:noFill/>
            <a:ln w="38100" cmpd="sng">
              <a:solidFill>
                <a:schemeClr val="accent6">
                  <a:lumMod val="75000"/>
                </a:schemeClr>
              </a:solidFill>
              <a:round/>
              <a:headEn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200"/>
            </a:p>
          </p:txBody>
        </p:sp>
        <p:grpSp>
          <p:nvGrpSpPr>
            <p:cNvPr id="79" name="グループ化 78"/>
            <p:cNvGrpSpPr/>
            <p:nvPr/>
          </p:nvGrpSpPr>
          <p:grpSpPr>
            <a:xfrm>
              <a:off x="1064359" y="2912659"/>
              <a:ext cx="886675" cy="1323175"/>
              <a:chOff x="4599130" y="1482885"/>
              <a:chExt cx="1013320" cy="1512168"/>
            </a:xfrm>
          </p:grpSpPr>
          <p:cxnSp>
            <p:nvCxnSpPr>
              <p:cNvPr id="86" name="直線コネクタ 85"/>
              <p:cNvCxnSpPr/>
              <p:nvPr/>
            </p:nvCxnSpPr>
            <p:spPr bwMode="auto">
              <a:xfrm flipV="1">
                <a:off x="5040984" y="2589537"/>
                <a:ext cx="1" cy="405516"/>
              </a:xfrm>
              <a:prstGeom prst="line">
                <a:avLst/>
              </a:prstGeom>
              <a:ln w="25400"/>
            </p:spPr>
            <p:style>
              <a:lnRef idx="1">
                <a:schemeClr val="dk1"/>
              </a:lnRef>
              <a:fillRef idx="0">
                <a:schemeClr val="dk1"/>
              </a:fillRef>
              <a:effectRef idx="0">
                <a:schemeClr val="dk1"/>
              </a:effectRef>
              <a:fontRef idx="minor">
                <a:schemeClr val="tx1"/>
              </a:fontRef>
            </p:style>
          </p:cxnSp>
          <p:cxnSp>
            <p:nvCxnSpPr>
              <p:cNvPr id="87" name="直線コネクタ 86"/>
              <p:cNvCxnSpPr/>
              <p:nvPr/>
            </p:nvCxnSpPr>
            <p:spPr bwMode="auto">
              <a:xfrm flipH="1">
                <a:off x="4792430" y="1904528"/>
                <a:ext cx="532663" cy="0"/>
              </a:xfrm>
              <a:prstGeom prst="line">
                <a:avLst/>
              </a:prstGeom>
              <a:ln w="25400"/>
            </p:spPr>
            <p:style>
              <a:lnRef idx="1">
                <a:schemeClr val="dk1"/>
              </a:lnRef>
              <a:fillRef idx="0">
                <a:schemeClr val="dk1"/>
              </a:fillRef>
              <a:effectRef idx="0">
                <a:schemeClr val="dk1"/>
              </a:effectRef>
              <a:fontRef idx="minor">
                <a:schemeClr val="tx1"/>
              </a:fontRef>
            </p:style>
          </p:cxnSp>
          <p:cxnSp>
            <p:nvCxnSpPr>
              <p:cNvPr id="88" name="直線コネクタ 87"/>
              <p:cNvCxnSpPr/>
              <p:nvPr/>
            </p:nvCxnSpPr>
            <p:spPr bwMode="auto">
              <a:xfrm flipH="1">
                <a:off x="4792431" y="2588566"/>
                <a:ext cx="532662" cy="0"/>
              </a:xfrm>
              <a:prstGeom prst="line">
                <a:avLst/>
              </a:prstGeom>
              <a:ln w="25400"/>
            </p:spPr>
            <p:style>
              <a:lnRef idx="1">
                <a:schemeClr val="dk1"/>
              </a:lnRef>
              <a:fillRef idx="0">
                <a:schemeClr val="dk1"/>
              </a:fillRef>
              <a:effectRef idx="0">
                <a:schemeClr val="dk1"/>
              </a:effectRef>
              <a:fontRef idx="minor">
                <a:schemeClr val="tx1"/>
              </a:fontRef>
            </p:style>
          </p:cxnSp>
          <p:grpSp>
            <p:nvGrpSpPr>
              <p:cNvPr id="89" name="グループ化 88"/>
              <p:cNvGrpSpPr/>
              <p:nvPr/>
            </p:nvGrpSpPr>
            <p:grpSpPr>
              <a:xfrm>
                <a:off x="5169102" y="1910242"/>
                <a:ext cx="316207" cy="679355"/>
                <a:chOff x="5763999" y="2383205"/>
                <a:chExt cx="265869" cy="571206"/>
              </a:xfrm>
            </p:grpSpPr>
            <p:cxnSp>
              <p:nvCxnSpPr>
                <p:cNvPr id="98" name="直線コネクタ 97"/>
                <p:cNvCxnSpPr/>
                <p:nvPr/>
              </p:nvCxnSpPr>
              <p:spPr bwMode="auto">
                <a:xfrm>
                  <a:off x="5763999" y="2574263"/>
                  <a:ext cx="260975" cy="1"/>
                </a:xfrm>
                <a:prstGeom prst="line">
                  <a:avLst/>
                </a:prstGeom>
                <a:ln w="38100"/>
              </p:spPr>
              <p:style>
                <a:lnRef idx="1">
                  <a:schemeClr val="dk1"/>
                </a:lnRef>
                <a:fillRef idx="0">
                  <a:schemeClr val="dk1"/>
                </a:fillRef>
                <a:effectRef idx="0">
                  <a:schemeClr val="dk1"/>
                </a:effectRef>
                <a:fontRef idx="minor">
                  <a:schemeClr val="tx1"/>
                </a:fontRef>
              </p:style>
            </p:cxnSp>
            <p:cxnSp>
              <p:nvCxnSpPr>
                <p:cNvPr id="99" name="直線コネクタ 98"/>
                <p:cNvCxnSpPr/>
                <p:nvPr/>
              </p:nvCxnSpPr>
              <p:spPr bwMode="auto">
                <a:xfrm>
                  <a:off x="5768893" y="2688573"/>
                  <a:ext cx="260975" cy="1"/>
                </a:xfrm>
                <a:prstGeom prst="line">
                  <a:avLst/>
                </a:prstGeom>
                <a:ln w="38100"/>
              </p:spPr>
              <p:style>
                <a:lnRef idx="1">
                  <a:schemeClr val="dk1"/>
                </a:lnRef>
                <a:fillRef idx="0">
                  <a:schemeClr val="dk1"/>
                </a:fillRef>
                <a:effectRef idx="0">
                  <a:schemeClr val="dk1"/>
                </a:effectRef>
                <a:fontRef idx="minor">
                  <a:schemeClr val="tx1"/>
                </a:fontRef>
              </p:style>
            </p:cxnSp>
            <p:cxnSp>
              <p:nvCxnSpPr>
                <p:cNvPr id="100" name="直線コネクタ 99"/>
                <p:cNvCxnSpPr/>
                <p:nvPr/>
              </p:nvCxnSpPr>
              <p:spPr bwMode="auto">
                <a:xfrm flipH="1" flipV="1">
                  <a:off x="5896503" y="2684723"/>
                  <a:ext cx="954" cy="269688"/>
                </a:xfrm>
                <a:prstGeom prst="line">
                  <a:avLst/>
                </a:prstGeom>
                <a:ln w="25400"/>
              </p:spPr>
              <p:style>
                <a:lnRef idx="1">
                  <a:schemeClr val="dk1"/>
                </a:lnRef>
                <a:fillRef idx="0">
                  <a:schemeClr val="dk1"/>
                </a:fillRef>
                <a:effectRef idx="0">
                  <a:schemeClr val="dk1"/>
                </a:effectRef>
                <a:fontRef idx="minor">
                  <a:schemeClr val="tx1"/>
                </a:fontRef>
              </p:style>
            </p:cxnSp>
            <p:cxnSp>
              <p:nvCxnSpPr>
                <p:cNvPr id="101" name="直線コネクタ 100"/>
                <p:cNvCxnSpPr/>
                <p:nvPr/>
              </p:nvCxnSpPr>
              <p:spPr bwMode="auto">
                <a:xfrm flipH="1" flipV="1">
                  <a:off x="5895157" y="2383205"/>
                  <a:ext cx="954" cy="181408"/>
                </a:xfrm>
                <a:prstGeom prst="line">
                  <a:avLst/>
                </a:prstGeom>
                <a:ln w="25400"/>
              </p:spPr>
              <p:style>
                <a:lnRef idx="1">
                  <a:schemeClr val="dk1"/>
                </a:lnRef>
                <a:fillRef idx="0">
                  <a:schemeClr val="dk1"/>
                </a:fillRef>
                <a:effectRef idx="0">
                  <a:schemeClr val="dk1"/>
                </a:effectRef>
                <a:fontRef idx="minor">
                  <a:schemeClr val="tx1"/>
                </a:fontRef>
              </p:style>
            </p:cxnSp>
          </p:grpSp>
          <p:sp>
            <p:nvSpPr>
              <p:cNvPr id="90" name="正方形/長方形 89"/>
              <p:cNvSpPr/>
              <p:nvPr/>
            </p:nvSpPr>
            <p:spPr>
              <a:xfrm>
                <a:off x="4599130" y="1813789"/>
                <a:ext cx="980358" cy="1014938"/>
              </a:xfrm>
              <a:prstGeom prst="rect">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a:p>
            </p:txBody>
          </p:sp>
          <p:grpSp>
            <p:nvGrpSpPr>
              <p:cNvPr id="91" name="グループ化 90"/>
              <p:cNvGrpSpPr/>
              <p:nvPr/>
            </p:nvGrpSpPr>
            <p:grpSpPr>
              <a:xfrm>
                <a:off x="4627869" y="1904528"/>
                <a:ext cx="320967" cy="684038"/>
                <a:chOff x="4499992" y="4033064"/>
                <a:chExt cx="360040" cy="767309"/>
              </a:xfrm>
            </p:grpSpPr>
            <p:cxnSp>
              <p:nvCxnSpPr>
                <p:cNvPr id="94" name="直線コネクタ 93"/>
                <p:cNvCxnSpPr/>
                <p:nvPr/>
              </p:nvCxnSpPr>
              <p:spPr bwMode="auto">
                <a:xfrm flipH="1">
                  <a:off x="4674705" y="4286214"/>
                  <a:ext cx="5307" cy="254996"/>
                </a:xfrm>
                <a:prstGeom prst="line">
                  <a:avLst/>
                </a:prstGeom>
                <a:ln w="25400">
                  <a:tailEnd type="stealth"/>
                </a:ln>
              </p:spPr>
              <p:style>
                <a:lnRef idx="1">
                  <a:schemeClr val="dk1"/>
                </a:lnRef>
                <a:fillRef idx="0">
                  <a:schemeClr val="dk1"/>
                </a:fillRef>
                <a:effectRef idx="0">
                  <a:schemeClr val="dk1"/>
                </a:effectRef>
                <a:fontRef idx="minor">
                  <a:schemeClr val="tx1"/>
                </a:fontRef>
              </p:style>
            </p:cxnSp>
            <p:sp>
              <p:nvSpPr>
                <p:cNvPr id="95" name="円/楕円 95"/>
                <p:cNvSpPr/>
                <p:nvPr/>
              </p:nvSpPr>
              <p:spPr>
                <a:xfrm>
                  <a:off x="4499992" y="4232866"/>
                  <a:ext cx="360040" cy="34826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a:p>
              </p:txBody>
            </p:sp>
            <p:cxnSp>
              <p:nvCxnSpPr>
                <p:cNvPr id="96" name="直線コネクタ 95"/>
                <p:cNvCxnSpPr>
                  <a:stCxn id="95" idx="0"/>
                </p:cNvCxnSpPr>
                <p:nvPr/>
              </p:nvCxnSpPr>
              <p:spPr bwMode="auto">
                <a:xfrm flipH="1" flipV="1">
                  <a:off x="4674706" y="4033064"/>
                  <a:ext cx="5307" cy="199802"/>
                </a:xfrm>
                <a:prstGeom prst="line">
                  <a:avLst/>
                </a:prstGeom>
                <a:ln w="25400"/>
              </p:spPr>
              <p:style>
                <a:lnRef idx="1">
                  <a:schemeClr val="dk1"/>
                </a:lnRef>
                <a:fillRef idx="0">
                  <a:schemeClr val="dk1"/>
                </a:fillRef>
                <a:effectRef idx="0">
                  <a:schemeClr val="dk1"/>
                </a:effectRef>
                <a:fontRef idx="minor">
                  <a:schemeClr val="tx1"/>
                </a:fontRef>
              </p:style>
            </p:cxnSp>
            <p:cxnSp>
              <p:nvCxnSpPr>
                <p:cNvPr id="97" name="直線コネクタ 96"/>
                <p:cNvCxnSpPr/>
                <p:nvPr/>
              </p:nvCxnSpPr>
              <p:spPr bwMode="auto">
                <a:xfrm flipV="1">
                  <a:off x="4674706" y="4581129"/>
                  <a:ext cx="0" cy="219244"/>
                </a:xfrm>
                <a:prstGeom prst="line">
                  <a:avLst/>
                </a:prstGeom>
                <a:ln w="25400"/>
              </p:spPr>
              <p:style>
                <a:lnRef idx="1">
                  <a:schemeClr val="dk1"/>
                </a:lnRef>
                <a:fillRef idx="0">
                  <a:schemeClr val="dk1"/>
                </a:fillRef>
                <a:effectRef idx="0">
                  <a:schemeClr val="dk1"/>
                </a:effectRef>
                <a:fontRef idx="minor">
                  <a:schemeClr val="tx1"/>
                </a:fontRef>
              </p:style>
            </p:cxnSp>
          </p:grpSp>
          <p:cxnSp>
            <p:nvCxnSpPr>
              <p:cNvPr id="92" name="直線コネクタ 91"/>
              <p:cNvCxnSpPr/>
              <p:nvPr/>
            </p:nvCxnSpPr>
            <p:spPr bwMode="auto">
              <a:xfrm flipV="1">
                <a:off x="5043020" y="1482885"/>
                <a:ext cx="1" cy="405516"/>
              </a:xfrm>
              <a:prstGeom prst="line">
                <a:avLst/>
              </a:prstGeom>
              <a:ln w="25400"/>
            </p:spPr>
            <p:style>
              <a:lnRef idx="1">
                <a:schemeClr val="dk1"/>
              </a:lnRef>
              <a:fillRef idx="0">
                <a:schemeClr val="dk1"/>
              </a:fillRef>
              <a:effectRef idx="0">
                <a:schemeClr val="dk1"/>
              </a:effectRef>
              <a:fontRef idx="minor">
                <a:schemeClr val="tx1"/>
              </a:fontRef>
            </p:style>
          </p:cxnSp>
          <p:sp>
            <p:nvSpPr>
              <p:cNvPr id="93" name="テキスト ボックス 110"/>
              <p:cNvSpPr txBox="1">
                <a:spLocks noChangeArrowheads="1"/>
              </p:cNvSpPr>
              <p:nvPr/>
            </p:nvSpPr>
            <p:spPr bwMode="auto">
              <a:xfrm rot="16200000">
                <a:off x="5089058" y="2367166"/>
                <a:ext cx="659874" cy="386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2400">
                    <a:solidFill>
                      <a:schemeClr val="tx1"/>
                    </a:solidFill>
                    <a:latin typeface="Times" pitchFamily="18" charset="0"/>
                    <a:ea typeface="Osaka" charset="-128"/>
                  </a:defRPr>
                </a:lvl1pPr>
                <a:lvl2pPr marL="742950" indent="-285750" eaLnBrk="0" hangingPunct="0">
                  <a:defRPr kumimoji="1" sz="2400">
                    <a:solidFill>
                      <a:schemeClr val="tx1"/>
                    </a:solidFill>
                    <a:latin typeface="Times" pitchFamily="18" charset="0"/>
                    <a:ea typeface="Osaka" charset="-128"/>
                  </a:defRPr>
                </a:lvl2pPr>
                <a:lvl3pPr marL="1143000" indent="-228600" eaLnBrk="0" hangingPunct="0">
                  <a:defRPr kumimoji="1" sz="2400">
                    <a:solidFill>
                      <a:schemeClr val="tx1"/>
                    </a:solidFill>
                    <a:latin typeface="Times" pitchFamily="18" charset="0"/>
                    <a:ea typeface="Osaka" charset="-128"/>
                  </a:defRPr>
                </a:lvl3pPr>
                <a:lvl4pPr marL="1600200" indent="-228600" eaLnBrk="0" hangingPunct="0">
                  <a:defRPr kumimoji="1" sz="2400">
                    <a:solidFill>
                      <a:schemeClr val="tx1"/>
                    </a:solidFill>
                    <a:latin typeface="Times" pitchFamily="18" charset="0"/>
                    <a:ea typeface="Osaka" charset="-128"/>
                  </a:defRPr>
                </a:lvl4pPr>
                <a:lvl5pPr marL="2057400" indent="-228600" eaLnBrk="0" hangingPunct="0">
                  <a:defRPr kumimoji="1" sz="2400">
                    <a:solidFill>
                      <a:schemeClr val="tx1"/>
                    </a:solidFill>
                    <a:latin typeface="Times" pitchFamily="18" charset="0"/>
                    <a:ea typeface="Osaka" charset="-128"/>
                  </a:defRPr>
                </a:lvl5pPr>
                <a:lvl6pPr marL="2514600" indent="-228600" algn="ctr" eaLnBrk="0" fontAlgn="base" hangingPunct="0">
                  <a:spcBef>
                    <a:spcPct val="0"/>
                  </a:spcBef>
                  <a:spcAft>
                    <a:spcPct val="0"/>
                  </a:spcAft>
                  <a:defRPr kumimoji="1" sz="2400">
                    <a:solidFill>
                      <a:schemeClr val="tx1"/>
                    </a:solidFill>
                    <a:latin typeface="Times" pitchFamily="18" charset="0"/>
                    <a:ea typeface="Osaka" charset="-128"/>
                  </a:defRPr>
                </a:lvl6pPr>
                <a:lvl7pPr marL="2971800" indent="-228600" algn="ctr" eaLnBrk="0" fontAlgn="base" hangingPunct="0">
                  <a:spcBef>
                    <a:spcPct val="0"/>
                  </a:spcBef>
                  <a:spcAft>
                    <a:spcPct val="0"/>
                  </a:spcAft>
                  <a:defRPr kumimoji="1" sz="2400">
                    <a:solidFill>
                      <a:schemeClr val="tx1"/>
                    </a:solidFill>
                    <a:latin typeface="Times" pitchFamily="18" charset="0"/>
                    <a:ea typeface="Osaka" charset="-128"/>
                  </a:defRPr>
                </a:lvl7pPr>
                <a:lvl8pPr marL="3429000" indent="-228600" algn="ctr" eaLnBrk="0" fontAlgn="base" hangingPunct="0">
                  <a:spcBef>
                    <a:spcPct val="0"/>
                  </a:spcBef>
                  <a:spcAft>
                    <a:spcPct val="0"/>
                  </a:spcAft>
                  <a:defRPr kumimoji="1" sz="2400">
                    <a:solidFill>
                      <a:schemeClr val="tx1"/>
                    </a:solidFill>
                    <a:latin typeface="Times" pitchFamily="18" charset="0"/>
                    <a:ea typeface="Osaka" charset="-128"/>
                  </a:defRPr>
                </a:lvl8pPr>
                <a:lvl9pPr marL="3886200" indent="-228600" algn="ctr" eaLnBrk="0" fontAlgn="base" hangingPunct="0">
                  <a:spcBef>
                    <a:spcPct val="0"/>
                  </a:spcBef>
                  <a:spcAft>
                    <a:spcPct val="0"/>
                  </a:spcAft>
                  <a:defRPr kumimoji="1" sz="2400">
                    <a:solidFill>
                      <a:schemeClr val="tx1"/>
                    </a:solidFill>
                    <a:latin typeface="Times" pitchFamily="18" charset="0"/>
                    <a:ea typeface="Osaka" charset="-128"/>
                  </a:defRPr>
                </a:lvl9pPr>
              </a:lstStyle>
              <a:p>
                <a:pPr eaLnBrk="1" hangingPunct="1"/>
                <a:r>
                  <a:rPr lang="en-US" altLang="ja-JP" sz="1600" b="1" dirty="0">
                    <a:latin typeface="Arial Unicode MS" pitchFamily="50" charset="-128"/>
                    <a:ea typeface="Arial Unicode MS" pitchFamily="50" charset="-128"/>
                    <a:cs typeface="Arial Unicode MS" pitchFamily="50" charset="-128"/>
                  </a:rPr>
                  <a:t>C</a:t>
                </a:r>
                <a:r>
                  <a:rPr lang="en-US" altLang="ja-JP" sz="1600" b="1" baseline="-25000" dirty="0">
                    <a:latin typeface="Arial Unicode MS" pitchFamily="50" charset="-128"/>
                    <a:ea typeface="Arial Unicode MS" pitchFamily="50" charset="-128"/>
                    <a:cs typeface="Arial Unicode MS" pitchFamily="50" charset="-128"/>
                  </a:rPr>
                  <a:t>STJ</a:t>
                </a:r>
                <a:endParaRPr lang="ja-JP" altLang="en-US" sz="1600" b="1" baseline="-25000" dirty="0">
                  <a:latin typeface="Arial Unicode MS" pitchFamily="50" charset="-128"/>
                  <a:ea typeface="Arial Unicode MS" pitchFamily="50" charset="-128"/>
                  <a:cs typeface="Arial Unicode MS" pitchFamily="50" charset="-128"/>
                </a:endParaRPr>
              </a:p>
            </p:txBody>
          </p:sp>
        </p:grpSp>
        <p:grpSp>
          <p:nvGrpSpPr>
            <p:cNvPr id="80" name="グループ化 79"/>
            <p:cNvGrpSpPr/>
            <p:nvPr/>
          </p:nvGrpSpPr>
          <p:grpSpPr>
            <a:xfrm>
              <a:off x="897280" y="1144717"/>
              <a:ext cx="726911" cy="1194152"/>
              <a:chOff x="941771" y="1408531"/>
              <a:chExt cx="538716" cy="884989"/>
            </a:xfrm>
          </p:grpSpPr>
          <p:sp>
            <p:nvSpPr>
              <p:cNvPr id="84" name="テキスト ボックス 83"/>
              <p:cNvSpPr txBox="1"/>
              <p:nvPr/>
            </p:nvSpPr>
            <p:spPr>
              <a:xfrm rot="16200000">
                <a:off x="836872" y="1724631"/>
                <a:ext cx="506321" cy="296523"/>
              </a:xfrm>
              <a:prstGeom prst="rect">
                <a:avLst/>
              </a:prstGeom>
              <a:noFill/>
            </p:spPr>
            <p:txBody>
              <a:bodyPr wrap="none" rtlCol="0">
                <a:spAutoFit/>
              </a:bodyPr>
              <a:lstStyle/>
              <a:p>
                <a:r>
                  <a:rPr lang="en-US" altLang="ja-JP" sz="2000" dirty="0">
                    <a:latin typeface="Arial Unicode MS" pitchFamily="50" charset="-128"/>
                    <a:ea typeface="Arial Unicode MS" pitchFamily="50" charset="-128"/>
                    <a:cs typeface="Arial Unicode MS" pitchFamily="50" charset="-128"/>
                  </a:rPr>
                  <a:t>10M</a:t>
                </a:r>
                <a:endParaRPr kumimoji="1" lang="ja-JP" altLang="en-US" sz="2000" dirty="0">
                  <a:latin typeface="Arial Unicode MS" pitchFamily="50" charset="-128"/>
                  <a:ea typeface="Arial Unicode MS" pitchFamily="50" charset="-128"/>
                  <a:cs typeface="Arial Unicode MS" pitchFamily="50" charset="-128"/>
                </a:endParaRPr>
              </a:p>
            </p:txBody>
          </p:sp>
          <p:sp>
            <p:nvSpPr>
              <p:cNvPr id="85" name="Freeform 11"/>
              <p:cNvSpPr>
                <a:spLocks/>
              </p:cNvSpPr>
              <p:nvPr/>
            </p:nvSpPr>
            <p:spPr bwMode="auto">
              <a:xfrm rot="5400000">
                <a:off x="905341" y="1718374"/>
                <a:ext cx="884989" cy="265303"/>
              </a:xfrm>
              <a:custGeom>
                <a:avLst/>
                <a:gdLst>
                  <a:gd name="T0" fmla="*/ 0 w 1410"/>
                  <a:gd name="T1" fmla="*/ 258 h 456"/>
                  <a:gd name="T2" fmla="*/ 222 w 1410"/>
                  <a:gd name="T3" fmla="*/ 258 h 456"/>
                  <a:gd name="T4" fmla="*/ 318 w 1410"/>
                  <a:gd name="T5" fmla="*/ 30 h 456"/>
                  <a:gd name="T6" fmla="*/ 468 w 1410"/>
                  <a:gd name="T7" fmla="*/ 456 h 456"/>
                  <a:gd name="T8" fmla="*/ 672 w 1410"/>
                  <a:gd name="T9" fmla="*/ 12 h 456"/>
                  <a:gd name="T10" fmla="*/ 858 w 1410"/>
                  <a:gd name="T11" fmla="*/ 450 h 456"/>
                  <a:gd name="T12" fmla="*/ 1020 w 1410"/>
                  <a:gd name="T13" fmla="*/ 0 h 456"/>
                  <a:gd name="T14" fmla="*/ 1176 w 1410"/>
                  <a:gd name="T15" fmla="*/ 246 h 456"/>
                  <a:gd name="T16" fmla="*/ 1410 w 1410"/>
                  <a:gd name="T17" fmla="*/ 246 h 456"/>
                  <a:gd name="connsiteX0" fmla="*/ 0 w 10000"/>
                  <a:gd name="connsiteY0" fmla="*/ 5658 h 10000"/>
                  <a:gd name="connsiteX1" fmla="*/ 1574 w 10000"/>
                  <a:gd name="connsiteY1" fmla="*/ 5658 h 10000"/>
                  <a:gd name="connsiteX2" fmla="*/ 2255 w 10000"/>
                  <a:gd name="connsiteY2" fmla="*/ 658 h 10000"/>
                  <a:gd name="connsiteX3" fmla="*/ 3319 w 10000"/>
                  <a:gd name="connsiteY3" fmla="*/ 10000 h 10000"/>
                  <a:gd name="connsiteX4" fmla="*/ 4766 w 10000"/>
                  <a:gd name="connsiteY4" fmla="*/ 263 h 10000"/>
                  <a:gd name="connsiteX5" fmla="*/ 6085 w 10000"/>
                  <a:gd name="connsiteY5" fmla="*/ 9868 h 10000"/>
                  <a:gd name="connsiteX6" fmla="*/ 7234 w 10000"/>
                  <a:gd name="connsiteY6" fmla="*/ 0 h 10000"/>
                  <a:gd name="connsiteX7" fmla="*/ 9171 w 10000"/>
                  <a:gd name="connsiteY7" fmla="*/ 9677 h 10000"/>
                  <a:gd name="connsiteX8" fmla="*/ 10000 w 10000"/>
                  <a:gd name="connsiteY8" fmla="*/ 5395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9171 w 11592"/>
                  <a:gd name="connsiteY7" fmla="*/ 9677 h 10000"/>
                  <a:gd name="connsiteX8" fmla="*/ 11592 w 11592"/>
                  <a:gd name="connsiteY8" fmla="*/ 5181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9171 w 11592"/>
                  <a:gd name="connsiteY7" fmla="*/ 9677 h 10000"/>
                  <a:gd name="connsiteX8" fmla="*/ 11592 w 11592"/>
                  <a:gd name="connsiteY8" fmla="*/ 5181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8548 w 11592"/>
                  <a:gd name="connsiteY7" fmla="*/ 9463 h 10000"/>
                  <a:gd name="connsiteX8" fmla="*/ 11592 w 11592"/>
                  <a:gd name="connsiteY8" fmla="*/ 5181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8548 w 11592"/>
                  <a:gd name="connsiteY7" fmla="*/ 9463 h 10000"/>
                  <a:gd name="connsiteX8" fmla="*/ 11592 w 11592"/>
                  <a:gd name="connsiteY8" fmla="*/ 5181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8548 w 11592"/>
                  <a:gd name="connsiteY7" fmla="*/ 9463 h 10000"/>
                  <a:gd name="connsiteX8" fmla="*/ 11592 w 11592"/>
                  <a:gd name="connsiteY8" fmla="*/ 5181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8548 w 11592"/>
                  <a:gd name="connsiteY7" fmla="*/ 9463 h 10000"/>
                  <a:gd name="connsiteX8" fmla="*/ 10065 w 11592"/>
                  <a:gd name="connsiteY8" fmla="*/ 5087 h 10000"/>
                  <a:gd name="connsiteX9" fmla="*/ 11592 w 11592"/>
                  <a:gd name="connsiteY9" fmla="*/ 5181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8548 w 11592"/>
                  <a:gd name="connsiteY7" fmla="*/ 9463 h 10000"/>
                  <a:gd name="connsiteX8" fmla="*/ 10065 w 11592"/>
                  <a:gd name="connsiteY8" fmla="*/ 5087 h 10000"/>
                  <a:gd name="connsiteX9" fmla="*/ 11592 w 11592"/>
                  <a:gd name="connsiteY9" fmla="*/ 5181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8548 w 11592"/>
                  <a:gd name="connsiteY7" fmla="*/ 9463 h 10000"/>
                  <a:gd name="connsiteX8" fmla="*/ 10065 w 11592"/>
                  <a:gd name="connsiteY8" fmla="*/ 5087 h 10000"/>
                  <a:gd name="connsiteX9" fmla="*/ 11592 w 11592"/>
                  <a:gd name="connsiteY9" fmla="*/ 5181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8548 w 11592"/>
                  <a:gd name="connsiteY7" fmla="*/ 9463 h 10000"/>
                  <a:gd name="connsiteX8" fmla="*/ 10065 w 11592"/>
                  <a:gd name="connsiteY8" fmla="*/ 5087 h 10000"/>
                  <a:gd name="connsiteX9" fmla="*/ 11592 w 11592"/>
                  <a:gd name="connsiteY9" fmla="*/ 5181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8548 w 11592"/>
                  <a:gd name="connsiteY7" fmla="*/ 9463 h 10000"/>
                  <a:gd name="connsiteX8" fmla="*/ 10065 w 11592"/>
                  <a:gd name="connsiteY8" fmla="*/ 5087 h 10000"/>
                  <a:gd name="connsiteX9" fmla="*/ 11592 w 11592"/>
                  <a:gd name="connsiteY9" fmla="*/ 4539 h 10000"/>
                  <a:gd name="connsiteX0" fmla="*/ 0 w 11631"/>
                  <a:gd name="connsiteY0" fmla="*/ 5658 h 10000"/>
                  <a:gd name="connsiteX1" fmla="*/ 1574 w 11631"/>
                  <a:gd name="connsiteY1" fmla="*/ 5658 h 10000"/>
                  <a:gd name="connsiteX2" fmla="*/ 2255 w 11631"/>
                  <a:gd name="connsiteY2" fmla="*/ 658 h 10000"/>
                  <a:gd name="connsiteX3" fmla="*/ 3319 w 11631"/>
                  <a:gd name="connsiteY3" fmla="*/ 10000 h 10000"/>
                  <a:gd name="connsiteX4" fmla="*/ 4766 w 11631"/>
                  <a:gd name="connsiteY4" fmla="*/ 263 h 10000"/>
                  <a:gd name="connsiteX5" fmla="*/ 6085 w 11631"/>
                  <a:gd name="connsiteY5" fmla="*/ 9868 h 10000"/>
                  <a:gd name="connsiteX6" fmla="*/ 7234 w 11631"/>
                  <a:gd name="connsiteY6" fmla="*/ 0 h 10000"/>
                  <a:gd name="connsiteX7" fmla="*/ 8548 w 11631"/>
                  <a:gd name="connsiteY7" fmla="*/ 9463 h 10000"/>
                  <a:gd name="connsiteX8" fmla="*/ 10065 w 11631"/>
                  <a:gd name="connsiteY8" fmla="*/ 5087 h 10000"/>
                  <a:gd name="connsiteX9" fmla="*/ 11592 w 11631"/>
                  <a:gd name="connsiteY9" fmla="*/ 4539 h 10000"/>
                  <a:gd name="connsiteX0" fmla="*/ 0 w 11607"/>
                  <a:gd name="connsiteY0" fmla="*/ 5658 h 10000"/>
                  <a:gd name="connsiteX1" fmla="*/ 1574 w 11607"/>
                  <a:gd name="connsiteY1" fmla="*/ 5658 h 10000"/>
                  <a:gd name="connsiteX2" fmla="*/ 2255 w 11607"/>
                  <a:gd name="connsiteY2" fmla="*/ 658 h 10000"/>
                  <a:gd name="connsiteX3" fmla="*/ 3319 w 11607"/>
                  <a:gd name="connsiteY3" fmla="*/ 10000 h 10000"/>
                  <a:gd name="connsiteX4" fmla="*/ 4766 w 11607"/>
                  <a:gd name="connsiteY4" fmla="*/ 263 h 10000"/>
                  <a:gd name="connsiteX5" fmla="*/ 6085 w 11607"/>
                  <a:gd name="connsiteY5" fmla="*/ 9868 h 10000"/>
                  <a:gd name="connsiteX6" fmla="*/ 7234 w 11607"/>
                  <a:gd name="connsiteY6" fmla="*/ 0 h 10000"/>
                  <a:gd name="connsiteX7" fmla="*/ 8548 w 11607"/>
                  <a:gd name="connsiteY7" fmla="*/ 9463 h 10000"/>
                  <a:gd name="connsiteX8" fmla="*/ 10065 w 11607"/>
                  <a:gd name="connsiteY8" fmla="*/ 5087 h 10000"/>
                  <a:gd name="connsiteX9" fmla="*/ 11592 w 11607"/>
                  <a:gd name="connsiteY9" fmla="*/ 4539 h 10000"/>
                  <a:gd name="connsiteX0" fmla="*/ 0 w 11607"/>
                  <a:gd name="connsiteY0" fmla="*/ 5658 h 10000"/>
                  <a:gd name="connsiteX1" fmla="*/ 1574 w 11607"/>
                  <a:gd name="connsiteY1" fmla="*/ 5658 h 10000"/>
                  <a:gd name="connsiteX2" fmla="*/ 2255 w 11607"/>
                  <a:gd name="connsiteY2" fmla="*/ 658 h 10000"/>
                  <a:gd name="connsiteX3" fmla="*/ 3319 w 11607"/>
                  <a:gd name="connsiteY3" fmla="*/ 10000 h 10000"/>
                  <a:gd name="connsiteX4" fmla="*/ 4766 w 11607"/>
                  <a:gd name="connsiteY4" fmla="*/ 263 h 10000"/>
                  <a:gd name="connsiteX5" fmla="*/ 6085 w 11607"/>
                  <a:gd name="connsiteY5" fmla="*/ 9868 h 10000"/>
                  <a:gd name="connsiteX6" fmla="*/ 7234 w 11607"/>
                  <a:gd name="connsiteY6" fmla="*/ 0 h 10000"/>
                  <a:gd name="connsiteX7" fmla="*/ 8548 w 11607"/>
                  <a:gd name="connsiteY7" fmla="*/ 9463 h 10000"/>
                  <a:gd name="connsiteX8" fmla="*/ 10065 w 11607"/>
                  <a:gd name="connsiteY8" fmla="*/ 5087 h 10000"/>
                  <a:gd name="connsiteX9" fmla="*/ 11592 w 11607"/>
                  <a:gd name="connsiteY9" fmla="*/ 4539 h 10000"/>
                  <a:gd name="connsiteX0" fmla="*/ 0 w 11607"/>
                  <a:gd name="connsiteY0" fmla="*/ 5658 h 10000"/>
                  <a:gd name="connsiteX1" fmla="*/ 1574 w 11607"/>
                  <a:gd name="connsiteY1" fmla="*/ 5658 h 10000"/>
                  <a:gd name="connsiteX2" fmla="*/ 2255 w 11607"/>
                  <a:gd name="connsiteY2" fmla="*/ 658 h 10000"/>
                  <a:gd name="connsiteX3" fmla="*/ 3319 w 11607"/>
                  <a:gd name="connsiteY3" fmla="*/ 10000 h 10000"/>
                  <a:gd name="connsiteX4" fmla="*/ 4766 w 11607"/>
                  <a:gd name="connsiteY4" fmla="*/ 263 h 10000"/>
                  <a:gd name="connsiteX5" fmla="*/ 6085 w 11607"/>
                  <a:gd name="connsiteY5" fmla="*/ 9868 h 10000"/>
                  <a:gd name="connsiteX6" fmla="*/ 7234 w 11607"/>
                  <a:gd name="connsiteY6" fmla="*/ 0 h 10000"/>
                  <a:gd name="connsiteX7" fmla="*/ 8548 w 11607"/>
                  <a:gd name="connsiteY7" fmla="*/ 9463 h 10000"/>
                  <a:gd name="connsiteX8" fmla="*/ 10065 w 11607"/>
                  <a:gd name="connsiteY8" fmla="*/ 5087 h 10000"/>
                  <a:gd name="connsiteX9" fmla="*/ 11592 w 11607"/>
                  <a:gd name="connsiteY9" fmla="*/ 4539 h 10000"/>
                  <a:gd name="connsiteX0" fmla="*/ 0 w 11607"/>
                  <a:gd name="connsiteY0" fmla="*/ 5658 h 10000"/>
                  <a:gd name="connsiteX1" fmla="*/ 1574 w 11607"/>
                  <a:gd name="connsiteY1" fmla="*/ 5658 h 10000"/>
                  <a:gd name="connsiteX2" fmla="*/ 2255 w 11607"/>
                  <a:gd name="connsiteY2" fmla="*/ 658 h 10000"/>
                  <a:gd name="connsiteX3" fmla="*/ 3319 w 11607"/>
                  <a:gd name="connsiteY3" fmla="*/ 10000 h 10000"/>
                  <a:gd name="connsiteX4" fmla="*/ 4766 w 11607"/>
                  <a:gd name="connsiteY4" fmla="*/ 263 h 10000"/>
                  <a:gd name="connsiteX5" fmla="*/ 6085 w 11607"/>
                  <a:gd name="connsiteY5" fmla="*/ 9868 h 10000"/>
                  <a:gd name="connsiteX6" fmla="*/ 7234 w 11607"/>
                  <a:gd name="connsiteY6" fmla="*/ 0 h 10000"/>
                  <a:gd name="connsiteX7" fmla="*/ 8548 w 11607"/>
                  <a:gd name="connsiteY7" fmla="*/ 9463 h 10000"/>
                  <a:gd name="connsiteX8" fmla="*/ 10065 w 11607"/>
                  <a:gd name="connsiteY8" fmla="*/ 5087 h 10000"/>
                  <a:gd name="connsiteX9" fmla="*/ 11592 w 11607"/>
                  <a:gd name="connsiteY9" fmla="*/ 4539 h 10000"/>
                  <a:gd name="connsiteX0" fmla="*/ 0 w 11607"/>
                  <a:gd name="connsiteY0" fmla="*/ 5658 h 10000"/>
                  <a:gd name="connsiteX1" fmla="*/ 1574 w 11607"/>
                  <a:gd name="connsiteY1" fmla="*/ 5658 h 10000"/>
                  <a:gd name="connsiteX2" fmla="*/ 2255 w 11607"/>
                  <a:gd name="connsiteY2" fmla="*/ 658 h 10000"/>
                  <a:gd name="connsiteX3" fmla="*/ 3319 w 11607"/>
                  <a:gd name="connsiteY3" fmla="*/ 10000 h 10000"/>
                  <a:gd name="connsiteX4" fmla="*/ 4766 w 11607"/>
                  <a:gd name="connsiteY4" fmla="*/ 263 h 10000"/>
                  <a:gd name="connsiteX5" fmla="*/ 6085 w 11607"/>
                  <a:gd name="connsiteY5" fmla="*/ 9868 h 10000"/>
                  <a:gd name="connsiteX6" fmla="*/ 7234 w 11607"/>
                  <a:gd name="connsiteY6" fmla="*/ 0 h 10000"/>
                  <a:gd name="connsiteX7" fmla="*/ 8548 w 11607"/>
                  <a:gd name="connsiteY7" fmla="*/ 9180 h 10000"/>
                  <a:gd name="connsiteX8" fmla="*/ 10065 w 11607"/>
                  <a:gd name="connsiteY8" fmla="*/ 5087 h 10000"/>
                  <a:gd name="connsiteX9" fmla="*/ 11592 w 11607"/>
                  <a:gd name="connsiteY9" fmla="*/ 4539 h 10000"/>
                  <a:gd name="connsiteX0" fmla="*/ 0 w 11607"/>
                  <a:gd name="connsiteY0" fmla="*/ 5658 h 10000"/>
                  <a:gd name="connsiteX1" fmla="*/ 1574 w 11607"/>
                  <a:gd name="connsiteY1" fmla="*/ 5658 h 10000"/>
                  <a:gd name="connsiteX2" fmla="*/ 2255 w 11607"/>
                  <a:gd name="connsiteY2" fmla="*/ 658 h 10000"/>
                  <a:gd name="connsiteX3" fmla="*/ 3319 w 11607"/>
                  <a:gd name="connsiteY3" fmla="*/ 10000 h 10000"/>
                  <a:gd name="connsiteX4" fmla="*/ 4766 w 11607"/>
                  <a:gd name="connsiteY4" fmla="*/ 263 h 10000"/>
                  <a:gd name="connsiteX5" fmla="*/ 6085 w 11607"/>
                  <a:gd name="connsiteY5" fmla="*/ 9868 h 10000"/>
                  <a:gd name="connsiteX6" fmla="*/ 7234 w 11607"/>
                  <a:gd name="connsiteY6" fmla="*/ 0 h 10000"/>
                  <a:gd name="connsiteX7" fmla="*/ 8578 w 11607"/>
                  <a:gd name="connsiteY7" fmla="*/ 9746 h 10000"/>
                  <a:gd name="connsiteX8" fmla="*/ 10065 w 11607"/>
                  <a:gd name="connsiteY8" fmla="*/ 5087 h 10000"/>
                  <a:gd name="connsiteX9" fmla="*/ 11592 w 11607"/>
                  <a:gd name="connsiteY9" fmla="*/ 4539 h 10000"/>
                  <a:gd name="connsiteX0" fmla="*/ 0 w 11607"/>
                  <a:gd name="connsiteY0" fmla="*/ 5658 h 10000"/>
                  <a:gd name="connsiteX1" fmla="*/ 1574 w 11607"/>
                  <a:gd name="connsiteY1" fmla="*/ 5658 h 10000"/>
                  <a:gd name="connsiteX2" fmla="*/ 2255 w 11607"/>
                  <a:gd name="connsiteY2" fmla="*/ 658 h 10000"/>
                  <a:gd name="connsiteX3" fmla="*/ 3319 w 11607"/>
                  <a:gd name="connsiteY3" fmla="*/ 10000 h 10000"/>
                  <a:gd name="connsiteX4" fmla="*/ 4766 w 11607"/>
                  <a:gd name="connsiteY4" fmla="*/ 263 h 10000"/>
                  <a:gd name="connsiteX5" fmla="*/ 6085 w 11607"/>
                  <a:gd name="connsiteY5" fmla="*/ 9868 h 10000"/>
                  <a:gd name="connsiteX6" fmla="*/ 7234 w 11607"/>
                  <a:gd name="connsiteY6" fmla="*/ 0 h 10000"/>
                  <a:gd name="connsiteX7" fmla="*/ 8578 w 11607"/>
                  <a:gd name="connsiteY7" fmla="*/ 9746 h 10000"/>
                  <a:gd name="connsiteX8" fmla="*/ 10065 w 11607"/>
                  <a:gd name="connsiteY8" fmla="*/ 5087 h 10000"/>
                  <a:gd name="connsiteX9" fmla="*/ 11592 w 11607"/>
                  <a:gd name="connsiteY9" fmla="*/ 5010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8578 w 11592"/>
                  <a:gd name="connsiteY7" fmla="*/ 9746 h 10000"/>
                  <a:gd name="connsiteX8" fmla="*/ 10065 w 11592"/>
                  <a:gd name="connsiteY8" fmla="*/ 5087 h 10000"/>
                  <a:gd name="connsiteX9" fmla="*/ 11592 w 11592"/>
                  <a:gd name="connsiteY9" fmla="*/ 5010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8578 w 11592"/>
                  <a:gd name="connsiteY7" fmla="*/ 9746 h 10000"/>
                  <a:gd name="connsiteX8" fmla="*/ 9577 w 11592"/>
                  <a:gd name="connsiteY8" fmla="*/ 5464 h 10000"/>
                  <a:gd name="connsiteX9" fmla="*/ 11592 w 11592"/>
                  <a:gd name="connsiteY9" fmla="*/ 5010 h 10000"/>
                  <a:gd name="connsiteX0" fmla="*/ 0 w 12933"/>
                  <a:gd name="connsiteY0" fmla="*/ 2924 h 10000"/>
                  <a:gd name="connsiteX1" fmla="*/ 2915 w 12933"/>
                  <a:gd name="connsiteY1" fmla="*/ 5658 h 10000"/>
                  <a:gd name="connsiteX2" fmla="*/ 3596 w 12933"/>
                  <a:gd name="connsiteY2" fmla="*/ 658 h 10000"/>
                  <a:gd name="connsiteX3" fmla="*/ 4660 w 12933"/>
                  <a:gd name="connsiteY3" fmla="*/ 10000 h 10000"/>
                  <a:gd name="connsiteX4" fmla="*/ 6107 w 12933"/>
                  <a:gd name="connsiteY4" fmla="*/ 263 h 10000"/>
                  <a:gd name="connsiteX5" fmla="*/ 7426 w 12933"/>
                  <a:gd name="connsiteY5" fmla="*/ 9868 h 10000"/>
                  <a:gd name="connsiteX6" fmla="*/ 8575 w 12933"/>
                  <a:gd name="connsiteY6" fmla="*/ 0 h 10000"/>
                  <a:gd name="connsiteX7" fmla="*/ 9919 w 12933"/>
                  <a:gd name="connsiteY7" fmla="*/ 9746 h 10000"/>
                  <a:gd name="connsiteX8" fmla="*/ 10918 w 12933"/>
                  <a:gd name="connsiteY8" fmla="*/ 5464 h 10000"/>
                  <a:gd name="connsiteX9" fmla="*/ 12933 w 12933"/>
                  <a:gd name="connsiteY9" fmla="*/ 5010 h 10000"/>
                  <a:gd name="connsiteX0" fmla="*/ 0 w 12933"/>
                  <a:gd name="connsiteY0" fmla="*/ 2924 h 10000"/>
                  <a:gd name="connsiteX1" fmla="*/ 2915 w 12933"/>
                  <a:gd name="connsiteY1" fmla="*/ 5658 h 10000"/>
                  <a:gd name="connsiteX2" fmla="*/ 3596 w 12933"/>
                  <a:gd name="connsiteY2" fmla="*/ 658 h 10000"/>
                  <a:gd name="connsiteX3" fmla="*/ 4660 w 12933"/>
                  <a:gd name="connsiteY3" fmla="*/ 10000 h 10000"/>
                  <a:gd name="connsiteX4" fmla="*/ 6107 w 12933"/>
                  <a:gd name="connsiteY4" fmla="*/ 263 h 10000"/>
                  <a:gd name="connsiteX5" fmla="*/ 7426 w 12933"/>
                  <a:gd name="connsiteY5" fmla="*/ 9868 h 10000"/>
                  <a:gd name="connsiteX6" fmla="*/ 8575 w 12933"/>
                  <a:gd name="connsiteY6" fmla="*/ 0 h 10000"/>
                  <a:gd name="connsiteX7" fmla="*/ 9919 w 12933"/>
                  <a:gd name="connsiteY7" fmla="*/ 9746 h 10000"/>
                  <a:gd name="connsiteX8" fmla="*/ 10918 w 12933"/>
                  <a:gd name="connsiteY8" fmla="*/ 5464 h 10000"/>
                  <a:gd name="connsiteX9" fmla="*/ 12933 w 12933"/>
                  <a:gd name="connsiteY9" fmla="*/ 5010 h 10000"/>
                  <a:gd name="connsiteX0" fmla="*/ 0 w 12933"/>
                  <a:gd name="connsiteY0" fmla="*/ 2924 h 10000"/>
                  <a:gd name="connsiteX1" fmla="*/ 1543 w 12933"/>
                  <a:gd name="connsiteY1" fmla="*/ 3113 h 10000"/>
                  <a:gd name="connsiteX2" fmla="*/ 3596 w 12933"/>
                  <a:gd name="connsiteY2" fmla="*/ 658 h 10000"/>
                  <a:gd name="connsiteX3" fmla="*/ 4660 w 12933"/>
                  <a:gd name="connsiteY3" fmla="*/ 10000 h 10000"/>
                  <a:gd name="connsiteX4" fmla="*/ 6107 w 12933"/>
                  <a:gd name="connsiteY4" fmla="*/ 263 h 10000"/>
                  <a:gd name="connsiteX5" fmla="*/ 7426 w 12933"/>
                  <a:gd name="connsiteY5" fmla="*/ 9868 h 10000"/>
                  <a:gd name="connsiteX6" fmla="*/ 8575 w 12933"/>
                  <a:gd name="connsiteY6" fmla="*/ 0 h 10000"/>
                  <a:gd name="connsiteX7" fmla="*/ 9919 w 12933"/>
                  <a:gd name="connsiteY7" fmla="*/ 9746 h 10000"/>
                  <a:gd name="connsiteX8" fmla="*/ 10918 w 12933"/>
                  <a:gd name="connsiteY8" fmla="*/ 5464 h 10000"/>
                  <a:gd name="connsiteX9" fmla="*/ 12933 w 12933"/>
                  <a:gd name="connsiteY9" fmla="*/ 5010 h 10000"/>
                  <a:gd name="connsiteX0" fmla="*/ 0 w 12933"/>
                  <a:gd name="connsiteY0" fmla="*/ 2924 h 10000"/>
                  <a:gd name="connsiteX1" fmla="*/ 1543 w 12933"/>
                  <a:gd name="connsiteY1" fmla="*/ 3113 h 10000"/>
                  <a:gd name="connsiteX2" fmla="*/ 3596 w 12933"/>
                  <a:gd name="connsiteY2" fmla="*/ 658 h 10000"/>
                  <a:gd name="connsiteX3" fmla="*/ 4660 w 12933"/>
                  <a:gd name="connsiteY3" fmla="*/ 10000 h 10000"/>
                  <a:gd name="connsiteX4" fmla="*/ 6107 w 12933"/>
                  <a:gd name="connsiteY4" fmla="*/ 263 h 10000"/>
                  <a:gd name="connsiteX5" fmla="*/ 7426 w 12933"/>
                  <a:gd name="connsiteY5" fmla="*/ 9868 h 10000"/>
                  <a:gd name="connsiteX6" fmla="*/ 8575 w 12933"/>
                  <a:gd name="connsiteY6" fmla="*/ 0 h 10000"/>
                  <a:gd name="connsiteX7" fmla="*/ 9919 w 12933"/>
                  <a:gd name="connsiteY7" fmla="*/ 9746 h 10000"/>
                  <a:gd name="connsiteX8" fmla="*/ 10918 w 12933"/>
                  <a:gd name="connsiteY8" fmla="*/ 5464 h 10000"/>
                  <a:gd name="connsiteX9" fmla="*/ 12933 w 12933"/>
                  <a:gd name="connsiteY9" fmla="*/ 5010 h 10000"/>
                  <a:gd name="connsiteX0" fmla="*/ 0 w 12933"/>
                  <a:gd name="connsiteY0" fmla="*/ 2924 h 10000"/>
                  <a:gd name="connsiteX1" fmla="*/ 1543 w 12933"/>
                  <a:gd name="connsiteY1" fmla="*/ 3113 h 10000"/>
                  <a:gd name="connsiteX2" fmla="*/ 3596 w 12933"/>
                  <a:gd name="connsiteY2" fmla="*/ 658 h 10000"/>
                  <a:gd name="connsiteX3" fmla="*/ 4660 w 12933"/>
                  <a:gd name="connsiteY3" fmla="*/ 10000 h 10000"/>
                  <a:gd name="connsiteX4" fmla="*/ 6107 w 12933"/>
                  <a:gd name="connsiteY4" fmla="*/ 263 h 10000"/>
                  <a:gd name="connsiteX5" fmla="*/ 7426 w 12933"/>
                  <a:gd name="connsiteY5" fmla="*/ 9868 h 10000"/>
                  <a:gd name="connsiteX6" fmla="*/ 8575 w 12933"/>
                  <a:gd name="connsiteY6" fmla="*/ 0 h 10000"/>
                  <a:gd name="connsiteX7" fmla="*/ 9919 w 12933"/>
                  <a:gd name="connsiteY7" fmla="*/ 9746 h 10000"/>
                  <a:gd name="connsiteX8" fmla="*/ 10918 w 12933"/>
                  <a:gd name="connsiteY8" fmla="*/ 5464 h 10000"/>
                  <a:gd name="connsiteX9" fmla="*/ 12933 w 12933"/>
                  <a:gd name="connsiteY9" fmla="*/ 5010 h 10000"/>
                  <a:gd name="connsiteX0" fmla="*/ 0 w 12933"/>
                  <a:gd name="connsiteY0" fmla="*/ 10184 h 17260"/>
                  <a:gd name="connsiteX1" fmla="*/ 1543 w 12933"/>
                  <a:gd name="connsiteY1" fmla="*/ 10373 h 17260"/>
                  <a:gd name="connsiteX2" fmla="*/ 3230 w 12933"/>
                  <a:gd name="connsiteY2" fmla="*/ 0 h 17260"/>
                  <a:gd name="connsiteX3" fmla="*/ 4660 w 12933"/>
                  <a:gd name="connsiteY3" fmla="*/ 17260 h 17260"/>
                  <a:gd name="connsiteX4" fmla="*/ 6107 w 12933"/>
                  <a:gd name="connsiteY4" fmla="*/ 7523 h 17260"/>
                  <a:gd name="connsiteX5" fmla="*/ 7426 w 12933"/>
                  <a:gd name="connsiteY5" fmla="*/ 17128 h 17260"/>
                  <a:gd name="connsiteX6" fmla="*/ 8575 w 12933"/>
                  <a:gd name="connsiteY6" fmla="*/ 7260 h 17260"/>
                  <a:gd name="connsiteX7" fmla="*/ 9919 w 12933"/>
                  <a:gd name="connsiteY7" fmla="*/ 17006 h 17260"/>
                  <a:gd name="connsiteX8" fmla="*/ 10918 w 12933"/>
                  <a:gd name="connsiteY8" fmla="*/ 12724 h 17260"/>
                  <a:gd name="connsiteX9" fmla="*/ 12933 w 12933"/>
                  <a:gd name="connsiteY9" fmla="*/ 12270 h 17260"/>
                  <a:gd name="connsiteX0" fmla="*/ 0 w 12933"/>
                  <a:gd name="connsiteY0" fmla="*/ 10184 h 17260"/>
                  <a:gd name="connsiteX1" fmla="*/ 1543 w 12933"/>
                  <a:gd name="connsiteY1" fmla="*/ 10373 h 17260"/>
                  <a:gd name="connsiteX2" fmla="*/ 3230 w 12933"/>
                  <a:gd name="connsiteY2" fmla="*/ 0 h 17260"/>
                  <a:gd name="connsiteX3" fmla="*/ 4660 w 12933"/>
                  <a:gd name="connsiteY3" fmla="*/ 17260 h 17260"/>
                  <a:gd name="connsiteX4" fmla="*/ 6107 w 12933"/>
                  <a:gd name="connsiteY4" fmla="*/ 7523 h 17260"/>
                  <a:gd name="connsiteX5" fmla="*/ 7426 w 12933"/>
                  <a:gd name="connsiteY5" fmla="*/ 17128 h 17260"/>
                  <a:gd name="connsiteX6" fmla="*/ 8575 w 12933"/>
                  <a:gd name="connsiteY6" fmla="*/ 7260 h 17260"/>
                  <a:gd name="connsiteX7" fmla="*/ 9919 w 12933"/>
                  <a:gd name="connsiteY7" fmla="*/ 17006 h 17260"/>
                  <a:gd name="connsiteX8" fmla="*/ 10918 w 12933"/>
                  <a:gd name="connsiteY8" fmla="*/ 12724 h 17260"/>
                  <a:gd name="connsiteX9" fmla="*/ 12933 w 12933"/>
                  <a:gd name="connsiteY9" fmla="*/ 12270 h 17260"/>
                  <a:gd name="connsiteX0" fmla="*/ 0 w 12933"/>
                  <a:gd name="connsiteY0" fmla="*/ 10184 h 17260"/>
                  <a:gd name="connsiteX1" fmla="*/ 1543 w 12933"/>
                  <a:gd name="connsiteY1" fmla="*/ 10373 h 17260"/>
                  <a:gd name="connsiteX2" fmla="*/ 3230 w 12933"/>
                  <a:gd name="connsiteY2" fmla="*/ 0 h 17260"/>
                  <a:gd name="connsiteX3" fmla="*/ 4660 w 12933"/>
                  <a:gd name="connsiteY3" fmla="*/ 17260 h 17260"/>
                  <a:gd name="connsiteX4" fmla="*/ 6107 w 12933"/>
                  <a:gd name="connsiteY4" fmla="*/ 7523 h 17260"/>
                  <a:gd name="connsiteX5" fmla="*/ 7426 w 12933"/>
                  <a:gd name="connsiteY5" fmla="*/ 17128 h 17260"/>
                  <a:gd name="connsiteX6" fmla="*/ 8575 w 12933"/>
                  <a:gd name="connsiteY6" fmla="*/ 7260 h 17260"/>
                  <a:gd name="connsiteX7" fmla="*/ 9919 w 12933"/>
                  <a:gd name="connsiteY7" fmla="*/ 17006 h 17260"/>
                  <a:gd name="connsiteX8" fmla="*/ 10918 w 12933"/>
                  <a:gd name="connsiteY8" fmla="*/ 12724 h 17260"/>
                  <a:gd name="connsiteX9" fmla="*/ 12933 w 12933"/>
                  <a:gd name="connsiteY9" fmla="*/ 12270 h 17260"/>
                  <a:gd name="connsiteX0" fmla="*/ 0 w 12933"/>
                  <a:gd name="connsiteY0" fmla="*/ 10184 h 20256"/>
                  <a:gd name="connsiteX1" fmla="*/ 1543 w 12933"/>
                  <a:gd name="connsiteY1" fmla="*/ 10373 h 20256"/>
                  <a:gd name="connsiteX2" fmla="*/ 3230 w 12933"/>
                  <a:gd name="connsiteY2" fmla="*/ 0 h 20256"/>
                  <a:gd name="connsiteX3" fmla="*/ 4660 w 12933"/>
                  <a:gd name="connsiteY3" fmla="*/ 17260 h 20256"/>
                  <a:gd name="connsiteX4" fmla="*/ 6469 w 12933"/>
                  <a:gd name="connsiteY4" fmla="*/ 20252 h 20256"/>
                  <a:gd name="connsiteX5" fmla="*/ 6107 w 12933"/>
                  <a:gd name="connsiteY5" fmla="*/ 7523 h 20256"/>
                  <a:gd name="connsiteX6" fmla="*/ 7426 w 12933"/>
                  <a:gd name="connsiteY6" fmla="*/ 17128 h 20256"/>
                  <a:gd name="connsiteX7" fmla="*/ 8575 w 12933"/>
                  <a:gd name="connsiteY7" fmla="*/ 7260 h 20256"/>
                  <a:gd name="connsiteX8" fmla="*/ 9919 w 12933"/>
                  <a:gd name="connsiteY8" fmla="*/ 17006 h 20256"/>
                  <a:gd name="connsiteX9" fmla="*/ 10918 w 12933"/>
                  <a:gd name="connsiteY9" fmla="*/ 12724 h 20256"/>
                  <a:gd name="connsiteX10" fmla="*/ 12933 w 12933"/>
                  <a:gd name="connsiteY10" fmla="*/ 12270 h 20256"/>
                  <a:gd name="connsiteX0" fmla="*/ 0 w 12933"/>
                  <a:gd name="connsiteY0" fmla="*/ 10184 h 20252"/>
                  <a:gd name="connsiteX1" fmla="*/ 1543 w 12933"/>
                  <a:gd name="connsiteY1" fmla="*/ 10373 h 20252"/>
                  <a:gd name="connsiteX2" fmla="*/ 3230 w 12933"/>
                  <a:gd name="connsiteY2" fmla="*/ 0 h 20252"/>
                  <a:gd name="connsiteX3" fmla="*/ 6469 w 12933"/>
                  <a:gd name="connsiteY3" fmla="*/ 20252 h 20252"/>
                  <a:gd name="connsiteX4" fmla="*/ 6107 w 12933"/>
                  <a:gd name="connsiteY4" fmla="*/ 7523 h 20252"/>
                  <a:gd name="connsiteX5" fmla="*/ 7426 w 12933"/>
                  <a:gd name="connsiteY5" fmla="*/ 17128 h 20252"/>
                  <a:gd name="connsiteX6" fmla="*/ 8575 w 12933"/>
                  <a:gd name="connsiteY6" fmla="*/ 7260 h 20252"/>
                  <a:gd name="connsiteX7" fmla="*/ 9919 w 12933"/>
                  <a:gd name="connsiteY7" fmla="*/ 17006 h 20252"/>
                  <a:gd name="connsiteX8" fmla="*/ 10918 w 12933"/>
                  <a:gd name="connsiteY8" fmla="*/ 12724 h 20252"/>
                  <a:gd name="connsiteX9" fmla="*/ 12933 w 12933"/>
                  <a:gd name="connsiteY9" fmla="*/ 12270 h 20252"/>
                  <a:gd name="connsiteX0" fmla="*/ 0 w 12933"/>
                  <a:gd name="connsiteY0" fmla="*/ 10184 h 20252"/>
                  <a:gd name="connsiteX1" fmla="*/ 1543 w 12933"/>
                  <a:gd name="connsiteY1" fmla="*/ 10373 h 20252"/>
                  <a:gd name="connsiteX2" fmla="*/ 3230 w 12933"/>
                  <a:gd name="connsiteY2" fmla="*/ 0 h 20252"/>
                  <a:gd name="connsiteX3" fmla="*/ 6469 w 12933"/>
                  <a:gd name="connsiteY3" fmla="*/ 20252 h 20252"/>
                  <a:gd name="connsiteX4" fmla="*/ 6107 w 12933"/>
                  <a:gd name="connsiteY4" fmla="*/ 7523 h 20252"/>
                  <a:gd name="connsiteX5" fmla="*/ 7426 w 12933"/>
                  <a:gd name="connsiteY5" fmla="*/ 17128 h 20252"/>
                  <a:gd name="connsiteX6" fmla="*/ 8575 w 12933"/>
                  <a:gd name="connsiteY6" fmla="*/ 7260 h 20252"/>
                  <a:gd name="connsiteX7" fmla="*/ 9919 w 12933"/>
                  <a:gd name="connsiteY7" fmla="*/ 17006 h 20252"/>
                  <a:gd name="connsiteX8" fmla="*/ 10918 w 12933"/>
                  <a:gd name="connsiteY8" fmla="*/ 12724 h 20252"/>
                  <a:gd name="connsiteX9" fmla="*/ 12933 w 12933"/>
                  <a:gd name="connsiteY9" fmla="*/ 12270 h 20252"/>
                  <a:gd name="connsiteX0" fmla="*/ 0 w 12933"/>
                  <a:gd name="connsiteY0" fmla="*/ 10184 h 20252"/>
                  <a:gd name="connsiteX1" fmla="*/ 1543 w 12933"/>
                  <a:gd name="connsiteY1" fmla="*/ 10373 h 20252"/>
                  <a:gd name="connsiteX2" fmla="*/ 3230 w 12933"/>
                  <a:gd name="connsiteY2" fmla="*/ 0 h 20252"/>
                  <a:gd name="connsiteX3" fmla="*/ 6469 w 12933"/>
                  <a:gd name="connsiteY3" fmla="*/ 20252 h 20252"/>
                  <a:gd name="connsiteX4" fmla="*/ 6107 w 12933"/>
                  <a:gd name="connsiteY4" fmla="*/ 7523 h 20252"/>
                  <a:gd name="connsiteX5" fmla="*/ 7426 w 12933"/>
                  <a:gd name="connsiteY5" fmla="*/ 17128 h 20252"/>
                  <a:gd name="connsiteX6" fmla="*/ 8575 w 12933"/>
                  <a:gd name="connsiteY6" fmla="*/ 7260 h 20252"/>
                  <a:gd name="connsiteX7" fmla="*/ 9919 w 12933"/>
                  <a:gd name="connsiteY7" fmla="*/ 17006 h 20252"/>
                  <a:gd name="connsiteX8" fmla="*/ 10918 w 12933"/>
                  <a:gd name="connsiteY8" fmla="*/ 12724 h 20252"/>
                  <a:gd name="connsiteX9" fmla="*/ 12933 w 12933"/>
                  <a:gd name="connsiteY9" fmla="*/ 12270 h 20252"/>
                  <a:gd name="connsiteX0" fmla="*/ 0 w 12933"/>
                  <a:gd name="connsiteY0" fmla="*/ 10202 h 20270"/>
                  <a:gd name="connsiteX1" fmla="*/ 1543 w 12933"/>
                  <a:gd name="connsiteY1" fmla="*/ 10391 h 20270"/>
                  <a:gd name="connsiteX2" fmla="*/ 3230 w 12933"/>
                  <a:gd name="connsiteY2" fmla="*/ 18 h 20270"/>
                  <a:gd name="connsiteX3" fmla="*/ 6469 w 12933"/>
                  <a:gd name="connsiteY3" fmla="*/ 20270 h 20270"/>
                  <a:gd name="connsiteX4" fmla="*/ 9735 w 12933"/>
                  <a:gd name="connsiteY4" fmla="*/ 0 h 20270"/>
                  <a:gd name="connsiteX5" fmla="*/ 7426 w 12933"/>
                  <a:gd name="connsiteY5" fmla="*/ 17146 h 20270"/>
                  <a:gd name="connsiteX6" fmla="*/ 8575 w 12933"/>
                  <a:gd name="connsiteY6" fmla="*/ 7278 h 20270"/>
                  <a:gd name="connsiteX7" fmla="*/ 9919 w 12933"/>
                  <a:gd name="connsiteY7" fmla="*/ 17024 h 20270"/>
                  <a:gd name="connsiteX8" fmla="*/ 10918 w 12933"/>
                  <a:gd name="connsiteY8" fmla="*/ 12742 h 20270"/>
                  <a:gd name="connsiteX9" fmla="*/ 12933 w 12933"/>
                  <a:gd name="connsiteY9" fmla="*/ 12288 h 20270"/>
                  <a:gd name="connsiteX0" fmla="*/ 0 w 12933"/>
                  <a:gd name="connsiteY0" fmla="*/ 10202 h 20270"/>
                  <a:gd name="connsiteX1" fmla="*/ 1543 w 12933"/>
                  <a:gd name="connsiteY1" fmla="*/ 10391 h 20270"/>
                  <a:gd name="connsiteX2" fmla="*/ 3230 w 12933"/>
                  <a:gd name="connsiteY2" fmla="*/ 18 h 20270"/>
                  <a:gd name="connsiteX3" fmla="*/ 6469 w 12933"/>
                  <a:gd name="connsiteY3" fmla="*/ 20270 h 20270"/>
                  <a:gd name="connsiteX4" fmla="*/ 9735 w 12933"/>
                  <a:gd name="connsiteY4" fmla="*/ 0 h 20270"/>
                  <a:gd name="connsiteX5" fmla="*/ 7426 w 12933"/>
                  <a:gd name="connsiteY5" fmla="*/ 17146 h 20270"/>
                  <a:gd name="connsiteX6" fmla="*/ 8575 w 12933"/>
                  <a:gd name="connsiteY6" fmla="*/ 7278 h 20270"/>
                  <a:gd name="connsiteX7" fmla="*/ 9919 w 12933"/>
                  <a:gd name="connsiteY7" fmla="*/ 17024 h 20270"/>
                  <a:gd name="connsiteX8" fmla="*/ 10918 w 12933"/>
                  <a:gd name="connsiteY8" fmla="*/ 12742 h 20270"/>
                  <a:gd name="connsiteX9" fmla="*/ 12933 w 12933"/>
                  <a:gd name="connsiteY9" fmla="*/ 12288 h 20270"/>
                  <a:gd name="connsiteX0" fmla="*/ 0 w 12933"/>
                  <a:gd name="connsiteY0" fmla="*/ 10202 h 20270"/>
                  <a:gd name="connsiteX1" fmla="*/ 1543 w 12933"/>
                  <a:gd name="connsiteY1" fmla="*/ 10391 h 20270"/>
                  <a:gd name="connsiteX2" fmla="*/ 3230 w 12933"/>
                  <a:gd name="connsiteY2" fmla="*/ 18 h 20270"/>
                  <a:gd name="connsiteX3" fmla="*/ 6469 w 12933"/>
                  <a:gd name="connsiteY3" fmla="*/ 20270 h 20270"/>
                  <a:gd name="connsiteX4" fmla="*/ 9735 w 12933"/>
                  <a:gd name="connsiteY4" fmla="*/ 0 h 20270"/>
                  <a:gd name="connsiteX5" fmla="*/ 7426 w 12933"/>
                  <a:gd name="connsiteY5" fmla="*/ 17146 h 20270"/>
                  <a:gd name="connsiteX6" fmla="*/ 8575 w 12933"/>
                  <a:gd name="connsiteY6" fmla="*/ 7278 h 20270"/>
                  <a:gd name="connsiteX7" fmla="*/ 9919 w 12933"/>
                  <a:gd name="connsiteY7" fmla="*/ 17024 h 20270"/>
                  <a:gd name="connsiteX8" fmla="*/ 10918 w 12933"/>
                  <a:gd name="connsiteY8" fmla="*/ 12742 h 20270"/>
                  <a:gd name="connsiteX9" fmla="*/ 12933 w 12933"/>
                  <a:gd name="connsiteY9" fmla="*/ 12288 h 20270"/>
                  <a:gd name="connsiteX0" fmla="*/ 0 w 16195"/>
                  <a:gd name="connsiteY0" fmla="*/ 10202 h 20270"/>
                  <a:gd name="connsiteX1" fmla="*/ 1543 w 16195"/>
                  <a:gd name="connsiteY1" fmla="*/ 10391 h 20270"/>
                  <a:gd name="connsiteX2" fmla="*/ 3230 w 16195"/>
                  <a:gd name="connsiteY2" fmla="*/ 18 h 20270"/>
                  <a:gd name="connsiteX3" fmla="*/ 6469 w 16195"/>
                  <a:gd name="connsiteY3" fmla="*/ 20270 h 20270"/>
                  <a:gd name="connsiteX4" fmla="*/ 9735 w 16195"/>
                  <a:gd name="connsiteY4" fmla="*/ 0 h 20270"/>
                  <a:gd name="connsiteX5" fmla="*/ 7426 w 16195"/>
                  <a:gd name="connsiteY5" fmla="*/ 17146 h 20270"/>
                  <a:gd name="connsiteX6" fmla="*/ 8575 w 16195"/>
                  <a:gd name="connsiteY6" fmla="*/ 7278 h 20270"/>
                  <a:gd name="connsiteX7" fmla="*/ 9919 w 16195"/>
                  <a:gd name="connsiteY7" fmla="*/ 17024 h 20270"/>
                  <a:gd name="connsiteX8" fmla="*/ 10918 w 16195"/>
                  <a:gd name="connsiteY8" fmla="*/ 12742 h 20270"/>
                  <a:gd name="connsiteX9" fmla="*/ 16195 w 16195"/>
                  <a:gd name="connsiteY9" fmla="*/ 10214 h 20270"/>
                  <a:gd name="connsiteX0" fmla="*/ 0 w 16195"/>
                  <a:gd name="connsiteY0" fmla="*/ 10202 h 20270"/>
                  <a:gd name="connsiteX1" fmla="*/ 1543 w 16195"/>
                  <a:gd name="connsiteY1" fmla="*/ 10391 h 20270"/>
                  <a:gd name="connsiteX2" fmla="*/ 3230 w 16195"/>
                  <a:gd name="connsiteY2" fmla="*/ 18 h 20270"/>
                  <a:gd name="connsiteX3" fmla="*/ 6469 w 16195"/>
                  <a:gd name="connsiteY3" fmla="*/ 20270 h 20270"/>
                  <a:gd name="connsiteX4" fmla="*/ 9735 w 16195"/>
                  <a:gd name="connsiteY4" fmla="*/ 0 h 20270"/>
                  <a:gd name="connsiteX5" fmla="*/ 7426 w 16195"/>
                  <a:gd name="connsiteY5" fmla="*/ 17146 h 20270"/>
                  <a:gd name="connsiteX6" fmla="*/ 8575 w 16195"/>
                  <a:gd name="connsiteY6" fmla="*/ 7278 h 20270"/>
                  <a:gd name="connsiteX7" fmla="*/ 9919 w 16195"/>
                  <a:gd name="connsiteY7" fmla="*/ 17024 h 20270"/>
                  <a:gd name="connsiteX8" fmla="*/ 12961 w 16195"/>
                  <a:gd name="connsiteY8" fmla="*/ 10103 h 20270"/>
                  <a:gd name="connsiteX9" fmla="*/ 16195 w 16195"/>
                  <a:gd name="connsiteY9" fmla="*/ 10214 h 20270"/>
                  <a:gd name="connsiteX0" fmla="*/ 0 w 19335"/>
                  <a:gd name="connsiteY0" fmla="*/ 10202 h 20270"/>
                  <a:gd name="connsiteX1" fmla="*/ 1543 w 19335"/>
                  <a:gd name="connsiteY1" fmla="*/ 10391 h 20270"/>
                  <a:gd name="connsiteX2" fmla="*/ 3230 w 19335"/>
                  <a:gd name="connsiteY2" fmla="*/ 18 h 20270"/>
                  <a:gd name="connsiteX3" fmla="*/ 6469 w 19335"/>
                  <a:gd name="connsiteY3" fmla="*/ 20270 h 20270"/>
                  <a:gd name="connsiteX4" fmla="*/ 9735 w 19335"/>
                  <a:gd name="connsiteY4" fmla="*/ 0 h 20270"/>
                  <a:gd name="connsiteX5" fmla="*/ 7426 w 19335"/>
                  <a:gd name="connsiteY5" fmla="*/ 17146 h 20270"/>
                  <a:gd name="connsiteX6" fmla="*/ 8575 w 19335"/>
                  <a:gd name="connsiteY6" fmla="*/ 7278 h 20270"/>
                  <a:gd name="connsiteX7" fmla="*/ 9919 w 19335"/>
                  <a:gd name="connsiteY7" fmla="*/ 17024 h 20270"/>
                  <a:gd name="connsiteX8" fmla="*/ 12961 w 19335"/>
                  <a:gd name="connsiteY8" fmla="*/ 10103 h 20270"/>
                  <a:gd name="connsiteX9" fmla="*/ 19335 w 19335"/>
                  <a:gd name="connsiteY9" fmla="*/ 10308 h 20270"/>
                  <a:gd name="connsiteX0" fmla="*/ 0 w 19335"/>
                  <a:gd name="connsiteY0" fmla="*/ 10202 h 20270"/>
                  <a:gd name="connsiteX1" fmla="*/ 1543 w 19335"/>
                  <a:gd name="connsiteY1" fmla="*/ 10391 h 20270"/>
                  <a:gd name="connsiteX2" fmla="*/ 3230 w 19335"/>
                  <a:gd name="connsiteY2" fmla="*/ 18 h 20270"/>
                  <a:gd name="connsiteX3" fmla="*/ 6469 w 19335"/>
                  <a:gd name="connsiteY3" fmla="*/ 20270 h 20270"/>
                  <a:gd name="connsiteX4" fmla="*/ 9735 w 19335"/>
                  <a:gd name="connsiteY4" fmla="*/ 0 h 20270"/>
                  <a:gd name="connsiteX5" fmla="*/ 7426 w 19335"/>
                  <a:gd name="connsiteY5" fmla="*/ 17146 h 20270"/>
                  <a:gd name="connsiteX6" fmla="*/ 8575 w 19335"/>
                  <a:gd name="connsiteY6" fmla="*/ 7278 h 20270"/>
                  <a:gd name="connsiteX7" fmla="*/ 9919 w 19335"/>
                  <a:gd name="connsiteY7" fmla="*/ 17024 h 20270"/>
                  <a:gd name="connsiteX8" fmla="*/ 17900 w 19335"/>
                  <a:gd name="connsiteY8" fmla="*/ 10386 h 20270"/>
                  <a:gd name="connsiteX9" fmla="*/ 19335 w 19335"/>
                  <a:gd name="connsiteY9" fmla="*/ 10308 h 20270"/>
                  <a:gd name="connsiteX0" fmla="*/ 0 w 19335"/>
                  <a:gd name="connsiteY0" fmla="*/ 10202 h 20270"/>
                  <a:gd name="connsiteX1" fmla="*/ 1543 w 19335"/>
                  <a:gd name="connsiteY1" fmla="*/ 10391 h 20270"/>
                  <a:gd name="connsiteX2" fmla="*/ 3230 w 19335"/>
                  <a:gd name="connsiteY2" fmla="*/ 18 h 20270"/>
                  <a:gd name="connsiteX3" fmla="*/ 6469 w 19335"/>
                  <a:gd name="connsiteY3" fmla="*/ 20270 h 20270"/>
                  <a:gd name="connsiteX4" fmla="*/ 9735 w 19335"/>
                  <a:gd name="connsiteY4" fmla="*/ 0 h 20270"/>
                  <a:gd name="connsiteX5" fmla="*/ 7426 w 19335"/>
                  <a:gd name="connsiteY5" fmla="*/ 17146 h 20270"/>
                  <a:gd name="connsiteX6" fmla="*/ 8575 w 19335"/>
                  <a:gd name="connsiteY6" fmla="*/ 7278 h 20270"/>
                  <a:gd name="connsiteX7" fmla="*/ 16108 w 19335"/>
                  <a:gd name="connsiteY7" fmla="*/ 20229 h 20270"/>
                  <a:gd name="connsiteX8" fmla="*/ 17900 w 19335"/>
                  <a:gd name="connsiteY8" fmla="*/ 10386 h 20270"/>
                  <a:gd name="connsiteX9" fmla="*/ 19335 w 19335"/>
                  <a:gd name="connsiteY9" fmla="*/ 10308 h 20270"/>
                  <a:gd name="connsiteX0" fmla="*/ 0 w 19335"/>
                  <a:gd name="connsiteY0" fmla="*/ 10202 h 20270"/>
                  <a:gd name="connsiteX1" fmla="*/ 1543 w 19335"/>
                  <a:gd name="connsiteY1" fmla="*/ 10391 h 20270"/>
                  <a:gd name="connsiteX2" fmla="*/ 3230 w 19335"/>
                  <a:gd name="connsiteY2" fmla="*/ 18 h 20270"/>
                  <a:gd name="connsiteX3" fmla="*/ 6469 w 19335"/>
                  <a:gd name="connsiteY3" fmla="*/ 20270 h 20270"/>
                  <a:gd name="connsiteX4" fmla="*/ 9735 w 19335"/>
                  <a:gd name="connsiteY4" fmla="*/ 0 h 20270"/>
                  <a:gd name="connsiteX5" fmla="*/ 7426 w 19335"/>
                  <a:gd name="connsiteY5" fmla="*/ 17146 h 20270"/>
                  <a:gd name="connsiteX6" fmla="*/ 12934 w 19335"/>
                  <a:gd name="connsiteY6" fmla="*/ 397 h 20270"/>
                  <a:gd name="connsiteX7" fmla="*/ 16108 w 19335"/>
                  <a:gd name="connsiteY7" fmla="*/ 20229 h 20270"/>
                  <a:gd name="connsiteX8" fmla="*/ 17900 w 19335"/>
                  <a:gd name="connsiteY8" fmla="*/ 10386 h 20270"/>
                  <a:gd name="connsiteX9" fmla="*/ 19335 w 19335"/>
                  <a:gd name="connsiteY9" fmla="*/ 10308 h 20270"/>
                  <a:gd name="connsiteX0" fmla="*/ 0 w 19335"/>
                  <a:gd name="connsiteY0" fmla="*/ 10202 h 20270"/>
                  <a:gd name="connsiteX1" fmla="*/ 1543 w 19335"/>
                  <a:gd name="connsiteY1" fmla="*/ 10391 h 20270"/>
                  <a:gd name="connsiteX2" fmla="*/ 3230 w 19335"/>
                  <a:gd name="connsiteY2" fmla="*/ 18 h 20270"/>
                  <a:gd name="connsiteX3" fmla="*/ 6469 w 19335"/>
                  <a:gd name="connsiteY3" fmla="*/ 20270 h 20270"/>
                  <a:gd name="connsiteX4" fmla="*/ 9735 w 19335"/>
                  <a:gd name="connsiteY4" fmla="*/ 0 h 20270"/>
                  <a:gd name="connsiteX5" fmla="*/ 12944 w 19335"/>
                  <a:gd name="connsiteY5" fmla="*/ 20162 h 20270"/>
                  <a:gd name="connsiteX6" fmla="*/ 12934 w 19335"/>
                  <a:gd name="connsiteY6" fmla="*/ 397 h 20270"/>
                  <a:gd name="connsiteX7" fmla="*/ 16108 w 19335"/>
                  <a:gd name="connsiteY7" fmla="*/ 20229 h 20270"/>
                  <a:gd name="connsiteX8" fmla="*/ 17900 w 19335"/>
                  <a:gd name="connsiteY8" fmla="*/ 10386 h 20270"/>
                  <a:gd name="connsiteX9" fmla="*/ 19335 w 19335"/>
                  <a:gd name="connsiteY9" fmla="*/ 10308 h 20270"/>
                  <a:gd name="connsiteX0" fmla="*/ 0 w 19335"/>
                  <a:gd name="connsiteY0" fmla="*/ 10202 h 20270"/>
                  <a:gd name="connsiteX1" fmla="*/ 1543 w 19335"/>
                  <a:gd name="connsiteY1" fmla="*/ 10391 h 20270"/>
                  <a:gd name="connsiteX2" fmla="*/ 3230 w 19335"/>
                  <a:gd name="connsiteY2" fmla="*/ 18 h 20270"/>
                  <a:gd name="connsiteX3" fmla="*/ 6469 w 19335"/>
                  <a:gd name="connsiteY3" fmla="*/ 20270 h 20270"/>
                  <a:gd name="connsiteX4" fmla="*/ 9735 w 19335"/>
                  <a:gd name="connsiteY4" fmla="*/ 0 h 20270"/>
                  <a:gd name="connsiteX5" fmla="*/ 12944 w 19335"/>
                  <a:gd name="connsiteY5" fmla="*/ 20162 h 20270"/>
                  <a:gd name="connsiteX6" fmla="*/ 16165 w 19335"/>
                  <a:gd name="connsiteY6" fmla="*/ 208 h 20270"/>
                  <a:gd name="connsiteX7" fmla="*/ 16108 w 19335"/>
                  <a:gd name="connsiteY7" fmla="*/ 20229 h 20270"/>
                  <a:gd name="connsiteX8" fmla="*/ 17900 w 19335"/>
                  <a:gd name="connsiteY8" fmla="*/ 10386 h 20270"/>
                  <a:gd name="connsiteX9" fmla="*/ 19335 w 19335"/>
                  <a:gd name="connsiteY9" fmla="*/ 10308 h 20270"/>
                  <a:gd name="connsiteX0" fmla="*/ 0 w 19335"/>
                  <a:gd name="connsiteY0" fmla="*/ 10202 h 20323"/>
                  <a:gd name="connsiteX1" fmla="*/ 1543 w 19335"/>
                  <a:gd name="connsiteY1" fmla="*/ 10391 h 20323"/>
                  <a:gd name="connsiteX2" fmla="*/ 3230 w 19335"/>
                  <a:gd name="connsiteY2" fmla="*/ 18 h 20323"/>
                  <a:gd name="connsiteX3" fmla="*/ 6469 w 19335"/>
                  <a:gd name="connsiteY3" fmla="*/ 20270 h 20323"/>
                  <a:gd name="connsiteX4" fmla="*/ 9735 w 19335"/>
                  <a:gd name="connsiteY4" fmla="*/ 0 h 20323"/>
                  <a:gd name="connsiteX5" fmla="*/ 12944 w 19335"/>
                  <a:gd name="connsiteY5" fmla="*/ 20162 h 20323"/>
                  <a:gd name="connsiteX6" fmla="*/ 16165 w 19335"/>
                  <a:gd name="connsiteY6" fmla="*/ 208 h 20323"/>
                  <a:gd name="connsiteX7" fmla="*/ 19309 w 19335"/>
                  <a:gd name="connsiteY7" fmla="*/ 20323 h 20323"/>
                  <a:gd name="connsiteX8" fmla="*/ 17900 w 19335"/>
                  <a:gd name="connsiteY8" fmla="*/ 10386 h 20323"/>
                  <a:gd name="connsiteX9" fmla="*/ 19335 w 19335"/>
                  <a:gd name="connsiteY9" fmla="*/ 10308 h 20323"/>
                  <a:gd name="connsiteX0" fmla="*/ 0 w 22567"/>
                  <a:gd name="connsiteY0" fmla="*/ 10202 h 20323"/>
                  <a:gd name="connsiteX1" fmla="*/ 1543 w 22567"/>
                  <a:gd name="connsiteY1" fmla="*/ 10391 h 20323"/>
                  <a:gd name="connsiteX2" fmla="*/ 3230 w 22567"/>
                  <a:gd name="connsiteY2" fmla="*/ 18 h 20323"/>
                  <a:gd name="connsiteX3" fmla="*/ 6469 w 22567"/>
                  <a:gd name="connsiteY3" fmla="*/ 20270 h 20323"/>
                  <a:gd name="connsiteX4" fmla="*/ 9735 w 22567"/>
                  <a:gd name="connsiteY4" fmla="*/ 0 h 20323"/>
                  <a:gd name="connsiteX5" fmla="*/ 12944 w 22567"/>
                  <a:gd name="connsiteY5" fmla="*/ 20162 h 20323"/>
                  <a:gd name="connsiteX6" fmla="*/ 16165 w 22567"/>
                  <a:gd name="connsiteY6" fmla="*/ 208 h 20323"/>
                  <a:gd name="connsiteX7" fmla="*/ 19309 w 22567"/>
                  <a:gd name="connsiteY7" fmla="*/ 20323 h 20323"/>
                  <a:gd name="connsiteX8" fmla="*/ 17900 w 22567"/>
                  <a:gd name="connsiteY8" fmla="*/ 10386 h 20323"/>
                  <a:gd name="connsiteX9" fmla="*/ 22567 w 22567"/>
                  <a:gd name="connsiteY9" fmla="*/ 10308 h 20323"/>
                  <a:gd name="connsiteX0" fmla="*/ 0 w 22567"/>
                  <a:gd name="connsiteY0" fmla="*/ 10202 h 20323"/>
                  <a:gd name="connsiteX1" fmla="*/ 1543 w 22567"/>
                  <a:gd name="connsiteY1" fmla="*/ 10391 h 20323"/>
                  <a:gd name="connsiteX2" fmla="*/ 3230 w 22567"/>
                  <a:gd name="connsiteY2" fmla="*/ 18 h 20323"/>
                  <a:gd name="connsiteX3" fmla="*/ 6469 w 22567"/>
                  <a:gd name="connsiteY3" fmla="*/ 20270 h 20323"/>
                  <a:gd name="connsiteX4" fmla="*/ 9735 w 22567"/>
                  <a:gd name="connsiteY4" fmla="*/ 0 h 20323"/>
                  <a:gd name="connsiteX5" fmla="*/ 12944 w 22567"/>
                  <a:gd name="connsiteY5" fmla="*/ 20162 h 20323"/>
                  <a:gd name="connsiteX6" fmla="*/ 16165 w 22567"/>
                  <a:gd name="connsiteY6" fmla="*/ 208 h 20323"/>
                  <a:gd name="connsiteX7" fmla="*/ 19309 w 22567"/>
                  <a:gd name="connsiteY7" fmla="*/ 20323 h 20323"/>
                  <a:gd name="connsiteX8" fmla="*/ 20949 w 22567"/>
                  <a:gd name="connsiteY8" fmla="*/ 10386 h 20323"/>
                  <a:gd name="connsiteX9" fmla="*/ 22567 w 22567"/>
                  <a:gd name="connsiteY9" fmla="*/ 10308 h 20323"/>
                  <a:gd name="connsiteX0" fmla="*/ 0 w 22567"/>
                  <a:gd name="connsiteY0" fmla="*/ 10202 h 20323"/>
                  <a:gd name="connsiteX1" fmla="*/ 1543 w 22567"/>
                  <a:gd name="connsiteY1" fmla="*/ 10391 h 20323"/>
                  <a:gd name="connsiteX2" fmla="*/ 3230 w 22567"/>
                  <a:gd name="connsiteY2" fmla="*/ 18 h 20323"/>
                  <a:gd name="connsiteX3" fmla="*/ 6469 w 22567"/>
                  <a:gd name="connsiteY3" fmla="*/ 20270 h 20323"/>
                  <a:gd name="connsiteX4" fmla="*/ 9735 w 22567"/>
                  <a:gd name="connsiteY4" fmla="*/ 0 h 20323"/>
                  <a:gd name="connsiteX5" fmla="*/ 12944 w 22567"/>
                  <a:gd name="connsiteY5" fmla="*/ 20162 h 20323"/>
                  <a:gd name="connsiteX6" fmla="*/ 16165 w 22567"/>
                  <a:gd name="connsiteY6" fmla="*/ 208 h 20323"/>
                  <a:gd name="connsiteX7" fmla="*/ 19309 w 22567"/>
                  <a:gd name="connsiteY7" fmla="*/ 20323 h 20323"/>
                  <a:gd name="connsiteX8" fmla="*/ 20949 w 22567"/>
                  <a:gd name="connsiteY8" fmla="*/ 10386 h 20323"/>
                  <a:gd name="connsiteX9" fmla="*/ 22567 w 22567"/>
                  <a:gd name="connsiteY9" fmla="*/ 10308 h 20323"/>
                  <a:gd name="connsiteX0" fmla="*/ 0 w 22567"/>
                  <a:gd name="connsiteY0" fmla="*/ 10202 h 20323"/>
                  <a:gd name="connsiteX1" fmla="*/ 1543 w 22567"/>
                  <a:gd name="connsiteY1" fmla="*/ 10391 h 20323"/>
                  <a:gd name="connsiteX2" fmla="*/ 3230 w 22567"/>
                  <a:gd name="connsiteY2" fmla="*/ 18 h 20323"/>
                  <a:gd name="connsiteX3" fmla="*/ 6469 w 22567"/>
                  <a:gd name="connsiteY3" fmla="*/ 20270 h 20323"/>
                  <a:gd name="connsiteX4" fmla="*/ 9735 w 22567"/>
                  <a:gd name="connsiteY4" fmla="*/ 0 h 20323"/>
                  <a:gd name="connsiteX5" fmla="*/ 12944 w 22567"/>
                  <a:gd name="connsiteY5" fmla="*/ 20162 h 20323"/>
                  <a:gd name="connsiteX6" fmla="*/ 16165 w 22567"/>
                  <a:gd name="connsiteY6" fmla="*/ 208 h 20323"/>
                  <a:gd name="connsiteX7" fmla="*/ 19309 w 22567"/>
                  <a:gd name="connsiteY7" fmla="*/ 20323 h 20323"/>
                  <a:gd name="connsiteX8" fmla="*/ 20949 w 22567"/>
                  <a:gd name="connsiteY8" fmla="*/ 10386 h 20323"/>
                  <a:gd name="connsiteX9" fmla="*/ 22567 w 22567"/>
                  <a:gd name="connsiteY9" fmla="*/ 10308 h 20323"/>
                  <a:gd name="connsiteX0" fmla="*/ 0 w 22567"/>
                  <a:gd name="connsiteY0" fmla="*/ 10202 h 20323"/>
                  <a:gd name="connsiteX1" fmla="*/ 1543 w 22567"/>
                  <a:gd name="connsiteY1" fmla="*/ 10391 h 20323"/>
                  <a:gd name="connsiteX2" fmla="*/ 3230 w 22567"/>
                  <a:gd name="connsiteY2" fmla="*/ 18 h 20323"/>
                  <a:gd name="connsiteX3" fmla="*/ 6469 w 22567"/>
                  <a:gd name="connsiteY3" fmla="*/ 20270 h 20323"/>
                  <a:gd name="connsiteX4" fmla="*/ 9735 w 22567"/>
                  <a:gd name="connsiteY4" fmla="*/ 0 h 20323"/>
                  <a:gd name="connsiteX5" fmla="*/ 12944 w 22567"/>
                  <a:gd name="connsiteY5" fmla="*/ 20162 h 20323"/>
                  <a:gd name="connsiteX6" fmla="*/ 16165 w 22567"/>
                  <a:gd name="connsiteY6" fmla="*/ 208 h 20323"/>
                  <a:gd name="connsiteX7" fmla="*/ 19309 w 22567"/>
                  <a:gd name="connsiteY7" fmla="*/ 20323 h 20323"/>
                  <a:gd name="connsiteX8" fmla="*/ 20949 w 22567"/>
                  <a:gd name="connsiteY8" fmla="*/ 10386 h 20323"/>
                  <a:gd name="connsiteX9" fmla="*/ 22567 w 22567"/>
                  <a:gd name="connsiteY9" fmla="*/ 10308 h 20323"/>
                  <a:gd name="connsiteX0" fmla="*/ 0 w 22567"/>
                  <a:gd name="connsiteY0" fmla="*/ 10202 h 20323"/>
                  <a:gd name="connsiteX1" fmla="*/ 1543 w 22567"/>
                  <a:gd name="connsiteY1" fmla="*/ 10391 h 20323"/>
                  <a:gd name="connsiteX2" fmla="*/ 3230 w 22567"/>
                  <a:gd name="connsiteY2" fmla="*/ 18 h 20323"/>
                  <a:gd name="connsiteX3" fmla="*/ 6469 w 22567"/>
                  <a:gd name="connsiteY3" fmla="*/ 20270 h 20323"/>
                  <a:gd name="connsiteX4" fmla="*/ 9735 w 22567"/>
                  <a:gd name="connsiteY4" fmla="*/ 0 h 20323"/>
                  <a:gd name="connsiteX5" fmla="*/ 12944 w 22567"/>
                  <a:gd name="connsiteY5" fmla="*/ 20162 h 20323"/>
                  <a:gd name="connsiteX6" fmla="*/ 16165 w 22567"/>
                  <a:gd name="connsiteY6" fmla="*/ 208 h 20323"/>
                  <a:gd name="connsiteX7" fmla="*/ 19309 w 22567"/>
                  <a:gd name="connsiteY7" fmla="*/ 20323 h 20323"/>
                  <a:gd name="connsiteX8" fmla="*/ 20949 w 22567"/>
                  <a:gd name="connsiteY8" fmla="*/ 10386 h 20323"/>
                  <a:gd name="connsiteX9" fmla="*/ 22567 w 22567"/>
                  <a:gd name="connsiteY9" fmla="*/ 10308 h 20323"/>
                  <a:gd name="connsiteX0" fmla="*/ 0 w 22567"/>
                  <a:gd name="connsiteY0" fmla="*/ 10202 h 20323"/>
                  <a:gd name="connsiteX1" fmla="*/ 1543 w 22567"/>
                  <a:gd name="connsiteY1" fmla="*/ 10391 h 20323"/>
                  <a:gd name="connsiteX2" fmla="*/ 3230 w 22567"/>
                  <a:gd name="connsiteY2" fmla="*/ 18 h 20323"/>
                  <a:gd name="connsiteX3" fmla="*/ 6469 w 22567"/>
                  <a:gd name="connsiteY3" fmla="*/ 20270 h 20323"/>
                  <a:gd name="connsiteX4" fmla="*/ 9735 w 22567"/>
                  <a:gd name="connsiteY4" fmla="*/ 0 h 20323"/>
                  <a:gd name="connsiteX5" fmla="*/ 12944 w 22567"/>
                  <a:gd name="connsiteY5" fmla="*/ 20162 h 20323"/>
                  <a:gd name="connsiteX6" fmla="*/ 16165 w 22567"/>
                  <a:gd name="connsiteY6" fmla="*/ 208 h 20323"/>
                  <a:gd name="connsiteX7" fmla="*/ 19309 w 22567"/>
                  <a:gd name="connsiteY7" fmla="*/ 20323 h 20323"/>
                  <a:gd name="connsiteX8" fmla="*/ 20949 w 22567"/>
                  <a:gd name="connsiteY8" fmla="*/ 10386 h 20323"/>
                  <a:gd name="connsiteX9" fmla="*/ 22567 w 22567"/>
                  <a:gd name="connsiteY9" fmla="*/ 10308 h 20323"/>
                  <a:gd name="connsiteX0" fmla="*/ 0 w 22567"/>
                  <a:gd name="connsiteY0" fmla="*/ 10202 h 20323"/>
                  <a:gd name="connsiteX1" fmla="*/ 1543 w 22567"/>
                  <a:gd name="connsiteY1" fmla="*/ 10391 h 20323"/>
                  <a:gd name="connsiteX2" fmla="*/ 3230 w 22567"/>
                  <a:gd name="connsiteY2" fmla="*/ 18 h 20323"/>
                  <a:gd name="connsiteX3" fmla="*/ 6469 w 22567"/>
                  <a:gd name="connsiteY3" fmla="*/ 20270 h 20323"/>
                  <a:gd name="connsiteX4" fmla="*/ 9735 w 22567"/>
                  <a:gd name="connsiteY4" fmla="*/ 0 h 20323"/>
                  <a:gd name="connsiteX5" fmla="*/ 12944 w 22567"/>
                  <a:gd name="connsiteY5" fmla="*/ 20162 h 20323"/>
                  <a:gd name="connsiteX6" fmla="*/ 16165 w 22567"/>
                  <a:gd name="connsiteY6" fmla="*/ 208 h 20323"/>
                  <a:gd name="connsiteX7" fmla="*/ 19309 w 22567"/>
                  <a:gd name="connsiteY7" fmla="*/ 20323 h 20323"/>
                  <a:gd name="connsiteX8" fmla="*/ 20949 w 22567"/>
                  <a:gd name="connsiteY8" fmla="*/ 10386 h 20323"/>
                  <a:gd name="connsiteX9" fmla="*/ 22567 w 22567"/>
                  <a:gd name="connsiteY9" fmla="*/ 10308 h 20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567" h="20323">
                    <a:moveTo>
                      <a:pt x="0" y="10202"/>
                    </a:moveTo>
                    <a:cubicBezTo>
                      <a:pt x="27" y="10170"/>
                      <a:pt x="1486" y="10328"/>
                      <a:pt x="1543" y="10391"/>
                    </a:cubicBezTo>
                    <a:cubicBezTo>
                      <a:pt x="1526" y="10139"/>
                      <a:pt x="3202" y="68"/>
                      <a:pt x="3230" y="18"/>
                    </a:cubicBezTo>
                    <a:cubicBezTo>
                      <a:pt x="3258" y="-32"/>
                      <a:pt x="6447" y="20430"/>
                      <a:pt x="6469" y="20270"/>
                    </a:cubicBezTo>
                    <a:cubicBezTo>
                      <a:pt x="6439" y="20269"/>
                      <a:pt x="9734" y="190"/>
                      <a:pt x="9735" y="0"/>
                    </a:cubicBezTo>
                    <a:cubicBezTo>
                      <a:pt x="9738" y="122"/>
                      <a:pt x="12911" y="19851"/>
                      <a:pt x="12944" y="20162"/>
                    </a:cubicBezTo>
                    <a:cubicBezTo>
                      <a:pt x="12911" y="19890"/>
                      <a:pt x="16138" y="386"/>
                      <a:pt x="16165" y="208"/>
                    </a:cubicBezTo>
                    <a:cubicBezTo>
                      <a:pt x="16146" y="440"/>
                      <a:pt x="19364" y="20354"/>
                      <a:pt x="19309" y="20323"/>
                    </a:cubicBezTo>
                    <a:cubicBezTo>
                      <a:pt x="19419" y="20430"/>
                      <a:pt x="20927" y="10030"/>
                      <a:pt x="20949" y="10386"/>
                    </a:cubicBezTo>
                    <a:cubicBezTo>
                      <a:pt x="20902" y="10100"/>
                      <a:pt x="22580" y="10210"/>
                      <a:pt x="22567" y="10308"/>
                    </a:cubicBezTo>
                  </a:path>
                </a:pathLst>
              </a:custGeom>
              <a:noFill/>
              <a:ln w="25400">
                <a:solidFill>
                  <a:schemeClr val="tx1"/>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ja-JP" altLang="en-US" sz="2400">
                  <a:latin typeface="Arial Unicode MS" pitchFamily="50" charset="-128"/>
                  <a:ea typeface="Arial Unicode MS" pitchFamily="50" charset="-128"/>
                  <a:cs typeface="Arial Unicode MS" pitchFamily="50" charset="-128"/>
                </a:endParaRPr>
              </a:p>
            </p:txBody>
          </p:sp>
        </p:grpSp>
        <p:sp>
          <p:nvSpPr>
            <p:cNvPr id="81" name="正方形/長方形 80"/>
            <p:cNvSpPr/>
            <p:nvPr/>
          </p:nvSpPr>
          <p:spPr>
            <a:xfrm>
              <a:off x="590291" y="2511674"/>
              <a:ext cx="1479829" cy="1666528"/>
            </a:xfrm>
            <a:prstGeom prst="rect">
              <a:avLst/>
            </a:prstGeom>
            <a:noFill/>
            <a:ln>
              <a:solidFill>
                <a:srgbClr val="00206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a:p>
          </p:txBody>
        </p:sp>
        <p:sp>
          <p:nvSpPr>
            <p:cNvPr id="83" name="テキスト ボックス 110"/>
            <p:cNvSpPr txBox="1">
              <a:spLocks noChangeArrowheads="1"/>
            </p:cNvSpPr>
            <p:nvPr/>
          </p:nvSpPr>
          <p:spPr bwMode="auto">
            <a:xfrm rot="16200000">
              <a:off x="1128712" y="3464705"/>
              <a:ext cx="62709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2400">
                  <a:solidFill>
                    <a:schemeClr val="tx1"/>
                  </a:solidFill>
                  <a:latin typeface="Times" pitchFamily="18" charset="0"/>
                  <a:ea typeface="Osaka" charset="-128"/>
                </a:defRPr>
              </a:lvl1pPr>
              <a:lvl2pPr marL="742950" indent="-285750" eaLnBrk="0" hangingPunct="0">
                <a:defRPr kumimoji="1" sz="2400">
                  <a:solidFill>
                    <a:schemeClr val="tx1"/>
                  </a:solidFill>
                  <a:latin typeface="Times" pitchFamily="18" charset="0"/>
                  <a:ea typeface="Osaka" charset="-128"/>
                </a:defRPr>
              </a:lvl2pPr>
              <a:lvl3pPr marL="1143000" indent="-228600" eaLnBrk="0" hangingPunct="0">
                <a:defRPr kumimoji="1" sz="2400">
                  <a:solidFill>
                    <a:schemeClr val="tx1"/>
                  </a:solidFill>
                  <a:latin typeface="Times" pitchFamily="18" charset="0"/>
                  <a:ea typeface="Osaka" charset="-128"/>
                </a:defRPr>
              </a:lvl3pPr>
              <a:lvl4pPr marL="1600200" indent="-228600" eaLnBrk="0" hangingPunct="0">
                <a:defRPr kumimoji="1" sz="2400">
                  <a:solidFill>
                    <a:schemeClr val="tx1"/>
                  </a:solidFill>
                  <a:latin typeface="Times" pitchFamily="18" charset="0"/>
                  <a:ea typeface="Osaka" charset="-128"/>
                </a:defRPr>
              </a:lvl4pPr>
              <a:lvl5pPr marL="2057400" indent="-228600" eaLnBrk="0" hangingPunct="0">
                <a:defRPr kumimoji="1" sz="2400">
                  <a:solidFill>
                    <a:schemeClr val="tx1"/>
                  </a:solidFill>
                  <a:latin typeface="Times" pitchFamily="18" charset="0"/>
                  <a:ea typeface="Osaka" charset="-128"/>
                </a:defRPr>
              </a:lvl5pPr>
              <a:lvl6pPr marL="2514600" indent="-228600" algn="ctr" eaLnBrk="0" fontAlgn="base" hangingPunct="0">
                <a:spcBef>
                  <a:spcPct val="0"/>
                </a:spcBef>
                <a:spcAft>
                  <a:spcPct val="0"/>
                </a:spcAft>
                <a:defRPr kumimoji="1" sz="2400">
                  <a:solidFill>
                    <a:schemeClr val="tx1"/>
                  </a:solidFill>
                  <a:latin typeface="Times" pitchFamily="18" charset="0"/>
                  <a:ea typeface="Osaka" charset="-128"/>
                </a:defRPr>
              </a:lvl6pPr>
              <a:lvl7pPr marL="2971800" indent="-228600" algn="ctr" eaLnBrk="0" fontAlgn="base" hangingPunct="0">
                <a:spcBef>
                  <a:spcPct val="0"/>
                </a:spcBef>
                <a:spcAft>
                  <a:spcPct val="0"/>
                </a:spcAft>
                <a:defRPr kumimoji="1" sz="2400">
                  <a:solidFill>
                    <a:schemeClr val="tx1"/>
                  </a:solidFill>
                  <a:latin typeface="Times" pitchFamily="18" charset="0"/>
                  <a:ea typeface="Osaka" charset="-128"/>
                </a:defRPr>
              </a:lvl7pPr>
              <a:lvl8pPr marL="3429000" indent="-228600" algn="ctr" eaLnBrk="0" fontAlgn="base" hangingPunct="0">
                <a:spcBef>
                  <a:spcPct val="0"/>
                </a:spcBef>
                <a:spcAft>
                  <a:spcPct val="0"/>
                </a:spcAft>
                <a:defRPr kumimoji="1" sz="2400">
                  <a:solidFill>
                    <a:schemeClr val="tx1"/>
                  </a:solidFill>
                  <a:latin typeface="Times" pitchFamily="18" charset="0"/>
                  <a:ea typeface="Osaka" charset="-128"/>
                </a:defRPr>
              </a:lvl8pPr>
              <a:lvl9pPr marL="3886200" indent="-228600" algn="ctr" eaLnBrk="0" fontAlgn="base" hangingPunct="0">
                <a:spcBef>
                  <a:spcPct val="0"/>
                </a:spcBef>
                <a:spcAft>
                  <a:spcPct val="0"/>
                </a:spcAft>
                <a:defRPr kumimoji="1" sz="2400">
                  <a:solidFill>
                    <a:schemeClr val="tx1"/>
                  </a:solidFill>
                  <a:latin typeface="Times" pitchFamily="18" charset="0"/>
                  <a:ea typeface="Osaka" charset="-128"/>
                </a:defRPr>
              </a:lvl9pPr>
            </a:lstStyle>
            <a:p>
              <a:pPr eaLnBrk="1" hangingPunct="1"/>
              <a:r>
                <a:rPr lang="en-US" altLang="ja-JP" sz="1400" b="1" dirty="0">
                  <a:latin typeface="Arial Unicode MS" pitchFamily="50" charset="-128"/>
                  <a:ea typeface="Arial Unicode MS" pitchFamily="50" charset="-128"/>
                  <a:cs typeface="Arial Unicode MS" pitchFamily="50" charset="-128"/>
                </a:rPr>
                <a:t>I=I(V)</a:t>
              </a:r>
              <a:endParaRPr lang="ja-JP" altLang="en-US" sz="1400" b="1" dirty="0">
                <a:latin typeface="Arial Unicode MS" pitchFamily="50" charset="-128"/>
                <a:ea typeface="Arial Unicode MS" pitchFamily="50" charset="-128"/>
                <a:cs typeface="Arial Unicode MS" pitchFamily="50" charset="-128"/>
              </a:endParaRPr>
            </a:p>
          </p:txBody>
        </p:sp>
      </p:grpSp>
      <p:sp>
        <p:nvSpPr>
          <p:cNvPr id="3" name="スライド番号プレースホルダー 2"/>
          <p:cNvSpPr>
            <a:spLocks noGrp="1"/>
          </p:cNvSpPr>
          <p:nvPr>
            <p:ph type="sldNum" sz="quarter" idx="12"/>
          </p:nvPr>
        </p:nvSpPr>
        <p:spPr/>
        <p:txBody>
          <a:bodyPr/>
          <a:lstStyle/>
          <a:p>
            <a:fld id="{D2D8002D-B5B0-4BAC-B1F6-782DDCCE6D9C}" type="slidenum">
              <a:rPr kumimoji="1" lang="ja-JP" altLang="en-US" smtClean="0"/>
              <a:t>13</a:t>
            </a:fld>
            <a:endParaRPr kumimoji="1" lang="ja-JP" altLang="en-US"/>
          </a:p>
        </p:txBody>
      </p:sp>
    </p:spTree>
    <p:extLst>
      <p:ext uri="{BB962C8B-B14F-4D97-AF65-F5344CB8AC3E}">
        <p14:creationId xmlns:p14="http://schemas.microsoft.com/office/powerpoint/2010/main" val="23889312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正方形/長方形 13"/>
          <p:cNvSpPr/>
          <p:nvPr/>
        </p:nvSpPr>
        <p:spPr>
          <a:xfrm>
            <a:off x="1264951" y="1844825"/>
            <a:ext cx="2359952" cy="4274081"/>
          </a:xfrm>
          <a:prstGeom prst="rect">
            <a:avLst/>
          </a:prstGeom>
          <a:solidFill>
            <a:schemeClr val="accent3">
              <a:lumMod val="40000"/>
              <a:lumOff val="60000"/>
            </a:schemeClr>
          </a:solidFill>
          <a:ln w="63500">
            <a:no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2" name="正方形/長方形 11"/>
          <p:cNvSpPr/>
          <p:nvPr/>
        </p:nvSpPr>
        <p:spPr>
          <a:xfrm>
            <a:off x="3707904" y="1844825"/>
            <a:ext cx="2376264" cy="4392488"/>
          </a:xfrm>
          <a:prstGeom prst="rect">
            <a:avLst/>
          </a:prstGeom>
          <a:solidFill>
            <a:schemeClr val="accent6">
              <a:lumMod val="20000"/>
              <a:lumOff val="80000"/>
            </a:schemeClr>
          </a:solidFill>
          <a:ln w="63500">
            <a:no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9" name="正方形/長方形 8"/>
          <p:cNvSpPr/>
          <p:nvPr/>
        </p:nvSpPr>
        <p:spPr>
          <a:xfrm>
            <a:off x="6660232" y="1414306"/>
            <a:ext cx="792088" cy="3526862"/>
          </a:xfrm>
          <a:prstGeom prst="rect">
            <a:avLst/>
          </a:prstGeom>
          <a:solidFill>
            <a:schemeClr val="tx2">
              <a:lumMod val="20000"/>
              <a:lumOff val="80000"/>
            </a:schemeClr>
          </a:solidFill>
          <a:ln w="63500">
            <a:no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2" name="タイトル 1"/>
          <p:cNvSpPr>
            <a:spLocks noGrp="1"/>
          </p:cNvSpPr>
          <p:nvPr>
            <p:ph type="title"/>
          </p:nvPr>
        </p:nvSpPr>
        <p:spPr>
          <a:xfrm>
            <a:off x="492089" y="98925"/>
            <a:ext cx="8229600" cy="528605"/>
          </a:xfrm>
        </p:spPr>
        <p:txBody>
          <a:bodyPr>
            <a:noAutofit/>
          </a:bodyPr>
          <a:lstStyle/>
          <a:p>
            <a:r>
              <a:rPr lang="en-US" altLang="ja-JP" sz="2800" dirty="0">
                <a:latin typeface="Arial" panose="020B0604020202020204" pitchFamily="34" charset="0"/>
                <a:cs typeface="Arial" panose="020B0604020202020204" pitchFamily="34" charset="0"/>
              </a:rPr>
              <a:t>Op-amp Circuit</a:t>
            </a:r>
            <a:r>
              <a:rPr lang="ja-JP" altLang="en-US" sz="2800" dirty="0">
                <a:latin typeface="Arial" panose="020B0604020202020204" pitchFamily="34" charset="0"/>
                <a:cs typeface="Arial" panose="020B0604020202020204" pitchFamily="34" charset="0"/>
              </a:rPr>
              <a:t> </a:t>
            </a:r>
            <a:r>
              <a:rPr lang="en-US" altLang="ja-JP" sz="2800" dirty="0">
                <a:latin typeface="Arial" panose="020B0604020202020204" pitchFamily="34" charset="0"/>
                <a:cs typeface="Arial" panose="020B0604020202020204" pitchFamily="34" charset="0"/>
              </a:rPr>
              <a:t>for STJ design</a:t>
            </a:r>
            <a:endParaRPr kumimoji="1" lang="ja-JP" altLang="en-US" sz="2800" dirty="0"/>
          </a:p>
        </p:txBody>
      </p:sp>
      <p:pic>
        <p:nvPicPr>
          <p:cNvPr id="7" name="図 6"/>
          <p:cNvPicPr>
            <a:picLocks noChangeAspect="1"/>
          </p:cNvPicPr>
          <p:nvPr/>
        </p:nvPicPr>
        <p:blipFill>
          <a:blip r:embed="rId2">
            <a:clrChange>
              <a:clrFrom>
                <a:srgbClr val="FFFFFE"/>
              </a:clrFrom>
              <a:clrTo>
                <a:srgbClr val="FFFFFE">
                  <a:alpha val="0"/>
                </a:srgbClr>
              </a:clrTo>
            </a:clrChange>
            <a:extLst>
              <a:ext uri="{28A0092B-C50C-407E-A947-70E740481C1C}">
                <a14:useLocalDpi xmlns:a14="http://schemas.microsoft.com/office/drawing/2010/main" val="0"/>
              </a:ext>
            </a:extLst>
          </a:blip>
          <a:stretch>
            <a:fillRect/>
          </a:stretch>
        </p:blipFill>
        <p:spPr>
          <a:xfrm>
            <a:off x="1119373" y="1124744"/>
            <a:ext cx="7553325" cy="5238750"/>
          </a:xfrm>
          <a:prstGeom prst="rect">
            <a:avLst/>
          </a:prstGeom>
        </p:spPr>
      </p:pic>
      <p:sp>
        <p:nvSpPr>
          <p:cNvPr id="11" name="テキスト ボックス 10"/>
          <p:cNvSpPr txBox="1"/>
          <p:nvPr/>
        </p:nvSpPr>
        <p:spPr>
          <a:xfrm>
            <a:off x="7011241" y="4521909"/>
            <a:ext cx="1051267" cy="707886"/>
          </a:xfrm>
          <a:prstGeom prst="rect">
            <a:avLst/>
          </a:prstGeom>
          <a:noFill/>
        </p:spPr>
        <p:txBody>
          <a:bodyPr wrap="square" rtlCol="0">
            <a:spAutoFit/>
          </a:bodyPr>
          <a:lstStyle/>
          <a:p>
            <a:r>
              <a:rPr lang="en-US" altLang="ja-JP" sz="2000" b="1" dirty="0">
                <a:solidFill>
                  <a:srgbClr val="0070C0"/>
                </a:solidFill>
              </a:rPr>
              <a:t>Buffer stage</a:t>
            </a:r>
            <a:endParaRPr kumimoji="1" lang="ja-JP" altLang="en-US" sz="2000" b="1" dirty="0">
              <a:solidFill>
                <a:srgbClr val="0070C0"/>
              </a:solidFill>
            </a:endParaRPr>
          </a:p>
        </p:txBody>
      </p:sp>
      <p:sp>
        <p:nvSpPr>
          <p:cNvPr id="13" name="テキスト ボックス 12"/>
          <p:cNvSpPr txBox="1"/>
          <p:nvPr/>
        </p:nvSpPr>
        <p:spPr>
          <a:xfrm>
            <a:off x="4315931" y="5887603"/>
            <a:ext cx="1749648" cy="707886"/>
          </a:xfrm>
          <a:prstGeom prst="rect">
            <a:avLst/>
          </a:prstGeom>
          <a:noFill/>
        </p:spPr>
        <p:txBody>
          <a:bodyPr wrap="square" rtlCol="0">
            <a:spAutoFit/>
          </a:bodyPr>
          <a:lstStyle/>
          <a:p>
            <a:r>
              <a:rPr lang="en-US" altLang="ja-JP" sz="2000" b="1" dirty="0">
                <a:solidFill>
                  <a:schemeClr val="accent6">
                    <a:lumMod val="75000"/>
                  </a:schemeClr>
                </a:solidFill>
              </a:rPr>
              <a:t>Telescopic </a:t>
            </a:r>
            <a:r>
              <a:rPr lang="en-US" altLang="ja-JP" sz="2000" b="1" dirty="0" err="1">
                <a:solidFill>
                  <a:schemeClr val="accent6">
                    <a:lumMod val="75000"/>
                  </a:schemeClr>
                </a:solidFill>
              </a:rPr>
              <a:t>cascode</a:t>
            </a:r>
            <a:endParaRPr kumimoji="1" lang="ja-JP" altLang="en-US" sz="2000" b="1" dirty="0">
              <a:solidFill>
                <a:schemeClr val="accent6">
                  <a:lumMod val="75000"/>
                </a:schemeClr>
              </a:solidFill>
            </a:endParaRPr>
          </a:p>
        </p:txBody>
      </p:sp>
      <p:sp>
        <p:nvSpPr>
          <p:cNvPr id="15" name="テキスト ボックス 14"/>
          <p:cNvSpPr txBox="1"/>
          <p:nvPr/>
        </p:nvSpPr>
        <p:spPr>
          <a:xfrm>
            <a:off x="1475656" y="2775456"/>
            <a:ext cx="817578" cy="461665"/>
          </a:xfrm>
          <a:prstGeom prst="rect">
            <a:avLst/>
          </a:prstGeom>
          <a:noFill/>
        </p:spPr>
        <p:txBody>
          <a:bodyPr wrap="square" rtlCol="0">
            <a:spAutoFit/>
          </a:bodyPr>
          <a:lstStyle/>
          <a:p>
            <a:r>
              <a:rPr lang="en-US" altLang="ja-JP" sz="2400" b="1" dirty="0">
                <a:solidFill>
                  <a:srgbClr val="00B050"/>
                </a:solidFill>
              </a:rPr>
              <a:t>Bias</a:t>
            </a:r>
            <a:endParaRPr kumimoji="1" lang="ja-JP" altLang="en-US" sz="2400" b="1" dirty="0">
              <a:solidFill>
                <a:srgbClr val="00B050"/>
              </a:solidFill>
            </a:endParaRPr>
          </a:p>
        </p:txBody>
      </p:sp>
      <p:sp>
        <p:nvSpPr>
          <p:cNvPr id="16" name="Rectangle 3"/>
          <p:cNvSpPr txBox="1">
            <a:spLocks noChangeArrowheads="1"/>
          </p:cNvSpPr>
          <p:nvPr/>
        </p:nvSpPr>
        <p:spPr>
          <a:xfrm>
            <a:off x="4058061" y="554467"/>
            <a:ext cx="5085939" cy="1003715"/>
          </a:xfrm>
          <a:prstGeom prst="rect">
            <a:avLst/>
          </a:prstGeom>
        </p:spPr>
        <p:txBody>
          <a:bodyPr/>
          <a:lstStyle>
            <a:lvl1pPr marL="342900" indent="-342900" algn="l" rtl="0" eaLnBrk="0" fontAlgn="base" hangingPunct="0">
              <a:spcBef>
                <a:spcPct val="20000"/>
              </a:spcBef>
              <a:spcAft>
                <a:spcPct val="0"/>
              </a:spcAft>
              <a:buClr>
                <a:schemeClr val="bg2"/>
              </a:buClr>
              <a:buSzPct val="75000"/>
              <a:buFont typeface="Wingdings" pitchFamily="2" charset="2"/>
              <a:buChar char="n"/>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kumimoji="1" sz="24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chemeClr val="bg2"/>
              </a:buClr>
              <a:buFont typeface="Wingdings" pitchFamily="2" charset="2"/>
              <a:buChar char="§"/>
              <a:defRPr kumimoji="1" sz="2000">
                <a:solidFill>
                  <a:schemeClr val="tx1"/>
                </a:solidFill>
                <a:latin typeface="+mn-lt"/>
                <a:ea typeface="+mn-ea"/>
              </a:defRPr>
            </a:lvl5pPr>
            <a:lvl6pPr marL="25146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6pPr>
            <a:lvl7pPr marL="29718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7pPr>
            <a:lvl8pPr marL="34290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8pPr>
            <a:lvl9pPr marL="38862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9pPr>
          </a:lstStyle>
          <a:p>
            <a:pPr eaLnBrk="1" hangingPunct="1">
              <a:lnSpc>
                <a:spcPct val="90000"/>
              </a:lnSpc>
            </a:pPr>
            <a:r>
              <a:rPr lang="en-US" altLang="ja-JP" sz="2000" dirty="0">
                <a:latin typeface="Arial" panose="020B0604020202020204" pitchFamily="34" charset="0"/>
                <a:cs typeface="Arial" panose="020B0604020202020204" pitchFamily="34" charset="0"/>
              </a:rPr>
              <a:t>telescopic </a:t>
            </a:r>
            <a:r>
              <a:rPr lang="en-US" altLang="ja-JP" sz="2000" dirty="0" err="1">
                <a:latin typeface="Arial" panose="020B0604020202020204" pitchFamily="34" charset="0"/>
                <a:cs typeface="Arial" panose="020B0604020202020204" pitchFamily="34" charset="0"/>
              </a:rPr>
              <a:t>cascode</a:t>
            </a:r>
            <a:r>
              <a:rPr lang="en-US" altLang="ja-JP" sz="2000" dirty="0">
                <a:latin typeface="Arial" panose="020B0604020202020204" pitchFamily="34" charset="0"/>
                <a:cs typeface="Arial" panose="020B0604020202020204" pitchFamily="34" charset="0"/>
              </a:rPr>
              <a:t> differential amplifier</a:t>
            </a:r>
          </a:p>
          <a:p>
            <a:pPr eaLnBrk="1" hangingPunct="1">
              <a:lnSpc>
                <a:spcPct val="90000"/>
              </a:lnSpc>
            </a:pPr>
            <a:r>
              <a:rPr lang="en-US" altLang="ja-JP" sz="2000" dirty="0">
                <a:latin typeface="Arial" panose="020B0604020202020204" pitchFamily="34" charset="0"/>
                <a:cs typeface="Arial" panose="020B0604020202020204" pitchFamily="34" charset="0"/>
              </a:rPr>
              <a:t>Feedback C=2pF x R=5MOhm = 10</a:t>
            </a:r>
            <a:r>
              <a:rPr lang="en-US" altLang="ja-JP" sz="2000" dirty="0">
                <a:latin typeface="Arial" panose="020B0604020202020204" pitchFamily="34" charset="0"/>
                <a:cs typeface="Arial" panose="020B0604020202020204" pitchFamily="34" charset="0"/>
                <a:sym typeface="Symbol" panose="05050102010706020507" pitchFamily="18" charset="2"/>
              </a:rPr>
              <a:t>s</a:t>
            </a:r>
          </a:p>
          <a:p>
            <a:pPr eaLnBrk="1" hangingPunct="1">
              <a:lnSpc>
                <a:spcPct val="90000"/>
              </a:lnSpc>
            </a:pPr>
            <a:r>
              <a:rPr lang="en-US" altLang="ja-JP" sz="2000" dirty="0">
                <a:latin typeface="Arial" panose="020B0604020202020204" pitchFamily="34" charset="0"/>
                <a:cs typeface="Arial" panose="020B0604020202020204" pitchFamily="34" charset="0"/>
                <a:sym typeface="Symbol" panose="05050102010706020507" pitchFamily="18" charset="2"/>
              </a:rPr>
              <a:t>Power consumption ~150W</a:t>
            </a:r>
            <a:endParaRPr lang="en-US" altLang="ja-JP" sz="2000" dirty="0">
              <a:latin typeface="Arial" panose="020B0604020202020204" pitchFamily="34" charset="0"/>
              <a:cs typeface="Arial" panose="020B0604020202020204" pitchFamily="34" charset="0"/>
            </a:endParaRPr>
          </a:p>
        </p:txBody>
      </p:sp>
      <p:sp>
        <p:nvSpPr>
          <p:cNvPr id="17" name="テキスト ボックス 16"/>
          <p:cNvSpPr txBox="1"/>
          <p:nvPr/>
        </p:nvSpPr>
        <p:spPr>
          <a:xfrm>
            <a:off x="1632741" y="3430790"/>
            <a:ext cx="518091" cy="369332"/>
          </a:xfrm>
          <a:prstGeom prst="rect">
            <a:avLst/>
          </a:prstGeom>
          <a:noFill/>
        </p:spPr>
        <p:txBody>
          <a:bodyPr wrap="none" rtlCol="0">
            <a:spAutoFit/>
          </a:bodyPr>
          <a:lstStyle/>
          <a:p>
            <a:r>
              <a:rPr lang="en-US" altLang="ja-JP" dirty="0" err="1">
                <a:latin typeface="Arial Unicode MS" panose="020B0604020202020204" pitchFamily="50" charset="-128"/>
                <a:ea typeface="Arial Unicode MS" panose="020B0604020202020204" pitchFamily="50" charset="-128"/>
                <a:cs typeface="Arial Unicode MS" panose="020B0604020202020204" pitchFamily="50" charset="-128"/>
              </a:rPr>
              <a:t>Iref</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8" name="テキスト ボックス 17"/>
          <p:cNvSpPr txBox="1"/>
          <p:nvPr/>
        </p:nvSpPr>
        <p:spPr>
          <a:xfrm>
            <a:off x="2150832" y="1299260"/>
            <a:ext cx="518091" cy="369332"/>
          </a:xfrm>
          <a:prstGeom prst="rect">
            <a:avLst/>
          </a:prstGeom>
          <a:noFill/>
        </p:spPr>
        <p:txBody>
          <a:bodyPr wrap="none" rtlCol="0">
            <a:spAutoFit/>
          </a:bodyPr>
          <a:lstStyle/>
          <a:p>
            <a:r>
              <a:rPr lang="en-US" altLang="ja-JP" dirty="0" err="1">
                <a:latin typeface="Arial Unicode MS" panose="020B0604020202020204" pitchFamily="50" charset="-128"/>
                <a:ea typeface="Arial Unicode MS" panose="020B0604020202020204" pitchFamily="50" charset="-128"/>
                <a:cs typeface="Arial Unicode MS" panose="020B0604020202020204" pitchFamily="50" charset="-128"/>
              </a:rPr>
              <a:t>Iref</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9" name="テキスト ボックス 18"/>
          <p:cNvSpPr txBox="1"/>
          <p:nvPr/>
        </p:nvSpPr>
        <p:spPr>
          <a:xfrm>
            <a:off x="4377944" y="1564867"/>
            <a:ext cx="518091" cy="369332"/>
          </a:xfrm>
          <a:prstGeom prst="rect">
            <a:avLst/>
          </a:prstGeom>
          <a:noFill/>
        </p:spPr>
        <p:txBody>
          <a:bodyPr wrap="none" rtlCol="0">
            <a:spAutoFit/>
          </a:bodyPr>
          <a:lstStyle/>
          <a:p>
            <a:r>
              <a:rPr lang="en-US" altLang="ja-JP" dirty="0" err="1">
                <a:latin typeface="Arial Unicode MS" panose="020B0604020202020204" pitchFamily="50" charset="-128"/>
                <a:ea typeface="Arial Unicode MS" panose="020B0604020202020204" pitchFamily="50" charset="-128"/>
                <a:cs typeface="Arial Unicode MS" panose="020B0604020202020204" pitchFamily="50" charset="-128"/>
              </a:rPr>
              <a:t>Iref</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0" name="テキスト ボックス 19"/>
          <p:cNvSpPr txBox="1"/>
          <p:nvPr/>
        </p:nvSpPr>
        <p:spPr>
          <a:xfrm>
            <a:off x="7239322" y="1564867"/>
            <a:ext cx="772969"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Iref</a:t>
            </a:r>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2</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1" name="テキスト ボックス 20"/>
          <p:cNvSpPr txBox="1"/>
          <p:nvPr/>
        </p:nvSpPr>
        <p:spPr>
          <a:xfrm>
            <a:off x="1632741" y="5846409"/>
            <a:ext cx="761747"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10/10</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2" name="テキスト ボックス 21"/>
          <p:cNvSpPr txBox="1"/>
          <p:nvPr/>
        </p:nvSpPr>
        <p:spPr>
          <a:xfrm>
            <a:off x="688887" y="1496745"/>
            <a:ext cx="1553630"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W(</a:t>
            </a:r>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m</a:t>
            </a:r>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)/L(</a:t>
            </a:r>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m</a:t>
            </a:r>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3" name="テキスト ボックス 22"/>
          <p:cNvSpPr txBox="1"/>
          <p:nvPr/>
        </p:nvSpPr>
        <p:spPr>
          <a:xfrm>
            <a:off x="2444927" y="1753993"/>
            <a:ext cx="761747"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10/10</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4" name="テキスト ボックス 23"/>
          <p:cNvSpPr txBox="1"/>
          <p:nvPr/>
        </p:nvSpPr>
        <p:spPr>
          <a:xfrm>
            <a:off x="5308505" y="2055396"/>
            <a:ext cx="761747"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10/10</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5" name="テキスト ボックス 24"/>
          <p:cNvSpPr txBox="1"/>
          <p:nvPr/>
        </p:nvSpPr>
        <p:spPr>
          <a:xfrm>
            <a:off x="7235338" y="2062081"/>
            <a:ext cx="761747"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20/10</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6" name="テキスト ボックス 25"/>
          <p:cNvSpPr txBox="1"/>
          <p:nvPr/>
        </p:nvSpPr>
        <p:spPr>
          <a:xfrm>
            <a:off x="4656362" y="2755416"/>
            <a:ext cx="633507"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12/7</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7" name="テキスト ボックス 26"/>
          <p:cNvSpPr txBox="1"/>
          <p:nvPr/>
        </p:nvSpPr>
        <p:spPr>
          <a:xfrm>
            <a:off x="3420386" y="2595869"/>
            <a:ext cx="761747"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100/7</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8" name="テキスト ボックス 27"/>
          <p:cNvSpPr txBox="1"/>
          <p:nvPr/>
        </p:nvSpPr>
        <p:spPr>
          <a:xfrm>
            <a:off x="5719387" y="2595869"/>
            <a:ext cx="761747"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100/7</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9" name="テキスト ボックス 28"/>
          <p:cNvSpPr txBox="1"/>
          <p:nvPr/>
        </p:nvSpPr>
        <p:spPr>
          <a:xfrm>
            <a:off x="3439220" y="3374787"/>
            <a:ext cx="761747"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100/1</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0" name="テキスト ボックス 29"/>
          <p:cNvSpPr txBox="1"/>
          <p:nvPr/>
        </p:nvSpPr>
        <p:spPr>
          <a:xfrm>
            <a:off x="5114358" y="3374787"/>
            <a:ext cx="761747"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100/1</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1" name="テキスト ボックス 30"/>
          <p:cNvSpPr txBox="1"/>
          <p:nvPr/>
        </p:nvSpPr>
        <p:spPr>
          <a:xfrm>
            <a:off x="3675216" y="4806050"/>
            <a:ext cx="505267"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4/1</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2" name="テキスト ボックス 31"/>
          <p:cNvSpPr txBox="1"/>
          <p:nvPr/>
        </p:nvSpPr>
        <p:spPr>
          <a:xfrm>
            <a:off x="5777384" y="4806050"/>
            <a:ext cx="505267"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4/1</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3" name="テキスト ボックス 32"/>
          <p:cNvSpPr txBox="1"/>
          <p:nvPr/>
        </p:nvSpPr>
        <p:spPr>
          <a:xfrm>
            <a:off x="3052767" y="4990716"/>
            <a:ext cx="633507"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2/10</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4" name="テキスト ボックス 33"/>
          <p:cNvSpPr txBox="1"/>
          <p:nvPr/>
        </p:nvSpPr>
        <p:spPr>
          <a:xfrm>
            <a:off x="5167194" y="5094955"/>
            <a:ext cx="633507"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4/10</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5" name="テキスト ボックス 34"/>
          <p:cNvSpPr txBox="1"/>
          <p:nvPr/>
        </p:nvSpPr>
        <p:spPr>
          <a:xfrm>
            <a:off x="4106600" y="5092693"/>
            <a:ext cx="633507"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4/10</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6" name="テキスト ボックス 35"/>
          <p:cNvSpPr txBox="1"/>
          <p:nvPr/>
        </p:nvSpPr>
        <p:spPr>
          <a:xfrm>
            <a:off x="7181853" y="5395140"/>
            <a:ext cx="1739579"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V</a:t>
            </a:r>
            <a:r>
              <a:rPr lang="en-US" altLang="ja-JP" baseline="-25000" dirty="0">
                <a:latin typeface="Arial Unicode MS" panose="020B0604020202020204" pitchFamily="50" charset="-128"/>
                <a:ea typeface="Arial Unicode MS" panose="020B0604020202020204" pitchFamily="50" charset="-128"/>
                <a:cs typeface="Arial Unicode MS" panose="020B0604020202020204" pitchFamily="50" charset="-128"/>
              </a:rPr>
              <a:t>DD</a:t>
            </a:r>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=-V</a:t>
            </a:r>
            <a:r>
              <a:rPr lang="en-US" altLang="ja-JP" baseline="-25000" dirty="0">
                <a:latin typeface="Arial Unicode MS" panose="020B0604020202020204" pitchFamily="50" charset="-128"/>
                <a:ea typeface="Arial Unicode MS" panose="020B0604020202020204" pitchFamily="50" charset="-128"/>
                <a:cs typeface="Arial Unicode MS" panose="020B0604020202020204" pitchFamily="50" charset="-128"/>
              </a:rPr>
              <a:t>SS</a:t>
            </a:r>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=1.5V</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7" name="テキスト ボックス 36"/>
          <p:cNvSpPr txBox="1"/>
          <p:nvPr/>
        </p:nvSpPr>
        <p:spPr>
          <a:xfrm>
            <a:off x="7235886" y="5792541"/>
            <a:ext cx="1196161" cy="369332"/>
          </a:xfrm>
          <a:prstGeom prst="rect">
            <a:avLst/>
          </a:prstGeom>
          <a:noFill/>
        </p:spPr>
        <p:txBody>
          <a:bodyPr wrap="none" rtlCol="0">
            <a:spAutoFit/>
          </a:bodyPr>
          <a:lstStyle/>
          <a:p>
            <a:r>
              <a:rPr lang="en-US" altLang="ja-JP" dirty="0" err="1">
                <a:latin typeface="Arial Unicode MS" panose="020B0604020202020204" pitchFamily="50" charset="-128"/>
                <a:ea typeface="Arial Unicode MS" panose="020B0604020202020204" pitchFamily="50" charset="-128"/>
                <a:cs typeface="Arial Unicode MS" panose="020B0604020202020204" pitchFamily="50" charset="-128"/>
              </a:rPr>
              <a:t>Iref</a:t>
            </a:r>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&gt;10</a:t>
            </a:r>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A</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8" name="テキスト ボックス 37"/>
          <p:cNvSpPr txBox="1"/>
          <p:nvPr/>
        </p:nvSpPr>
        <p:spPr>
          <a:xfrm>
            <a:off x="2792847" y="4448069"/>
            <a:ext cx="710451" cy="369332"/>
          </a:xfrm>
          <a:prstGeom prst="rect">
            <a:avLst/>
          </a:prstGeom>
          <a:noFill/>
        </p:spPr>
        <p:txBody>
          <a:bodyPr wrap="none" rtlCol="0">
            <a:spAutoFit/>
          </a:bodyPr>
          <a:lstStyle/>
          <a:p>
            <a:r>
              <a:rPr lang="en-US" altLang="ja-JP" dirty="0" err="1">
                <a:latin typeface="Arial Unicode MS" panose="020B0604020202020204" pitchFamily="50" charset="-128"/>
                <a:ea typeface="Arial Unicode MS" panose="020B0604020202020204" pitchFamily="50" charset="-128"/>
                <a:cs typeface="Arial Unicode MS" panose="020B0604020202020204" pitchFamily="50" charset="-128"/>
              </a:rPr>
              <a:t>Iref</a:t>
            </a:r>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/5</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9" name="テキスト ボックス 38"/>
          <p:cNvSpPr txBox="1"/>
          <p:nvPr/>
        </p:nvSpPr>
        <p:spPr>
          <a:xfrm>
            <a:off x="4045044" y="5700675"/>
            <a:ext cx="965329"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Iref</a:t>
            </a:r>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a:t>
            </a:r>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2/5</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40" name="テキスト ボックス 39"/>
          <p:cNvSpPr txBox="1"/>
          <p:nvPr/>
        </p:nvSpPr>
        <p:spPr>
          <a:xfrm>
            <a:off x="5745222" y="5697740"/>
            <a:ext cx="965329"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Iref</a:t>
            </a:r>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a:t>
            </a:r>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2/5</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 name="スライド番号プレースホルダー 2"/>
          <p:cNvSpPr>
            <a:spLocks noGrp="1"/>
          </p:cNvSpPr>
          <p:nvPr>
            <p:ph type="sldNum" sz="quarter" idx="12"/>
          </p:nvPr>
        </p:nvSpPr>
        <p:spPr/>
        <p:txBody>
          <a:bodyPr/>
          <a:lstStyle/>
          <a:p>
            <a:fld id="{D2D8002D-B5B0-4BAC-B1F6-782DDCCE6D9C}" type="slidenum">
              <a:rPr kumimoji="1" lang="ja-JP" altLang="en-US" smtClean="0"/>
              <a:t>14</a:t>
            </a:fld>
            <a:endParaRPr kumimoji="1" lang="ja-JP" altLang="en-US"/>
          </a:p>
        </p:txBody>
      </p:sp>
      <p:sp>
        <p:nvSpPr>
          <p:cNvPr id="41" name="正方形/長方形 40"/>
          <p:cNvSpPr/>
          <p:nvPr/>
        </p:nvSpPr>
        <p:spPr>
          <a:xfrm>
            <a:off x="202822" y="645304"/>
            <a:ext cx="3598437" cy="461665"/>
          </a:xfrm>
          <a:prstGeom prst="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path path="circle">
              <a:fillToRect l="100000" t="100000"/>
            </a:path>
            <a:tileRect r="-100000" b="-100000"/>
          </a:gradFill>
        </p:spPr>
        <p:txBody>
          <a:bodyPr wrap="square">
            <a:spAutoFit/>
          </a:bodyPr>
          <a:lstStyle/>
          <a:p>
            <a:r>
              <a:rPr lang="en-US" altLang="ja-JP" sz="2400" dirty="0">
                <a:latin typeface="Arial Unicode MS" pitchFamily="50" charset="-128"/>
                <a:ea typeface="Arial Unicode MS" pitchFamily="50" charset="-128"/>
                <a:cs typeface="Arial Unicode MS" pitchFamily="50" charset="-128"/>
              </a:rPr>
              <a:t>Arriving in this winter!</a:t>
            </a:r>
            <a:endParaRPr lang="ja-JP" altLang="en-US" sz="2400" dirty="0"/>
          </a:p>
        </p:txBody>
      </p:sp>
    </p:spTree>
    <p:extLst>
      <p:ext uri="{BB962C8B-B14F-4D97-AF65-F5344CB8AC3E}">
        <p14:creationId xmlns:p14="http://schemas.microsoft.com/office/powerpoint/2010/main" val="26819353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8759" y="1727496"/>
            <a:ext cx="3626215" cy="3021846"/>
          </a:xfrm>
          <a:prstGeom prst="rect">
            <a:avLst/>
          </a:prstGeom>
        </p:spPr>
      </p:pic>
      <p:pic>
        <p:nvPicPr>
          <p:cNvPr id="8" name="図 7"/>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826304" y="629447"/>
            <a:ext cx="3322538" cy="4983808"/>
          </a:xfrm>
          <a:prstGeom prst="rect">
            <a:avLst/>
          </a:prstGeom>
        </p:spPr>
      </p:pic>
      <p:sp>
        <p:nvSpPr>
          <p:cNvPr id="2" name="タイトル 1"/>
          <p:cNvSpPr>
            <a:spLocks noGrp="1"/>
          </p:cNvSpPr>
          <p:nvPr>
            <p:ph type="title"/>
          </p:nvPr>
        </p:nvSpPr>
        <p:spPr>
          <a:xfrm>
            <a:off x="451484" y="62447"/>
            <a:ext cx="8229600" cy="490066"/>
          </a:xfrm>
        </p:spPr>
        <p:txBody>
          <a:bodyPr>
            <a:normAutofit fontScale="90000"/>
          </a:bodyPr>
          <a:lstStyle/>
          <a:p>
            <a:r>
              <a:rPr kumimoji="1" lang="en-US" altLang="ja-JP" sz="3200" b="1" dirty="0"/>
              <a:t>SOI</a:t>
            </a:r>
            <a:r>
              <a:rPr kumimoji="1" lang="ja-JP" altLang="en-US" sz="3200" dirty="0"/>
              <a:t>増幅回路一体型</a:t>
            </a:r>
            <a:r>
              <a:rPr kumimoji="1" lang="en-US" altLang="ja-JP" sz="3200" b="1" dirty="0"/>
              <a:t>STJ</a:t>
            </a:r>
            <a:r>
              <a:rPr kumimoji="1" lang="ja-JP" altLang="en-US" sz="3200" dirty="0"/>
              <a:t>検出器</a:t>
            </a:r>
            <a:r>
              <a:rPr kumimoji="1" lang="en-US" altLang="ja-JP" sz="3200" dirty="0"/>
              <a:t>(SOI-STJ)</a:t>
            </a:r>
            <a:endParaRPr kumimoji="1" lang="ja-JP" altLang="en-US" sz="3200" dirty="0"/>
          </a:p>
        </p:txBody>
      </p:sp>
      <p:sp>
        <p:nvSpPr>
          <p:cNvPr id="5" name="テキスト ボックス 4"/>
          <p:cNvSpPr txBox="1"/>
          <p:nvPr/>
        </p:nvSpPr>
        <p:spPr>
          <a:xfrm>
            <a:off x="98143" y="645811"/>
            <a:ext cx="4468141" cy="730701"/>
          </a:xfrm>
          <a:prstGeom prst="rect">
            <a:avLst/>
          </a:prstGeom>
          <a:noFill/>
        </p:spPr>
        <p:txBody>
          <a:bodyPr wrap="square" rtlCol="0">
            <a:noAutofit/>
          </a:bodyPr>
          <a:lstStyle/>
          <a:p>
            <a:r>
              <a:rPr kumimoji="1" lang="en-US" altLang="ja-JP" sz="2000" dirty="0"/>
              <a:t>SOI</a:t>
            </a:r>
            <a:r>
              <a:rPr kumimoji="1" lang="ja-JP" altLang="en-US" sz="2000" dirty="0"/>
              <a:t>回路基板上に</a:t>
            </a:r>
            <a:r>
              <a:rPr kumimoji="1" lang="en-US" altLang="ja-JP" sz="2000" dirty="0" err="1"/>
              <a:t>Nb</a:t>
            </a:r>
            <a:r>
              <a:rPr kumimoji="1" lang="en-US" altLang="ja-JP" sz="2000" dirty="0"/>
              <a:t>/Al-STJ</a:t>
            </a:r>
            <a:r>
              <a:rPr lang="ja-JP" altLang="en-US" sz="2000" dirty="0"/>
              <a:t>検出器を直接形成した</a:t>
            </a:r>
            <a:r>
              <a:rPr lang="ja-JP" altLang="en-US" sz="2000" b="1" dirty="0">
                <a:solidFill>
                  <a:schemeClr val="accent1"/>
                </a:solidFill>
              </a:rPr>
              <a:t>増幅回路一体型</a:t>
            </a:r>
            <a:r>
              <a:rPr lang="ja-JP" altLang="en-US" sz="2000" dirty="0"/>
              <a:t>の検出器</a:t>
            </a:r>
            <a:endParaRPr kumimoji="1" lang="ja-JP" altLang="en-US" sz="2000" dirty="0"/>
          </a:p>
        </p:txBody>
      </p:sp>
      <p:cxnSp>
        <p:nvCxnSpPr>
          <p:cNvPr id="14" name="直線コネクタ 13"/>
          <p:cNvCxnSpPr/>
          <p:nvPr/>
        </p:nvCxnSpPr>
        <p:spPr>
          <a:xfrm flipV="1">
            <a:off x="3666787" y="1155285"/>
            <a:ext cx="2362741" cy="1825426"/>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7" name="直線コネクタ 16"/>
          <p:cNvCxnSpPr/>
          <p:nvPr/>
        </p:nvCxnSpPr>
        <p:spPr>
          <a:xfrm>
            <a:off x="3615317" y="3745521"/>
            <a:ext cx="2414211" cy="1099757"/>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7" name="スライド番号プレースホルダー 6"/>
          <p:cNvSpPr>
            <a:spLocks noGrp="1"/>
          </p:cNvSpPr>
          <p:nvPr>
            <p:ph type="sldNum" sz="quarter" idx="12"/>
          </p:nvPr>
        </p:nvSpPr>
        <p:spPr/>
        <p:txBody>
          <a:bodyPr/>
          <a:lstStyle/>
          <a:p>
            <a:fld id="{239A1591-7065-49A1-A7AF-135EA29F3EB7}" type="slidenum">
              <a:rPr kumimoji="1" lang="ja-JP" altLang="en-US" smtClean="0"/>
              <a:t>15</a:t>
            </a:fld>
            <a:endParaRPr kumimoji="1" lang="ja-JP" altLang="en-US"/>
          </a:p>
        </p:txBody>
      </p:sp>
      <p:sp>
        <p:nvSpPr>
          <p:cNvPr id="12" name="テキスト ボックス 11"/>
          <p:cNvSpPr txBox="1"/>
          <p:nvPr/>
        </p:nvSpPr>
        <p:spPr>
          <a:xfrm>
            <a:off x="219434" y="1348544"/>
            <a:ext cx="5041500" cy="461665"/>
          </a:xfrm>
          <a:prstGeom prst="rect">
            <a:avLst/>
          </a:prstGeom>
          <a:noFill/>
        </p:spPr>
        <p:txBody>
          <a:bodyPr wrap="square" rtlCol="0">
            <a:spAutoFit/>
          </a:bodyPr>
          <a:lstStyle/>
          <a:p>
            <a:pPr marL="342900" indent="-342900">
              <a:buClr>
                <a:srgbClr val="66FF66"/>
              </a:buClr>
              <a:buFont typeface="Wingdings" panose="05000000000000000000" pitchFamily="2" charset="2"/>
              <a:buChar char="p"/>
            </a:pPr>
            <a:r>
              <a:rPr lang="en-US" altLang="ja-JP" sz="2400" dirty="0"/>
              <a:t>STJ</a:t>
            </a:r>
            <a:r>
              <a:rPr lang="ja-JP" altLang="en-US" sz="2400" dirty="0"/>
              <a:t>アレイ化</a:t>
            </a:r>
            <a:r>
              <a:rPr lang="en-US" altLang="ja-JP" sz="2400" dirty="0"/>
              <a:t>(STJ</a:t>
            </a:r>
            <a:r>
              <a:rPr lang="ja-JP" altLang="en-US" sz="2400" dirty="0"/>
              <a:t>大面積化</a:t>
            </a:r>
            <a:r>
              <a:rPr lang="en-US" altLang="ja-JP" sz="2400" dirty="0"/>
              <a:t>)</a:t>
            </a:r>
            <a:r>
              <a:rPr lang="ja-JP" altLang="en-US" sz="2400" dirty="0"/>
              <a:t>の可能性</a:t>
            </a:r>
            <a:endParaRPr lang="en-US" altLang="ja-JP" sz="2400" dirty="0"/>
          </a:p>
        </p:txBody>
      </p:sp>
      <p:grpSp>
        <p:nvGrpSpPr>
          <p:cNvPr id="10" name="グループ化 9"/>
          <p:cNvGrpSpPr/>
          <p:nvPr/>
        </p:nvGrpSpPr>
        <p:grpSpPr>
          <a:xfrm>
            <a:off x="2555188" y="3786080"/>
            <a:ext cx="3355998" cy="2826259"/>
            <a:chOff x="7920042" y="53692"/>
            <a:chExt cx="4313368" cy="3632510"/>
          </a:xfrm>
        </p:grpSpPr>
        <p:sp>
          <p:nvSpPr>
            <p:cNvPr id="11" name="テキスト ボックス 10"/>
            <p:cNvSpPr txBox="1"/>
            <p:nvPr/>
          </p:nvSpPr>
          <p:spPr>
            <a:xfrm>
              <a:off x="7920042" y="798847"/>
              <a:ext cx="652818" cy="458022"/>
            </a:xfrm>
            <a:prstGeom prst="rect">
              <a:avLst/>
            </a:prstGeom>
            <a:noFill/>
            <a:ln>
              <a:noFill/>
            </a:ln>
          </p:spPr>
          <p:txBody>
            <a:bodyPr wrap="square" rtlCol="0">
              <a:spAutoFit/>
            </a:bodyPr>
            <a:lstStyle/>
            <a:p>
              <a:r>
                <a:rPr lang="en-US" altLang="ja-JP" sz="1600" b="1" dirty="0">
                  <a:solidFill>
                    <a:srgbClr val="FFC000"/>
                  </a:solidFill>
                </a:rPr>
                <a:t>v</a:t>
              </a:r>
              <a:r>
                <a:rPr kumimoji="1" lang="en-US" altLang="ja-JP" sz="1600" b="1" dirty="0">
                  <a:solidFill>
                    <a:srgbClr val="FFC000"/>
                  </a:solidFill>
                </a:rPr>
                <a:t>ia</a:t>
              </a:r>
            </a:p>
          </p:txBody>
        </p:sp>
        <p:pic>
          <p:nvPicPr>
            <p:cNvPr id="13" name="図 12"/>
            <p:cNvPicPr>
              <a:picLocks noChangeAspect="1"/>
            </p:cNvPicPr>
            <p:nvPr/>
          </p:nvPicPr>
          <p:blipFill>
            <a:blip r:embed="rId4"/>
            <a:stretch>
              <a:fillRect/>
            </a:stretch>
          </p:blipFill>
          <p:spPr>
            <a:xfrm rot="16200000">
              <a:off x="8709695" y="613197"/>
              <a:ext cx="3203267" cy="2942744"/>
            </a:xfrm>
            <a:prstGeom prst="rect">
              <a:avLst/>
            </a:prstGeom>
            <a:ln w="38100" cap="sq">
              <a:solidFill>
                <a:srgbClr val="FF0000"/>
              </a:solidFill>
              <a:prstDash val="solid"/>
              <a:miter lim="800000"/>
            </a:ln>
            <a:effectLst>
              <a:outerShdw blurRad="50800" dist="38100" dir="2700000" algn="tl" rotWithShape="0">
                <a:srgbClr val="000000">
                  <a:alpha val="43000"/>
                </a:srgbClr>
              </a:outerShdw>
            </a:effectLst>
          </p:spPr>
        </p:pic>
        <p:cxnSp>
          <p:nvCxnSpPr>
            <p:cNvPr id="15" name="直線矢印コネクタ 14"/>
            <p:cNvCxnSpPr>
              <a:stCxn id="11" idx="3"/>
            </p:cNvCxnSpPr>
            <p:nvPr/>
          </p:nvCxnSpPr>
          <p:spPr>
            <a:xfrm>
              <a:off x="8572860" y="1027858"/>
              <a:ext cx="336244" cy="191690"/>
            </a:xfrm>
            <a:prstGeom prst="straightConnector1">
              <a:avLst/>
            </a:prstGeom>
            <a:ln>
              <a:solidFill>
                <a:srgbClr val="FFC000"/>
              </a:solidFill>
              <a:tailEnd type="triangle"/>
            </a:ln>
          </p:spPr>
          <p:style>
            <a:lnRef idx="2">
              <a:schemeClr val="accent2"/>
            </a:lnRef>
            <a:fillRef idx="0">
              <a:schemeClr val="accent2"/>
            </a:fillRef>
            <a:effectRef idx="1">
              <a:schemeClr val="accent2"/>
            </a:effectRef>
            <a:fontRef idx="minor">
              <a:schemeClr val="tx1"/>
            </a:fontRef>
          </p:style>
        </p:cxnSp>
        <p:sp>
          <p:nvSpPr>
            <p:cNvPr id="16" name="テキスト ボックス 15"/>
            <p:cNvSpPr txBox="1"/>
            <p:nvPr/>
          </p:nvSpPr>
          <p:spPr>
            <a:xfrm>
              <a:off x="8778303" y="369654"/>
              <a:ext cx="697067" cy="563161"/>
            </a:xfrm>
            <a:prstGeom prst="rect">
              <a:avLst/>
            </a:prstGeom>
            <a:noFill/>
          </p:spPr>
          <p:txBody>
            <a:bodyPr wrap="none" rtlCol="0">
              <a:spAutoFit/>
            </a:bodyPr>
            <a:lstStyle/>
            <a:p>
              <a:r>
                <a:rPr kumimoji="1" lang="en-US" altLang="ja-JP" sz="2400" b="1" dirty="0">
                  <a:solidFill>
                    <a:srgbClr val="FFC000"/>
                  </a:solidFill>
                </a:rPr>
                <a:t>STJ</a:t>
              </a:r>
              <a:endParaRPr kumimoji="1" lang="ja-JP" altLang="en-US" sz="2400" b="1" dirty="0">
                <a:solidFill>
                  <a:srgbClr val="FFC000"/>
                </a:solidFill>
              </a:endParaRPr>
            </a:p>
          </p:txBody>
        </p:sp>
        <p:sp>
          <p:nvSpPr>
            <p:cNvPr id="18" name="テキスト ボックス 17"/>
            <p:cNvSpPr txBox="1"/>
            <p:nvPr/>
          </p:nvSpPr>
          <p:spPr>
            <a:xfrm>
              <a:off x="9155728" y="1607930"/>
              <a:ext cx="1377825" cy="412984"/>
            </a:xfrm>
            <a:prstGeom prst="rect">
              <a:avLst/>
            </a:prstGeom>
            <a:noFill/>
          </p:spPr>
          <p:txBody>
            <a:bodyPr wrap="square" rtlCol="0">
              <a:spAutoFit/>
            </a:bodyPr>
            <a:lstStyle/>
            <a:p>
              <a:r>
                <a:rPr lang="en-US" altLang="ja-JP" sz="1600" b="1" dirty="0">
                  <a:solidFill>
                    <a:srgbClr val="FFC000"/>
                  </a:solidFill>
                </a:rPr>
                <a:t>capacitor</a:t>
              </a:r>
              <a:endParaRPr kumimoji="1" lang="ja-JP" altLang="en-US" sz="1600" b="1" dirty="0">
                <a:solidFill>
                  <a:srgbClr val="FFC000"/>
                </a:solidFill>
              </a:endParaRPr>
            </a:p>
          </p:txBody>
        </p:sp>
        <p:sp>
          <p:nvSpPr>
            <p:cNvPr id="19" name="テキスト ボックス 18"/>
            <p:cNvSpPr txBox="1"/>
            <p:nvPr/>
          </p:nvSpPr>
          <p:spPr>
            <a:xfrm>
              <a:off x="9968636" y="2410478"/>
              <a:ext cx="747110" cy="412984"/>
            </a:xfrm>
            <a:prstGeom prst="rect">
              <a:avLst/>
            </a:prstGeom>
            <a:noFill/>
          </p:spPr>
          <p:txBody>
            <a:bodyPr wrap="square" rtlCol="0">
              <a:spAutoFit/>
            </a:bodyPr>
            <a:lstStyle/>
            <a:p>
              <a:r>
                <a:rPr lang="en-US" altLang="ja-JP" sz="1600" b="1" dirty="0">
                  <a:solidFill>
                    <a:srgbClr val="FFC000"/>
                  </a:solidFill>
                </a:rPr>
                <a:t>FET</a:t>
              </a:r>
              <a:endParaRPr kumimoji="1" lang="ja-JP" altLang="en-US" sz="1600" b="1" dirty="0">
                <a:solidFill>
                  <a:srgbClr val="FFC000"/>
                </a:solidFill>
              </a:endParaRPr>
            </a:p>
          </p:txBody>
        </p:sp>
        <p:sp>
          <p:nvSpPr>
            <p:cNvPr id="20" name="円/楕円 19"/>
            <p:cNvSpPr/>
            <p:nvPr/>
          </p:nvSpPr>
          <p:spPr>
            <a:xfrm>
              <a:off x="9844640" y="2247978"/>
              <a:ext cx="247995" cy="266492"/>
            </a:xfrm>
            <a:prstGeom prst="ellipse">
              <a:avLst/>
            </a:prstGeom>
            <a:noFill/>
            <a:ln w="28575">
              <a:solidFill>
                <a:srgbClr val="F5DA3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sp>
          <p:nvSpPr>
            <p:cNvPr id="21" name="テキスト ボックス 20"/>
            <p:cNvSpPr txBox="1"/>
            <p:nvPr/>
          </p:nvSpPr>
          <p:spPr>
            <a:xfrm rot="5400000">
              <a:off x="11526134" y="1781942"/>
              <a:ext cx="1001567" cy="412984"/>
            </a:xfrm>
            <a:prstGeom prst="rect">
              <a:avLst/>
            </a:prstGeom>
            <a:noFill/>
          </p:spPr>
          <p:txBody>
            <a:bodyPr wrap="none" rtlCol="0">
              <a:spAutoFit/>
            </a:bodyPr>
            <a:lstStyle/>
            <a:p>
              <a:r>
                <a:rPr kumimoji="1" lang="en-US" altLang="ja-JP" sz="1600" b="1" dirty="0">
                  <a:solidFill>
                    <a:srgbClr val="FF0000"/>
                  </a:solidFill>
                </a:rPr>
                <a:t>700 um</a:t>
              </a:r>
              <a:endParaRPr kumimoji="1" lang="ja-JP" altLang="en-US" sz="1600" b="1" dirty="0">
                <a:solidFill>
                  <a:srgbClr val="FF0000"/>
                </a:solidFill>
              </a:endParaRPr>
            </a:p>
          </p:txBody>
        </p:sp>
        <p:sp>
          <p:nvSpPr>
            <p:cNvPr id="22" name="テキスト ボックス 21"/>
            <p:cNvSpPr txBox="1"/>
            <p:nvPr/>
          </p:nvSpPr>
          <p:spPr>
            <a:xfrm>
              <a:off x="9713665" y="53692"/>
              <a:ext cx="1001567" cy="412984"/>
            </a:xfrm>
            <a:prstGeom prst="rect">
              <a:avLst/>
            </a:prstGeom>
            <a:noFill/>
          </p:spPr>
          <p:txBody>
            <a:bodyPr wrap="none" rtlCol="0">
              <a:spAutoFit/>
            </a:bodyPr>
            <a:lstStyle/>
            <a:p>
              <a:r>
                <a:rPr lang="en-US" altLang="ja-JP" sz="1600" b="1" dirty="0">
                  <a:solidFill>
                    <a:srgbClr val="FF0000"/>
                  </a:solidFill>
                </a:rPr>
                <a:t>640</a:t>
              </a:r>
              <a:r>
                <a:rPr kumimoji="1" lang="en-US" altLang="ja-JP" sz="1600" b="1" dirty="0">
                  <a:solidFill>
                    <a:srgbClr val="FF0000"/>
                  </a:solidFill>
                </a:rPr>
                <a:t> um</a:t>
              </a:r>
              <a:endParaRPr kumimoji="1" lang="ja-JP" altLang="en-US" sz="1600" b="1" dirty="0">
                <a:solidFill>
                  <a:srgbClr val="FF0000"/>
                </a:solidFill>
              </a:endParaRPr>
            </a:p>
          </p:txBody>
        </p:sp>
      </p:grpSp>
    </p:spTree>
    <p:extLst>
      <p:ext uri="{BB962C8B-B14F-4D97-AF65-F5344CB8AC3E}">
        <p14:creationId xmlns:p14="http://schemas.microsoft.com/office/powerpoint/2010/main" val="35716196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6777"/>
            <a:ext cx="8229600" cy="706090"/>
          </a:xfrm>
        </p:spPr>
        <p:txBody>
          <a:bodyPr>
            <a:normAutofit/>
          </a:bodyPr>
          <a:lstStyle/>
          <a:p>
            <a:r>
              <a:rPr kumimoji="1" lang="en-US" altLang="ja-JP" sz="3600" dirty="0"/>
              <a:t>SOI</a:t>
            </a:r>
            <a:r>
              <a:rPr kumimoji="1" lang="ja-JP" altLang="en-US" sz="3600" dirty="0"/>
              <a:t>基板上</a:t>
            </a:r>
            <a:r>
              <a:rPr lang="ja-JP" altLang="en-US" sz="3600" dirty="0"/>
              <a:t>への</a:t>
            </a:r>
            <a:r>
              <a:rPr kumimoji="1" lang="en-US" altLang="ja-JP" sz="3600" dirty="0"/>
              <a:t>STJ</a:t>
            </a:r>
            <a:r>
              <a:rPr kumimoji="1" lang="ja-JP" altLang="en-US" sz="3600" dirty="0"/>
              <a:t>を形成後の特性</a:t>
            </a:r>
          </a:p>
        </p:txBody>
      </p:sp>
      <p:sp>
        <p:nvSpPr>
          <p:cNvPr id="3" name="スライド番号プレースホルダー 2"/>
          <p:cNvSpPr>
            <a:spLocks noGrp="1"/>
          </p:cNvSpPr>
          <p:nvPr>
            <p:ph type="sldNum" sz="quarter" idx="12"/>
          </p:nvPr>
        </p:nvSpPr>
        <p:spPr/>
        <p:txBody>
          <a:bodyPr/>
          <a:lstStyle/>
          <a:p>
            <a:fld id="{D2D8002D-B5B0-4BAC-B1F6-782DDCCE6D9C}" type="slidenum">
              <a:rPr kumimoji="1" lang="ja-JP" altLang="en-US" smtClean="0"/>
              <a:t>16</a:t>
            </a:fld>
            <a:endParaRPr kumimoji="1" lang="ja-JP" altLang="en-US"/>
          </a:p>
        </p:txBody>
      </p:sp>
      <p:sp>
        <p:nvSpPr>
          <p:cNvPr id="4" name="コンテンツ プレースホルダー 2"/>
          <p:cNvSpPr txBox="1">
            <a:spLocks/>
          </p:cNvSpPr>
          <p:nvPr/>
        </p:nvSpPr>
        <p:spPr>
          <a:xfrm>
            <a:off x="252743" y="4495636"/>
            <a:ext cx="8640960" cy="1923657"/>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sz="2000" dirty="0">
                <a:latin typeface="Arial Unicode MS" pitchFamily="50" charset="-128"/>
                <a:ea typeface="Arial Unicode MS" pitchFamily="50" charset="-128"/>
                <a:cs typeface="Arial Unicode MS" pitchFamily="50" charset="-128"/>
              </a:rPr>
              <a:t>KEK </a:t>
            </a:r>
            <a:r>
              <a:rPr lang="ja-JP" altLang="en-US" sz="2000" dirty="0">
                <a:latin typeface="Arial Unicode MS" pitchFamily="50" charset="-128"/>
                <a:ea typeface="Arial Unicode MS" pitchFamily="50" charset="-128"/>
                <a:cs typeface="Arial Unicode MS" pitchFamily="50" charset="-128"/>
              </a:rPr>
              <a:t>のプロセス装置で</a:t>
            </a:r>
            <a:r>
              <a:rPr lang="en-US" altLang="ja-JP" sz="2000" dirty="0">
                <a:latin typeface="Arial Unicode MS" pitchFamily="50" charset="-128"/>
                <a:ea typeface="Arial Unicode MS" pitchFamily="50" charset="-128"/>
                <a:cs typeface="Arial Unicode MS" pitchFamily="50" charset="-128"/>
              </a:rPr>
              <a:t>SOI</a:t>
            </a:r>
            <a:r>
              <a:rPr lang="ja-JP" altLang="en-US" sz="2000" dirty="0">
                <a:latin typeface="Arial Unicode MS" pitchFamily="50" charset="-128"/>
                <a:ea typeface="Arial Unicode MS" pitchFamily="50" charset="-128"/>
                <a:cs typeface="Arial Unicode MS" pitchFamily="50" charset="-128"/>
              </a:rPr>
              <a:t>基板上へ</a:t>
            </a:r>
            <a:r>
              <a:rPr lang="en-US" altLang="ja-JP" sz="2000" dirty="0">
                <a:latin typeface="Arial Unicode MS" pitchFamily="50" charset="-128"/>
                <a:ea typeface="Arial Unicode MS" pitchFamily="50" charset="-128"/>
                <a:cs typeface="Arial Unicode MS" pitchFamily="50" charset="-128"/>
              </a:rPr>
              <a:t>Nb/Al-STJ</a:t>
            </a:r>
            <a:r>
              <a:rPr lang="ja-JP" altLang="en-US" sz="2000" dirty="0">
                <a:latin typeface="Arial Unicode MS" pitchFamily="50" charset="-128"/>
                <a:ea typeface="Arial Unicode MS" pitchFamily="50" charset="-128"/>
                <a:cs typeface="Arial Unicode MS" pitchFamily="50" charset="-128"/>
              </a:rPr>
              <a:t>を作製</a:t>
            </a:r>
            <a:endParaRPr lang="en-US" altLang="ja-JP" sz="2000" dirty="0">
              <a:latin typeface="Arial Unicode MS" pitchFamily="50" charset="-128"/>
              <a:ea typeface="Arial Unicode MS" pitchFamily="50" charset="-128"/>
              <a:cs typeface="Arial Unicode MS" pitchFamily="50" charset="-128"/>
            </a:endParaRPr>
          </a:p>
          <a:p>
            <a:pPr lvl="1"/>
            <a:r>
              <a:rPr lang="ja-JP" altLang="en-US" sz="2000" dirty="0">
                <a:latin typeface="Arial Unicode MS" pitchFamily="50" charset="-128"/>
                <a:ea typeface="Arial Unicode MS" pitchFamily="50" charset="-128"/>
                <a:cs typeface="Arial Unicode MS" pitchFamily="50" charset="-128"/>
              </a:rPr>
              <a:t>通常の</a:t>
            </a:r>
            <a:r>
              <a:rPr lang="en-US" altLang="ja-JP" sz="2000" dirty="0">
                <a:latin typeface="Arial Unicode MS" pitchFamily="50" charset="-128"/>
                <a:ea typeface="Arial Unicode MS" pitchFamily="50" charset="-128"/>
                <a:cs typeface="Arial Unicode MS" pitchFamily="50" charset="-128"/>
              </a:rPr>
              <a:t>Si</a:t>
            </a:r>
            <a:r>
              <a:rPr lang="ja-JP" altLang="en-US" sz="2000" dirty="0">
                <a:latin typeface="Arial Unicode MS" pitchFamily="50" charset="-128"/>
                <a:ea typeface="Arial Unicode MS" pitchFamily="50" charset="-128"/>
                <a:cs typeface="Arial Unicode MS" pitchFamily="50" charset="-128"/>
              </a:rPr>
              <a:t>基板上の</a:t>
            </a:r>
            <a:r>
              <a:rPr lang="en-US" altLang="ja-JP" sz="2000" dirty="0">
                <a:latin typeface="Arial Unicode MS" pitchFamily="50" charset="-128"/>
                <a:ea typeface="Arial Unicode MS" pitchFamily="50" charset="-128"/>
                <a:cs typeface="Arial Unicode MS" pitchFamily="50" charset="-128"/>
              </a:rPr>
              <a:t>STJ</a:t>
            </a:r>
            <a:r>
              <a:rPr lang="ja-JP" altLang="en-US" sz="2000" dirty="0">
                <a:latin typeface="Arial Unicode MS" pitchFamily="50" charset="-128"/>
                <a:ea typeface="Arial Unicode MS" pitchFamily="50" charset="-128"/>
                <a:cs typeface="Arial Unicode MS" pitchFamily="50" charset="-128"/>
              </a:rPr>
              <a:t>と同等の</a:t>
            </a:r>
            <a:r>
              <a:rPr lang="en-US" altLang="ja-JP" sz="2000" dirty="0">
                <a:latin typeface="Arial Unicode MS" pitchFamily="50" charset="-128"/>
                <a:ea typeface="Arial Unicode MS" pitchFamily="50" charset="-128"/>
                <a:cs typeface="Arial Unicode MS" pitchFamily="50" charset="-128"/>
              </a:rPr>
              <a:t>I-V</a:t>
            </a:r>
            <a:r>
              <a:rPr lang="ja-JP" altLang="en-US" sz="2000" dirty="0">
                <a:latin typeface="Arial Unicode MS" pitchFamily="50" charset="-128"/>
                <a:ea typeface="Arial Unicode MS" pitchFamily="50" charset="-128"/>
                <a:cs typeface="Arial Unicode MS" pitchFamily="50" charset="-128"/>
              </a:rPr>
              <a:t>特性を観測</a:t>
            </a:r>
            <a:endParaRPr lang="en-US" altLang="ja-JP" sz="2000" dirty="0">
              <a:latin typeface="Arial Unicode MS" pitchFamily="50" charset="-128"/>
              <a:ea typeface="Arial Unicode MS" pitchFamily="50" charset="-128"/>
              <a:cs typeface="Arial Unicode MS" pitchFamily="50" charset="-128"/>
            </a:endParaRPr>
          </a:p>
          <a:p>
            <a:pPr lvl="1"/>
            <a:r>
              <a:rPr lang="en-US" altLang="ja-JP" sz="2000" dirty="0">
                <a:latin typeface="Arial Unicode MS" pitchFamily="50" charset="-128"/>
                <a:ea typeface="Arial Unicode MS" pitchFamily="50" charset="-128"/>
                <a:cs typeface="Arial Unicode MS" pitchFamily="50" charset="-128"/>
              </a:rPr>
              <a:t>SOI</a:t>
            </a:r>
            <a:r>
              <a:rPr lang="ja-JP" altLang="en-US" sz="2000" dirty="0">
                <a:latin typeface="Arial Unicode MS" pitchFamily="50" charset="-128"/>
                <a:ea typeface="Arial Unicode MS" pitchFamily="50" charset="-128"/>
                <a:cs typeface="Arial Unicode MS" pitchFamily="50" charset="-128"/>
              </a:rPr>
              <a:t>基板中の</a:t>
            </a:r>
            <a:r>
              <a:rPr lang="en-US" altLang="ja-JP" sz="2000" dirty="0">
                <a:latin typeface="Arial Unicode MS" pitchFamily="50" charset="-128"/>
                <a:ea typeface="Arial Unicode MS" pitchFamily="50" charset="-128"/>
                <a:cs typeface="Arial Unicode MS" pitchFamily="50" charset="-128"/>
              </a:rPr>
              <a:t>n-MOS, p-MOS-FET</a:t>
            </a:r>
            <a:r>
              <a:rPr lang="ja-JP" altLang="en-US" sz="2000" dirty="0">
                <a:latin typeface="Arial Unicode MS" pitchFamily="50" charset="-128"/>
                <a:ea typeface="Arial Unicode MS" pitchFamily="50" charset="-128"/>
                <a:cs typeface="Arial Unicode MS" pitchFamily="50" charset="-128"/>
              </a:rPr>
              <a:t>ともに極低温で動作</a:t>
            </a:r>
            <a:endParaRPr lang="en-US" altLang="ja-JP" sz="1600" dirty="0">
              <a:latin typeface="Arial Unicode MS" pitchFamily="50" charset="-128"/>
              <a:ea typeface="Arial Unicode MS" pitchFamily="50" charset="-128"/>
              <a:cs typeface="Arial Unicode MS" pitchFamily="50" charset="-128"/>
            </a:endParaRPr>
          </a:p>
          <a:p>
            <a:r>
              <a:rPr lang="ja-JP" altLang="en-US" sz="2000" dirty="0">
                <a:latin typeface="Arial Unicode MS" pitchFamily="50" charset="-128"/>
                <a:ea typeface="Arial Unicode MS" pitchFamily="50" charset="-128"/>
                <a:cs typeface="Arial Unicode MS" pitchFamily="50" charset="-128"/>
              </a:rPr>
              <a:t>産総研</a:t>
            </a:r>
            <a:r>
              <a:rPr lang="en-US" altLang="ja-JP" sz="2000" dirty="0">
                <a:latin typeface="Arial Unicode MS" pitchFamily="50" charset="-128"/>
                <a:ea typeface="Arial Unicode MS" pitchFamily="50" charset="-128"/>
                <a:cs typeface="Arial Unicode MS" pitchFamily="50" charset="-128"/>
              </a:rPr>
              <a:t>CRAVITY</a:t>
            </a:r>
            <a:r>
              <a:rPr lang="ja-JP" altLang="en-US" sz="2000" dirty="0">
                <a:latin typeface="Arial Unicode MS" pitchFamily="50" charset="-128"/>
                <a:ea typeface="Arial Unicode MS" pitchFamily="50" charset="-128"/>
                <a:cs typeface="Arial Unicode MS" pitchFamily="50" charset="-128"/>
              </a:rPr>
              <a:t>で</a:t>
            </a:r>
            <a:r>
              <a:rPr lang="en-US" altLang="ja-JP" sz="2000" dirty="0">
                <a:latin typeface="Arial Unicode MS" pitchFamily="50" charset="-128"/>
                <a:ea typeface="Arial Unicode MS" pitchFamily="50" charset="-128"/>
                <a:cs typeface="Arial Unicode MS" pitchFamily="50" charset="-128"/>
              </a:rPr>
              <a:t>SOI</a:t>
            </a:r>
            <a:r>
              <a:rPr lang="ja-JP" altLang="en-US" sz="2000" dirty="0">
                <a:latin typeface="Arial Unicode MS" pitchFamily="50" charset="-128"/>
                <a:ea typeface="Arial Unicode MS" pitchFamily="50" charset="-128"/>
                <a:cs typeface="Arial Unicode MS" pitchFamily="50" charset="-128"/>
              </a:rPr>
              <a:t>基板上への</a:t>
            </a:r>
            <a:r>
              <a:rPr lang="en-US" altLang="ja-JP" sz="2000" dirty="0">
                <a:latin typeface="Arial Unicode MS" pitchFamily="50" charset="-128"/>
                <a:ea typeface="Arial Unicode MS" pitchFamily="50" charset="-128"/>
                <a:cs typeface="Arial Unicode MS" pitchFamily="50" charset="-128"/>
              </a:rPr>
              <a:t>STJ</a:t>
            </a:r>
            <a:r>
              <a:rPr lang="ja-JP" altLang="en-US" sz="2000" dirty="0">
                <a:latin typeface="Arial Unicode MS" pitchFamily="50" charset="-128"/>
                <a:ea typeface="Arial Unicode MS" pitchFamily="50" charset="-128"/>
                <a:cs typeface="Arial Unicode MS" pitchFamily="50" charset="-128"/>
              </a:rPr>
              <a:t>作製をテスト中</a:t>
            </a:r>
            <a:endParaRPr lang="en-US" altLang="ja-JP" sz="2000" dirty="0">
              <a:latin typeface="Arial Unicode MS" pitchFamily="50" charset="-128"/>
              <a:ea typeface="Arial Unicode MS" pitchFamily="50" charset="-128"/>
              <a:cs typeface="Arial Unicode MS" pitchFamily="50" charset="-128"/>
            </a:endParaRPr>
          </a:p>
        </p:txBody>
      </p:sp>
      <p:grpSp>
        <p:nvGrpSpPr>
          <p:cNvPr id="19" name="グループ化 18"/>
          <p:cNvGrpSpPr/>
          <p:nvPr/>
        </p:nvGrpSpPr>
        <p:grpSpPr>
          <a:xfrm>
            <a:off x="5796136" y="823863"/>
            <a:ext cx="2911637" cy="2479912"/>
            <a:chOff x="5204526" y="867697"/>
            <a:chExt cx="3934865" cy="3351419"/>
          </a:xfrm>
        </p:grpSpPr>
        <p:pic>
          <p:nvPicPr>
            <p:cNvPr id="12" name="図 11"/>
            <p:cNvPicPr>
              <a:picLocks noChangeAspect="1"/>
            </p:cNvPicPr>
            <p:nvPr/>
          </p:nvPicPr>
          <p:blipFill rotWithShape="1">
            <a:blip r:embed="rId2">
              <a:extLst>
                <a:ext uri="{BEBA8EAE-BF5A-486C-A8C5-ECC9F3942E4B}">
                  <a14:imgProps xmlns:a14="http://schemas.microsoft.com/office/drawing/2010/main">
                    <a14:imgLayer r:embed="rId3">
                      <a14:imgEffect>
                        <a14:artisticPhotocopy/>
                      </a14:imgEffect>
                      <a14:imgEffect>
                        <a14:sharpenSoften amount="50000"/>
                      </a14:imgEffect>
                    </a14:imgLayer>
                  </a14:imgProps>
                </a:ext>
              </a:extLst>
            </a:blip>
            <a:srcRect l="20582" t="21975" r="21146" b="21757"/>
            <a:stretch/>
          </p:blipFill>
          <p:spPr>
            <a:xfrm>
              <a:off x="5204526" y="1025741"/>
              <a:ext cx="3300568" cy="3193375"/>
            </a:xfrm>
            <a:prstGeom prst="rect">
              <a:avLst/>
            </a:prstGeom>
            <a:ln w="38100" cap="sq">
              <a:noFill/>
              <a:prstDash val="solid"/>
              <a:miter lim="800000"/>
            </a:ln>
            <a:effectLst/>
          </p:spPr>
        </p:pic>
        <p:sp>
          <p:nvSpPr>
            <p:cNvPr id="13" name="テキスト ボックス 12"/>
            <p:cNvSpPr txBox="1"/>
            <p:nvPr/>
          </p:nvSpPr>
          <p:spPr>
            <a:xfrm>
              <a:off x="7000036" y="3183034"/>
              <a:ext cx="2139355" cy="499125"/>
            </a:xfrm>
            <a:prstGeom prst="rect">
              <a:avLst/>
            </a:prstGeom>
            <a:noFill/>
          </p:spPr>
          <p:txBody>
            <a:bodyPr wrap="squar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B~150Gauss</a:t>
              </a:r>
            </a:p>
          </p:txBody>
        </p:sp>
        <p:cxnSp>
          <p:nvCxnSpPr>
            <p:cNvPr id="14" name="直線矢印コネクタ 13"/>
            <p:cNvCxnSpPr/>
            <p:nvPr/>
          </p:nvCxnSpPr>
          <p:spPr>
            <a:xfrm flipV="1">
              <a:off x="5767162" y="2051701"/>
              <a:ext cx="577693" cy="10997"/>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直線矢印コネクタ 14"/>
            <p:cNvCxnSpPr/>
            <p:nvPr/>
          </p:nvCxnSpPr>
          <p:spPr>
            <a:xfrm flipH="1" flipV="1">
              <a:off x="5745350" y="1483017"/>
              <a:ext cx="1" cy="594578"/>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6" name="テキスト ボックス 15"/>
            <p:cNvSpPr txBox="1"/>
            <p:nvPr/>
          </p:nvSpPr>
          <p:spPr>
            <a:xfrm>
              <a:off x="5681370" y="2051701"/>
              <a:ext cx="1775733" cy="540719"/>
            </a:xfrm>
            <a:prstGeom prst="rect">
              <a:avLst/>
            </a:prstGeom>
            <a:noFill/>
          </p:spPr>
          <p:txBody>
            <a:bodyPr wrap="square" rtlCol="0">
              <a:spAutoFit/>
            </a:bodyPr>
            <a:lstStyle/>
            <a:p>
              <a:r>
                <a:rPr lang="en-US" altLang="ja-JP" sz="2000" b="1" dirty="0">
                  <a:solidFill>
                    <a:srgbClr val="FF0000"/>
                  </a:solidFill>
                </a:rPr>
                <a:t>2mV/DIV</a:t>
              </a:r>
              <a:endParaRPr kumimoji="1" lang="ja-JP" altLang="en-US" sz="2000" b="1" dirty="0">
                <a:solidFill>
                  <a:srgbClr val="FF0000"/>
                </a:solidFill>
              </a:endParaRPr>
            </a:p>
          </p:txBody>
        </p:sp>
        <p:sp>
          <p:nvSpPr>
            <p:cNvPr id="17" name="テキスト ボックス 16"/>
            <p:cNvSpPr txBox="1"/>
            <p:nvPr/>
          </p:nvSpPr>
          <p:spPr>
            <a:xfrm rot="16200000">
              <a:off x="4637708" y="1446144"/>
              <a:ext cx="1639225" cy="482331"/>
            </a:xfrm>
            <a:prstGeom prst="rect">
              <a:avLst/>
            </a:prstGeom>
            <a:noFill/>
          </p:spPr>
          <p:txBody>
            <a:bodyPr wrap="square" rtlCol="0">
              <a:spAutoFit/>
            </a:bodyPr>
            <a:lstStyle/>
            <a:p>
              <a:r>
                <a:rPr lang="en-US" altLang="ja-JP" sz="2000" b="1" dirty="0">
                  <a:solidFill>
                    <a:schemeClr val="accent1">
                      <a:lumMod val="75000"/>
                    </a:schemeClr>
                  </a:solidFill>
                </a:rPr>
                <a:t>1mA/DIV</a:t>
              </a:r>
              <a:endParaRPr lang="ja-JP" altLang="en-US" sz="2000" b="1" dirty="0">
                <a:solidFill>
                  <a:schemeClr val="accent1">
                    <a:lumMod val="75000"/>
                  </a:schemeClr>
                </a:solidFill>
              </a:endParaRPr>
            </a:p>
          </p:txBody>
        </p:sp>
      </p:grpSp>
      <p:sp>
        <p:nvSpPr>
          <p:cNvPr id="30" name="テキスト ボックス 29"/>
          <p:cNvSpPr txBox="1"/>
          <p:nvPr/>
        </p:nvSpPr>
        <p:spPr>
          <a:xfrm>
            <a:off x="478284" y="3779444"/>
            <a:ext cx="4289318" cy="646331"/>
          </a:xfrm>
          <a:prstGeom prst="rect">
            <a:avLst/>
          </a:prstGeom>
          <a:noFill/>
        </p:spPr>
        <p:txBody>
          <a:bodyPr wrap="square" rtlCol="0">
            <a:spAutoFit/>
          </a:bodyPr>
          <a:lstStyle/>
          <a:p>
            <a:r>
              <a:rPr lang="en-US" altLang="ja-JP" dirty="0"/>
              <a:t>FD-SOI</a:t>
            </a:r>
            <a:r>
              <a:rPr lang="ja-JP" altLang="en-US" dirty="0"/>
              <a:t>基板上に</a:t>
            </a:r>
            <a:r>
              <a:rPr lang="en-US" altLang="ja-JP" dirty="0"/>
              <a:t>Nb/Al-STJ</a:t>
            </a:r>
            <a:r>
              <a:rPr lang="ja-JP" altLang="en-US" dirty="0"/>
              <a:t>を形成後の</a:t>
            </a:r>
            <a:r>
              <a:rPr lang="en-US" altLang="ja-JP" dirty="0" err="1"/>
              <a:t>nMOS</a:t>
            </a:r>
            <a:r>
              <a:rPr lang="en-US" altLang="ja-JP" dirty="0"/>
              <a:t>-FET</a:t>
            </a:r>
            <a:r>
              <a:rPr lang="ja-JP" altLang="en-US" dirty="0"/>
              <a:t>の特性</a:t>
            </a:r>
            <a:r>
              <a:rPr lang="en-US" altLang="ja-JP" dirty="0"/>
              <a:t>(KEK</a:t>
            </a:r>
            <a:r>
              <a:rPr lang="ja-JP" altLang="en-US" dirty="0"/>
              <a:t>のプロセス装置使用</a:t>
            </a:r>
            <a:r>
              <a:rPr lang="en-US" altLang="ja-JP" dirty="0"/>
              <a:t>)</a:t>
            </a:r>
          </a:p>
        </p:txBody>
      </p:sp>
      <p:grpSp>
        <p:nvGrpSpPr>
          <p:cNvPr id="18" name="グループ化 17"/>
          <p:cNvGrpSpPr/>
          <p:nvPr/>
        </p:nvGrpSpPr>
        <p:grpSpPr>
          <a:xfrm>
            <a:off x="611562" y="708630"/>
            <a:ext cx="3646764" cy="3084473"/>
            <a:chOff x="2388909" y="1764189"/>
            <a:chExt cx="4936199" cy="4175083"/>
          </a:xfrm>
        </p:grpSpPr>
        <p:pic>
          <p:nvPicPr>
            <p:cNvPr id="21" name="図 20"/>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597214" y="1811547"/>
              <a:ext cx="3647647" cy="3485072"/>
            </a:xfrm>
            <a:prstGeom prst="rect">
              <a:avLst/>
            </a:prstGeom>
            <a:ln w="38100" cap="sq">
              <a:noFill/>
              <a:prstDash val="solid"/>
              <a:miter lim="800000"/>
            </a:ln>
            <a:effectLst/>
          </p:spPr>
        </p:pic>
        <p:pic>
          <p:nvPicPr>
            <p:cNvPr id="22" name="図 21"/>
            <p:cNvPicPr>
              <a:picLocks noChangeAspect="1"/>
            </p:cNvPicPr>
            <p:nvPr/>
          </p:nvPicPr>
          <p:blipFill rotWithShape="1">
            <a:blip r:embed="rId5" cstate="email">
              <a:clrChange>
                <a:clrFrom>
                  <a:srgbClr val="F2F2F2"/>
                </a:clrFrom>
                <a:clrTo>
                  <a:srgbClr val="F2F2F2">
                    <a:alpha val="0"/>
                  </a:srgbClr>
                </a:clrTo>
              </a:clrChange>
              <a:extLst>
                <a:ext uri="{28A0092B-C50C-407E-A947-70E740481C1C}">
                  <a14:useLocalDpi xmlns:a14="http://schemas.microsoft.com/office/drawing/2010/main"/>
                </a:ext>
              </a:extLst>
            </a:blip>
            <a:srcRect l="6553" r="10277"/>
            <a:stretch/>
          </p:blipFill>
          <p:spPr>
            <a:xfrm>
              <a:off x="3770621" y="1915967"/>
              <a:ext cx="1340859" cy="1656985"/>
            </a:xfrm>
            <a:prstGeom prst="rect">
              <a:avLst/>
            </a:prstGeom>
            <a:solidFill>
              <a:schemeClr val="bg1"/>
            </a:solidFill>
            <a:ln w="38100" cap="sq">
              <a:noFill/>
              <a:prstDash val="solid"/>
              <a:miter lim="800000"/>
            </a:ln>
            <a:effectLst/>
          </p:spPr>
        </p:pic>
        <p:sp>
          <p:nvSpPr>
            <p:cNvPr id="23" name="テキスト ボックス 22"/>
            <p:cNvSpPr txBox="1"/>
            <p:nvPr/>
          </p:nvSpPr>
          <p:spPr>
            <a:xfrm>
              <a:off x="3462436" y="5397691"/>
              <a:ext cx="3862672" cy="541581"/>
            </a:xfrm>
            <a:prstGeom prst="rect">
              <a:avLst/>
            </a:prstGeom>
            <a:noFill/>
          </p:spPr>
          <p:txBody>
            <a:bodyPr wrap="none" rtlCol="0">
              <a:spAutoFit/>
            </a:bodyPr>
            <a:lstStyle/>
            <a:p>
              <a:r>
                <a:rPr lang="en-US" altLang="ja-JP" sz="2000" b="1" dirty="0">
                  <a:latin typeface="Arial Unicode MS" panose="020B0604020202020204" pitchFamily="50" charset="-128"/>
                  <a:ea typeface="Arial Unicode MS" panose="020B0604020202020204" pitchFamily="50" charset="-128"/>
                  <a:cs typeface="Arial Unicode MS" panose="020B0604020202020204" pitchFamily="50" charset="-128"/>
                </a:rPr>
                <a:t>gate-source voltage</a:t>
              </a:r>
              <a:r>
                <a:rPr kumimoji="1" lang="en-US" altLang="ja-JP" sz="2000" b="1" dirty="0">
                  <a:latin typeface="Arial Unicode MS" panose="020B0604020202020204" pitchFamily="50" charset="-128"/>
                  <a:ea typeface="Arial Unicode MS" panose="020B0604020202020204" pitchFamily="50" charset="-128"/>
                  <a:cs typeface="Arial Unicode MS" panose="020B0604020202020204" pitchFamily="50" charset="-128"/>
                </a:rPr>
                <a:t> (V)</a:t>
              </a:r>
              <a:endParaRPr kumimoji="1" lang="ja-JP" altLang="en-US" sz="20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4" name="テキスト ボックス 23"/>
            <p:cNvSpPr txBox="1"/>
            <p:nvPr/>
          </p:nvSpPr>
          <p:spPr>
            <a:xfrm rot="16200000">
              <a:off x="981147" y="3283292"/>
              <a:ext cx="3357105" cy="541582"/>
            </a:xfrm>
            <a:prstGeom prst="rect">
              <a:avLst/>
            </a:prstGeom>
            <a:noFill/>
          </p:spPr>
          <p:txBody>
            <a:bodyPr wrap="none" rtlCol="0">
              <a:spAutoFit/>
            </a:bodyPr>
            <a:lstStyle/>
            <a:p>
              <a:r>
                <a:rPr lang="en-US" altLang="ja-JP" sz="2000" b="1" dirty="0">
                  <a:latin typeface="Arial Unicode MS" panose="020B0604020202020204" pitchFamily="50" charset="-128"/>
                  <a:ea typeface="Arial Unicode MS" panose="020B0604020202020204" pitchFamily="50" charset="-128"/>
                  <a:cs typeface="Arial Unicode MS" panose="020B0604020202020204" pitchFamily="50" charset="-128"/>
                </a:rPr>
                <a:t>drain-source current</a:t>
              </a:r>
              <a:endParaRPr kumimoji="1" lang="ja-JP" altLang="en-US" sz="20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5" name="テキスト ボックス 24"/>
            <p:cNvSpPr txBox="1"/>
            <p:nvPr/>
          </p:nvSpPr>
          <p:spPr>
            <a:xfrm>
              <a:off x="4131168" y="5166738"/>
              <a:ext cx="404017" cy="458260"/>
            </a:xfrm>
            <a:prstGeom prst="rect">
              <a:avLst/>
            </a:prstGeom>
            <a:noFill/>
          </p:spPr>
          <p:txBody>
            <a:bodyPr wrap="none" rtlCol="0">
              <a:spAutoFit/>
            </a:bodyPr>
            <a:lstStyle/>
            <a:p>
              <a:r>
                <a:rPr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rPr>
                <a:t>0</a:t>
              </a:r>
              <a:endParaRPr kumimoji="1" lang="ja-JP" altLang="en-US" sz="16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6" name="テキスト ボックス 25"/>
            <p:cNvSpPr txBox="1"/>
            <p:nvPr/>
          </p:nvSpPr>
          <p:spPr>
            <a:xfrm>
              <a:off x="4675581" y="5166738"/>
              <a:ext cx="636183" cy="458260"/>
            </a:xfrm>
            <a:prstGeom prst="rect">
              <a:avLst/>
            </a:prstGeom>
            <a:noFill/>
          </p:spPr>
          <p:txBody>
            <a:bodyPr wrap="none" rtlCol="0">
              <a:spAutoFit/>
            </a:bodyPr>
            <a:lstStyle/>
            <a:p>
              <a:r>
                <a:rPr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rPr>
                <a:t>0.2</a:t>
              </a:r>
              <a:endParaRPr kumimoji="1" lang="ja-JP" altLang="en-US" sz="16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1" name="テキスト ボックス 30"/>
            <p:cNvSpPr txBox="1"/>
            <p:nvPr/>
          </p:nvSpPr>
          <p:spPr>
            <a:xfrm>
              <a:off x="5322634" y="5166738"/>
              <a:ext cx="636183" cy="458260"/>
            </a:xfrm>
            <a:prstGeom prst="rect">
              <a:avLst/>
            </a:prstGeom>
            <a:noFill/>
          </p:spPr>
          <p:txBody>
            <a:bodyPr wrap="none" rtlCol="0">
              <a:spAutoFit/>
            </a:bodyPr>
            <a:lstStyle/>
            <a:p>
              <a:r>
                <a:rPr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rPr>
                <a:t>0.4</a:t>
              </a:r>
              <a:endParaRPr kumimoji="1" lang="ja-JP" altLang="en-US" sz="16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2" name="テキスト ボックス 31"/>
            <p:cNvSpPr txBox="1"/>
            <p:nvPr/>
          </p:nvSpPr>
          <p:spPr>
            <a:xfrm>
              <a:off x="5969241" y="5166738"/>
              <a:ext cx="636183" cy="458260"/>
            </a:xfrm>
            <a:prstGeom prst="rect">
              <a:avLst/>
            </a:prstGeom>
            <a:noFill/>
          </p:spPr>
          <p:txBody>
            <a:bodyPr wrap="none" rtlCol="0">
              <a:spAutoFit/>
            </a:bodyPr>
            <a:lstStyle/>
            <a:p>
              <a:r>
                <a:rPr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rPr>
                <a:t>0.6</a:t>
              </a:r>
              <a:endParaRPr kumimoji="1" lang="ja-JP" altLang="en-US" sz="16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3" name="テキスト ボックス 32"/>
            <p:cNvSpPr txBox="1"/>
            <p:nvPr/>
          </p:nvSpPr>
          <p:spPr>
            <a:xfrm>
              <a:off x="6637674" y="5166738"/>
              <a:ext cx="636183" cy="458260"/>
            </a:xfrm>
            <a:prstGeom prst="rect">
              <a:avLst/>
            </a:prstGeom>
            <a:noFill/>
          </p:spPr>
          <p:txBody>
            <a:bodyPr wrap="none" rtlCol="0">
              <a:spAutoFit/>
            </a:bodyPr>
            <a:lstStyle/>
            <a:p>
              <a:r>
                <a:rPr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rPr>
                <a:t>0.8</a:t>
              </a:r>
              <a:endParaRPr kumimoji="1" lang="ja-JP" altLang="en-US" sz="16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4" name="テキスト ボックス 33"/>
            <p:cNvSpPr txBox="1"/>
            <p:nvPr/>
          </p:nvSpPr>
          <p:spPr>
            <a:xfrm>
              <a:off x="3242337" y="5166738"/>
              <a:ext cx="729486" cy="458260"/>
            </a:xfrm>
            <a:prstGeom prst="rect">
              <a:avLst/>
            </a:prstGeom>
            <a:noFill/>
          </p:spPr>
          <p:txBody>
            <a:bodyPr wrap="none" rtlCol="0">
              <a:spAutoFit/>
            </a:bodyPr>
            <a:lstStyle/>
            <a:p>
              <a:r>
                <a:rPr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rPr>
                <a:t>-0.2</a:t>
              </a:r>
              <a:endParaRPr kumimoji="1" lang="ja-JP" altLang="en-US" sz="16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5" name="テキスト ボックス 34"/>
            <p:cNvSpPr txBox="1"/>
            <p:nvPr/>
          </p:nvSpPr>
          <p:spPr>
            <a:xfrm>
              <a:off x="2835424" y="4751022"/>
              <a:ext cx="742504" cy="458260"/>
            </a:xfrm>
            <a:prstGeom prst="rect">
              <a:avLst/>
            </a:prstGeom>
            <a:noFill/>
          </p:spPr>
          <p:txBody>
            <a:bodyPr wrap="none" rtlCol="0">
              <a:spAutoFit/>
            </a:bodyPr>
            <a:lstStyle/>
            <a:p>
              <a:r>
                <a:rPr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rPr>
                <a:t>1pA</a:t>
              </a:r>
              <a:endParaRPr kumimoji="1" lang="ja-JP" altLang="en-US" sz="1600" baseline="300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6" name="テキスト ボックス 35"/>
            <p:cNvSpPr txBox="1"/>
            <p:nvPr/>
          </p:nvSpPr>
          <p:spPr>
            <a:xfrm>
              <a:off x="2835423" y="3754535"/>
              <a:ext cx="742504" cy="458260"/>
            </a:xfrm>
            <a:prstGeom prst="rect">
              <a:avLst/>
            </a:prstGeom>
            <a:noFill/>
          </p:spPr>
          <p:txBody>
            <a:bodyPr wrap="none" rtlCol="0">
              <a:spAutoFit/>
            </a:bodyPr>
            <a:lstStyle/>
            <a:p>
              <a:r>
                <a:rPr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rPr>
                <a:t>1nA</a:t>
              </a:r>
              <a:endParaRPr kumimoji="1" lang="ja-JP" altLang="en-US" sz="1600" baseline="300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7" name="テキスト ボックス 36"/>
            <p:cNvSpPr txBox="1"/>
            <p:nvPr/>
          </p:nvSpPr>
          <p:spPr>
            <a:xfrm>
              <a:off x="2831538" y="2763677"/>
              <a:ext cx="749014" cy="458260"/>
            </a:xfrm>
            <a:prstGeom prst="rect">
              <a:avLst/>
            </a:prstGeom>
            <a:noFill/>
          </p:spPr>
          <p:txBody>
            <a:bodyPr wrap="none" rtlCol="0">
              <a:spAutoFit/>
            </a:bodyPr>
            <a:lstStyle/>
            <a:p>
              <a:r>
                <a:rPr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rPr>
                <a:t>1</a:t>
              </a:r>
              <a:r>
                <a:rPr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a:t>
              </a:r>
              <a:r>
                <a:rPr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rPr>
                <a:t>A</a:t>
              </a:r>
              <a:endParaRPr kumimoji="1" lang="ja-JP" altLang="en-US" sz="1600" baseline="300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8" name="テキスト ボックス 37"/>
            <p:cNvSpPr txBox="1"/>
            <p:nvPr/>
          </p:nvSpPr>
          <p:spPr>
            <a:xfrm>
              <a:off x="2754334" y="1764189"/>
              <a:ext cx="820617" cy="458260"/>
            </a:xfrm>
            <a:prstGeom prst="rect">
              <a:avLst/>
            </a:prstGeom>
            <a:noFill/>
          </p:spPr>
          <p:txBody>
            <a:bodyPr wrap="none" rtlCol="0">
              <a:spAutoFit/>
            </a:bodyPr>
            <a:lstStyle/>
            <a:p>
              <a:r>
                <a:rPr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rPr>
                <a:t>1</a:t>
              </a:r>
              <a:r>
                <a:rPr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m</a:t>
              </a:r>
              <a:r>
                <a:rPr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rPr>
                <a:t>A</a:t>
              </a:r>
              <a:endParaRPr kumimoji="1" lang="ja-JP" altLang="en-US" sz="1600" baseline="300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sp>
        <p:nvSpPr>
          <p:cNvPr id="48" name="テキスト ボックス 47"/>
          <p:cNvSpPr txBox="1"/>
          <p:nvPr/>
        </p:nvSpPr>
        <p:spPr>
          <a:xfrm>
            <a:off x="5071234" y="3582453"/>
            <a:ext cx="3935082" cy="646331"/>
          </a:xfrm>
          <a:prstGeom prst="rect">
            <a:avLst/>
          </a:prstGeom>
          <a:noFill/>
        </p:spPr>
        <p:txBody>
          <a:bodyPr wrap="square" rtlCol="0">
            <a:spAutoFit/>
          </a:bodyPr>
          <a:lstStyle/>
          <a:p>
            <a:r>
              <a:rPr lang="en-US" altLang="ja-JP" dirty="0"/>
              <a:t>FD-SOI</a:t>
            </a:r>
            <a:r>
              <a:rPr lang="ja-JP" altLang="en-US" dirty="0"/>
              <a:t>基板上に形成された</a:t>
            </a:r>
            <a:r>
              <a:rPr lang="en-US" altLang="ja-JP" dirty="0"/>
              <a:t>Nb/Al-STJ</a:t>
            </a:r>
            <a:r>
              <a:rPr lang="ja-JP" altLang="en-US" dirty="0"/>
              <a:t>の</a:t>
            </a:r>
            <a:r>
              <a:rPr lang="en-US" altLang="ja-JP" dirty="0"/>
              <a:t>I-V</a:t>
            </a:r>
            <a:r>
              <a:rPr lang="ja-JP" altLang="en-US" dirty="0"/>
              <a:t>特性</a:t>
            </a:r>
            <a:r>
              <a:rPr lang="en-US" altLang="ja-JP" dirty="0"/>
              <a:t>(KEK</a:t>
            </a:r>
            <a:r>
              <a:rPr lang="ja-JP" altLang="en-US" dirty="0"/>
              <a:t>のプロセス装置使用</a:t>
            </a:r>
            <a:r>
              <a:rPr lang="en-US" altLang="ja-JP" dirty="0"/>
              <a:t>)</a:t>
            </a:r>
          </a:p>
        </p:txBody>
      </p:sp>
    </p:spTree>
    <p:extLst>
      <p:ext uri="{BB962C8B-B14F-4D97-AF65-F5344CB8AC3E}">
        <p14:creationId xmlns:p14="http://schemas.microsoft.com/office/powerpoint/2010/main" val="9700235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00336" y="0"/>
            <a:ext cx="8229600" cy="764704"/>
          </a:xfrm>
        </p:spPr>
        <p:txBody>
          <a:bodyPr/>
          <a:lstStyle/>
          <a:p>
            <a:r>
              <a:rPr lang="ja-JP" altLang="en-US" dirty="0"/>
              <a:t>まとめ</a:t>
            </a:r>
            <a:endParaRPr kumimoji="1" lang="ja-JP" altLang="en-US" dirty="0"/>
          </a:p>
        </p:txBody>
      </p:sp>
      <p:sp>
        <p:nvSpPr>
          <p:cNvPr id="3" name="コンテンツ プレースホルダー 2"/>
          <p:cNvSpPr>
            <a:spLocks noGrp="1"/>
          </p:cNvSpPr>
          <p:nvPr>
            <p:ph idx="1"/>
          </p:nvPr>
        </p:nvSpPr>
        <p:spPr>
          <a:xfrm>
            <a:off x="256864" y="986673"/>
            <a:ext cx="8429936" cy="4536504"/>
          </a:xfrm>
        </p:spPr>
        <p:txBody>
          <a:bodyPr>
            <a:noAutofit/>
          </a:bodyPr>
          <a:lstStyle/>
          <a:p>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COBAND(</a:t>
            </a:r>
            <a:r>
              <a:rPr lang="ja-JP" altLang="en-US" sz="2000" dirty="0">
                <a:latin typeface="Arial Unicode MS" panose="020B0604020202020204" pitchFamily="50" charset="-128"/>
                <a:ea typeface="Arial Unicode MS" panose="020B0604020202020204" pitchFamily="50" charset="-128"/>
                <a:cs typeface="Arial Unicode MS" panose="020B0604020202020204" pitchFamily="50" charset="-128"/>
              </a:rPr>
              <a:t>宇宙背景ニュートリノ崩壊探索</a:t>
            </a: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a:t>
            </a:r>
            <a:r>
              <a:rPr lang="ja-JP" altLang="en-US" sz="2000" dirty="0">
                <a:latin typeface="Arial Unicode MS" panose="020B0604020202020204" pitchFamily="50" charset="-128"/>
                <a:ea typeface="Arial Unicode MS" panose="020B0604020202020204" pitchFamily="50" charset="-128"/>
                <a:cs typeface="Arial Unicode MS" panose="020B0604020202020204" pitchFamily="50" charset="-128"/>
              </a:rPr>
              <a:t>ロケット実験のための遠赤外光検出器</a:t>
            </a: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a:t>
            </a: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a:t>
            </a: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50</a:t>
            </a: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m)</a:t>
            </a:r>
            <a:r>
              <a:rPr lang="ja-JP" altLang="en-US" sz="2000" dirty="0">
                <a:latin typeface="Arial Unicode MS" panose="020B0604020202020204" pitchFamily="50" charset="-128"/>
                <a:ea typeface="Arial Unicode MS" panose="020B0604020202020204" pitchFamily="50" charset="-128"/>
                <a:cs typeface="Arial Unicode MS" panose="020B0604020202020204" pitchFamily="50" charset="-128"/>
              </a:rPr>
              <a:t>を開発中</a:t>
            </a:r>
            <a:endPar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endParaRPr>
          </a:p>
          <a:p>
            <a:r>
              <a:rPr lang="ja-JP" altLang="en-US" sz="2000" dirty="0">
                <a:latin typeface="Arial Unicode MS" panose="020B0604020202020204" pitchFamily="50" charset="-128"/>
                <a:ea typeface="Arial Unicode MS" panose="020B0604020202020204" pitchFamily="50" charset="-128"/>
                <a:cs typeface="Arial Unicode MS" panose="020B0604020202020204" pitchFamily="50" charset="-128"/>
              </a:rPr>
              <a:t>超伝導トンネル接合素子</a:t>
            </a: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(STJ) + SOI </a:t>
            </a:r>
            <a:r>
              <a:rPr lang="ja-JP" altLang="en-US" sz="2000" dirty="0">
                <a:latin typeface="Arial Unicode MS" panose="020B0604020202020204" pitchFamily="50" charset="-128"/>
                <a:ea typeface="Arial Unicode MS" panose="020B0604020202020204" pitchFamily="50" charset="-128"/>
                <a:cs typeface="Arial Unicode MS" panose="020B0604020202020204" pitchFamily="50" charset="-128"/>
              </a:rPr>
              <a:t>読み出し回路</a:t>
            </a:r>
            <a:endPar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endParaRPr>
          </a:p>
          <a:p>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SOI</a:t>
            </a:r>
            <a:r>
              <a:rPr lang="ja-JP" altLang="en-US" sz="2000" dirty="0">
                <a:latin typeface="Arial Unicode MS" panose="020B0604020202020204" pitchFamily="50" charset="-128"/>
                <a:ea typeface="Arial Unicode MS" panose="020B0604020202020204" pitchFamily="50" charset="-128"/>
                <a:cs typeface="Arial Unicode MS" panose="020B0604020202020204" pitchFamily="50" charset="-128"/>
              </a:rPr>
              <a:t>に技術を用いた極低温アンプによる読出し回路を開発中</a:t>
            </a:r>
            <a:endParaRPr lang="en-US" altLang="ja-JP" sz="2000" dirty="0">
              <a:latin typeface="Arial Unicode MS" pitchFamily="50" charset="-128"/>
              <a:ea typeface="Arial Unicode MS" pitchFamily="50" charset="-128"/>
              <a:cs typeface="Arial Unicode MS" pitchFamily="50" charset="-128"/>
            </a:endParaRPr>
          </a:p>
          <a:p>
            <a:pPr lvl="1"/>
            <a:r>
              <a:rPr lang="en-US" altLang="ja-JP" sz="1800" dirty="0">
                <a:latin typeface="Arial Unicode MS" pitchFamily="50" charset="-128"/>
                <a:ea typeface="Arial Unicode MS" pitchFamily="50" charset="-128"/>
                <a:cs typeface="Arial Unicode MS" pitchFamily="50" charset="-128"/>
              </a:rPr>
              <a:t>SOI</a:t>
            </a:r>
            <a:r>
              <a:rPr lang="ja-JP" altLang="en-US" sz="1800" dirty="0">
                <a:latin typeface="Arial Unicode MS" pitchFamily="50" charset="-128"/>
                <a:ea typeface="Arial Unicode MS" pitchFamily="50" charset="-128"/>
                <a:cs typeface="Arial Unicode MS" pitchFamily="50" charset="-128"/>
              </a:rPr>
              <a:t>アンプの極低温での動作を確認．</a:t>
            </a:r>
            <a:r>
              <a:rPr lang="ja-JP" altLang="en-US" sz="1800" dirty="0">
                <a:solidFill>
                  <a:srgbClr val="FF0000"/>
                </a:solidFill>
                <a:latin typeface="Arial Unicode MS" pitchFamily="50" charset="-128"/>
                <a:ea typeface="Arial Unicode MS" pitchFamily="50" charset="-128"/>
                <a:cs typeface="Arial Unicode MS" pitchFamily="50" charset="-128"/>
              </a:rPr>
              <a:t>実際の</a:t>
            </a:r>
            <a:r>
              <a:rPr lang="en-US" altLang="ja-JP" sz="1800" dirty="0">
                <a:solidFill>
                  <a:srgbClr val="FF0000"/>
                </a:solidFill>
                <a:latin typeface="Arial Unicode MS" pitchFamily="50" charset="-128"/>
                <a:ea typeface="Arial Unicode MS" pitchFamily="50" charset="-128"/>
                <a:cs typeface="Arial Unicode MS" pitchFamily="50" charset="-128"/>
              </a:rPr>
              <a:t>STJ</a:t>
            </a:r>
            <a:r>
              <a:rPr lang="ja-JP" altLang="en-US" sz="1800" dirty="0">
                <a:solidFill>
                  <a:srgbClr val="FF0000"/>
                </a:solidFill>
                <a:latin typeface="Arial Unicode MS" pitchFamily="50" charset="-128"/>
                <a:ea typeface="Arial Unicode MS" pitchFamily="50" charset="-128"/>
                <a:cs typeface="Arial Unicode MS" pitchFamily="50" charset="-128"/>
              </a:rPr>
              <a:t>の光パルス信号の</a:t>
            </a:r>
            <a:r>
              <a:rPr lang="en-US" altLang="ja-JP" sz="1800" dirty="0">
                <a:solidFill>
                  <a:srgbClr val="FF0000"/>
                </a:solidFill>
                <a:latin typeface="Arial Unicode MS" pitchFamily="50" charset="-128"/>
                <a:ea typeface="Arial Unicode MS" pitchFamily="50" charset="-128"/>
                <a:cs typeface="Arial Unicode MS" pitchFamily="50" charset="-128"/>
              </a:rPr>
              <a:t>SOI</a:t>
            </a:r>
            <a:r>
              <a:rPr lang="ja-JP" altLang="en-US" sz="1800" dirty="0">
                <a:solidFill>
                  <a:srgbClr val="FF0000"/>
                </a:solidFill>
                <a:latin typeface="Arial Unicode MS" pitchFamily="50" charset="-128"/>
                <a:ea typeface="Arial Unicode MS" pitchFamily="50" charset="-128"/>
                <a:cs typeface="Arial Unicode MS" pitchFamily="50" charset="-128"/>
              </a:rPr>
              <a:t>アンプでの増幅信号読み出しに成功．</a:t>
            </a:r>
            <a:r>
              <a:rPr lang="ja-JP" altLang="en-US" sz="1800" dirty="0">
                <a:latin typeface="Arial Unicode MS" pitchFamily="50" charset="-128"/>
                <a:ea typeface="Arial Unicode MS" pitchFamily="50" charset="-128"/>
                <a:cs typeface="Arial Unicode MS" pitchFamily="50" charset="-128"/>
              </a:rPr>
              <a:t>ノイズ評価に向けた測定を準備中</a:t>
            </a:r>
            <a:endParaRPr lang="en-US" altLang="ja-JP" sz="1800" dirty="0">
              <a:latin typeface="Arial Unicode MS" pitchFamily="50" charset="-128"/>
              <a:ea typeface="Arial Unicode MS" pitchFamily="50" charset="-128"/>
              <a:cs typeface="Arial Unicode MS" pitchFamily="50" charset="-128"/>
            </a:endParaRPr>
          </a:p>
          <a:p>
            <a:pPr lvl="1"/>
            <a:r>
              <a:rPr lang="ja-JP" altLang="en-US" sz="1800" dirty="0">
                <a:latin typeface="Arial Unicode MS" pitchFamily="50" charset="-128"/>
                <a:ea typeface="Arial Unicode MS" pitchFamily="50" charset="-128"/>
                <a:cs typeface="Arial Unicode MS" pitchFamily="50" charset="-128"/>
              </a:rPr>
              <a:t>光子計数の利点を最大限に生かす低インプットインピーダンス高速アンプ</a:t>
            </a:r>
            <a:r>
              <a:rPr lang="en-US" altLang="ja-JP" sz="1800" dirty="0">
                <a:latin typeface="Arial Unicode MS" pitchFamily="50" charset="-128"/>
                <a:ea typeface="Arial Unicode MS" pitchFamily="50" charset="-128"/>
                <a:cs typeface="Arial Unicode MS" pitchFamily="50" charset="-128"/>
              </a:rPr>
              <a:t>(</a:t>
            </a:r>
            <a:r>
              <a:rPr lang="ja-JP" altLang="en-US" sz="1800" dirty="0">
                <a:latin typeface="Arial Unicode MS" pitchFamily="50" charset="-128"/>
                <a:ea typeface="Arial Unicode MS" pitchFamily="50" charset="-128"/>
                <a:cs typeface="Arial Unicode MS" pitchFamily="50" charset="-128"/>
              </a:rPr>
              <a:t>帯域</a:t>
            </a:r>
            <a:r>
              <a:rPr lang="en-US" altLang="ja-JP" sz="1800" dirty="0">
                <a:latin typeface="Arial Unicode MS" pitchFamily="50" charset="-128"/>
                <a:ea typeface="Arial Unicode MS" pitchFamily="50" charset="-128"/>
                <a:cs typeface="Arial Unicode MS" pitchFamily="50" charset="-128"/>
              </a:rPr>
              <a:t>&gt;1MHz)</a:t>
            </a:r>
            <a:r>
              <a:rPr lang="ja-JP" altLang="en-US" sz="1800" dirty="0">
                <a:latin typeface="Arial Unicode MS" pitchFamily="50" charset="-128"/>
                <a:ea typeface="Arial Unicode MS" pitchFamily="50" charset="-128"/>
                <a:cs typeface="Arial Unicode MS" pitchFamily="50" charset="-128"/>
              </a:rPr>
              <a:t>を製作中</a:t>
            </a:r>
            <a:endParaRPr lang="en-US" altLang="ja-JP" sz="1800" dirty="0">
              <a:latin typeface="Arial Unicode MS" pitchFamily="50" charset="-128"/>
              <a:ea typeface="Arial Unicode MS" pitchFamily="50" charset="-128"/>
              <a:cs typeface="Arial Unicode MS" pitchFamily="50" charset="-128"/>
            </a:endParaRPr>
          </a:p>
          <a:p>
            <a:pPr lvl="1"/>
            <a:r>
              <a:rPr lang="en-US" altLang="ja-JP" sz="1800" dirty="0">
                <a:latin typeface="Arial Unicode MS" pitchFamily="50" charset="-128"/>
                <a:ea typeface="Arial Unicode MS" pitchFamily="50" charset="-128"/>
                <a:cs typeface="Arial Unicode MS" pitchFamily="50" charset="-128"/>
              </a:rPr>
              <a:t>SOI </a:t>
            </a:r>
            <a:r>
              <a:rPr lang="ja-JP" altLang="en-US" sz="1800" dirty="0">
                <a:latin typeface="Arial Unicode MS" pitchFamily="50" charset="-128"/>
                <a:ea typeface="Arial Unicode MS" pitchFamily="50" charset="-128"/>
                <a:cs typeface="Arial Unicode MS" pitchFamily="50" charset="-128"/>
              </a:rPr>
              <a:t>アンプ一体型</a:t>
            </a:r>
            <a:r>
              <a:rPr lang="en-US" altLang="ja-JP" sz="1800" dirty="0">
                <a:latin typeface="Arial Unicode MS" pitchFamily="50" charset="-128"/>
                <a:ea typeface="Arial Unicode MS" pitchFamily="50" charset="-128"/>
                <a:cs typeface="Arial Unicode MS" pitchFamily="50" charset="-128"/>
              </a:rPr>
              <a:t>STJ</a:t>
            </a:r>
            <a:r>
              <a:rPr lang="ja-JP" altLang="en-US" sz="1800" dirty="0">
                <a:latin typeface="Arial Unicode MS" pitchFamily="50" charset="-128"/>
                <a:ea typeface="Arial Unicode MS" pitchFamily="50" charset="-128"/>
                <a:cs typeface="Arial Unicode MS" pitchFamily="50" charset="-128"/>
              </a:rPr>
              <a:t>の可能性</a:t>
            </a:r>
            <a:endParaRPr lang="en-US" altLang="ja-JP" sz="1800" dirty="0">
              <a:latin typeface="Arial Unicode MS" pitchFamily="50" charset="-128"/>
              <a:ea typeface="Arial Unicode MS" pitchFamily="50" charset="-128"/>
              <a:cs typeface="Arial Unicode MS" pitchFamily="50" charset="-128"/>
            </a:endParaRPr>
          </a:p>
        </p:txBody>
      </p:sp>
      <p:sp>
        <p:nvSpPr>
          <p:cNvPr id="4" name="スライド番号プレースホルダー 3"/>
          <p:cNvSpPr>
            <a:spLocks noGrp="1"/>
          </p:cNvSpPr>
          <p:nvPr>
            <p:ph type="sldNum" sz="quarter" idx="12"/>
          </p:nvPr>
        </p:nvSpPr>
        <p:spPr/>
        <p:txBody>
          <a:bodyPr/>
          <a:lstStyle/>
          <a:p>
            <a:fld id="{D2D8002D-B5B0-4BAC-B1F6-782DDCCE6D9C}" type="slidenum">
              <a:rPr kumimoji="1" lang="ja-JP" altLang="en-US" smtClean="0"/>
              <a:t>17</a:t>
            </a:fld>
            <a:endParaRPr kumimoji="1" lang="ja-JP" altLang="en-US" dirty="0"/>
          </a:p>
        </p:txBody>
      </p:sp>
      <p:sp>
        <p:nvSpPr>
          <p:cNvPr id="5" name="テキスト ボックス 4"/>
          <p:cNvSpPr txBox="1"/>
          <p:nvPr/>
        </p:nvSpPr>
        <p:spPr>
          <a:xfrm>
            <a:off x="426692" y="6117582"/>
            <a:ext cx="7776887" cy="707886"/>
          </a:xfrm>
          <a:prstGeom prst="rect">
            <a:avLst/>
          </a:prstGeom>
          <a:noFill/>
        </p:spPr>
        <p:txBody>
          <a:bodyPr vert="horz" wrap="square">
            <a:spAutoFit/>
          </a:bodyPr>
          <a:lstStyle/>
          <a:p>
            <a:pPr>
              <a:defRPr/>
            </a:pPr>
            <a:r>
              <a:rPr lang="ja-JP" altLang="en-US" sz="1400" dirty="0">
                <a:latin typeface="Arial Unicode MS" pitchFamily="50" charset="-128"/>
                <a:ea typeface="Arial Unicode MS" pitchFamily="50" charset="-128"/>
                <a:cs typeface="Arial Unicode MS" pitchFamily="50" charset="-128"/>
              </a:rPr>
              <a:t>本講演の</a:t>
            </a:r>
            <a:r>
              <a:rPr lang="en-US" altLang="ja-JP" sz="1400" dirty="0">
                <a:latin typeface="Arial Unicode MS" pitchFamily="50" charset="-128"/>
                <a:ea typeface="Arial Unicode MS" pitchFamily="50" charset="-128"/>
                <a:cs typeface="Arial Unicode MS" pitchFamily="50" charset="-128"/>
              </a:rPr>
              <a:t>SOI</a:t>
            </a:r>
            <a:r>
              <a:rPr lang="ja-JP" altLang="en-US" sz="1400" dirty="0">
                <a:latin typeface="Arial Unicode MS" pitchFamily="50" charset="-128"/>
                <a:ea typeface="Arial Unicode MS" pitchFamily="50" charset="-128"/>
                <a:cs typeface="Arial Unicode MS" pitchFamily="50" charset="-128"/>
              </a:rPr>
              <a:t>アンプの設計は，</a:t>
            </a:r>
            <a:r>
              <a:rPr lang="en-US" altLang="ja-JP" sz="1400" dirty="0">
                <a:latin typeface="Arial Unicode MS" pitchFamily="50" charset="-128"/>
                <a:ea typeface="Arial Unicode MS" pitchFamily="50" charset="-128"/>
                <a:cs typeface="Arial Unicode MS" pitchFamily="50" charset="-128"/>
              </a:rPr>
              <a:t>VDEC</a:t>
            </a:r>
            <a:r>
              <a:rPr lang="ja-JP" altLang="en-US" sz="1400" dirty="0">
                <a:latin typeface="Arial Unicode MS" pitchFamily="50" charset="-128"/>
                <a:ea typeface="Arial Unicode MS" pitchFamily="50" charset="-128"/>
                <a:cs typeface="Arial Unicode MS" pitchFamily="50" charset="-128"/>
              </a:rPr>
              <a:t>のサポートを受けて行われています．</a:t>
            </a:r>
            <a:endParaRPr lang="en-US" altLang="ja-JP" sz="1400" dirty="0">
              <a:latin typeface="Arial Unicode MS" pitchFamily="50" charset="-128"/>
              <a:ea typeface="Arial Unicode MS" pitchFamily="50" charset="-128"/>
              <a:cs typeface="Arial Unicode MS" pitchFamily="50" charset="-128"/>
            </a:endParaRPr>
          </a:p>
          <a:p>
            <a:pPr>
              <a:defRPr/>
            </a:pPr>
            <a:r>
              <a:rPr lang="en-US" altLang="ja-JP" sz="1400" dirty="0">
                <a:latin typeface="Arial Unicode MS" pitchFamily="50" charset="-128"/>
                <a:ea typeface="Arial Unicode MS" pitchFamily="50" charset="-128"/>
                <a:cs typeface="Arial Unicode MS" pitchFamily="50" charset="-128"/>
              </a:rPr>
              <a:t>* </a:t>
            </a:r>
            <a:r>
              <a:rPr lang="en-US" altLang="ja-JP" sz="1200" dirty="0">
                <a:latin typeface="Arial Unicode MS" pitchFamily="50" charset="-128"/>
                <a:ea typeface="Arial Unicode MS" pitchFamily="50" charset="-128"/>
                <a:cs typeface="Arial Unicode MS" pitchFamily="50" charset="-128"/>
              </a:rPr>
              <a:t>VLSI Design and Education Center(VDEC), the U. Tokyo in collaboration with Synopsys, Inc., Cadence Design Systems, Inc., and Mentor Graphics, Inc.</a:t>
            </a:r>
          </a:p>
        </p:txBody>
      </p:sp>
    </p:spTree>
    <p:extLst>
      <p:ext uri="{BB962C8B-B14F-4D97-AF65-F5344CB8AC3E}">
        <p14:creationId xmlns:p14="http://schemas.microsoft.com/office/powerpoint/2010/main" val="16059383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80928"/>
            <a:ext cx="8229600" cy="1143000"/>
          </a:xfrm>
        </p:spPr>
        <p:txBody>
          <a:bodyPr/>
          <a:lstStyle/>
          <a:p>
            <a:r>
              <a:rPr kumimoji="1" lang="en-US" altLang="ja-JP" dirty="0"/>
              <a:t>backup</a:t>
            </a:r>
            <a:endParaRPr kumimoji="1" lang="ja-JP" altLang="en-US" dirty="0"/>
          </a:p>
        </p:txBody>
      </p:sp>
      <p:sp>
        <p:nvSpPr>
          <p:cNvPr id="4" name="スライド番号プレースホルダー 3"/>
          <p:cNvSpPr>
            <a:spLocks noGrp="1"/>
          </p:cNvSpPr>
          <p:nvPr>
            <p:ph type="sldNum" sz="quarter" idx="12"/>
          </p:nvPr>
        </p:nvSpPr>
        <p:spPr/>
        <p:txBody>
          <a:bodyPr/>
          <a:lstStyle/>
          <a:p>
            <a:fld id="{D2D8002D-B5B0-4BAC-B1F6-782DDCCE6D9C}" type="slidenum">
              <a:rPr kumimoji="1" lang="ja-JP" altLang="en-US" smtClean="0"/>
              <a:t>18</a:t>
            </a:fld>
            <a:endParaRPr kumimoji="1" lang="ja-JP" altLang="en-US"/>
          </a:p>
        </p:txBody>
      </p:sp>
    </p:spTree>
    <p:extLst>
      <p:ext uri="{BB962C8B-B14F-4D97-AF65-F5344CB8AC3E}">
        <p14:creationId xmlns:p14="http://schemas.microsoft.com/office/powerpoint/2010/main" val="22439305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 name="正方形/長方形 145"/>
          <p:cNvSpPr/>
          <p:nvPr/>
        </p:nvSpPr>
        <p:spPr>
          <a:xfrm>
            <a:off x="6849756" y="2007211"/>
            <a:ext cx="924728" cy="75389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Arial" panose="020B0604020202020204" pitchFamily="34" charset="0"/>
              <a:cs typeface="Arial" panose="020B0604020202020204" pitchFamily="34" charset="0"/>
            </a:endParaRPr>
          </a:p>
        </p:txBody>
      </p:sp>
      <p:sp>
        <p:nvSpPr>
          <p:cNvPr id="145" name="正方形/長方形 144"/>
          <p:cNvSpPr/>
          <p:nvPr/>
        </p:nvSpPr>
        <p:spPr>
          <a:xfrm>
            <a:off x="768177" y="4718335"/>
            <a:ext cx="2004920" cy="22399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Arial" panose="020B0604020202020204" pitchFamily="34" charset="0"/>
              <a:cs typeface="Arial" panose="020B0604020202020204" pitchFamily="34" charset="0"/>
            </a:endParaRPr>
          </a:p>
        </p:txBody>
      </p:sp>
      <p:sp>
        <p:nvSpPr>
          <p:cNvPr id="12" name="正方形/長方形 11"/>
          <p:cNvSpPr/>
          <p:nvPr/>
        </p:nvSpPr>
        <p:spPr>
          <a:xfrm>
            <a:off x="754279" y="2471757"/>
            <a:ext cx="2004920" cy="22399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Arial" panose="020B0604020202020204" pitchFamily="34" charset="0"/>
              <a:cs typeface="Arial" panose="020B0604020202020204" pitchFamily="34" charset="0"/>
            </a:endParaRPr>
          </a:p>
        </p:txBody>
      </p:sp>
      <p:pic>
        <p:nvPicPr>
          <p:cNvPr id="23555" name="Picture 2"/>
          <p:cNvPicPr>
            <a:picLocks noChangeAspect="1" noChangeArrowheads="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r="47643"/>
          <a:stretch/>
        </p:blipFill>
        <p:spPr bwMode="auto">
          <a:xfrm>
            <a:off x="2891428" y="1223408"/>
            <a:ext cx="3672408" cy="3615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2" name="グループ化 21"/>
          <p:cNvGrpSpPr/>
          <p:nvPr/>
        </p:nvGrpSpPr>
        <p:grpSpPr>
          <a:xfrm>
            <a:off x="3788180" y="1998755"/>
            <a:ext cx="1765714" cy="2228073"/>
            <a:chOff x="3585514" y="3116912"/>
            <a:chExt cx="1765714" cy="2228073"/>
          </a:xfrm>
        </p:grpSpPr>
        <p:cxnSp>
          <p:nvCxnSpPr>
            <p:cNvPr id="4" name="直線コネクタ 3"/>
            <p:cNvCxnSpPr/>
            <p:nvPr/>
          </p:nvCxnSpPr>
          <p:spPr>
            <a:xfrm flipH="1">
              <a:off x="3707904" y="3934015"/>
              <a:ext cx="1583111" cy="567373"/>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75" name="直線コネクタ 74"/>
            <p:cNvCxnSpPr/>
            <p:nvPr/>
          </p:nvCxnSpPr>
          <p:spPr>
            <a:xfrm flipV="1">
              <a:off x="3585514" y="4498201"/>
              <a:ext cx="122390" cy="846784"/>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76" name="直線コネクタ 75"/>
            <p:cNvCxnSpPr/>
            <p:nvPr/>
          </p:nvCxnSpPr>
          <p:spPr>
            <a:xfrm flipV="1">
              <a:off x="5291015" y="3116912"/>
              <a:ext cx="60213" cy="820631"/>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grpSp>
      <p:sp>
        <p:nvSpPr>
          <p:cNvPr id="23556" name="Rectangle 3"/>
          <p:cNvSpPr>
            <a:spLocks noGrp="1" noChangeArrowheads="1"/>
          </p:cNvSpPr>
          <p:nvPr>
            <p:ph type="title"/>
          </p:nvPr>
        </p:nvSpPr>
        <p:spPr>
          <a:xfrm>
            <a:off x="533535" y="270400"/>
            <a:ext cx="8229600" cy="720080"/>
          </a:xfrm>
        </p:spPr>
        <p:txBody>
          <a:bodyPr>
            <a:normAutofit/>
          </a:bodyPr>
          <a:lstStyle/>
          <a:p>
            <a:r>
              <a:rPr lang="en-US" altLang="ja-JP" sz="3200" dirty="0">
                <a:latin typeface="Arial" panose="020B0604020202020204" pitchFamily="34" charset="0"/>
                <a:ea typeface="Arial Unicode MS" panose="020B0604020202020204" pitchFamily="50" charset="-128"/>
                <a:cs typeface="Arial" panose="020B0604020202020204" pitchFamily="34" charset="0"/>
              </a:rPr>
              <a:t>STJ</a:t>
            </a:r>
            <a:r>
              <a:rPr lang="ja-JP" altLang="en-US" sz="3200" dirty="0">
                <a:latin typeface="Arial" panose="020B0604020202020204" pitchFamily="34" charset="0"/>
                <a:ea typeface="Arial Unicode MS" panose="020B0604020202020204" pitchFamily="50" charset="-128"/>
                <a:cs typeface="Arial" panose="020B0604020202020204" pitchFamily="34" charset="0"/>
              </a:rPr>
              <a:t> </a:t>
            </a:r>
            <a:r>
              <a:rPr lang="en-US" altLang="ja-JP" sz="3200" dirty="0">
                <a:latin typeface="Arial" panose="020B0604020202020204" pitchFamily="34" charset="0"/>
                <a:ea typeface="Arial Unicode MS" panose="020B0604020202020204" pitchFamily="50" charset="-128"/>
                <a:cs typeface="Arial" panose="020B0604020202020204" pitchFamily="34" charset="0"/>
              </a:rPr>
              <a:t>current-voltage curve</a:t>
            </a:r>
            <a:endParaRPr lang="ja-JP" altLang="en-US" sz="3200" dirty="0">
              <a:latin typeface="Arial" panose="020B0604020202020204" pitchFamily="34" charset="0"/>
              <a:ea typeface="Arial Unicode MS" panose="020B0604020202020204" pitchFamily="50" charset="-128"/>
              <a:cs typeface="Arial" panose="020B0604020202020204" pitchFamily="34" charset="0"/>
            </a:endParaRPr>
          </a:p>
        </p:txBody>
      </p:sp>
      <mc:AlternateContent xmlns:mc="http://schemas.openxmlformats.org/markup-compatibility/2006" xmlns:a14="http://schemas.microsoft.com/office/drawing/2010/main">
        <mc:Choice Requires="a14">
          <p:sp>
            <p:nvSpPr>
              <p:cNvPr id="23557" name="Rectangle 4"/>
              <p:cNvSpPr>
                <a:spLocks noGrp="1" noChangeArrowheads="1"/>
              </p:cNvSpPr>
              <p:nvPr>
                <p:ph type="body" idx="1"/>
              </p:nvPr>
            </p:nvSpPr>
            <p:spPr>
              <a:xfrm>
                <a:off x="3485687" y="4838645"/>
                <a:ext cx="5548006" cy="1656184"/>
              </a:xfrm>
            </p:spPr>
            <p:txBody>
              <a:bodyPr>
                <a:normAutofit/>
              </a:bodyPr>
              <a:lstStyle/>
              <a:p>
                <a:pPr marL="0" indent="0">
                  <a:lnSpc>
                    <a:spcPct val="90000"/>
                  </a:lnSpc>
                  <a:buNone/>
                </a:pPr>
                <a:r>
                  <a:rPr lang="en-US" altLang="ja-JP" sz="2400" dirty="0">
                    <a:latin typeface="Arial" panose="020B0604020202020204" pitchFamily="34" charset="0"/>
                    <a:cs typeface="Arial" panose="020B0604020202020204" pitchFamily="34" charset="0"/>
                  </a:rPr>
                  <a:t>Optical signal readout</a:t>
                </a:r>
                <a:endParaRPr lang="ja-JP" altLang="en-US" sz="2400" dirty="0">
                  <a:latin typeface="Arial" panose="020B0604020202020204" pitchFamily="34" charset="0"/>
                  <a:ea typeface="Arial Unicode MS" panose="020B0604020202020204" pitchFamily="50" charset="-128"/>
                  <a:cs typeface="Arial" panose="020B0604020202020204" pitchFamily="34" charset="0"/>
                </a:endParaRPr>
              </a:p>
              <a:p>
                <a:pPr>
                  <a:lnSpc>
                    <a:spcPct val="90000"/>
                  </a:lnSpc>
                  <a:buFont typeface="Wingdings" pitchFamily="2" charset="2"/>
                  <a:buChar char="è"/>
                </a:pP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Apply a constant bias voltage (|V|&lt;2</a:t>
                </a:r>
                <a14:m>
                  <m:oMath xmlns:m="http://schemas.openxmlformats.org/officeDocument/2006/math">
                    <m:r>
                      <m:rPr>
                        <m:sty m:val="p"/>
                      </m:rPr>
                      <a:rPr lang="en-US" altLang="ja-JP" sz="2000">
                        <a:latin typeface="Cambria Math"/>
                      </a:rPr>
                      <m:t>Δ</m:t>
                    </m:r>
                  </m:oMath>
                </a14:m>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 across the junction and collect tunneling current of quasi particles created by photons</a:t>
                </a:r>
                <a:endParaRPr lang="en-US" altLang="ja-JP" sz="2000" dirty="0">
                  <a:latin typeface="Arial" panose="020B0604020202020204" pitchFamily="34" charset="0"/>
                  <a:ea typeface="Arial Unicode MS" panose="020B0604020202020204" pitchFamily="50" charset="-128"/>
                  <a:cs typeface="Arial" panose="020B0604020202020204" pitchFamily="34" charset="0"/>
                  <a:sym typeface="Symbol"/>
                </a:endParaRPr>
              </a:p>
              <a:p>
                <a:pPr>
                  <a:lnSpc>
                    <a:spcPct val="90000"/>
                  </a:lnSpc>
                  <a:buFont typeface="Wingdings" panose="05000000000000000000" pitchFamily="2" charset="2"/>
                  <a:buChar char="ü"/>
                </a:pPr>
                <a:r>
                  <a:rPr lang="en-US" altLang="ja-JP" sz="2000" dirty="0">
                    <a:solidFill>
                      <a:srgbClr val="C00000"/>
                    </a:solidFill>
                    <a:latin typeface="Arial" panose="020B0604020202020204" pitchFamily="34" charset="0"/>
                    <a:ea typeface="Arial Unicode MS" panose="020B0604020202020204" pitchFamily="50" charset="-128"/>
                    <a:cs typeface="Arial" panose="020B0604020202020204" pitchFamily="34" charset="0"/>
                    <a:sym typeface="Symbol"/>
                  </a:rPr>
                  <a:t>Leak current causes background noise</a:t>
                </a:r>
                <a:endParaRPr lang="ja-JP" altLang="en-US" sz="2000" dirty="0">
                  <a:solidFill>
                    <a:srgbClr val="C00000"/>
                  </a:solidFill>
                  <a:latin typeface="Arial" panose="020B0604020202020204" pitchFamily="34" charset="0"/>
                  <a:ea typeface="Arial Unicode MS" panose="020B0604020202020204" pitchFamily="50" charset="-128"/>
                  <a:cs typeface="Arial" panose="020B0604020202020204" pitchFamily="34" charset="0"/>
                </a:endParaRPr>
              </a:p>
            </p:txBody>
          </p:sp>
        </mc:Choice>
        <mc:Fallback xmlns="">
          <p:sp>
            <p:nvSpPr>
              <p:cNvPr id="23557" name="Rectangle 4"/>
              <p:cNvSpPr>
                <a:spLocks noGrp="1" noRot="1" noChangeAspect="1" noMove="1" noResize="1" noEditPoints="1" noAdjustHandles="1" noChangeArrowheads="1" noChangeShapeType="1" noTextEdit="1"/>
              </p:cNvSpPr>
              <p:nvPr>
                <p:ph type="body" idx="1"/>
              </p:nvPr>
            </p:nvSpPr>
            <p:spPr>
              <a:xfrm>
                <a:off x="3485687" y="4838645"/>
                <a:ext cx="5548006" cy="1656184"/>
              </a:xfrm>
              <a:blipFill>
                <a:blip r:embed="rId4"/>
                <a:stretch>
                  <a:fillRect l="-1758" t="-4797" r="-549" b="-6273"/>
                </a:stretch>
              </a:blipFill>
            </p:spPr>
            <p:txBody>
              <a:bodyPr/>
              <a:lstStyle/>
              <a:p>
                <a:r>
                  <a:rPr lang="ja-JP" altLang="en-US">
                    <a:noFill/>
                  </a:rPr>
                  <a:t> </a:t>
                </a:r>
              </a:p>
            </p:txBody>
          </p:sp>
        </mc:Fallback>
      </mc:AlternateContent>
      <p:cxnSp>
        <p:nvCxnSpPr>
          <p:cNvPr id="80" name="直線コネクタ 79"/>
          <p:cNvCxnSpPr/>
          <p:nvPr/>
        </p:nvCxnSpPr>
        <p:spPr bwMode="auto">
          <a:xfrm>
            <a:off x="6838859" y="1375204"/>
            <a:ext cx="936104" cy="0"/>
          </a:xfrm>
          <a:prstGeom prst="lin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1" name="直線コネクタ 80"/>
          <p:cNvCxnSpPr/>
          <p:nvPr/>
        </p:nvCxnSpPr>
        <p:spPr bwMode="auto">
          <a:xfrm>
            <a:off x="6838859" y="1700808"/>
            <a:ext cx="936104" cy="0"/>
          </a:xfrm>
          <a:prstGeom prst="line">
            <a:avLst/>
          </a:prstGeom>
          <a:noFill/>
          <a:ln w="25400" cap="flat" cmpd="sng" algn="ctr">
            <a:solidFill>
              <a:schemeClr val="tx1"/>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2" name="正方形/長方形 81"/>
          <p:cNvSpPr/>
          <p:nvPr/>
        </p:nvSpPr>
        <p:spPr bwMode="auto">
          <a:xfrm>
            <a:off x="7774963" y="1188984"/>
            <a:ext cx="144016" cy="1572125"/>
          </a:xfrm>
          <a:prstGeom prst="rect">
            <a:avLst/>
          </a:prstGeom>
          <a:solidFill>
            <a:schemeClr val="accent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panose="020B0604020202020204" pitchFamily="34" charset="0"/>
              <a:ea typeface="Arial Unicode MS" panose="020B0604020202020204" pitchFamily="50" charset="-128"/>
              <a:cs typeface="Arial" panose="020B0604020202020204" pitchFamily="34" charset="0"/>
            </a:endParaRPr>
          </a:p>
        </p:txBody>
      </p:sp>
      <p:sp>
        <p:nvSpPr>
          <p:cNvPr id="85" name="円/楕円 84"/>
          <p:cNvSpPr/>
          <p:nvPr/>
        </p:nvSpPr>
        <p:spPr bwMode="auto">
          <a:xfrm>
            <a:off x="7118415" y="1927388"/>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panose="020B0604020202020204" pitchFamily="34" charset="0"/>
              <a:ea typeface="Arial Unicode MS" panose="020B0604020202020204" pitchFamily="50" charset="-128"/>
              <a:cs typeface="Arial" panose="020B0604020202020204" pitchFamily="34" charset="0"/>
            </a:endParaRPr>
          </a:p>
        </p:txBody>
      </p:sp>
      <p:sp>
        <p:nvSpPr>
          <p:cNvPr id="86" name="円/楕円 85"/>
          <p:cNvSpPr/>
          <p:nvPr/>
        </p:nvSpPr>
        <p:spPr bwMode="auto">
          <a:xfrm>
            <a:off x="7343007" y="1927388"/>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panose="020B0604020202020204" pitchFamily="34" charset="0"/>
              <a:ea typeface="Arial Unicode MS" panose="020B0604020202020204" pitchFamily="50" charset="-128"/>
              <a:cs typeface="Arial" panose="020B0604020202020204" pitchFamily="34" charset="0"/>
            </a:endParaRPr>
          </a:p>
        </p:txBody>
      </p:sp>
      <p:cxnSp>
        <p:nvCxnSpPr>
          <p:cNvPr id="99" name="直線矢印コネクタ 98"/>
          <p:cNvCxnSpPr/>
          <p:nvPr/>
        </p:nvCxnSpPr>
        <p:spPr bwMode="auto">
          <a:xfrm>
            <a:off x="7567599" y="1951073"/>
            <a:ext cx="555311" cy="56138"/>
          </a:xfrm>
          <a:prstGeom prst="straightConnector1">
            <a:avLst/>
          </a:prstGeom>
          <a:noFill/>
          <a:ln w="25400" cap="flat" cmpd="sng" algn="ctr">
            <a:solidFill>
              <a:srgbClr val="FF0000"/>
            </a:solidFill>
            <a:prstDash val="solid"/>
            <a:round/>
            <a:headEnd type="none" w="med" len="me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1" name="直線コネクタ 70"/>
          <p:cNvCxnSpPr/>
          <p:nvPr/>
        </p:nvCxnSpPr>
        <p:spPr bwMode="auto">
          <a:xfrm>
            <a:off x="755576" y="1791522"/>
            <a:ext cx="936104" cy="0"/>
          </a:xfrm>
          <a:prstGeom prst="lin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2" name="直線コネクタ 71"/>
          <p:cNvCxnSpPr/>
          <p:nvPr/>
        </p:nvCxnSpPr>
        <p:spPr bwMode="auto">
          <a:xfrm>
            <a:off x="755576" y="2132856"/>
            <a:ext cx="936104" cy="0"/>
          </a:xfrm>
          <a:prstGeom prst="line">
            <a:avLst/>
          </a:prstGeom>
          <a:noFill/>
          <a:ln w="25400" cap="flat" cmpd="sng" algn="ctr">
            <a:solidFill>
              <a:schemeClr val="tx1"/>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9" name="正方形/長方形 78"/>
          <p:cNvSpPr/>
          <p:nvPr/>
        </p:nvSpPr>
        <p:spPr bwMode="auto">
          <a:xfrm>
            <a:off x="1691680" y="1124744"/>
            <a:ext cx="144016" cy="1572125"/>
          </a:xfrm>
          <a:prstGeom prst="rect">
            <a:avLst/>
          </a:prstGeom>
          <a:solidFill>
            <a:schemeClr val="accent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panose="020B0604020202020204" pitchFamily="34" charset="0"/>
              <a:ea typeface="Arial Unicode MS" panose="020B0604020202020204" pitchFamily="50" charset="-128"/>
              <a:cs typeface="Arial" panose="020B0604020202020204" pitchFamily="34" charset="0"/>
            </a:endParaRPr>
          </a:p>
        </p:txBody>
      </p:sp>
      <p:grpSp>
        <p:nvGrpSpPr>
          <p:cNvPr id="88" name="グループ化 87"/>
          <p:cNvGrpSpPr/>
          <p:nvPr/>
        </p:nvGrpSpPr>
        <p:grpSpPr>
          <a:xfrm>
            <a:off x="999220" y="1988840"/>
            <a:ext cx="448816" cy="288032"/>
            <a:chOff x="2483768" y="4725144"/>
            <a:chExt cx="448816" cy="288032"/>
          </a:xfrm>
        </p:grpSpPr>
        <p:sp>
          <p:nvSpPr>
            <p:cNvPr id="89" name="円/楕円 88"/>
            <p:cNvSpPr/>
            <p:nvPr/>
          </p:nvSpPr>
          <p:spPr bwMode="auto">
            <a:xfrm>
              <a:off x="25557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panose="020B0604020202020204" pitchFamily="34" charset="0"/>
                <a:ea typeface="Arial Unicode MS" panose="020B0604020202020204" pitchFamily="50" charset="-128"/>
                <a:cs typeface="Arial" panose="020B0604020202020204" pitchFamily="34" charset="0"/>
              </a:endParaRPr>
            </a:p>
          </p:txBody>
        </p:sp>
        <p:sp>
          <p:nvSpPr>
            <p:cNvPr id="90" name="円/楕円 89"/>
            <p:cNvSpPr/>
            <p:nvPr/>
          </p:nvSpPr>
          <p:spPr bwMode="auto">
            <a:xfrm>
              <a:off x="27081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panose="020B0604020202020204" pitchFamily="34" charset="0"/>
                <a:ea typeface="Arial Unicode MS" panose="020B0604020202020204" pitchFamily="50" charset="-128"/>
                <a:cs typeface="Arial" panose="020B0604020202020204" pitchFamily="34" charset="0"/>
              </a:endParaRPr>
            </a:p>
          </p:txBody>
        </p:sp>
        <p:sp>
          <p:nvSpPr>
            <p:cNvPr id="91" name="円/楕円 90"/>
            <p:cNvSpPr/>
            <p:nvPr/>
          </p:nvSpPr>
          <p:spPr bwMode="auto">
            <a:xfrm>
              <a:off x="2483768" y="4725144"/>
              <a:ext cx="448816" cy="288032"/>
            </a:xfrm>
            <a:prstGeom prst="ellips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panose="020B0604020202020204" pitchFamily="34" charset="0"/>
                <a:ea typeface="Arial Unicode MS" panose="020B0604020202020204" pitchFamily="50" charset="-128"/>
                <a:cs typeface="Arial" panose="020B0604020202020204" pitchFamily="34" charset="0"/>
              </a:endParaRPr>
            </a:p>
          </p:txBody>
        </p:sp>
      </p:grpSp>
      <p:cxnSp>
        <p:nvCxnSpPr>
          <p:cNvPr id="100" name="直線コネクタ 99"/>
          <p:cNvCxnSpPr/>
          <p:nvPr/>
        </p:nvCxnSpPr>
        <p:spPr bwMode="auto">
          <a:xfrm>
            <a:off x="1829619" y="1791522"/>
            <a:ext cx="936104" cy="0"/>
          </a:xfrm>
          <a:prstGeom prst="lin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1" name="直線コネクタ 100"/>
          <p:cNvCxnSpPr/>
          <p:nvPr/>
        </p:nvCxnSpPr>
        <p:spPr bwMode="auto">
          <a:xfrm>
            <a:off x="1835696" y="2132856"/>
            <a:ext cx="936104" cy="0"/>
          </a:xfrm>
          <a:prstGeom prst="line">
            <a:avLst/>
          </a:prstGeom>
          <a:noFill/>
          <a:ln w="25400" cap="flat" cmpd="sng" algn="ctr">
            <a:solidFill>
              <a:schemeClr val="tx1"/>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02" name="グループ化 101"/>
          <p:cNvGrpSpPr/>
          <p:nvPr/>
        </p:nvGrpSpPr>
        <p:grpSpPr>
          <a:xfrm>
            <a:off x="2115467" y="1988840"/>
            <a:ext cx="448816" cy="288032"/>
            <a:chOff x="2483768" y="4725144"/>
            <a:chExt cx="448816" cy="288032"/>
          </a:xfrm>
        </p:grpSpPr>
        <p:sp>
          <p:nvSpPr>
            <p:cNvPr id="103" name="円/楕円 102"/>
            <p:cNvSpPr/>
            <p:nvPr/>
          </p:nvSpPr>
          <p:spPr bwMode="auto">
            <a:xfrm>
              <a:off x="25557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panose="020B0604020202020204" pitchFamily="34" charset="0"/>
                <a:ea typeface="Arial Unicode MS" panose="020B0604020202020204" pitchFamily="50" charset="-128"/>
                <a:cs typeface="Arial" panose="020B0604020202020204" pitchFamily="34" charset="0"/>
              </a:endParaRPr>
            </a:p>
          </p:txBody>
        </p:sp>
        <p:sp>
          <p:nvSpPr>
            <p:cNvPr id="104" name="円/楕円 103"/>
            <p:cNvSpPr/>
            <p:nvPr/>
          </p:nvSpPr>
          <p:spPr bwMode="auto">
            <a:xfrm>
              <a:off x="27081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panose="020B0604020202020204" pitchFamily="34" charset="0"/>
                <a:ea typeface="Arial Unicode MS" panose="020B0604020202020204" pitchFamily="50" charset="-128"/>
                <a:cs typeface="Arial" panose="020B0604020202020204" pitchFamily="34" charset="0"/>
              </a:endParaRPr>
            </a:p>
          </p:txBody>
        </p:sp>
        <p:sp>
          <p:nvSpPr>
            <p:cNvPr id="105" name="円/楕円 104"/>
            <p:cNvSpPr/>
            <p:nvPr/>
          </p:nvSpPr>
          <p:spPr bwMode="auto">
            <a:xfrm>
              <a:off x="2483768" y="4725144"/>
              <a:ext cx="448816" cy="288032"/>
            </a:xfrm>
            <a:prstGeom prst="ellips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panose="020B0604020202020204" pitchFamily="34" charset="0"/>
                <a:ea typeface="Arial Unicode MS" panose="020B0604020202020204" pitchFamily="50" charset="-128"/>
                <a:cs typeface="Arial" panose="020B0604020202020204" pitchFamily="34" charset="0"/>
              </a:endParaRPr>
            </a:p>
          </p:txBody>
        </p:sp>
      </p:grpSp>
      <p:cxnSp>
        <p:nvCxnSpPr>
          <p:cNvPr id="106" name="直線矢印コネクタ 105"/>
          <p:cNvCxnSpPr/>
          <p:nvPr/>
        </p:nvCxnSpPr>
        <p:spPr bwMode="auto">
          <a:xfrm>
            <a:off x="1467395" y="2053420"/>
            <a:ext cx="648072" cy="0"/>
          </a:xfrm>
          <a:prstGeom prst="straightConnector1">
            <a:avLst/>
          </a:prstGeom>
          <a:noFill/>
          <a:ln w="25400" cap="flat" cmpd="sng" algn="ctr">
            <a:solidFill>
              <a:srgbClr val="FF0000"/>
            </a:solidFill>
            <a:prstDash val="solid"/>
            <a:round/>
            <a:headEnd type="arrow"/>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 name="右矢印 7"/>
          <p:cNvSpPr/>
          <p:nvPr/>
        </p:nvSpPr>
        <p:spPr bwMode="auto">
          <a:xfrm rot="1268261">
            <a:off x="3048715" y="2034587"/>
            <a:ext cx="1478929" cy="269149"/>
          </a:xfrm>
          <a:prstGeom prst="rightArrow">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panose="020B0604020202020204" pitchFamily="34" charset="0"/>
              <a:ea typeface="Arial Unicode MS" panose="020B0604020202020204" pitchFamily="50" charset="-128"/>
              <a:cs typeface="Arial" panose="020B0604020202020204" pitchFamily="34" charset="0"/>
            </a:endParaRPr>
          </a:p>
        </p:txBody>
      </p:sp>
      <p:sp>
        <p:nvSpPr>
          <p:cNvPr id="108" name="右矢印 107"/>
          <p:cNvSpPr/>
          <p:nvPr/>
        </p:nvSpPr>
        <p:spPr bwMode="auto">
          <a:xfrm rot="11409327">
            <a:off x="5994787" y="1893211"/>
            <a:ext cx="806184" cy="242316"/>
          </a:xfrm>
          <a:prstGeom prst="rightArrow">
            <a:avLst>
              <a:gd name="adj1" fmla="val 51792"/>
              <a:gd name="adj2" fmla="val 50000"/>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panose="020B0604020202020204" pitchFamily="34" charset="0"/>
              <a:ea typeface="Arial Unicode MS" panose="020B0604020202020204" pitchFamily="50" charset="-128"/>
              <a:cs typeface="Arial" panose="020B0604020202020204" pitchFamily="34" charset="0"/>
            </a:endParaRPr>
          </a:p>
        </p:txBody>
      </p:sp>
      <p:sp>
        <p:nvSpPr>
          <p:cNvPr id="126" name="Rectangle 4"/>
          <p:cNvSpPr txBox="1">
            <a:spLocks noChangeArrowheads="1"/>
          </p:cNvSpPr>
          <p:nvPr/>
        </p:nvSpPr>
        <p:spPr bwMode="auto">
          <a:xfrm>
            <a:off x="369164" y="5387100"/>
            <a:ext cx="2844533" cy="13421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2"/>
              </a:buClr>
              <a:buSzPct val="75000"/>
              <a:buFont typeface="Wingdings" pitchFamily="2" charset="2"/>
              <a:buChar char="n"/>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kumimoji="1" sz="24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chemeClr val="bg2"/>
              </a:buClr>
              <a:buFont typeface="Wingdings" pitchFamily="2" charset="2"/>
              <a:buChar char="§"/>
              <a:defRPr kumimoji="1" sz="2000">
                <a:solidFill>
                  <a:schemeClr val="tx1"/>
                </a:solidFill>
                <a:latin typeface="+mn-lt"/>
                <a:ea typeface="+mn-ea"/>
              </a:defRPr>
            </a:lvl5pPr>
            <a:lvl6pPr marL="25146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6pPr>
            <a:lvl7pPr marL="29718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7pPr>
            <a:lvl8pPr marL="34290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8pPr>
            <a:lvl9pPr marL="38862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9pPr>
          </a:lstStyle>
          <a:p>
            <a:pPr marL="0" indent="0" eaLnBrk="1" hangingPunct="1">
              <a:lnSpc>
                <a:spcPct val="90000"/>
              </a:lnSpc>
              <a:buClrTx/>
              <a:buNone/>
            </a:pPr>
            <a:r>
              <a:rPr lang="en-US" altLang="ja-JP" sz="1800" kern="0" dirty="0">
                <a:latin typeface="Arial" panose="020B0604020202020204" pitchFamily="34" charset="0"/>
                <a:ea typeface="Arial Unicode MS" panose="020B0604020202020204" pitchFamily="50" charset="-128"/>
                <a:cs typeface="Arial" panose="020B0604020202020204" pitchFamily="34" charset="0"/>
              </a:rPr>
              <a:t>Tunnel current of Cooper pairs (Josephson current) is suppressed by applying magnetic field</a:t>
            </a:r>
            <a:endParaRPr lang="ja-JP" altLang="en-US" sz="1800" kern="0" dirty="0">
              <a:latin typeface="Arial" panose="020B0604020202020204" pitchFamily="34" charset="0"/>
              <a:ea typeface="Arial Unicode MS" panose="020B0604020202020204" pitchFamily="50" charset="-128"/>
              <a:cs typeface="Arial" panose="020B0604020202020204" pitchFamily="34" charset="0"/>
            </a:endParaRPr>
          </a:p>
        </p:txBody>
      </p:sp>
      <mc:AlternateContent xmlns:mc="http://schemas.openxmlformats.org/markup-compatibility/2006" xmlns:a14="http://schemas.microsoft.com/office/drawing/2010/main">
        <mc:Choice Requires="a14">
          <p:sp>
            <p:nvSpPr>
              <p:cNvPr id="58" name="テキスト ボックス 57"/>
              <p:cNvSpPr txBox="1"/>
              <p:nvPr/>
            </p:nvSpPr>
            <p:spPr>
              <a:xfrm>
                <a:off x="7852650" y="1477779"/>
                <a:ext cx="514885"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a:rPr>
                        <m:t>2</m:t>
                      </m:r>
                      <m:r>
                        <m:rPr>
                          <m:sty m:val="p"/>
                        </m:rPr>
                        <a:rPr kumimoji="1" lang="en-US" altLang="ja-JP" b="0" i="0" smtClean="0">
                          <a:latin typeface="Cambria Math"/>
                        </a:rPr>
                        <m:t>Δ</m:t>
                      </m:r>
                    </m:oMath>
                  </m:oMathPara>
                </a14:m>
                <a:endParaRPr kumimoji="1" lang="ja-JP" altLang="en-US" dirty="0">
                  <a:latin typeface="Arial" panose="020B0604020202020204" pitchFamily="34" charset="0"/>
                  <a:ea typeface="Arial Unicode MS" panose="020B0604020202020204" pitchFamily="50" charset="-128"/>
                  <a:cs typeface="Arial" panose="020B0604020202020204" pitchFamily="34" charset="0"/>
                </a:endParaRPr>
              </a:p>
            </p:txBody>
          </p:sp>
        </mc:Choice>
        <mc:Fallback xmlns="">
          <p:sp>
            <p:nvSpPr>
              <p:cNvPr id="58" name="テキスト ボックス 57"/>
              <p:cNvSpPr txBox="1">
                <a:spLocks noRot="1" noChangeAspect="1" noMove="1" noResize="1" noEditPoints="1" noAdjustHandles="1" noChangeArrowheads="1" noChangeShapeType="1" noTextEdit="1"/>
              </p:cNvSpPr>
              <p:nvPr/>
            </p:nvSpPr>
            <p:spPr>
              <a:xfrm>
                <a:off x="7852650" y="1477779"/>
                <a:ext cx="514885" cy="369332"/>
              </a:xfrm>
              <a:prstGeom prst="rect">
                <a:avLst/>
              </a:prstGeom>
              <a:blipFill>
                <a:blip r:embed="rId5"/>
                <a:stretch>
                  <a:fillRect/>
                </a:stretch>
              </a:blipFill>
            </p:spPr>
            <p:txBody>
              <a:bodyPr/>
              <a:lstStyle/>
              <a:p>
                <a:r>
                  <a:rPr lang="ja-JP" altLang="en-US">
                    <a:noFill/>
                  </a:rPr>
                  <a:t> </a:t>
                </a:r>
              </a:p>
            </p:txBody>
          </p:sp>
        </mc:Fallback>
      </mc:AlternateContent>
      <p:cxnSp>
        <p:nvCxnSpPr>
          <p:cNvPr id="15" name="直線矢印コネクタ 14"/>
          <p:cNvCxnSpPr/>
          <p:nvPr/>
        </p:nvCxnSpPr>
        <p:spPr>
          <a:xfrm flipV="1">
            <a:off x="5148064" y="3097656"/>
            <a:ext cx="0" cy="564776"/>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3" name="直線矢印コネクタ 72"/>
          <p:cNvCxnSpPr/>
          <p:nvPr/>
        </p:nvCxnSpPr>
        <p:spPr>
          <a:xfrm>
            <a:off x="5151596" y="2557530"/>
            <a:ext cx="0" cy="516211"/>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8" name="テキスト ボックス 17"/>
          <p:cNvSpPr txBox="1"/>
          <p:nvPr/>
        </p:nvSpPr>
        <p:spPr>
          <a:xfrm>
            <a:off x="4945540" y="3704133"/>
            <a:ext cx="1569660" cy="369332"/>
          </a:xfrm>
          <a:prstGeom prst="rect">
            <a:avLst/>
          </a:prstGeom>
          <a:noFill/>
        </p:spPr>
        <p:txBody>
          <a:bodyPr wrap="none" rtlCol="0">
            <a:spAutoFit/>
          </a:bodyPr>
          <a:lstStyle/>
          <a:p>
            <a:r>
              <a:rPr lang="en-US" altLang="ja-JP" b="1" dirty="0">
                <a:solidFill>
                  <a:srgbClr val="FF0000"/>
                </a:solidFill>
                <a:latin typeface="Arial" panose="020B0604020202020204" pitchFamily="34" charset="0"/>
                <a:cs typeface="Arial" panose="020B0604020202020204" pitchFamily="34" charset="0"/>
              </a:rPr>
              <a:t>Leak current</a:t>
            </a:r>
            <a:endParaRPr kumimoji="1" lang="ja-JP" altLang="en-US" b="1" dirty="0">
              <a:solidFill>
                <a:srgbClr val="FF0000"/>
              </a:solidFill>
              <a:latin typeface="Arial" panose="020B0604020202020204" pitchFamily="34" charset="0"/>
              <a:cs typeface="Arial" panose="020B0604020202020204" pitchFamily="34" charset="0"/>
            </a:endParaRPr>
          </a:p>
        </p:txBody>
      </p:sp>
      <p:grpSp>
        <p:nvGrpSpPr>
          <p:cNvPr id="5" name="グループ化 4"/>
          <p:cNvGrpSpPr/>
          <p:nvPr/>
        </p:nvGrpSpPr>
        <p:grpSpPr>
          <a:xfrm>
            <a:off x="757723" y="3013029"/>
            <a:ext cx="2016224" cy="2365167"/>
            <a:chOff x="757723" y="3013029"/>
            <a:chExt cx="2016224" cy="2365167"/>
          </a:xfrm>
        </p:grpSpPr>
        <p:cxnSp>
          <p:nvCxnSpPr>
            <p:cNvPr id="110" name="直線コネクタ 109"/>
            <p:cNvCxnSpPr/>
            <p:nvPr/>
          </p:nvCxnSpPr>
          <p:spPr bwMode="auto">
            <a:xfrm>
              <a:off x="757723" y="4026156"/>
              <a:ext cx="936104" cy="0"/>
            </a:xfrm>
            <a:prstGeom prst="lin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1" name="直線コネクタ 110"/>
            <p:cNvCxnSpPr/>
            <p:nvPr/>
          </p:nvCxnSpPr>
          <p:spPr bwMode="auto">
            <a:xfrm>
              <a:off x="757723" y="4365104"/>
              <a:ext cx="936104" cy="0"/>
            </a:xfrm>
            <a:prstGeom prst="line">
              <a:avLst/>
            </a:prstGeom>
            <a:noFill/>
            <a:ln w="25400" cap="flat" cmpd="sng" algn="ctr">
              <a:solidFill>
                <a:schemeClr val="tx1"/>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2" name="正方形/長方形 111"/>
            <p:cNvSpPr/>
            <p:nvPr/>
          </p:nvSpPr>
          <p:spPr bwMode="auto">
            <a:xfrm>
              <a:off x="1693827" y="3359378"/>
              <a:ext cx="144016" cy="1572125"/>
            </a:xfrm>
            <a:prstGeom prst="rect">
              <a:avLst/>
            </a:prstGeom>
            <a:solidFill>
              <a:schemeClr val="accent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panose="020B0604020202020204" pitchFamily="34" charset="0"/>
                <a:ea typeface="Arial Unicode MS" panose="020B0604020202020204" pitchFamily="50" charset="-128"/>
                <a:cs typeface="Arial" panose="020B0604020202020204" pitchFamily="34" charset="0"/>
              </a:endParaRPr>
            </a:p>
          </p:txBody>
        </p:sp>
        <p:grpSp>
          <p:nvGrpSpPr>
            <p:cNvPr id="113" name="グループ化 112"/>
            <p:cNvGrpSpPr/>
            <p:nvPr/>
          </p:nvGrpSpPr>
          <p:grpSpPr>
            <a:xfrm>
              <a:off x="1001367" y="4221088"/>
              <a:ext cx="448816" cy="288032"/>
              <a:chOff x="2483768" y="4725144"/>
              <a:chExt cx="448816" cy="288032"/>
            </a:xfrm>
          </p:grpSpPr>
          <p:sp>
            <p:nvSpPr>
              <p:cNvPr id="121" name="円/楕円 120"/>
              <p:cNvSpPr/>
              <p:nvPr/>
            </p:nvSpPr>
            <p:spPr bwMode="auto">
              <a:xfrm>
                <a:off x="25557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panose="020B0604020202020204" pitchFamily="34" charset="0"/>
                  <a:ea typeface="Arial Unicode MS" panose="020B0604020202020204" pitchFamily="50" charset="-128"/>
                  <a:cs typeface="Arial" panose="020B0604020202020204" pitchFamily="34" charset="0"/>
                </a:endParaRPr>
              </a:p>
            </p:txBody>
          </p:sp>
          <p:sp>
            <p:nvSpPr>
              <p:cNvPr id="122" name="円/楕円 121"/>
              <p:cNvSpPr/>
              <p:nvPr/>
            </p:nvSpPr>
            <p:spPr bwMode="auto">
              <a:xfrm>
                <a:off x="27081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panose="020B0604020202020204" pitchFamily="34" charset="0"/>
                  <a:ea typeface="Arial Unicode MS" panose="020B0604020202020204" pitchFamily="50" charset="-128"/>
                  <a:cs typeface="Arial" panose="020B0604020202020204" pitchFamily="34" charset="0"/>
                </a:endParaRPr>
              </a:p>
            </p:txBody>
          </p:sp>
          <p:sp>
            <p:nvSpPr>
              <p:cNvPr id="123" name="円/楕円 122"/>
              <p:cNvSpPr/>
              <p:nvPr/>
            </p:nvSpPr>
            <p:spPr bwMode="auto">
              <a:xfrm>
                <a:off x="2483768" y="4725144"/>
                <a:ext cx="448816" cy="288032"/>
              </a:xfrm>
              <a:prstGeom prst="ellips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panose="020B0604020202020204" pitchFamily="34" charset="0"/>
                  <a:ea typeface="Arial Unicode MS" panose="020B0604020202020204" pitchFamily="50" charset="-128"/>
                  <a:cs typeface="Arial" panose="020B0604020202020204" pitchFamily="34" charset="0"/>
                </a:endParaRPr>
              </a:p>
            </p:txBody>
          </p:sp>
        </p:grpSp>
        <p:cxnSp>
          <p:nvCxnSpPr>
            <p:cNvPr id="114" name="直線コネクタ 113"/>
            <p:cNvCxnSpPr/>
            <p:nvPr/>
          </p:nvCxnSpPr>
          <p:spPr bwMode="auto">
            <a:xfrm>
              <a:off x="1831766" y="4026156"/>
              <a:ext cx="936104" cy="0"/>
            </a:xfrm>
            <a:prstGeom prst="lin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5" name="直線コネクタ 114"/>
            <p:cNvCxnSpPr/>
            <p:nvPr/>
          </p:nvCxnSpPr>
          <p:spPr bwMode="auto">
            <a:xfrm>
              <a:off x="1837843" y="4365104"/>
              <a:ext cx="936104" cy="0"/>
            </a:xfrm>
            <a:prstGeom prst="line">
              <a:avLst/>
            </a:prstGeom>
            <a:noFill/>
            <a:ln w="25400" cap="flat" cmpd="sng" algn="ctr">
              <a:solidFill>
                <a:schemeClr val="tx1"/>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16" name="グループ化 115"/>
            <p:cNvGrpSpPr/>
            <p:nvPr/>
          </p:nvGrpSpPr>
          <p:grpSpPr>
            <a:xfrm>
              <a:off x="2117614" y="4221088"/>
              <a:ext cx="448816" cy="288032"/>
              <a:chOff x="2483768" y="4725144"/>
              <a:chExt cx="448816" cy="288032"/>
            </a:xfrm>
          </p:grpSpPr>
          <p:sp>
            <p:nvSpPr>
              <p:cNvPr id="118" name="円/楕円 117"/>
              <p:cNvSpPr/>
              <p:nvPr/>
            </p:nvSpPr>
            <p:spPr bwMode="auto">
              <a:xfrm>
                <a:off x="25557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panose="020B0604020202020204" pitchFamily="34" charset="0"/>
                  <a:ea typeface="Arial Unicode MS" panose="020B0604020202020204" pitchFamily="50" charset="-128"/>
                  <a:cs typeface="Arial" panose="020B0604020202020204" pitchFamily="34" charset="0"/>
                </a:endParaRPr>
              </a:p>
            </p:txBody>
          </p:sp>
          <p:sp>
            <p:nvSpPr>
              <p:cNvPr id="119" name="円/楕円 118"/>
              <p:cNvSpPr/>
              <p:nvPr/>
            </p:nvSpPr>
            <p:spPr bwMode="auto">
              <a:xfrm>
                <a:off x="27081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panose="020B0604020202020204" pitchFamily="34" charset="0"/>
                  <a:ea typeface="Arial Unicode MS" panose="020B0604020202020204" pitchFamily="50" charset="-128"/>
                  <a:cs typeface="Arial" panose="020B0604020202020204" pitchFamily="34" charset="0"/>
                </a:endParaRPr>
              </a:p>
            </p:txBody>
          </p:sp>
          <p:sp>
            <p:nvSpPr>
              <p:cNvPr id="120" name="円/楕円 119"/>
              <p:cNvSpPr/>
              <p:nvPr/>
            </p:nvSpPr>
            <p:spPr bwMode="auto">
              <a:xfrm>
                <a:off x="2483768" y="4725144"/>
                <a:ext cx="448816" cy="288032"/>
              </a:xfrm>
              <a:prstGeom prst="ellips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panose="020B0604020202020204" pitchFamily="34" charset="0"/>
                  <a:ea typeface="Arial Unicode MS" panose="020B0604020202020204" pitchFamily="50" charset="-128"/>
                  <a:cs typeface="Arial" panose="020B0604020202020204" pitchFamily="34" charset="0"/>
                </a:endParaRPr>
              </a:p>
            </p:txBody>
          </p:sp>
        </p:grpSp>
        <p:sp>
          <p:nvSpPr>
            <p:cNvPr id="11" name="円弧 10"/>
            <p:cNvSpPr/>
            <p:nvPr/>
          </p:nvSpPr>
          <p:spPr bwMode="auto">
            <a:xfrm>
              <a:off x="1462298" y="3097655"/>
              <a:ext cx="315652" cy="2124236"/>
            </a:xfrm>
            <a:prstGeom prst="arc">
              <a:avLst>
                <a:gd name="adj1" fmla="val 16200000"/>
                <a:gd name="adj2" fmla="val 5356906"/>
              </a:avLst>
            </a:prstGeom>
            <a:noFill/>
            <a:ln w="25400" cap="flat" cmpd="sng" algn="ctr">
              <a:solidFill>
                <a:srgbClr val="FFC000"/>
              </a:solidFill>
              <a:prstDash val="solid"/>
              <a:round/>
              <a:headEnd type="stealth" w="lg" len="lg"/>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panose="020B0604020202020204" pitchFamily="34" charset="0"/>
                <a:ea typeface="Arial Unicode MS" panose="020B0604020202020204" pitchFamily="50" charset="-128"/>
                <a:cs typeface="Arial" panose="020B0604020202020204" pitchFamily="34" charset="0"/>
              </a:endParaRPr>
            </a:p>
          </p:txBody>
        </p:sp>
        <p:sp>
          <p:nvSpPr>
            <p:cNvPr id="124" name="円弧 123"/>
            <p:cNvSpPr/>
            <p:nvPr/>
          </p:nvSpPr>
          <p:spPr bwMode="auto">
            <a:xfrm flipH="1">
              <a:off x="1750330" y="3081935"/>
              <a:ext cx="239913" cy="2139956"/>
            </a:xfrm>
            <a:prstGeom prst="arc">
              <a:avLst>
                <a:gd name="adj1" fmla="val 16200000"/>
                <a:gd name="adj2" fmla="val 5356906"/>
              </a:avLst>
            </a:prstGeom>
            <a:noFill/>
            <a:ln w="25400" cap="flat" cmpd="sng" algn="ctr">
              <a:solidFill>
                <a:srgbClr val="FFC000"/>
              </a:solidFill>
              <a:prstDash val="solid"/>
              <a:round/>
              <a:headEnd type="stealth" w="lg" len="lg"/>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panose="020B0604020202020204" pitchFamily="34" charset="0"/>
                <a:ea typeface="Arial Unicode MS" panose="020B0604020202020204" pitchFamily="50" charset="-128"/>
                <a:cs typeface="Arial" panose="020B0604020202020204" pitchFamily="34" charset="0"/>
              </a:endParaRPr>
            </a:p>
          </p:txBody>
        </p:sp>
        <p:sp>
          <p:nvSpPr>
            <p:cNvPr id="125" name="円弧 124"/>
            <p:cNvSpPr/>
            <p:nvPr/>
          </p:nvSpPr>
          <p:spPr bwMode="auto">
            <a:xfrm>
              <a:off x="1720116" y="3075461"/>
              <a:ext cx="57834" cy="2302735"/>
            </a:xfrm>
            <a:prstGeom prst="arc">
              <a:avLst>
                <a:gd name="adj1" fmla="val 16200000"/>
                <a:gd name="adj2" fmla="val 5356906"/>
              </a:avLst>
            </a:prstGeom>
            <a:noFill/>
            <a:ln w="25400" cap="flat" cmpd="sng" algn="ctr">
              <a:solidFill>
                <a:srgbClr val="FFC000"/>
              </a:solidFill>
              <a:prstDash val="solid"/>
              <a:round/>
              <a:headEnd type="stealth" w="lg" len="lg"/>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panose="020B0604020202020204" pitchFamily="34" charset="0"/>
                <a:ea typeface="Arial Unicode MS" panose="020B0604020202020204" pitchFamily="50" charset="-128"/>
                <a:cs typeface="Arial" panose="020B0604020202020204" pitchFamily="34" charset="0"/>
              </a:endParaRPr>
            </a:p>
          </p:txBody>
        </p:sp>
        <p:sp>
          <p:nvSpPr>
            <p:cNvPr id="2" name="テキスト ボックス 1"/>
            <p:cNvSpPr txBox="1"/>
            <p:nvPr/>
          </p:nvSpPr>
          <p:spPr>
            <a:xfrm>
              <a:off x="1824200" y="3013029"/>
              <a:ext cx="889987" cy="369332"/>
            </a:xfrm>
            <a:prstGeom prst="rect">
              <a:avLst/>
            </a:prstGeom>
            <a:noFill/>
          </p:spPr>
          <p:txBody>
            <a:bodyPr wrap="none" rtlCol="0">
              <a:spAutoFit/>
            </a:bodyPr>
            <a:lstStyle/>
            <a:p>
              <a:r>
                <a:rPr kumimoji="1" lang="en-US" altLang="ja-JP" b="1" dirty="0">
                  <a:latin typeface="Arial" panose="020B0604020202020204" pitchFamily="34" charset="0"/>
                  <a:cs typeface="Arial" panose="020B0604020202020204" pitchFamily="34" charset="0"/>
                </a:rPr>
                <a:t>B field</a:t>
              </a:r>
              <a:endParaRPr kumimoji="1" lang="ja-JP" altLang="en-US" b="1" dirty="0">
                <a:latin typeface="Arial" panose="020B0604020202020204" pitchFamily="34" charset="0"/>
                <a:cs typeface="Arial" panose="020B0604020202020204" pitchFamily="34" charset="0"/>
              </a:endParaRPr>
            </a:p>
          </p:txBody>
        </p:sp>
      </p:grpSp>
      <p:cxnSp>
        <p:nvCxnSpPr>
          <p:cNvPr id="107" name="直線矢印コネクタ 106"/>
          <p:cNvCxnSpPr/>
          <p:nvPr/>
        </p:nvCxnSpPr>
        <p:spPr>
          <a:xfrm flipH="1" flipV="1">
            <a:off x="4265602" y="3310973"/>
            <a:ext cx="653080" cy="1088102"/>
          </a:xfrm>
          <a:prstGeom prst="straightConnector1">
            <a:avLst/>
          </a:prstGeom>
          <a:ln w="2540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117" name="テキスト ボックス 116"/>
          <p:cNvSpPr txBox="1"/>
          <p:nvPr/>
        </p:nvSpPr>
        <p:spPr>
          <a:xfrm>
            <a:off x="4705264" y="4318029"/>
            <a:ext cx="4328429" cy="461665"/>
          </a:xfrm>
          <a:prstGeom prst="rect">
            <a:avLst/>
          </a:prstGeom>
          <a:noFill/>
        </p:spPr>
        <p:txBody>
          <a:bodyPr wrap="none" rtlCol="0">
            <a:spAutoFit/>
          </a:bodyPr>
          <a:lstStyle/>
          <a:p>
            <a:r>
              <a:rPr kumimoji="1" lang="en-US" altLang="ja-JP" sz="2400" dirty="0">
                <a:solidFill>
                  <a:srgbClr val="00B050"/>
                </a:solidFill>
                <a:latin typeface="Arial" panose="020B0604020202020204" pitchFamily="34" charset="0"/>
                <a:cs typeface="Arial" panose="020B0604020202020204" pitchFamily="34" charset="0"/>
              </a:rPr>
              <a:t>I-V curve with light illumination</a:t>
            </a:r>
            <a:endParaRPr kumimoji="1" lang="ja-JP" altLang="en-US" sz="2400" dirty="0">
              <a:solidFill>
                <a:srgbClr val="00B050"/>
              </a:solidFill>
              <a:latin typeface="Arial" panose="020B0604020202020204" pitchFamily="34" charset="0"/>
              <a:cs typeface="Arial" panose="020B0604020202020204" pitchFamily="34" charset="0"/>
            </a:endParaRPr>
          </a:p>
        </p:txBody>
      </p:sp>
      <p:cxnSp>
        <p:nvCxnSpPr>
          <p:cNvPr id="77" name="直線コネクタ 76"/>
          <p:cNvCxnSpPr/>
          <p:nvPr/>
        </p:nvCxnSpPr>
        <p:spPr bwMode="auto">
          <a:xfrm>
            <a:off x="6838859" y="2002841"/>
            <a:ext cx="936104" cy="0"/>
          </a:xfrm>
          <a:prstGeom prst="lin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8" name="直線コネクタ 77"/>
          <p:cNvCxnSpPr/>
          <p:nvPr/>
        </p:nvCxnSpPr>
        <p:spPr bwMode="auto">
          <a:xfrm>
            <a:off x="7906947" y="2069232"/>
            <a:ext cx="936104" cy="0"/>
          </a:xfrm>
          <a:prstGeom prst="lin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7" name="直線コネクタ 126"/>
          <p:cNvCxnSpPr/>
          <p:nvPr/>
        </p:nvCxnSpPr>
        <p:spPr bwMode="auto">
          <a:xfrm>
            <a:off x="7906947" y="2394836"/>
            <a:ext cx="936104" cy="0"/>
          </a:xfrm>
          <a:prstGeom prst="line">
            <a:avLst/>
          </a:prstGeom>
          <a:noFill/>
          <a:ln w="25400" cap="flat" cmpd="sng" algn="ctr">
            <a:solidFill>
              <a:schemeClr val="tx1"/>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8" name="円/楕円 127"/>
          <p:cNvSpPr/>
          <p:nvPr/>
        </p:nvSpPr>
        <p:spPr bwMode="auto">
          <a:xfrm>
            <a:off x="8186503" y="1992438"/>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panose="020B0604020202020204" pitchFamily="34" charset="0"/>
              <a:ea typeface="Arial Unicode MS" panose="020B0604020202020204" pitchFamily="50" charset="-128"/>
              <a:cs typeface="Arial" panose="020B0604020202020204" pitchFamily="34" charset="0"/>
            </a:endParaRPr>
          </a:p>
        </p:txBody>
      </p:sp>
      <p:sp>
        <p:nvSpPr>
          <p:cNvPr id="129" name="円/楕円 128"/>
          <p:cNvSpPr/>
          <p:nvPr/>
        </p:nvSpPr>
        <p:spPr bwMode="auto">
          <a:xfrm>
            <a:off x="8411095" y="1992438"/>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panose="020B0604020202020204" pitchFamily="34" charset="0"/>
              <a:ea typeface="Arial Unicode MS" panose="020B0604020202020204" pitchFamily="50" charset="-128"/>
              <a:cs typeface="Arial" panose="020B0604020202020204" pitchFamily="34" charset="0"/>
            </a:endParaRPr>
          </a:p>
        </p:txBody>
      </p:sp>
      <p:cxnSp>
        <p:nvCxnSpPr>
          <p:cNvPr id="130" name="直線コネクタ 129"/>
          <p:cNvCxnSpPr/>
          <p:nvPr/>
        </p:nvCxnSpPr>
        <p:spPr bwMode="auto">
          <a:xfrm>
            <a:off x="7906947" y="2696869"/>
            <a:ext cx="936104" cy="0"/>
          </a:xfrm>
          <a:prstGeom prst="lin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6" name="テキスト ボックス 135"/>
          <p:cNvSpPr txBox="1"/>
          <p:nvPr/>
        </p:nvSpPr>
        <p:spPr>
          <a:xfrm>
            <a:off x="6195496" y="3026493"/>
            <a:ext cx="1092158" cy="400110"/>
          </a:xfrm>
          <a:prstGeom prst="rect">
            <a:avLst/>
          </a:prstGeom>
          <a:noFill/>
        </p:spPr>
        <p:txBody>
          <a:bodyPr wrap="none" rtlCol="0">
            <a:spAutoFit/>
          </a:bodyPr>
          <a:lstStyle/>
          <a:p>
            <a:r>
              <a:rPr lang="en-US" altLang="ja-JP" sz="2000" b="1" dirty="0">
                <a:latin typeface="Arial" panose="020B0604020202020204" pitchFamily="34" charset="0"/>
                <a:cs typeface="Arial" panose="020B0604020202020204" pitchFamily="34" charset="0"/>
              </a:rPr>
              <a:t>Voltage</a:t>
            </a:r>
            <a:endParaRPr kumimoji="1" lang="ja-JP" altLang="en-US" sz="2000" b="1" dirty="0">
              <a:latin typeface="Arial" panose="020B0604020202020204" pitchFamily="34" charset="0"/>
              <a:cs typeface="Arial" panose="020B0604020202020204" pitchFamily="34" charset="0"/>
            </a:endParaRPr>
          </a:p>
        </p:txBody>
      </p:sp>
      <p:sp>
        <p:nvSpPr>
          <p:cNvPr id="137" name="テキスト ボックス 136"/>
          <p:cNvSpPr txBox="1"/>
          <p:nvPr/>
        </p:nvSpPr>
        <p:spPr>
          <a:xfrm>
            <a:off x="4331349" y="982305"/>
            <a:ext cx="1111202" cy="400110"/>
          </a:xfrm>
          <a:prstGeom prst="rect">
            <a:avLst/>
          </a:prstGeom>
          <a:noFill/>
        </p:spPr>
        <p:txBody>
          <a:bodyPr wrap="none" rtlCol="0">
            <a:spAutoFit/>
          </a:bodyPr>
          <a:lstStyle/>
          <a:p>
            <a:r>
              <a:rPr lang="en-US" altLang="ja-JP" sz="2000" b="1" dirty="0">
                <a:latin typeface="Arial" panose="020B0604020202020204" pitchFamily="34" charset="0"/>
                <a:cs typeface="Arial" panose="020B0604020202020204" pitchFamily="34" charset="0"/>
              </a:rPr>
              <a:t>Current</a:t>
            </a:r>
            <a:endParaRPr kumimoji="1" lang="ja-JP" altLang="en-US" sz="2400" dirty="0">
              <a:latin typeface="Arial" panose="020B0604020202020204" pitchFamily="34" charset="0"/>
              <a:cs typeface="Arial" panose="020B0604020202020204" pitchFamily="34" charset="0"/>
            </a:endParaRPr>
          </a:p>
        </p:txBody>
      </p:sp>
      <p:cxnSp>
        <p:nvCxnSpPr>
          <p:cNvPr id="138" name="直線矢印コネクタ 137"/>
          <p:cNvCxnSpPr/>
          <p:nvPr/>
        </p:nvCxnSpPr>
        <p:spPr>
          <a:xfrm>
            <a:off x="5268226" y="2380538"/>
            <a:ext cx="0" cy="516211"/>
          </a:xfrm>
          <a:prstGeom prst="straightConnector1">
            <a:avLst/>
          </a:prstGeom>
          <a:ln w="2540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139" name="直線矢印コネクタ 138"/>
          <p:cNvCxnSpPr/>
          <p:nvPr/>
        </p:nvCxnSpPr>
        <p:spPr>
          <a:xfrm flipV="1">
            <a:off x="5266645" y="3059813"/>
            <a:ext cx="0" cy="564776"/>
          </a:xfrm>
          <a:prstGeom prst="straightConnector1">
            <a:avLst/>
          </a:prstGeom>
          <a:ln w="2540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140" name="テキスト ボックス 139"/>
          <p:cNvSpPr txBox="1"/>
          <p:nvPr/>
        </p:nvSpPr>
        <p:spPr>
          <a:xfrm>
            <a:off x="5255384" y="3402424"/>
            <a:ext cx="1736373" cy="369332"/>
          </a:xfrm>
          <a:prstGeom prst="rect">
            <a:avLst/>
          </a:prstGeom>
          <a:noFill/>
        </p:spPr>
        <p:txBody>
          <a:bodyPr wrap="none" rtlCol="0">
            <a:spAutoFit/>
          </a:bodyPr>
          <a:lstStyle/>
          <a:p>
            <a:r>
              <a:rPr lang="en-US" altLang="ja-JP" b="1" dirty="0">
                <a:solidFill>
                  <a:srgbClr val="00B050"/>
                </a:solidFill>
                <a:latin typeface="Arial" panose="020B0604020202020204" pitchFamily="34" charset="0"/>
                <a:cs typeface="Arial" panose="020B0604020202020204" pitchFamily="34" charset="0"/>
              </a:rPr>
              <a:t>Signal current</a:t>
            </a:r>
            <a:endParaRPr kumimoji="1" lang="ja-JP" altLang="en-US" b="1" dirty="0">
              <a:solidFill>
                <a:srgbClr val="00B050"/>
              </a:solidFill>
              <a:latin typeface="Arial" panose="020B0604020202020204" pitchFamily="34" charset="0"/>
              <a:cs typeface="Arial" panose="020B0604020202020204" pitchFamily="34" charset="0"/>
            </a:endParaRPr>
          </a:p>
        </p:txBody>
      </p:sp>
      <p:cxnSp>
        <p:nvCxnSpPr>
          <p:cNvPr id="141" name="直線コネクタ 140"/>
          <p:cNvCxnSpPr/>
          <p:nvPr/>
        </p:nvCxnSpPr>
        <p:spPr bwMode="auto">
          <a:xfrm>
            <a:off x="753354" y="2463400"/>
            <a:ext cx="936104" cy="0"/>
          </a:xfrm>
          <a:prstGeom prst="lin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2" name="直線コネクタ 141"/>
          <p:cNvCxnSpPr/>
          <p:nvPr/>
        </p:nvCxnSpPr>
        <p:spPr bwMode="auto">
          <a:xfrm>
            <a:off x="1823095" y="2463400"/>
            <a:ext cx="936104" cy="0"/>
          </a:xfrm>
          <a:prstGeom prst="lin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3" name="直線コネクタ 142"/>
          <p:cNvCxnSpPr/>
          <p:nvPr/>
        </p:nvCxnSpPr>
        <p:spPr bwMode="auto">
          <a:xfrm>
            <a:off x="761940" y="4710396"/>
            <a:ext cx="936104" cy="0"/>
          </a:xfrm>
          <a:prstGeom prst="lin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4" name="直線コネクタ 143"/>
          <p:cNvCxnSpPr/>
          <p:nvPr/>
        </p:nvCxnSpPr>
        <p:spPr bwMode="auto">
          <a:xfrm>
            <a:off x="1837843" y="4713598"/>
            <a:ext cx="936104" cy="0"/>
          </a:xfrm>
          <a:prstGeom prst="lin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7" name="正方形/長方形 146"/>
          <p:cNvSpPr/>
          <p:nvPr/>
        </p:nvSpPr>
        <p:spPr>
          <a:xfrm>
            <a:off x="7918323" y="2691878"/>
            <a:ext cx="924728" cy="75389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Arial" panose="020B0604020202020204" pitchFamily="34" charset="0"/>
              <a:cs typeface="Arial" panose="020B0604020202020204" pitchFamily="34" charset="0"/>
            </a:endParaRPr>
          </a:p>
        </p:txBody>
      </p:sp>
      <p:sp>
        <p:nvSpPr>
          <p:cNvPr id="3" name="スライド番号プレースホルダー 2"/>
          <p:cNvSpPr>
            <a:spLocks noGrp="1"/>
          </p:cNvSpPr>
          <p:nvPr>
            <p:ph type="sldNum" sz="quarter" idx="12"/>
          </p:nvPr>
        </p:nvSpPr>
        <p:spPr/>
        <p:txBody>
          <a:bodyPr/>
          <a:lstStyle/>
          <a:p>
            <a:fld id="{D2D8002D-B5B0-4BAC-B1F6-782DDCCE6D9C}" type="slidenum">
              <a:rPr kumimoji="1" lang="ja-JP" altLang="en-US" smtClean="0"/>
              <a:t>19</a:t>
            </a:fld>
            <a:endParaRPr kumimoji="1" lang="ja-JP" altLang="en-US"/>
          </a:p>
        </p:txBody>
      </p:sp>
    </p:spTree>
    <p:extLst>
      <p:ext uri="{BB962C8B-B14F-4D97-AF65-F5344CB8AC3E}">
        <p14:creationId xmlns:p14="http://schemas.microsoft.com/office/powerpoint/2010/main" val="14572609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グループ化 18"/>
          <p:cNvGrpSpPr/>
          <p:nvPr/>
        </p:nvGrpSpPr>
        <p:grpSpPr>
          <a:xfrm>
            <a:off x="3640226" y="1105444"/>
            <a:ext cx="5074979" cy="3502944"/>
            <a:chOff x="66523" y="2265188"/>
            <a:chExt cx="2114884" cy="1460321"/>
          </a:xfrm>
        </p:grpSpPr>
        <p:pic>
          <p:nvPicPr>
            <p:cNvPr id="21" name="図 20"/>
            <p:cNvPicPr>
              <a:picLocks noChangeAspect="1"/>
            </p:cNvPicPr>
            <p:nvPr/>
          </p:nvPicPr>
          <p:blipFill rotWithShape="1">
            <a:blip r:embed="rId3"/>
            <a:srcRect l="15756" t="2816" r="19755" b="14071"/>
            <a:stretch/>
          </p:blipFill>
          <p:spPr>
            <a:xfrm>
              <a:off x="383594" y="2276873"/>
              <a:ext cx="1624497" cy="1296144"/>
            </a:xfrm>
            <a:prstGeom prst="rect">
              <a:avLst/>
            </a:prstGeom>
            <a:ln w="127000" cap="rnd">
              <a:noFill/>
            </a:ln>
            <a:effectLst/>
            <a:scene3d>
              <a:camera prst="orthographicFront"/>
              <a:lightRig rig="twoPt" dir="t">
                <a:rot lat="0" lon="0" rev="7800000"/>
              </a:lightRig>
            </a:scene3d>
            <a:sp3d contourW="6350">
              <a:contourClr>
                <a:srgbClr val="C0C0C0"/>
              </a:contourClr>
            </a:sp3d>
          </p:spPr>
        </p:pic>
        <p:sp>
          <p:nvSpPr>
            <p:cNvPr id="22" name="テキスト ボックス 21"/>
            <p:cNvSpPr txBox="1"/>
            <p:nvPr/>
          </p:nvSpPr>
          <p:spPr>
            <a:xfrm>
              <a:off x="1129113" y="3401030"/>
              <a:ext cx="1052294" cy="211102"/>
            </a:xfrm>
            <a:prstGeom prst="rect">
              <a:avLst/>
            </a:prstGeom>
            <a:noFill/>
          </p:spPr>
          <p:txBody>
            <a:bodyPr wrap="none" rtlCol="0">
              <a:spAutoFit/>
            </a:bodyPr>
            <a:lstStyle/>
            <a:p>
              <a:r>
                <a:rPr kumimoji="1" lang="en-US" altLang="ja-JP" sz="2000" b="1" dirty="0">
                  <a:latin typeface="Arial Unicode MS" panose="020B0604020202020204" pitchFamily="50" charset="-128"/>
                  <a:ea typeface="Arial Unicode MS" panose="020B0604020202020204" pitchFamily="50" charset="-128"/>
                  <a:cs typeface="Arial Unicode MS" panose="020B0604020202020204" pitchFamily="50" charset="-128"/>
                </a:rPr>
                <a:t>Temperature(K)</a:t>
              </a:r>
              <a:endParaRPr kumimoji="1" lang="ja-JP" altLang="en-US" sz="20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3" name="テキスト ボックス 22"/>
            <p:cNvSpPr txBox="1"/>
            <p:nvPr/>
          </p:nvSpPr>
          <p:spPr>
            <a:xfrm>
              <a:off x="302154" y="3544985"/>
              <a:ext cx="247976" cy="178624"/>
            </a:xfrm>
            <a:prstGeom prst="rect">
              <a:avLst/>
            </a:prstGeom>
            <a:noFill/>
          </p:spPr>
          <p:txBody>
            <a:bodyPr wrap="none" rtlCol="0">
              <a:spAutoFit/>
            </a:bodyPr>
            <a:lstStyle/>
            <a:p>
              <a:r>
                <a:rPr kumimoji="1"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rPr>
                <a:t>0.3</a:t>
              </a:r>
              <a:endParaRPr kumimoji="1" lang="ja-JP" altLang="en-US" sz="16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4" name="テキスト ボックス 23"/>
            <p:cNvSpPr txBox="1"/>
            <p:nvPr/>
          </p:nvSpPr>
          <p:spPr>
            <a:xfrm>
              <a:off x="671047" y="3544420"/>
              <a:ext cx="247976" cy="178624"/>
            </a:xfrm>
            <a:prstGeom prst="rect">
              <a:avLst/>
            </a:prstGeom>
            <a:noFill/>
          </p:spPr>
          <p:txBody>
            <a:bodyPr wrap="none" rtlCol="0">
              <a:spAutoFit/>
            </a:bodyPr>
            <a:lstStyle/>
            <a:p>
              <a:r>
                <a:rPr kumimoji="1"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rPr>
                <a:t>0.4</a:t>
              </a:r>
              <a:endParaRPr kumimoji="1" lang="ja-JP" altLang="en-US" sz="16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5" name="テキスト ボックス 24"/>
            <p:cNvSpPr txBox="1"/>
            <p:nvPr/>
          </p:nvSpPr>
          <p:spPr>
            <a:xfrm>
              <a:off x="1040002" y="3543010"/>
              <a:ext cx="247976" cy="178624"/>
            </a:xfrm>
            <a:prstGeom prst="rect">
              <a:avLst/>
            </a:prstGeom>
            <a:noFill/>
          </p:spPr>
          <p:txBody>
            <a:bodyPr wrap="none" rtlCol="0">
              <a:spAutoFit/>
            </a:bodyPr>
            <a:lstStyle/>
            <a:p>
              <a:r>
                <a:rPr kumimoji="1"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rPr>
                <a:t>0.5</a:t>
              </a:r>
              <a:endParaRPr kumimoji="1" lang="ja-JP" altLang="en-US" sz="16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6" name="テキスト ボックス 25"/>
            <p:cNvSpPr txBox="1"/>
            <p:nvPr/>
          </p:nvSpPr>
          <p:spPr>
            <a:xfrm>
              <a:off x="1405504" y="3546885"/>
              <a:ext cx="247976" cy="178624"/>
            </a:xfrm>
            <a:prstGeom prst="rect">
              <a:avLst/>
            </a:prstGeom>
            <a:noFill/>
          </p:spPr>
          <p:txBody>
            <a:bodyPr wrap="none" rtlCol="0">
              <a:spAutoFit/>
            </a:bodyPr>
            <a:lstStyle/>
            <a:p>
              <a:r>
                <a:rPr kumimoji="1"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rPr>
                <a:t>0.6</a:t>
              </a:r>
              <a:endParaRPr kumimoji="1" lang="ja-JP" altLang="en-US" sz="16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7" name="テキスト ボックス 26"/>
            <p:cNvSpPr txBox="1"/>
            <p:nvPr/>
          </p:nvSpPr>
          <p:spPr>
            <a:xfrm>
              <a:off x="1773480" y="3542398"/>
              <a:ext cx="247976" cy="178624"/>
            </a:xfrm>
            <a:prstGeom prst="rect">
              <a:avLst/>
            </a:prstGeom>
            <a:noFill/>
          </p:spPr>
          <p:txBody>
            <a:bodyPr wrap="none" rtlCol="0">
              <a:spAutoFit/>
            </a:bodyPr>
            <a:lstStyle/>
            <a:p>
              <a:r>
                <a:rPr kumimoji="1"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rPr>
                <a:t>0.7</a:t>
              </a:r>
              <a:endParaRPr kumimoji="1" lang="ja-JP" altLang="en-US" sz="16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8" name="テキスト ボックス 27"/>
            <p:cNvSpPr txBox="1"/>
            <p:nvPr/>
          </p:nvSpPr>
          <p:spPr>
            <a:xfrm rot="16200000">
              <a:off x="144644" y="2468001"/>
              <a:ext cx="616728" cy="211102"/>
            </a:xfrm>
            <a:prstGeom prst="rect">
              <a:avLst/>
            </a:prstGeom>
            <a:noFill/>
          </p:spPr>
          <p:txBody>
            <a:bodyPr wrap="none" rtlCol="0">
              <a:spAutoFit/>
            </a:bodyPr>
            <a:lstStyle/>
            <a:p>
              <a:r>
                <a:rPr lang="en-US" altLang="ja-JP" sz="2000" b="1" dirty="0">
                  <a:latin typeface="Arial Unicode MS" panose="020B0604020202020204" pitchFamily="50" charset="-128"/>
                  <a:ea typeface="Arial Unicode MS" panose="020B0604020202020204" pitchFamily="50" charset="-128"/>
                  <a:cs typeface="Arial Unicode MS" panose="020B0604020202020204" pitchFamily="50" charset="-128"/>
                </a:rPr>
                <a:t>Leakage</a:t>
              </a:r>
              <a:endParaRPr kumimoji="1" lang="ja-JP" altLang="en-US" sz="20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9" name="テキスト ボックス 28"/>
            <p:cNvSpPr txBox="1"/>
            <p:nvPr/>
          </p:nvSpPr>
          <p:spPr>
            <a:xfrm>
              <a:off x="66523" y="3194380"/>
              <a:ext cx="409517" cy="178624"/>
            </a:xfrm>
            <a:prstGeom prst="rect">
              <a:avLst/>
            </a:prstGeom>
            <a:noFill/>
          </p:spPr>
          <p:txBody>
            <a:bodyPr wrap="none" rtlCol="0">
              <a:spAutoFit/>
            </a:bodyPr>
            <a:lstStyle/>
            <a:p>
              <a:r>
                <a:rPr kumimoji="1"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rPr>
                <a:t>100pA</a:t>
              </a:r>
              <a:endParaRPr kumimoji="1" lang="ja-JP" altLang="en-US" sz="16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0" name="テキスト ボックス 29"/>
            <p:cNvSpPr txBox="1"/>
            <p:nvPr/>
          </p:nvSpPr>
          <p:spPr>
            <a:xfrm>
              <a:off x="163589" y="2966233"/>
              <a:ext cx="289419" cy="178624"/>
            </a:xfrm>
            <a:prstGeom prst="rect">
              <a:avLst/>
            </a:prstGeom>
            <a:noFill/>
          </p:spPr>
          <p:txBody>
            <a:bodyPr wrap="none" rtlCol="0">
              <a:spAutoFit/>
            </a:bodyPr>
            <a:lstStyle/>
            <a:p>
              <a:r>
                <a:rPr kumimoji="1"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rPr>
                <a:t>1nA</a:t>
              </a:r>
              <a:endParaRPr kumimoji="1" lang="ja-JP" altLang="en-US" sz="16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1" name="テキスト ボックス 30"/>
            <p:cNvSpPr txBox="1"/>
            <p:nvPr/>
          </p:nvSpPr>
          <p:spPr>
            <a:xfrm>
              <a:off x="117677" y="2726055"/>
              <a:ext cx="349468" cy="178624"/>
            </a:xfrm>
            <a:prstGeom prst="rect">
              <a:avLst/>
            </a:prstGeom>
            <a:noFill/>
          </p:spPr>
          <p:txBody>
            <a:bodyPr wrap="none" rtlCol="0">
              <a:spAutoFit/>
            </a:bodyPr>
            <a:lstStyle/>
            <a:p>
              <a:r>
                <a:rPr kumimoji="1"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rPr>
                <a:t>10nA</a:t>
              </a:r>
              <a:endParaRPr kumimoji="1" lang="ja-JP" altLang="en-US" sz="16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2" name="テキスト ボックス 31"/>
            <p:cNvSpPr txBox="1"/>
            <p:nvPr/>
          </p:nvSpPr>
          <p:spPr>
            <a:xfrm>
              <a:off x="66523" y="2463738"/>
              <a:ext cx="409517" cy="178624"/>
            </a:xfrm>
            <a:prstGeom prst="rect">
              <a:avLst/>
            </a:prstGeom>
            <a:noFill/>
          </p:spPr>
          <p:txBody>
            <a:bodyPr wrap="none" rtlCol="0">
              <a:spAutoFit/>
            </a:bodyPr>
            <a:lstStyle/>
            <a:p>
              <a:r>
                <a:rPr kumimoji="1"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rPr>
                <a:t>100nA</a:t>
              </a:r>
              <a:endParaRPr kumimoji="1" lang="ja-JP" altLang="en-US" sz="16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sp>
        <p:nvSpPr>
          <p:cNvPr id="2" name="タイトル 1"/>
          <p:cNvSpPr>
            <a:spLocks noGrp="1"/>
          </p:cNvSpPr>
          <p:nvPr>
            <p:ph type="title"/>
          </p:nvPr>
        </p:nvSpPr>
        <p:spPr>
          <a:xfrm>
            <a:off x="457200" y="53418"/>
            <a:ext cx="8229600" cy="634082"/>
          </a:xfrm>
        </p:spPr>
        <p:txBody>
          <a:bodyPr>
            <a:noAutofit/>
          </a:bodyPr>
          <a:lstStyle/>
          <a:p>
            <a:r>
              <a:rPr lang="en-US" altLang="ja-JP" sz="2800" dirty="0">
                <a:latin typeface="Arial Unicode MS" panose="020B0604020202020204" pitchFamily="50" charset="-128"/>
                <a:ea typeface="Arial Unicode MS" panose="020B0604020202020204" pitchFamily="50" charset="-128"/>
                <a:cs typeface="Arial Unicode MS" panose="020B0604020202020204" pitchFamily="50" charset="-128"/>
              </a:rPr>
              <a:t>CRVAVITY</a:t>
            </a:r>
            <a:r>
              <a:rPr lang="ja-JP" altLang="en-US" sz="2800" dirty="0">
                <a:latin typeface="Arial Unicode MS" panose="020B0604020202020204" pitchFamily="50" charset="-128"/>
                <a:ea typeface="Arial Unicode MS" panose="020B0604020202020204" pitchFamily="50" charset="-128"/>
                <a:cs typeface="Arial Unicode MS" panose="020B0604020202020204" pitchFamily="50" charset="-128"/>
              </a:rPr>
              <a:t>製</a:t>
            </a:r>
            <a:r>
              <a:rPr lang="en-US" altLang="ja-JP" sz="2800" dirty="0">
                <a:latin typeface="Arial Unicode MS" panose="020B0604020202020204" pitchFamily="50" charset="-128"/>
                <a:ea typeface="Arial Unicode MS" panose="020B0604020202020204" pitchFamily="50" charset="-128"/>
                <a:cs typeface="Arial Unicode MS" panose="020B0604020202020204" pitchFamily="50" charset="-128"/>
              </a:rPr>
              <a:t>Nb/Al-STJ </a:t>
            </a:r>
            <a:endParaRPr kumimoji="1" lang="ja-JP" altLang="en-US" sz="28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0" name="コンテンツ プレースホルダー 2"/>
          <p:cNvSpPr txBox="1">
            <a:spLocks/>
          </p:cNvSpPr>
          <p:nvPr/>
        </p:nvSpPr>
        <p:spPr>
          <a:xfrm>
            <a:off x="195701" y="4734463"/>
            <a:ext cx="8535693" cy="195828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sz="20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sym typeface="Symbol"/>
              </a:rPr>
              <a:t>I</a:t>
            </a:r>
            <a:r>
              <a:rPr lang="en-US" altLang="ja-JP" sz="2000" baseline="-250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sym typeface="Symbol"/>
              </a:rPr>
              <a:t>leak</a:t>
            </a:r>
            <a:r>
              <a:rPr lang="en-US" altLang="ja-JP" sz="20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sym typeface="Symbol"/>
              </a:rPr>
              <a:t>~200pA for 50</a:t>
            </a:r>
            <a:r>
              <a:rPr lang="en-US" altLang="ja-JP" sz="20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m sq. STJ, and achieved 50pA for 20m sq.</a:t>
            </a:r>
            <a:endPar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endParaRPr>
          </a:p>
          <a:p>
            <a:r>
              <a:rPr lang="ja-JP" altLang="en-US" sz="2000"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a:t>
            </a: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=0.6meV, Al</a:t>
            </a:r>
            <a:r>
              <a:rPr lang="ja-JP" altLang="en-US" sz="2000"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層でのバックトンネルゲインを</a:t>
            </a: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10</a:t>
            </a:r>
            <a:r>
              <a:rPr lang="ja-JP" altLang="en-US" sz="2000"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とすると </a:t>
            </a: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25meV</a:t>
            </a:r>
            <a:r>
              <a:rPr lang="ja-JP" altLang="en-US" sz="2000"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光子に対する信号は，</a:t>
            </a:r>
            <a:r>
              <a:rPr kumimoji="0" lang="en-GB" altLang="ja-JP" sz="2000" dirty="0">
                <a:solidFill>
                  <a:srgbClr val="0000FF"/>
                </a:solidFill>
                <a:latin typeface="Arial" panose="020B0604020202020204" pitchFamily="34" charset="0"/>
                <a:ea typeface="Arial Unicode MS" panose="020B0604020202020204" pitchFamily="50" charset="-128"/>
                <a:cs typeface="Arial" panose="020B0604020202020204" pitchFamily="34" charset="0"/>
              </a:rPr>
              <a:t> </a:t>
            </a:r>
            <a:r>
              <a:rPr kumimoji="0" lang="en-GB" altLang="ja-JP" sz="2000" dirty="0" err="1">
                <a:solidFill>
                  <a:srgbClr val="0000FF"/>
                </a:solidFill>
                <a:latin typeface="Arial" panose="020B0604020202020204" pitchFamily="34" charset="0"/>
                <a:ea typeface="Arial Unicode MS" panose="020B0604020202020204" pitchFamily="50" charset="-128"/>
                <a:cs typeface="Arial" panose="020B0604020202020204" pitchFamily="34" charset="0"/>
              </a:rPr>
              <a:t>N</a:t>
            </a:r>
            <a:r>
              <a:rPr kumimoji="0" lang="en-GB" altLang="ja-JP" sz="2000" baseline="-25000" dirty="0" err="1">
                <a:solidFill>
                  <a:srgbClr val="0000FF"/>
                </a:solidFill>
                <a:latin typeface="Arial" panose="020B0604020202020204" pitchFamily="34" charset="0"/>
                <a:ea typeface="Arial Unicode MS" panose="020B0604020202020204" pitchFamily="50" charset="-128"/>
                <a:cs typeface="Arial" panose="020B0604020202020204" pitchFamily="34" charset="0"/>
              </a:rPr>
              <a:t>q.p</a:t>
            </a:r>
            <a:r>
              <a:rPr kumimoji="0" lang="en-GB" altLang="ja-JP" sz="2000" baseline="-25000" dirty="0">
                <a:solidFill>
                  <a:srgbClr val="0000FF"/>
                </a:solidFill>
                <a:latin typeface="Arial" panose="020B0604020202020204" pitchFamily="34" charset="0"/>
                <a:ea typeface="Arial Unicode MS" panose="020B0604020202020204" pitchFamily="50" charset="-128"/>
                <a:cs typeface="Arial" panose="020B0604020202020204" pitchFamily="34" charset="0"/>
              </a:rPr>
              <a:t>.</a:t>
            </a:r>
            <a:r>
              <a:rPr kumimoji="0" lang="en-GB" altLang="ja-JP" sz="2000" dirty="0">
                <a:solidFill>
                  <a:srgbClr val="0000FF"/>
                </a:solidFill>
                <a:latin typeface="Arial" panose="020B0604020202020204" pitchFamily="34" charset="0"/>
                <a:ea typeface="Arial Unicode MS" panose="020B0604020202020204" pitchFamily="50" charset="-128"/>
                <a:cs typeface="Arial" panose="020B0604020202020204" pitchFamily="34" charset="0"/>
              </a:rPr>
              <a:t>=25meV/1.7Δ</a:t>
            </a:r>
            <a:r>
              <a:rPr kumimoji="0" lang="en-GB" altLang="ja-JP" sz="2000" dirty="0">
                <a:solidFill>
                  <a:srgbClr val="0000FF"/>
                </a:solidFill>
                <a:latin typeface="Arial" panose="020B0604020202020204" pitchFamily="34" charset="0"/>
                <a:ea typeface="Arial Unicode MS" panose="020B0604020202020204" pitchFamily="50" charset="-128"/>
                <a:cs typeface="Arial" panose="020B0604020202020204" pitchFamily="34" charset="0"/>
                <a:sym typeface="Symbol" panose="05050102010706020507" pitchFamily="18" charset="2"/>
              </a:rPr>
              <a:t>10~ 250</a:t>
            </a:r>
          </a:p>
          <a:p>
            <a:r>
              <a:rPr kumimoji="0" lang="en-GB" altLang="ja-JP" sz="2000" dirty="0">
                <a:solidFill>
                  <a:srgbClr val="0000FF"/>
                </a:solidFill>
                <a:latin typeface="Arial" panose="020B0604020202020204" pitchFamily="34" charset="0"/>
                <a:ea typeface="Arial Unicode MS" panose="020B0604020202020204" pitchFamily="50" charset="-128"/>
                <a:cs typeface="Arial" panose="020B0604020202020204" pitchFamily="34" charset="0"/>
                <a:sym typeface="Symbol" panose="05050102010706020507" pitchFamily="18" charset="2"/>
              </a:rPr>
              <a:t>50pA </a:t>
            </a:r>
            <a:r>
              <a:rPr kumimoji="0" lang="ja-JP" altLang="en-US" sz="2000" dirty="0">
                <a:solidFill>
                  <a:srgbClr val="0000FF"/>
                </a:solidFill>
                <a:latin typeface="Arial" panose="020B0604020202020204" pitchFamily="34" charset="0"/>
                <a:ea typeface="Arial Unicode MS" panose="020B0604020202020204" pitchFamily="50" charset="-128"/>
                <a:cs typeface="Arial" panose="020B0604020202020204" pitchFamily="34" charset="0"/>
                <a:sym typeface="Symbol" panose="05050102010706020507" pitchFamily="18" charset="2"/>
              </a:rPr>
              <a:t>のリーク電流を</a:t>
            </a:r>
            <a:r>
              <a:rPr kumimoji="0" lang="en-US" altLang="ja-JP" sz="2000" dirty="0">
                <a:solidFill>
                  <a:srgbClr val="0000FF"/>
                </a:solidFill>
                <a:latin typeface="Arial" panose="020B0604020202020204" pitchFamily="34" charset="0"/>
                <a:ea typeface="Arial Unicode MS" panose="020B0604020202020204" pitchFamily="50" charset="-128"/>
                <a:cs typeface="Arial" panose="020B0604020202020204" pitchFamily="34" charset="0"/>
                <a:sym typeface="Symbol" panose="05050102010706020507" pitchFamily="18" charset="2"/>
              </a:rPr>
              <a:t>STJ</a:t>
            </a:r>
            <a:r>
              <a:rPr kumimoji="0" lang="ja-JP" altLang="en-US" sz="2000" dirty="0">
                <a:solidFill>
                  <a:srgbClr val="0000FF"/>
                </a:solidFill>
                <a:latin typeface="Arial" panose="020B0604020202020204" pitchFamily="34" charset="0"/>
                <a:ea typeface="Arial Unicode MS" panose="020B0604020202020204" pitchFamily="50" charset="-128"/>
                <a:cs typeface="Arial" panose="020B0604020202020204" pitchFamily="34" charset="0"/>
                <a:sym typeface="Symbol" panose="05050102010706020507" pitchFamily="18" charset="2"/>
              </a:rPr>
              <a:t>信号幅</a:t>
            </a:r>
            <a:r>
              <a:rPr kumimoji="0" lang="en-US" altLang="ja-JP" sz="2000" dirty="0">
                <a:solidFill>
                  <a:srgbClr val="0000FF"/>
                </a:solidFill>
                <a:latin typeface="Arial" panose="020B0604020202020204" pitchFamily="34" charset="0"/>
                <a:ea typeface="Arial Unicode MS" panose="020B0604020202020204" pitchFamily="50" charset="-128"/>
                <a:cs typeface="Arial" panose="020B0604020202020204" pitchFamily="34" charset="0"/>
                <a:sym typeface="Symbol" panose="05050102010706020507" pitchFamily="18" charset="2"/>
              </a:rPr>
              <a:t>(~1s)</a:t>
            </a:r>
            <a:r>
              <a:rPr kumimoji="0" lang="ja-JP" altLang="en-US" sz="2000" dirty="0">
                <a:solidFill>
                  <a:srgbClr val="0000FF"/>
                </a:solidFill>
                <a:latin typeface="Arial" panose="020B0604020202020204" pitchFamily="34" charset="0"/>
                <a:ea typeface="Arial Unicode MS" panose="020B0604020202020204" pitchFamily="50" charset="-128"/>
                <a:cs typeface="Arial" panose="020B0604020202020204" pitchFamily="34" charset="0"/>
                <a:sym typeface="Symbol" panose="05050102010706020507" pitchFamily="18" charset="2"/>
              </a:rPr>
              <a:t>で積分：</a:t>
            </a:r>
            <a:r>
              <a:rPr kumimoji="0" lang="en-US" altLang="ja-JP" sz="2000" dirty="0">
                <a:solidFill>
                  <a:srgbClr val="0000FF"/>
                </a:solidFill>
                <a:latin typeface="Arial" panose="020B0604020202020204" pitchFamily="34" charset="0"/>
                <a:ea typeface="Arial Unicode MS" panose="020B0604020202020204" pitchFamily="50" charset="-128"/>
                <a:cs typeface="Arial" panose="020B0604020202020204" pitchFamily="34" charset="0"/>
                <a:sym typeface="Symbol" panose="05050102010706020507" pitchFamily="18" charset="2"/>
              </a:rPr>
              <a:t>50pA×1s~310e</a:t>
            </a:r>
            <a:endParaRPr kumimoji="0" lang="en-GB" altLang="ja-JP" sz="2000" dirty="0">
              <a:solidFill>
                <a:srgbClr val="0000FF"/>
              </a:solidFill>
              <a:latin typeface="Arial" panose="020B0604020202020204" pitchFamily="34" charset="0"/>
              <a:ea typeface="Arial Unicode MS" panose="020B0604020202020204" pitchFamily="50" charset="-128"/>
              <a:cs typeface="Arial" panose="020B0604020202020204" pitchFamily="34" charset="0"/>
              <a:sym typeface="Symbol" panose="05050102010706020507" pitchFamily="18" charset="2"/>
            </a:endParaRPr>
          </a:p>
          <a:p>
            <a:r>
              <a:rPr kumimoji="0" lang="ja-JP" altLang="en-US" sz="2000" dirty="0">
                <a:solidFill>
                  <a:srgbClr val="FF0000"/>
                </a:solidFill>
                <a:latin typeface="Arial" panose="020B0604020202020204" pitchFamily="34" charset="0"/>
                <a:ea typeface="Arial Unicode MS" panose="020B0604020202020204" pitchFamily="50" charset="-128"/>
                <a:cs typeface="Arial" panose="020B0604020202020204" pitchFamily="34" charset="0"/>
                <a:sym typeface="Symbol" panose="05050102010706020507" pitchFamily="18" charset="2"/>
              </a:rPr>
              <a:t>素子そのものは，</a:t>
            </a:r>
            <a:r>
              <a:rPr kumimoji="0" lang="en-US" altLang="ja-JP" sz="2000" dirty="0">
                <a:solidFill>
                  <a:srgbClr val="FF0000"/>
                </a:solidFill>
                <a:latin typeface="Arial" panose="020B0604020202020204" pitchFamily="34" charset="0"/>
                <a:ea typeface="Arial Unicode MS" panose="020B0604020202020204" pitchFamily="50" charset="-128"/>
                <a:cs typeface="Arial" panose="020B0604020202020204" pitchFamily="34" charset="0"/>
                <a:sym typeface="Symbol" panose="05050102010706020507" pitchFamily="18" charset="2"/>
              </a:rPr>
              <a:t>25meV</a:t>
            </a:r>
            <a:r>
              <a:rPr kumimoji="0" lang="ja-JP" altLang="en-US" sz="2000" dirty="0">
                <a:solidFill>
                  <a:srgbClr val="FF0000"/>
                </a:solidFill>
                <a:latin typeface="Arial" panose="020B0604020202020204" pitchFamily="34" charset="0"/>
                <a:ea typeface="Arial Unicode MS" panose="020B0604020202020204" pitchFamily="50" charset="-128"/>
                <a:cs typeface="Arial" panose="020B0604020202020204" pitchFamily="34" charset="0"/>
                <a:sym typeface="Symbol" panose="05050102010706020507" pitchFamily="18" charset="2"/>
              </a:rPr>
              <a:t>の一光子検出も可能な性能</a:t>
            </a:r>
            <a:endParaRPr kumimoji="0" lang="en-GB" altLang="ja-JP" sz="2000" dirty="0">
              <a:solidFill>
                <a:srgbClr val="FF0000"/>
              </a:solidFill>
              <a:latin typeface="Arial" panose="020B0604020202020204" pitchFamily="34" charset="0"/>
              <a:ea typeface="Arial Unicode MS" panose="020B0604020202020204" pitchFamily="50" charset="-128"/>
              <a:cs typeface="Arial" panose="020B0604020202020204" pitchFamily="34" charset="0"/>
              <a:sym typeface="Symbol" panose="05050102010706020507" pitchFamily="18" charset="2"/>
            </a:endParaRPr>
          </a:p>
        </p:txBody>
      </p:sp>
      <p:cxnSp>
        <p:nvCxnSpPr>
          <p:cNvPr id="13" name="直線コネクタ 12"/>
          <p:cNvCxnSpPr/>
          <p:nvPr/>
        </p:nvCxnSpPr>
        <p:spPr>
          <a:xfrm>
            <a:off x="4436831" y="3525928"/>
            <a:ext cx="3863212" cy="0"/>
          </a:xfrm>
          <a:prstGeom prst="line">
            <a:avLst/>
          </a:prstGeom>
          <a:ln w="31750">
            <a:prstDash val="dash"/>
          </a:ln>
        </p:spPr>
        <p:style>
          <a:lnRef idx="1">
            <a:schemeClr val="accent1"/>
          </a:lnRef>
          <a:fillRef idx="0">
            <a:schemeClr val="accent1"/>
          </a:fillRef>
          <a:effectRef idx="0">
            <a:schemeClr val="accent1"/>
          </a:effectRef>
          <a:fontRef idx="minor">
            <a:schemeClr val="tx1"/>
          </a:fontRef>
        </p:style>
      </p:cxnSp>
      <p:cxnSp>
        <p:nvCxnSpPr>
          <p:cNvPr id="16" name="直線矢印コネクタ 15"/>
          <p:cNvCxnSpPr/>
          <p:nvPr/>
        </p:nvCxnSpPr>
        <p:spPr>
          <a:xfrm flipH="1">
            <a:off x="7662407" y="3189545"/>
            <a:ext cx="216024" cy="317102"/>
          </a:xfrm>
          <a:prstGeom prst="straightConnector1">
            <a:avLst/>
          </a:prstGeom>
          <a:ln w="31750">
            <a:tailEnd type="arrow" w="lg" len="lg"/>
          </a:ln>
        </p:spPr>
        <p:style>
          <a:lnRef idx="1">
            <a:schemeClr val="accent1"/>
          </a:lnRef>
          <a:fillRef idx="0">
            <a:schemeClr val="accent1"/>
          </a:fillRef>
          <a:effectRef idx="0">
            <a:schemeClr val="accent1"/>
          </a:effectRef>
          <a:fontRef idx="minor">
            <a:schemeClr val="tx1"/>
          </a:fontRef>
        </p:style>
      </p:cxnSp>
      <p:sp>
        <p:nvSpPr>
          <p:cNvPr id="9" name="テキスト ボックス 8"/>
          <p:cNvSpPr txBox="1"/>
          <p:nvPr/>
        </p:nvSpPr>
        <p:spPr>
          <a:xfrm>
            <a:off x="7628517" y="2789435"/>
            <a:ext cx="989373" cy="461665"/>
          </a:xfrm>
          <a:prstGeom prst="rect">
            <a:avLst/>
          </a:prstGeom>
          <a:noFill/>
        </p:spPr>
        <p:txBody>
          <a:bodyPr wrap="none" rtlCol="0">
            <a:spAutoFit/>
          </a:bodyPr>
          <a:lstStyle/>
          <a:p>
            <a:r>
              <a:rPr kumimoji="1" lang="en-US" altLang="ja-JP" sz="2400" b="1" dirty="0">
                <a:latin typeface="Arial Unicode MS" panose="020B0604020202020204" pitchFamily="50" charset="-128"/>
                <a:ea typeface="Arial Unicode MS" panose="020B0604020202020204" pitchFamily="50" charset="-128"/>
                <a:cs typeface="Arial Unicode MS" panose="020B0604020202020204" pitchFamily="50" charset="-128"/>
              </a:rPr>
              <a:t>0.1nA</a:t>
            </a:r>
            <a:endParaRPr kumimoji="1" lang="ja-JP" altLang="en-US" sz="24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pic>
        <p:nvPicPr>
          <p:cNvPr id="34" name="Picture 2" descr="CRAVITYロゴ"/>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69092" y="980728"/>
            <a:ext cx="2591422" cy="600987"/>
          </a:xfrm>
          <a:prstGeom prst="rect">
            <a:avLst/>
          </a:prstGeom>
          <a:noFill/>
          <a:extLst>
            <a:ext uri="{909E8E84-426E-40DD-AFC4-6F175D3DCCD1}">
              <a14:hiddenFill xmlns:a14="http://schemas.microsoft.com/office/drawing/2010/main">
                <a:solidFill>
                  <a:srgbClr val="FFFFFF"/>
                </a:solidFill>
              </a14:hiddenFill>
            </a:ext>
          </a:extLst>
        </p:spPr>
      </p:pic>
      <p:sp>
        <p:nvSpPr>
          <p:cNvPr id="47" name="コンテンツ プレースホルダー 2"/>
          <p:cNvSpPr txBox="1">
            <a:spLocks/>
          </p:cNvSpPr>
          <p:nvPr/>
        </p:nvSpPr>
        <p:spPr>
          <a:xfrm>
            <a:off x="179512" y="1033053"/>
            <a:ext cx="5626730" cy="382978"/>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None/>
            </a:pP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50</a:t>
            </a: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m sq.</a:t>
            </a:r>
            <a:r>
              <a:rPr lang="ja-JP" altLang="en-US" sz="2000"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 </a:t>
            </a: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Nb/Al-STJ fabricated at CRAVITY</a:t>
            </a:r>
          </a:p>
        </p:txBody>
      </p:sp>
      <p:sp>
        <p:nvSpPr>
          <p:cNvPr id="4" name="スライド番号プレースホルダー 3"/>
          <p:cNvSpPr>
            <a:spLocks noGrp="1"/>
          </p:cNvSpPr>
          <p:nvPr>
            <p:ph type="sldNum" sz="quarter" idx="12"/>
          </p:nvPr>
        </p:nvSpPr>
        <p:spPr/>
        <p:txBody>
          <a:bodyPr/>
          <a:lstStyle/>
          <a:p>
            <a:fld id="{D2D8002D-B5B0-4BAC-B1F6-782DDCCE6D9C}" type="slidenum">
              <a:rPr kumimoji="1" lang="ja-JP" altLang="en-US" smtClean="0"/>
              <a:t>2</a:t>
            </a:fld>
            <a:endParaRPr kumimoji="1" lang="ja-JP" altLang="en-US"/>
          </a:p>
        </p:txBody>
      </p:sp>
      <p:grpSp>
        <p:nvGrpSpPr>
          <p:cNvPr id="7" name="グループ化 6"/>
          <p:cNvGrpSpPr/>
          <p:nvPr/>
        </p:nvGrpSpPr>
        <p:grpSpPr>
          <a:xfrm>
            <a:off x="581267" y="1442642"/>
            <a:ext cx="3009862" cy="2952841"/>
            <a:chOff x="657249" y="1082601"/>
            <a:chExt cx="3009862" cy="2952841"/>
          </a:xfrm>
        </p:grpSpPr>
        <p:grpSp>
          <p:nvGrpSpPr>
            <p:cNvPr id="35" name="グループ化 34"/>
            <p:cNvGrpSpPr/>
            <p:nvPr/>
          </p:nvGrpSpPr>
          <p:grpSpPr>
            <a:xfrm>
              <a:off x="657249" y="1082601"/>
              <a:ext cx="3009862" cy="2952841"/>
              <a:chOff x="771870" y="551778"/>
              <a:chExt cx="2595817" cy="2546640"/>
            </a:xfrm>
          </p:grpSpPr>
          <p:pic>
            <p:nvPicPr>
              <p:cNvPr id="36" name="図 35"/>
              <p:cNvPicPr>
                <a:picLocks noChangeAspect="1"/>
              </p:cNvPicPr>
              <p:nvPr/>
            </p:nvPicPr>
            <p:blipFill rotWithShape="1">
              <a:blip r:embed="rId5">
                <a:extLst>
                  <a:ext uri="{28A0092B-C50C-407E-A947-70E740481C1C}">
                    <a14:useLocalDpi xmlns:a14="http://schemas.microsoft.com/office/drawing/2010/main" val="0"/>
                  </a:ext>
                </a:extLst>
              </a:blip>
              <a:srcRect l="8010" t="6632" r="8622" b="8157"/>
              <a:stretch/>
            </p:blipFill>
            <p:spPr>
              <a:xfrm>
                <a:off x="827584" y="736523"/>
                <a:ext cx="2056331" cy="2184852"/>
              </a:xfrm>
              <a:prstGeom prst="rect">
                <a:avLst/>
              </a:prstGeom>
            </p:spPr>
          </p:pic>
          <p:grpSp>
            <p:nvGrpSpPr>
              <p:cNvPr id="37" name="グループ化 36"/>
              <p:cNvGrpSpPr/>
              <p:nvPr/>
            </p:nvGrpSpPr>
            <p:grpSpPr>
              <a:xfrm>
                <a:off x="1759175" y="1806081"/>
                <a:ext cx="1608512" cy="1292337"/>
                <a:chOff x="2475773" y="2084466"/>
                <a:chExt cx="1608512" cy="1292337"/>
              </a:xfrm>
            </p:grpSpPr>
            <p:cxnSp>
              <p:nvCxnSpPr>
                <p:cNvPr id="41" name="直線矢印コネクタ 40"/>
                <p:cNvCxnSpPr/>
                <p:nvPr/>
              </p:nvCxnSpPr>
              <p:spPr>
                <a:xfrm>
                  <a:off x="2819702" y="3047090"/>
                  <a:ext cx="244809"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2" name="直線矢印コネクタ 41"/>
                <p:cNvCxnSpPr/>
                <p:nvPr/>
              </p:nvCxnSpPr>
              <p:spPr>
                <a:xfrm flipH="1" flipV="1">
                  <a:off x="2819702" y="2773164"/>
                  <a:ext cx="1657" cy="273926"/>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3" name="テキスト ボックス 16"/>
                <p:cNvSpPr txBox="1"/>
                <p:nvPr/>
              </p:nvSpPr>
              <p:spPr>
                <a:xfrm rot="16200000">
                  <a:off x="2060314" y="2499925"/>
                  <a:ext cx="1149443" cy="318526"/>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b="1" dirty="0">
                      <a:latin typeface="Arial Unicode MS" panose="020B0604020202020204" pitchFamily="50" charset="-128"/>
                      <a:ea typeface="Arial Unicode MS" panose="020B0604020202020204" pitchFamily="50" charset="-128"/>
                      <a:cs typeface="Arial Unicode MS" panose="020B0604020202020204" pitchFamily="50" charset="-128"/>
                    </a:rPr>
                    <a:t>500p</a:t>
                  </a:r>
                  <a:r>
                    <a:rPr kumimoji="1" lang="en-US" altLang="ja-JP" b="1" dirty="0">
                      <a:latin typeface="Arial Unicode MS" panose="020B0604020202020204" pitchFamily="50" charset="-128"/>
                      <a:ea typeface="Arial Unicode MS" panose="020B0604020202020204" pitchFamily="50" charset="-128"/>
                      <a:cs typeface="Arial Unicode MS" panose="020B0604020202020204" pitchFamily="50" charset="-128"/>
                    </a:rPr>
                    <a:t>A/DIV</a:t>
                  </a:r>
                  <a:endParaRPr kumimoji="1" lang="ja-JP" altLang="en-US"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44" name="テキスト ボックス 17"/>
                <p:cNvSpPr txBox="1"/>
                <p:nvPr/>
              </p:nvSpPr>
              <p:spPr>
                <a:xfrm>
                  <a:off x="2725657" y="3058277"/>
                  <a:ext cx="1358628" cy="318526"/>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b="1" dirty="0">
                      <a:latin typeface="Arial Unicode MS" panose="020B0604020202020204" pitchFamily="50" charset="-128"/>
                      <a:ea typeface="Arial Unicode MS" panose="020B0604020202020204" pitchFamily="50" charset="-128"/>
                      <a:cs typeface="Arial Unicode MS" panose="020B0604020202020204" pitchFamily="50" charset="-128"/>
                    </a:rPr>
                    <a:t>0.2mV/DIV</a:t>
                  </a:r>
                  <a:endParaRPr kumimoji="1" lang="ja-JP" altLang="en-US"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sp>
            <p:nvSpPr>
              <p:cNvPr id="38" name="テキスト ボックス 17"/>
              <p:cNvSpPr txBox="1"/>
              <p:nvPr/>
            </p:nvSpPr>
            <p:spPr>
              <a:xfrm>
                <a:off x="1541127" y="551778"/>
                <a:ext cx="254529" cy="451244"/>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sz="2800" b="1" dirty="0">
                    <a:latin typeface="Arial Unicode MS" panose="020B0604020202020204" pitchFamily="50" charset="-128"/>
                    <a:ea typeface="Arial Unicode MS" panose="020B0604020202020204" pitchFamily="50" charset="-128"/>
                    <a:cs typeface="Arial Unicode MS" panose="020B0604020202020204" pitchFamily="50" charset="-128"/>
                  </a:rPr>
                  <a:t>I</a:t>
                </a:r>
                <a:endParaRPr kumimoji="1" lang="ja-JP" altLang="en-US" sz="28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9" name="テキスト ボックス 16"/>
              <p:cNvSpPr txBox="1"/>
              <p:nvPr/>
            </p:nvSpPr>
            <p:spPr>
              <a:xfrm>
                <a:off x="2630242" y="1762922"/>
                <a:ext cx="309387" cy="398157"/>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en-US" altLang="ja-JP" sz="2400" b="1" dirty="0">
                    <a:latin typeface="Arial Unicode MS" panose="020B0604020202020204" pitchFamily="50" charset="-128"/>
                    <a:ea typeface="Arial Unicode MS" panose="020B0604020202020204" pitchFamily="50" charset="-128"/>
                    <a:cs typeface="Arial Unicode MS" panose="020B0604020202020204" pitchFamily="50" charset="-128"/>
                  </a:rPr>
                  <a:t>V</a:t>
                </a:r>
                <a:endParaRPr kumimoji="1" lang="ja-JP" altLang="en-US" sz="24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40" name="テキスト ボックス 17"/>
              <p:cNvSpPr txBox="1"/>
              <p:nvPr/>
            </p:nvSpPr>
            <p:spPr>
              <a:xfrm>
                <a:off x="771870" y="977376"/>
                <a:ext cx="1237190" cy="610507"/>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en-US" altLang="ja-JP" sz="2000" b="1" dirty="0">
                    <a:latin typeface="Arial Unicode MS" panose="020B0604020202020204" pitchFamily="50" charset="-128"/>
                    <a:ea typeface="Arial Unicode MS" panose="020B0604020202020204" pitchFamily="50" charset="-128"/>
                    <a:cs typeface="Arial Unicode MS" panose="020B0604020202020204" pitchFamily="50" charset="-128"/>
                  </a:rPr>
                  <a:t>T~300mK</a:t>
                </a:r>
              </a:p>
              <a:p>
                <a:r>
                  <a:rPr lang="en-US" altLang="ja-JP" sz="2000" b="1" dirty="0">
                    <a:latin typeface="Arial Unicode MS" panose="020B0604020202020204" pitchFamily="50" charset="-128"/>
                    <a:ea typeface="Arial Unicode MS" panose="020B0604020202020204" pitchFamily="50" charset="-128"/>
                    <a:cs typeface="Arial Unicode MS" panose="020B0604020202020204" pitchFamily="50" charset="-128"/>
                  </a:rPr>
                  <a:t>w/ B field</a:t>
                </a:r>
                <a:endParaRPr kumimoji="1" lang="ja-JP" altLang="en-US" sz="20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sp>
          <p:nvSpPr>
            <p:cNvPr id="5" name="矢印: 下 4"/>
            <p:cNvSpPr/>
            <p:nvPr/>
          </p:nvSpPr>
          <p:spPr>
            <a:xfrm>
              <a:off x="2349624" y="2011242"/>
              <a:ext cx="260304" cy="417648"/>
            </a:xfrm>
            <a:prstGeom prst="downArrow">
              <a:avLst>
                <a:gd name="adj1" fmla="val 29083"/>
                <a:gd name="adj2" fmla="val 80404"/>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矢印: 下 44"/>
            <p:cNvSpPr/>
            <p:nvPr/>
          </p:nvSpPr>
          <p:spPr>
            <a:xfrm rot="10800000">
              <a:off x="2346230" y="2552479"/>
              <a:ext cx="260304" cy="417648"/>
            </a:xfrm>
            <a:prstGeom prst="downArrow">
              <a:avLst>
                <a:gd name="adj1" fmla="val 29083"/>
                <a:gd name="adj2" fmla="val 80404"/>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2514201" y="2180822"/>
              <a:ext cx="1084625" cy="369332"/>
            </a:xfrm>
            <a:prstGeom prst="rect">
              <a:avLst/>
            </a:prstGeom>
            <a:noFill/>
          </p:spPr>
          <p:txBody>
            <a:bodyPr wrap="square" rtlCol="0">
              <a:spAutoFit/>
            </a:bodyPr>
            <a:lstStyle/>
            <a:p>
              <a:r>
                <a:rPr kumimoji="1" lang="en-US" altLang="ja-JP" b="1" dirty="0">
                  <a:solidFill>
                    <a:srgbClr val="FF0000"/>
                  </a:solidFill>
                </a:rPr>
                <a:t>Leakage </a:t>
              </a:r>
              <a:endParaRPr kumimoji="1" lang="ja-JP" altLang="en-US" b="1" dirty="0">
                <a:solidFill>
                  <a:srgbClr val="FF0000"/>
                </a:solidFill>
              </a:endParaRPr>
            </a:p>
          </p:txBody>
        </p:sp>
      </p:grpSp>
    </p:spTree>
    <p:extLst>
      <p:ext uri="{BB962C8B-B14F-4D97-AF65-F5344CB8AC3E}">
        <p14:creationId xmlns:p14="http://schemas.microsoft.com/office/powerpoint/2010/main" val="19244378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タイトル 1"/>
          <p:cNvSpPr>
            <a:spLocks noGrp="1"/>
          </p:cNvSpPr>
          <p:nvPr>
            <p:ph type="title"/>
          </p:nvPr>
        </p:nvSpPr>
        <p:spPr>
          <a:xfrm>
            <a:off x="54388" y="86239"/>
            <a:ext cx="8872249" cy="574675"/>
          </a:xfrm>
        </p:spPr>
        <p:txBody>
          <a:bodyPr>
            <a:noAutofit/>
          </a:bodyPr>
          <a:lstStyle/>
          <a:p>
            <a:r>
              <a:rPr lang="en-US" altLang="ja-JP" sz="2400" dirty="0">
                <a:latin typeface="Arial Unicode MS" pitchFamily="50" charset="-128"/>
                <a:ea typeface="Arial Unicode MS" pitchFamily="50" charset="-128"/>
                <a:cs typeface="Arial Unicode MS" pitchFamily="50" charset="-128"/>
              </a:rPr>
              <a:t>100x100</a:t>
            </a:r>
            <a:r>
              <a:rPr lang="en-US" altLang="ja-JP" sz="2400" dirty="0">
                <a:latin typeface="Arial Unicode MS" pitchFamily="50" charset="-128"/>
                <a:ea typeface="Arial Unicode MS" pitchFamily="50" charset="-128"/>
                <a:cs typeface="Arial Unicode MS" pitchFamily="50" charset="-128"/>
                <a:sym typeface="Symbol"/>
              </a:rPr>
              <a:t></a:t>
            </a:r>
            <a:r>
              <a:rPr lang="en-US" altLang="ja-JP" sz="2400" dirty="0">
                <a:latin typeface="Arial Unicode MS" pitchFamily="50" charset="-128"/>
                <a:ea typeface="Arial Unicode MS" pitchFamily="50" charset="-128"/>
                <a:cs typeface="Arial Unicode MS" pitchFamily="50" charset="-128"/>
              </a:rPr>
              <a:t>m</a:t>
            </a:r>
            <a:r>
              <a:rPr lang="en-US" altLang="ja-JP" sz="2400" baseline="30000" dirty="0">
                <a:latin typeface="Arial Unicode MS" pitchFamily="50" charset="-128"/>
                <a:ea typeface="Arial Unicode MS" pitchFamily="50" charset="-128"/>
                <a:cs typeface="Arial Unicode MS" pitchFamily="50" charset="-128"/>
              </a:rPr>
              <a:t>2</a:t>
            </a:r>
            <a:r>
              <a:rPr lang="en-US" altLang="ja-JP" sz="2400" dirty="0">
                <a:latin typeface="Arial Unicode MS" pitchFamily="50" charset="-128"/>
                <a:ea typeface="Arial Unicode MS" pitchFamily="50" charset="-128"/>
                <a:cs typeface="Arial Unicode MS" pitchFamily="50" charset="-128"/>
              </a:rPr>
              <a:t> Nb/Al-STJ response to 465nm</a:t>
            </a:r>
            <a:r>
              <a:rPr lang="ja-JP" altLang="en-US" sz="2400" dirty="0">
                <a:latin typeface="Arial Unicode MS" pitchFamily="50" charset="-128"/>
                <a:ea typeface="Arial Unicode MS" pitchFamily="50" charset="-128"/>
                <a:cs typeface="Arial Unicode MS" pitchFamily="50" charset="-128"/>
              </a:rPr>
              <a:t> </a:t>
            </a:r>
            <a:r>
              <a:rPr lang="en-US" altLang="ja-JP" sz="2400" dirty="0">
                <a:latin typeface="Arial Unicode MS" pitchFamily="50" charset="-128"/>
                <a:ea typeface="Arial Unicode MS" pitchFamily="50" charset="-128"/>
                <a:cs typeface="Arial Unicode MS" pitchFamily="50" charset="-128"/>
              </a:rPr>
              <a:t>pulsed laser</a:t>
            </a:r>
            <a:endParaRPr lang="ja-JP" altLang="en-US" sz="2400" dirty="0">
              <a:latin typeface="Arial Unicode MS" pitchFamily="50" charset="-128"/>
              <a:ea typeface="Arial Unicode MS" pitchFamily="50" charset="-128"/>
              <a:cs typeface="Arial Unicode MS" pitchFamily="50" charset="-128"/>
            </a:endParaRPr>
          </a:p>
        </p:txBody>
      </p:sp>
      <p:sp>
        <p:nvSpPr>
          <p:cNvPr id="48" name="テキスト ボックス 47"/>
          <p:cNvSpPr txBox="1"/>
          <p:nvPr/>
        </p:nvSpPr>
        <p:spPr>
          <a:xfrm>
            <a:off x="136999" y="5383909"/>
            <a:ext cx="8708766" cy="830997"/>
          </a:xfrm>
          <a:prstGeom prst="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path path="circle">
              <a:fillToRect l="100000" t="100000"/>
            </a:path>
            <a:tileRect r="-100000" b="-100000"/>
          </a:gradFill>
        </p:spPr>
        <p:txBody>
          <a:bodyPr wrap="square">
            <a:spAutoFit/>
          </a:bodyPr>
          <a:lstStyle/>
          <a:p>
            <a:pPr>
              <a:defRPr/>
            </a:pPr>
            <a:r>
              <a:rPr lang="ja-JP" altLang="en-US" sz="2400" dirty="0">
                <a:latin typeface="Arial Unicode MS" pitchFamily="50" charset="-128"/>
                <a:ea typeface="Arial Unicode MS" pitchFamily="50" charset="-128"/>
                <a:cs typeface="Arial Unicode MS" pitchFamily="50" charset="-128"/>
              </a:rPr>
              <a:t>冷凍機の中の</a:t>
            </a:r>
            <a:r>
              <a:rPr lang="en-US" altLang="ja-JP" sz="2400" dirty="0">
                <a:latin typeface="Arial Unicode MS" pitchFamily="50" charset="-128"/>
                <a:ea typeface="Arial Unicode MS" pitchFamily="50" charset="-128"/>
                <a:cs typeface="Arial Unicode MS" pitchFamily="50" charset="-128"/>
              </a:rPr>
              <a:t>STJ</a:t>
            </a:r>
            <a:r>
              <a:rPr lang="ja-JP" altLang="en-US" sz="2400" dirty="0">
                <a:latin typeface="Arial Unicode MS" pitchFamily="50" charset="-128"/>
                <a:ea typeface="Arial Unicode MS" pitchFamily="50" charset="-128"/>
                <a:cs typeface="Arial Unicode MS" pitchFamily="50" charset="-128"/>
              </a:rPr>
              <a:t>のすぐ近くで信号を増幅したい！</a:t>
            </a:r>
            <a:endParaRPr lang="en-US" altLang="ja-JP" sz="2400" dirty="0">
              <a:latin typeface="Arial Unicode MS" pitchFamily="50" charset="-128"/>
              <a:ea typeface="Arial Unicode MS" pitchFamily="50" charset="-128"/>
              <a:cs typeface="Arial Unicode MS" pitchFamily="50" charset="-128"/>
            </a:endParaRPr>
          </a:p>
          <a:p>
            <a:pPr marL="342900" indent="-342900">
              <a:buFont typeface="Wingdings" panose="05000000000000000000" pitchFamily="2" charset="2"/>
              <a:buChar char="è"/>
              <a:defRPr/>
            </a:pPr>
            <a:r>
              <a:rPr lang="en-US" altLang="ja-JP" sz="2400" dirty="0">
                <a:solidFill>
                  <a:srgbClr val="FF0000"/>
                </a:solidFill>
                <a:latin typeface="Arial Unicode MS" pitchFamily="50" charset="-128"/>
                <a:ea typeface="Arial Unicode MS" pitchFamily="50" charset="-128"/>
                <a:cs typeface="Arial Unicode MS" pitchFamily="50" charset="-128"/>
              </a:rPr>
              <a:t>STJ</a:t>
            </a:r>
            <a:r>
              <a:rPr lang="ja-JP" altLang="en-US" sz="2400" dirty="0">
                <a:solidFill>
                  <a:srgbClr val="FF0000"/>
                </a:solidFill>
                <a:latin typeface="Arial Unicode MS" pitchFamily="50" charset="-128"/>
                <a:ea typeface="Arial Unicode MS" pitchFamily="50" charset="-128"/>
                <a:cs typeface="Arial Unicode MS" pitchFamily="50" charset="-128"/>
              </a:rPr>
              <a:t>と同じ極低温で動作するアンプが必要</a:t>
            </a:r>
            <a:endParaRPr lang="en-US" altLang="ja-JP" sz="2400" dirty="0">
              <a:solidFill>
                <a:srgbClr val="FF0000"/>
              </a:solidFill>
              <a:latin typeface="Arial Unicode MS" pitchFamily="50" charset="-128"/>
              <a:ea typeface="Arial Unicode MS" pitchFamily="50" charset="-128"/>
              <a:cs typeface="Arial Unicode MS" pitchFamily="50" charset="-128"/>
            </a:endParaRPr>
          </a:p>
        </p:txBody>
      </p:sp>
      <p:sp>
        <p:nvSpPr>
          <p:cNvPr id="4" name="スライド番号プレースホルダー 3"/>
          <p:cNvSpPr>
            <a:spLocks noGrp="1"/>
          </p:cNvSpPr>
          <p:nvPr>
            <p:ph type="sldNum" sz="quarter" idx="12"/>
          </p:nvPr>
        </p:nvSpPr>
        <p:spPr/>
        <p:txBody>
          <a:bodyPr/>
          <a:lstStyle/>
          <a:p>
            <a:fld id="{D2D8002D-B5B0-4BAC-B1F6-782DDCCE6D9C}" type="slidenum">
              <a:rPr kumimoji="1" lang="ja-JP" altLang="en-US" smtClean="0"/>
              <a:t>3</a:t>
            </a:fld>
            <a:endParaRPr kumimoji="1" lang="ja-JP" altLang="en-US"/>
          </a:p>
        </p:txBody>
      </p:sp>
      <p:sp>
        <p:nvSpPr>
          <p:cNvPr id="43" name="テキスト ボックス 42"/>
          <p:cNvSpPr txBox="1"/>
          <p:nvPr/>
        </p:nvSpPr>
        <p:spPr>
          <a:xfrm>
            <a:off x="133527" y="4259424"/>
            <a:ext cx="8553274" cy="830997"/>
          </a:xfrm>
          <a:prstGeom prst="rect">
            <a:avLst/>
          </a:prstGeom>
          <a:noFill/>
        </p:spPr>
        <p:txBody>
          <a:bodyPr wrap="square">
            <a:spAutoFit/>
          </a:bodyPr>
          <a:lstStyle/>
          <a:p>
            <a:pPr>
              <a:defRPr/>
            </a:pPr>
            <a:r>
              <a:rPr lang="en-US" altLang="ja-JP" sz="2400" dirty="0">
                <a:latin typeface="Arial Unicode MS" pitchFamily="50" charset="-128"/>
                <a:ea typeface="Arial Unicode MS" pitchFamily="50" charset="-128"/>
                <a:cs typeface="Arial Unicode MS" pitchFamily="50" charset="-128"/>
              </a:rPr>
              <a:t>STJ</a:t>
            </a:r>
            <a:r>
              <a:rPr lang="ja-JP" altLang="en-US" sz="2400" dirty="0">
                <a:latin typeface="Arial Unicode MS" pitchFamily="50" charset="-128"/>
                <a:ea typeface="Arial Unicode MS" pitchFamily="50" charset="-128"/>
                <a:cs typeface="Arial Unicode MS" pitchFamily="50" charset="-128"/>
              </a:rPr>
              <a:t>の信号を室温まで引っ張ってきて，電荷積分型アンプで読み出すと，可視光の一光子検出ですら大きな労力が必要．</a:t>
            </a:r>
            <a:endParaRPr lang="en-US" altLang="ja-JP" sz="2400" dirty="0">
              <a:latin typeface="Arial Unicode MS" pitchFamily="50" charset="-128"/>
              <a:ea typeface="Arial Unicode MS" pitchFamily="50" charset="-128"/>
              <a:cs typeface="Arial Unicode MS" pitchFamily="50" charset="-128"/>
            </a:endParaRPr>
          </a:p>
        </p:txBody>
      </p:sp>
      <p:grpSp>
        <p:nvGrpSpPr>
          <p:cNvPr id="20" name="グループ化 19"/>
          <p:cNvGrpSpPr/>
          <p:nvPr/>
        </p:nvGrpSpPr>
        <p:grpSpPr>
          <a:xfrm>
            <a:off x="165908" y="1058593"/>
            <a:ext cx="4432112" cy="2985412"/>
            <a:chOff x="165908" y="1058593"/>
            <a:chExt cx="4432112" cy="2985412"/>
          </a:xfrm>
        </p:grpSpPr>
        <p:sp>
          <p:nvSpPr>
            <p:cNvPr id="66" name="角丸四角形 65"/>
            <p:cNvSpPr/>
            <p:nvPr/>
          </p:nvSpPr>
          <p:spPr bwMode="auto">
            <a:xfrm>
              <a:off x="1537205" y="1591612"/>
              <a:ext cx="1280895" cy="2188259"/>
            </a:xfrm>
            <a:prstGeom prst="roundRect">
              <a:avLst/>
            </a:prstGeom>
          </p:spPr>
          <p:style>
            <a:lnRef idx="1">
              <a:schemeClr val="accent1"/>
            </a:lnRef>
            <a:fillRef idx="2">
              <a:schemeClr val="accent1"/>
            </a:fillRef>
            <a:effectRef idx="1">
              <a:schemeClr val="accent1"/>
            </a:effectRef>
            <a:fontRef idx="minor">
              <a:schemeClr val="dk1"/>
            </a:fontRef>
          </p:style>
          <p:txBody>
            <a:bodyPr anchor="ctr"/>
            <a:lstStyle/>
            <a:p>
              <a:pPr>
                <a:defRPr/>
              </a:pPr>
              <a:endParaRPr lang="ja-JP" altLang="en-US" sz="1200">
                <a:latin typeface="Arial Unicode MS" pitchFamily="50" charset="-128"/>
                <a:ea typeface="Arial Unicode MS" pitchFamily="50" charset="-128"/>
                <a:cs typeface="Arial Unicode MS" pitchFamily="50" charset="-128"/>
              </a:endParaRPr>
            </a:p>
          </p:txBody>
        </p:sp>
        <p:sp>
          <p:nvSpPr>
            <p:cNvPr id="15385" name="テキスト ボックス 110"/>
            <p:cNvSpPr txBox="1">
              <a:spLocks noChangeArrowheads="1"/>
            </p:cNvSpPr>
            <p:nvPr/>
          </p:nvSpPr>
          <p:spPr bwMode="auto">
            <a:xfrm>
              <a:off x="2352870" y="3242051"/>
              <a:ext cx="50366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2400">
                  <a:solidFill>
                    <a:schemeClr val="tx1"/>
                  </a:solidFill>
                  <a:latin typeface="Times" pitchFamily="18" charset="0"/>
                  <a:ea typeface="Osaka" charset="-128"/>
                </a:defRPr>
              </a:lvl1pPr>
              <a:lvl2pPr marL="742950" indent="-285750" eaLnBrk="0" hangingPunct="0">
                <a:defRPr kumimoji="1" sz="2400">
                  <a:solidFill>
                    <a:schemeClr val="tx1"/>
                  </a:solidFill>
                  <a:latin typeface="Times" pitchFamily="18" charset="0"/>
                  <a:ea typeface="Osaka" charset="-128"/>
                </a:defRPr>
              </a:lvl2pPr>
              <a:lvl3pPr marL="1143000" indent="-228600" eaLnBrk="0" hangingPunct="0">
                <a:defRPr kumimoji="1" sz="2400">
                  <a:solidFill>
                    <a:schemeClr val="tx1"/>
                  </a:solidFill>
                  <a:latin typeface="Times" pitchFamily="18" charset="0"/>
                  <a:ea typeface="Osaka" charset="-128"/>
                </a:defRPr>
              </a:lvl3pPr>
              <a:lvl4pPr marL="1600200" indent="-228600" eaLnBrk="0" hangingPunct="0">
                <a:defRPr kumimoji="1" sz="2400">
                  <a:solidFill>
                    <a:schemeClr val="tx1"/>
                  </a:solidFill>
                  <a:latin typeface="Times" pitchFamily="18" charset="0"/>
                  <a:ea typeface="Osaka" charset="-128"/>
                </a:defRPr>
              </a:lvl4pPr>
              <a:lvl5pPr marL="2057400" indent="-228600" eaLnBrk="0" hangingPunct="0">
                <a:defRPr kumimoji="1" sz="2400">
                  <a:solidFill>
                    <a:schemeClr val="tx1"/>
                  </a:solidFill>
                  <a:latin typeface="Times" pitchFamily="18" charset="0"/>
                  <a:ea typeface="Osaka" charset="-128"/>
                </a:defRPr>
              </a:lvl5pPr>
              <a:lvl6pPr marL="2514600" indent="-228600" algn="ctr" eaLnBrk="0" fontAlgn="base" hangingPunct="0">
                <a:spcBef>
                  <a:spcPct val="0"/>
                </a:spcBef>
                <a:spcAft>
                  <a:spcPct val="0"/>
                </a:spcAft>
                <a:defRPr kumimoji="1" sz="2400">
                  <a:solidFill>
                    <a:schemeClr val="tx1"/>
                  </a:solidFill>
                  <a:latin typeface="Times" pitchFamily="18" charset="0"/>
                  <a:ea typeface="Osaka" charset="-128"/>
                </a:defRPr>
              </a:lvl6pPr>
              <a:lvl7pPr marL="2971800" indent="-228600" algn="ctr" eaLnBrk="0" fontAlgn="base" hangingPunct="0">
                <a:spcBef>
                  <a:spcPct val="0"/>
                </a:spcBef>
                <a:spcAft>
                  <a:spcPct val="0"/>
                </a:spcAft>
                <a:defRPr kumimoji="1" sz="2400">
                  <a:solidFill>
                    <a:schemeClr val="tx1"/>
                  </a:solidFill>
                  <a:latin typeface="Times" pitchFamily="18" charset="0"/>
                  <a:ea typeface="Osaka" charset="-128"/>
                </a:defRPr>
              </a:lvl7pPr>
              <a:lvl8pPr marL="3429000" indent="-228600" algn="ctr" eaLnBrk="0" fontAlgn="base" hangingPunct="0">
                <a:spcBef>
                  <a:spcPct val="0"/>
                </a:spcBef>
                <a:spcAft>
                  <a:spcPct val="0"/>
                </a:spcAft>
                <a:defRPr kumimoji="1" sz="2400">
                  <a:solidFill>
                    <a:schemeClr val="tx1"/>
                  </a:solidFill>
                  <a:latin typeface="Times" pitchFamily="18" charset="0"/>
                  <a:ea typeface="Osaka" charset="-128"/>
                </a:defRPr>
              </a:lvl8pPr>
              <a:lvl9pPr marL="3886200" indent="-228600" algn="ctr" eaLnBrk="0" fontAlgn="base" hangingPunct="0">
                <a:spcBef>
                  <a:spcPct val="0"/>
                </a:spcBef>
                <a:spcAft>
                  <a:spcPct val="0"/>
                </a:spcAft>
                <a:defRPr kumimoji="1" sz="2400">
                  <a:solidFill>
                    <a:schemeClr val="tx1"/>
                  </a:solidFill>
                  <a:latin typeface="Times" pitchFamily="18" charset="0"/>
                  <a:ea typeface="Osaka" charset="-128"/>
                </a:defRPr>
              </a:lvl9pPr>
            </a:lstStyle>
            <a:p>
              <a:pPr eaLnBrk="1" hangingPunct="1"/>
              <a:r>
                <a:rPr lang="en-US" altLang="ja-JP" sz="1400" b="1" dirty="0">
                  <a:latin typeface="Arial Unicode MS" pitchFamily="50" charset="-128"/>
                  <a:ea typeface="Arial Unicode MS" pitchFamily="50" charset="-128"/>
                  <a:cs typeface="Arial Unicode MS" pitchFamily="50" charset="-128"/>
                </a:rPr>
                <a:t>STJ</a:t>
              </a:r>
              <a:endParaRPr lang="ja-JP" altLang="en-US" sz="1400" b="1" dirty="0">
                <a:latin typeface="Arial Unicode MS" pitchFamily="50" charset="-128"/>
                <a:ea typeface="Arial Unicode MS" pitchFamily="50" charset="-128"/>
                <a:cs typeface="Arial Unicode MS" pitchFamily="50" charset="-128"/>
              </a:endParaRPr>
            </a:p>
          </p:txBody>
        </p:sp>
        <p:grpSp>
          <p:nvGrpSpPr>
            <p:cNvPr id="68" name="グループ化 67"/>
            <p:cNvGrpSpPr/>
            <p:nvPr/>
          </p:nvGrpSpPr>
          <p:grpSpPr bwMode="auto">
            <a:xfrm rot="16200000">
              <a:off x="2021855" y="3007369"/>
              <a:ext cx="518124" cy="283871"/>
              <a:chOff x="6012160" y="2708920"/>
              <a:chExt cx="576065" cy="360040"/>
            </a:xfrm>
            <a:scene3d>
              <a:camera prst="orthographicFront">
                <a:rot lat="0" lon="0" rev="0"/>
              </a:camera>
              <a:lightRig rig="threePt" dir="t"/>
            </a:scene3d>
          </p:grpSpPr>
          <p:sp>
            <p:nvSpPr>
              <p:cNvPr id="125" name="円/楕円 124"/>
              <p:cNvSpPr/>
              <p:nvPr/>
            </p:nvSpPr>
            <p:spPr>
              <a:xfrm>
                <a:off x="6012160" y="2708920"/>
                <a:ext cx="360040" cy="360040"/>
              </a:xfrm>
              <a:prstGeom prst="ellipse">
                <a:avLst/>
              </a:prstGeom>
              <a:noFill/>
              <a:ln w="31750">
                <a:solidFill>
                  <a:srgbClr val="C00000"/>
                </a:solidFill>
              </a:ln>
            </p:spPr>
            <p:style>
              <a:lnRef idx="2">
                <a:schemeClr val="accent6"/>
              </a:lnRef>
              <a:fillRef idx="1">
                <a:schemeClr val="lt1"/>
              </a:fillRef>
              <a:effectRef idx="0">
                <a:schemeClr val="accent6"/>
              </a:effectRef>
              <a:fontRef idx="minor">
                <a:schemeClr val="dk1"/>
              </a:fontRef>
            </p:style>
            <p:txBody>
              <a:bodyPr anchor="ctr"/>
              <a:lstStyle/>
              <a:p>
                <a:pPr>
                  <a:defRPr/>
                </a:pPr>
                <a:endParaRPr lang="ja-JP" altLang="en-US" sz="1200">
                  <a:latin typeface="Arial Unicode MS" pitchFamily="50" charset="-128"/>
                  <a:ea typeface="Arial Unicode MS" pitchFamily="50" charset="-128"/>
                  <a:cs typeface="Arial Unicode MS" pitchFamily="50" charset="-128"/>
                </a:endParaRPr>
              </a:p>
            </p:txBody>
          </p:sp>
          <p:sp>
            <p:nvSpPr>
              <p:cNvPr id="126" name="円/楕円 125"/>
              <p:cNvSpPr/>
              <p:nvPr/>
            </p:nvSpPr>
            <p:spPr>
              <a:xfrm>
                <a:off x="6228185" y="2708920"/>
                <a:ext cx="360040" cy="360040"/>
              </a:xfrm>
              <a:prstGeom prst="ellipse">
                <a:avLst/>
              </a:prstGeom>
              <a:noFill/>
              <a:ln w="31750">
                <a:solidFill>
                  <a:srgbClr val="C00000"/>
                </a:solidFill>
              </a:ln>
            </p:spPr>
            <p:style>
              <a:lnRef idx="2">
                <a:schemeClr val="accent6"/>
              </a:lnRef>
              <a:fillRef idx="1">
                <a:schemeClr val="lt1"/>
              </a:fillRef>
              <a:effectRef idx="0">
                <a:schemeClr val="accent6"/>
              </a:effectRef>
              <a:fontRef idx="minor">
                <a:schemeClr val="dk1"/>
              </a:fontRef>
            </p:style>
            <p:txBody>
              <a:bodyPr anchor="ctr"/>
              <a:lstStyle/>
              <a:p>
                <a:pPr>
                  <a:defRPr/>
                </a:pPr>
                <a:endParaRPr lang="ja-JP" altLang="en-US" sz="1200">
                  <a:latin typeface="Arial Unicode MS" pitchFamily="50" charset="-128"/>
                  <a:ea typeface="Arial Unicode MS" pitchFamily="50" charset="-128"/>
                  <a:cs typeface="Arial Unicode MS" pitchFamily="50" charset="-128"/>
                </a:endParaRPr>
              </a:p>
            </p:txBody>
          </p:sp>
        </p:grpSp>
        <p:cxnSp>
          <p:nvCxnSpPr>
            <p:cNvPr id="69" name="直線コネクタ 68"/>
            <p:cNvCxnSpPr/>
            <p:nvPr/>
          </p:nvCxnSpPr>
          <p:spPr bwMode="auto">
            <a:xfrm flipH="1">
              <a:off x="2281808" y="3411816"/>
              <a:ext cx="3966" cy="496762"/>
            </a:xfrm>
            <a:prstGeom prst="line">
              <a:avLst/>
            </a:prstGeom>
            <a:ln w="25400"/>
          </p:spPr>
          <p:style>
            <a:lnRef idx="1">
              <a:schemeClr val="dk1"/>
            </a:lnRef>
            <a:fillRef idx="0">
              <a:schemeClr val="dk1"/>
            </a:fillRef>
            <a:effectRef idx="0">
              <a:schemeClr val="dk1"/>
            </a:effectRef>
            <a:fontRef idx="minor">
              <a:schemeClr val="tx1"/>
            </a:fontRef>
          </p:style>
        </p:cxnSp>
        <p:cxnSp>
          <p:nvCxnSpPr>
            <p:cNvPr id="72" name="直線コネクタ 71"/>
            <p:cNvCxnSpPr/>
            <p:nvPr/>
          </p:nvCxnSpPr>
          <p:spPr bwMode="auto">
            <a:xfrm>
              <a:off x="3030794" y="1259527"/>
              <a:ext cx="0" cy="379012"/>
            </a:xfrm>
            <a:prstGeom prst="line">
              <a:avLst/>
            </a:prstGeom>
            <a:ln w="31750"/>
          </p:spPr>
          <p:style>
            <a:lnRef idx="1">
              <a:schemeClr val="dk1"/>
            </a:lnRef>
            <a:fillRef idx="0">
              <a:schemeClr val="dk1"/>
            </a:fillRef>
            <a:effectRef idx="0">
              <a:schemeClr val="dk1"/>
            </a:effectRef>
            <a:fontRef idx="minor">
              <a:schemeClr val="tx1"/>
            </a:fontRef>
          </p:style>
        </p:cxnSp>
        <p:grpSp>
          <p:nvGrpSpPr>
            <p:cNvPr id="15394" name="グループ化 59"/>
            <p:cNvGrpSpPr>
              <a:grpSpLocks/>
            </p:cNvGrpSpPr>
            <p:nvPr/>
          </p:nvGrpSpPr>
          <p:grpSpPr bwMode="auto">
            <a:xfrm>
              <a:off x="2082207" y="3914474"/>
              <a:ext cx="397419" cy="129531"/>
              <a:chOff x="6876256" y="6381328"/>
              <a:chExt cx="504056" cy="144016"/>
            </a:xfrm>
          </p:grpSpPr>
          <p:cxnSp>
            <p:nvCxnSpPr>
              <p:cNvPr id="111" name="直線コネクタ 110"/>
              <p:cNvCxnSpPr/>
              <p:nvPr/>
            </p:nvCxnSpPr>
            <p:spPr>
              <a:xfrm>
                <a:off x="6875945" y="6378846"/>
                <a:ext cx="503366" cy="0"/>
              </a:xfrm>
              <a:prstGeom prst="line">
                <a:avLst/>
              </a:prstGeom>
            </p:spPr>
            <p:style>
              <a:lnRef idx="2">
                <a:schemeClr val="dk1"/>
              </a:lnRef>
              <a:fillRef idx="0">
                <a:schemeClr val="dk1"/>
              </a:fillRef>
              <a:effectRef idx="1">
                <a:schemeClr val="dk1"/>
              </a:effectRef>
              <a:fontRef idx="minor">
                <a:schemeClr val="tx1"/>
              </a:fontRef>
            </p:style>
          </p:cxnSp>
          <p:cxnSp>
            <p:nvCxnSpPr>
              <p:cNvPr id="112" name="直線コネクタ 111"/>
              <p:cNvCxnSpPr/>
              <p:nvPr/>
            </p:nvCxnSpPr>
            <p:spPr>
              <a:xfrm flipH="1">
                <a:off x="6875945" y="6378846"/>
                <a:ext cx="142957" cy="146498"/>
              </a:xfrm>
              <a:prstGeom prst="line">
                <a:avLst/>
              </a:prstGeom>
            </p:spPr>
            <p:style>
              <a:lnRef idx="2">
                <a:schemeClr val="dk1"/>
              </a:lnRef>
              <a:fillRef idx="0">
                <a:schemeClr val="dk1"/>
              </a:fillRef>
              <a:effectRef idx="1">
                <a:schemeClr val="dk1"/>
              </a:effectRef>
              <a:fontRef idx="minor">
                <a:schemeClr val="tx1"/>
              </a:fontRef>
            </p:style>
          </p:cxnSp>
          <p:cxnSp>
            <p:nvCxnSpPr>
              <p:cNvPr id="114" name="直線コネクタ 113"/>
              <p:cNvCxnSpPr/>
              <p:nvPr/>
            </p:nvCxnSpPr>
            <p:spPr>
              <a:xfrm flipH="1">
                <a:off x="7018902" y="6378846"/>
                <a:ext cx="142955" cy="146498"/>
              </a:xfrm>
              <a:prstGeom prst="line">
                <a:avLst/>
              </a:prstGeom>
            </p:spPr>
            <p:style>
              <a:lnRef idx="2">
                <a:schemeClr val="dk1"/>
              </a:lnRef>
              <a:fillRef idx="0">
                <a:schemeClr val="dk1"/>
              </a:fillRef>
              <a:effectRef idx="1">
                <a:schemeClr val="dk1"/>
              </a:effectRef>
              <a:fontRef idx="minor">
                <a:schemeClr val="tx1"/>
              </a:fontRef>
            </p:style>
          </p:cxnSp>
          <p:cxnSp>
            <p:nvCxnSpPr>
              <p:cNvPr id="119" name="直線コネクタ 118"/>
              <p:cNvCxnSpPr/>
              <p:nvPr/>
            </p:nvCxnSpPr>
            <p:spPr>
              <a:xfrm flipH="1">
                <a:off x="7161857" y="6378846"/>
                <a:ext cx="144969" cy="146498"/>
              </a:xfrm>
              <a:prstGeom prst="line">
                <a:avLst/>
              </a:prstGeom>
            </p:spPr>
            <p:style>
              <a:lnRef idx="2">
                <a:schemeClr val="dk1"/>
              </a:lnRef>
              <a:fillRef idx="0">
                <a:schemeClr val="dk1"/>
              </a:fillRef>
              <a:effectRef idx="1">
                <a:schemeClr val="dk1"/>
              </a:effectRef>
              <a:fontRef idx="minor">
                <a:schemeClr val="tx1"/>
              </a:fontRef>
            </p:style>
          </p:cxnSp>
        </p:grpSp>
        <p:sp>
          <p:nvSpPr>
            <p:cNvPr id="86" name="二等辺三角形 85"/>
            <p:cNvSpPr/>
            <p:nvPr/>
          </p:nvSpPr>
          <p:spPr bwMode="auto">
            <a:xfrm rot="5400000">
              <a:off x="3305664" y="1265978"/>
              <a:ext cx="444827" cy="379285"/>
            </a:xfrm>
            <a:prstGeom prst="triangl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1200" dirty="0">
                <a:latin typeface="Arial Unicode MS" pitchFamily="50" charset="-128"/>
                <a:ea typeface="Arial Unicode MS" pitchFamily="50" charset="-128"/>
                <a:cs typeface="Arial Unicode MS" pitchFamily="50" charset="-128"/>
              </a:endParaRPr>
            </a:p>
          </p:txBody>
        </p:sp>
        <p:cxnSp>
          <p:nvCxnSpPr>
            <p:cNvPr id="101" name="直線矢印コネクタ 100"/>
            <p:cNvCxnSpPr/>
            <p:nvPr/>
          </p:nvCxnSpPr>
          <p:spPr bwMode="auto">
            <a:xfrm>
              <a:off x="4240396" y="1438484"/>
              <a:ext cx="284163" cy="0"/>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10" name="テキスト ボックス 9"/>
            <p:cNvSpPr txBox="1"/>
            <p:nvPr/>
          </p:nvSpPr>
          <p:spPr>
            <a:xfrm>
              <a:off x="1223308" y="1238429"/>
              <a:ext cx="683200" cy="400110"/>
            </a:xfrm>
            <a:prstGeom prst="rect">
              <a:avLst/>
            </a:prstGeom>
            <a:noFill/>
          </p:spPr>
          <p:txBody>
            <a:bodyPr wrap="none" rtlCol="0">
              <a:spAutoFit/>
            </a:bodyPr>
            <a:lstStyle/>
            <a:p>
              <a:r>
                <a:rPr lang="en-US" altLang="ja-JP" sz="2000" dirty="0">
                  <a:latin typeface="Arial Unicode MS" pitchFamily="50" charset="-128"/>
                  <a:ea typeface="Arial Unicode MS" pitchFamily="50" charset="-128"/>
                  <a:cs typeface="Arial Unicode MS" pitchFamily="50" charset="-128"/>
                </a:rPr>
                <a:t>10M</a:t>
              </a:r>
              <a:endParaRPr kumimoji="1" lang="ja-JP" altLang="en-US" sz="2000" dirty="0">
                <a:latin typeface="Arial Unicode MS" pitchFamily="50" charset="-128"/>
                <a:ea typeface="Arial Unicode MS" pitchFamily="50" charset="-128"/>
                <a:cs typeface="Arial Unicode MS" pitchFamily="50" charset="-128"/>
              </a:endParaRPr>
            </a:p>
          </p:txBody>
        </p:sp>
        <p:sp>
          <p:nvSpPr>
            <p:cNvPr id="15368" name="テキスト ボックス 121"/>
            <p:cNvSpPr txBox="1">
              <a:spLocks noChangeArrowheads="1"/>
            </p:cNvSpPr>
            <p:nvPr/>
          </p:nvSpPr>
          <p:spPr bwMode="auto">
            <a:xfrm>
              <a:off x="2765206" y="2820108"/>
              <a:ext cx="164660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2400">
                  <a:solidFill>
                    <a:schemeClr val="tx1"/>
                  </a:solidFill>
                  <a:latin typeface="Times" pitchFamily="18" charset="0"/>
                  <a:ea typeface="Osaka" charset="-128"/>
                </a:defRPr>
              </a:lvl1pPr>
              <a:lvl2pPr marL="742950" indent="-285750" eaLnBrk="0" hangingPunct="0">
                <a:defRPr kumimoji="1" sz="2400">
                  <a:solidFill>
                    <a:schemeClr val="tx1"/>
                  </a:solidFill>
                  <a:latin typeface="Times" pitchFamily="18" charset="0"/>
                  <a:ea typeface="Osaka" charset="-128"/>
                </a:defRPr>
              </a:lvl2pPr>
              <a:lvl3pPr marL="1143000" indent="-228600" eaLnBrk="0" hangingPunct="0">
                <a:defRPr kumimoji="1" sz="2400">
                  <a:solidFill>
                    <a:schemeClr val="tx1"/>
                  </a:solidFill>
                  <a:latin typeface="Times" pitchFamily="18" charset="0"/>
                  <a:ea typeface="Osaka" charset="-128"/>
                </a:defRPr>
              </a:lvl3pPr>
              <a:lvl4pPr marL="1600200" indent="-228600" eaLnBrk="0" hangingPunct="0">
                <a:defRPr kumimoji="1" sz="2400">
                  <a:solidFill>
                    <a:schemeClr val="tx1"/>
                  </a:solidFill>
                  <a:latin typeface="Times" pitchFamily="18" charset="0"/>
                  <a:ea typeface="Osaka" charset="-128"/>
                </a:defRPr>
              </a:lvl4pPr>
              <a:lvl5pPr marL="2057400" indent="-228600" eaLnBrk="0" hangingPunct="0">
                <a:defRPr kumimoji="1" sz="2400">
                  <a:solidFill>
                    <a:schemeClr val="tx1"/>
                  </a:solidFill>
                  <a:latin typeface="Times" pitchFamily="18" charset="0"/>
                  <a:ea typeface="Osaka" charset="-128"/>
                </a:defRPr>
              </a:lvl5pPr>
              <a:lvl6pPr marL="2514600" indent="-228600" algn="ctr" eaLnBrk="0" fontAlgn="base" hangingPunct="0">
                <a:spcBef>
                  <a:spcPct val="0"/>
                </a:spcBef>
                <a:spcAft>
                  <a:spcPct val="0"/>
                </a:spcAft>
                <a:defRPr kumimoji="1" sz="2400">
                  <a:solidFill>
                    <a:schemeClr val="tx1"/>
                  </a:solidFill>
                  <a:latin typeface="Times" pitchFamily="18" charset="0"/>
                  <a:ea typeface="Osaka" charset="-128"/>
                </a:defRPr>
              </a:lvl6pPr>
              <a:lvl7pPr marL="2971800" indent="-228600" algn="ctr" eaLnBrk="0" fontAlgn="base" hangingPunct="0">
                <a:spcBef>
                  <a:spcPct val="0"/>
                </a:spcBef>
                <a:spcAft>
                  <a:spcPct val="0"/>
                </a:spcAft>
                <a:defRPr kumimoji="1" sz="2400">
                  <a:solidFill>
                    <a:schemeClr val="tx1"/>
                  </a:solidFill>
                  <a:latin typeface="Times" pitchFamily="18" charset="0"/>
                  <a:ea typeface="Osaka" charset="-128"/>
                </a:defRPr>
              </a:lvl7pPr>
              <a:lvl8pPr marL="3429000" indent="-228600" algn="ctr" eaLnBrk="0" fontAlgn="base" hangingPunct="0">
                <a:spcBef>
                  <a:spcPct val="0"/>
                </a:spcBef>
                <a:spcAft>
                  <a:spcPct val="0"/>
                </a:spcAft>
                <a:defRPr kumimoji="1" sz="2400">
                  <a:solidFill>
                    <a:schemeClr val="tx1"/>
                  </a:solidFill>
                  <a:latin typeface="Times" pitchFamily="18" charset="0"/>
                  <a:ea typeface="Osaka" charset="-128"/>
                </a:defRPr>
              </a:lvl8pPr>
              <a:lvl9pPr marL="3886200" indent="-228600" algn="ctr" eaLnBrk="0" fontAlgn="base" hangingPunct="0">
                <a:spcBef>
                  <a:spcPct val="0"/>
                </a:spcBef>
                <a:spcAft>
                  <a:spcPct val="0"/>
                </a:spcAft>
                <a:defRPr kumimoji="1" sz="2400">
                  <a:solidFill>
                    <a:schemeClr val="tx1"/>
                  </a:solidFill>
                  <a:latin typeface="Times" pitchFamily="18" charset="0"/>
                  <a:ea typeface="Osaka" charset="-128"/>
                </a:defRPr>
              </a:lvl9pPr>
            </a:lstStyle>
            <a:p>
              <a:pPr eaLnBrk="1" hangingPunct="1"/>
              <a:r>
                <a:rPr lang="en-US" altLang="ja-JP" sz="1800" dirty="0">
                  <a:latin typeface="Arial Unicode MS" pitchFamily="50" charset="-128"/>
                  <a:ea typeface="Arial Unicode MS" pitchFamily="50" charset="-128"/>
                  <a:cs typeface="Arial Unicode MS" pitchFamily="50" charset="-128"/>
                </a:rPr>
                <a:t>T~350mK </a:t>
              </a:r>
            </a:p>
            <a:p>
              <a:pPr eaLnBrk="1" hangingPunct="1"/>
              <a:r>
                <a:rPr lang="en-US" altLang="ja-JP" sz="1800" dirty="0">
                  <a:latin typeface="Arial Unicode MS" pitchFamily="50" charset="-128"/>
                  <a:ea typeface="Arial Unicode MS" pitchFamily="50" charset="-128"/>
                  <a:cs typeface="Arial Unicode MS" pitchFamily="50" charset="-128"/>
                </a:rPr>
                <a:t>(</a:t>
              </a:r>
              <a:r>
                <a:rPr lang="en-US" altLang="ja-JP" sz="1800" baseline="30000" dirty="0">
                  <a:latin typeface="Arial Unicode MS" pitchFamily="50" charset="-128"/>
                  <a:ea typeface="Arial Unicode MS" pitchFamily="50" charset="-128"/>
                  <a:cs typeface="Arial Unicode MS" pitchFamily="50" charset="-128"/>
                </a:rPr>
                <a:t>3</a:t>
              </a:r>
              <a:r>
                <a:rPr lang="en-US" altLang="ja-JP" sz="1800" dirty="0">
                  <a:latin typeface="Arial Unicode MS" pitchFamily="50" charset="-128"/>
                  <a:ea typeface="Arial Unicode MS" pitchFamily="50" charset="-128"/>
                  <a:cs typeface="Arial Unicode MS" pitchFamily="50" charset="-128"/>
                </a:rPr>
                <a:t>He sorption)</a:t>
              </a:r>
              <a:endParaRPr lang="ja-JP" altLang="en-US" sz="1800" dirty="0">
                <a:latin typeface="Arial Unicode MS" pitchFamily="50" charset="-128"/>
                <a:ea typeface="Arial Unicode MS" pitchFamily="50" charset="-128"/>
                <a:cs typeface="Arial Unicode MS" pitchFamily="50" charset="-128"/>
              </a:endParaRPr>
            </a:p>
          </p:txBody>
        </p:sp>
        <p:cxnSp>
          <p:nvCxnSpPr>
            <p:cNvPr id="63" name="直線コネクタ 62"/>
            <p:cNvCxnSpPr/>
            <p:nvPr/>
          </p:nvCxnSpPr>
          <p:spPr bwMode="auto">
            <a:xfrm>
              <a:off x="3131840" y="1259527"/>
              <a:ext cx="0" cy="379012"/>
            </a:xfrm>
            <a:prstGeom prst="line">
              <a:avLst/>
            </a:prstGeom>
            <a:ln w="31750"/>
          </p:spPr>
          <p:style>
            <a:lnRef idx="1">
              <a:schemeClr val="dk1"/>
            </a:lnRef>
            <a:fillRef idx="0">
              <a:schemeClr val="dk1"/>
            </a:fillRef>
            <a:effectRef idx="0">
              <a:schemeClr val="dk1"/>
            </a:effectRef>
            <a:fontRef idx="minor">
              <a:schemeClr val="tx1"/>
            </a:fontRef>
          </p:style>
        </p:cxnSp>
        <p:cxnSp>
          <p:nvCxnSpPr>
            <p:cNvPr id="65" name="直線コネクタ 64"/>
            <p:cNvCxnSpPr/>
            <p:nvPr/>
          </p:nvCxnSpPr>
          <p:spPr bwMode="auto">
            <a:xfrm>
              <a:off x="3131840" y="1462994"/>
              <a:ext cx="206595" cy="0"/>
            </a:xfrm>
            <a:prstGeom prst="line">
              <a:avLst/>
            </a:prstGeom>
            <a:ln w="25400"/>
          </p:spPr>
          <p:style>
            <a:lnRef idx="1">
              <a:schemeClr val="dk1"/>
            </a:lnRef>
            <a:fillRef idx="0">
              <a:schemeClr val="dk1"/>
            </a:fillRef>
            <a:effectRef idx="0">
              <a:schemeClr val="dk1"/>
            </a:effectRef>
            <a:fontRef idx="minor">
              <a:schemeClr val="tx1"/>
            </a:fontRef>
          </p:style>
        </p:cxnSp>
        <p:cxnSp>
          <p:nvCxnSpPr>
            <p:cNvPr id="75" name="直線コネクタ 74"/>
            <p:cNvCxnSpPr/>
            <p:nvPr/>
          </p:nvCxnSpPr>
          <p:spPr bwMode="auto">
            <a:xfrm>
              <a:off x="3710346" y="1457020"/>
              <a:ext cx="134491" cy="0"/>
            </a:xfrm>
            <a:prstGeom prst="line">
              <a:avLst/>
            </a:prstGeom>
            <a:ln w="25400"/>
          </p:spPr>
          <p:style>
            <a:lnRef idx="1">
              <a:schemeClr val="dk1"/>
            </a:lnRef>
            <a:fillRef idx="0">
              <a:schemeClr val="dk1"/>
            </a:fillRef>
            <a:effectRef idx="0">
              <a:schemeClr val="dk1"/>
            </a:effectRef>
            <a:fontRef idx="minor">
              <a:schemeClr val="tx1"/>
            </a:fontRef>
          </p:style>
        </p:cxnSp>
        <p:sp>
          <p:nvSpPr>
            <p:cNvPr id="81" name="テキスト ボックス 110"/>
            <p:cNvSpPr txBox="1">
              <a:spLocks noChangeArrowheads="1"/>
            </p:cNvSpPr>
            <p:nvPr/>
          </p:nvSpPr>
          <p:spPr bwMode="auto">
            <a:xfrm>
              <a:off x="3055635" y="1648823"/>
              <a:ext cx="895703"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a:solidFill>
                    <a:schemeClr val="tx1"/>
                  </a:solidFill>
                  <a:latin typeface="Times" pitchFamily="18" charset="0"/>
                  <a:ea typeface="Osaka" charset="-128"/>
                </a:defRPr>
              </a:lvl1pPr>
              <a:lvl2pPr marL="742950" indent="-285750" eaLnBrk="0" hangingPunct="0">
                <a:defRPr kumimoji="1" sz="2400">
                  <a:solidFill>
                    <a:schemeClr val="tx1"/>
                  </a:solidFill>
                  <a:latin typeface="Times" pitchFamily="18" charset="0"/>
                  <a:ea typeface="Osaka" charset="-128"/>
                </a:defRPr>
              </a:lvl2pPr>
              <a:lvl3pPr marL="1143000" indent="-228600" eaLnBrk="0" hangingPunct="0">
                <a:defRPr kumimoji="1" sz="2400">
                  <a:solidFill>
                    <a:schemeClr val="tx1"/>
                  </a:solidFill>
                  <a:latin typeface="Times" pitchFamily="18" charset="0"/>
                  <a:ea typeface="Osaka" charset="-128"/>
                </a:defRPr>
              </a:lvl3pPr>
              <a:lvl4pPr marL="1600200" indent="-228600" eaLnBrk="0" hangingPunct="0">
                <a:defRPr kumimoji="1" sz="2400">
                  <a:solidFill>
                    <a:schemeClr val="tx1"/>
                  </a:solidFill>
                  <a:latin typeface="Times" pitchFamily="18" charset="0"/>
                  <a:ea typeface="Osaka" charset="-128"/>
                </a:defRPr>
              </a:lvl4pPr>
              <a:lvl5pPr marL="2057400" indent="-228600" eaLnBrk="0" hangingPunct="0">
                <a:defRPr kumimoji="1" sz="2400">
                  <a:solidFill>
                    <a:schemeClr val="tx1"/>
                  </a:solidFill>
                  <a:latin typeface="Times" pitchFamily="18" charset="0"/>
                  <a:ea typeface="Osaka" charset="-128"/>
                </a:defRPr>
              </a:lvl5pPr>
              <a:lvl6pPr marL="2514600" indent="-228600" algn="ctr" eaLnBrk="0" fontAlgn="base" hangingPunct="0">
                <a:spcBef>
                  <a:spcPct val="0"/>
                </a:spcBef>
                <a:spcAft>
                  <a:spcPct val="0"/>
                </a:spcAft>
                <a:defRPr kumimoji="1" sz="2400">
                  <a:solidFill>
                    <a:schemeClr val="tx1"/>
                  </a:solidFill>
                  <a:latin typeface="Times" pitchFamily="18" charset="0"/>
                  <a:ea typeface="Osaka" charset="-128"/>
                </a:defRPr>
              </a:lvl6pPr>
              <a:lvl7pPr marL="2971800" indent="-228600" algn="ctr" eaLnBrk="0" fontAlgn="base" hangingPunct="0">
                <a:spcBef>
                  <a:spcPct val="0"/>
                </a:spcBef>
                <a:spcAft>
                  <a:spcPct val="0"/>
                </a:spcAft>
                <a:defRPr kumimoji="1" sz="2400">
                  <a:solidFill>
                    <a:schemeClr val="tx1"/>
                  </a:solidFill>
                  <a:latin typeface="Times" pitchFamily="18" charset="0"/>
                  <a:ea typeface="Osaka" charset="-128"/>
                </a:defRPr>
              </a:lvl7pPr>
              <a:lvl8pPr marL="3429000" indent="-228600" algn="ctr" eaLnBrk="0" fontAlgn="base" hangingPunct="0">
                <a:spcBef>
                  <a:spcPct val="0"/>
                </a:spcBef>
                <a:spcAft>
                  <a:spcPct val="0"/>
                </a:spcAft>
                <a:defRPr kumimoji="1" sz="2400">
                  <a:solidFill>
                    <a:schemeClr val="tx1"/>
                  </a:solidFill>
                  <a:latin typeface="Times" pitchFamily="18" charset="0"/>
                  <a:ea typeface="Osaka" charset="-128"/>
                </a:defRPr>
              </a:lvl8pPr>
              <a:lvl9pPr marL="3886200" indent="-228600" algn="ctr" eaLnBrk="0" fontAlgn="base" hangingPunct="0">
                <a:spcBef>
                  <a:spcPct val="0"/>
                </a:spcBef>
                <a:spcAft>
                  <a:spcPct val="0"/>
                </a:spcAft>
                <a:defRPr kumimoji="1" sz="2400">
                  <a:solidFill>
                    <a:schemeClr val="tx1"/>
                  </a:solidFill>
                  <a:latin typeface="Times" pitchFamily="18" charset="0"/>
                  <a:ea typeface="Osaka" charset="-128"/>
                </a:defRPr>
              </a:lvl9pPr>
            </a:lstStyle>
            <a:p>
              <a:pPr eaLnBrk="1" hangingPunct="1"/>
              <a:r>
                <a:rPr lang="en-US" altLang="ja-JP" sz="1400" b="1" dirty="0">
                  <a:latin typeface="Arial Unicode MS" pitchFamily="50" charset="-128"/>
                  <a:ea typeface="Arial Unicode MS" pitchFamily="50" charset="-128"/>
                  <a:cs typeface="Arial Unicode MS" pitchFamily="50" charset="-128"/>
                </a:rPr>
                <a:t>Charge sensitive</a:t>
              </a:r>
            </a:p>
            <a:p>
              <a:pPr eaLnBrk="1" hangingPunct="1"/>
              <a:r>
                <a:rPr lang="en-US" altLang="ja-JP" sz="1400" b="1" dirty="0">
                  <a:latin typeface="Arial Unicode MS" pitchFamily="50" charset="-128"/>
                  <a:ea typeface="Arial Unicode MS" pitchFamily="50" charset="-128"/>
                  <a:cs typeface="Arial Unicode MS" pitchFamily="50" charset="-128"/>
                </a:rPr>
                <a:t>pre-amp.</a:t>
              </a:r>
              <a:endParaRPr lang="ja-JP" altLang="en-US" sz="1400" b="1" dirty="0">
                <a:latin typeface="Arial Unicode MS" pitchFamily="50" charset="-128"/>
                <a:ea typeface="Arial Unicode MS" pitchFamily="50" charset="-128"/>
                <a:cs typeface="Arial Unicode MS" pitchFamily="50" charset="-128"/>
              </a:endParaRPr>
            </a:p>
          </p:txBody>
        </p:sp>
        <p:sp>
          <p:nvSpPr>
            <p:cNvPr id="84" name="テキスト ボックス 110"/>
            <p:cNvSpPr txBox="1">
              <a:spLocks noChangeArrowheads="1"/>
            </p:cNvSpPr>
            <p:nvPr/>
          </p:nvSpPr>
          <p:spPr bwMode="auto">
            <a:xfrm>
              <a:off x="3702317" y="1656200"/>
              <a:ext cx="89570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a:solidFill>
                    <a:schemeClr val="tx1"/>
                  </a:solidFill>
                  <a:latin typeface="Times" pitchFamily="18" charset="0"/>
                  <a:ea typeface="Osaka" charset="-128"/>
                </a:defRPr>
              </a:lvl1pPr>
              <a:lvl2pPr marL="742950" indent="-285750" eaLnBrk="0" hangingPunct="0">
                <a:defRPr kumimoji="1" sz="2400">
                  <a:solidFill>
                    <a:schemeClr val="tx1"/>
                  </a:solidFill>
                  <a:latin typeface="Times" pitchFamily="18" charset="0"/>
                  <a:ea typeface="Osaka" charset="-128"/>
                </a:defRPr>
              </a:lvl2pPr>
              <a:lvl3pPr marL="1143000" indent="-228600" eaLnBrk="0" hangingPunct="0">
                <a:defRPr kumimoji="1" sz="2400">
                  <a:solidFill>
                    <a:schemeClr val="tx1"/>
                  </a:solidFill>
                  <a:latin typeface="Times" pitchFamily="18" charset="0"/>
                  <a:ea typeface="Osaka" charset="-128"/>
                </a:defRPr>
              </a:lvl3pPr>
              <a:lvl4pPr marL="1600200" indent="-228600" eaLnBrk="0" hangingPunct="0">
                <a:defRPr kumimoji="1" sz="2400">
                  <a:solidFill>
                    <a:schemeClr val="tx1"/>
                  </a:solidFill>
                  <a:latin typeface="Times" pitchFamily="18" charset="0"/>
                  <a:ea typeface="Osaka" charset="-128"/>
                </a:defRPr>
              </a:lvl4pPr>
              <a:lvl5pPr marL="2057400" indent="-228600" eaLnBrk="0" hangingPunct="0">
                <a:defRPr kumimoji="1" sz="2400">
                  <a:solidFill>
                    <a:schemeClr val="tx1"/>
                  </a:solidFill>
                  <a:latin typeface="Times" pitchFamily="18" charset="0"/>
                  <a:ea typeface="Osaka" charset="-128"/>
                </a:defRPr>
              </a:lvl5pPr>
              <a:lvl6pPr marL="2514600" indent="-228600" algn="ctr" eaLnBrk="0" fontAlgn="base" hangingPunct="0">
                <a:spcBef>
                  <a:spcPct val="0"/>
                </a:spcBef>
                <a:spcAft>
                  <a:spcPct val="0"/>
                </a:spcAft>
                <a:defRPr kumimoji="1" sz="2400">
                  <a:solidFill>
                    <a:schemeClr val="tx1"/>
                  </a:solidFill>
                  <a:latin typeface="Times" pitchFamily="18" charset="0"/>
                  <a:ea typeface="Osaka" charset="-128"/>
                </a:defRPr>
              </a:lvl6pPr>
              <a:lvl7pPr marL="2971800" indent="-228600" algn="ctr" eaLnBrk="0" fontAlgn="base" hangingPunct="0">
                <a:spcBef>
                  <a:spcPct val="0"/>
                </a:spcBef>
                <a:spcAft>
                  <a:spcPct val="0"/>
                </a:spcAft>
                <a:defRPr kumimoji="1" sz="2400">
                  <a:solidFill>
                    <a:schemeClr val="tx1"/>
                  </a:solidFill>
                  <a:latin typeface="Times" pitchFamily="18" charset="0"/>
                  <a:ea typeface="Osaka" charset="-128"/>
                </a:defRPr>
              </a:lvl7pPr>
              <a:lvl8pPr marL="3429000" indent="-228600" algn="ctr" eaLnBrk="0" fontAlgn="base" hangingPunct="0">
                <a:spcBef>
                  <a:spcPct val="0"/>
                </a:spcBef>
                <a:spcAft>
                  <a:spcPct val="0"/>
                </a:spcAft>
                <a:defRPr kumimoji="1" sz="2400">
                  <a:solidFill>
                    <a:schemeClr val="tx1"/>
                  </a:solidFill>
                  <a:latin typeface="Times" pitchFamily="18" charset="0"/>
                  <a:ea typeface="Osaka" charset="-128"/>
                </a:defRPr>
              </a:lvl8pPr>
              <a:lvl9pPr marL="3886200" indent="-228600" algn="ctr" eaLnBrk="0" fontAlgn="base" hangingPunct="0">
                <a:spcBef>
                  <a:spcPct val="0"/>
                </a:spcBef>
                <a:spcAft>
                  <a:spcPct val="0"/>
                </a:spcAft>
                <a:defRPr kumimoji="1" sz="2400">
                  <a:solidFill>
                    <a:schemeClr val="tx1"/>
                  </a:solidFill>
                  <a:latin typeface="Times" pitchFamily="18" charset="0"/>
                  <a:ea typeface="Osaka" charset="-128"/>
                </a:defRPr>
              </a:lvl9pPr>
            </a:lstStyle>
            <a:p>
              <a:pPr algn="ctr" eaLnBrk="1" hangingPunct="1"/>
              <a:r>
                <a:rPr lang="en-US" altLang="ja-JP" sz="1400" b="1" dirty="0">
                  <a:latin typeface="Arial Unicode MS" pitchFamily="50" charset="-128"/>
                  <a:ea typeface="Arial Unicode MS" pitchFamily="50" charset="-128"/>
                  <a:cs typeface="Arial Unicode MS" pitchFamily="50" charset="-128"/>
                </a:rPr>
                <a:t>shaper amp.</a:t>
              </a:r>
              <a:endParaRPr lang="ja-JP" altLang="en-US" sz="1400" b="1" dirty="0">
                <a:latin typeface="Arial Unicode MS" pitchFamily="50" charset="-128"/>
                <a:ea typeface="Arial Unicode MS" pitchFamily="50" charset="-128"/>
                <a:cs typeface="Arial Unicode MS" pitchFamily="50" charset="-128"/>
              </a:endParaRPr>
            </a:p>
          </p:txBody>
        </p:sp>
        <p:grpSp>
          <p:nvGrpSpPr>
            <p:cNvPr id="8" name="グループ化 7"/>
            <p:cNvGrpSpPr/>
            <p:nvPr/>
          </p:nvGrpSpPr>
          <p:grpSpPr>
            <a:xfrm>
              <a:off x="419668" y="1428369"/>
              <a:ext cx="404669" cy="119470"/>
              <a:chOff x="183038" y="1097835"/>
              <a:chExt cx="404669" cy="119470"/>
            </a:xfrm>
          </p:grpSpPr>
          <p:cxnSp>
            <p:nvCxnSpPr>
              <p:cNvPr id="120" name="直線コネクタ 119"/>
              <p:cNvCxnSpPr/>
              <p:nvPr/>
            </p:nvCxnSpPr>
            <p:spPr bwMode="auto">
              <a:xfrm flipV="1">
                <a:off x="183038" y="1097835"/>
                <a:ext cx="404669" cy="3033"/>
              </a:xfrm>
              <a:prstGeom prst="line">
                <a:avLst/>
              </a:prstGeom>
              <a:ln w="31750"/>
            </p:spPr>
            <p:style>
              <a:lnRef idx="2">
                <a:schemeClr val="dk1"/>
              </a:lnRef>
              <a:fillRef idx="0">
                <a:schemeClr val="dk1"/>
              </a:fillRef>
              <a:effectRef idx="1">
                <a:schemeClr val="dk1"/>
              </a:effectRef>
              <a:fontRef idx="minor">
                <a:schemeClr val="tx1"/>
              </a:fontRef>
            </p:style>
          </p:cxnSp>
          <p:cxnSp>
            <p:nvCxnSpPr>
              <p:cNvPr id="44" name="直線コネクタ 43"/>
              <p:cNvCxnSpPr/>
              <p:nvPr/>
            </p:nvCxnSpPr>
            <p:spPr bwMode="auto">
              <a:xfrm>
                <a:off x="259471" y="1217305"/>
                <a:ext cx="252000" cy="0"/>
              </a:xfrm>
              <a:prstGeom prst="line">
                <a:avLst/>
              </a:prstGeom>
              <a:ln w="50800"/>
            </p:spPr>
            <p:style>
              <a:lnRef idx="2">
                <a:schemeClr val="dk1"/>
              </a:lnRef>
              <a:fillRef idx="0">
                <a:schemeClr val="dk1"/>
              </a:fillRef>
              <a:effectRef idx="1">
                <a:schemeClr val="dk1"/>
              </a:effectRef>
              <a:fontRef idx="minor">
                <a:schemeClr val="tx1"/>
              </a:fontRef>
            </p:style>
          </p:cxnSp>
        </p:grpSp>
        <p:grpSp>
          <p:nvGrpSpPr>
            <p:cNvPr id="51" name="グループ化 59"/>
            <p:cNvGrpSpPr>
              <a:grpSpLocks/>
            </p:cNvGrpSpPr>
            <p:nvPr/>
          </p:nvGrpSpPr>
          <p:grpSpPr bwMode="auto">
            <a:xfrm>
              <a:off x="438041" y="2003325"/>
              <a:ext cx="397419" cy="129531"/>
              <a:chOff x="6876256" y="6381328"/>
              <a:chExt cx="504056" cy="144016"/>
            </a:xfrm>
          </p:grpSpPr>
          <p:cxnSp>
            <p:nvCxnSpPr>
              <p:cNvPr id="52" name="直線コネクタ 51"/>
              <p:cNvCxnSpPr/>
              <p:nvPr/>
            </p:nvCxnSpPr>
            <p:spPr>
              <a:xfrm>
                <a:off x="6875945" y="6378846"/>
                <a:ext cx="503366" cy="0"/>
              </a:xfrm>
              <a:prstGeom prst="line">
                <a:avLst/>
              </a:prstGeom>
            </p:spPr>
            <p:style>
              <a:lnRef idx="2">
                <a:schemeClr val="dk1"/>
              </a:lnRef>
              <a:fillRef idx="0">
                <a:schemeClr val="dk1"/>
              </a:fillRef>
              <a:effectRef idx="1">
                <a:schemeClr val="dk1"/>
              </a:effectRef>
              <a:fontRef idx="minor">
                <a:schemeClr val="tx1"/>
              </a:fontRef>
            </p:style>
          </p:cxnSp>
          <p:cxnSp>
            <p:nvCxnSpPr>
              <p:cNvPr id="53" name="直線コネクタ 52"/>
              <p:cNvCxnSpPr/>
              <p:nvPr/>
            </p:nvCxnSpPr>
            <p:spPr>
              <a:xfrm flipH="1">
                <a:off x="6875945" y="6378846"/>
                <a:ext cx="142957" cy="146498"/>
              </a:xfrm>
              <a:prstGeom prst="line">
                <a:avLst/>
              </a:prstGeom>
            </p:spPr>
            <p:style>
              <a:lnRef idx="2">
                <a:schemeClr val="dk1"/>
              </a:lnRef>
              <a:fillRef idx="0">
                <a:schemeClr val="dk1"/>
              </a:fillRef>
              <a:effectRef idx="1">
                <a:schemeClr val="dk1"/>
              </a:effectRef>
              <a:fontRef idx="minor">
                <a:schemeClr val="tx1"/>
              </a:fontRef>
            </p:style>
          </p:cxnSp>
          <p:cxnSp>
            <p:nvCxnSpPr>
              <p:cNvPr id="55" name="直線コネクタ 54"/>
              <p:cNvCxnSpPr/>
              <p:nvPr/>
            </p:nvCxnSpPr>
            <p:spPr>
              <a:xfrm flipH="1">
                <a:off x="7018902" y="6378846"/>
                <a:ext cx="142955" cy="146498"/>
              </a:xfrm>
              <a:prstGeom prst="line">
                <a:avLst/>
              </a:prstGeom>
            </p:spPr>
            <p:style>
              <a:lnRef idx="2">
                <a:schemeClr val="dk1"/>
              </a:lnRef>
              <a:fillRef idx="0">
                <a:schemeClr val="dk1"/>
              </a:fillRef>
              <a:effectRef idx="1">
                <a:schemeClr val="dk1"/>
              </a:effectRef>
              <a:fontRef idx="minor">
                <a:schemeClr val="tx1"/>
              </a:fontRef>
            </p:style>
          </p:cxnSp>
          <p:cxnSp>
            <p:nvCxnSpPr>
              <p:cNvPr id="56" name="直線コネクタ 55"/>
              <p:cNvCxnSpPr/>
              <p:nvPr/>
            </p:nvCxnSpPr>
            <p:spPr>
              <a:xfrm flipH="1">
                <a:off x="7161857" y="6378846"/>
                <a:ext cx="144969" cy="146498"/>
              </a:xfrm>
              <a:prstGeom prst="line">
                <a:avLst/>
              </a:prstGeom>
            </p:spPr>
            <p:style>
              <a:lnRef idx="2">
                <a:schemeClr val="dk1"/>
              </a:lnRef>
              <a:fillRef idx="0">
                <a:schemeClr val="dk1"/>
              </a:fillRef>
              <a:effectRef idx="1">
                <a:schemeClr val="dk1"/>
              </a:effectRef>
              <a:fontRef idx="minor">
                <a:schemeClr val="tx1"/>
              </a:fontRef>
            </p:style>
          </p:cxnSp>
        </p:grpSp>
        <p:cxnSp>
          <p:nvCxnSpPr>
            <p:cNvPr id="57" name="直線コネクタ 56"/>
            <p:cNvCxnSpPr/>
            <p:nvPr/>
          </p:nvCxnSpPr>
          <p:spPr bwMode="auto">
            <a:xfrm flipV="1">
              <a:off x="636751" y="1533647"/>
              <a:ext cx="834" cy="478606"/>
            </a:xfrm>
            <a:prstGeom prst="line">
              <a:avLst/>
            </a:prstGeom>
            <a:ln w="25400"/>
          </p:spPr>
          <p:style>
            <a:lnRef idx="1">
              <a:schemeClr val="dk1"/>
            </a:lnRef>
            <a:fillRef idx="0">
              <a:schemeClr val="dk1"/>
            </a:fillRef>
            <a:effectRef idx="0">
              <a:schemeClr val="dk1"/>
            </a:effectRef>
            <a:fontRef idx="minor">
              <a:schemeClr val="tx1"/>
            </a:fontRef>
          </p:style>
        </p:cxnSp>
        <p:sp>
          <p:nvSpPr>
            <p:cNvPr id="9" name="フリーフォーム: 図形 8"/>
            <p:cNvSpPr/>
            <p:nvPr/>
          </p:nvSpPr>
          <p:spPr>
            <a:xfrm>
              <a:off x="628837" y="1168109"/>
              <a:ext cx="556133" cy="265369"/>
            </a:xfrm>
            <a:custGeom>
              <a:avLst/>
              <a:gdLst>
                <a:gd name="connsiteX0" fmla="*/ 0 w 652006"/>
                <a:gd name="connsiteY0" fmla="*/ 190831 h 190831"/>
                <a:gd name="connsiteX1" fmla="*/ 7951 w 652006"/>
                <a:gd name="connsiteY1" fmla="*/ 0 h 190831"/>
                <a:gd name="connsiteX2" fmla="*/ 652006 w 652006"/>
                <a:gd name="connsiteY2" fmla="*/ 7951 h 190831"/>
                <a:gd name="connsiteX0" fmla="*/ 23593 w 675599"/>
                <a:gd name="connsiteY0" fmla="*/ 197851 h 197851"/>
                <a:gd name="connsiteX1" fmla="*/ 0 w 675599"/>
                <a:gd name="connsiteY1" fmla="*/ 0 h 197851"/>
                <a:gd name="connsiteX2" fmla="*/ 675599 w 675599"/>
                <a:gd name="connsiteY2" fmla="*/ 14971 h 197851"/>
                <a:gd name="connsiteX0" fmla="*/ 0 w 683496"/>
                <a:gd name="connsiteY0" fmla="*/ 200654 h 200654"/>
                <a:gd name="connsiteX1" fmla="*/ 7897 w 683496"/>
                <a:gd name="connsiteY1" fmla="*/ 0 h 200654"/>
                <a:gd name="connsiteX2" fmla="*/ 683496 w 683496"/>
                <a:gd name="connsiteY2" fmla="*/ 14971 h 200654"/>
                <a:gd name="connsiteX0" fmla="*/ 17295 w 675599"/>
                <a:gd name="connsiteY0" fmla="*/ 234292 h 234292"/>
                <a:gd name="connsiteX1" fmla="*/ 0 w 675599"/>
                <a:gd name="connsiteY1" fmla="*/ 0 h 234292"/>
                <a:gd name="connsiteX2" fmla="*/ 675599 w 675599"/>
                <a:gd name="connsiteY2" fmla="*/ 14971 h 234292"/>
                <a:gd name="connsiteX0" fmla="*/ 0 w 658304"/>
                <a:gd name="connsiteY0" fmla="*/ 234292 h 234292"/>
                <a:gd name="connsiteX1" fmla="*/ 1599 w 658304"/>
                <a:gd name="connsiteY1" fmla="*/ 0 h 234292"/>
                <a:gd name="connsiteX2" fmla="*/ 658304 w 658304"/>
                <a:gd name="connsiteY2" fmla="*/ 14971 h 234292"/>
                <a:gd name="connsiteX0" fmla="*/ 1550 w 659854"/>
                <a:gd name="connsiteY0" fmla="*/ 234292 h 234292"/>
                <a:gd name="connsiteX1" fmla="*/ 0 w 659854"/>
                <a:gd name="connsiteY1" fmla="*/ 0 h 234292"/>
                <a:gd name="connsiteX2" fmla="*/ 659854 w 659854"/>
                <a:gd name="connsiteY2" fmla="*/ 14971 h 234292"/>
                <a:gd name="connsiteX0" fmla="*/ 1550 w 659854"/>
                <a:gd name="connsiteY0" fmla="*/ 234292 h 234292"/>
                <a:gd name="connsiteX1" fmla="*/ 0 w 659854"/>
                <a:gd name="connsiteY1" fmla="*/ 0 h 234292"/>
                <a:gd name="connsiteX2" fmla="*/ 659854 w 659854"/>
                <a:gd name="connsiteY2" fmla="*/ 955 h 234292"/>
                <a:gd name="connsiteX0" fmla="*/ 1550 w 659854"/>
                <a:gd name="connsiteY0" fmla="*/ 234292 h 234292"/>
                <a:gd name="connsiteX1" fmla="*/ 0 w 659854"/>
                <a:gd name="connsiteY1" fmla="*/ 0 h 234292"/>
                <a:gd name="connsiteX2" fmla="*/ 659854 w 659854"/>
                <a:gd name="connsiteY2" fmla="*/ 3758 h 234292"/>
                <a:gd name="connsiteX0" fmla="*/ 1550 w 551568"/>
                <a:gd name="connsiteY0" fmla="*/ 234292 h 234292"/>
                <a:gd name="connsiteX1" fmla="*/ 0 w 551568"/>
                <a:gd name="connsiteY1" fmla="*/ 0 h 234292"/>
                <a:gd name="connsiteX2" fmla="*/ 551568 w 551568"/>
                <a:gd name="connsiteY2" fmla="*/ 3758 h 234292"/>
              </a:gdLst>
              <a:ahLst/>
              <a:cxnLst>
                <a:cxn ang="0">
                  <a:pos x="connsiteX0" y="connsiteY0"/>
                </a:cxn>
                <a:cxn ang="0">
                  <a:pos x="connsiteX1" y="connsiteY1"/>
                </a:cxn>
                <a:cxn ang="0">
                  <a:pos x="connsiteX2" y="connsiteY2"/>
                </a:cxn>
              </a:cxnLst>
              <a:rect l="l" t="t" r="r" b="b"/>
              <a:pathLst>
                <a:path w="551568" h="234292">
                  <a:moveTo>
                    <a:pt x="1550" y="234292"/>
                  </a:moveTo>
                  <a:cubicBezTo>
                    <a:pt x="1033" y="156195"/>
                    <a:pt x="517" y="78097"/>
                    <a:pt x="0" y="0"/>
                  </a:cubicBezTo>
                  <a:lnTo>
                    <a:pt x="551568" y="3758"/>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Freeform 11"/>
            <p:cNvSpPr>
              <a:spLocks/>
            </p:cNvSpPr>
            <p:nvPr/>
          </p:nvSpPr>
          <p:spPr bwMode="auto">
            <a:xfrm>
              <a:off x="1184970" y="1058593"/>
              <a:ext cx="722734" cy="216662"/>
            </a:xfrm>
            <a:custGeom>
              <a:avLst/>
              <a:gdLst>
                <a:gd name="T0" fmla="*/ 0 w 1410"/>
                <a:gd name="T1" fmla="*/ 258 h 456"/>
                <a:gd name="T2" fmla="*/ 222 w 1410"/>
                <a:gd name="T3" fmla="*/ 258 h 456"/>
                <a:gd name="T4" fmla="*/ 318 w 1410"/>
                <a:gd name="T5" fmla="*/ 30 h 456"/>
                <a:gd name="T6" fmla="*/ 468 w 1410"/>
                <a:gd name="T7" fmla="*/ 456 h 456"/>
                <a:gd name="T8" fmla="*/ 672 w 1410"/>
                <a:gd name="T9" fmla="*/ 12 h 456"/>
                <a:gd name="T10" fmla="*/ 858 w 1410"/>
                <a:gd name="T11" fmla="*/ 450 h 456"/>
                <a:gd name="T12" fmla="*/ 1020 w 1410"/>
                <a:gd name="T13" fmla="*/ 0 h 456"/>
                <a:gd name="T14" fmla="*/ 1176 w 1410"/>
                <a:gd name="T15" fmla="*/ 246 h 456"/>
                <a:gd name="T16" fmla="*/ 1410 w 1410"/>
                <a:gd name="T17" fmla="*/ 246 h 456"/>
                <a:gd name="connsiteX0" fmla="*/ 0 w 10000"/>
                <a:gd name="connsiteY0" fmla="*/ 5658 h 10000"/>
                <a:gd name="connsiteX1" fmla="*/ 1574 w 10000"/>
                <a:gd name="connsiteY1" fmla="*/ 5658 h 10000"/>
                <a:gd name="connsiteX2" fmla="*/ 2255 w 10000"/>
                <a:gd name="connsiteY2" fmla="*/ 658 h 10000"/>
                <a:gd name="connsiteX3" fmla="*/ 3319 w 10000"/>
                <a:gd name="connsiteY3" fmla="*/ 10000 h 10000"/>
                <a:gd name="connsiteX4" fmla="*/ 4766 w 10000"/>
                <a:gd name="connsiteY4" fmla="*/ 263 h 10000"/>
                <a:gd name="connsiteX5" fmla="*/ 6085 w 10000"/>
                <a:gd name="connsiteY5" fmla="*/ 9868 h 10000"/>
                <a:gd name="connsiteX6" fmla="*/ 7234 w 10000"/>
                <a:gd name="connsiteY6" fmla="*/ 0 h 10000"/>
                <a:gd name="connsiteX7" fmla="*/ 9171 w 10000"/>
                <a:gd name="connsiteY7" fmla="*/ 9677 h 10000"/>
                <a:gd name="connsiteX8" fmla="*/ 10000 w 10000"/>
                <a:gd name="connsiteY8" fmla="*/ 5395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9171 w 11592"/>
                <a:gd name="connsiteY7" fmla="*/ 9677 h 10000"/>
                <a:gd name="connsiteX8" fmla="*/ 11592 w 11592"/>
                <a:gd name="connsiteY8" fmla="*/ 5181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9171 w 11592"/>
                <a:gd name="connsiteY7" fmla="*/ 9677 h 10000"/>
                <a:gd name="connsiteX8" fmla="*/ 11592 w 11592"/>
                <a:gd name="connsiteY8" fmla="*/ 5181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8548 w 11592"/>
                <a:gd name="connsiteY7" fmla="*/ 9463 h 10000"/>
                <a:gd name="connsiteX8" fmla="*/ 11592 w 11592"/>
                <a:gd name="connsiteY8" fmla="*/ 5181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8548 w 11592"/>
                <a:gd name="connsiteY7" fmla="*/ 9463 h 10000"/>
                <a:gd name="connsiteX8" fmla="*/ 11592 w 11592"/>
                <a:gd name="connsiteY8" fmla="*/ 5181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8548 w 11592"/>
                <a:gd name="connsiteY7" fmla="*/ 9463 h 10000"/>
                <a:gd name="connsiteX8" fmla="*/ 11592 w 11592"/>
                <a:gd name="connsiteY8" fmla="*/ 5181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8548 w 11592"/>
                <a:gd name="connsiteY7" fmla="*/ 9463 h 10000"/>
                <a:gd name="connsiteX8" fmla="*/ 10065 w 11592"/>
                <a:gd name="connsiteY8" fmla="*/ 5087 h 10000"/>
                <a:gd name="connsiteX9" fmla="*/ 11592 w 11592"/>
                <a:gd name="connsiteY9" fmla="*/ 5181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8548 w 11592"/>
                <a:gd name="connsiteY7" fmla="*/ 9463 h 10000"/>
                <a:gd name="connsiteX8" fmla="*/ 10065 w 11592"/>
                <a:gd name="connsiteY8" fmla="*/ 5087 h 10000"/>
                <a:gd name="connsiteX9" fmla="*/ 11592 w 11592"/>
                <a:gd name="connsiteY9" fmla="*/ 5181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8548 w 11592"/>
                <a:gd name="connsiteY7" fmla="*/ 9463 h 10000"/>
                <a:gd name="connsiteX8" fmla="*/ 10065 w 11592"/>
                <a:gd name="connsiteY8" fmla="*/ 5087 h 10000"/>
                <a:gd name="connsiteX9" fmla="*/ 11592 w 11592"/>
                <a:gd name="connsiteY9" fmla="*/ 5181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8548 w 11592"/>
                <a:gd name="connsiteY7" fmla="*/ 9463 h 10000"/>
                <a:gd name="connsiteX8" fmla="*/ 10065 w 11592"/>
                <a:gd name="connsiteY8" fmla="*/ 5087 h 10000"/>
                <a:gd name="connsiteX9" fmla="*/ 11592 w 11592"/>
                <a:gd name="connsiteY9" fmla="*/ 5181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8548 w 11592"/>
                <a:gd name="connsiteY7" fmla="*/ 9463 h 10000"/>
                <a:gd name="connsiteX8" fmla="*/ 10065 w 11592"/>
                <a:gd name="connsiteY8" fmla="*/ 5087 h 10000"/>
                <a:gd name="connsiteX9" fmla="*/ 11592 w 11592"/>
                <a:gd name="connsiteY9" fmla="*/ 4539 h 10000"/>
                <a:gd name="connsiteX0" fmla="*/ 0 w 11631"/>
                <a:gd name="connsiteY0" fmla="*/ 5658 h 10000"/>
                <a:gd name="connsiteX1" fmla="*/ 1574 w 11631"/>
                <a:gd name="connsiteY1" fmla="*/ 5658 h 10000"/>
                <a:gd name="connsiteX2" fmla="*/ 2255 w 11631"/>
                <a:gd name="connsiteY2" fmla="*/ 658 h 10000"/>
                <a:gd name="connsiteX3" fmla="*/ 3319 w 11631"/>
                <a:gd name="connsiteY3" fmla="*/ 10000 h 10000"/>
                <a:gd name="connsiteX4" fmla="*/ 4766 w 11631"/>
                <a:gd name="connsiteY4" fmla="*/ 263 h 10000"/>
                <a:gd name="connsiteX5" fmla="*/ 6085 w 11631"/>
                <a:gd name="connsiteY5" fmla="*/ 9868 h 10000"/>
                <a:gd name="connsiteX6" fmla="*/ 7234 w 11631"/>
                <a:gd name="connsiteY6" fmla="*/ 0 h 10000"/>
                <a:gd name="connsiteX7" fmla="*/ 8548 w 11631"/>
                <a:gd name="connsiteY7" fmla="*/ 9463 h 10000"/>
                <a:gd name="connsiteX8" fmla="*/ 10065 w 11631"/>
                <a:gd name="connsiteY8" fmla="*/ 5087 h 10000"/>
                <a:gd name="connsiteX9" fmla="*/ 11592 w 11631"/>
                <a:gd name="connsiteY9" fmla="*/ 4539 h 10000"/>
                <a:gd name="connsiteX0" fmla="*/ 0 w 11607"/>
                <a:gd name="connsiteY0" fmla="*/ 5658 h 10000"/>
                <a:gd name="connsiteX1" fmla="*/ 1574 w 11607"/>
                <a:gd name="connsiteY1" fmla="*/ 5658 h 10000"/>
                <a:gd name="connsiteX2" fmla="*/ 2255 w 11607"/>
                <a:gd name="connsiteY2" fmla="*/ 658 h 10000"/>
                <a:gd name="connsiteX3" fmla="*/ 3319 w 11607"/>
                <a:gd name="connsiteY3" fmla="*/ 10000 h 10000"/>
                <a:gd name="connsiteX4" fmla="*/ 4766 w 11607"/>
                <a:gd name="connsiteY4" fmla="*/ 263 h 10000"/>
                <a:gd name="connsiteX5" fmla="*/ 6085 w 11607"/>
                <a:gd name="connsiteY5" fmla="*/ 9868 h 10000"/>
                <a:gd name="connsiteX6" fmla="*/ 7234 w 11607"/>
                <a:gd name="connsiteY6" fmla="*/ 0 h 10000"/>
                <a:gd name="connsiteX7" fmla="*/ 8548 w 11607"/>
                <a:gd name="connsiteY7" fmla="*/ 9463 h 10000"/>
                <a:gd name="connsiteX8" fmla="*/ 10065 w 11607"/>
                <a:gd name="connsiteY8" fmla="*/ 5087 h 10000"/>
                <a:gd name="connsiteX9" fmla="*/ 11592 w 11607"/>
                <a:gd name="connsiteY9" fmla="*/ 4539 h 10000"/>
                <a:gd name="connsiteX0" fmla="*/ 0 w 11607"/>
                <a:gd name="connsiteY0" fmla="*/ 5658 h 10000"/>
                <a:gd name="connsiteX1" fmla="*/ 1574 w 11607"/>
                <a:gd name="connsiteY1" fmla="*/ 5658 h 10000"/>
                <a:gd name="connsiteX2" fmla="*/ 2255 w 11607"/>
                <a:gd name="connsiteY2" fmla="*/ 658 h 10000"/>
                <a:gd name="connsiteX3" fmla="*/ 3319 w 11607"/>
                <a:gd name="connsiteY3" fmla="*/ 10000 h 10000"/>
                <a:gd name="connsiteX4" fmla="*/ 4766 w 11607"/>
                <a:gd name="connsiteY4" fmla="*/ 263 h 10000"/>
                <a:gd name="connsiteX5" fmla="*/ 6085 w 11607"/>
                <a:gd name="connsiteY5" fmla="*/ 9868 h 10000"/>
                <a:gd name="connsiteX6" fmla="*/ 7234 w 11607"/>
                <a:gd name="connsiteY6" fmla="*/ 0 h 10000"/>
                <a:gd name="connsiteX7" fmla="*/ 8548 w 11607"/>
                <a:gd name="connsiteY7" fmla="*/ 9463 h 10000"/>
                <a:gd name="connsiteX8" fmla="*/ 10065 w 11607"/>
                <a:gd name="connsiteY8" fmla="*/ 5087 h 10000"/>
                <a:gd name="connsiteX9" fmla="*/ 11592 w 11607"/>
                <a:gd name="connsiteY9" fmla="*/ 4539 h 10000"/>
                <a:gd name="connsiteX0" fmla="*/ 0 w 11607"/>
                <a:gd name="connsiteY0" fmla="*/ 5658 h 10000"/>
                <a:gd name="connsiteX1" fmla="*/ 1574 w 11607"/>
                <a:gd name="connsiteY1" fmla="*/ 5658 h 10000"/>
                <a:gd name="connsiteX2" fmla="*/ 2255 w 11607"/>
                <a:gd name="connsiteY2" fmla="*/ 658 h 10000"/>
                <a:gd name="connsiteX3" fmla="*/ 3319 w 11607"/>
                <a:gd name="connsiteY3" fmla="*/ 10000 h 10000"/>
                <a:gd name="connsiteX4" fmla="*/ 4766 w 11607"/>
                <a:gd name="connsiteY4" fmla="*/ 263 h 10000"/>
                <a:gd name="connsiteX5" fmla="*/ 6085 w 11607"/>
                <a:gd name="connsiteY5" fmla="*/ 9868 h 10000"/>
                <a:gd name="connsiteX6" fmla="*/ 7234 w 11607"/>
                <a:gd name="connsiteY6" fmla="*/ 0 h 10000"/>
                <a:gd name="connsiteX7" fmla="*/ 8548 w 11607"/>
                <a:gd name="connsiteY7" fmla="*/ 9463 h 10000"/>
                <a:gd name="connsiteX8" fmla="*/ 10065 w 11607"/>
                <a:gd name="connsiteY8" fmla="*/ 5087 h 10000"/>
                <a:gd name="connsiteX9" fmla="*/ 11592 w 11607"/>
                <a:gd name="connsiteY9" fmla="*/ 4539 h 10000"/>
                <a:gd name="connsiteX0" fmla="*/ 0 w 11607"/>
                <a:gd name="connsiteY0" fmla="*/ 5658 h 10000"/>
                <a:gd name="connsiteX1" fmla="*/ 1574 w 11607"/>
                <a:gd name="connsiteY1" fmla="*/ 5658 h 10000"/>
                <a:gd name="connsiteX2" fmla="*/ 2255 w 11607"/>
                <a:gd name="connsiteY2" fmla="*/ 658 h 10000"/>
                <a:gd name="connsiteX3" fmla="*/ 3319 w 11607"/>
                <a:gd name="connsiteY3" fmla="*/ 10000 h 10000"/>
                <a:gd name="connsiteX4" fmla="*/ 4766 w 11607"/>
                <a:gd name="connsiteY4" fmla="*/ 263 h 10000"/>
                <a:gd name="connsiteX5" fmla="*/ 6085 w 11607"/>
                <a:gd name="connsiteY5" fmla="*/ 9868 h 10000"/>
                <a:gd name="connsiteX6" fmla="*/ 7234 w 11607"/>
                <a:gd name="connsiteY6" fmla="*/ 0 h 10000"/>
                <a:gd name="connsiteX7" fmla="*/ 8548 w 11607"/>
                <a:gd name="connsiteY7" fmla="*/ 9463 h 10000"/>
                <a:gd name="connsiteX8" fmla="*/ 10065 w 11607"/>
                <a:gd name="connsiteY8" fmla="*/ 5087 h 10000"/>
                <a:gd name="connsiteX9" fmla="*/ 11592 w 11607"/>
                <a:gd name="connsiteY9" fmla="*/ 4539 h 10000"/>
                <a:gd name="connsiteX0" fmla="*/ 0 w 11607"/>
                <a:gd name="connsiteY0" fmla="*/ 5658 h 10000"/>
                <a:gd name="connsiteX1" fmla="*/ 1574 w 11607"/>
                <a:gd name="connsiteY1" fmla="*/ 5658 h 10000"/>
                <a:gd name="connsiteX2" fmla="*/ 2255 w 11607"/>
                <a:gd name="connsiteY2" fmla="*/ 658 h 10000"/>
                <a:gd name="connsiteX3" fmla="*/ 3319 w 11607"/>
                <a:gd name="connsiteY3" fmla="*/ 10000 h 10000"/>
                <a:gd name="connsiteX4" fmla="*/ 4766 w 11607"/>
                <a:gd name="connsiteY4" fmla="*/ 263 h 10000"/>
                <a:gd name="connsiteX5" fmla="*/ 6085 w 11607"/>
                <a:gd name="connsiteY5" fmla="*/ 9868 h 10000"/>
                <a:gd name="connsiteX6" fmla="*/ 7234 w 11607"/>
                <a:gd name="connsiteY6" fmla="*/ 0 h 10000"/>
                <a:gd name="connsiteX7" fmla="*/ 8548 w 11607"/>
                <a:gd name="connsiteY7" fmla="*/ 9180 h 10000"/>
                <a:gd name="connsiteX8" fmla="*/ 10065 w 11607"/>
                <a:gd name="connsiteY8" fmla="*/ 5087 h 10000"/>
                <a:gd name="connsiteX9" fmla="*/ 11592 w 11607"/>
                <a:gd name="connsiteY9" fmla="*/ 4539 h 10000"/>
                <a:gd name="connsiteX0" fmla="*/ 0 w 11607"/>
                <a:gd name="connsiteY0" fmla="*/ 5658 h 10000"/>
                <a:gd name="connsiteX1" fmla="*/ 1574 w 11607"/>
                <a:gd name="connsiteY1" fmla="*/ 5658 h 10000"/>
                <a:gd name="connsiteX2" fmla="*/ 2255 w 11607"/>
                <a:gd name="connsiteY2" fmla="*/ 658 h 10000"/>
                <a:gd name="connsiteX3" fmla="*/ 3319 w 11607"/>
                <a:gd name="connsiteY3" fmla="*/ 10000 h 10000"/>
                <a:gd name="connsiteX4" fmla="*/ 4766 w 11607"/>
                <a:gd name="connsiteY4" fmla="*/ 263 h 10000"/>
                <a:gd name="connsiteX5" fmla="*/ 6085 w 11607"/>
                <a:gd name="connsiteY5" fmla="*/ 9868 h 10000"/>
                <a:gd name="connsiteX6" fmla="*/ 7234 w 11607"/>
                <a:gd name="connsiteY6" fmla="*/ 0 h 10000"/>
                <a:gd name="connsiteX7" fmla="*/ 8578 w 11607"/>
                <a:gd name="connsiteY7" fmla="*/ 9746 h 10000"/>
                <a:gd name="connsiteX8" fmla="*/ 10065 w 11607"/>
                <a:gd name="connsiteY8" fmla="*/ 5087 h 10000"/>
                <a:gd name="connsiteX9" fmla="*/ 11592 w 11607"/>
                <a:gd name="connsiteY9" fmla="*/ 4539 h 10000"/>
                <a:gd name="connsiteX0" fmla="*/ 0 w 11607"/>
                <a:gd name="connsiteY0" fmla="*/ 5658 h 10000"/>
                <a:gd name="connsiteX1" fmla="*/ 1574 w 11607"/>
                <a:gd name="connsiteY1" fmla="*/ 5658 h 10000"/>
                <a:gd name="connsiteX2" fmla="*/ 2255 w 11607"/>
                <a:gd name="connsiteY2" fmla="*/ 658 h 10000"/>
                <a:gd name="connsiteX3" fmla="*/ 3319 w 11607"/>
                <a:gd name="connsiteY3" fmla="*/ 10000 h 10000"/>
                <a:gd name="connsiteX4" fmla="*/ 4766 w 11607"/>
                <a:gd name="connsiteY4" fmla="*/ 263 h 10000"/>
                <a:gd name="connsiteX5" fmla="*/ 6085 w 11607"/>
                <a:gd name="connsiteY5" fmla="*/ 9868 h 10000"/>
                <a:gd name="connsiteX6" fmla="*/ 7234 w 11607"/>
                <a:gd name="connsiteY6" fmla="*/ 0 h 10000"/>
                <a:gd name="connsiteX7" fmla="*/ 8578 w 11607"/>
                <a:gd name="connsiteY7" fmla="*/ 9746 h 10000"/>
                <a:gd name="connsiteX8" fmla="*/ 10065 w 11607"/>
                <a:gd name="connsiteY8" fmla="*/ 5087 h 10000"/>
                <a:gd name="connsiteX9" fmla="*/ 11592 w 11607"/>
                <a:gd name="connsiteY9" fmla="*/ 5010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8578 w 11592"/>
                <a:gd name="connsiteY7" fmla="*/ 9746 h 10000"/>
                <a:gd name="connsiteX8" fmla="*/ 10065 w 11592"/>
                <a:gd name="connsiteY8" fmla="*/ 5087 h 10000"/>
                <a:gd name="connsiteX9" fmla="*/ 11592 w 11592"/>
                <a:gd name="connsiteY9" fmla="*/ 5010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8578 w 11592"/>
                <a:gd name="connsiteY7" fmla="*/ 9746 h 10000"/>
                <a:gd name="connsiteX8" fmla="*/ 9577 w 11592"/>
                <a:gd name="connsiteY8" fmla="*/ 5464 h 10000"/>
                <a:gd name="connsiteX9" fmla="*/ 11592 w 11592"/>
                <a:gd name="connsiteY9" fmla="*/ 5010 h 10000"/>
                <a:gd name="connsiteX0" fmla="*/ 0 w 12933"/>
                <a:gd name="connsiteY0" fmla="*/ 2924 h 10000"/>
                <a:gd name="connsiteX1" fmla="*/ 2915 w 12933"/>
                <a:gd name="connsiteY1" fmla="*/ 5658 h 10000"/>
                <a:gd name="connsiteX2" fmla="*/ 3596 w 12933"/>
                <a:gd name="connsiteY2" fmla="*/ 658 h 10000"/>
                <a:gd name="connsiteX3" fmla="*/ 4660 w 12933"/>
                <a:gd name="connsiteY3" fmla="*/ 10000 h 10000"/>
                <a:gd name="connsiteX4" fmla="*/ 6107 w 12933"/>
                <a:gd name="connsiteY4" fmla="*/ 263 h 10000"/>
                <a:gd name="connsiteX5" fmla="*/ 7426 w 12933"/>
                <a:gd name="connsiteY5" fmla="*/ 9868 h 10000"/>
                <a:gd name="connsiteX6" fmla="*/ 8575 w 12933"/>
                <a:gd name="connsiteY6" fmla="*/ 0 h 10000"/>
                <a:gd name="connsiteX7" fmla="*/ 9919 w 12933"/>
                <a:gd name="connsiteY7" fmla="*/ 9746 h 10000"/>
                <a:gd name="connsiteX8" fmla="*/ 10918 w 12933"/>
                <a:gd name="connsiteY8" fmla="*/ 5464 h 10000"/>
                <a:gd name="connsiteX9" fmla="*/ 12933 w 12933"/>
                <a:gd name="connsiteY9" fmla="*/ 5010 h 10000"/>
                <a:gd name="connsiteX0" fmla="*/ 0 w 12933"/>
                <a:gd name="connsiteY0" fmla="*/ 2924 h 10000"/>
                <a:gd name="connsiteX1" fmla="*/ 2915 w 12933"/>
                <a:gd name="connsiteY1" fmla="*/ 5658 h 10000"/>
                <a:gd name="connsiteX2" fmla="*/ 3596 w 12933"/>
                <a:gd name="connsiteY2" fmla="*/ 658 h 10000"/>
                <a:gd name="connsiteX3" fmla="*/ 4660 w 12933"/>
                <a:gd name="connsiteY3" fmla="*/ 10000 h 10000"/>
                <a:gd name="connsiteX4" fmla="*/ 6107 w 12933"/>
                <a:gd name="connsiteY4" fmla="*/ 263 h 10000"/>
                <a:gd name="connsiteX5" fmla="*/ 7426 w 12933"/>
                <a:gd name="connsiteY5" fmla="*/ 9868 h 10000"/>
                <a:gd name="connsiteX6" fmla="*/ 8575 w 12933"/>
                <a:gd name="connsiteY6" fmla="*/ 0 h 10000"/>
                <a:gd name="connsiteX7" fmla="*/ 9919 w 12933"/>
                <a:gd name="connsiteY7" fmla="*/ 9746 h 10000"/>
                <a:gd name="connsiteX8" fmla="*/ 10918 w 12933"/>
                <a:gd name="connsiteY8" fmla="*/ 5464 h 10000"/>
                <a:gd name="connsiteX9" fmla="*/ 12933 w 12933"/>
                <a:gd name="connsiteY9" fmla="*/ 5010 h 10000"/>
                <a:gd name="connsiteX0" fmla="*/ 0 w 12933"/>
                <a:gd name="connsiteY0" fmla="*/ 2924 h 10000"/>
                <a:gd name="connsiteX1" fmla="*/ 1543 w 12933"/>
                <a:gd name="connsiteY1" fmla="*/ 3113 h 10000"/>
                <a:gd name="connsiteX2" fmla="*/ 3596 w 12933"/>
                <a:gd name="connsiteY2" fmla="*/ 658 h 10000"/>
                <a:gd name="connsiteX3" fmla="*/ 4660 w 12933"/>
                <a:gd name="connsiteY3" fmla="*/ 10000 h 10000"/>
                <a:gd name="connsiteX4" fmla="*/ 6107 w 12933"/>
                <a:gd name="connsiteY4" fmla="*/ 263 h 10000"/>
                <a:gd name="connsiteX5" fmla="*/ 7426 w 12933"/>
                <a:gd name="connsiteY5" fmla="*/ 9868 h 10000"/>
                <a:gd name="connsiteX6" fmla="*/ 8575 w 12933"/>
                <a:gd name="connsiteY6" fmla="*/ 0 h 10000"/>
                <a:gd name="connsiteX7" fmla="*/ 9919 w 12933"/>
                <a:gd name="connsiteY7" fmla="*/ 9746 h 10000"/>
                <a:gd name="connsiteX8" fmla="*/ 10918 w 12933"/>
                <a:gd name="connsiteY8" fmla="*/ 5464 h 10000"/>
                <a:gd name="connsiteX9" fmla="*/ 12933 w 12933"/>
                <a:gd name="connsiteY9" fmla="*/ 5010 h 10000"/>
                <a:gd name="connsiteX0" fmla="*/ 0 w 12933"/>
                <a:gd name="connsiteY0" fmla="*/ 2924 h 10000"/>
                <a:gd name="connsiteX1" fmla="*/ 1543 w 12933"/>
                <a:gd name="connsiteY1" fmla="*/ 3113 h 10000"/>
                <a:gd name="connsiteX2" fmla="*/ 3596 w 12933"/>
                <a:gd name="connsiteY2" fmla="*/ 658 h 10000"/>
                <a:gd name="connsiteX3" fmla="*/ 4660 w 12933"/>
                <a:gd name="connsiteY3" fmla="*/ 10000 h 10000"/>
                <a:gd name="connsiteX4" fmla="*/ 6107 w 12933"/>
                <a:gd name="connsiteY4" fmla="*/ 263 h 10000"/>
                <a:gd name="connsiteX5" fmla="*/ 7426 w 12933"/>
                <a:gd name="connsiteY5" fmla="*/ 9868 h 10000"/>
                <a:gd name="connsiteX6" fmla="*/ 8575 w 12933"/>
                <a:gd name="connsiteY6" fmla="*/ 0 h 10000"/>
                <a:gd name="connsiteX7" fmla="*/ 9919 w 12933"/>
                <a:gd name="connsiteY7" fmla="*/ 9746 h 10000"/>
                <a:gd name="connsiteX8" fmla="*/ 10918 w 12933"/>
                <a:gd name="connsiteY8" fmla="*/ 5464 h 10000"/>
                <a:gd name="connsiteX9" fmla="*/ 12933 w 12933"/>
                <a:gd name="connsiteY9" fmla="*/ 5010 h 10000"/>
                <a:gd name="connsiteX0" fmla="*/ 0 w 12933"/>
                <a:gd name="connsiteY0" fmla="*/ 2924 h 10000"/>
                <a:gd name="connsiteX1" fmla="*/ 1543 w 12933"/>
                <a:gd name="connsiteY1" fmla="*/ 3113 h 10000"/>
                <a:gd name="connsiteX2" fmla="*/ 3596 w 12933"/>
                <a:gd name="connsiteY2" fmla="*/ 658 h 10000"/>
                <a:gd name="connsiteX3" fmla="*/ 4660 w 12933"/>
                <a:gd name="connsiteY3" fmla="*/ 10000 h 10000"/>
                <a:gd name="connsiteX4" fmla="*/ 6107 w 12933"/>
                <a:gd name="connsiteY4" fmla="*/ 263 h 10000"/>
                <a:gd name="connsiteX5" fmla="*/ 7426 w 12933"/>
                <a:gd name="connsiteY5" fmla="*/ 9868 h 10000"/>
                <a:gd name="connsiteX6" fmla="*/ 8575 w 12933"/>
                <a:gd name="connsiteY6" fmla="*/ 0 h 10000"/>
                <a:gd name="connsiteX7" fmla="*/ 9919 w 12933"/>
                <a:gd name="connsiteY7" fmla="*/ 9746 h 10000"/>
                <a:gd name="connsiteX8" fmla="*/ 10918 w 12933"/>
                <a:gd name="connsiteY8" fmla="*/ 5464 h 10000"/>
                <a:gd name="connsiteX9" fmla="*/ 12933 w 12933"/>
                <a:gd name="connsiteY9" fmla="*/ 5010 h 10000"/>
                <a:gd name="connsiteX0" fmla="*/ 0 w 12933"/>
                <a:gd name="connsiteY0" fmla="*/ 10184 h 17260"/>
                <a:gd name="connsiteX1" fmla="*/ 1543 w 12933"/>
                <a:gd name="connsiteY1" fmla="*/ 10373 h 17260"/>
                <a:gd name="connsiteX2" fmla="*/ 3230 w 12933"/>
                <a:gd name="connsiteY2" fmla="*/ 0 h 17260"/>
                <a:gd name="connsiteX3" fmla="*/ 4660 w 12933"/>
                <a:gd name="connsiteY3" fmla="*/ 17260 h 17260"/>
                <a:gd name="connsiteX4" fmla="*/ 6107 w 12933"/>
                <a:gd name="connsiteY4" fmla="*/ 7523 h 17260"/>
                <a:gd name="connsiteX5" fmla="*/ 7426 w 12933"/>
                <a:gd name="connsiteY5" fmla="*/ 17128 h 17260"/>
                <a:gd name="connsiteX6" fmla="*/ 8575 w 12933"/>
                <a:gd name="connsiteY6" fmla="*/ 7260 h 17260"/>
                <a:gd name="connsiteX7" fmla="*/ 9919 w 12933"/>
                <a:gd name="connsiteY7" fmla="*/ 17006 h 17260"/>
                <a:gd name="connsiteX8" fmla="*/ 10918 w 12933"/>
                <a:gd name="connsiteY8" fmla="*/ 12724 h 17260"/>
                <a:gd name="connsiteX9" fmla="*/ 12933 w 12933"/>
                <a:gd name="connsiteY9" fmla="*/ 12270 h 17260"/>
                <a:gd name="connsiteX0" fmla="*/ 0 w 12933"/>
                <a:gd name="connsiteY0" fmla="*/ 10184 h 17260"/>
                <a:gd name="connsiteX1" fmla="*/ 1543 w 12933"/>
                <a:gd name="connsiteY1" fmla="*/ 10373 h 17260"/>
                <a:gd name="connsiteX2" fmla="*/ 3230 w 12933"/>
                <a:gd name="connsiteY2" fmla="*/ 0 h 17260"/>
                <a:gd name="connsiteX3" fmla="*/ 4660 w 12933"/>
                <a:gd name="connsiteY3" fmla="*/ 17260 h 17260"/>
                <a:gd name="connsiteX4" fmla="*/ 6107 w 12933"/>
                <a:gd name="connsiteY4" fmla="*/ 7523 h 17260"/>
                <a:gd name="connsiteX5" fmla="*/ 7426 w 12933"/>
                <a:gd name="connsiteY5" fmla="*/ 17128 h 17260"/>
                <a:gd name="connsiteX6" fmla="*/ 8575 w 12933"/>
                <a:gd name="connsiteY6" fmla="*/ 7260 h 17260"/>
                <a:gd name="connsiteX7" fmla="*/ 9919 w 12933"/>
                <a:gd name="connsiteY7" fmla="*/ 17006 h 17260"/>
                <a:gd name="connsiteX8" fmla="*/ 10918 w 12933"/>
                <a:gd name="connsiteY8" fmla="*/ 12724 h 17260"/>
                <a:gd name="connsiteX9" fmla="*/ 12933 w 12933"/>
                <a:gd name="connsiteY9" fmla="*/ 12270 h 17260"/>
                <a:gd name="connsiteX0" fmla="*/ 0 w 12933"/>
                <a:gd name="connsiteY0" fmla="*/ 10184 h 17260"/>
                <a:gd name="connsiteX1" fmla="*/ 1543 w 12933"/>
                <a:gd name="connsiteY1" fmla="*/ 10373 h 17260"/>
                <a:gd name="connsiteX2" fmla="*/ 3230 w 12933"/>
                <a:gd name="connsiteY2" fmla="*/ 0 h 17260"/>
                <a:gd name="connsiteX3" fmla="*/ 4660 w 12933"/>
                <a:gd name="connsiteY3" fmla="*/ 17260 h 17260"/>
                <a:gd name="connsiteX4" fmla="*/ 6107 w 12933"/>
                <a:gd name="connsiteY4" fmla="*/ 7523 h 17260"/>
                <a:gd name="connsiteX5" fmla="*/ 7426 w 12933"/>
                <a:gd name="connsiteY5" fmla="*/ 17128 h 17260"/>
                <a:gd name="connsiteX6" fmla="*/ 8575 w 12933"/>
                <a:gd name="connsiteY6" fmla="*/ 7260 h 17260"/>
                <a:gd name="connsiteX7" fmla="*/ 9919 w 12933"/>
                <a:gd name="connsiteY7" fmla="*/ 17006 h 17260"/>
                <a:gd name="connsiteX8" fmla="*/ 10918 w 12933"/>
                <a:gd name="connsiteY8" fmla="*/ 12724 h 17260"/>
                <a:gd name="connsiteX9" fmla="*/ 12933 w 12933"/>
                <a:gd name="connsiteY9" fmla="*/ 12270 h 17260"/>
                <a:gd name="connsiteX0" fmla="*/ 0 w 12933"/>
                <a:gd name="connsiteY0" fmla="*/ 10184 h 20256"/>
                <a:gd name="connsiteX1" fmla="*/ 1543 w 12933"/>
                <a:gd name="connsiteY1" fmla="*/ 10373 h 20256"/>
                <a:gd name="connsiteX2" fmla="*/ 3230 w 12933"/>
                <a:gd name="connsiteY2" fmla="*/ 0 h 20256"/>
                <a:gd name="connsiteX3" fmla="*/ 4660 w 12933"/>
                <a:gd name="connsiteY3" fmla="*/ 17260 h 20256"/>
                <a:gd name="connsiteX4" fmla="*/ 6469 w 12933"/>
                <a:gd name="connsiteY4" fmla="*/ 20252 h 20256"/>
                <a:gd name="connsiteX5" fmla="*/ 6107 w 12933"/>
                <a:gd name="connsiteY5" fmla="*/ 7523 h 20256"/>
                <a:gd name="connsiteX6" fmla="*/ 7426 w 12933"/>
                <a:gd name="connsiteY6" fmla="*/ 17128 h 20256"/>
                <a:gd name="connsiteX7" fmla="*/ 8575 w 12933"/>
                <a:gd name="connsiteY7" fmla="*/ 7260 h 20256"/>
                <a:gd name="connsiteX8" fmla="*/ 9919 w 12933"/>
                <a:gd name="connsiteY8" fmla="*/ 17006 h 20256"/>
                <a:gd name="connsiteX9" fmla="*/ 10918 w 12933"/>
                <a:gd name="connsiteY9" fmla="*/ 12724 h 20256"/>
                <a:gd name="connsiteX10" fmla="*/ 12933 w 12933"/>
                <a:gd name="connsiteY10" fmla="*/ 12270 h 20256"/>
                <a:gd name="connsiteX0" fmla="*/ 0 w 12933"/>
                <a:gd name="connsiteY0" fmla="*/ 10184 h 20252"/>
                <a:gd name="connsiteX1" fmla="*/ 1543 w 12933"/>
                <a:gd name="connsiteY1" fmla="*/ 10373 h 20252"/>
                <a:gd name="connsiteX2" fmla="*/ 3230 w 12933"/>
                <a:gd name="connsiteY2" fmla="*/ 0 h 20252"/>
                <a:gd name="connsiteX3" fmla="*/ 6469 w 12933"/>
                <a:gd name="connsiteY3" fmla="*/ 20252 h 20252"/>
                <a:gd name="connsiteX4" fmla="*/ 6107 w 12933"/>
                <a:gd name="connsiteY4" fmla="*/ 7523 h 20252"/>
                <a:gd name="connsiteX5" fmla="*/ 7426 w 12933"/>
                <a:gd name="connsiteY5" fmla="*/ 17128 h 20252"/>
                <a:gd name="connsiteX6" fmla="*/ 8575 w 12933"/>
                <a:gd name="connsiteY6" fmla="*/ 7260 h 20252"/>
                <a:gd name="connsiteX7" fmla="*/ 9919 w 12933"/>
                <a:gd name="connsiteY7" fmla="*/ 17006 h 20252"/>
                <a:gd name="connsiteX8" fmla="*/ 10918 w 12933"/>
                <a:gd name="connsiteY8" fmla="*/ 12724 h 20252"/>
                <a:gd name="connsiteX9" fmla="*/ 12933 w 12933"/>
                <a:gd name="connsiteY9" fmla="*/ 12270 h 20252"/>
                <a:gd name="connsiteX0" fmla="*/ 0 w 12933"/>
                <a:gd name="connsiteY0" fmla="*/ 10184 h 20252"/>
                <a:gd name="connsiteX1" fmla="*/ 1543 w 12933"/>
                <a:gd name="connsiteY1" fmla="*/ 10373 h 20252"/>
                <a:gd name="connsiteX2" fmla="*/ 3230 w 12933"/>
                <a:gd name="connsiteY2" fmla="*/ 0 h 20252"/>
                <a:gd name="connsiteX3" fmla="*/ 6469 w 12933"/>
                <a:gd name="connsiteY3" fmla="*/ 20252 h 20252"/>
                <a:gd name="connsiteX4" fmla="*/ 6107 w 12933"/>
                <a:gd name="connsiteY4" fmla="*/ 7523 h 20252"/>
                <a:gd name="connsiteX5" fmla="*/ 7426 w 12933"/>
                <a:gd name="connsiteY5" fmla="*/ 17128 h 20252"/>
                <a:gd name="connsiteX6" fmla="*/ 8575 w 12933"/>
                <a:gd name="connsiteY6" fmla="*/ 7260 h 20252"/>
                <a:gd name="connsiteX7" fmla="*/ 9919 w 12933"/>
                <a:gd name="connsiteY7" fmla="*/ 17006 h 20252"/>
                <a:gd name="connsiteX8" fmla="*/ 10918 w 12933"/>
                <a:gd name="connsiteY8" fmla="*/ 12724 h 20252"/>
                <a:gd name="connsiteX9" fmla="*/ 12933 w 12933"/>
                <a:gd name="connsiteY9" fmla="*/ 12270 h 20252"/>
                <a:gd name="connsiteX0" fmla="*/ 0 w 12933"/>
                <a:gd name="connsiteY0" fmla="*/ 10184 h 20252"/>
                <a:gd name="connsiteX1" fmla="*/ 1543 w 12933"/>
                <a:gd name="connsiteY1" fmla="*/ 10373 h 20252"/>
                <a:gd name="connsiteX2" fmla="*/ 3230 w 12933"/>
                <a:gd name="connsiteY2" fmla="*/ 0 h 20252"/>
                <a:gd name="connsiteX3" fmla="*/ 6469 w 12933"/>
                <a:gd name="connsiteY3" fmla="*/ 20252 h 20252"/>
                <a:gd name="connsiteX4" fmla="*/ 6107 w 12933"/>
                <a:gd name="connsiteY4" fmla="*/ 7523 h 20252"/>
                <a:gd name="connsiteX5" fmla="*/ 7426 w 12933"/>
                <a:gd name="connsiteY5" fmla="*/ 17128 h 20252"/>
                <a:gd name="connsiteX6" fmla="*/ 8575 w 12933"/>
                <a:gd name="connsiteY6" fmla="*/ 7260 h 20252"/>
                <a:gd name="connsiteX7" fmla="*/ 9919 w 12933"/>
                <a:gd name="connsiteY7" fmla="*/ 17006 h 20252"/>
                <a:gd name="connsiteX8" fmla="*/ 10918 w 12933"/>
                <a:gd name="connsiteY8" fmla="*/ 12724 h 20252"/>
                <a:gd name="connsiteX9" fmla="*/ 12933 w 12933"/>
                <a:gd name="connsiteY9" fmla="*/ 12270 h 20252"/>
                <a:gd name="connsiteX0" fmla="*/ 0 w 12933"/>
                <a:gd name="connsiteY0" fmla="*/ 10202 h 20270"/>
                <a:gd name="connsiteX1" fmla="*/ 1543 w 12933"/>
                <a:gd name="connsiteY1" fmla="*/ 10391 h 20270"/>
                <a:gd name="connsiteX2" fmla="*/ 3230 w 12933"/>
                <a:gd name="connsiteY2" fmla="*/ 18 h 20270"/>
                <a:gd name="connsiteX3" fmla="*/ 6469 w 12933"/>
                <a:gd name="connsiteY3" fmla="*/ 20270 h 20270"/>
                <a:gd name="connsiteX4" fmla="*/ 9735 w 12933"/>
                <a:gd name="connsiteY4" fmla="*/ 0 h 20270"/>
                <a:gd name="connsiteX5" fmla="*/ 7426 w 12933"/>
                <a:gd name="connsiteY5" fmla="*/ 17146 h 20270"/>
                <a:gd name="connsiteX6" fmla="*/ 8575 w 12933"/>
                <a:gd name="connsiteY6" fmla="*/ 7278 h 20270"/>
                <a:gd name="connsiteX7" fmla="*/ 9919 w 12933"/>
                <a:gd name="connsiteY7" fmla="*/ 17024 h 20270"/>
                <a:gd name="connsiteX8" fmla="*/ 10918 w 12933"/>
                <a:gd name="connsiteY8" fmla="*/ 12742 h 20270"/>
                <a:gd name="connsiteX9" fmla="*/ 12933 w 12933"/>
                <a:gd name="connsiteY9" fmla="*/ 12288 h 20270"/>
                <a:gd name="connsiteX0" fmla="*/ 0 w 12933"/>
                <a:gd name="connsiteY0" fmla="*/ 10202 h 20270"/>
                <a:gd name="connsiteX1" fmla="*/ 1543 w 12933"/>
                <a:gd name="connsiteY1" fmla="*/ 10391 h 20270"/>
                <a:gd name="connsiteX2" fmla="*/ 3230 w 12933"/>
                <a:gd name="connsiteY2" fmla="*/ 18 h 20270"/>
                <a:gd name="connsiteX3" fmla="*/ 6469 w 12933"/>
                <a:gd name="connsiteY3" fmla="*/ 20270 h 20270"/>
                <a:gd name="connsiteX4" fmla="*/ 9735 w 12933"/>
                <a:gd name="connsiteY4" fmla="*/ 0 h 20270"/>
                <a:gd name="connsiteX5" fmla="*/ 7426 w 12933"/>
                <a:gd name="connsiteY5" fmla="*/ 17146 h 20270"/>
                <a:gd name="connsiteX6" fmla="*/ 8575 w 12933"/>
                <a:gd name="connsiteY6" fmla="*/ 7278 h 20270"/>
                <a:gd name="connsiteX7" fmla="*/ 9919 w 12933"/>
                <a:gd name="connsiteY7" fmla="*/ 17024 h 20270"/>
                <a:gd name="connsiteX8" fmla="*/ 10918 w 12933"/>
                <a:gd name="connsiteY8" fmla="*/ 12742 h 20270"/>
                <a:gd name="connsiteX9" fmla="*/ 12933 w 12933"/>
                <a:gd name="connsiteY9" fmla="*/ 12288 h 20270"/>
                <a:gd name="connsiteX0" fmla="*/ 0 w 12933"/>
                <a:gd name="connsiteY0" fmla="*/ 10202 h 20270"/>
                <a:gd name="connsiteX1" fmla="*/ 1543 w 12933"/>
                <a:gd name="connsiteY1" fmla="*/ 10391 h 20270"/>
                <a:gd name="connsiteX2" fmla="*/ 3230 w 12933"/>
                <a:gd name="connsiteY2" fmla="*/ 18 h 20270"/>
                <a:gd name="connsiteX3" fmla="*/ 6469 w 12933"/>
                <a:gd name="connsiteY3" fmla="*/ 20270 h 20270"/>
                <a:gd name="connsiteX4" fmla="*/ 9735 w 12933"/>
                <a:gd name="connsiteY4" fmla="*/ 0 h 20270"/>
                <a:gd name="connsiteX5" fmla="*/ 7426 w 12933"/>
                <a:gd name="connsiteY5" fmla="*/ 17146 h 20270"/>
                <a:gd name="connsiteX6" fmla="*/ 8575 w 12933"/>
                <a:gd name="connsiteY6" fmla="*/ 7278 h 20270"/>
                <a:gd name="connsiteX7" fmla="*/ 9919 w 12933"/>
                <a:gd name="connsiteY7" fmla="*/ 17024 h 20270"/>
                <a:gd name="connsiteX8" fmla="*/ 10918 w 12933"/>
                <a:gd name="connsiteY8" fmla="*/ 12742 h 20270"/>
                <a:gd name="connsiteX9" fmla="*/ 12933 w 12933"/>
                <a:gd name="connsiteY9" fmla="*/ 12288 h 20270"/>
                <a:gd name="connsiteX0" fmla="*/ 0 w 16195"/>
                <a:gd name="connsiteY0" fmla="*/ 10202 h 20270"/>
                <a:gd name="connsiteX1" fmla="*/ 1543 w 16195"/>
                <a:gd name="connsiteY1" fmla="*/ 10391 h 20270"/>
                <a:gd name="connsiteX2" fmla="*/ 3230 w 16195"/>
                <a:gd name="connsiteY2" fmla="*/ 18 h 20270"/>
                <a:gd name="connsiteX3" fmla="*/ 6469 w 16195"/>
                <a:gd name="connsiteY3" fmla="*/ 20270 h 20270"/>
                <a:gd name="connsiteX4" fmla="*/ 9735 w 16195"/>
                <a:gd name="connsiteY4" fmla="*/ 0 h 20270"/>
                <a:gd name="connsiteX5" fmla="*/ 7426 w 16195"/>
                <a:gd name="connsiteY5" fmla="*/ 17146 h 20270"/>
                <a:gd name="connsiteX6" fmla="*/ 8575 w 16195"/>
                <a:gd name="connsiteY6" fmla="*/ 7278 h 20270"/>
                <a:gd name="connsiteX7" fmla="*/ 9919 w 16195"/>
                <a:gd name="connsiteY7" fmla="*/ 17024 h 20270"/>
                <a:gd name="connsiteX8" fmla="*/ 10918 w 16195"/>
                <a:gd name="connsiteY8" fmla="*/ 12742 h 20270"/>
                <a:gd name="connsiteX9" fmla="*/ 16195 w 16195"/>
                <a:gd name="connsiteY9" fmla="*/ 10214 h 20270"/>
                <a:gd name="connsiteX0" fmla="*/ 0 w 16195"/>
                <a:gd name="connsiteY0" fmla="*/ 10202 h 20270"/>
                <a:gd name="connsiteX1" fmla="*/ 1543 w 16195"/>
                <a:gd name="connsiteY1" fmla="*/ 10391 h 20270"/>
                <a:gd name="connsiteX2" fmla="*/ 3230 w 16195"/>
                <a:gd name="connsiteY2" fmla="*/ 18 h 20270"/>
                <a:gd name="connsiteX3" fmla="*/ 6469 w 16195"/>
                <a:gd name="connsiteY3" fmla="*/ 20270 h 20270"/>
                <a:gd name="connsiteX4" fmla="*/ 9735 w 16195"/>
                <a:gd name="connsiteY4" fmla="*/ 0 h 20270"/>
                <a:gd name="connsiteX5" fmla="*/ 7426 w 16195"/>
                <a:gd name="connsiteY5" fmla="*/ 17146 h 20270"/>
                <a:gd name="connsiteX6" fmla="*/ 8575 w 16195"/>
                <a:gd name="connsiteY6" fmla="*/ 7278 h 20270"/>
                <a:gd name="connsiteX7" fmla="*/ 9919 w 16195"/>
                <a:gd name="connsiteY7" fmla="*/ 17024 h 20270"/>
                <a:gd name="connsiteX8" fmla="*/ 12961 w 16195"/>
                <a:gd name="connsiteY8" fmla="*/ 10103 h 20270"/>
                <a:gd name="connsiteX9" fmla="*/ 16195 w 16195"/>
                <a:gd name="connsiteY9" fmla="*/ 10214 h 20270"/>
                <a:gd name="connsiteX0" fmla="*/ 0 w 19335"/>
                <a:gd name="connsiteY0" fmla="*/ 10202 h 20270"/>
                <a:gd name="connsiteX1" fmla="*/ 1543 w 19335"/>
                <a:gd name="connsiteY1" fmla="*/ 10391 h 20270"/>
                <a:gd name="connsiteX2" fmla="*/ 3230 w 19335"/>
                <a:gd name="connsiteY2" fmla="*/ 18 h 20270"/>
                <a:gd name="connsiteX3" fmla="*/ 6469 w 19335"/>
                <a:gd name="connsiteY3" fmla="*/ 20270 h 20270"/>
                <a:gd name="connsiteX4" fmla="*/ 9735 w 19335"/>
                <a:gd name="connsiteY4" fmla="*/ 0 h 20270"/>
                <a:gd name="connsiteX5" fmla="*/ 7426 w 19335"/>
                <a:gd name="connsiteY5" fmla="*/ 17146 h 20270"/>
                <a:gd name="connsiteX6" fmla="*/ 8575 w 19335"/>
                <a:gd name="connsiteY6" fmla="*/ 7278 h 20270"/>
                <a:gd name="connsiteX7" fmla="*/ 9919 w 19335"/>
                <a:gd name="connsiteY7" fmla="*/ 17024 h 20270"/>
                <a:gd name="connsiteX8" fmla="*/ 12961 w 19335"/>
                <a:gd name="connsiteY8" fmla="*/ 10103 h 20270"/>
                <a:gd name="connsiteX9" fmla="*/ 19335 w 19335"/>
                <a:gd name="connsiteY9" fmla="*/ 10308 h 20270"/>
                <a:gd name="connsiteX0" fmla="*/ 0 w 19335"/>
                <a:gd name="connsiteY0" fmla="*/ 10202 h 20270"/>
                <a:gd name="connsiteX1" fmla="*/ 1543 w 19335"/>
                <a:gd name="connsiteY1" fmla="*/ 10391 h 20270"/>
                <a:gd name="connsiteX2" fmla="*/ 3230 w 19335"/>
                <a:gd name="connsiteY2" fmla="*/ 18 h 20270"/>
                <a:gd name="connsiteX3" fmla="*/ 6469 w 19335"/>
                <a:gd name="connsiteY3" fmla="*/ 20270 h 20270"/>
                <a:gd name="connsiteX4" fmla="*/ 9735 w 19335"/>
                <a:gd name="connsiteY4" fmla="*/ 0 h 20270"/>
                <a:gd name="connsiteX5" fmla="*/ 7426 w 19335"/>
                <a:gd name="connsiteY5" fmla="*/ 17146 h 20270"/>
                <a:gd name="connsiteX6" fmla="*/ 8575 w 19335"/>
                <a:gd name="connsiteY6" fmla="*/ 7278 h 20270"/>
                <a:gd name="connsiteX7" fmla="*/ 9919 w 19335"/>
                <a:gd name="connsiteY7" fmla="*/ 17024 h 20270"/>
                <a:gd name="connsiteX8" fmla="*/ 17900 w 19335"/>
                <a:gd name="connsiteY8" fmla="*/ 10386 h 20270"/>
                <a:gd name="connsiteX9" fmla="*/ 19335 w 19335"/>
                <a:gd name="connsiteY9" fmla="*/ 10308 h 20270"/>
                <a:gd name="connsiteX0" fmla="*/ 0 w 19335"/>
                <a:gd name="connsiteY0" fmla="*/ 10202 h 20270"/>
                <a:gd name="connsiteX1" fmla="*/ 1543 w 19335"/>
                <a:gd name="connsiteY1" fmla="*/ 10391 h 20270"/>
                <a:gd name="connsiteX2" fmla="*/ 3230 w 19335"/>
                <a:gd name="connsiteY2" fmla="*/ 18 h 20270"/>
                <a:gd name="connsiteX3" fmla="*/ 6469 w 19335"/>
                <a:gd name="connsiteY3" fmla="*/ 20270 h 20270"/>
                <a:gd name="connsiteX4" fmla="*/ 9735 w 19335"/>
                <a:gd name="connsiteY4" fmla="*/ 0 h 20270"/>
                <a:gd name="connsiteX5" fmla="*/ 7426 w 19335"/>
                <a:gd name="connsiteY5" fmla="*/ 17146 h 20270"/>
                <a:gd name="connsiteX6" fmla="*/ 8575 w 19335"/>
                <a:gd name="connsiteY6" fmla="*/ 7278 h 20270"/>
                <a:gd name="connsiteX7" fmla="*/ 16108 w 19335"/>
                <a:gd name="connsiteY7" fmla="*/ 20229 h 20270"/>
                <a:gd name="connsiteX8" fmla="*/ 17900 w 19335"/>
                <a:gd name="connsiteY8" fmla="*/ 10386 h 20270"/>
                <a:gd name="connsiteX9" fmla="*/ 19335 w 19335"/>
                <a:gd name="connsiteY9" fmla="*/ 10308 h 20270"/>
                <a:gd name="connsiteX0" fmla="*/ 0 w 19335"/>
                <a:gd name="connsiteY0" fmla="*/ 10202 h 20270"/>
                <a:gd name="connsiteX1" fmla="*/ 1543 w 19335"/>
                <a:gd name="connsiteY1" fmla="*/ 10391 h 20270"/>
                <a:gd name="connsiteX2" fmla="*/ 3230 w 19335"/>
                <a:gd name="connsiteY2" fmla="*/ 18 h 20270"/>
                <a:gd name="connsiteX3" fmla="*/ 6469 w 19335"/>
                <a:gd name="connsiteY3" fmla="*/ 20270 h 20270"/>
                <a:gd name="connsiteX4" fmla="*/ 9735 w 19335"/>
                <a:gd name="connsiteY4" fmla="*/ 0 h 20270"/>
                <a:gd name="connsiteX5" fmla="*/ 7426 w 19335"/>
                <a:gd name="connsiteY5" fmla="*/ 17146 h 20270"/>
                <a:gd name="connsiteX6" fmla="*/ 12934 w 19335"/>
                <a:gd name="connsiteY6" fmla="*/ 397 h 20270"/>
                <a:gd name="connsiteX7" fmla="*/ 16108 w 19335"/>
                <a:gd name="connsiteY7" fmla="*/ 20229 h 20270"/>
                <a:gd name="connsiteX8" fmla="*/ 17900 w 19335"/>
                <a:gd name="connsiteY8" fmla="*/ 10386 h 20270"/>
                <a:gd name="connsiteX9" fmla="*/ 19335 w 19335"/>
                <a:gd name="connsiteY9" fmla="*/ 10308 h 20270"/>
                <a:gd name="connsiteX0" fmla="*/ 0 w 19335"/>
                <a:gd name="connsiteY0" fmla="*/ 10202 h 20270"/>
                <a:gd name="connsiteX1" fmla="*/ 1543 w 19335"/>
                <a:gd name="connsiteY1" fmla="*/ 10391 h 20270"/>
                <a:gd name="connsiteX2" fmla="*/ 3230 w 19335"/>
                <a:gd name="connsiteY2" fmla="*/ 18 h 20270"/>
                <a:gd name="connsiteX3" fmla="*/ 6469 w 19335"/>
                <a:gd name="connsiteY3" fmla="*/ 20270 h 20270"/>
                <a:gd name="connsiteX4" fmla="*/ 9735 w 19335"/>
                <a:gd name="connsiteY4" fmla="*/ 0 h 20270"/>
                <a:gd name="connsiteX5" fmla="*/ 12944 w 19335"/>
                <a:gd name="connsiteY5" fmla="*/ 20162 h 20270"/>
                <a:gd name="connsiteX6" fmla="*/ 12934 w 19335"/>
                <a:gd name="connsiteY6" fmla="*/ 397 h 20270"/>
                <a:gd name="connsiteX7" fmla="*/ 16108 w 19335"/>
                <a:gd name="connsiteY7" fmla="*/ 20229 h 20270"/>
                <a:gd name="connsiteX8" fmla="*/ 17900 w 19335"/>
                <a:gd name="connsiteY8" fmla="*/ 10386 h 20270"/>
                <a:gd name="connsiteX9" fmla="*/ 19335 w 19335"/>
                <a:gd name="connsiteY9" fmla="*/ 10308 h 20270"/>
                <a:gd name="connsiteX0" fmla="*/ 0 w 19335"/>
                <a:gd name="connsiteY0" fmla="*/ 10202 h 20270"/>
                <a:gd name="connsiteX1" fmla="*/ 1543 w 19335"/>
                <a:gd name="connsiteY1" fmla="*/ 10391 h 20270"/>
                <a:gd name="connsiteX2" fmla="*/ 3230 w 19335"/>
                <a:gd name="connsiteY2" fmla="*/ 18 h 20270"/>
                <a:gd name="connsiteX3" fmla="*/ 6469 w 19335"/>
                <a:gd name="connsiteY3" fmla="*/ 20270 h 20270"/>
                <a:gd name="connsiteX4" fmla="*/ 9735 w 19335"/>
                <a:gd name="connsiteY4" fmla="*/ 0 h 20270"/>
                <a:gd name="connsiteX5" fmla="*/ 12944 w 19335"/>
                <a:gd name="connsiteY5" fmla="*/ 20162 h 20270"/>
                <a:gd name="connsiteX6" fmla="*/ 16165 w 19335"/>
                <a:gd name="connsiteY6" fmla="*/ 208 h 20270"/>
                <a:gd name="connsiteX7" fmla="*/ 16108 w 19335"/>
                <a:gd name="connsiteY7" fmla="*/ 20229 h 20270"/>
                <a:gd name="connsiteX8" fmla="*/ 17900 w 19335"/>
                <a:gd name="connsiteY8" fmla="*/ 10386 h 20270"/>
                <a:gd name="connsiteX9" fmla="*/ 19335 w 19335"/>
                <a:gd name="connsiteY9" fmla="*/ 10308 h 20270"/>
                <a:gd name="connsiteX0" fmla="*/ 0 w 19335"/>
                <a:gd name="connsiteY0" fmla="*/ 10202 h 20323"/>
                <a:gd name="connsiteX1" fmla="*/ 1543 w 19335"/>
                <a:gd name="connsiteY1" fmla="*/ 10391 h 20323"/>
                <a:gd name="connsiteX2" fmla="*/ 3230 w 19335"/>
                <a:gd name="connsiteY2" fmla="*/ 18 h 20323"/>
                <a:gd name="connsiteX3" fmla="*/ 6469 w 19335"/>
                <a:gd name="connsiteY3" fmla="*/ 20270 h 20323"/>
                <a:gd name="connsiteX4" fmla="*/ 9735 w 19335"/>
                <a:gd name="connsiteY4" fmla="*/ 0 h 20323"/>
                <a:gd name="connsiteX5" fmla="*/ 12944 w 19335"/>
                <a:gd name="connsiteY5" fmla="*/ 20162 h 20323"/>
                <a:gd name="connsiteX6" fmla="*/ 16165 w 19335"/>
                <a:gd name="connsiteY6" fmla="*/ 208 h 20323"/>
                <a:gd name="connsiteX7" fmla="*/ 19309 w 19335"/>
                <a:gd name="connsiteY7" fmla="*/ 20323 h 20323"/>
                <a:gd name="connsiteX8" fmla="*/ 17900 w 19335"/>
                <a:gd name="connsiteY8" fmla="*/ 10386 h 20323"/>
                <a:gd name="connsiteX9" fmla="*/ 19335 w 19335"/>
                <a:gd name="connsiteY9" fmla="*/ 10308 h 20323"/>
                <a:gd name="connsiteX0" fmla="*/ 0 w 22567"/>
                <a:gd name="connsiteY0" fmla="*/ 10202 h 20323"/>
                <a:gd name="connsiteX1" fmla="*/ 1543 w 22567"/>
                <a:gd name="connsiteY1" fmla="*/ 10391 h 20323"/>
                <a:gd name="connsiteX2" fmla="*/ 3230 w 22567"/>
                <a:gd name="connsiteY2" fmla="*/ 18 h 20323"/>
                <a:gd name="connsiteX3" fmla="*/ 6469 w 22567"/>
                <a:gd name="connsiteY3" fmla="*/ 20270 h 20323"/>
                <a:gd name="connsiteX4" fmla="*/ 9735 w 22567"/>
                <a:gd name="connsiteY4" fmla="*/ 0 h 20323"/>
                <a:gd name="connsiteX5" fmla="*/ 12944 w 22567"/>
                <a:gd name="connsiteY5" fmla="*/ 20162 h 20323"/>
                <a:gd name="connsiteX6" fmla="*/ 16165 w 22567"/>
                <a:gd name="connsiteY6" fmla="*/ 208 h 20323"/>
                <a:gd name="connsiteX7" fmla="*/ 19309 w 22567"/>
                <a:gd name="connsiteY7" fmla="*/ 20323 h 20323"/>
                <a:gd name="connsiteX8" fmla="*/ 17900 w 22567"/>
                <a:gd name="connsiteY8" fmla="*/ 10386 h 20323"/>
                <a:gd name="connsiteX9" fmla="*/ 22567 w 22567"/>
                <a:gd name="connsiteY9" fmla="*/ 10308 h 20323"/>
                <a:gd name="connsiteX0" fmla="*/ 0 w 22567"/>
                <a:gd name="connsiteY0" fmla="*/ 10202 h 20323"/>
                <a:gd name="connsiteX1" fmla="*/ 1543 w 22567"/>
                <a:gd name="connsiteY1" fmla="*/ 10391 h 20323"/>
                <a:gd name="connsiteX2" fmla="*/ 3230 w 22567"/>
                <a:gd name="connsiteY2" fmla="*/ 18 h 20323"/>
                <a:gd name="connsiteX3" fmla="*/ 6469 w 22567"/>
                <a:gd name="connsiteY3" fmla="*/ 20270 h 20323"/>
                <a:gd name="connsiteX4" fmla="*/ 9735 w 22567"/>
                <a:gd name="connsiteY4" fmla="*/ 0 h 20323"/>
                <a:gd name="connsiteX5" fmla="*/ 12944 w 22567"/>
                <a:gd name="connsiteY5" fmla="*/ 20162 h 20323"/>
                <a:gd name="connsiteX6" fmla="*/ 16165 w 22567"/>
                <a:gd name="connsiteY6" fmla="*/ 208 h 20323"/>
                <a:gd name="connsiteX7" fmla="*/ 19309 w 22567"/>
                <a:gd name="connsiteY7" fmla="*/ 20323 h 20323"/>
                <a:gd name="connsiteX8" fmla="*/ 20949 w 22567"/>
                <a:gd name="connsiteY8" fmla="*/ 10386 h 20323"/>
                <a:gd name="connsiteX9" fmla="*/ 22567 w 22567"/>
                <a:gd name="connsiteY9" fmla="*/ 10308 h 20323"/>
                <a:gd name="connsiteX0" fmla="*/ 0 w 22567"/>
                <a:gd name="connsiteY0" fmla="*/ 10202 h 20323"/>
                <a:gd name="connsiteX1" fmla="*/ 1543 w 22567"/>
                <a:gd name="connsiteY1" fmla="*/ 10391 h 20323"/>
                <a:gd name="connsiteX2" fmla="*/ 3230 w 22567"/>
                <a:gd name="connsiteY2" fmla="*/ 18 h 20323"/>
                <a:gd name="connsiteX3" fmla="*/ 6469 w 22567"/>
                <a:gd name="connsiteY3" fmla="*/ 20270 h 20323"/>
                <a:gd name="connsiteX4" fmla="*/ 9735 w 22567"/>
                <a:gd name="connsiteY4" fmla="*/ 0 h 20323"/>
                <a:gd name="connsiteX5" fmla="*/ 12944 w 22567"/>
                <a:gd name="connsiteY5" fmla="*/ 20162 h 20323"/>
                <a:gd name="connsiteX6" fmla="*/ 16165 w 22567"/>
                <a:gd name="connsiteY6" fmla="*/ 208 h 20323"/>
                <a:gd name="connsiteX7" fmla="*/ 19309 w 22567"/>
                <a:gd name="connsiteY7" fmla="*/ 20323 h 20323"/>
                <a:gd name="connsiteX8" fmla="*/ 20949 w 22567"/>
                <a:gd name="connsiteY8" fmla="*/ 10386 h 20323"/>
                <a:gd name="connsiteX9" fmla="*/ 22567 w 22567"/>
                <a:gd name="connsiteY9" fmla="*/ 10308 h 20323"/>
                <a:gd name="connsiteX0" fmla="*/ 0 w 22567"/>
                <a:gd name="connsiteY0" fmla="*/ 10202 h 20323"/>
                <a:gd name="connsiteX1" fmla="*/ 1543 w 22567"/>
                <a:gd name="connsiteY1" fmla="*/ 10391 h 20323"/>
                <a:gd name="connsiteX2" fmla="*/ 3230 w 22567"/>
                <a:gd name="connsiteY2" fmla="*/ 18 h 20323"/>
                <a:gd name="connsiteX3" fmla="*/ 6469 w 22567"/>
                <a:gd name="connsiteY3" fmla="*/ 20270 h 20323"/>
                <a:gd name="connsiteX4" fmla="*/ 9735 w 22567"/>
                <a:gd name="connsiteY4" fmla="*/ 0 h 20323"/>
                <a:gd name="connsiteX5" fmla="*/ 12944 w 22567"/>
                <a:gd name="connsiteY5" fmla="*/ 20162 h 20323"/>
                <a:gd name="connsiteX6" fmla="*/ 16165 w 22567"/>
                <a:gd name="connsiteY6" fmla="*/ 208 h 20323"/>
                <a:gd name="connsiteX7" fmla="*/ 19309 w 22567"/>
                <a:gd name="connsiteY7" fmla="*/ 20323 h 20323"/>
                <a:gd name="connsiteX8" fmla="*/ 20949 w 22567"/>
                <a:gd name="connsiteY8" fmla="*/ 10386 h 20323"/>
                <a:gd name="connsiteX9" fmla="*/ 22567 w 22567"/>
                <a:gd name="connsiteY9" fmla="*/ 10308 h 20323"/>
                <a:gd name="connsiteX0" fmla="*/ 0 w 22567"/>
                <a:gd name="connsiteY0" fmla="*/ 10202 h 20323"/>
                <a:gd name="connsiteX1" fmla="*/ 1543 w 22567"/>
                <a:gd name="connsiteY1" fmla="*/ 10391 h 20323"/>
                <a:gd name="connsiteX2" fmla="*/ 3230 w 22567"/>
                <a:gd name="connsiteY2" fmla="*/ 18 h 20323"/>
                <a:gd name="connsiteX3" fmla="*/ 6469 w 22567"/>
                <a:gd name="connsiteY3" fmla="*/ 20270 h 20323"/>
                <a:gd name="connsiteX4" fmla="*/ 9735 w 22567"/>
                <a:gd name="connsiteY4" fmla="*/ 0 h 20323"/>
                <a:gd name="connsiteX5" fmla="*/ 12944 w 22567"/>
                <a:gd name="connsiteY5" fmla="*/ 20162 h 20323"/>
                <a:gd name="connsiteX6" fmla="*/ 16165 w 22567"/>
                <a:gd name="connsiteY6" fmla="*/ 208 h 20323"/>
                <a:gd name="connsiteX7" fmla="*/ 19309 w 22567"/>
                <a:gd name="connsiteY7" fmla="*/ 20323 h 20323"/>
                <a:gd name="connsiteX8" fmla="*/ 20949 w 22567"/>
                <a:gd name="connsiteY8" fmla="*/ 10386 h 20323"/>
                <a:gd name="connsiteX9" fmla="*/ 22567 w 22567"/>
                <a:gd name="connsiteY9" fmla="*/ 10308 h 20323"/>
                <a:gd name="connsiteX0" fmla="*/ 0 w 22567"/>
                <a:gd name="connsiteY0" fmla="*/ 10202 h 20323"/>
                <a:gd name="connsiteX1" fmla="*/ 1543 w 22567"/>
                <a:gd name="connsiteY1" fmla="*/ 10391 h 20323"/>
                <a:gd name="connsiteX2" fmla="*/ 3230 w 22567"/>
                <a:gd name="connsiteY2" fmla="*/ 18 h 20323"/>
                <a:gd name="connsiteX3" fmla="*/ 6469 w 22567"/>
                <a:gd name="connsiteY3" fmla="*/ 20270 h 20323"/>
                <a:gd name="connsiteX4" fmla="*/ 9735 w 22567"/>
                <a:gd name="connsiteY4" fmla="*/ 0 h 20323"/>
                <a:gd name="connsiteX5" fmla="*/ 12944 w 22567"/>
                <a:gd name="connsiteY5" fmla="*/ 20162 h 20323"/>
                <a:gd name="connsiteX6" fmla="*/ 16165 w 22567"/>
                <a:gd name="connsiteY6" fmla="*/ 208 h 20323"/>
                <a:gd name="connsiteX7" fmla="*/ 19309 w 22567"/>
                <a:gd name="connsiteY7" fmla="*/ 20323 h 20323"/>
                <a:gd name="connsiteX8" fmla="*/ 20949 w 22567"/>
                <a:gd name="connsiteY8" fmla="*/ 10386 h 20323"/>
                <a:gd name="connsiteX9" fmla="*/ 22567 w 22567"/>
                <a:gd name="connsiteY9" fmla="*/ 10308 h 20323"/>
                <a:gd name="connsiteX0" fmla="*/ 0 w 22567"/>
                <a:gd name="connsiteY0" fmla="*/ 10202 h 20323"/>
                <a:gd name="connsiteX1" fmla="*/ 1543 w 22567"/>
                <a:gd name="connsiteY1" fmla="*/ 10391 h 20323"/>
                <a:gd name="connsiteX2" fmla="*/ 3230 w 22567"/>
                <a:gd name="connsiteY2" fmla="*/ 18 h 20323"/>
                <a:gd name="connsiteX3" fmla="*/ 6469 w 22567"/>
                <a:gd name="connsiteY3" fmla="*/ 20270 h 20323"/>
                <a:gd name="connsiteX4" fmla="*/ 9735 w 22567"/>
                <a:gd name="connsiteY4" fmla="*/ 0 h 20323"/>
                <a:gd name="connsiteX5" fmla="*/ 12944 w 22567"/>
                <a:gd name="connsiteY5" fmla="*/ 20162 h 20323"/>
                <a:gd name="connsiteX6" fmla="*/ 16165 w 22567"/>
                <a:gd name="connsiteY6" fmla="*/ 208 h 20323"/>
                <a:gd name="connsiteX7" fmla="*/ 19309 w 22567"/>
                <a:gd name="connsiteY7" fmla="*/ 20323 h 20323"/>
                <a:gd name="connsiteX8" fmla="*/ 20949 w 22567"/>
                <a:gd name="connsiteY8" fmla="*/ 10386 h 20323"/>
                <a:gd name="connsiteX9" fmla="*/ 22567 w 22567"/>
                <a:gd name="connsiteY9" fmla="*/ 10308 h 20323"/>
                <a:gd name="connsiteX0" fmla="*/ 0 w 22567"/>
                <a:gd name="connsiteY0" fmla="*/ 10202 h 20323"/>
                <a:gd name="connsiteX1" fmla="*/ 1543 w 22567"/>
                <a:gd name="connsiteY1" fmla="*/ 10391 h 20323"/>
                <a:gd name="connsiteX2" fmla="*/ 3230 w 22567"/>
                <a:gd name="connsiteY2" fmla="*/ 18 h 20323"/>
                <a:gd name="connsiteX3" fmla="*/ 6469 w 22567"/>
                <a:gd name="connsiteY3" fmla="*/ 20270 h 20323"/>
                <a:gd name="connsiteX4" fmla="*/ 9735 w 22567"/>
                <a:gd name="connsiteY4" fmla="*/ 0 h 20323"/>
                <a:gd name="connsiteX5" fmla="*/ 12944 w 22567"/>
                <a:gd name="connsiteY5" fmla="*/ 20162 h 20323"/>
                <a:gd name="connsiteX6" fmla="*/ 16165 w 22567"/>
                <a:gd name="connsiteY6" fmla="*/ 208 h 20323"/>
                <a:gd name="connsiteX7" fmla="*/ 19309 w 22567"/>
                <a:gd name="connsiteY7" fmla="*/ 20323 h 20323"/>
                <a:gd name="connsiteX8" fmla="*/ 20949 w 22567"/>
                <a:gd name="connsiteY8" fmla="*/ 10386 h 20323"/>
                <a:gd name="connsiteX9" fmla="*/ 22567 w 22567"/>
                <a:gd name="connsiteY9" fmla="*/ 10308 h 20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567" h="20323">
                  <a:moveTo>
                    <a:pt x="0" y="10202"/>
                  </a:moveTo>
                  <a:cubicBezTo>
                    <a:pt x="27" y="10170"/>
                    <a:pt x="1486" y="10328"/>
                    <a:pt x="1543" y="10391"/>
                  </a:cubicBezTo>
                  <a:cubicBezTo>
                    <a:pt x="1526" y="10139"/>
                    <a:pt x="3202" y="68"/>
                    <a:pt x="3230" y="18"/>
                  </a:cubicBezTo>
                  <a:cubicBezTo>
                    <a:pt x="3258" y="-32"/>
                    <a:pt x="6447" y="20430"/>
                    <a:pt x="6469" y="20270"/>
                  </a:cubicBezTo>
                  <a:cubicBezTo>
                    <a:pt x="6439" y="20269"/>
                    <a:pt x="9734" y="190"/>
                    <a:pt x="9735" y="0"/>
                  </a:cubicBezTo>
                  <a:cubicBezTo>
                    <a:pt x="9738" y="122"/>
                    <a:pt x="12911" y="19851"/>
                    <a:pt x="12944" y="20162"/>
                  </a:cubicBezTo>
                  <a:cubicBezTo>
                    <a:pt x="12911" y="19890"/>
                    <a:pt x="16138" y="386"/>
                    <a:pt x="16165" y="208"/>
                  </a:cubicBezTo>
                  <a:cubicBezTo>
                    <a:pt x="16146" y="440"/>
                    <a:pt x="19364" y="20354"/>
                    <a:pt x="19309" y="20323"/>
                  </a:cubicBezTo>
                  <a:cubicBezTo>
                    <a:pt x="19419" y="20430"/>
                    <a:pt x="20927" y="10030"/>
                    <a:pt x="20949" y="10386"/>
                  </a:cubicBezTo>
                  <a:cubicBezTo>
                    <a:pt x="20902" y="10100"/>
                    <a:pt x="22580" y="10210"/>
                    <a:pt x="22567" y="10308"/>
                  </a:cubicBezTo>
                </a:path>
              </a:pathLst>
            </a:custGeom>
            <a:noFill/>
            <a:ln w="31750">
              <a:solidFill>
                <a:schemeClr val="tx1"/>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ja-JP" altLang="en-US">
                <a:latin typeface="Arial Unicode MS" pitchFamily="50" charset="-128"/>
                <a:ea typeface="Arial Unicode MS" pitchFamily="50" charset="-128"/>
                <a:cs typeface="Arial Unicode MS" pitchFamily="50" charset="-128"/>
              </a:endParaRPr>
            </a:p>
          </p:txBody>
        </p:sp>
        <p:sp>
          <p:nvSpPr>
            <p:cNvPr id="11" name="フリーフォーム: 図形 10"/>
            <p:cNvSpPr/>
            <p:nvPr/>
          </p:nvSpPr>
          <p:spPr>
            <a:xfrm>
              <a:off x="1914525" y="1171575"/>
              <a:ext cx="371475" cy="1704975"/>
            </a:xfrm>
            <a:custGeom>
              <a:avLst/>
              <a:gdLst>
                <a:gd name="connsiteX0" fmla="*/ 0 w 371475"/>
                <a:gd name="connsiteY0" fmla="*/ 0 h 1704975"/>
                <a:gd name="connsiteX1" fmla="*/ 371475 w 371475"/>
                <a:gd name="connsiteY1" fmla="*/ 0 h 1704975"/>
                <a:gd name="connsiteX2" fmla="*/ 371475 w 371475"/>
                <a:gd name="connsiteY2" fmla="*/ 1704975 h 1704975"/>
              </a:gdLst>
              <a:ahLst/>
              <a:cxnLst>
                <a:cxn ang="0">
                  <a:pos x="connsiteX0" y="connsiteY0"/>
                </a:cxn>
                <a:cxn ang="0">
                  <a:pos x="connsiteX1" y="connsiteY1"/>
                </a:cxn>
                <a:cxn ang="0">
                  <a:pos x="connsiteX2" y="connsiteY2"/>
                </a:cxn>
              </a:cxnLst>
              <a:rect l="l" t="t" r="r" b="b"/>
              <a:pathLst>
                <a:path w="371475" h="1704975">
                  <a:moveTo>
                    <a:pt x="0" y="0"/>
                  </a:moveTo>
                  <a:lnTo>
                    <a:pt x="371475" y="0"/>
                  </a:lnTo>
                  <a:lnTo>
                    <a:pt x="371475" y="1704975"/>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楕円 14"/>
            <p:cNvSpPr/>
            <p:nvPr/>
          </p:nvSpPr>
          <p:spPr>
            <a:xfrm>
              <a:off x="2247224" y="2756514"/>
              <a:ext cx="79852" cy="7315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フリーフォーム: 図形 15"/>
            <p:cNvSpPr/>
            <p:nvPr/>
          </p:nvSpPr>
          <p:spPr>
            <a:xfrm>
              <a:off x="2278626" y="1460090"/>
              <a:ext cx="752168" cy="1327355"/>
            </a:xfrm>
            <a:custGeom>
              <a:avLst/>
              <a:gdLst>
                <a:gd name="connsiteX0" fmla="*/ 0 w 752168"/>
                <a:gd name="connsiteY0" fmla="*/ 1327355 h 1327355"/>
                <a:gd name="connsiteX1" fmla="*/ 294968 w 752168"/>
                <a:gd name="connsiteY1" fmla="*/ 1327355 h 1327355"/>
                <a:gd name="connsiteX2" fmla="*/ 294968 w 752168"/>
                <a:gd name="connsiteY2" fmla="*/ 0 h 1327355"/>
                <a:gd name="connsiteX3" fmla="*/ 752168 w 752168"/>
                <a:gd name="connsiteY3" fmla="*/ 0 h 1327355"/>
              </a:gdLst>
              <a:ahLst/>
              <a:cxnLst>
                <a:cxn ang="0">
                  <a:pos x="connsiteX0" y="connsiteY0"/>
                </a:cxn>
                <a:cxn ang="0">
                  <a:pos x="connsiteX1" y="connsiteY1"/>
                </a:cxn>
                <a:cxn ang="0">
                  <a:pos x="connsiteX2" y="connsiteY2"/>
                </a:cxn>
                <a:cxn ang="0">
                  <a:pos x="connsiteX3" y="connsiteY3"/>
                </a:cxn>
              </a:cxnLst>
              <a:rect l="l" t="t" r="r" b="b"/>
              <a:pathLst>
                <a:path w="752168" h="1327355">
                  <a:moveTo>
                    <a:pt x="0" y="1327355"/>
                  </a:moveTo>
                  <a:lnTo>
                    <a:pt x="294968" y="1327355"/>
                  </a:lnTo>
                  <a:lnTo>
                    <a:pt x="294968" y="0"/>
                  </a:lnTo>
                  <a:lnTo>
                    <a:pt x="752168" y="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二等辺三角形 72"/>
            <p:cNvSpPr/>
            <p:nvPr/>
          </p:nvSpPr>
          <p:spPr bwMode="auto">
            <a:xfrm rot="5400000">
              <a:off x="3828340" y="1265977"/>
              <a:ext cx="444827" cy="379285"/>
            </a:xfrm>
            <a:prstGeom prst="triangl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1200" dirty="0">
                <a:latin typeface="Arial Unicode MS" pitchFamily="50" charset="-128"/>
                <a:ea typeface="Arial Unicode MS" pitchFamily="50" charset="-128"/>
                <a:cs typeface="Arial Unicode MS" pitchFamily="50" charset="-128"/>
              </a:endParaRPr>
            </a:p>
          </p:txBody>
        </p:sp>
        <p:sp>
          <p:nvSpPr>
            <p:cNvPr id="19" name="フリーフォーム: 図形 18"/>
            <p:cNvSpPr/>
            <p:nvPr/>
          </p:nvSpPr>
          <p:spPr>
            <a:xfrm>
              <a:off x="409074" y="1764639"/>
              <a:ext cx="1636294" cy="1328119"/>
            </a:xfrm>
            <a:custGeom>
              <a:avLst/>
              <a:gdLst>
                <a:gd name="connsiteX0" fmla="*/ 0 w 1636294"/>
                <a:gd name="connsiteY0" fmla="*/ 737929 h 1328119"/>
                <a:gd name="connsiteX1" fmla="*/ 625642 w 1636294"/>
                <a:gd name="connsiteY1" fmla="*/ 593550 h 1328119"/>
                <a:gd name="connsiteX2" fmla="*/ 1010652 w 1636294"/>
                <a:gd name="connsiteY2" fmla="*/ 76193 h 1328119"/>
                <a:gd name="connsiteX3" fmla="*/ 1263315 w 1636294"/>
                <a:gd name="connsiteY3" fmla="*/ 40098 h 1328119"/>
                <a:gd name="connsiteX4" fmla="*/ 1335505 w 1636294"/>
                <a:gd name="connsiteY4" fmla="*/ 437140 h 1328119"/>
                <a:gd name="connsiteX5" fmla="*/ 1335505 w 1636294"/>
                <a:gd name="connsiteY5" fmla="*/ 870277 h 1328119"/>
                <a:gd name="connsiteX6" fmla="*/ 1335505 w 1636294"/>
                <a:gd name="connsiteY6" fmla="*/ 1255287 h 1328119"/>
                <a:gd name="connsiteX7" fmla="*/ 1636294 w 1636294"/>
                <a:gd name="connsiteY7" fmla="*/ 1327477 h 1328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36294" h="1328119">
                  <a:moveTo>
                    <a:pt x="0" y="737929"/>
                  </a:moveTo>
                  <a:cubicBezTo>
                    <a:pt x="228600" y="720884"/>
                    <a:pt x="457200" y="703839"/>
                    <a:pt x="625642" y="593550"/>
                  </a:cubicBezTo>
                  <a:cubicBezTo>
                    <a:pt x="794084" y="483261"/>
                    <a:pt x="904373" y="168435"/>
                    <a:pt x="1010652" y="76193"/>
                  </a:cubicBezTo>
                  <a:cubicBezTo>
                    <a:pt x="1116931" y="-16049"/>
                    <a:pt x="1209173" y="-20060"/>
                    <a:pt x="1263315" y="40098"/>
                  </a:cubicBezTo>
                  <a:cubicBezTo>
                    <a:pt x="1317457" y="100256"/>
                    <a:pt x="1323473" y="298777"/>
                    <a:pt x="1335505" y="437140"/>
                  </a:cubicBezTo>
                  <a:cubicBezTo>
                    <a:pt x="1347537" y="575503"/>
                    <a:pt x="1335505" y="870277"/>
                    <a:pt x="1335505" y="870277"/>
                  </a:cubicBezTo>
                  <a:cubicBezTo>
                    <a:pt x="1335505" y="1006635"/>
                    <a:pt x="1285374" y="1179087"/>
                    <a:pt x="1335505" y="1255287"/>
                  </a:cubicBezTo>
                  <a:cubicBezTo>
                    <a:pt x="1385636" y="1331487"/>
                    <a:pt x="1510965" y="1329482"/>
                    <a:pt x="1636294" y="1327477"/>
                  </a:cubicBezTo>
                </a:path>
              </a:pathLst>
            </a:custGeom>
            <a:noFill/>
            <a:ln w="44450">
              <a:solidFill>
                <a:srgbClr val="FCAD10"/>
              </a:solidFill>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テキスト ボックス 76"/>
            <p:cNvSpPr txBox="1"/>
            <p:nvPr/>
          </p:nvSpPr>
          <p:spPr>
            <a:xfrm>
              <a:off x="165908" y="2560746"/>
              <a:ext cx="1623315" cy="923330"/>
            </a:xfrm>
            <a:prstGeom prst="rect">
              <a:avLst/>
            </a:prstGeom>
            <a:noFill/>
          </p:spPr>
          <p:txBody>
            <a:bodyPr vert="horz" wrap="square">
              <a:spAutoFit/>
            </a:bodyPr>
            <a:lstStyle/>
            <a:p>
              <a:pPr>
                <a:defRPr/>
              </a:pPr>
              <a:r>
                <a:rPr lang="en-US" altLang="ja-JP" dirty="0">
                  <a:solidFill>
                    <a:srgbClr val="FF0000"/>
                  </a:solidFill>
                  <a:latin typeface="Arial Unicode MS" pitchFamily="50" charset="-128"/>
                  <a:ea typeface="Arial Unicode MS" pitchFamily="50" charset="-128"/>
                  <a:cs typeface="Arial Unicode MS" pitchFamily="50" charset="-128"/>
                </a:rPr>
                <a:t>465nm laser through optical fiber</a:t>
              </a:r>
              <a:r>
                <a:rPr lang="ja-JP" altLang="en-US" dirty="0">
                  <a:solidFill>
                    <a:srgbClr val="FF0000"/>
                  </a:solidFill>
                  <a:latin typeface="Arial Unicode MS" pitchFamily="50" charset="-128"/>
                  <a:ea typeface="Arial Unicode MS" pitchFamily="50" charset="-128"/>
                  <a:cs typeface="Arial Unicode MS" pitchFamily="50" charset="-128"/>
                </a:rPr>
                <a:t>　</a:t>
              </a:r>
              <a:endParaRPr lang="en-US" altLang="ja-JP" dirty="0">
                <a:solidFill>
                  <a:srgbClr val="FF0000"/>
                </a:solidFill>
                <a:latin typeface="Arial Unicode MS" pitchFamily="50" charset="-128"/>
                <a:ea typeface="Arial Unicode MS" pitchFamily="50" charset="-128"/>
                <a:cs typeface="Arial Unicode MS" pitchFamily="50" charset="-128"/>
              </a:endParaRPr>
            </a:p>
          </p:txBody>
        </p:sp>
      </p:grpSp>
      <p:pic>
        <p:nvPicPr>
          <p:cNvPr id="74" name="Picture 2"/>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26130" t="17213" r="10113" b="16326"/>
          <a:stretch/>
        </p:blipFill>
        <p:spPr bwMode="auto">
          <a:xfrm>
            <a:off x="4969931" y="1428369"/>
            <a:ext cx="3939084" cy="27659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8" name="テキスト ボックス 77"/>
          <p:cNvSpPr txBox="1"/>
          <p:nvPr/>
        </p:nvSpPr>
        <p:spPr>
          <a:xfrm>
            <a:off x="4972147" y="1150292"/>
            <a:ext cx="2080375" cy="369332"/>
          </a:xfrm>
          <a:prstGeom prst="rect">
            <a:avLst/>
          </a:prstGeom>
          <a:noFill/>
        </p:spPr>
        <p:txBody>
          <a:bodyPr wrap="square">
            <a:spAutoFit/>
          </a:bodyPr>
          <a:lstStyle/>
          <a:p>
            <a:pPr>
              <a:defRPr/>
            </a:pPr>
            <a:r>
              <a:rPr lang="en-US" altLang="ja-JP" b="1" dirty="0">
                <a:solidFill>
                  <a:srgbClr val="00B050"/>
                </a:solidFill>
                <a:latin typeface="Arial Unicode MS" pitchFamily="50" charset="-128"/>
                <a:ea typeface="Arial Unicode MS" pitchFamily="50" charset="-128"/>
                <a:cs typeface="Arial Unicode MS" pitchFamily="50" charset="-128"/>
              </a:rPr>
              <a:t>Laser pulse trigger</a:t>
            </a:r>
            <a:endParaRPr lang="ja-JP" altLang="en-US" sz="1800" b="1" dirty="0">
              <a:solidFill>
                <a:srgbClr val="00B050"/>
              </a:solidFill>
              <a:latin typeface="Arial Unicode MS" pitchFamily="50" charset="-128"/>
              <a:ea typeface="Arial Unicode MS" pitchFamily="50" charset="-128"/>
              <a:cs typeface="Arial Unicode MS" pitchFamily="50" charset="-128"/>
            </a:endParaRPr>
          </a:p>
        </p:txBody>
      </p:sp>
      <p:cxnSp>
        <p:nvCxnSpPr>
          <p:cNvPr id="79" name="直線矢印コネクタ 78"/>
          <p:cNvCxnSpPr/>
          <p:nvPr/>
        </p:nvCxnSpPr>
        <p:spPr bwMode="auto">
          <a:xfrm flipH="1">
            <a:off x="6224071" y="1334958"/>
            <a:ext cx="1" cy="1116359"/>
          </a:xfrm>
          <a:prstGeom prst="straightConnector1">
            <a:avLst/>
          </a:prstGeom>
          <a:ln w="38100">
            <a:solidFill>
              <a:srgbClr val="92D050"/>
            </a:solidFill>
            <a:headEnd type="none" w="med" len="med"/>
            <a:tailEnd type="arrow"/>
          </a:ln>
          <a:extLst/>
        </p:spPr>
        <p:style>
          <a:lnRef idx="1">
            <a:schemeClr val="accent1"/>
          </a:lnRef>
          <a:fillRef idx="0">
            <a:schemeClr val="accent1"/>
          </a:fillRef>
          <a:effectRef idx="0">
            <a:schemeClr val="accent1"/>
          </a:effectRef>
          <a:fontRef idx="minor">
            <a:schemeClr val="tx1"/>
          </a:fontRef>
        </p:style>
      </p:cxnSp>
      <p:cxnSp>
        <p:nvCxnSpPr>
          <p:cNvPr id="80" name="直線矢印コネクタ 79"/>
          <p:cNvCxnSpPr/>
          <p:nvPr/>
        </p:nvCxnSpPr>
        <p:spPr>
          <a:xfrm flipH="1" flipV="1">
            <a:off x="7490421" y="1545788"/>
            <a:ext cx="9524" cy="37479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3" name="直線矢印コネクタ 82"/>
          <p:cNvCxnSpPr/>
          <p:nvPr/>
        </p:nvCxnSpPr>
        <p:spPr>
          <a:xfrm>
            <a:off x="7490420" y="1930103"/>
            <a:ext cx="609972"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85" name="テキスト ボックス 50"/>
          <p:cNvSpPr txBox="1">
            <a:spLocks noChangeArrowheads="1"/>
          </p:cNvSpPr>
          <p:nvPr/>
        </p:nvSpPr>
        <p:spPr bwMode="auto">
          <a:xfrm rot="-5400000">
            <a:off x="6905500" y="1450313"/>
            <a:ext cx="83388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2400">
                <a:solidFill>
                  <a:schemeClr val="tx1"/>
                </a:solidFill>
                <a:latin typeface="Times" pitchFamily="18" charset="0"/>
                <a:ea typeface="Osaka" charset="-128"/>
              </a:defRPr>
            </a:lvl1pPr>
            <a:lvl2pPr marL="742950" indent="-285750" eaLnBrk="0" hangingPunct="0">
              <a:defRPr kumimoji="1" sz="2400">
                <a:solidFill>
                  <a:schemeClr val="tx1"/>
                </a:solidFill>
                <a:latin typeface="Times" pitchFamily="18" charset="0"/>
                <a:ea typeface="Osaka" charset="-128"/>
              </a:defRPr>
            </a:lvl2pPr>
            <a:lvl3pPr marL="1143000" indent="-228600" eaLnBrk="0" hangingPunct="0">
              <a:defRPr kumimoji="1" sz="2400">
                <a:solidFill>
                  <a:schemeClr val="tx1"/>
                </a:solidFill>
                <a:latin typeface="Times" pitchFamily="18" charset="0"/>
                <a:ea typeface="Osaka" charset="-128"/>
              </a:defRPr>
            </a:lvl3pPr>
            <a:lvl4pPr marL="1600200" indent="-228600" eaLnBrk="0" hangingPunct="0">
              <a:defRPr kumimoji="1" sz="2400">
                <a:solidFill>
                  <a:schemeClr val="tx1"/>
                </a:solidFill>
                <a:latin typeface="Times" pitchFamily="18" charset="0"/>
                <a:ea typeface="Osaka" charset="-128"/>
              </a:defRPr>
            </a:lvl4pPr>
            <a:lvl5pPr marL="2057400" indent="-228600" eaLnBrk="0" hangingPunct="0">
              <a:defRPr kumimoji="1" sz="2400">
                <a:solidFill>
                  <a:schemeClr val="tx1"/>
                </a:solidFill>
                <a:latin typeface="Times" pitchFamily="18" charset="0"/>
                <a:ea typeface="Osaka" charset="-128"/>
              </a:defRPr>
            </a:lvl5pPr>
            <a:lvl6pPr marL="2514600" indent="-228600" algn="ctr" eaLnBrk="0" fontAlgn="base" hangingPunct="0">
              <a:spcBef>
                <a:spcPct val="0"/>
              </a:spcBef>
              <a:spcAft>
                <a:spcPct val="0"/>
              </a:spcAft>
              <a:defRPr kumimoji="1" sz="2400">
                <a:solidFill>
                  <a:schemeClr val="tx1"/>
                </a:solidFill>
                <a:latin typeface="Times" pitchFamily="18" charset="0"/>
                <a:ea typeface="Osaka" charset="-128"/>
              </a:defRPr>
            </a:lvl6pPr>
            <a:lvl7pPr marL="2971800" indent="-228600" algn="ctr" eaLnBrk="0" fontAlgn="base" hangingPunct="0">
              <a:spcBef>
                <a:spcPct val="0"/>
              </a:spcBef>
              <a:spcAft>
                <a:spcPct val="0"/>
              </a:spcAft>
              <a:defRPr kumimoji="1" sz="2400">
                <a:solidFill>
                  <a:schemeClr val="tx1"/>
                </a:solidFill>
                <a:latin typeface="Times" pitchFamily="18" charset="0"/>
                <a:ea typeface="Osaka" charset="-128"/>
              </a:defRPr>
            </a:lvl7pPr>
            <a:lvl8pPr marL="3429000" indent="-228600" algn="ctr" eaLnBrk="0" fontAlgn="base" hangingPunct="0">
              <a:spcBef>
                <a:spcPct val="0"/>
              </a:spcBef>
              <a:spcAft>
                <a:spcPct val="0"/>
              </a:spcAft>
              <a:defRPr kumimoji="1" sz="2400">
                <a:solidFill>
                  <a:schemeClr val="tx1"/>
                </a:solidFill>
                <a:latin typeface="Times" pitchFamily="18" charset="0"/>
                <a:ea typeface="Osaka" charset="-128"/>
              </a:defRPr>
            </a:lvl8pPr>
            <a:lvl9pPr marL="3886200" indent="-228600" algn="ctr" eaLnBrk="0" fontAlgn="base" hangingPunct="0">
              <a:spcBef>
                <a:spcPct val="0"/>
              </a:spcBef>
              <a:spcAft>
                <a:spcPct val="0"/>
              </a:spcAft>
              <a:defRPr kumimoji="1" sz="2400">
                <a:solidFill>
                  <a:schemeClr val="tx1"/>
                </a:solidFill>
                <a:latin typeface="Times" pitchFamily="18" charset="0"/>
                <a:ea typeface="Osaka" charset="-128"/>
              </a:defRPr>
            </a:lvl9pPr>
          </a:lstStyle>
          <a:p>
            <a:pPr eaLnBrk="1" hangingPunct="1"/>
            <a:r>
              <a:rPr lang="en-US" altLang="ja-JP" sz="1600" dirty="0">
                <a:solidFill>
                  <a:srgbClr val="FF0000"/>
                </a:solidFill>
                <a:latin typeface="Arial Unicode MS" pitchFamily="50" charset="-128"/>
                <a:ea typeface="Arial Unicode MS" pitchFamily="50" charset="-128"/>
                <a:cs typeface="Arial Unicode MS" pitchFamily="50" charset="-128"/>
              </a:rPr>
              <a:t>2V/DIV</a:t>
            </a:r>
            <a:endParaRPr lang="ja-JP" altLang="en-US" sz="1600" dirty="0">
              <a:solidFill>
                <a:srgbClr val="FF0000"/>
              </a:solidFill>
              <a:latin typeface="Arial Unicode MS" pitchFamily="50" charset="-128"/>
              <a:ea typeface="Arial Unicode MS" pitchFamily="50" charset="-128"/>
              <a:cs typeface="Arial Unicode MS" pitchFamily="50" charset="-128"/>
            </a:endParaRPr>
          </a:p>
        </p:txBody>
      </p:sp>
      <p:sp>
        <p:nvSpPr>
          <p:cNvPr id="87" name="テキスト ボックス 51"/>
          <p:cNvSpPr txBox="1">
            <a:spLocks noChangeArrowheads="1"/>
          </p:cNvSpPr>
          <p:nvPr/>
        </p:nvSpPr>
        <p:spPr bwMode="auto">
          <a:xfrm>
            <a:off x="7487105" y="1968858"/>
            <a:ext cx="102784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2400">
                <a:solidFill>
                  <a:schemeClr val="tx1"/>
                </a:solidFill>
                <a:latin typeface="Times" pitchFamily="18" charset="0"/>
                <a:ea typeface="Osaka" charset="-128"/>
              </a:defRPr>
            </a:lvl1pPr>
            <a:lvl2pPr marL="742950" indent="-285750" eaLnBrk="0" hangingPunct="0">
              <a:defRPr kumimoji="1" sz="2400">
                <a:solidFill>
                  <a:schemeClr val="tx1"/>
                </a:solidFill>
                <a:latin typeface="Times" pitchFamily="18" charset="0"/>
                <a:ea typeface="Osaka" charset="-128"/>
              </a:defRPr>
            </a:lvl2pPr>
            <a:lvl3pPr marL="1143000" indent="-228600" eaLnBrk="0" hangingPunct="0">
              <a:defRPr kumimoji="1" sz="2400">
                <a:solidFill>
                  <a:schemeClr val="tx1"/>
                </a:solidFill>
                <a:latin typeface="Times" pitchFamily="18" charset="0"/>
                <a:ea typeface="Osaka" charset="-128"/>
              </a:defRPr>
            </a:lvl3pPr>
            <a:lvl4pPr marL="1600200" indent="-228600" eaLnBrk="0" hangingPunct="0">
              <a:defRPr kumimoji="1" sz="2400">
                <a:solidFill>
                  <a:schemeClr val="tx1"/>
                </a:solidFill>
                <a:latin typeface="Times" pitchFamily="18" charset="0"/>
                <a:ea typeface="Osaka" charset="-128"/>
              </a:defRPr>
            </a:lvl4pPr>
            <a:lvl5pPr marL="2057400" indent="-228600" eaLnBrk="0" hangingPunct="0">
              <a:defRPr kumimoji="1" sz="2400">
                <a:solidFill>
                  <a:schemeClr val="tx1"/>
                </a:solidFill>
                <a:latin typeface="Times" pitchFamily="18" charset="0"/>
                <a:ea typeface="Osaka" charset="-128"/>
              </a:defRPr>
            </a:lvl5pPr>
            <a:lvl6pPr marL="2514600" indent="-228600" algn="ctr" eaLnBrk="0" fontAlgn="base" hangingPunct="0">
              <a:spcBef>
                <a:spcPct val="0"/>
              </a:spcBef>
              <a:spcAft>
                <a:spcPct val="0"/>
              </a:spcAft>
              <a:defRPr kumimoji="1" sz="2400">
                <a:solidFill>
                  <a:schemeClr val="tx1"/>
                </a:solidFill>
                <a:latin typeface="Times" pitchFamily="18" charset="0"/>
                <a:ea typeface="Osaka" charset="-128"/>
              </a:defRPr>
            </a:lvl6pPr>
            <a:lvl7pPr marL="2971800" indent="-228600" algn="ctr" eaLnBrk="0" fontAlgn="base" hangingPunct="0">
              <a:spcBef>
                <a:spcPct val="0"/>
              </a:spcBef>
              <a:spcAft>
                <a:spcPct val="0"/>
              </a:spcAft>
              <a:defRPr kumimoji="1" sz="2400">
                <a:solidFill>
                  <a:schemeClr val="tx1"/>
                </a:solidFill>
                <a:latin typeface="Times" pitchFamily="18" charset="0"/>
                <a:ea typeface="Osaka" charset="-128"/>
              </a:defRPr>
            </a:lvl7pPr>
            <a:lvl8pPr marL="3429000" indent="-228600" algn="ctr" eaLnBrk="0" fontAlgn="base" hangingPunct="0">
              <a:spcBef>
                <a:spcPct val="0"/>
              </a:spcBef>
              <a:spcAft>
                <a:spcPct val="0"/>
              </a:spcAft>
              <a:defRPr kumimoji="1" sz="2400">
                <a:solidFill>
                  <a:schemeClr val="tx1"/>
                </a:solidFill>
                <a:latin typeface="Times" pitchFamily="18" charset="0"/>
                <a:ea typeface="Osaka" charset="-128"/>
              </a:defRPr>
            </a:lvl8pPr>
            <a:lvl9pPr marL="3886200" indent="-228600" algn="ctr" eaLnBrk="0" fontAlgn="base" hangingPunct="0">
              <a:spcBef>
                <a:spcPct val="0"/>
              </a:spcBef>
              <a:spcAft>
                <a:spcPct val="0"/>
              </a:spcAft>
              <a:defRPr kumimoji="1" sz="2400">
                <a:solidFill>
                  <a:schemeClr val="tx1"/>
                </a:solidFill>
                <a:latin typeface="Times" pitchFamily="18" charset="0"/>
                <a:ea typeface="Osaka" charset="-128"/>
              </a:defRPr>
            </a:lvl9pPr>
          </a:lstStyle>
          <a:p>
            <a:pPr eaLnBrk="1" hangingPunct="1"/>
            <a:r>
              <a:rPr lang="en-US" altLang="ja-JP" sz="1600" dirty="0">
                <a:solidFill>
                  <a:srgbClr val="FF0000"/>
                </a:solidFill>
                <a:latin typeface="Arial Unicode MS" pitchFamily="50" charset="-128"/>
                <a:ea typeface="Arial Unicode MS" pitchFamily="50" charset="-128"/>
                <a:cs typeface="Arial Unicode MS" pitchFamily="50" charset="-128"/>
              </a:rPr>
              <a:t>40μs/DIV</a:t>
            </a:r>
            <a:endParaRPr lang="ja-JP" altLang="en-US" sz="1600" dirty="0">
              <a:solidFill>
                <a:srgbClr val="FF0000"/>
              </a:solidFill>
              <a:latin typeface="Arial Unicode MS" pitchFamily="50" charset="-128"/>
              <a:ea typeface="Arial Unicode MS" pitchFamily="50" charset="-128"/>
              <a:cs typeface="Arial Unicode MS" pitchFamily="50" charset="-128"/>
            </a:endParaRPr>
          </a:p>
        </p:txBody>
      </p:sp>
      <p:sp>
        <p:nvSpPr>
          <p:cNvPr id="88" name="テキスト ボックス 1"/>
          <p:cNvSpPr txBox="1">
            <a:spLocks noChangeArrowheads="1"/>
          </p:cNvSpPr>
          <p:nvPr/>
        </p:nvSpPr>
        <p:spPr bwMode="auto">
          <a:xfrm>
            <a:off x="4056937" y="790880"/>
            <a:ext cx="5145961" cy="40011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2400">
                <a:solidFill>
                  <a:schemeClr val="tx1"/>
                </a:solidFill>
                <a:latin typeface="Times" pitchFamily="18" charset="0"/>
                <a:ea typeface="Osaka" charset="-128"/>
              </a:defRPr>
            </a:lvl1pPr>
            <a:lvl2pPr marL="742950" indent="-285750" eaLnBrk="0" hangingPunct="0">
              <a:defRPr kumimoji="1" sz="2400">
                <a:solidFill>
                  <a:schemeClr val="tx1"/>
                </a:solidFill>
                <a:latin typeface="Times" pitchFamily="18" charset="0"/>
                <a:ea typeface="Osaka" charset="-128"/>
              </a:defRPr>
            </a:lvl2pPr>
            <a:lvl3pPr marL="1143000" indent="-228600" eaLnBrk="0" hangingPunct="0">
              <a:defRPr kumimoji="1" sz="2400">
                <a:solidFill>
                  <a:schemeClr val="tx1"/>
                </a:solidFill>
                <a:latin typeface="Times" pitchFamily="18" charset="0"/>
                <a:ea typeface="Osaka" charset="-128"/>
              </a:defRPr>
            </a:lvl3pPr>
            <a:lvl4pPr marL="1600200" indent="-228600" eaLnBrk="0" hangingPunct="0">
              <a:defRPr kumimoji="1" sz="2400">
                <a:solidFill>
                  <a:schemeClr val="tx1"/>
                </a:solidFill>
                <a:latin typeface="Times" pitchFamily="18" charset="0"/>
                <a:ea typeface="Osaka" charset="-128"/>
              </a:defRPr>
            </a:lvl4pPr>
            <a:lvl5pPr marL="2057400" indent="-228600" eaLnBrk="0" hangingPunct="0">
              <a:defRPr kumimoji="1" sz="2400">
                <a:solidFill>
                  <a:schemeClr val="tx1"/>
                </a:solidFill>
                <a:latin typeface="Times" pitchFamily="18" charset="0"/>
                <a:ea typeface="Osaka" charset="-128"/>
              </a:defRPr>
            </a:lvl5pPr>
            <a:lvl6pPr marL="2514600" indent="-228600" algn="ctr" eaLnBrk="0" fontAlgn="base" hangingPunct="0">
              <a:spcBef>
                <a:spcPct val="0"/>
              </a:spcBef>
              <a:spcAft>
                <a:spcPct val="0"/>
              </a:spcAft>
              <a:defRPr kumimoji="1" sz="2400">
                <a:solidFill>
                  <a:schemeClr val="tx1"/>
                </a:solidFill>
                <a:latin typeface="Times" pitchFamily="18" charset="0"/>
                <a:ea typeface="Osaka" charset="-128"/>
              </a:defRPr>
            </a:lvl6pPr>
            <a:lvl7pPr marL="2971800" indent="-228600" algn="ctr" eaLnBrk="0" fontAlgn="base" hangingPunct="0">
              <a:spcBef>
                <a:spcPct val="0"/>
              </a:spcBef>
              <a:spcAft>
                <a:spcPct val="0"/>
              </a:spcAft>
              <a:defRPr kumimoji="1" sz="2400">
                <a:solidFill>
                  <a:schemeClr val="tx1"/>
                </a:solidFill>
                <a:latin typeface="Times" pitchFamily="18" charset="0"/>
                <a:ea typeface="Osaka" charset="-128"/>
              </a:defRPr>
            </a:lvl7pPr>
            <a:lvl8pPr marL="3429000" indent="-228600" algn="ctr" eaLnBrk="0" fontAlgn="base" hangingPunct="0">
              <a:spcBef>
                <a:spcPct val="0"/>
              </a:spcBef>
              <a:spcAft>
                <a:spcPct val="0"/>
              </a:spcAft>
              <a:defRPr kumimoji="1" sz="2400">
                <a:solidFill>
                  <a:schemeClr val="tx1"/>
                </a:solidFill>
                <a:latin typeface="Times" pitchFamily="18" charset="0"/>
                <a:ea typeface="Osaka" charset="-128"/>
              </a:defRPr>
            </a:lvl8pPr>
            <a:lvl9pPr marL="3886200" indent="-228600" algn="ctr" eaLnBrk="0" fontAlgn="base" hangingPunct="0">
              <a:spcBef>
                <a:spcPct val="0"/>
              </a:spcBef>
              <a:spcAft>
                <a:spcPct val="0"/>
              </a:spcAft>
              <a:defRPr kumimoji="1" sz="2400">
                <a:solidFill>
                  <a:schemeClr val="tx1"/>
                </a:solidFill>
                <a:latin typeface="Times" pitchFamily="18" charset="0"/>
                <a:ea typeface="Osaka" charset="-128"/>
              </a:defRPr>
            </a:lvl9pPr>
          </a:lstStyle>
          <a:p>
            <a:pPr eaLnBrk="1" hangingPunct="1"/>
            <a:r>
              <a:rPr lang="ja-JP" altLang="en-US" sz="2000" dirty="0">
                <a:latin typeface="Arial Unicode MS" pitchFamily="50" charset="-128"/>
                <a:ea typeface="Arial Unicode MS" pitchFamily="50" charset="-128"/>
                <a:cs typeface="Arial Unicode MS" pitchFamily="50" charset="-128"/>
              </a:rPr>
              <a:t>産総研</a:t>
            </a:r>
            <a:r>
              <a:rPr lang="en-US" altLang="ja-JP" sz="2000" dirty="0">
                <a:latin typeface="Arial Unicode MS" pitchFamily="50" charset="-128"/>
                <a:ea typeface="Arial Unicode MS" pitchFamily="50" charset="-128"/>
                <a:cs typeface="Arial Unicode MS" pitchFamily="50" charset="-128"/>
              </a:rPr>
              <a:t>CRAVITY</a:t>
            </a:r>
            <a:r>
              <a:rPr lang="ja-JP" altLang="en-US" sz="2000" dirty="0">
                <a:latin typeface="Arial Unicode MS" pitchFamily="50" charset="-128"/>
                <a:ea typeface="Arial Unicode MS" pitchFamily="50" charset="-128"/>
                <a:cs typeface="Arial Unicode MS" pitchFamily="50" charset="-128"/>
              </a:rPr>
              <a:t>製</a:t>
            </a:r>
            <a:r>
              <a:rPr lang="en-US" altLang="ja-JP" sz="2000" dirty="0">
                <a:latin typeface="Arial Unicode MS" pitchFamily="50" charset="-128"/>
                <a:ea typeface="Arial Unicode MS" pitchFamily="50" charset="-128"/>
                <a:cs typeface="Arial Unicode MS" pitchFamily="50" charset="-128"/>
              </a:rPr>
              <a:t>100x100</a:t>
            </a:r>
            <a:r>
              <a:rPr lang="en-US" altLang="ja-JP" sz="2000" dirty="0">
                <a:latin typeface="Arial Unicode MS" pitchFamily="50" charset="-128"/>
                <a:ea typeface="Arial Unicode MS" pitchFamily="50" charset="-128"/>
                <a:cs typeface="Arial Unicode MS" pitchFamily="50" charset="-128"/>
                <a:sym typeface="Symbol"/>
              </a:rPr>
              <a:t></a:t>
            </a:r>
            <a:r>
              <a:rPr lang="en-US" altLang="ja-JP" sz="2000" dirty="0">
                <a:latin typeface="Arial Unicode MS" pitchFamily="50" charset="-128"/>
                <a:ea typeface="Arial Unicode MS" pitchFamily="50" charset="-128"/>
                <a:cs typeface="Arial Unicode MS" pitchFamily="50" charset="-128"/>
              </a:rPr>
              <a:t>m</a:t>
            </a:r>
            <a:r>
              <a:rPr lang="en-US" altLang="ja-JP" sz="2000" baseline="30000" dirty="0">
                <a:latin typeface="Arial Unicode MS" pitchFamily="50" charset="-128"/>
                <a:ea typeface="Arial Unicode MS" pitchFamily="50" charset="-128"/>
                <a:cs typeface="Arial Unicode MS" pitchFamily="50" charset="-128"/>
              </a:rPr>
              <a:t>2</a:t>
            </a:r>
            <a:r>
              <a:rPr lang="en-US" altLang="ja-JP" sz="2000" dirty="0">
                <a:latin typeface="Arial Unicode MS" pitchFamily="50" charset="-128"/>
                <a:ea typeface="Arial Unicode MS" pitchFamily="50" charset="-128"/>
                <a:cs typeface="Arial Unicode MS" pitchFamily="50" charset="-128"/>
              </a:rPr>
              <a:t> Nb/Al-STJ</a:t>
            </a:r>
            <a:endParaRPr lang="en-US" altLang="ja-JP" sz="2000" b="1" dirty="0">
              <a:solidFill>
                <a:schemeClr val="accent2"/>
              </a:solidFill>
              <a:latin typeface="Arial Unicode MS" pitchFamily="50" charset="-128"/>
              <a:ea typeface="Arial Unicode MS" pitchFamily="50" charset="-128"/>
              <a:cs typeface="Arial Unicode MS" pitchFamily="50" charset="-128"/>
            </a:endParaRPr>
          </a:p>
        </p:txBody>
      </p:sp>
      <p:sp>
        <p:nvSpPr>
          <p:cNvPr id="89" name="テキスト ボックス 55"/>
          <p:cNvSpPr txBox="1">
            <a:spLocks noChangeArrowheads="1"/>
          </p:cNvSpPr>
          <p:nvPr/>
        </p:nvSpPr>
        <p:spPr bwMode="auto">
          <a:xfrm>
            <a:off x="4540358" y="3769668"/>
            <a:ext cx="448597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a:solidFill>
                  <a:schemeClr val="tx1"/>
                </a:solidFill>
                <a:latin typeface="Times" pitchFamily="18" charset="0"/>
                <a:ea typeface="Osaka" charset="-128"/>
              </a:defRPr>
            </a:lvl1pPr>
            <a:lvl2pPr marL="742950" indent="-285750" eaLnBrk="0" hangingPunct="0">
              <a:defRPr kumimoji="1" sz="2400">
                <a:solidFill>
                  <a:schemeClr val="tx1"/>
                </a:solidFill>
                <a:latin typeface="Times" pitchFamily="18" charset="0"/>
                <a:ea typeface="Osaka" charset="-128"/>
              </a:defRPr>
            </a:lvl2pPr>
            <a:lvl3pPr marL="1143000" indent="-228600" eaLnBrk="0" hangingPunct="0">
              <a:defRPr kumimoji="1" sz="2400">
                <a:solidFill>
                  <a:schemeClr val="tx1"/>
                </a:solidFill>
                <a:latin typeface="Times" pitchFamily="18" charset="0"/>
                <a:ea typeface="Osaka" charset="-128"/>
              </a:defRPr>
            </a:lvl3pPr>
            <a:lvl4pPr marL="1600200" indent="-228600" eaLnBrk="0" hangingPunct="0">
              <a:defRPr kumimoji="1" sz="2400">
                <a:solidFill>
                  <a:schemeClr val="tx1"/>
                </a:solidFill>
                <a:latin typeface="Times" pitchFamily="18" charset="0"/>
                <a:ea typeface="Osaka" charset="-128"/>
              </a:defRPr>
            </a:lvl4pPr>
            <a:lvl5pPr marL="2057400" indent="-228600" eaLnBrk="0" hangingPunct="0">
              <a:defRPr kumimoji="1" sz="2400">
                <a:solidFill>
                  <a:schemeClr val="tx1"/>
                </a:solidFill>
                <a:latin typeface="Times" pitchFamily="18" charset="0"/>
                <a:ea typeface="Osaka" charset="-128"/>
              </a:defRPr>
            </a:lvl5pPr>
            <a:lvl6pPr marL="2514600" indent="-228600" algn="ctr" eaLnBrk="0" fontAlgn="base" hangingPunct="0">
              <a:spcBef>
                <a:spcPct val="0"/>
              </a:spcBef>
              <a:spcAft>
                <a:spcPct val="0"/>
              </a:spcAft>
              <a:defRPr kumimoji="1" sz="2400">
                <a:solidFill>
                  <a:schemeClr val="tx1"/>
                </a:solidFill>
                <a:latin typeface="Times" pitchFamily="18" charset="0"/>
                <a:ea typeface="Osaka" charset="-128"/>
              </a:defRPr>
            </a:lvl6pPr>
            <a:lvl7pPr marL="2971800" indent="-228600" algn="ctr" eaLnBrk="0" fontAlgn="base" hangingPunct="0">
              <a:spcBef>
                <a:spcPct val="0"/>
              </a:spcBef>
              <a:spcAft>
                <a:spcPct val="0"/>
              </a:spcAft>
              <a:defRPr kumimoji="1" sz="2400">
                <a:solidFill>
                  <a:schemeClr val="tx1"/>
                </a:solidFill>
                <a:latin typeface="Times" pitchFamily="18" charset="0"/>
                <a:ea typeface="Osaka" charset="-128"/>
              </a:defRPr>
            </a:lvl7pPr>
            <a:lvl8pPr marL="3429000" indent="-228600" algn="ctr" eaLnBrk="0" fontAlgn="base" hangingPunct="0">
              <a:spcBef>
                <a:spcPct val="0"/>
              </a:spcBef>
              <a:spcAft>
                <a:spcPct val="0"/>
              </a:spcAft>
              <a:defRPr kumimoji="1" sz="2400">
                <a:solidFill>
                  <a:schemeClr val="tx1"/>
                </a:solidFill>
                <a:latin typeface="Times" pitchFamily="18" charset="0"/>
                <a:ea typeface="Osaka" charset="-128"/>
              </a:defRPr>
            </a:lvl8pPr>
            <a:lvl9pPr marL="3886200" indent="-228600" algn="ctr" eaLnBrk="0" fontAlgn="base" hangingPunct="0">
              <a:spcBef>
                <a:spcPct val="0"/>
              </a:spcBef>
              <a:spcAft>
                <a:spcPct val="0"/>
              </a:spcAft>
              <a:defRPr kumimoji="1" sz="2400">
                <a:solidFill>
                  <a:schemeClr val="tx1"/>
                </a:solidFill>
                <a:latin typeface="Times" pitchFamily="18" charset="0"/>
                <a:ea typeface="Osaka" charset="-128"/>
              </a:defRPr>
            </a:lvl9pPr>
          </a:lstStyle>
          <a:p>
            <a:pPr eaLnBrk="1" hangingPunct="1"/>
            <a:r>
              <a:rPr lang="en-US" altLang="ja-JP" sz="1800" b="1" dirty="0">
                <a:solidFill>
                  <a:schemeClr val="accent2"/>
                </a:solidFill>
                <a:latin typeface="Arial Unicode MS" pitchFamily="50" charset="-128"/>
                <a:ea typeface="Arial Unicode MS" pitchFamily="50" charset="-128"/>
                <a:cs typeface="Arial Unicode MS" pitchFamily="50" charset="-128"/>
              </a:rPr>
              <a:t>STJ</a:t>
            </a:r>
            <a:r>
              <a:rPr lang="ja-JP" altLang="en-US" sz="1800" b="1" dirty="0">
                <a:solidFill>
                  <a:schemeClr val="accent2"/>
                </a:solidFill>
                <a:latin typeface="Arial Unicode MS" pitchFamily="50" charset="-128"/>
                <a:ea typeface="Arial Unicode MS" pitchFamily="50" charset="-128"/>
                <a:cs typeface="Arial Unicode MS" pitchFamily="50" charset="-128"/>
              </a:rPr>
              <a:t>で</a:t>
            </a:r>
            <a:r>
              <a:rPr lang="en-US" altLang="ja-JP" sz="1800" b="1" dirty="0">
                <a:solidFill>
                  <a:schemeClr val="accent2"/>
                </a:solidFill>
                <a:latin typeface="Arial Unicode MS" pitchFamily="50" charset="-128"/>
                <a:ea typeface="Arial Unicode MS" pitchFamily="50" charset="-128"/>
                <a:cs typeface="Arial Unicode MS" pitchFamily="50" charset="-128"/>
              </a:rPr>
              <a:t>10</a:t>
            </a:r>
            <a:r>
              <a:rPr lang="ja-JP" altLang="en-US" sz="1800" b="1" dirty="0">
                <a:solidFill>
                  <a:schemeClr val="accent2"/>
                </a:solidFill>
                <a:latin typeface="Arial Unicode MS" pitchFamily="50" charset="-128"/>
                <a:ea typeface="Arial Unicode MS" pitchFamily="50" charset="-128"/>
                <a:cs typeface="Arial Unicode MS" pitchFamily="50" charset="-128"/>
              </a:rPr>
              <a:t>光子程度の検出に対応する応答</a:t>
            </a:r>
            <a:endParaRPr lang="en-US" altLang="ja-JP" sz="1800" b="1" dirty="0">
              <a:solidFill>
                <a:schemeClr val="accent2"/>
              </a:solidFill>
              <a:latin typeface="Arial Unicode MS" pitchFamily="50" charset="-128"/>
              <a:ea typeface="Arial Unicode MS" pitchFamily="50" charset="-128"/>
              <a:cs typeface="Arial Unicode MS" pitchFamily="50" charset="-128"/>
            </a:endParaRPr>
          </a:p>
        </p:txBody>
      </p:sp>
    </p:spTree>
    <p:extLst>
      <p:ext uri="{BB962C8B-B14F-4D97-AF65-F5344CB8AC3E}">
        <p14:creationId xmlns:p14="http://schemas.microsoft.com/office/powerpoint/2010/main" val="22794241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572439"/>
          </a:xfrm>
        </p:spPr>
        <p:txBody>
          <a:bodyPr>
            <a:noAutofit/>
          </a:bodyPr>
          <a:lstStyle/>
          <a:p>
            <a:r>
              <a:rPr lang="en-US" altLang="ja-JP" sz="2800" dirty="0">
                <a:latin typeface="Arial" panose="020B0604020202020204" pitchFamily="34" charset="0"/>
                <a:ea typeface="Arial Unicode MS" pitchFamily="50" charset="-128"/>
                <a:cs typeface="Arial" panose="020B0604020202020204" pitchFamily="34" charset="0"/>
              </a:rPr>
              <a:t>FD-SOI-MOSFET at Cryogenic temperature</a:t>
            </a:r>
            <a:endParaRPr kumimoji="1" lang="ja-JP" altLang="en-US" sz="2800" dirty="0">
              <a:latin typeface="Arial" panose="020B0604020202020204" pitchFamily="34" charset="0"/>
              <a:cs typeface="Arial" panose="020B0604020202020204" pitchFamily="34" charset="0"/>
            </a:endParaRPr>
          </a:p>
        </p:txBody>
      </p:sp>
      <p:sp>
        <p:nvSpPr>
          <p:cNvPr id="8" name="テキスト ボックス 7"/>
          <p:cNvSpPr txBox="1"/>
          <p:nvPr/>
        </p:nvSpPr>
        <p:spPr>
          <a:xfrm>
            <a:off x="58613" y="924540"/>
            <a:ext cx="9062531" cy="1646605"/>
          </a:xfrm>
          <a:prstGeom prst="rect">
            <a:avLst/>
          </a:prstGeom>
          <a:noFill/>
        </p:spPr>
        <p:txBody>
          <a:bodyPr wrap="square" rtlCol="0">
            <a:spAutoFit/>
          </a:bodyPr>
          <a:lstStyle/>
          <a:p>
            <a:r>
              <a:rPr lang="en-US" altLang="ja-JP" sz="3200" b="1" dirty="0">
                <a:latin typeface="Arial" panose="020B0604020202020204" pitchFamily="34" charset="0"/>
                <a:cs typeface="Arial" panose="020B0604020202020204" pitchFamily="34" charset="0"/>
              </a:rPr>
              <a:t>FD-SOI</a:t>
            </a:r>
            <a:r>
              <a:rPr lang="ja-JP" altLang="en-US" sz="3200" dirty="0">
                <a:latin typeface="Arial" panose="020B0604020202020204" pitchFamily="34" charset="0"/>
                <a:cs typeface="Arial" panose="020B0604020202020204" pitchFamily="34" charset="0"/>
              </a:rPr>
              <a:t> </a:t>
            </a:r>
            <a:r>
              <a:rPr lang="en-US" altLang="ja-JP" sz="3200" dirty="0">
                <a:latin typeface="Arial" panose="020B0604020202020204" pitchFamily="34" charset="0"/>
                <a:cs typeface="Arial" panose="020B0604020202020204" pitchFamily="34" charset="0"/>
              </a:rPr>
              <a:t>:</a:t>
            </a:r>
            <a:r>
              <a:rPr lang="ja-JP" altLang="en-US" sz="3200" dirty="0">
                <a:latin typeface="Arial" panose="020B0604020202020204" pitchFamily="34" charset="0"/>
                <a:cs typeface="Arial" panose="020B0604020202020204" pitchFamily="34" charset="0"/>
              </a:rPr>
              <a:t> </a:t>
            </a:r>
            <a:r>
              <a:rPr lang="en-US" altLang="ja-JP" sz="3200" b="1" dirty="0">
                <a:solidFill>
                  <a:srgbClr val="FF0000"/>
                </a:solidFill>
                <a:latin typeface="Arial" panose="020B0604020202020204" pitchFamily="34" charset="0"/>
                <a:cs typeface="Arial" panose="020B0604020202020204" pitchFamily="34" charset="0"/>
              </a:rPr>
              <a:t>F</a:t>
            </a:r>
            <a:r>
              <a:rPr lang="en-US" altLang="ja-JP" sz="3200" dirty="0">
                <a:latin typeface="Arial" panose="020B0604020202020204" pitchFamily="34" charset="0"/>
                <a:cs typeface="Arial" panose="020B0604020202020204" pitchFamily="34" charset="0"/>
              </a:rPr>
              <a:t>ully </a:t>
            </a:r>
            <a:r>
              <a:rPr lang="en-US" altLang="ja-JP" sz="3200" b="1" dirty="0">
                <a:solidFill>
                  <a:srgbClr val="FF0000"/>
                </a:solidFill>
                <a:latin typeface="Arial" panose="020B0604020202020204" pitchFamily="34" charset="0"/>
                <a:cs typeface="Arial" panose="020B0604020202020204" pitchFamily="34" charset="0"/>
              </a:rPr>
              <a:t>D</a:t>
            </a:r>
            <a:r>
              <a:rPr lang="en-US" altLang="ja-JP" sz="3200" dirty="0">
                <a:latin typeface="Arial" panose="020B0604020202020204" pitchFamily="34" charset="0"/>
                <a:cs typeface="Arial" panose="020B0604020202020204" pitchFamily="34" charset="0"/>
              </a:rPr>
              <a:t>epleted – </a:t>
            </a:r>
            <a:r>
              <a:rPr lang="en-US" altLang="ja-JP" sz="3200" b="1" dirty="0" err="1">
                <a:solidFill>
                  <a:srgbClr val="FF0000"/>
                </a:solidFill>
                <a:latin typeface="Arial" panose="020B0604020202020204" pitchFamily="34" charset="0"/>
                <a:cs typeface="Arial" panose="020B0604020202020204" pitchFamily="34" charset="0"/>
              </a:rPr>
              <a:t>S</a:t>
            </a:r>
            <a:r>
              <a:rPr lang="en-US" altLang="ja-JP" sz="3200" dirty="0" err="1">
                <a:latin typeface="Arial" panose="020B0604020202020204" pitchFamily="34" charset="0"/>
                <a:cs typeface="Arial" panose="020B0604020202020204" pitchFamily="34" charset="0"/>
              </a:rPr>
              <a:t>illicon</a:t>
            </a:r>
            <a:r>
              <a:rPr lang="en-US" altLang="ja-JP" sz="3200" dirty="0">
                <a:latin typeface="Arial" panose="020B0604020202020204" pitchFamily="34" charset="0"/>
                <a:cs typeface="Arial" panose="020B0604020202020204" pitchFamily="34" charset="0"/>
              </a:rPr>
              <a:t> </a:t>
            </a:r>
            <a:r>
              <a:rPr lang="en-US" altLang="ja-JP" sz="3200" b="1" dirty="0">
                <a:solidFill>
                  <a:srgbClr val="FF0000"/>
                </a:solidFill>
                <a:latin typeface="Arial" panose="020B0604020202020204" pitchFamily="34" charset="0"/>
                <a:cs typeface="Arial" panose="020B0604020202020204" pitchFamily="34" charset="0"/>
              </a:rPr>
              <a:t>O</a:t>
            </a:r>
            <a:r>
              <a:rPr lang="en-US" altLang="ja-JP" sz="3200" dirty="0">
                <a:latin typeface="Arial" panose="020B0604020202020204" pitchFamily="34" charset="0"/>
                <a:cs typeface="Arial" panose="020B0604020202020204" pitchFamily="34" charset="0"/>
              </a:rPr>
              <a:t>n </a:t>
            </a:r>
            <a:r>
              <a:rPr lang="en-US" altLang="ja-JP" sz="3200" b="1" dirty="0">
                <a:solidFill>
                  <a:srgbClr val="FF0000"/>
                </a:solidFill>
                <a:latin typeface="Arial" panose="020B0604020202020204" pitchFamily="34" charset="0"/>
                <a:cs typeface="Arial" panose="020B0604020202020204" pitchFamily="34" charset="0"/>
              </a:rPr>
              <a:t>I</a:t>
            </a:r>
            <a:r>
              <a:rPr lang="en-US" altLang="ja-JP" sz="3200" dirty="0">
                <a:latin typeface="Arial" panose="020B0604020202020204" pitchFamily="34" charset="0"/>
                <a:cs typeface="Arial" panose="020B0604020202020204" pitchFamily="34" charset="0"/>
              </a:rPr>
              <a:t>nsulator</a:t>
            </a:r>
          </a:p>
          <a:p>
            <a:endParaRPr lang="en-US" altLang="ja-JP" sz="900" dirty="0">
              <a:latin typeface="Arial" panose="020B0604020202020204" pitchFamily="34" charset="0"/>
              <a:cs typeface="Arial" panose="020B0604020202020204" pitchFamily="34" charset="0"/>
            </a:endParaRPr>
          </a:p>
          <a:p>
            <a:pPr marL="800100" lvl="1" indent="-342900">
              <a:buFont typeface="Wingdings" charset="2"/>
              <a:buChar char="ü"/>
            </a:pPr>
            <a:r>
              <a:rPr lang="en-US" altLang="ja-JP" sz="2000" dirty="0">
                <a:latin typeface="Arial" panose="020B0604020202020204" pitchFamily="34" charset="0"/>
                <a:cs typeface="Arial" panose="020B0604020202020204" pitchFamily="34" charset="0"/>
              </a:rPr>
              <a:t>Very thin channel layer in MOSFET</a:t>
            </a:r>
          </a:p>
          <a:p>
            <a:pPr marL="1257300" lvl="2" indent="-342900">
              <a:buFont typeface="Wingdings" charset="2"/>
              <a:buChar char="u"/>
            </a:pPr>
            <a:r>
              <a:rPr lang="en-US" altLang="ja-JP" sz="2000" dirty="0">
                <a:latin typeface="Arial" panose="020B0604020202020204" pitchFamily="34" charset="0"/>
                <a:cs typeface="Arial" panose="020B0604020202020204" pitchFamily="34" charset="0"/>
              </a:rPr>
              <a:t>No floating body effect caused by charge accumulation in the body</a:t>
            </a:r>
          </a:p>
          <a:p>
            <a:pPr marL="800100" lvl="1" indent="-342900">
              <a:buFont typeface="Wingdings" charset="2"/>
              <a:buChar char="ü"/>
            </a:pPr>
            <a:r>
              <a:rPr lang="en-US" altLang="ja-JP" sz="2000" dirty="0">
                <a:latin typeface="Arial Unicode MS" pitchFamily="50" charset="-128"/>
                <a:ea typeface="Arial Unicode MS" pitchFamily="50" charset="-128"/>
                <a:cs typeface="Arial Unicode MS" pitchFamily="50" charset="-128"/>
              </a:rPr>
              <a:t>FD-SOI-MOSFET is reported to work at 4K</a:t>
            </a:r>
            <a:endParaRPr lang="en-US" altLang="ja-JP" sz="2000" dirty="0">
              <a:latin typeface="Arial" panose="020B0604020202020204" pitchFamily="34" charset="0"/>
              <a:cs typeface="Arial" panose="020B0604020202020204" pitchFamily="34" charset="0"/>
            </a:endParaRPr>
          </a:p>
        </p:txBody>
      </p:sp>
      <p:grpSp>
        <p:nvGrpSpPr>
          <p:cNvPr id="9" name="図形グループ 8"/>
          <p:cNvGrpSpPr/>
          <p:nvPr/>
        </p:nvGrpSpPr>
        <p:grpSpPr>
          <a:xfrm>
            <a:off x="58613" y="3217371"/>
            <a:ext cx="9026774" cy="2690932"/>
            <a:chOff x="1187624" y="2132856"/>
            <a:chExt cx="7128792" cy="2125133"/>
          </a:xfrm>
        </p:grpSpPr>
        <p:pic>
          <p:nvPicPr>
            <p:cNvPr id="10" name="図 9" descr="スクリーンショット 2016-03-13 17.10.47.png"/>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1187624" y="2132856"/>
              <a:ext cx="7128792" cy="2125133"/>
            </a:xfrm>
            <a:prstGeom prst="rect">
              <a:avLst/>
            </a:prstGeom>
            <a:ln>
              <a:solidFill>
                <a:schemeClr val="tx1"/>
              </a:solidFill>
            </a:ln>
          </p:spPr>
        </p:pic>
        <p:cxnSp>
          <p:nvCxnSpPr>
            <p:cNvPr id="11" name="直線矢印コネクタ 10"/>
            <p:cNvCxnSpPr/>
            <p:nvPr/>
          </p:nvCxnSpPr>
          <p:spPr>
            <a:xfrm flipH="1">
              <a:off x="1979712" y="2513319"/>
              <a:ext cx="504056" cy="360040"/>
            </a:xfrm>
            <a:prstGeom prst="straightConnector1">
              <a:avLst/>
            </a:prstGeom>
            <a:ln w="28575" cmpd="sng">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2" name="テキスト ボックス 11"/>
            <p:cNvSpPr txBox="1"/>
            <p:nvPr/>
          </p:nvSpPr>
          <p:spPr>
            <a:xfrm>
              <a:off x="1254680" y="2359430"/>
              <a:ext cx="1063655" cy="291676"/>
            </a:xfrm>
            <a:prstGeom prst="rect">
              <a:avLst/>
            </a:prstGeom>
            <a:noFill/>
          </p:spPr>
          <p:txBody>
            <a:bodyPr wrap="none" rtlCol="0">
              <a:spAutoFit/>
            </a:bodyPr>
            <a:lstStyle/>
            <a:p>
              <a:pPr algn="ctr"/>
              <a:r>
                <a:rPr lang="en-US" altLang="ja-JP" b="1" dirty="0">
                  <a:solidFill>
                    <a:srgbClr val="FF0000"/>
                  </a:solidFill>
                  <a:latin typeface="Arial" panose="020B0604020202020204" pitchFamily="34" charset="0"/>
                  <a:cs typeface="Arial" panose="020B0604020202020204" pitchFamily="34" charset="0"/>
                </a:rPr>
                <a:t>Channel</a:t>
              </a:r>
              <a:r>
                <a:rPr lang="en-US" altLang="ja-JP" sz="1600" b="1" dirty="0">
                  <a:solidFill>
                    <a:srgbClr val="FF0000"/>
                  </a:solidFill>
                  <a:latin typeface="Arial" panose="020B0604020202020204" pitchFamily="34" charset="0"/>
                  <a:cs typeface="Arial" panose="020B0604020202020204" pitchFamily="34" charset="0"/>
                </a:rPr>
                <a:t> W</a:t>
              </a:r>
              <a:endParaRPr kumimoji="1" lang="ja-JP" altLang="en-US" sz="1600" b="1" dirty="0">
                <a:solidFill>
                  <a:srgbClr val="FF0000"/>
                </a:solidFill>
                <a:latin typeface="Arial" panose="020B0604020202020204" pitchFamily="34" charset="0"/>
                <a:cs typeface="Arial" panose="020B0604020202020204" pitchFamily="34" charset="0"/>
              </a:endParaRPr>
            </a:p>
          </p:txBody>
        </p:sp>
        <p:cxnSp>
          <p:nvCxnSpPr>
            <p:cNvPr id="13" name="直線矢印コネクタ 12"/>
            <p:cNvCxnSpPr/>
            <p:nvPr/>
          </p:nvCxnSpPr>
          <p:spPr>
            <a:xfrm flipH="1">
              <a:off x="2345076" y="3161391"/>
              <a:ext cx="714756" cy="0"/>
            </a:xfrm>
            <a:prstGeom prst="straightConnector1">
              <a:avLst/>
            </a:prstGeom>
            <a:ln w="28575" cmpd="sng">
              <a:solidFill>
                <a:srgbClr val="FFFF0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4" name="テキスト ボックス 13"/>
            <p:cNvSpPr txBox="1"/>
            <p:nvPr/>
          </p:nvSpPr>
          <p:spPr>
            <a:xfrm>
              <a:off x="2216825" y="3161391"/>
              <a:ext cx="1009218" cy="291676"/>
            </a:xfrm>
            <a:prstGeom prst="rect">
              <a:avLst/>
            </a:prstGeom>
            <a:noFill/>
          </p:spPr>
          <p:txBody>
            <a:bodyPr wrap="none" rtlCol="0">
              <a:spAutoFit/>
            </a:bodyPr>
            <a:lstStyle/>
            <a:p>
              <a:pPr algn="ctr"/>
              <a:r>
                <a:rPr lang="en-US" altLang="ja-JP" b="1" dirty="0">
                  <a:solidFill>
                    <a:srgbClr val="FFFF00"/>
                  </a:solidFill>
                  <a:latin typeface="Arial" panose="020B0604020202020204" pitchFamily="34" charset="0"/>
                  <a:cs typeface="Arial" panose="020B0604020202020204" pitchFamily="34" charset="0"/>
                </a:rPr>
                <a:t>Channel</a:t>
              </a:r>
              <a:r>
                <a:rPr lang="en-US" altLang="ja-JP" sz="1600" b="1" dirty="0">
                  <a:solidFill>
                    <a:srgbClr val="FFFF00"/>
                  </a:solidFill>
                  <a:latin typeface="Arial" panose="020B0604020202020204" pitchFamily="34" charset="0"/>
                  <a:cs typeface="Arial" panose="020B0604020202020204" pitchFamily="34" charset="0"/>
                </a:rPr>
                <a:t> L</a:t>
              </a:r>
              <a:endParaRPr kumimoji="1" lang="ja-JP" altLang="en-US" sz="1600" b="1" dirty="0">
                <a:solidFill>
                  <a:srgbClr val="FFFF00"/>
                </a:solidFill>
                <a:latin typeface="Arial" panose="020B0604020202020204" pitchFamily="34" charset="0"/>
                <a:cs typeface="Arial" panose="020B0604020202020204" pitchFamily="34" charset="0"/>
              </a:endParaRPr>
            </a:p>
          </p:txBody>
        </p:sp>
      </p:grpSp>
      <p:sp>
        <p:nvSpPr>
          <p:cNvPr id="15" name="テキスト ボックス 14"/>
          <p:cNvSpPr txBox="1"/>
          <p:nvPr/>
        </p:nvSpPr>
        <p:spPr>
          <a:xfrm>
            <a:off x="5436096" y="2451301"/>
            <a:ext cx="3557384" cy="584775"/>
          </a:xfrm>
          <a:prstGeom prst="rect">
            <a:avLst/>
          </a:prstGeom>
          <a:noFill/>
        </p:spPr>
        <p:txBody>
          <a:bodyPr wrap="none" rtlCol="0">
            <a:spAutoFit/>
          </a:bodyPr>
          <a:lstStyle/>
          <a:p>
            <a:pPr marL="0" lvl="2"/>
            <a:r>
              <a:rPr lang="en-US" altLang="ja-JP" sz="1400" dirty="0">
                <a:latin typeface="Arial" panose="020B0604020202020204" pitchFamily="34" charset="0"/>
                <a:cs typeface="Arial" panose="020B0604020202020204" pitchFamily="34" charset="0"/>
              </a:rPr>
              <a:t>JAXA/ISAS</a:t>
            </a:r>
            <a:r>
              <a:rPr lang="ja-JP" altLang="en-US" sz="1400" dirty="0">
                <a:latin typeface="Arial" panose="020B0604020202020204" pitchFamily="34" charset="0"/>
                <a:cs typeface="Arial" panose="020B0604020202020204" pitchFamily="34" charset="0"/>
              </a:rPr>
              <a:t> </a:t>
            </a:r>
            <a:r>
              <a:rPr lang="en-US" altLang="en-US" sz="1600" b="1" dirty="0">
                <a:latin typeface="Arial" panose="020B0604020202020204" pitchFamily="34" charset="0"/>
                <a:cs typeface="Arial" panose="020B0604020202020204" pitchFamily="34" charset="0"/>
              </a:rPr>
              <a:t>AIPC 1185,286-289(2009)</a:t>
            </a:r>
          </a:p>
          <a:p>
            <a:pPr marL="0" lvl="2"/>
            <a:r>
              <a:rPr lang="en-US" altLang="ja-JP" sz="1600" dirty="0">
                <a:latin typeface="Arial Unicode MS" pitchFamily="50" charset="-128"/>
                <a:ea typeface="Arial Unicode MS" pitchFamily="50" charset="-128"/>
                <a:cs typeface="Arial Unicode MS" pitchFamily="50" charset="-128"/>
              </a:rPr>
              <a:t>J Low Temp </a:t>
            </a:r>
            <a:r>
              <a:rPr lang="ja-JP" altLang="ja-JP" sz="1600" dirty="0">
                <a:latin typeface="Arial Unicode MS" pitchFamily="50" charset="-128"/>
                <a:ea typeface="Arial Unicode MS" pitchFamily="50" charset="-128"/>
                <a:cs typeface="Arial Unicode MS" pitchFamily="50" charset="-128"/>
              </a:rPr>
              <a:t>Phys 167, 602 (2012</a:t>
            </a:r>
            <a:r>
              <a:rPr lang="ja-JP" altLang="ja-JP" sz="1400" dirty="0">
                <a:latin typeface="Arial Unicode MS" pitchFamily="50" charset="-128"/>
                <a:ea typeface="Arial Unicode MS" pitchFamily="50" charset="-128"/>
                <a:cs typeface="Arial Unicode MS" pitchFamily="50" charset="-128"/>
              </a:rPr>
              <a:t>)</a:t>
            </a:r>
            <a:r>
              <a:rPr lang="ja-JP" altLang="ja-JP" sz="1100" dirty="0">
                <a:latin typeface="Arial Unicode MS" pitchFamily="50" charset="-128"/>
                <a:ea typeface="Arial Unicode MS" pitchFamily="50" charset="-128"/>
                <a:cs typeface="Arial Unicode MS" pitchFamily="50" charset="-128"/>
              </a:rPr>
              <a:t> </a:t>
            </a:r>
            <a:endParaRPr lang="ja-JP" altLang="ja-JP" sz="3200" dirty="0">
              <a:latin typeface="Arial Unicode MS" pitchFamily="50" charset="-128"/>
              <a:ea typeface="Arial Unicode MS" pitchFamily="50" charset="-128"/>
              <a:cs typeface="Arial Unicode MS" pitchFamily="50" charset="-128"/>
            </a:endParaRPr>
          </a:p>
        </p:txBody>
      </p:sp>
      <p:sp>
        <p:nvSpPr>
          <p:cNvPr id="4" name="スライド番号プレースホルダー 3"/>
          <p:cNvSpPr>
            <a:spLocks noGrp="1"/>
          </p:cNvSpPr>
          <p:nvPr>
            <p:ph type="sldNum" sz="quarter" idx="12"/>
          </p:nvPr>
        </p:nvSpPr>
        <p:spPr/>
        <p:txBody>
          <a:bodyPr/>
          <a:lstStyle/>
          <a:p>
            <a:fld id="{D2D8002D-B5B0-4BAC-B1F6-782DDCCE6D9C}" type="slidenum">
              <a:rPr kumimoji="1" lang="ja-JP" altLang="en-US" smtClean="0"/>
              <a:t>4</a:t>
            </a:fld>
            <a:endParaRPr kumimoji="1" lang="ja-JP" altLang="en-US"/>
          </a:p>
        </p:txBody>
      </p:sp>
    </p:spTree>
    <p:extLst>
      <p:ext uri="{BB962C8B-B14F-4D97-AF65-F5344CB8AC3E}">
        <p14:creationId xmlns:p14="http://schemas.microsoft.com/office/powerpoint/2010/main" val="13292423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02630"/>
            <a:ext cx="8229600" cy="634082"/>
          </a:xfrm>
        </p:spPr>
        <p:txBody>
          <a:bodyPr>
            <a:normAutofit fontScale="90000"/>
          </a:bodyPr>
          <a:lstStyle/>
          <a:p>
            <a:r>
              <a:rPr kumimoji="1" lang="en-US" altLang="ja-JP" dirty="0"/>
              <a:t>FD-SOI MOSFET I</a:t>
            </a:r>
            <a:r>
              <a:rPr kumimoji="1" lang="en-US" altLang="ja-JP" baseline="-25000" dirty="0"/>
              <a:t>d</a:t>
            </a:r>
            <a:r>
              <a:rPr kumimoji="1" lang="en-US" altLang="ja-JP" dirty="0"/>
              <a:t>-V</a:t>
            </a:r>
            <a:r>
              <a:rPr kumimoji="1" lang="en-US" altLang="ja-JP" baseline="-25000" dirty="0"/>
              <a:t>g</a:t>
            </a:r>
            <a:r>
              <a:rPr kumimoji="1" lang="en-US" altLang="ja-JP" dirty="0"/>
              <a:t> curve </a:t>
            </a:r>
            <a:endParaRPr kumimoji="1" lang="ja-JP" altLang="en-US" dirty="0"/>
          </a:p>
        </p:txBody>
      </p:sp>
      <p:grpSp>
        <p:nvGrpSpPr>
          <p:cNvPr id="42" name="グループ化 41"/>
          <p:cNvGrpSpPr/>
          <p:nvPr/>
        </p:nvGrpSpPr>
        <p:grpSpPr>
          <a:xfrm>
            <a:off x="4820108" y="1196752"/>
            <a:ext cx="4163271" cy="3642461"/>
            <a:chOff x="4820108" y="1707691"/>
            <a:chExt cx="4163271" cy="3642461"/>
          </a:xfrm>
        </p:grpSpPr>
        <p:pic>
          <p:nvPicPr>
            <p:cNvPr id="8" name="図 7"/>
            <p:cNvPicPr>
              <a:picLocks noChangeAspect="1"/>
            </p:cNvPicPr>
            <p:nvPr/>
          </p:nvPicPr>
          <p:blipFill rotWithShape="1">
            <a:blip r:embed="rId2"/>
            <a:srcRect t="1679" b="555"/>
            <a:stretch/>
          </p:blipFill>
          <p:spPr>
            <a:xfrm>
              <a:off x="5436096" y="2038420"/>
              <a:ext cx="3496194" cy="2969371"/>
            </a:xfrm>
            <a:prstGeom prst="rect">
              <a:avLst/>
            </a:prstGeom>
          </p:spPr>
        </p:pic>
        <p:sp>
          <p:nvSpPr>
            <p:cNvPr id="12" name="テキスト ボックス 11"/>
            <p:cNvSpPr txBox="1"/>
            <p:nvPr/>
          </p:nvSpPr>
          <p:spPr>
            <a:xfrm>
              <a:off x="7772791" y="4504419"/>
              <a:ext cx="1210588" cy="461665"/>
            </a:xfrm>
            <a:prstGeom prst="rect">
              <a:avLst/>
            </a:prstGeom>
            <a:noFill/>
          </p:spPr>
          <p:txBody>
            <a:bodyPr wrap="none" rtlCol="0">
              <a:spAutoFit/>
            </a:bodyPr>
            <a:lstStyle/>
            <a:p>
              <a:r>
                <a:rPr lang="en-US" altLang="ja-JP" sz="2400" b="1" dirty="0" err="1">
                  <a:latin typeface="Arial Unicode MS" panose="020B0604020202020204" pitchFamily="50" charset="-128"/>
                  <a:ea typeface="Arial Unicode MS" panose="020B0604020202020204" pitchFamily="50" charset="-128"/>
                  <a:cs typeface="Arial Unicode MS" panose="020B0604020202020204" pitchFamily="50" charset="-128"/>
                </a:rPr>
                <a:t>Vgs</a:t>
              </a:r>
              <a:r>
                <a:rPr kumimoji="1" lang="en-US" altLang="ja-JP" sz="2400" b="1" dirty="0">
                  <a:latin typeface="Arial Unicode MS" panose="020B0604020202020204" pitchFamily="50" charset="-128"/>
                  <a:ea typeface="Arial Unicode MS" panose="020B0604020202020204" pitchFamily="50" charset="-128"/>
                  <a:cs typeface="Arial Unicode MS" panose="020B0604020202020204" pitchFamily="50" charset="-128"/>
                </a:rPr>
                <a:t> (V)</a:t>
              </a:r>
              <a:endParaRPr kumimoji="1" lang="ja-JP" altLang="en-US" sz="24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3" name="テキスト ボックス 12"/>
            <p:cNvSpPr txBox="1"/>
            <p:nvPr/>
          </p:nvSpPr>
          <p:spPr>
            <a:xfrm rot="16200000">
              <a:off x="5346719" y="2091315"/>
              <a:ext cx="663964" cy="523220"/>
            </a:xfrm>
            <a:prstGeom prst="rect">
              <a:avLst/>
            </a:prstGeom>
            <a:noFill/>
          </p:spPr>
          <p:txBody>
            <a:bodyPr wrap="none" rtlCol="0">
              <a:spAutoFit/>
            </a:bodyPr>
            <a:lstStyle/>
            <a:p>
              <a:r>
                <a:rPr lang="en-US" altLang="ja-JP" sz="2800" b="1" dirty="0">
                  <a:latin typeface="Arial Unicode MS" panose="020B0604020202020204" pitchFamily="50" charset="-128"/>
                  <a:ea typeface="Arial Unicode MS" panose="020B0604020202020204" pitchFamily="50" charset="-128"/>
                  <a:cs typeface="Arial Unicode MS" panose="020B0604020202020204" pitchFamily="50" charset="-128"/>
                </a:rPr>
                <a:t>Ids</a:t>
              </a:r>
              <a:endParaRPr kumimoji="1" lang="ja-JP" altLang="en-US" sz="28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4" name="テキスト ボックス 13"/>
            <p:cNvSpPr txBox="1"/>
            <p:nvPr/>
          </p:nvSpPr>
          <p:spPr>
            <a:xfrm>
              <a:off x="5436096" y="4950042"/>
              <a:ext cx="327334" cy="400110"/>
            </a:xfrm>
            <a:prstGeom prst="rect">
              <a:avLst/>
            </a:prstGeom>
            <a:noFill/>
          </p:spPr>
          <p:txBody>
            <a:bodyPr wrap="none" rtlCol="0">
              <a:spAutoFit/>
            </a:bodyPr>
            <a:lstStyle/>
            <a:p>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0</a:t>
              </a:r>
              <a:endParaRPr kumimoji="1" lang="ja-JP" altLang="en-US" sz="20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5" name="テキスト ボックス 14"/>
            <p:cNvSpPr txBox="1"/>
            <p:nvPr/>
          </p:nvSpPr>
          <p:spPr>
            <a:xfrm>
              <a:off x="6152688" y="4950042"/>
              <a:ext cx="540533" cy="400110"/>
            </a:xfrm>
            <a:prstGeom prst="rect">
              <a:avLst/>
            </a:prstGeom>
            <a:noFill/>
          </p:spPr>
          <p:txBody>
            <a:bodyPr wrap="none" rtlCol="0">
              <a:spAutoFit/>
            </a:bodyPr>
            <a:lstStyle/>
            <a:p>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0.5</a:t>
              </a:r>
              <a:endParaRPr kumimoji="1" lang="ja-JP" altLang="en-US" sz="20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6" name="テキスト ボックス 15"/>
            <p:cNvSpPr txBox="1"/>
            <p:nvPr/>
          </p:nvSpPr>
          <p:spPr>
            <a:xfrm>
              <a:off x="7010226" y="4941608"/>
              <a:ext cx="327334" cy="400110"/>
            </a:xfrm>
            <a:prstGeom prst="rect">
              <a:avLst/>
            </a:prstGeom>
            <a:noFill/>
          </p:spPr>
          <p:txBody>
            <a:bodyPr wrap="none" rtlCol="0">
              <a:spAutoFit/>
            </a:bodyPr>
            <a:lstStyle/>
            <a:p>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1</a:t>
              </a:r>
              <a:endParaRPr kumimoji="1" lang="ja-JP" altLang="en-US" sz="20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7" name="テキスト ボックス 16"/>
            <p:cNvSpPr txBox="1"/>
            <p:nvPr/>
          </p:nvSpPr>
          <p:spPr>
            <a:xfrm>
              <a:off x="7708803" y="4941168"/>
              <a:ext cx="540533" cy="400110"/>
            </a:xfrm>
            <a:prstGeom prst="rect">
              <a:avLst/>
            </a:prstGeom>
            <a:noFill/>
          </p:spPr>
          <p:txBody>
            <a:bodyPr wrap="none" rtlCol="0">
              <a:spAutoFit/>
            </a:bodyPr>
            <a:lstStyle/>
            <a:p>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1.5</a:t>
              </a:r>
              <a:endParaRPr kumimoji="1" lang="ja-JP" altLang="en-US" sz="20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8" name="テキスト ボックス 17"/>
            <p:cNvSpPr txBox="1"/>
            <p:nvPr/>
          </p:nvSpPr>
          <p:spPr>
            <a:xfrm>
              <a:off x="8620579" y="4941168"/>
              <a:ext cx="327334" cy="400110"/>
            </a:xfrm>
            <a:prstGeom prst="rect">
              <a:avLst/>
            </a:prstGeom>
            <a:noFill/>
          </p:spPr>
          <p:txBody>
            <a:bodyPr wrap="none" rtlCol="0">
              <a:spAutoFit/>
            </a:bodyPr>
            <a:lstStyle/>
            <a:p>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2</a:t>
              </a:r>
              <a:endParaRPr kumimoji="1" lang="ja-JP" altLang="en-US" sz="20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0" name="テキスト ボックス 19"/>
            <p:cNvSpPr txBox="1"/>
            <p:nvPr/>
          </p:nvSpPr>
          <p:spPr>
            <a:xfrm>
              <a:off x="4892116" y="4687126"/>
              <a:ext cx="641522" cy="400110"/>
            </a:xfrm>
            <a:prstGeom prst="rect">
              <a:avLst/>
            </a:prstGeom>
            <a:noFill/>
          </p:spPr>
          <p:txBody>
            <a:bodyPr wrap="none" rtlCol="0">
              <a:spAutoFit/>
            </a:bodyPr>
            <a:lstStyle/>
            <a:p>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1pA</a:t>
              </a:r>
              <a:endParaRPr kumimoji="1" lang="ja-JP" altLang="en-US" sz="2000" baseline="300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1" name="テキスト ボックス 20"/>
            <p:cNvSpPr txBox="1"/>
            <p:nvPr/>
          </p:nvSpPr>
          <p:spPr>
            <a:xfrm>
              <a:off x="4892116" y="3842729"/>
              <a:ext cx="641522" cy="400110"/>
            </a:xfrm>
            <a:prstGeom prst="rect">
              <a:avLst/>
            </a:prstGeom>
            <a:noFill/>
          </p:spPr>
          <p:txBody>
            <a:bodyPr wrap="none" rtlCol="0">
              <a:spAutoFit/>
            </a:bodyPr>
            <a:lstStyle/>
            <a:p>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1nA</a:t>
              </a:r>
              <a:endParaRPr kumimoji="1" lang="ja-JP" altLang="en-US" sz="2000" baseline="300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2" name="テキスト ボックス 21"/>
            <p:cNvSpPr txBox="1"/>
            <p:nvPr/>
          </p:nvSpPr>
          <p:spPr>
            <a:xfrm>
              <a:off x="4873536" y="2969394"/>
              <a:ext cx="646331" cy="400110"/>
            </a:xfrm>
            <a:prstGeom prst="rect">
              <a:avLst/>
            </a:prstGeom>
            <a:noFill/>
          </p:spPr>
          <p:txBody>
            <a:bodyPr wrap="none" rtlCol="0">
              <a:spAutoFit/>
            </a:bodyPr>
            <a:lstStyle/>
            <a:p>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1</a:t>
              </a: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a:t>
              </a: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A</a:t>
              </a:r>
              <a:endParaRPr kumimoji="1" lang="ja-JP" altLang="en-US" sz="2000" baseline="300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3" name="テキスト ボックス 22"/>
            <p:cNvSpPr txBox="1"/>
            <p:nvPr/>
          </p:nvSpPr>
          <p:spPr>
            <a:xfrm>
              <a:off x="4820108" y="2085781"/>
              <a:ext cx="712054" cy="400110"/>
            </a:xfrm>
            <a:prstGeom prst="rect">
              <a:avLst/>
            </a:prstGeom>
            <a:noFill/>
          </p:spPr>
          <p:txBody>
            <a:bodyPr wrap="none" rtlCol="0">
              <a:spAutoFit/>
            </a:bodyPr>
            <a:lstStyle/>
            <a:p>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1</a:t>
              </a: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m</a:t>
              </a: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A</a:t>
              </a:r>
              <a:endParaRPr kumimoji="1" lang="ja-JP" altLang="en-US" sz="2000" baseline="300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5" name="テキスト ボックス 24"/>
            <p:cNvSpPr txBox="1"/>
            <p:nvPr/>
          </p:nvSpPr>
          <p:spPr>
            <a:xfrm>
              <a:off x="7150669" y="2661618"/>
              <a:ext cx="1192955" cy="707886"/>
            </a:xfrm>
            <a:prstGeom prst="rect">
              <a:avLst/>
            </a:prstGeom>
            <a:solidFill>
              <a:schemeClr val="bg1"/>
            </a:solidFill>
          </p:spPr>
          <p:txBody>
            <a:bodyPr wrap="none" rtlCol="0">
              <a:spAutoFit/>
            </a:bodyPr>
            <a:lstStyle/>
            <a:p>
              <a:r>
                <a:rPr lang="en-US" altLang="ja-JP" sz="2000" b="1" dirty="0">
                  <a:solidFill>
                    <a:srgbClr val="FF0000"/>
                  </a:solidFill>
                  <a:latin typeface="Arial" panose="020B0604020202020204" pitchFamily="34" charset="0"/>
                  <a:cs typeface="Arial" panose="020B0604020202020204" pitchFamily="34" charset="0"/>
                </a:rPr>
                <a:t>̶̶   </a:t>
              </a:r>
              <a:r>
                <a:rPr kumimoji="1" lang="en-US" altLang="ja-JP" sz="2000" b="1" dirty="0">
                  <a:solidFill>
                    <a:srgbClr val="FF0000"/>
                  </a:solidFill>
                  <a:latin typeface="Arial" panose="020B0604020202020204" pitchFamily="34" charset="0"/>
                  <a:cs typeface="Arial" panose="020B0604020202020204" pitchFamily="34" charset="0"/>
                </a:rPr>
                <a:t>ROOM</a:t>
              </a:r>
              <a:endParaRPr lang="en-US" altLang="ja-JP" sz="2000" b="1" dirty="0">
                <a:solidFill>
                  <a:srgbClr val="FF0000"/>
                </a:solidFill>
                <a:latin typeface="Arial" panose="020B0604020202020204" pitchFamily="34" charset="0"/>
                <a:cs typeface="Arial" panose="020B0604020202020204" pitchFamily="34" charset="0"/>
              </a:endParaRPr>
            </a:p>
            <a:p>
              <a:r>
                <a:rPr kumimoji="1" lang="en-US" altLang="ja-JP" sz="2000" b="1" dirty="0">
                  <a:solidFill>
                    <a:srgbClr val="00B050"/>
                  </a:solidFill>
                  <a:latin typeface="Arial" panose="020B0604020202020204" pitchFamily="34" charset="0"/>
                  <a:cs typeface="Arial" panose="020B0604020202020204" pitchFamily="34" charset="0"/>
                </a:rPr>
                <a:t>̶̶̶</a:t>
              </a:r>
              <a:r>
                <a:rPr kumimoji="1" lang="ja-JP" altLang="en-US" sz="2000" b="1" dirty="0">
                  <a:solidFill>
                    <a:srgbClr val="00B050"/>
                  </a:solidFill>
                  <a:latin typeface="Arial" panose="020B0604020202020204" pitchFamily="34" charset="0"/>
                  <a:cs typeface="Arial" panose="020B0604020202020204" pitchFamily="34" charset="0"/>
                </a:rPr>
                <a:t>   </a:t>
              </a:r>
              <a:r>
                <a:rPr lang="en-US" altLang="ja-JP" sz="2000" b="1" dirty="0">
                  <a:solidFill>
                    <a:srgbClr val="00B050"/>
                  </a:solidFill>
                  <a:latin typeface="Arial" panose="020B0604020202020204" pitchFamily="34" charset="0"/>
                  <a:cs typeface="Arial" panose="020B0604020202020204" pitchFamily="34" charset="0"/>
                </a:rPr>
                <a:t>3K</a:t>
              </a:r>
              <a:endParaRPr kumimoji="1" lang="ja-JP" altLang="en-US" sz="2000" b="1" dirty="0">
                <a:solidFill>
                  <a:srgbClr val="00B050"/>
                </a:solidFill>
                <a:latin typeface="Arial" panose="020B0604020202020204" pitchFamily="34" charset="0"/>
                <a:cs typeface="Arial" panose="020B0604020202020204" pitchFamily="34" charset="0"/>
              </a:endParaRPr>
            </a:p>
          </p:txBody>
        </p:sp>
        <p:sp>
          <p:nvSpPr>
            <p:cNvPr id="27" name="テキスト ボックス 26"/>
            <p:cNvSpPr txBox="1"/>
            <p:nvPr/>
          </p:nvSpPr>
          <p:spPr>
            <a:xfrm>
              <a:off x="6533481" y="1707691"/>
              <a:ext cx="1342034" cy="523220"/>
            </a:xfrm>
            <a:prstGeom prst="rect">
              <a:avLst/>
            </a:prstGeom>
            <a:solidFill>
              <a:schemeClr val="bg1"/>
            </a:solidFill>
          </p:spPr>
          <p:txBody>
            <a:bodyPr wrap="none" rtlCol="0">
              <a:spAutoFit/>
            </a:bodyPr>
            <a:lstStyle/>
            <a:p>
              <a:r>
                <a:rPr lang="en-US" altLang="ja-JP" sz="2800" b="1" dirty="0">
                  <a:latin typeface="Arial" panose="020B0604020202020204" pitchFamily="34" charset="0"/>
                  <a:cs typeface="Arial" panose="020B0604020202020204" pitchFamily="34" charset="0"/>
                </a:rPr>
                <a:t>n-MOS</a:t>
              </a:r>
              <a:endParaRPr lang="en-US" altLang="ja-JP" sz="2000" b="1" dirty="0">
                <a:latin typeface="Arial" panose="020B0604020202020204" pitchFamily="34" charset="0"/>
                <a:cs typeface="Arial" panose="020B0604020202020204" pitchFamily="34" charset="0"/>
              </a:endParaRPr>
            </a:p>
          </p:txBody>
        </p:sp>
      </p:grpSp>
      <p:grpSp>
        <p:nvGrpSpPr>
          <p:cNvPr id="43" name="グループ化 42"/>
          <p:cNvGrpSpPr/>
          <p:nvPr/>
        </p:nvGrpSpPr>
        <p:grpSpPr>
          <a:xfrm>
            <a:off x="403562" y="1196752"/>
            <a:ext cx="4228226" cy="3676546"/>
            <a:chOff x="403562" y="1707691"/>
            <a:chExt cx="4228226" cy="3676546"/>
          </a:xfrm>
        </p:grpSpPr>
        <p:pic>
          <p:nvPicPr>
            <p:cNvPr id="7" name="図 6"/>
            <p:cNvPicPr>
              <a:picLocks noChangeAspect="1"/>
            </p:cNvPicPr>
            <p:nvPr/>
          </p:nvPicPr>
          <p:blipFill rotWithShape="1">
            <a:blip r:embed="rId3" cstate="email">
              <a:extLst>
                <a:ext uri="{28A0092B-C50C-407E-A947-70E740481C1C}">
                  <a14:useLocalDpi xmlns:a14="http://schemas.microsoft.com/office/drawing/2010/main"/>
                </a:ext>
              </a:extLst>
            </a:blip>
            <a:srcRect l="5006" t="11473" r="56123" b="12245"/>
            <a:stretch/>
          </p:blipFill>
          <p:spPr>
            <a:xfrm>
              <a:off x="1024174" y="2012456"/>
              <a:ext cx="3607614" cy="3021298"/>
            </a:xfrm>
            <a:prstGeom prst="rect">
              <a:avLst/>
            </a:prstGeom>
          </p:spPr>
        </p:pic>
        <p:sp>
          <p:nvSpPr>
            <p:cNvPr id="29" name="テキスト ボックス 28"/>
            <p:cNvSpPr txBox="1"/>
            <p:nvPr/>
          </p:nvSpPr>
          <p:spPr>
            <a:xfrm>
              <a:off x="2156964" y="1707691"/>
              <a:ext cx="1342034" cy="523220"/>
            </a:xfrm>
            <a:prstGeom prst="rect">
              <a:avLst/>
            </a:prstGeom>
            <a:solidFill>
              <a:schemeClr val="bg1"/>
            </a:solidFill>
          </p:spPr>
          <p:txBody>
            <a:bodyPr wrap="none" rtlCol="0">
              <a:spAutoFit/>
            </a:bodyPr>
            <a:lstStyle/>
            <a:p>
              <a:r>
                <a:rPr lang="en-US" altLang="ja-JP" sz="2800" b="1" dirty="0">
                  <a:latin typeface="Arial" panose="020B0604020202020204" pitchFamily="34" charset="0"/>
                  <a:cs typeface="Arial" panose="020B0604020202020204" pitchFamily="34" charset="0"/>
                </a:rPr>
                <a:t>p-MOS</a:t>
              </a:r>
              <a:endParaRPr lang="en-US" altLang="ja-JP" sz="2000" b="1" dirty="0">
                <a:latin typeface="Arial" panose="020B0604020202020204" pitchFamily="34" charset="0"/>
                <a:cs typeface="Arial" panose="020B0604020202020204" pitchFamily="34" charset="0"/>
              </a:endParaRPr>
            </a:p>
          </p:txBody>
        </p:sp>
        <p:sp>
          <p:nvSpPr>
            <p:cNvPr id="30" name="テキスト ボックス 29"/>
            <p:cNvSpPr txBox="1"/>
            <p:nvPr/>
          </p:nvSpPr>
          <p:spPr>
            <a:xfrm>
              <a:off x="1281560" y="2517141"/>
              <a:ext cx="1192955" cy="707886"/>
            </a:xfrm>
            <a:prstGeom prst="rect">
              <a:avLst/>
            </a:prstGeom>
            <a:solidFill>
              <a:schemeClr val="bg1"/>
            </a:solidFill>
          </p:spPr>
          <p:txBody>
            <a:bodyPr wrap="none" rtlCol="0">
              <a:spAutoFit/>
            </a:bodyPr>
            <a:lstStyle/>
            <a:p>
              <a:r>
                <a:rPr lang="en-US" altLang="ja-JP" sz="2000" b="1" dirty="0">
                  <a:solidFill>
                    <a:srgbClr val="FF0000"/>
                  </a:solidFill>
                  <a:latin typeface="Arial" panose="020B0604020202020204" pitchFamily="34" charset="0"/>
                  <a:cs typeface="Arial" panose="020B0604020202020204" pitchFamily="34" charset="0"/>
                </a:rPr>
                <a:t>̶̶   </a:t>
              </a:r>
              <a:r>
                <a:rPr kumimoji="1" lang="en-US" altLang="ja-JP" sz="2000" b="1" dirty="0">
                  <a:solidFill>
                    <a:srgbClr val="FF0000"/>
                  </a:solidFill>
                  <a:latin typeface="Arial" panose="020B0604020202020204" pitchFamily="34" charset="0"/>
                  <a:cs typeface="Arial" panose="020B0604020202020204" pitchFamily="34" charset="0"/>
                </a:rPr>
                <a:t>ROOM</a:t>
              </a:r>
              <a:endParaRPr lang="en-US" altLang="ja-JP" sz="2000" b="1" dirty="0">
                <a:solidFill>
                  <a:srgbClr val="FF0000"/>
                </a:solidFill>
                <a:latin typeface="Arial" panose="020B0604020202020204" pitchFamily="34" charset="0"/>
                <a:cs typeface="Arial" panose="020B0604020202020204" pitchFamily="34" charset="0"/>
              </a:endParaRPr>
            </a:p>
            <a:p>
              <a:r>
                <a:rPr kumimoji="1" lang="en-US" altLang="ja-JP" sz="2000" b="1" dirty="0">
                  <a:solidFill>
                    <a:srgbClr val="00B050"/>
                  </a:solidFill>
                  <a:latin typeface="Arial" panose="020B0604020202020204" pitchFamily="34" charset="0"/>
                  <a:cs typeface="Arial" panose="020B0604020202020204" pitchFamily="34" charset="0"/>
                </a:rPr>
                <a:t>̶̶̶</a:t>
              </a:r>
              <a:r>
                <a:rPr kumimoji="1" lang="ja-JP" altLang="en-US" sz="2000" b="1" dirty="0">
                  <a:solidFill>
                    <a:srgbClr val="00B050"/>
                  </a:solidFill>
                  <a:latin typeface="Arial" panose="020B0604020202020204" pitchFamily="34" charset="0"/>
                  <a:cs typeface="Arial" panose="020B0604020202020204" pitchFamily="34" charset="0"/>
                </a:rPr>
                <a:t>   </a:t>
              </a:r>
              <a:r>
                <a:rPr lang="en-US" altLang="ja-JP" sz="2000" b="1" dirty="0">
                  <a:solidFill>
                    <a:srgbClr val="00B050"/>
                  </a:solidFill>
                  <a:latin typeface="Arial" panose="020B0604020202020204" pitchFamily="34" charset="0"/>
                  <a:cs typeface="Arial" panose="020B0604020202020204" pitchFamily="34" charset="0"/>
                </a:rPr>
                <a:t>3K</a:t>
              </a:r>
              <a:endParaRPr kumimoji="1" lang="ja-JP" altLang="en-US" sz="2000" b="1" dirty="0">
                <a:solidFill>
                  <a:srgbClr val="00B050"/>
                </a:solidFill>
                <a:latin typeface="Arial" panose="020B0604020202020204" pitchFamily="34" charset="0"/>
                <a:cs typeface="Arial" panose="020B0604020202020204" pitchFamily="34" charset="0"/>
              </a:endParaRPr>
            </a:p>
          </p:txBody>
        </p:sp>
        <p:sp>
          <p:nvSpPr>
            <p:cNvPr id="31" name="テキスト ボックス 30"/>
            <p:cNvSpPr txBox="1"/>
            <p:nvPr/>
          </p:nvSpPr>
          <p:spPr>
            <a:xfrm rot="16200000">
              <a:off x="893690" y="3587237"/>
              <a:ext cx="784189" cy="523220"/>
            </a:xfrm>
            <a:prstGeom prst="rect">
              <a:avLst/>
            </a:prstGeom>
            <a:noFill/>
          </p:spPr>
          <p:txBody>
            <a:bodyPr wrap="none" rtlCol="0">
              <a:spAutoFit/>
            </a:bodyPr>
            <a:lstStyle/>
            <a:p>
              <a:r>
                <a:rPr lang="en-US" altLang="ja-JP" sz="2800" b="1" dirty="0">
                  <a:latin typeface="Arial Unicode MS" panose="020B0604020202020204" pitchFamily="50" charset="-128"/>
                  <a:ea typeface="Arial Unicode MS" panose="020B0604020202020204" pitchFamily="50" charset="-128"/>
                  <a:cs typeface="Arial Unicode MS" panose="020B0604020202020204" pitchFamily="50" charset="-128"/>
                </a:rPr>
                <a:t>-Ids</a:t>
              </a:r>
              <a:endParaRPr kumimoji="1" lang="ja-JP" altLang="en-US" sz="28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3" name="テキスト ボックス 32"/>
            <p:cNvSpPr txBox="1"/>
            <p:nvPr/>
          </p:nvSpPr>
          <p:spPr>
            <a:xfrm>
              <a:off x="461622" y="4204990"/>
              <a:ext cx="641522" cy="400110"/>
            </a:xfrm>
            <a:prstGeom prst="rect">
              <a:avLst/>
            </a:prstGeom>
            <a:noFill/>
          </p:spPr>
          <p:txBody>
            <a:bodyPr wrap="none" rtlCol="0">
              <a:spAutoFit/>
            </a:bodyPr>
            <a:lstStyle/>
            <a:p>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1nA</a:t>
              </a:r>
              <a:endParaRPr kumimoji="1" lang="ja-JP" altLang="en-US" sz="2000" baseline="300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4" name="テキスト ボックス 33"/>
            <p:cNvSpPr txBox="1"/>
            <p:nvPr/>
          </p:nvSpPr>
          <p:spPr>
            <a:xfrm>
              <a:off x="453366" y="3122995"/>
              <a:ext cx="646331" cy="400110"/>
            </a:xfrm>
            <a:prstGeom prst="rect">
              <a:avLst/>
            </a:prstGeom>
            <a:noFill/>
          </p:spPr>
          <p:txBody>
            <a:bodyPr wrap="none" rtlCol="0">
              <a:spAutoFit/>
            </a:bodyPr>
            <a:lstStyle/>
            <a:p>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1</a:t>
              </a: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a:t>
              </a: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A</a:t>
              </a:r>
              <a:endParaRPr kumimoji="1" lang="ja-JP" altLang="en-US" sz="2000" baseline="300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5" name="テキスト ボックス 34"/>
            <p:cNvSpPr txBox="1"/>
            <p:nvPr/>
          </p:nvSpPr>
          <p:spPr>
            <a:xfrm>
              <a:off x="403562" y="2010520"/>
              <a:ext cx="712054" cy="400110"/>
            </a:xfrm>
            <a:prstGeom prst="rect">
              <a:avLst/>
            </a:prstGeom>
            <a:noFill/>
          </p:spPr>
          <p:txBody>
            <a:bodyPr wrap="none" rtlCol="0">
              <a:spAutoFit/>
            </a:bodyPr>
            <a:lstStyle/>
            <a:p>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1</a:t>
              </a: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m</a:t>
              </a: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A</a:t>
              </a:r>
              <a:endParaRPr kumimoji="1" lang="ja-JP" altLang="en-US" sz="2000" baseline="300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6" name="テキスト ボックス 35"/>
            <p:cNvSpPr txBox="1"/>
            <p:nvPr/>
          </p:nvSpPr>
          <p:spPr>
            <a:xfrm>
              <a:off x="2243543" y="4547840"/>
              <a:ext cx="1210588" cy="461665"/>
            </a:xfrm>
            <a:prstGeom prst="rect">
              <a:avLst/>
            </a:prstGeom>
            <a:noFill/>
          </p:spPr>
          <p:txBody>
            <a:bodyPr wrap="none" rtlCol="0">
              <a:spAutoFit/>
            </a:bodyPr>
            <a:lstStyle/>
            <a:p>
              <a:r>
                <a:rPr lang="en-US" altLang="ja-JP" sz="2400" b="1" dirty="0" err="1">
                  <a:latin typeface="Arial Unicode MS" panose="020B0604020202020204" pitchFamily="50" charset="-128"/>
                  <a:ea typeface="Arial Unicode MS" panose="020B0604020202020204" pitchFamily="50" charset="-128"/>
                  <a:cs typeface="Arial Unicode MS" panose="020B0604020202020204" pitchFamily="50" charset="-128"/>
                </a:rPr>
                <a:t>Vgs</a:t>
              </a:r>
              <a:r>
                <a:rPr kumimoji="1" lang="en-US" altLang="ja-JP" sz="2400" b="1" dirty="0">
                  <a:latin typeface="Arial Unicode MS" panose="020B0604020202020204" pitchFamily="50" charset="-128"/>
                  <a:ea typeface="Arial Unicode MS" panose="020B0604020202020204" pitchFamily="50" charset="-128"/>
                  <a:cs typeface="Arial Unicode MS" panose="020B0604020202020204" pitchFamily="50" charset="-128"/>
                </a:rPr>
                <a:t> (V)</a:t>
              </a:r>
              <a:endParaRPr kumimoji="1" lang="ja-JP" altLang="en-US" sz="24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7" name="テキスト ボックス 36"/>
            <p:cNvSpPr txBox="1"/>
            <p:nvPr/>
          </p:nvSpPr>
          <p:spPr>
            <a:xfrm>
              <a:off x="4234947" y="4984127"/>
              <a:ext cx="327334" cy="400110"/>
            </a:xfrm>
            <a:prstGeom prst="rect">
              <a:avLst/>
            </a:prstGeom>
            <a:noFill/>
          </p:spPr>
          <p:txBody>
            <a:bodyPr wrap="none" rtlCol="0">
              <a:spAutoFit/>
            </a:bodyPr>
            <a:lstStyle/>
            <a:p>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0</a:t>
              </a:r>
              <a:endParaRPr kumimoji="1" lang="ja-JP" altLang="en-US" sz="20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8" name="テキスト ボックス 37"/>
            <p:cNvSpPr txBox="1"/>
            <p:nvPr/>
          </p:nvSpPr>
          <p:spPr>
            <a:xfrm>
              <a:off x="3285311" y="4984127"/>
              <a:ext cx="625492" cy="400110"/>
            </a:xfrm>
            <a:prstGeom prst="rect">
              <a:avLst/>
            </a:prstGeom>
            <a:noFill/>
          </p:spPr>
          <p:txBody>
            <a:bodyPr wrap="none" rtlCol="0">
              <a:spAutoFit/>
            </a:bodyPr>
            <a:lstStyle/>
            <a:p>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-0.5</a:t>
              </a:r>
              <a:endParaRPr kumimoji="1" lang="ja-JP" altLang="en-US" sz="20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9" name="テキスト ボックス 38"/>
            <p:cNvSpPr txBox="1"/>
            <p:nvPr/>
          </p:nvSpPr>
          <p:spPr>
            <a:xfrm>
              <a:off x="2592185" y="4984127"/>
              <a:ext cx="412292" cy="400110"/>
            </a:xfrm>
            <a:prstGeom prst="rect">
              <a:avLst/>
            </a:prstGeom>
            <a:noFill/>
          </p:spPr>
          <p:txBody>
            <a:bodyPr wrap="none" rtlCol="0">
              <a:spAutoFit/>
            </a:bodyPr>
            <a:lstStyle/>
            <a:p>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-1</a:t>
              </a:r>
              <a:endParaRPr kumimoji="1" lang="ja-JP" altLang="en-US" sz="20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40" name="テキスト ボックス 39"/>
            <p:cNvSpPr txBox="1"/>
            <p:nvPr/>
          </p:nvSpPr>
          <p:spPr>
            <a:xfrm>
              <a:off x="1673805" y="4984127"/>
              <a:ext cx="625492" cy="400110"/>
            </a:xfrm>
            <a:prstGeom prst="rect">
              <a:avLst/>
            </a:prstGeom>
            <a:noFill/>
          </p:spPr>
          <p:txBody>
            <a:bodyPr wrap="none" rtlCol="0">
              <a:spAutoFit/>
            </a:bodyPr>
            <a:lstStyle/>
            <a:p>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-1.5</a:t>
              </a:r>
              <a:endParaRPr kumimoji="1" lang="ja-JP" altLang="en-US" sz="20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41" name="テキスト ボックス 40"/>
            <p:cNvSpPr txBox="1"/>
            <p:nvPr/>
          </p:nvSpPr>
          <p:spPr>
            <a:xfrm>
              <a:off x="960524" y="4984127"/>
              <a:ext cx="412292" cy="400110"/>
            </a:xfrm>
            <a:prstGeom prst="rect">
              <a:avLst/>
            </a:prstGeom>
            <a:noFill/>
          </p:spPr>
          <p:txBody>
            <a:bodyPr wrap="none" rtlCol="0">
              <a:spAutoFit/>
            </a:bodyPr>
            <a:lstStyle/>
            <a:p>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-2</a:t>
              </a:r>
              <a:endParaRPr kumimoji="1" lang="ja-JP" altLang="en-US" sz="20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sp>
        <p:nvSpPr>
          <p:cNvPr id="44" name="Rectangle 3"/>
          <p:cNvSpPr txBox="1">
            <a:spLocks noChangeArrowheads="1"/>
          </p:cNvSpPr>
          <p:nvPr/>
        </p:nvSpPr>
        <p:spPr>
          <a:xfrm>
            <a:off x="343739" y="975542"/>
            <a:ext cx="8343061" cy="533133"/>
          </a:xfrm>
          <a:prstGeom prst="rect">
            <a:avLst/>
          </a:prstGeom>
        </p:spPr>
        <p:txBody>
          <a:bodyPr/>
          <a:lstStyle>
            <a:lvl1pPr marL="342900" indent="-342900" algn="l" rtl="0" eaLnBrk="0" fontAlgn="base" hangingPunct="0">
              <a:spcBef>
                <a:spcPct val="20000"/>
              </a:spcBef>
              <a:spcAft>
                <a:spcPct val="0"/>
              </a:spcAft>
              <a:buClr>
                <a:schemeClr val="bg2"/>
              </a:buClr>
              <a:buSzPct val="75000"/>
              <a:buFont typeface="Wingdings" pitchFamily="2" charset="2"/>
              <a:buChar char="n"/>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kumimoji="1" sz="24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chemeClr val="bg2"/>
              </a:buClr>
              <a:buFont typeface="Wingdings" pitchFamily="2" charset="2"/>
              <a:buChar char="§"/>
              <a:defRPr kumimoji="1" sz="2000">
                <a:solidFill>
                  <a:schemeClr val="tx1"/>
                </a:solidFill>
                <a:latin typeface="+mn-lt"/>
                <a:ea typeface="+mn-ea"/>
              </a:defRPr>
            </a:lvl5pPr>
            <a:lvl6pPr marL="25146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6pPr>
            <a:lvl7pPr marL="29718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7pPr>
            <a:lvl8pPr marL="34290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8pPr>
            <a:lvl9pPr marL="38862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9pPr>
          </a:lstStyle>
          <a:p>
            <a:pPr eaLnBrk="1" hangingPunct="1">
              <a:lnSpc>
                <a:spcPct val="90000"/>
              </a:lnSpc>
            </a:pPr>
            <a:r>
              <a:rPr lang="en-US" altLang="ja-JP" sz="2000" dirty="0">
                <a:latin typeface="Arial" panose="020B0604020202020204" pitchFamily="34" charset="0"/>
                <a:cs typeface="Arial" panose="020B0604020202020204" pitchFamily="34" charset="0"/>
              </a:rPr>
              <a:t>Id-Vg curve of W/L=10</a:t>
            </a:r>
            <a:r>
              <a:rPr lang="en-US" altLang="ja-JP" sz="2000" dirty="0">
                <a:latin typeface="Arial" panose="020B0604020202020204" pitchFamily="34" charset="0"/>
                <a:cs typeface="Arial" panose="020B0604020202020204" pitchFamily="34" charset="0"/>
                <a:sym typeface="Symbol" panose="05050102010706020507" pitchFamily="18" charset="2"/>
              </a:rPr>
              <a:t>m/0.4m at |</a:t>
            </a:r>
            <a:r>
              <a:rPr lang="en-US" altLang="ja-JP" sz="2000" dirty="0" err="1">
                <a:latin typeface="Arial" panose="020B0604020202020204" pitchFamily="34" charset="0"/>
                <a:cs typeface="Arial" panose="020B0604020202020204" pitchFamily="34" charset="0"/>
                <a:sym typeface="Symbol" panose="05050102010706020507" pitchFamily="18" charset="2"/>
              </a:rPr>
              <a:t>Vds</a:t>
            </a:r>
            <a:r>
              <a:rPr lang="en-US" altLang="ja-JP" sz="2000" dirty="0">
                <a:latin typeface="Arial" panose="020B0604020202020204" pitchFamily="34" charset="0"/>
                <a:cs typeface="Arial" panose="020B0604020202020204" pitchFamily="34" charset="0"/>
                <a:sym typeface="Symbol" panose="05050102010706020507" pitchFamily="18" charset="2"/>
              </a:rPr>
              <a:t>|=1.8V</a:t>
            </a:r>
            <a:endParaRPr lang="en-US" altLang="ja-JP" sz="2000" dirty="0">
              <a:latin typeface="Arial" panose="020B0604020202020204" pitchFamily="34" charset="0"/>
              <a:cs typeface="Arial" panose="020B0604020202020204" pitchFamily="34" charset="0"/>
            </a:endParaRPr>
          </a:p>
        </p:txBody>
      </p:sp>
      <p:sp>
        <p:nvSpPr>
          <p:cNvPr id="45" name="Rectangle 3"/>
          <p:cNvSpPr txBox="1">
            <a:spLocks noChangeArrowheads="1"/>
          </p:cNvSpPr>
          <p:nvPr/>
        </p:nvSpPr>
        <p:spPr>
          <a:xfrm>
            <a:off x="343739" y="5017657"/>
            <a:ext cx="8491105" cy="1227442"/>
          </a:xfrm>
          <a:prstGeom prst="rect">
            <a:avLst/>
          </a:prstGeom>
        </p:spPr>
        <p:txBody>
          <a:bodyPr/>
          <a:lstStyle>
            <a:lvl1pPr marL="342900" indent="-342900" algn="l" rtl="0" eaLnBrk="0" fontAlgn="base" hangingPunct="0">
              <a:spcBef>
                <a:spcPct val="20000"/>
              </a:spcBef>
              <a:spcAft>
                <a:spcPct val="0"/>
              </a:spcAft>
              <a:buClr>
                <a:schemeClr val="bg2"/>
              </a:buClr>
              <a:buSzPct val="75000"/>
              <a:buFont typeface="Wingdings" pitchFamily="2" charset="2"/>
              <a:buChar char="n"/>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kumimoji="1" sz="24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chemeClr val="bg2"/>
              </a:buClr>
              <a:buFont typeface="Wingdings" pitchFamily="2" charset="2"/>
              <a:buChar char="§"/>
              <a:defRPr kumimoji="1" sz="2000">
                <a:solidFill>
                  <a:schemeClr val="tx1"/>
                </a:solidFill>
                <a:latin typeface="+mn-lt"/>
                <a:ea typeface="+mn-ea"/>
              </a:defRPr>
            </a:lvl5pPr>
            <a:lvl6pPr marL="25146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6pPr>
            <a:lvl7pPr marL="29718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7pPr>
            <a:lvl8pPr marL="34290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8pPr>
            <a:lvl9pPr marL="38862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9pPr>
          </a:lstStyle>
          <a:p>
            <a:pPr eaLnBrk="1" hangingPunct="1">
              <a:lnSpc>
                <a:spcPct val="90000"/>
              </a:lnSpc>
            </a:pPr>
            <a:r>
              <a:rPr lang="en-US" altLang="ja-JP" sz="2000" dirty="0">
                <a:latin typeface="Arial" panose="020B0604020202020204" pitchFamily="34" charset="0"/>
                <a:cs typeface="Arial" panose="020B0604020202020204" pitchFamily="34" charset="0"/>
              </a:rPr>
              <a:t>Both p-MOS and n-MOS show excellent performance at 3K (We confirmed they function down to 300mK).</a:t>
            </a:r>
          </a:p>
          <a:p>
            <a:pPr eaLnBrk="1" hangingPunct="1">
              <a:lnSpc>
                <a:spcPct val="90000"/>
              </a:lnSpc>
            </a:pPr>
            <a:r>
              <a:rPr lang="en-US" altLang="ja-JP" sz="2000" dirty="0">
                <a:latin typeface="Arial" panose="020B0604020202020204" pitchFamily="34" charset="0"/>
                <a:cs typeface="Arial" panose="020B0604020202020204" pitchFamily="34" charset="0"/>
              </a:rPr>
              <a:t>Threshold shifts, sub-threshold current suppression and increase of the carrier mobility at low temperature.</a:t>
            </a:r>
          </a:p>
        </p:txBody>
      </p:sp>
      <p:sp>
        <p:nvSpPr>
          <p:cNvPr id="3" name="スライド番号プレースホルダー 2"/>
          <p:cNvSpPr>
            <a:spLocks noGrp="1"/>
          </p:cNvSpPr>
          <p:nvPr>
            <p:ph type="sldNum" sz="quarter" idx="12"/>
          </p:nvPr>
        </p:nvSpPr>
        <p:spPr/>
        <p:txBody>
          <a:bodyPr/>
          <a:lstStyle/>
          <a:p>
            <a:fld id="{D2D8002D-B5B0-4BAC-B1F6-782DDCCE6D9C}" type="slidenum">
              <a:rPr kumimoji="1" lang="ja-JP" altLang="en-US" smtClean="0"/>
              <a:t>5</a:t>
            </a:fld>
            <a:endParaRPr kumimoji="1" lang="ja-JP" altLang="en-US"/>
          </a:p>
        </p:txBody>
      </p:sp>
    </p:spTree>
    <p:extLst>
      <p:ext uri="{BB962C8B-B14F-4D97-AF65-F5344CB8AC3E}">
        <p14:creationId xmlns:p14="http://schemas.microsoft.com/office/powerpoint/2010/main" val="32456322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548495"/>
          </a:xfrm>
        </p:spPr>
        <p:txBody>
          <a:bodyPr>
            <a:normAutofit fontScale="90000"/>
          </a:bodyPr>
          <a:lstStyle/>
          <a:p>
            <a:r>
              <a:rPr kumimoji="1" lang="ja-JP" altLang="en-US" dirty="0"/>
              <a:t>極低温での</a:t>
            </a:r>
            <a:r>
              <a:rPr kumimoji="1" lang="en-US" altLang="ja-JP" dirty="0"/>
              <a:t>FET</a:t>
            </a:r>
            <a:r>
              <a:rPr kumimoji="1" lang="ja-JP" altLang="en-US" dirty="0"/>
              <a:t>特性変化</a:t>
            </a:r>
          </a:p>
        </p:txBody>
      </p:sp>
      <p:sp>
        <p:nvSpPr>
          <p:cNvPr id="3" name="コンテンツ プレースホルダー 2"/>
          <p:cNvSpPr>
            <a:spLocks noGrp="1"/>
          </p:cNvSpPr>
          <p:nvPr>
            <p:ph idx="1"/>
          </p:nvPr>
        </p:nvSpPr>
        <p:spPr>
          <a:xfrm>
            <a:off x="223610" y="850013"/>
            <a:ext cx="8229600" cy="604664"/>
          </a:xfrm>
        </p:spPr>
        <p:txBody>
          <a:bodyPr>
            <a:noAutofit/>
          </a:bodyPr>
          <a:lstStyle/>
          <a:p>
            <a:r>
              <a:rPr kumimoji="1" lang="en-US" altLang="ja-JP" sz="2800" dirty="0"/>
              <a:t>n-</a:t>
            </a:r>
            <a:r>
              <a:rPr kumimoji="1" lang="en-US" altLang="ja-JP" sz="2800" dirty="0" err="1"/>
              <a:t>ch</a:t>
            </a:r>
            <a:r>
              <a:rPr kumimoji="1" lang="en-US" altLang="ja-JP" sz="2800" dirty="0"/>
              <a:t> ST2 W/L=10</a:t>
            </a:r>
            <a:r>
              <a:rPr kumimoji="1" lang="en-US" altLang="ja-JP" sz="2800" dirty="0">
                <a:sym typeface="Symbol" panose="05050102010706020507" pitchFamily="18" charset="2"/>
              </a:rPr>
              <a:t>m/1.0m</a:t>
            </a:r>
            <a:endParaRPr kumimoji="1" lang="ja-JP" altLang="en-US" sz="2800" dirty="0"/>
          </a:p>
        </p:txBody>
      </p:sp>
      <p:sp>
        <p:nvSpPr>
          <p:cNvPr id="4" name="スライド番号プレースホルダー 3"/>
          <p:cNvSpPr>
            <a:spLocks noGrp="1"/>
          </p:cNvSpPr>
          <p:nvPr>
            <p:ph type="sldNum" sz="quarter" idx="12"/>
          </p:nvPr>
        </p:nvSpPr>
        <p:spPr/>
        <p:txBody>
          <a:bodyPr/>
          <a:lstStyle/>
          <a:p>
            <a:fld id="{D2D8002D-B5B0-4BAC-B1F6-782DDCCE6D9C}" type="slidenum">
              <a:rPr kumimoji="1" lang="ja-JP" altLang="en-US" smtClean="0"/>
              <a:t>6</a:t>
            </a:fld>
            <a:endParaRPr kumimoji="1" lang="ja-JP" altLang="en-US"/>
          </a:p>
        </p:txBody>
      </p:sp>
      <p:grpSp>
        <p:nvGrpSpPr>
          <p:cNvPr id="19" name="グループ化 18"/>
          <p:cNvGrpSpPr/>
          <p:nvPr/>
        </p:nvGrpSpPr>
        <p:grpSpPr>
          <a:xfrm>
            <a:off x="379174" y="1399769"/>
            <a:ext cx="3817277" cy="3426653"/>
            <a:chOff x="39273" y="1861435"/>
            <a:chExt cx="3817277" cy="3426653"/>
          </a:xfrm>
        </p:grpSpPr>
        <p:pic>
          <p:nvPicPr>
            <p:cNvPr id="5" name="図 4"/>
            <p:cNvPicPr>
              <a:picLocks noChangeAspect="1"/>
            </p:cNvPicPr>
            <p:nvPr/>
          </p:nvPicPr>
          <p:blipFill>
            <a:blip r:embed="rId2"/>
            <a:stretch>
              <a:fillRect/>
            </a:stretch>
          </p:blipFill>
          <p:spPr>
            <a:xfrm>
              <a:off x="270105" y="1861435"/>
              <a:ext cx="3586445" cy="3049076"/>
            </a:xfrm>
            <a:prstGeom prst="rect">
              <a:avLst/>
            </a:prstGeom>
          </p:spPr>
        </p:pic>
        <p:sp>
          <p:nvSpPr>
            <p:cNvPr id="8" name="矢印: 上 7"/>
            <p:cNvSpPr/>
            <p:nvPr/>
          </p:nvSpPr>
          <p:spPr>
            <a:xfrm>
              <a:off x="2915816" y="2276872"/>
              <a:ext cx="484632" cy="54636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楕円 8"/>
            <p:cNvSpPr/>
            <p:nvPr/>
          </p:nvSpPr>
          <p:spPr>
            <a:xfrm rot="18966111">
              <a:off x="417163" y="4054038"/>
              <a:ext cx="1378496" cy="440043"/>
            </a:xfrm>
            <a:prstGeom prst="ellipse">
              <a:avLst/>
            </a:prstGeom>
            <a:noFill/>
            <a:ln w="508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2209609" y="3578388"/>
              <a:ext cx="1192955" cy="707886"/>
            </a:xfrm>
            <a:prstGeom prst="rect">
              <a:avLst/>
            </a:prstGeom>
            <a:solidFill>
              <a:schemeClr val="bg1"/>
            </a:solidFill>
          </p:spPr>
          <p:txBody>
            <a:bodyPr wrap="square" rtlCol="0">
              <a:spAutoFit/>
            </a:bodyPr>
            <a:lstStyle/>
            <a:p>
              <a:r>
                <a:rPr lang="en-US" altLang="ja-JP" sz="2000" b="1" dirty="0">
                  <a:solidFill>
                    <a:srgbClr val="FF0000"/>
                  </a:solidFill>
                  <a:latin typeface="Arial" panose="020B0604020202020204" pitchFamily="34" charset="0"/>
                  <a:cs typeface="Arial" panose="020B0604020202020204" pitchFamily="34" charset="0"/>
                </a:rPr>
                <a:t>̶̶   </a:t>
              </a:r>
              <a:r>
                <a:rPr kumimoji="1" lang="en-US" altLang="ja-JP" sz="2000" b="1" dirty="0">
                  <a:solidFill>
                    <a:srgbClr val="FF0000"/>
                  </a:solidFill>
                  <a:latin typeface="Arial" panose="020B0604020202020204" pitchFamily="34" charset="0"/>
                  <a:cs typeface="Arial" panose="020B0604020202020204" pitchFamily="34" charset="0"/>
                </a:rPr>
                <a:t>ROOM</a:t>
              </a:r>
              <a:endParaRPr lang="en-US" altLang="ja-JP" sz="2000" b="1" dirty="0">
                <a:solidFill>
                  <a:srgbClr val="FF0000"/>
                </a:solidFill>
                <a:latin typeface="Arial" panose="020B0604020202020204" pitchFamily="34" charset="0"/>
                <a:cs typeface="Arial" panose="020B0604020202020204" pitchFamily="34" charset="0"/>
              </a:endParaRPr>
            </a:p>
            <a:p>
              <a:r>
                <a:rPr kumimoji="1" lang="en-US" altLang="ja-JP" sz="2000" b="1" dirty="0">
                  <a:solidFill>
                    <a:srgbClr val="0070C0"/>
                  </a:solidFill>
                  <a:latin typeface="Arial" panose="020B0604020202020204" pitchFamily="34" charset="0"/>
                  <a:cs typeface="Arial" panose="020B0604020202020204" pitchFamily="34" charset="0"/>
                </a:rPr>
                <a:t>̶̶̶</a:t>
              </a:r>
              <a:r>
                <a:rPr kumimoji="1" lang="ja-JP" altLang="en-US" sz="2000" b="1" dirty="0">
                  <a:solidFill>
                    <a:srgbClr val="0070C0"/>
                  </a:solidFill>
                  <a:latin typeface="Arial" panose="020B0604020202020204" pitchFamily="34" charset="0"/>
                  <a:cs typeface="Arial" panose="020B0604020202020204" pitchFamily="34" charset="0"/>
                </a:rPr>
                <a:t>   </a:t>
              </a:r>
              <a:r>
                <a:rPr lang="en-US" altLang="ja-JP" sz="2000" b="1" dirty="0">
                  <a:solidFill>
                    <a:srgbClr val="0070C0"/>
                  </a:solidFill>
                  <a:latin typeface="Arial" panose="020B0604020202020204" pitchFamily="34" charset="0"/>
                  <a:cs typeface="Arial" panose="020B0604020202020204" pitchFamily="34" charset="0"/>
                </a:rPr>
                <a:t>3K</a:t>
              </a:r>
              <a:endParaRPr kumimoji="1" lang="ja-JP" altLang="en-US" sz="2000" b="1" dirty="0">
                <a:solidFill>
                  <a:srgbClr val="0070C0"/>
                </a:solidFill>
                <a:latin typeface="Arial" panose="020B0604020202020204" pitchFamily="34" charset="0"/>
                <a:cs typeface="Arial" panose="020B0604020202020204" pitchFamily="34" charset="0"/>
              </a:endParaRPr>
            </a:p>
          </p:txBody>
        </p:sp>
        <p:sp>
          <p:nvSpPr>
            <p:cNvPr id="11" name="テキスト ボックス 10"/>
            <p:cNvSpPr txBox="1"/>
            <p:nvPr/>
          </p:nvSpPr>
          <p:spPr>
            <a:xfrm>
              <a:off x="2552838" y="4826423"/>
              <a:ext cx="1210588" cy="461665"/>
            </a:xfrm>
            <a:prstGeom prst="rect">
              <a:avLst/>
            </a:prstGeom>
            <a:noFill/>
          </p:spPr>
          <p:txBody>
            <a:bodyPr wrap="none" rtlCol="0">
              <a:spAutoFit/>
            </a:bodyPr>
            <a:lstStyle/>
            <a:p>
              <a:r>
                <a:rPr lang="en-US" altLang="ja-JP" sz="2400" b="1" dirty="0" err="1">
                  <a:latin typeface="Arial Unicode MS" panose="020B0604020202020204" pitchFamily="50" charset="-128"/>
                  <a:ea typeface="Arial Unicode MS" panose="020B0604020202020204" pitchFamily="50" charset="-128"/>
                  <a:cs typeface="Arial Unicode MS" panose="020B0604020202020204" pitchFamily="50" charset="-128"/>
                </a:rPr>
                <a:t>Vds</a:t>
              </a:r>
              <a:r>
                <a:rPr kumimoji="1" lang="en-US" altLang="ja-JP" sz="2400" b="1" dirty="0">
                  <a:latin typeface="Arial Unicode MS" panose="020B0604020202020204" pitchFamily="50" charset="-128"/>
                  <a:ea typeface="Arial Unicode MS" panose="020B0604020202020204" pitchFamily="50" charset="-128"/>
                  <a:cs typeface="Arial Unicode MS" panose="020B0604020202020204" pitchFamily="50" charset="-128"/>
                </a:rPr>
                <a:t> (V)</a:t>
              </a:r>
              <a:endParaRPr kumimoji="1" lang="ja-JP" altLang="en-US" sz="24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2" name="テキスト ボックス 11"/>
            <p:cNvSpPr txBox="1"/>
            <p:nvPr/>
          </p:nvSpPr>
          <p:spPr>
            <a:xfrm rot="16200000">
              <a:off x="-275076" y="2635240"/>
              <a:ext cx="1090363" cy="461665"/>
            </a:xfrm>
            <a:prstGeom prst="rect">
              <a:avLst/>
            </a:prstGeom>
            <a:noFill/>
          </p:spPr>
          <p:txBody>
            <a:bodyPr wrap="none" rtlCol="0">
              <a:spAutoFit/>
            </a:bodyPr>
            <a:lstStyle/>
            <a:p>
              <a:r>
                <a:rPr lang="en-US" altLang="ja-JP" sz="2400" b="1" dirty="0">
                  <a:latin typeface="Arial Unicode MS" panose="020B0604020202020204" pitchFamily="50" charset="-128"/>
                  <a:ea typeface="Arial Unicode MS" panose="020B0604020202020204" pitchFamily="50" charset="-128"/>
                  <a:cs typeface="Arial Unicode MS" panose="020B0604020202020204" pitchFamily="50" charset="-128"/>
                </a:rPr>
                <a:t>Ids</a:t>
              </a:r>
              <a:r>
                <a:rPr kumimoji="1" lang="en-US" altLang="ja-JP" sz="2400" b="1" dirty="0">
                  <a:latin typeface="Arial Unicode MS" panose="020B0604020202020204" pitchFamily="50" charset="-128"/>
                  <a:ea typeface="Arial Unicode MS" panose="020B0604020202020204" pitchFamily="50" charset="-128"/>
                  <a:cs typeface="Arial Unicode MS" panose="020B0604020202020204" pitchFamily="50" charset="-128"/>
                </a:rPr>
                <a:t> (A)</a:t>
              </a:r>
              <a:endParaRPr kumimoji="1" lang="ja-JP" altLang="en-US" sz="24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sp>
        <p:nvSpPr>
          <p:cNvPr id="13" name="コンテンツ プレースホルダー 2"/>
          <p:cNvSpPr txBox="1">
            <a:spLocks/>
          </p:cNvSpPr>
          <p:nvPr/>
        </p:nvSpPr>
        <p:spPr>
          <a:xfrm>
            <a:off x="492404" y="4826422"/>
            <a:ext cx="4004071" cy="174207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sz="2000" dirty="0"/>
              <a:t>キャリア移動度上昇による飽和電流の増加</a:t>
            </a:r>
            <a:endParaRPr lang="en-US" altLang="ja-JP" sz="2000" dirty="0"/>
          </a:p>
          <a:p>
            <a:r>
              <a:rPr lang="en-US" altLang="ja-JP" sz="2000" dirty="0" err="1"/>
              <a:t>Vds</a:t>
            </a:r>
            <a:r>
              <a:rPr lang="ja-JP" altLang="en-US" sz="2000" dirty="0"/>
              <a:t>の低い領域で電流の立ち上がりが鈍る</a:t>
            </a:r>
            <a:endParaRPr lang="en-US" altLang="ja-JP" sz="2000" dirty="0"/>
          </a:p>
          <a:p>
            <a:pPr>
              <a:buFont typeface="Wingdings" panose="05000000000000000000" pitchFamily="2" charset="2"/>
              <a:buChar char="è"/>
            </a:pPr>
            <a:r>
              <a:rPr lang="ja-JP" altLang="en-US" sz="2000" dirty="0">
                <a:solidFill>
                  <a:srgbClr val="FF0000"/>
                </a:solidFill>
              </a:rPr>
              <a:t>回路モデル化が不可能</a:t>
            </a:r>
            <a:endParaRPr lang="en-US" altLang="ja-JP" sz="2000" dirty="0">
              <a:solidFill>
                <a:srgbClr val="FF0000"/>
              </a:solidFill>
            </a:endParaRPr>
          </a:p>
        </p:txBody>
      </p:sp>
      <p:grpSp>
        <p:nvGrpSpPr>
          <p:cNvPr id="20" name="グループ化 19"/>
          <p:cNvGrpSpPr/>
          <p:nvPr/>
        </p:nvGrpSpPr>
        <p:grpSpPr>
          <a:xfrm>
            <a:off x="4341167" y="1589713"/>
            <a:ext cx="4427816" cy="3698374"/>
            <a:chOff x="4341167" y="1589713"/>
            <a:chExt cx="4427816" cy="3698374"/>
          </a:xfrm>
        </p:grpSpPr>
        <p:pic>
          <p:nvPicPr>
            <p:cNvPr id="14" name="図 13"/>
            <p:cNvPicPr>
              <a:picLocks noChangeAspect="1"/>
            </p:cNvPicPr>
            <p:nvPr/>
          </p:nvPicPr>
          <p:blipFill>
            <a:blip r:embed="rId3"/>
            <a:stretch>
              <a:fillRect/>
            </a:stretch>
          </p:blipFill>
          <p:spPr>
            <a:xfrm>
              <a:off x="4651783" y="1589713"/>
              <a:ext cx="3989958" cy="3373743"/>
            </a:xfrm>
            <a:prstGeom prst="rect">
              <a:avLst/>
            </a:prstGeom>
          </p:spPr>
        </p:pic>
        <p:sp>
          <p:nvSpPr>
            <p:cNvPr id="15" name="テキスト ボックス 14"/>
            <p:cNvSpPr txBox="1"/>
            <p:nvPr/>
          </p:nvSpPr>
          <p:spPr>
            <a:xfrm>
              <a:off x="7558395" y="4826422"/>
              <a:ext cx="1210588" cy="461665"/>
            </a:xfrm>
            <a:prstGeom prst="rect">
              <a:avLst/>
            </a:prstGeom>
            <a:noFill/>
          </p:spPr>
          <p:txBody>
            <a:bodyPr wrap="none" rtlCol="0">
              <a:spAutoFit/>
            </a:bodyPr>
            <a:lstStyle/>
            <a:p>
              <a:r>
                <a:rPr lang="en-US" altLang="ja-JP" sz="2400" b="1" dirty="0" err="1">
                  <a:latin typeface="Arial Unicode MS" panose="020B0604020202020204" pitchFamily="50" charset="-128"/>
                  <a:ea typeface="Arial Unicode MS" panose="020B0604020202020204" pitchFamily="50" charset="-128"/>
                  <a:cs typeface="Arial Unicode MS" panose="020B0604020202020204" pitchFamily="50" charset="-128"/>
                </a:rPr>
                <a:t>Vgs</a:t>
              </a:r>
              <a:r>
                <a:rPr kumimoji="1" lang="en-US" altLang="ja-JP" sz="2400" b="1" dirty="0">
                  <a:latin typeface="Arial Unicode MS" panose="020B0604020202020204" pitchFamily="50" charset="-128"/>
                  <a:ea typeface="Arial Unicode MS" panose="020B0604020202020204" pitchFamily="50" charset="-128"/>
                  <a:cs typeface="Arial Unicode MS" panose="020B0604020202020204" pitchFamily="50" charset="-128"/>
                </a:rPr>
                <a:t> (V)</a:t>
              </a:r>
              <a:endParaRPr kumimoji="1" lang="ja-JP" altLang="en-US" sz="24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6" name="テキスト ボックス 15"/>
            <p:cNvSpPr txBox="1"/>
            <p:nvPr/>
          </p:nvSpPr>
          <p:spPr>
            <a:xfrm rot="16200000">
              <a:off x="4026818" y="2591221"/>
              <a:ext cx="1090363" cy="461665"/>
            </a:xfrm>
            <a:prstGeom prst="rect">
              <a:avLst/>
            </a:prstGeom>
            <a:noFill/>
          </p:spPr>
          <p:txBody>
            <a:bodyPr wrap="none" rtlCol="0">
              <a:spAutoFit/>
            </a:bodyPr>
            <a:lstStyle/>
            <a:p>
              <a:r>
                <a:rPr lang="en-US" altLang="ja-JP" sz="2400" b="1" dirty="0">
                  <a:latin typeface="Arial Unicode MS" panose="020B0604020202020204" pitchFamily="50" charset="-128"/>
                  <a:ea typeface="Arial Unicode MS" panose="020B0604020202020204" pitchFamily="50" charset="-128"/>
                  <a:cs typeface="Arial Unicode MS" panose="020B0604020202020204" pitchFamily="50" charset="-128"/>
                </a:rPr>
                <a:t>Ids</a:t>
              </a:r>
              <a:r>
                <a:rPr kumimoji="1" lang="en-US" altLang="ja-JP" sz="2400" b="1" dirty="0">
                  <a:latin typeface="Arial Unicode MS" panose="020B0604020202020204" pitchFamily="50" charset="-128"/>
                  <a:ea typeface="Arial Unicode MS" panose="020B0604020202020204" pitchFamily="50" charset="-128"/>
                  <a:cs typeface="Arial Unicode MS" panose="020B0604020202020204" pitchFamily="50" charset="-128"/>
                </a:rPr>
                <a:t> (A)</a:t>
              </a:r>
              <a:endParaRPr kumimoji="1" lang="ja-JP" altLang="en-US" sz="24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7" name="テキスト ボックス 16"/>
            <p:cNvSpPr txBox="1"/>
            <p:nvPr/>
          </p:nvSpPr>
          <p:spPr>
            <a:xfrm>
              <a:off x="6994835" y="3570914"/>
              <a:ext cx="1192955" cy="707886"/>
            </a:xfrm>
            <a:prstGeom prst="rect">
              <a:avLst/>
            </a:prstGeom>
            <a:solidFill>
              <a:schemeClr val="bg1"/>
            </a:solidFill>
          </p:spPr>
          <p:txBody>
            <a:bodyPr wrap="square" rtlCol="0">
              <a:spAutoFit/>
            </a:bodyPr>
            <a:lstStyle/>
            <a:p>
              <a:r>
                <a:rPr lang="en-US" altLang="ja-JP" sz="2000" b="1" dirty="0">
                  <a:solidFill>
                    <a:srgbClr val="FF0000"/>
                  </a:solidFill>
                  <a:latin typeface="Arial" panose="020B0604020202020204" pitchFamily="34" charset="0"/>
                  <a:cs typeface="Arial" panose="020B0604020202020204" pitchFamily="34" charset="0"/>
                </a:rPr>
                <a:t>̶̶   </a:t>
              </a:r>
              <a:r>
                <a:rPr kumimoji="1" lang="en-US" altLang="ja-JP" sz="2000" b="1" dirty="0">
                  <a:solidFill>
                    <a:srgbClr val="FF0000"/>
                  </a:solidFill>
                  <a:latin typeface="Arial" panose="020B0604020202020204" pitchFamily="34" charset="0"/>
                  <a:cs typeface="Arial" panose="020B0604020202020204" pitchFamily="34" charset="0"/>
                </a:rPr>
                <a:t>ROOM</a:t>
              </a:r>
              <a:endParaRPr lang="en-US" altLang="ja-JP" sz="2000" b="1" dirty="0">
                <a:solidFill>
                  <a:srgbClr val="FF0000"/>
                </a:solidFill>
                <a:latin typeface="Arial" panose="020B0604020202020204" pitchFamily="34" charset="0"/>
                <a:cs typeface="Arial" panose="020B0604020202020204" pitchFamily="34" charset="0"/>
              </a:endParaRPr>
            </a:p>
            <a:p>
              <a:r>
                <a:rPr kumimoji="1" lang="en-US" altLang="ja-JP" sz="2000" b="1" dirty="0">
                  <a:solidFill>
                    <a:srgbClr val="0070C0"/>
                  </a:solidFill>
                  <a:latin typeface="Arial" panose="020B0604020202020204" pitchFamily="34" charset="0"/>
                  <a:cs typeface="Arial" panose="020B0604020202020204" pitchFamily="34" charset="0"/>
                </a:rPr>
                <a:t>̶̶̶</a:t>
              </a:r>
              <a:r>
                <a:rPr kumimoji="1" lang="ja-JP" altLang="en-US" sz="2000" b="1" dirty="0">
                  <a:solidFill>
                    <a:srgbClr val="0070C0"/>
                  </a:solidFill>
                  <a:latin typeface="Arial" panose="020B0604020202020204" pitchFamily="34" charset="0"/>
                  <a:cs typeface="Arial" panose="020B0604020202020204" pitchFamily="34" charset="0"/>
                </a:rPr>
                <a:t>   </a:t>
              </a:r>
              <a:r>
                <a:rPr lang="en-US" altLang="ja-JP" sz="2000" b="1" dirty="0">
                  <a:solidFill>
                    <a:srgbClr val="0070C0"/>
                  </a:solidFill>
                  <a:latin typeface="Arial" panose="020B0604020202020204" pitchFamily="34" charset="0"/>
                  <a:cs typeface="Arial" panose="020B0604020202020204" pitchFamily="34" charset="0"/>
                </a:rPr>
                <a:t>3K</a:t>
              </a:r>
              <a:endParaRPr kumimoji="1" lang="ja-JP" altLang="en-US" sz="2000" b="1" dirty="0">
                <a:solidFill>
                  <a:srgbClr val="0070C0"/>
                </a:solidFill>
                <a:latin typeface="Arial" panose="020B0604020202020204" pitchFamily="34" charset="0"/>
                <a:cs typeface="Arial" panose="020B0604020202020204" pitchFamily="34" charset="0"/>
              </a:endParaRPr>
            </a:p>
          </p:txBody>
        </p:sp>
      </p:grpSp>
      <p:sp>
        <p:nvSpPr>
          <p:cNvPr id="18" name="コンテンツ プレースホルダー 2"/>
          <p:cNvSpPr txBox="1">
            <a:spLocks/>
          </p:cNvSpPr>
          <p:nvPr/>
        </p:nvSpPr>
        <p:spPr>
          <a:xfrm>
            <a:off x="4943927" y="5219917"/>
            <a:ext cx="4221777" cy="134857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sz="2000" dirty="0"/>
              <a:t>閾値電圧の移動</a:t>
            </a:r>
            <a:endParaRPr lang="en-US" altLang="ja-JP" sz="2000" dirty="0"/>
          </a:p>
          <a:p>
            <a:r>
              <a:rPr lang="ja-JP" altLang="en-US" sz="2000" dirty="0"/>
              <a:t>サブスレッショルド電流の抑制</a:t>
            </a:r>
            <a:endParaRPr lang="en-US" altLang="ja-JP" sz="2000" dirty="0"/>
          </a:p>
          <a:p>
            <a:pPr>
              <a:buFont typeface="Wingdings" panose="05000000000000000000" pitchFamily="2" charset="2"/>
              <a:buChar char="è"/>
            </a:pPr>
            <a:r>
              <a:rPr lang="ja-JP" altLang="en-US" sz="2000" dirty="0">
                <a:solidFill>
                  <a:srgbClr val="FF0000"/>
                </a:solidFill>
              </a:rPr>
              <a:t>超低消費電力化が可能か？</a:t>
            </a:r>
          </a:p>
        </p:txBody>
      </p:sp>
    </p:spTree>
    <p:extLst>
      <p:ext uri="{BB962C8B-B14F-4D97-AF65-F5344CB8AC3E}">
        <p14:creationId xmlns:p14="http://schemas.microsoft.com/office/powerpoint/2010/main" val="15247534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778098"/>
          </a:xfrm>
        </p:spPr>
        <p:txBody>
          <a:bodyPr>
            <a:normAutofit/>
          </a:bodyPr>
          <a:lstStyle/>
          <a:p>
            <a:r>
              <a:rPr kumimoji="1" lang="en-US" altLang="ja-JP" dirty="0"/>
              <a:t>LDD</a:t>
            </a:r>
            <a:r>
              <a:rPr kumimoji="1" lang="ja-JP" altLang="en-US" dirty="0"/>
              <a:t>濃度変更後</a:t>
            </a:r>
          </a:p>
        </p:txBody>
      </p:sp>
      <p:sp>
        <p:nvSpPr>
          <p:cNvPr id="3" name="コンテンツ プレースホルダー 2"/>
          <p:cNvSpPr>
            <a:spLocks noGrp="1"/>
          </p:cNvSpPr>
          <p:nvPr>
            <p:ph idx="1"/>
          </p:nvPr>
        </p:nvSpPr>
        <p:spPr>
          <a:xfrm>
            <a:off x="262059" y="2032025"/>
            <a:ext cx="8229600" cy="604664"/>
          </a:xfrm>
        </p:spPr>
        <p:txBody>
          <a:bodyPr>
            <a:noAutofit/>
          </a:bodyPr>
          <a:lstStyle/>
          <a:p>
            <a:r>
              <a:rPr kumimoji="1" lang="en-US" altLang="ja-JP" sz="2800" dirty="0"/>
              <a:t>p-</a:t>
            </a:r>
            <a:r>
              <a:rPr kumimoji="1" lang="en-US" altLang="ja-JP" sz="2800" dirty="0" err="1"/>
              <a:t>ch</a:t>
            </a:r>
            <a:r>
              <a:rPr kumimoji="1" lang="en-US" altLang="ja-JP" sz="2800" dirty="0"/>
              <a:t> ST2 W/L=10</a:t>
            </a:r>
            <a:r>
              <a:rPr kumimoji="1" lang="en-US" altLang="ja-JP" sz="2800" dirty="0">
                <a:sym typeface="Symbol" panose="05050102010706020507" pitchFamily="18" charset="2"/>
              </a:rPr>
              <a:t>m/1.0m</a:t>
            </a:r>
            <a:endParaRPr kumimoji="1" lang="ja-JP" altLang="en-US" sz="2800" dirty="0"/>
          </a:p>
        </p:txBody>
      </p:sp>
      <p:sp>
        <p:nvSpPr>
          <p:cNvPr id="4" name="スライド番号プレースホルダー 3"/>
          <p:cNvSpPr>
            <a:spLocks noGrp="1"/>
          </p:cNvSpPr>
          <p:nvPr>
            <p:ph type="sldNum" sz="quarter" idx="12"/>
          </p:nvPr>
        </p:nvSpPr>
        <p:spPr/>
        <p:txBody>
          <a:bodyPr/>
          <a:lstStyle/>
          <a:p>
            <a:fld id="{D2D8002D-B5B0-4BAC-B1F6-782DDCCE6D9C}" type="slidenum">
              <a:rPr kumimoji="1" lang="ja-JP" altLang="en-US" smtClean="0"/>
              <a:t>7</a:t>
            </a:fld>
            <a:endParaRPr kumimoji="1" lang="ja-JP" altLang="en-US"/>
          </a:p>
        </p:txBody>
      </p:sp>
      <p:grpSp>
        <p:nvGrpSpPr>
          <p:cNvPr id="7" name="グループ化 6"/>
          <p:cNvGrpSpPr/>
          <p:nvPr/>
        </p:nvGrpSpPr>
        <p:grpSpPr>
          <a:xfrm>
            <a:off x="31227" y="2607355"/>
            <a:ext cx="8935602" cy="3748995"/>
            <a:chOff x="39337" y="1689875"/>
            <a:chExt cx="8935602" cy="3748995"/>
          </a:xfrm>
        </p:grpSpPr>
        <p:pic>
          <p:nvPicPr>
            <p:cNvPr id="6" name="図 5"/>
            <p:cNvPicPr>
              <a:picLocks noChangeAspect="1"/>
            </p:cNvPicPr>
            <p:nvPr/>
          </p:nvPicPr>
          <p:blipFill>
            <a:blip r:embed="rId2"/>
            <a:stretch>
              <a:fillRect/>
            </a:stretch>
          </p:blipFill>
          <p:spPr>
            <a:xfrm>
              <a:off x="225317" y="1689875"/>
              <a:ext cx="8749622" cy="3748995"/>
            </a:xfrm>
            <a:prstGeom prst="rect">
              <a:avLst/>
            </a:prstGeom>
          </p:spPr>
        </p:pic>
        <p:sp>
          <p:nvSpPr>
            <p:cNvPr id="21" name="テキスト ボックス 20"/>
            <p:cNvSpPr txBox="1"/>
            <p:nvPr/>
          </p:nvSpPr>
          <p:spPr>
            <a:xfrm>
              <a:off x="1043608" y="4977205"/>
              <a:ext cx="2023311" cy="461665"/>
            </a:xfrm>
            <a:prstGeom prst="rect">
              <a:avLst/>
            </a:prstGeom>
            <a:noFill/>
          </p:spPr>
          <p:txBody>
            <a:bodyPr wrap="none" rtlCol="0">
              <a:spAutoFit/>
            </a:bodyPr>
            <a:lstStyle/>
            <a:p>
              <a:r>
                <a:rPr lang="en-US" altLang="ja-JP" sz="2400" b="1" dirty="0" err="1">
                  <a:latin typeface="Arial Unicode MS" panose="020B0604020202020204" pitchFamily="50" charset="-128"/>
                  <a:ea typeface="Arial Unicode MS" panose="020B0604020202020204" pitchFamily="50" charset="-128"/>
                  <a:cs typeface="Arial Unicode MS" panose="020B0604020202020204" pitchFamily="50" charset="-128"/>
                </a:rPr>
                <a:t>Vds</a:t>
              </a:r>
              <a:r>
                <a:rPr kumimoji="1" lang="en-US" altLang="ja-JP" sz="2400" b="1" dirty="0">
                  <a:latin typeface="Arial Unicode MS" panose="020B0604020202020204" pitchFamily="50" charset="-128"/>
                  <a:ea typeface="Arial Unicode MS" panose="020B0604020202020204" pitchFamily="50" charset="-128"/>
                  <a:cs typeface="Arial Unicode MS" panose="020B0604020202020204" pitchFamily="50" charset="-128"/>
                </a:rPr>
                <a:t> (V)+1.8V</a:t>
              </a:r>
              <a:endParaRPr kumimoji="1" lang="ja-JP" altLang="en-US" sz="24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3" name="テキスト ボックス 22"/>
            <p:cNvSpPr txBox="1"/>
            <p:nvPr/>
          </p:nvSpPr>
          <p:spPr>
            <a:xfrm rot="16200000">
              <a:off x="-326308" y="2737062"/>
              <a:ext cx="1192955" cy="461665"/>
            </a:xfrm>
            <a:prstGeom prst="rect">
              <a:avLst/>
            </a:prstGeom>
            <a:noFill/>
          </p:spPr>
          <p:txBody>
            <a:bodyPr wrap="none" rtlCol="0">
              <a:spAutoFit/>
            </a:bodyPr>
            <a:lstStyle/>
            <a:p>
              <a:r>
                <a:rPr lang="en-US" altLang="ja-JP" sz="2400" b="1" dirty="0">
                  <a:latin typeface="Arial Unicode MS" panose="020B0604020202020204" pitchFamily="50" charset="-128"/>
                  <a:ea typeface="Arial Unicode MS" panose="020B0604020202020204" pitchFamily="50" charset="-128"/>
                  <a:cs typeface="Arial Unicode MS" panose="020B0604020202020204" pitchFamily="50" charset="-128"/>
                </a:rPr>
                <a:t>-Ids</a:t>
              </a:r>
              <a:r>
                <a:rPr kumimoji="1" lang="en-US" altLang="ja-JP" sz="2400" b="1" dirty="0">
                  <a:latin typeface="Arial Unicode MS" panose="020B0604020202020204" pitchFamily="50" charset="-128"/>
                  <a:ea typeface="Arial Unicode MS" panose="020B0604020202020204" pitchFamily="50" charset="-128"/>
                  <a:cs typeface="Arial Unicode MS" panose="020B0604020202020204" pitchFamily="50" charset="-128"/>
                </a:rPr>
                <a:t> (A)</a:t>
              </a:r>
              <a:endParaRPr kumimoji="1" lang="ja-JP" altLang="en-US" sz="24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4" name="テキスト ボックス 23"/>
            <p:cNvSpPr txBox="1"/>
            <p:nvPr/>
          </p:nvSpPr>
          <p:spPr>
            <a:xfrm>
              <a:off x="5292080" y="4771766"/>
              <a:ext cx="2023311" cy="461665"/>
            </a:xfrm>
            <a:prstGeom prst="rect">
              <a:avLst/>
            </a:prstGeom>
            <a:noFill/>
          </p:spPr>
          <p:txBody>
            <a:bodyPr wrap="none" rtlCol="0">
              <a:spAutoFit/>
            </a:bodyPr>
            <a:lstStyle/>
            <a:p>
              <a:r>
                <a:rPr lang="en-US" altLang="ja-JP" sz="2400" b="1" dirty="0" err="1">
                  <a:latin typeface="Arial Unicode MS" panose="020B0604020202020204" pitchFamily="50" charset="-128"/>
                  <a:ea typeface="Arial Unicode MS" panose="020B0604020202020204" pitchFamily="50" charset="-128"/>
                  <a:cs typeface="Arial Unicode MS" panose="020B0604020202020204" pitchFamily="50" charset="-128"/>
                </a:rPr>
                <a:t>Vds</a:t>
              </a:r>
              <a:r>
                <a:rPr kumimoji="1" lang="en-US" altLang="ja-JP" sz="2400" b="1" dirty="0">
                  <a:latin typeface="Arial Unicode MS" panose="020B0604020202020204" pitchFamily="50" charset="-128"/>
                  <a:ea typeface="Arial Unicode MS" panose="020B0604020202020204" pitchFamily="50" charset="-128"/>
                  <a:cs typeface="Arial Unicode MS" panose="020B0604020202020204" pitchFamily="50" charset="-128"/>
                </a:rPr>
                <a:t> (V)+1.8V</a:t>
              </a:r>
              <a:endParaRPr kumimoji="1" lang="ja-JP" altLang="en-US" sz="24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sp>
        <p:nvSpPr>
          <p:cNvPr id="25" name="コンテンツ プレースホルダー 2"/>
          <p:cNvSpPr txBox="1">
            <a:spLocks/>
          </p:cNvSpPr>
          <p:nvPr/>
        </p:nvSpPr>
        <p:spPr>
          <a:xfrm>
            <a:off x="262059" y="866855"/>
            <a:ext cx="8229600" cy="95973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sz="2400" dirty="0"/>
              <a:t>LDD(Lightly doped drain)</a:t>
            </a:r>
            <a:r>
              <a:rPr lang="ja-JP" altLang="en-US" sz="2400" dirty="0"/>
              <a:t>不純物濃度を増加することで，極低温においても</a:t>
            </a:r>
            <a:r>
              <a:rPr lang="en-US" altLang="ja-JP" sz="2400" dirty="0"/>
              <a:t>Id-</a:t>
            </a:r>
            <a:r>
              <a:rPr lang="en-US" altLang="ja-JP" sz="2400" dirty="0" err="1"/>
              <a:t>Vd</a:t>
            </a:r>
            <a:r>
              <a:rPr lang="ja-JP" altLang="en-US" sz="2400" dirty="0"/>
              <a:t>の立ち上がりが線形に回復</a:t>
            </a:r>
          </a:p>
        </p:txBody>
      </p:sp>
      <p:pic>
        <p:nvPicPr>
          <p:cNvPr id="26" name="図 25"/>
          <p:cNvPicPr>
            <a:picLocks noChangeAspect="1"/>
          </p:cNvPicPr>
          <p:nvPr/>
        </p:nvPicPr>
        <p:blipFill>
          <a:blip r:embed="rId3"/>
          <a:stretch>
            <a:fillRect/>
          </a:stretch>
        </p:blipFill>
        <p:spPr>
          <a:xfrm>
            <a:off x="5064853" y="2191094"/>
            <a:ext cx="3426806" cy="771699"/>
          </a:xfrm>
          <a:prstGeom prst="rect">
            <a:avLst/>
          </a:prstGeom>
        </p:spPr>
      </p:pic>
    </p:spTree>
    <p:extLst>
      <p:ext uri="{BB962C8B-B14F-4D97-AF65-F5344CB8AC3E}">
        <p14:creationId xmlns:p14="http://schemas.microsoft.com/office/powerpoint/2010/main" val="27400249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グループ化 38"/>
          <p:cNvGrpSpPr/>
          <p:nvPr/>
        </p:nvGrpSpPr>
        <p:grpSpPr>
          <a:xfrm>
            <a:off x="4427924" y="628461"/>
            <a:ext cx="4474835" cy="4063215"/>
            <a:chOff x="974136" y="2635487"/>
            <a:chExt cx="3806712" cy="3456556"/>
          </a:xfrm>
        </p:grpSpPr>
        <p:grpSp>
          <p:nvGrpSpPr>
            <p:cNvPr id="40" name="グループ化 39"/>
            <p:cNvGrpSpPr/>
            <p:nvPr/>
          </p:nvGrpSpPr>
          <p:grpSpPr>
            <a:xfrm>
              <a:off x="974136" y="2635487"/>
              <a:ext cx="3806712" cy="3456556"/>
              <a:chOff x="958063" y="1838057"/>
              <a:chExt cx="4677293" cy="4247058"/>
            </a:xfrm>
          </p:grpSpPr>
          <p:grpSp>
            <p:nvGrpSpPr>
              <p:cNvPr id="43" name="グループ化 42"/>
              <p:cNvGrpSpPr/>
              <p:nvPr/>
            </p:nvGrpSpPr>
            <p:grpSpPr>
              <a:xfrm>
                <a:off x="958063" y="2160815"/>
                <a:ext cx="4677293" cy="3924300"/>
                <a:chOff x="-101480" y="2044700"/>
                <a:chExt cx="4677293" cy="3924300"/>
              </a:xfrm>
            </p:grpSpPr>
            <p:pic>
              <p:nvPicPr>
                <p:cNvPr id="47" name="図 46"/>
                <p:cNvPicPr>
                  <a:picLocks noChangeAspect="1"/>
                </p:cNvPicPr>
                <p:nvPr/>
              </p:nvPicPr>
              <p:blipFill rotWithShape="1">
                <a:blip r:embed="rId3"/>
                <a:srcRect l="43417" t="2509" r="1595" b="21755"/>
                <a:stretch/>
              </p:blipFill>
              <p:spPr>
                <a:xfrm>
                  <a:off x="778514" y="2044700"/>
                  <a:ext cx="3797299" cy="3924300"/>
                </a:xfrm>
                <a:prstGeom prst="rect">
                  <a:avLst/>
                </a:prstGeom>
              </p:spPr>
            </p:pic>
            <p:cxnSp>
              <p:nvCxnSpPr>
                <p:cNvPr id="50" name="直線矢印コネクタ 49"/>
                <p:cNvCxnSpPr/>
                <p:nvPr/>
              </p:nvCxnSpPr>
              <p:spPr>
                <a:xfrm flipV="1">
                  <a:off x="628650" y="2447925"/>
                  <a:ext cx="0" cy="1781175"/>
                </a:xfrm>
                <a:prstGeom prst="straightConnector1">
                  <a:avLst/>
                </a:prstGeom>
                <a:ln w="38100">
                  <a:solidFill>
                    <a:srgbClr val="0070C0"/>
                  </a:solidFill>
                  <a:headEnd type="arrow" w="lg" len="sm"/>
                  <a:tailEnd type="arrow" w="lg" len="sm"/>
                </a:ln>
              </p:spPr>
              <p:style>
                <a:lnRef idx="1">
                  <a:schemeClr val="accent1"/>
                </a:lnRef>
                <a:fillRef idx="0">
                  <a:schemeClr val="accent1"/>
                </a:fillRef>
                <a:effectRef idx="0">
                  <a:schemeClr val="accent1"/>
                </a:effectRef>
                <a:fontRef idx="minor">
                  <a:schemeClr val="tx1"/>
                </a:fontRef>
              </p:style>
            </p:cxnSp>
            <p:cxnSp>
              <p:nvCxnSpPr>
                <p:cNvPr id="52" name="直線矢印コネクタ 51"/>
                <p:cNvCxnSpPr/>
                <p:nvPr/>
              </p:nvCxnSpPr>
              <p:spPr>
                <a:xfrm flipV="1">
                  <a:off x="628650" y="4305253"/>
                  <a:ext cx="0" cy="1333499"/>
                </a:xfrm>
                <a:prstGeom prst="straightConnector1">
                  <a:avLst/>
                </a:prstGeom>
                <a:ln w="38100">
                  <a:solidFill>
                    <a:srgbClr val="FF0000"/>
                  </a:solidFill>
                  <a:headEnd type="arrow" w="lg" len="sm"/>
                  <a:tailEnd type="arrow" w="lg" len="sm"/>
                </a:ln>
              </p:spPr>
              <p:style>
                <a:lnRef idx="1">
                  <a:schemeClr val="accent1"/>
                </a:lnRef>
                <a:fillRef idx="0">
                  <a:schemeClr val="accent1"/>
                </a:fillRef>
                <a:effectRef idx="0">
                  <a:schemeClr val="accent1"/>
                </a:effectRef>
                <a:fontRef idx="minor">
                  <a:schemeClr val="tx1"/>
                </a:fontRef>
              </p:style>
            </p:cxnSp>
            <p:sp>
              <p:nvSpPr>
                <p:cNvPr id="53" name="テキスト ボックス 52"/>
                <p:cNvSpPr txBox="1"/>
                <p:nvPr/>
              </p:nvSpPr>
              <p:spPr>
                <a:xfrm rot="16200000">
                  <a:off x="-398758" y="2975781"/>
                  <a:ext cx="1122609" cy="528053"/>
                </a:xfrm>
                <a:prstGeom prst="rect">
                  <a:avLst/>
                </a:prstGeom>
                <a:noFill/>
              </p:spPr>
              <p:txBody>
                <a:bodyPr wrap="square" rtlCol="0">
                  <a:spAutoFit/>
                </a:bodyPr>
                <a:lstStyle/>
                <a:p>
                  <a:r>
                    <a:rPr kumimoji="1" lang="en-US" altLang="ja-JP" sz="2400" b="1" dirty="0">
                      <a:solidFill>
                        <a:srgbClr val="0070C0"/>
                      </a:solidFill>
                      <a:latin typeface="Arial Unicode MS" panose="020B0604020202020204" pitchFamily="50" charset="-128"/>
                      <a:ea typeface="Arial Unicode MS" panose="020B0604020202020204" pitchFamily="50" charset="-128"/>
                      <a:cs typeface="Arial Unicode MS" panose="020B0604020202020204" pitchFamily="50" charset="-128"/>
                    </a:rPr>
                    <a:t>8mV</a:t>
                  </a:r>
                  <a:endParaRPr kumimoji="1" lang="ja-JP" altLang="en-US" sz="2400" b="1" dirty="0">
                    <a:solidFill>
                      <a:srgbClr val="0070C0"/>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56" name="テキスト ボックス 55"/>
                <p:cNvSpPr txBox="1"/>
                <p:nvPr/>
              </p:nvSpPr>
              <p:spPr>
                <a:xfrm rot="16200000">
                  <a:off x="-575153" y="4565629"/>
                  <a:ext cx="1534981" cy="528053"/>
                </a:xfrm>
                <a:prstGeom prst="rect">
                  <a:avLst/>
                </a:prstGeom>
                <a:noFill/>
              </p:spPr>
              <p:txBody>
                <a:bodyPr wrap="square" rtlCol="0">
                  <a:spAutoFit/>
                </a:bodyPr>
                <a:lstStyle/>
                <a:p>
                  <a:r>
                    <a:rPr lang="en-US" altLang="ja-JP" sz="2400" b="1"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150</a:t>
                  </a:r>
                  <a:r>
                    <a:rPr kumimoji="1" lang="en-US" altLang="ja-JP" sz="2400" b="1"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mV</a:t>
                  </a:r>
                  <a:endParaRPr kumimoji="1" lang="ja-JP" altLang="en-US" sz="2400" b="1"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cxnSp>
            <p:nvCxnSpPr>
              <p:cNvPr id="44" name="直線矢印コネクタ 43"/>
              <p:cNvCxnSpPr/>
              <p:nvPr/>
            </p:nvCxnSpPr>
            <p:spPr>
              <a:xfrm flipV="1">
                <a:off x="1680325" y="2308859"/>
                <a:ext cx="0" cy="255181"/>
              </a:xfrm>
              <a:prstGeom prst="straightConnector1">
                <a:avLst/>
              </a:prstGeom>
              <a:ln w="25400">
                <a:solidFill>
                  <a:srgbClr val="00B050"/>
                </a:solidFill>
                <a:headEnd type="arrow" w="lg" len="sm"/>
                <a:tailEnd type="arrow" w="lg" len="sm"/>
              </a:ln>
            </p:spPr>
            <p:style>
              <a:lnRef idx="1">
                <a:schemeClr val="accent1"/>
              </a:lnRef>
              <a:fillRef idx="0">
                <a:schemeClr val="accent1"/>
              </a:fillRef>
              <a:effectRef idx="0">
                <a:schemeClr val="accent1"/>
              </a:effectRef>
              <a:fontRef idx="minor">
                <a:schemeClr val="tx1"/>
              </a:fontRef>
            </p:style>
          </p:cxnSp>
          <p:sp>
            <p:nvSpPr>
              <p:cNvPr id="45" name="テキスト ボックス 44"/>
              <p:cNvSpPr txBox="1"/>
              <p:nvPr/>
            </p:nvSpPr>
            <p:spPr>
              <a:xfrm rot="16200000">
                <a:off x="759047" y="2072277"/>
                <a:ext cx="926086" cy="457646"/>
              </a:xfrm>
              <a:prstGeom prst="rect">
                <a:avLst/>
              </a:prstGeom>
              <a:noFill/>
            </p:spPr>
            <p:txBody>
              <a:bodyPr wrap="square" rtlCol="0">
                <a:spAutoFit/>
              </a:bodyPr>
              <a:lstStyle/>
              <a:p>
                <a:r>
                  <a:rPr lang="en-US" altLang="ja-JP" sz="2000" b="1" dirty="0">
                    <a:solidFill>
                      <a:srgbClr val="00B050"/>
                    </a:solidFill>
                    <a:latin typeface="Arial Narrow" panose="020B0606020202030204" pitchFamily="34" charset="0"/>
                  </a:rPr>
                  <a:t>10</a:t>
                </a:r>
                <a:r>
                  <a:rPr kumimoji="1" lang="en-US" altLang="ja-JP" sz="2000" b="1" dirty="0">
                    <a:solidFill>
                      <a:srgbClr val="00B050"/>
                    </a:solidFill>
                    <a:latin typeface="Arial Narrow" panose="020B0606020202030204" pitchFamily="34" charset="0"/>
                  </a:rPr>
                  <a:t>mV</a:t>
                </a:r>
                <a:endParaRPr kumimoji="1" lang="ja-JP" altLang="en-US" sz="2000" b="1" dirty="0">
                  <a:solidFill>
                    <a:srgbClr val="00B050"/>
                  </a:solidFill>
                  <a:latin typeface="Arial Narrow" panose="020B0606020202030204" pitchFamily="34" charset="0"/>
                </a:endParaRPr>
              </a:p>
            </p:txBody>
          </p:sp>
        </p:grpSp>
        <p:cxnSp>
          <p:nvCxnSpPr>
            <p:cNvPr id="41" name="直線矢印コネクタ 40"/>
            <p:cNvCxnSpPr/>
            <p:nvPr/>
          </p:nvCxnSpPr>
          <p:spPr>
            <a:xfrm>
              <a:off x="2124075" y="4693452"/>
              <a:ext cx="543564" cy="0"/>
            </a:xfrm>
            <a:prstGeom prst="straightConnector1">
              <a:avLst/>
            </a:prstGeom>
            <a:ln w="38100">
              <a:solidFill>
                <a:schemeClr val="tx1"/>
              </a:solidFill>
              <a:headEnd type="arrow" w="lg" len="sm"/>
              <a:tailEnd type="arrow" w="lg" len="sm"/>
            </a:ln>
          </p:spPr>
          <p:style>
            <a:lnRef idx="1">
              <a:schemeClr val="accent1"/>
            </a:lnRef>
            <a:fillRef idx="0">
              <a:schemeClr val="accent1"/>
            </a:fillRef>
            <a:effectRef idx="0">
              <a:schemeClr val="accent1"/>
            </a:effectRef>
            <a:fontRef idx="minor">
              <a:schemeClr val="tx1"/>
            </a:fontRef>
          </p:style>
        </p:cxnSp>
        <p:sp>
          <p:nvSpPr>
            <p:cNvPr id="42" name="テキスト ボックス 41"/>
            <p:cNvSpPr txBox="1"/>
            <p:nvPr/>
          </p:nvSpPr>
          <p:spPr>
            <a:xfrm>
              <a:off x="2124075" y="4706745"/>
              <a:ext cx="959812" cy="429767"/>
            </a:xfrm>
            <a:prstGeom prst="rect">
              <a:avLst/>
            </a:prstGeom>
            <a:noFill/>
          </p:spPr>
          <p:txBody>
            <a:bodyPr wrap="none" rtlCol="0">
              <a:spAutoFit/>
            </a:bodyPr>
            <a:lstStyle/>
            <a:p>
              <a:r>
                <a:rPr kumimoji="1" lang="en-US" altLang="ja-JP" sz="2400" b="1" dirty="0">
                  <a:latin typeface="Arial Unicode MS" panose="020B0604020202020204" pitchFamily="50" charset="-128"/>
                  <a:ea typeface="Arial Unicode MS" panose="020B0604020202020204" pitchFamily="50" charset="-128"/>
                  <a:cs typeface="Arial Unicode MS" panose="020B0604020202020204" pitchFamily="50" charset="-128"/>
                </a:rPr>
                <a:t>100</a:t>
              </a:r>
              <a:r>
                <a:rPr kumimoji="1" lang="en-US" altLang="ja-JP" sz="2400" b="1"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s</a:t>
              </a:r>
              <a:endParaRPr kumimoji="1" lang="ja-JP" altLang="en-US" sz="24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sp>
        <p:nvSpPr>
          <p:cNvPr id="2" name="タイトル 1"/>
          <p:cNvSpPr>
            <a:spLocks noGrp="1"/>
          </p:cNvSpPr>
          <p:nvPr>
            <p:ph type="title"/>
          </p:nvPr>
        </p:nvSpPr>
        <p:spPr>
          <a:xfrm>
            <a:off x="457200" y="134117"/>
            <a:ext cx="8229600" cy="562074"/>
          </a:xfrm>
        </p:spPr>
        <p:txBody>
          <a:bodyPr>
            <a:noAutofit/>
          </a:bodyPr>
          <a:lstStyle/>
          <a:p>
            <a:r>
              <a:rPr kumimoji="1" lang="en-US" altLang="ja-JP" sz="3600" dirty="0"/>
              <a:t>SOI prototype amplifier</a:t>
            </a:r>
            <a:endParaRPr kumimoji="1" lang="ja-JP" altLang="en-US" sz="3600" dirty="0"/>
          </a:p>
        </p:txBody>
      </p:sp>
      <p:grpSp>
        <p:nvGrpSpPr>
          <p:cNvPr id="33" name="グループ化 32"/>
          <p:cNvGrpSpPr/>
          <p:nvPr/>
        </p:nvGrpSpPr>
        <p:grpSpPr>
          <a:xfrm>
            <a:off x="323528" y="1094336"/>
            <a:ext cx="4032448" cy="4608512"/>
            <a:chOff x="683568" y="1723822"/>
            <a:chExt cx="4032448" cy="4608512"/>
          </a:xfrm>
        </p:grpSpPr>
        <p:pic>
          <p:nvPicPr>
            <p:cNvPr id="5" name="図 4"/>
            <p:cNvPicPr>
              <a:picLocks noChangeAspect="1"/>
            </p:cNvPicPr>
            <p:nvPr/>
          </p:nvPicPr>
          <p:blipFill rotWithShape="1">
            <a:blip r:embed="rId4"/>
            <a:srcRect l="4774" t="1301" r="6099" b="2891"/>
            <a:stretch/>
          </p:blipFill>
          <p:spPr>
            <a:xfrm>
              <a:off x="683568" y="1723822"/>
              <a:ext cx="4032448" cy="4608512"/>
            </a:xfrm>
            <a:prstGeom prst="rect">
              <a:avLst/>
            </a:prstGeom>
          </p:spPr>
        </p:pic>
        <p:sp>
          <p:nvSpPr>
            <p:cNvPr id="6" name="正方形/長方形 5"/>
            <p:cNvSpPr/>
            <p:nvPr/>
          </p:nvSpPr>
          <p:spPr>
            <a:xfrm>
              <a:off x="683568" y="4005064"/>
              <a:ext cx="1224136" cy="23272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Ｖ</a:t>
              </a:r>
            </a:p>
          </p:txBody>
        </p:sp>
        <p:cxnSp>
          <p:nvCxnSpPr>
            <p:cNvPr id="11" name="直線コネクタ 10"/>
            <p:cNvCxnSpPr/>
            <p:nvPr/>
          </p:nvCxnSpPr>
          <p:spPr>
            <a:xfrm>
              <a:off x="2627784" y="3068960"/>
              <a:ext cx="0" cy="216024"/>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p:nvCxnSpPr>
          <p:spPr>
            <a:xfrm>
              <a:off x="2627784" y="3374410"/>
              <a:ext cx="0" cy="558646"/>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直線コネクタ 16"/>
            <p:cNvCxnSpPr/>
            <p:nvPr/>
          </p:nvCxnSpPr>
          <p:spPr>
            <a:xfrm flipV="1">
              <a:off x="2483768" y="3280792"/>
              <a:ext cx="288032" cy="4192"/>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直線コネクタ 19"/>
            <p:cNvCxnSpPr/>
            <p:nvPr/>
          </p:nvCxnSpPr>
          <p:spPr>
            <a:xfrm flipV="1">
              <a:off x="2483768" y="3374410"/>
              <a:ext cx="288032" cy="4192"/>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正方形/長方形 21"/>
            <p:cNvSpPr/>
            <p:nvPr/>
          </p:nvSpPr>
          <p:spPr>
            <a:xfrm>
              <a:off x="2332691" y="3377941"/>
              <a:ext cx="79070" cy="1619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6" name="直線コネクタ 25"/>
            <p:cNvCxnSpPr/>
            <p:nvPr/>
          </p:nvCxnSpPr>
          <p:spPr>
            <a:xfrm>
              <a:off x="2332691" y="3414876"/>
              <a:ext cx="79070"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正方形/長方形 30"/>
            <p:cNvSpPr/>
            <p:nvPr/>
          </p:nvSpPr>
          <p:spPr>
            <a:xfrm>
              <a:off x="1519069" y="4530730"/>
              <a:ext cx="1224136" cy="18016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二等辺三角形 28"/>
            <p:cNvSpPr/>
            <p:nvPr/>
          </p:nvSpPr>
          <p:spPr>
            <a:xfrm rot="10800000">
              <a:off x="2355042" y="6088554"/>
              <a:ext cx="111542" cy="144016"/>
            </a:xfrm>
            <a:prstGeom prst="triangle">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cxnSp>
          <p:nvCxnSpPr>
            <p:cNvPr id="23" name="直線コネクタ 22"/>
            <p:cNvCxnSpPr/>
            <p:nvPr/>
          </p:nvCxnSpPr>
          <p:spPr>
            <a:xfrm>
              <a:off x="2411761" y="3414876"/>
              <a:ext cx="0" cy="2669955"/>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1" name="正方形/長方形 60"/>
          <p:cNvSpPr/>
          <p:nvPr/>
        </p:nvSpPr>
        <p:spPr>
          <a:xfrm>
            <a:off x="1651433" y="1373933"/>
            <a:ext cx="1192375" cy="2427547"/>
          </a:xfrm>
          <a:prstGeom prst="rect">
            <a:avLst/>
          </a:prstGeom>
          <a:noFill/>
          <a:ln w="63500">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74" name="正方形/長方形 73"/>
          <p:cNvSpPr/>
          <p:nvPr/>
        </p:nvSpPr>
        <p:spPr>
          <a:xfrm>
            <a:off x="3108869" y="1373933"/>
            <a:ext cx="591377" cy="2427547"/>
          </a:xfrm>
          <a:prstGeom prst="rect">
            <a:avLst/>
          </a:prstGeom>
          <a:noFill/>
          <a:ln w="63500">
            <a:solidFill>
              <a:schemeClr val="tx2">
                <a:lumMod val="60000"/>
                <a:lumOff val="40000"/>
              </a:schemeClr>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75" name="テキスト ボックス 74"/>
          <p:cNvSpPr txBox="1"/>
          <p:nvPr/>
        </p:nvSpPr>
        <p:spPr>
          <a:xfrm>
            <a:off x="1651433" y="3860679"/>
            <a:ext cx="1457436" cy="830997"/>
          </a:xfrm>
          <a:prstGeom prst="rect">
            <a:avLst/>
          </a:prstGeom>
          <a:noFill/>
        </p:spPr>
        <p:txBody>
          <a:bodyPr wrap="square" rtlCol="0">
            <a:spAutoFit/>
          </a:bodyPr>
          <a:lstStyle/>
          <a:p>
            <a:r>
              <a:rPr lang="en-US" altLang="ja-JP" sz="2400" b="1" dirty="0">
                <a:solidFill>
                  <a:schemeClr val="accent6">
                    <a:lumMod val="75000"/>
                  </a:schemeClr>
                </a:solidFill>
              </a:rPr>
              <a:t>Amplifier stage</a:t>
            </a:r>
            <a:endParaRPr kumimoji="1" lang="ja-JP" altLang="en-US" sz="2400" b="1" dirty="0">
              <a:solidFill>
                <a:schemeClr val="accent6">
                  <a:lumMod val="75000"/>
                </a:schemeClr>
              </a:solidFill>
            </a:endParaRPr>
          </a:p>
        </p:txBody>
      </p:sp>
      <p:sp>
        <p:nvSpPr>
          <p:cNvPr id="76" name="テキスト ボックス 75"/>
          <p:cNvSpPr txBox="1"/>
          <p:nvPr/>
        </p:nvSpPr>
        <p:spPr>
          <a:xfrm>
            <a:off x="3117493" y="3862418"/>
            <a:ext cx="1051267" cy="830997"/>
          </a:xfrm>
          <a:prstGeom prst="rect">
            <a:avLst/>
          </a:prstGeom>
          <a:noFill/>
        </p:spPr>
        <p:txBody>
          <a:bodyPr wrap="square" rtlCol="0">
            <a:spAutoFit/>
          </a:bodyPr>
          <a:lstStyle/>
          <a:p>
            <a:r>
              <a:rPr lang="en-US" altLang="ja-JP" sz="2400" b="1" dirty="0">
                <a:solidFill>
                  <a:srgbClr val="0070C0"/>
                </a:solidFill>
              </a:rPr>
              <a:t>Buffer stage</a:t>
            </a:r>
            <a:endParaRPr kumimoji="1" lang="ja-JP" altLang="en-US" sz="2400" b="1" dirty="0">
              <a:solidFill>
                <a:srgbClr val="0070C0"/>
              </a:solidFill>
            </a:endParaRPr>
          </a:p>
        </p:txBody>
      </p:sp>
      <p:sp>
        <p:nvSpPr>
          <p:cNvPr id="78" name="テキスト ボックス 77"/>
          <p:cNvSpPr txBox="1"/>
          <p:nvPr/>
        </p:nvSpPr>
        <p:spPr>
          <a:xfrm>
            <a:off x="6982960" y="1220799"/>
            <a:ext cx="1973617" cy="584775"/>
          </a:xfrm>
          <a:prstGeom prst="rect">
            <a:avLst/>
          </a:prstGeom>
          <a:noFill/>
        </p:spPr>
        <p:txBody>
          <a:bodyPr wrap="none" rtlCol="0">
            <a:spAutoFit/>
          </a:bodyPr>
          <a:lstStyle/>
          <a:p>
            <a:r>
              <a:rPr kumimoji="1" lang="en-US" altLang="ja-JP" sz="3200" dirty="0">
                <a:latin typeface="Arial Unicode MS" panose="020B0604020202020204" pitchFamily="50" charset="-128"/>
                <a:ea typeface="Arial Unicode MS" panose="020B0604020202020204" pitchFamily="50" charset="-128"/>
                <a:cs typeface="Arial Unicode MS" panose="020B0604020202020204" pitchFamily="50" charset="-128"/>
              </a:rPr>
              <a:t>T=350mK</a:t>
            </a:r>
            <a:endParaRPr kumimoji="1" lang="ja-JP" altLang="en-US" sz="32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79" name="テキスト ボックス 78"/>
          <p:cNvSpPr txBox="1"/>
          <p:nvPr/>
        </p:nvSpPr>
        <p:spPr>
          <a:xfrm>
            <a:off x="4741211" y="4643284"/>
            <a:ext cx="4308498" cy="1015663"/>
          </a:xfrm>
          <a:prstGeom prst="rect">
            <a:avLst/>
          </a:prstGeom>
          <a:noFill/>
        </p:spPr>
        <p:txBody>
          <a:bodyPr wrap="square" rtlCol="0">
            <a:spAutoFit/>
          </a:bodyPr>
          <a:lstStyle/>
          <a:p>
            <a:r>
              <a:rPr kumimoji="1"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Test pulse input through C=1nF capacitance at T=3K and 350mK</a:t>
            </a:r>
            <a:endPar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endParaRPr>
          </a:p>
          <a:p>
            <a:pPr marL="285750" indent="-285750">
              <a:buFont typeface="Arial" panose="020B0604020202020204" pitchFamily="34" charset="0"/>
              <a:buChar char="•"/>
            </a:pP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Power consumption </a:t>
            </a:r>
            <a:r>
              <a:rPr lang="ja-JP" altLang="en-US" sz="2000" dirty="0">
                <a:latin typeface="Arial Unicode MS" panose="020B0604020202020204" pitchFamily="50" charset="-128"/>
                <a:ea typeface="Arial Unicode MS" panose="020B0604020202020204" pitchFamily="50" charset="-128"/>
                <a:cs typeface="Arial Unicode MS" panose="020B0604020202020204" pitchFamily="50" charset="-128"/>
              </a:rPr>
              <a:t> </a:t>
            </a: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~100μW</a:t>
            </a:r>
          </a:p>
        </p:txBody>
      </p:sp>
      <p:sp>
        <p:nvSpPr>
          <p:cNvPr id="82" name="テキスト ボックス 81"/>
          <p:cNvSpPr txBox="1"/>
          <p:nvPr/>
        </p:nvSpPr>
        <p:spPr>
          <a:xfrm>
            <a:off x="6457909" y="1758033"/>
            <a:ext cx="1107996" cy="461665"/>
          </a:xfrm>
          <a:prstGeom prst="rect">
            <a:avLst/>
          </a:prstGeom>
          <a:noFill/>
        </p:spPr>
        <p:txBody>
          <a:bodyPr wrap="none" rtlCol="0">
            <a:spAutoFit/>
          </a:bodyPr>
          <a:lstStyle/>
          <a:p>
            <a:r>
              <a:rPr kumimoji="1" lang="en-US" altLang="ja-JP" sz="2400" b="1" dirty="0">
                <a:solidFill>
                  <a:schemeClr val="accent1"/>
                </a:solidFill>
                <a:latin typeface="Arial Unicode MS" panose="020B0604020202020204" pitchFamily="50" charset="-128"/>
                <a:ea typeface="Arial Unicode MS" panose="020B0604020202020204" pitchFamily="50" charset="-128"/>
                <a:cs typeface="Arial Unicode MS" panose="020B0604020202020204" pitchFamily="50" charset="-128"/>
              </a:rPr>
              <a:t>INPUT</a:t>
            </a:r>
          </a:p>
        </p:txBody>
      </p:sp>
      <p:sp>
        <p:nvSpPr>
          <p:cNvPr id="83" name="テキスト ボックス 82"/>
          <p:cNvSpPr txBox="1"/>
          <p:nvPr/>
        </p:nvSpPr>
        <p:spPr>
          <a:xfrm>
            <a:off x="6457909" y="3514628"/>
            <a:ext cx="1449436" cy="461665"/>
          </a:xfrm>
          <a:prstGeom prst="rect">
            <a:avLst/>
          </a:prstGeom>
          <a:noFill/>
        </p:spPr>
        <p:txBody>
          <a:bodyPr wrap="none" rtlCol="0">
            <a:spAutoFit/>
          </a:bodyPr>
          <a:lstStyle/>
          <a:p>
            <a:r>
              <a:rPr kumimoji="1" lang="en-US" altLang="ja-JP" sz="2400" b="1"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OUTPUT</a:t>
            </a:r>
            <a:endParaRPr kumimoji="1" lang="en-US" altLang="ja-JP" sz="2000" b="1"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nvGrpSpPr>
          <p:cNvPr id="12" name="グループ化 11"/>
          <p:cNvGrpSpPr/>
          <p:nvPr/>
        </p:nvGrpSpPr>
        <p:grpSpPr>
          <a:xfrm>
            <a:off x="1068556" y="3363717"/>
            <a:ext cx="483383" cy="1880823"/>
            <a:chOff x="1068556" y="3075685"/>
            <a:chExt cx="483383" cy="1880823"/>
          </a:xfrm>
        </p:grpSpPr>
        <p:grpSp>
          <p:nvGrpSpPr>
            <p:cNvPr id="46" name="グループ化 45"/>
            <p:cNvGrpSpPr/>
            <p:nvPr/>
          </p:nvGrpSpPr>
          <p:grpSpPr>
            <a:xfrm rot="16200000">
              <a:off x="1277057" y="3493773"/>
              <a:ext cx="76006" cy="281114"/>
              <a:chOff x="3047422" y="3282102"/>
              <a:chExt cx="75024" cy="379013"/>
            </a:xfrm>
          </p:grpSpPr>
          <p:cxnSp>
            <p:nvCxnSpPr>
              <p:cNvPr id="57" name="直線コネクタ 56"/>
              <p:cNvCxnSpPr/>
              <p:nvPr/>
            </p:nvCxnSpPr>
            <p:spPr bwMode="auto">
              <a:xfrm>
                <a:off x="3047422" y="3282102"/>
                <a:ext cx="0" cy="379013"/>
              </a:xfrm>
              <a:prstGeom prst="line">
                <a:avLst/>
              </a:prstGeom>
              <a:ln w="31750">
                <a:solidFill>
                  <a:srgbClr val="0070C0"/>
                </a:solidFill>
              </a:ln>
            </p:spPr>
            <p:style>
              <a:lnRef idx="1">
                <a:schemeClr val="dk1"/>
              </a:lnRef>
              <a:fillRef idx="0">
                <a:schemeClr val="dk1"/>
              </a:fillRef>
              <a:effectRef idx="0">
                <a:schemeClr val="dk1"/>
              </a:effectRef>
              <a:fontRef idx="minor">
                <a:schemeClr val="tx1"/>
              </a:fontRef>
            </p:style>
          </p:cxnSp>
          <p:cxnSp>
            <p:nvCxnSpPr>
              <p:cNvPr id="58" name="直線コネクタ 57"/>
              <p:cNvCxnSpPr/>
              <p:nvPr/>
            </p:nvCxnSpPr>
            <p:spPr bwMode="auto">
              <a:xfrm>
                <a:off x="3122446" y="3282106"/>
                <a:ext cx="0" cy="379009"/>
              </a:xfrm>
              <a:prstGeom prst="line">
                <a:avLst/>
              </a:prstGeom>
              <a:ln w="31750">
                <a:solidFill>
                  <a:srgbClr val="0070C0"/>
                </a:solidFill>
              </a:ln>
            </p:spPr>
            <p:style>
              <a:lnRef idx="1">
                <a:schemeClr val="dk1"/>
              </a:lnRef>
              <a:fillRef idx="0">
                <a:schemeClr val="dk1"/>
              </a:fillRef>
              <a:effectRef idx="0">
                <a:schemeClr val="dk1"/>
              </a:effectRef>
              <a:fontRef idx="minor">
                <a:schemeClr val="tx1"/>
              </a:fontRef>
            </p:style>
          </p:cxnSp>
        </p:grpSp>
        <p:cxnSp>
          <p:nvCxnSpPr>
            <p:cNvPr id="48" name="直線コネクタ 47"/>
            <p:cNvCxnSpPr/>
            <p:nvPr/>
          </p:nvCxnSpPr>
          <p:spPr bwMode="auto">
            <a:xfrm flipH="1">
              <a:off x="1303232" y="3672211"/>
              <a:ext cx="3966" cy="496762"/>
            </a:xfrm>
            <a:prstGeom prst="line">
              <a:avLst/>
            </a:prstGeom>
            <a:ln w="19050">
              <a:solidFill>
                <a:srgbClr val="0070C0"/>
              </a:solidFill>
            </a:ln>
          </p:spPr>
          <p:style>
            <a:lnRef idx="1">
              <a:schemeClr val="dk1"/>
            </a:lnRef>
            <a:fillRef idx="0">
              <a:schemeClr val="dk1"/>
            </a:fillRef>
            <a:effectRef idx="0">
              <a:schemeClr val="dk1"/>
            </a:effectRef>
            <a:fontRef idx="minor">
              <a:schemeClr val="tx1"/>
            </a:fontRef>
          </p:style>
        </p:cxnSp>
        <p:cxnSp>
          <p:nvCxnSpPr>
            <p:cNvPr id="49" name="直線コネクタ 48"/>
            <p:cNvCxnSpPr/>
            <p:nvPr/>
          </p:nvCxnSpPr>
          <p:spPr bwMode="auto">
            <a:xfrm>
              <a:off x="1295355" y="4578550"/>
              <a:ext cx="962" cy="183525"/>
            </a:xfrm>
            <a:prstGeom prst="line">
              <a:avLst/>
            </a:prstGeom>
            <a:ln w="19050">
              <a:solidFill>
                <a:srgbClr val="0070C0"/>
              </a:solidFill>
            </a:ln>
          </p:spPr>
          <p:style>
            <a:lnRef idx="1">
              <a:schemeClr val="dk1"/>
            </a:lnRef>
            <a:fillRef idx="0">
              <a:schemeClr val="dk1"/>
            </a:fillRef>
            <a:effectRef idx="0">
              <a:schemeClr val="dk1"/>
            </a:effectRef>
            <a:fontRef idx="minor">
              <a:schemeClr val="tx1"/>
            </a:fontRef>
          </p:style>
        </p:cxnSp>
        <p:cxnSp>
          <p:nvCxnSpPr>
            <p:cNvPr id="51" name="直線コネクタ 50"/>
            <p:cNvCxnSpPr/>
            <p:nvPr/>
          </p:nvCxnSpPr>
          <p:spPr bwMode="auto">
            <a:xfrm flipH="1">
              <a:off x="1300442" y="3075685"/>
              <a:ext cx="3966" cy="496762"/>
            </a:xfrm>
            <a:prstGeom prst="line">
              <a:avLst/>
            </a:prstGeom>
            <a:ln w="19050">
              <a:solidFill>
                <a:srgbClr val="0070C0"/>
              </a:solidFill>
            </a:ln>
          </p:spPr>
          <p:style>
            <a:lnRef idx="1">
              <a:schemeClr val="dk1"/>
            </a:lnRef>
            <a:fillRef idx="0">
              <a:schemeClr val="dk1"/>
            </a:fillRef>
            <a:effectRef idx="0">
              <a:schemeClr val="dk1"/>
            </a:effectRef>
            <a:fontRef idx="minor">
              <a:schemeClr val="tx1"/>
            </a:fontRef>
          </p:style>
        </p:cxnSp>
        <p:sp>
          <p:nvSpPr>
            <p:cNvPr id="54" name="二等辺三角形 53"/>
            <p:cNvSpPr/>
            <p:nvPr/>
          </p:nvSpPr>
          <p:spPr>
            <a:xfrm rot="10800000">
              <a:off x="1212024" y="4767169"/>
              <a:ext cx="166662" cy="189339"/>
            </a:xfrm>
            <a:prstGeom prst="triangl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0" name="グループ化 9"/>
            <p:cNvGrpSpPr/>
            <p:nvPr/>
          </p:nvGrpSpPr>
          <p:grpSpPr>
            <a:xfrm>
              <a:off x="1068556" y="4151356"/>
              <a:ext cx="483383" cy="439743"/>
              <a:chOff x="530134" y="4825042"/>
              <a:chExt cx="483383" cy="439743"/>
            </a:xfrm>
          </p:grpSpPr>
          <p:sp>
            <p:nvSpPr>
              <p:cNvPr id="55" name="円/楕円 54"/>
              <p:cNvSpPr/>
              <p:nvPr/>
            </p:nvSpPr>
            <p:spPr bwMode="auto">
              <a:xfrm rot="16200000">
                <a:off x="551954" y="4803222"/>
                <a:ext cx="439743" cy="483383"/>
              </a:xfrm>
              <a:prstGeom prst="ellipse">
                <a:avLst/>
              </a:prstGeom>
              <a:noFill/>
              <a:ln w="31750">
                <a:solidFill>
                  <a:srgbClr val="0070C0"/>
                </a:solidFill>
              </a:ln>
              <a:scene3d>
                <a:camera prst="orthographicFront">
                  <a:rot lat="0" lon="0" rev="0"/>
                </a:camera>
                <a:lightRig rig="threePt" dir="t"/>
              </a:scene3d>
            </p:spPr>
            <p:style>
              <a:lnRef idx="2">
                <a:schemeClr val="accent6"/>
              </a:lnRef>
              <a:fillRef idx="1">
                <a:schemeClr val="lt1"/>
              </a:fillRef>
              <a:effectRef idx="0">
                <a:schemeClr val="accent6"/>
              </a:effectRef>
              <a:fontRef idx="minor">
                <a:schemeClr val="dk1"/>
              </a:fontRef>
            </p:style>
            <p:txBody>
              <a:bodyPr anchor="ctr"/>
              <a:lstStyle/>
              <a:p>
                <a:pPr>
                  <a:defRPr/>
                </a:pPr>
                <a:endParaRPr lang="ja-JP" altLang="en-US" sz="1200">
                  <a:latin typeface="Arial Unicode MS" pitchFamily="50" charset="-128"/>
                  <a:ea typeface="Arial Unicode MS" pitchFamily="50" charset="-128"/>
                  <a:cs typeface="Arial Unicode MS" pitchFamily="50" charset="-128"/>
                </a:endParaRPr>
              </a:p>
            </p:txBody>
          </p:sp>
          <p:sp>
            <p:nvSpPr>
              <p:cNvPr id="9" name="フリーフォーム: 図形 8"/>
              <p:cNvSpPr/>
              <p:nvPr/>
            </p:nvSpPr>
            <p:spPr>
              <a:xfrm>
                <a:off x="593509" y="4917187"/>
                <a:ext cx="336245" cy="187783"/>
              </a:xfrm>
              <a:custGeom>
                <a:avLst/>
                <a:gdLst>
                  <a:gd name="connsiteX0" fmla="*/ 0 w 675564"/>
                  <a:gd name="connsiteY0" fmla="*/ 334370 h 348018"/>
                  <a:gd name="connsiteX1" fmla="*/ 218364 w 675564"/>
                  <a:gd name="connsiteY1" fmla="*/ 334370 h 348018"/>
                  <a:gd name="connsiteX2" fmla="*/ 211540 w 675564"/>
                  <a:gd name="connsiteY2" fmla="*/ 0 h 348018"/>
                  <a:gd name="connsiteX3" fmla="*/ 470847 w 675564"/>
                  <a:gd name="connsiteY3" fmla="*/ 0 h 348018"/>
                  <a:gd name="connsiteX4" fmla="*/ 470847 w 675564"/>
                  <a:gd name="connsiteY4" fmla="*/ 348018 h 348018"/>
                  <a:gd name="connsiteX5" fmla="*/ 675564 w 675564"/>
                  <a:gd name="connsiteY5" fmla="*/ 348018 h 348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5564" h="348018">
                    <a:moveTo>
                      <a:pt x="0" y="334370"/>
                    </a:moveTo>
                    <a:lnTo>
                      <a:pt x="218364" y="334370"/>
                    </a:lnTo>
                    <a:lnTo>
                      <a:pt x="211540" y="0"/>
                    </a:lnTo>
                    <a:lnTo>
                      <a:pt x="470847" y="0"/>
                    </a:lnTo>
                    <a:lnTo>
                      <a:pt x="470847" y="348018"/>
                    </a:lnTo>
                    <a:lnTo>
                      <a:pt x="675564" y="348018"/>
                    </a:lnTo>
                  </a:path>
                </a:pathLst>
              </a:cu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62" name="テキスト ボックス 61"/>
          <p:cNvSpPr txBox="1"/>
          <p:nvPr/>
        </p:nvSpPr>
        <p:spPr>
          <a:xfrm>
            <a:off x="559593" y="3737214"/>
            <a:ext cx="797775" cy="369332"/>
          </a:xfrm>
          <a:prstGeom prst="rect">
            <a:avLst/>
          </a:prstGeom>
          <a:noFill/>
        </p:spPr>
        <p:txBody>
          <a:bodyPr wrap="square" rtlCol="0">
            <a:spAutoFit/>
          </a:bodyPr>
          <a:lstStyle/>
          <a:p>
            <a:r>
              <a:rPr kumimoji="1" lang="en-US" altLang="ja-JP" b="1" dirty="0">
                <a:latin typeface="Arial Unicode MS" panose="020B0604020202020204" pitchFamily="50" charset="-128"/>
                <a:ea typeface="Arial Unicode MS" panose="020B0604020202020204" pitchFamily="50" charset="-128"/>
                <a:cs typeface="Arial Unicode MS" panose="020B0604020202020204" pitchFamily="50" charset="-128"/>
              </a:rPr>
              <a:t>1nF</a:t>
            </a:r>
          </a:p>
        </p:txBody>
      </p:sp>
      <p:sp>
        <p:nvSpPr>
          <p:cNvPr id="63" name="テキスト ボックス 62"/>
          <p:cNvSpPr txBox="1"/>
          <p:nvPr/>
        </p:nvSpPr>
        <p:spPr>
          <a:xfrm>
            <a:off x="222113" y="4453365"/>
            <a:ext cx="1081119" cy="830997"/>
          </a:xfrm>
          <a:prstGeom prst="rect">
            <a:avLst/>
          </a:prstGeom>
          <a:noFill/>
        </p:spPr>
        <p:txBody>
          <a:bodyPr wrap="square" rtlCol="0">
            <a:spAutoFit/>
          </a:bodyPr>
          <a:lstStyle/>
          <a:p>
            <a:r>
              <a:rPr lang="en-US" altLang="ja-JP" sz="2400" b="1" dirty="0"/>
              <a:t>Test  pulse </a:t>
            </a:r>
            <a:endParaRPr kumimoji="1" lang="ja-JP" altLang="en-US" sz="2400" b="1" dirty="0"/>
          </a:p>
        </p:txBody>
      </p:sp>
      <p:sp>
        <p:nvSpPr>
          <p:cNvPr id="38" name="テキスト ボックス 37"/>
          <p:cNvSpPr txBox="1"/>
          <p:nvPr/>
        </p:nvSpPr>
        <p:spPr>
          <a:xfrm>
            <a:off x="323528" y="5714709"/>
            <a:ext cx="8726181" cy="707886"/>
          </a:xfrm>
          <a:prstGeom prst="rect">
            <a:avLst/>
          </a:prstGeom>
          <a:noFill/>
        </p:spPr>
        <p:txBody>
          <a:bodyPr wrap="square" rtlCol="0">
            <a:spAutoFit/>
          </a:bodyPr>
          <a:lstStyle/>
          <a:p>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We can compensate the effect of shifts in the thresholds by adjusting bias voltages.</a:t>
            </a:r>
          </a:p>
        </p:txBody>
      </p:sp>
      <p:sp>
        <p:nvSpPr>
          <p:cNvPr id="3" name="スライド番号プレースホルダー 2"/>
          <p:cNvSpPr>
            <a:spLocks noGrp="1"/>
          </p:cNvSpPr>
          <p:nvPr>
            <p:ph type="sldNum" sz="quarter" idx="12"/>
          </p:nvPr>
        </p:nvSpPr>
        <p:spPr/>
        <p:txBody>
          <a:bodyPr/>
          <a:lstStyle/>
          <a:p>
            <a:fld id="{D2D8002D-B5B0-4BAC-B1F6-782DDCCE6D9C}" type="slidenum">
              <a:rPr kumimoji="1" lang="ja-JP" altLang="en-US" smtClean="0"/>
              <a:t>8</a:t>
            </a:fld>
            <a:endParaRPr kumimoji="1" lang="ja-JP" altLang="en-US"/>
          </a:p>
        </p:txBody>
      </p:sp>
    </p:spTree>
    <p:extLst>
      <p:ext uri="{BB962C8B-B14F-4D97-AF65-F5344CB8AC3E}">
        <p14:creationId xmlns:p14="http://schemas.microsoft.com/office/powerpoint/2010/main" val="3695304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3"/>
          <p:cNvSpPr>
            <a:spLocks noGrp="1" noChangeArrowheads="1"/>
          </p:cNvSpPr>
          <p:nvPr>
            <p:ph type="title"/>
          </p:nvPr>
        </p:nvSpPr>
        <p:spPr>
          <a:xfrm>
            <a:off x="457200" y="457200"/>
            <a:ext cx="8229600" cy="667544"/>
          </a:xfrm>
        </p:spPr>
        <p:txBody>
          <a:bodyPr>
            <a:normAutofit/>
          </a:bodyPr>
          <a:lstStyle/>
          <a:p>
            <a:pPr eaLnBrk="1" hangingPunct="1"/>
            <a:r>
              <a:rPr lang="ja-JP" altLang="en-US" sz="3600" dirty="0"/>
              <a:t>増幅段ゲイン</a:t>
            </a:r>
          </a:p>
        </p:txBody>
      </p:sp>
      <p:sp>
        <p:nvSpPr>
          <p:cNvPr id="2" name="コンテンツ プレースホルダー 1"/>
          <p:cNvSpPr>
            <a:spLocks noGrp="1"/>
          </p:cNvSpPr>
          <p:nvPr>
            <p:ph idx="1"/>
          </p:nvPr>
        </p:nvSpPr>
        <p:spPr>
          <a:xfrm>
            <a:off x="319369" y="5000871"/>
            <a:ext cx="8649277" cy="1186371"/>
          </a:xfrm>
        </p:spPr>
        <p:txBody>
          <a:bodyPr>
            <a:normAutofit/>
          </a:bodyPr>
          <a:lstStyle/>
          <a:p>
            <a:r>
              <a:rPr lang="ja-JP" altLang="en-US" sz="2400" dirty="0"/>
              <a:t>極低温時においてもバイアス電圧を調整することによってしきい値の変動を補償して，室温時と同じ増幅率を達成</a:t>
            </a:r>
            <a:endParaRPr lang="en-US" altLang="ja-JP" sz="2400" dirty="0"/>
          </a:p>
        </p:txBody>
      </p:sp>
      <p:sp>
        <p:nvSpPr>
          <p:cNvPr id="68" name="スライド番号プレースホルダー 1"/>
          <p:cNvSpPr>
            <a:spLocks noGrp="1"/>
          </p:cNvSpPr>
          <p:nvPr>
            <p:ph type="sldNum" sz="quarter" idx="12"/>
          </p:nvPr>
        </p:nvSpPr>
        <p:spPr>
          <a:xfrm>
            <a:off x="6553200" y="6356350"/>
            <a:ext cx="2133600" cy="365125"/>
          </a:xfrm>
        </p:spPr>
        <p:txBody>
          <a:bodyPr/>
          <a:lstStyle/>
          <a:p>
            <a:fld id="{D2D8002D-B5B0-4BAC-B1F6-782DDCCE6D9C}" type="slidenum">
              <a:rPr kumimoji="1" lang="ja-JP" altLang="en-US" smtClean="0"/>
              <a:t>9</a:t>
            </a:fld>
            <a:endParaRPr kumimoji="1" lang="ja-JP" altLang="en-US" dirty="0"/>
          </a:p>
        </p:txBody>
      </p:sp>
      <p:pic>
        <p:nvPicPr>
          <p:cNvPr id="72" name="図 71"/>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61686" t="19900" r="977" b="24054"/>
          <a:stretch/>
        </p:blipFill>
        <p:spPr>
          <a:xfrm>
            <a:off x="574808" y="1268759"/>
            <a:ext cx="3312368" cy="3168353"/>
          </a:xfrm>
          <a:prstGeom prst="rect">
            <a:avLst/>
          </a:prstGeom>
        </p:spPr>
      </p:pic>
      <p:sp>
        <p:nvSpPr>
          <p:cNvPr id="8" name="テキスト ボックス 7"/>
          <p:cNvSpPr txBox="1"/>
          <p:nvPr/>
        </p:nvSpPr>
        <p:spPr>
          <a:xfrm>
            <a:off x="1043608" y="2595245"/>
            <a:ext cx="542983" cy="400110"/>
          </a:xfrm>
          <a:prstGeom prst="rect">
            <a:avLst/>
          </a:prstGeom>
          <a:noFill/>
        </p:spPr>
        <p:txBody>
          <a:bodyPr wrap="square" rtlCol="0">
            <a:spAutoFit/>
          </a:bodyPr>
          <a:lstStyle/>
          <a:p>
            <a:r>
              <a:rPr lang="en-US" altLang="ja-JP" sz="2000" b="1" dirty="0">
                <a:latin typeface="Arial Unicode MS" panose="020B0604020202020204" pitchFamily="50" charset="-128"/>
                <a:ea typeface="Arial Unicode MS" panose="020B0604020202020204" pitchFamily="50" charset="-128"/>
                <a:cs typeface="Arial Unicode MS" panose="020B0604020202020204" pitchFamily="50" charset="-128"/>
              </a:rPr>
              <a:t>V3</a:t>
            </a:r>
            <a:endParaRPr kumimoji="1" lang="en-US" altLang="ja-JP" sz="20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9" name="テキスト ボックス 8"/>
          <p:cNvSpPr txBox="1"/>
          <p:nvPr/>
        </p:nvSpPr>
        <p:spPr>
          <a:xfrm>
            <a:off x="746038" y="1984512"/>
            <a:ext cx="542983" cy="400110"/>
          </a:xfrm>
          <a:prstGeom prst="rect">
            <a:avLst/>
          </a:prstGeom>
          <a:noFill/>
        </p:spPr>
        <p:txBody>
          <a:bodyPr wrap="square" rtlCol="0">
            <a:spAutoFit/>
          </a:bodyPr>
          <a:lstStyle/>
          <a:p>
            <a:r>
              <a:rPr lang="en-US" altLang="ja-JP" sz="2000" b="1" dirty="0">
                <a:latin typeface="Arial Unicode MS" panose="020B0604020202020204" pitchFamily="50" charset="-128"/>
                <a:ea typeface="Arial Unicode MS" panose="020B0604020202020204" pitchFamily="50" charset="-128"/>
                <a:cs typeface="Arial Unicode MS" panose="020B0604020202020204" pitchFamily="50" charset="-128"/>
              </a:rPr>
              <a:t>V2</a:t>
            </a:r>
            <a:endParaRPr kumimoji="1" lang="en-US" altLang="ja-JP" sz="20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nvGrpSpPr>
          <p:cNvPr id="3" name="グループ化 2"/>
          <p:cNvGrpSpPr/>
          <p:nvPr/>
        </p:nvGrpSpPr>
        <p:grpSpPr>
          <a:xfrm>
            <a:off x="3980285" y="1209450"/>
            <a:ext cx="5067694" cy="3668773"/>
            <a:chOff x="3980285" y="1209450"/>
            <a:chExt cx="5067694" cy="3668773"/>
          </a:xfrm>
        </p:grpSpPr>
        <p:pic>
          <p:nvPicPr>
            <p:cNvPr id="79" name="図 78"/>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6902" t="15931" r="42372" b="25935"/>
            <a:stretch/>
          </p:blipFill>
          <p:spPr>
            <a:xfrm>
              <a:off x="4644008" y="1268759"/>
              <a:ext cx="4042792" cy="2952329"/>
            </a:xfrm>
            <a:prstGeom prst="rect">
              <a:avLst/>
            </a:prstGeom>
          </p:spPr>
        </p:pic>
        <p:sp>
          <p:nvSpPr>
            <p:cNvPr id="7" name="テキスト ボックス 6"/>
            <p:cNvSpPr txBox="1"/>
            <p:nvPr/>
          </p:nvSpPr>
          <p:spPr>
            <a:xfrm>
              <a:off x="6995814" y="1460293"/>
              <a:ext cx="2052165" cy="1323439"/>
            </a:xfrm>
            <a:prstGeom prst="rect">
              <a:avLst/>
            </a:prstGeom>
            <a:solidFill>
              <a:schemeClr val="bg1"/>
            </a:solidFill>
          </p:spPr>
          <p:txBody>
            <a:bodyPr wrap="none" rtlCol="0">
              <a:spAutoFit/>
            </a:bodyPr>
            <a:lstStyle/>
            <a:p>
              <a:r>
                <a:rPr lang="ja-JP" altLang="en-US" sz="2000" b="1" dirty="0">
                  <a:solidFill>
                    <a:srgbClr val="FF0000"/>
                  </a:solidFill>
                  <a:latin typeface="Arial" panose="020B0604020202020204" pitchFamily="34" charset="0"/>
                  <a:cs typeface="Arial" panose="020B0604020202020204" pitchFamily="34" charset="0"/>
                </a:rPr>
                <a:t>●</a:t>
              </a:r>
              <a:r>
                <a:rPr lang="en-US" altLang="ja-JP" sz="2000" b="1" dirty="0">
                  <a:solidFill>
                    <a:srgbClr val="FF0000"/>
                  </a:solidFill>
                  <a:latin typeface="Arial" panose="020B0604020202020204" pitchFamily="34" charset="0"/>
                  <a:cs typeface="Arial" panose="020B0604020202020204" pitchFamily="34" charset="0"/>
                </a:rPr>
                <a:t>  </a:t>
              </a:r>
              <a:r>
                <a:rPr lang="ja-JP" altLang="en-US" sz="2000" b="1" dirty="0">
                  <a:solidFill>
                    <a:srgbClr val="FF0000"/>
                  </a:solidFill>
                  <a:latin typeface="Arial" panose="020B0604020202020204" pitchFamily="34" charset="0"/>
                  <a:cs typeface="Arial" panose="020B0604020202020204" pitchFamily="34" charset="0"/>
                </a:rPr>
                <a:t>室温</a:t>
              </a:r>
              <a:endParaRPr lang="en-US" altLang="ja-JP" sz="2000" b="1" dirty="0">
                <a:solidFill>
                  <a:srgbClr val="FF0000"/>
                </a:solidFill>
                <a:latin typeface="Arial" panose="020B0604020202020204" pitchFamily="34" charset="0"/>
                <a:cs typeface="Arial" panose="020B0604020202020204" pitchFamily="34" charset="0"/>
              </a:endParaRPr>
            </a:p>
            <a:p>
              <a:r>
                <a:rPr lang="ja-JP" altLang="en-US" sz="2000" b="1" dirty="0">
                  <a:solidFill>
                    <a:srgbClr val="FF0000"/>
                  </a:solidFill>
                  <a:latin typeface="Arial" panose="020B0604020202020204" pitchFamily="34" charset="0"/>
                  <a:cs typeface="Arial" panose="020B0604020202020204" pitchFamily="34" charset="0"/>
                </a:rPr>
                <a:t>　　　</a:t>
              </a:r>
              <a:r>
                <a:rPr lang="en-US" altLang="ja-JP" sz="2000" b="1" dirty="0">
                  <a:solidFill>
                    <a:srgbClr val="FF0000"/>
                  </a:solidFill>
                  <a:latin typeface="Arial" panose="020B0604020202020204" pitchFamily="34" charset="0"/>
                  <a:cs typeface="Arial" panose="020B0604020202020204" pitchFamily="34" charset="0"/>
                </a:rPr>
                <a:t>(V3=1.10V)</a:t>
              </a:r>
            </a:p>
            <a:p>
              <a:r>
                <a:rPr lang="ja-JP" altLang="en-US" sz="2000" b="1" dirty="0">
                  <a:solidFill>
                    <a:srgbClr val="0070C0"/>
                  </a:solidFill>
                  <a:latin typeface="Arial" panose="020B0604020202020204" pitchFamily="34" charset="0"/>
                  <a:cs typeface="Arial" panose="020B0604020202020204" pitchFamily="34" charset="0"/>
                </a:rPr>
                <a:t>●</a:t>
              </a:r>
              <a:r>
                <a:rPr kumimoji="1" lang="ja-JP" altLang="en-US" sz="2000" b="1" dirty="0">
                  <a:solidFill>
                    <a:srgbClr val="0070C0"/>
                  </a:solidFill>
                  <a:latin typeface="Arial" panose="020B0604020202020204" pitchFamily="34" charset="0"/>
                  <a:cs typeface="Arial" panose="020B0604020202020204" pitchFamily="34" charset="0"/>
                </a:rPr>
                <a:t>  </a:t>
              </a:r>
              <a:r>
                <a:rPr lang="en-US" altLang="ja-JP" sz="2000" b="1" dirty="0">
                  <a:solidFill>
                    <a:srgbClr val="0070C0"/>
                  </a:solidFill>
                  <a:latin typeface="Arial" panose="020B0604020202020204" pitchFamily="34" charset="0"/>
                  <a:cs typeface="Arial" panose="020B0604020202020204" pitchFamily="34" charset="0"/>
                </a:rPr>
                <a:t>3K</a:t>
              </a:r>
            </a:p>
            <a:p>
              <a:r>
                <a:rPr kumimoji="1" lang="en-US" altLang="ja-JP" sz="2000" b="1" dirty="0">
                  <a:solidFill>
                    <a:srgbClr val="0070C0"/>
                  </a:solidFill>
                  <a:latin typeface="Arial" panose="020B0604020202020204" pitchFamily="34" charset="0"/>
                  <a:cs typeface="Arial" panose="020B0604020202020204" pitchFamily="34" charset="0"/>
                </a:rPr>
                <a:t>        (V3=1.50V)</a:t>
              </a:r>
              <a:endParaRPr kumimoji="1" lang="ja-JP" altLang="en-US" sz="2000" b="1" dirty="0">
                <a:solidFill>
                  <a:srgbClr val="0070C0"/>
                </a:solidFill>
                <a:latin typeface="Arial" panose="020B0604020202020204" pitchFamily="34" charset="0"/>
                <a:cs typeface="Arial" panose="020B0604020202020204" pitchFamily="34" charset="0"/>
              </a:endParaRPr>
            </a:p>
          </p:txBody>
        </p:sp>
        <p:sp>
          <p:nvSpPr>
            <p:cNvPr id="10" name="テキスト ボックス 9"/>
            <p:cNvSpPr txBox="1"/>
            <p:nvPr/>
          </p:nvSpPr>
          <p:spPr>
            <a:xfrm rot="16200000">
              <a:off x="3816298" y="1407200"/>
              <a:ext cx="728084" cy="400110"/>
            </a:xfrm>
            <a:prstGeom prst="rect">
              <a:avLst/>
            </a:prstGeom>
            <a:noFill/>
          </p:spPr>
          <p:txBody>
            <a:bodyPr wrap="none" rtlCol="0">
              <a:spAutoFit/>
            </a:bodyPr>
            <a:lstStyle/>
            <a:p>
              <a:r>
                <a:rPr lang="en-US" altLang="ja-JP" sz="2000" b="1" dirty="0">
                  <a:latin typeface="Arial Unicode MS" panose="020B0604020202020204" pitchFamily="50" charset="-128"/>
                  <a:ea typeface="Arial Unicode MS" panose="020B0604020202020204" pitchFamily="50" charset="-128"/>
                  <a:cs typeface="Arial Unicode MS" panose="020B0604020202020204" pitchFamily="50" charset="-128"/>
                </a:rPr>
                <a:t>Gain</a:t>
              </a:r>
              <a:endParaRPr kumimoji="1" lang="ja-JP" altLang="en-US" sz="20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1" name="テキスト ボックス 10"/>
            <p:cNvSpPr txBox="1"/>
            <p:nvPr/>
          </p:nvSpPr>
          <p:spPr>
            <a:xfrm>
              <a:off x="4380395" y="3865911"/>
              <a:ext cx="312906"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0</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2" name="テキスト ボックス 11"/>
            <p:cNvSpPr txBox="1"/>
            <p:nvPr/>
          </p:nvSpPr>
          <p:spPr>
            <a:xfrm>
              <a:off x="4277030" y="3468106"/>
              <a:ext cx="441146"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10</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3" name="テキスト ボックス 12"/>
            <p:cNvSpPr txBox="1"/>
            <p:nvPr/>
          </p:nvSpPr>
          <p:spPr>
            <a:xfrm>
              <a:off x="4269881" y="3011049"/>
              <a:ext cx="441146"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20</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4" name="テキスト ボックス 13"/>
            <p:cNvSpPr txBox="1"/>
            <p:nvPr/>
          </p:nvSpPr>
          <p:spPr>
            <a:xfrm>
              <a:off x="4277030" y="2575646"/>
              <a:ext cx="441146"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30</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5" name="テキスト ボックス 14"/>
            <p:cNvSpPr txBox="1"/>
            <p:nvPr/>
          </p:nvSpPr>
          <p:spPr>
            <a:xfrm>
              <a:off x="4269881" y="2123564"/>
              <a:ext cx="441146"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40</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6" name="テキスト ボックス 15"/>
            <p:cNvSpPr txBox="1"/>
            <p:nvPr/>
          </p:nvSpPr>
          <p:spPr>
            <a:xfrm>
              <a:off x="4269881" y="1666507"/>
              <a:ext cx="441146"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50</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7" name="テキスト ボックス 16"/>
            <p:cNvSpPr txBox="1"/>
            <p:nvPr/>
          </p:nvSpPr>
          <p:spPr>
            <a:xfrm>
              <a:off x="4269881" y="1209450"/>
              <a:ext cx="441146"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60</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8" name="テキスト ボックス 17"/>
            <p:cNvSpPr txBox="1"/>
            <p:nvPr/>
          </p:nvSpPr>
          <p:spPr>
            <a:xfrm>
              <a:off x="4503109" y="4188297"/>
              <a:ext cx="312906"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0</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9" name="テキスト ボックス 18"/>
            <p:cNvSpPr txBox="1"/>
            <p:nvPr/>
          </p:nvSpPr>
          <p:spPr>
            <a:xfrm>
              <a:off x="4956914" y="4224282"/>
              <a:ext cx="505267"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0.2</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0" name="テキスト ボックス 19"/>
            <p:cNvSpPr txBox="1"/>
            <p:nvPr/>
          </p:nvSpPr>
          <p:spPr>
            <a:xfrm>
              <a:off x="5576525" y="4224282"/>
              <a:ext cx="505267"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0.4</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1" name="テキスト ボックス 20"/>
            <p:cNvSpPr txBox="1"/>
            <p:nvPr/>
          </p:nvSpPr>
          <p:spPr>
            <a:xfrm>
              <a:off x="6123426" y="4224282"/>
              <a:ext cx="505267"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0.6</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2" name="テキスト ボックス 21"/>
            <p:cNvSpPr txBox="1"/>
            <p:nvPr/>
          </p:nvSpPr>
          <p:spPr>
            <a:xfrm>
              <a:off x="6665404" y="4224282"/>
              <a:ext cx="505267"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0.8</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3" name="テキスト ボックス 22"/>
            <p:cNvSpPr txBox="1"/>
            <p:nvPr/>
          </p:nvSpPr>
          <p:spPr>
            <a:xfrm>
              <a:off x="7207382" y="4224282"/>
              <a:ext cx="505267"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1.0</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4" name="テキスト ボックス 23"/>
            <p:cNvSpPr txBox="1"/>
            <p:nvPr/>
          </p:nvSpPr>
          <p:spPr>
            <a:xfrm>
              <a:off x="7749360" y="4224282"/>
              <a:ext cx="505267"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1.2</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5" name="テキスト ボックス 24"/>
            <p:cNvSpPr txBox="1"/>
            <p:nvPr/>
          </p:nvSpPr>
          <p:spPr>
            <a:xfrm>
              <a:off x="8290893" y="4229496"/>
              <a:ext cx="505267"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1.4</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7" name="テキスト ボックス 26"/>
            <p:cNvSpPr txBox="1"/>
            <p:nvPr/>
          </p:nvSpPr>
          <p:spPr>
            <a:xfrm>
              <a:off x="5209547" y="4478113"/>
              <a:ext cx="3369833" cy="400110"/>
            </a:xfrm>
            <a:prstGeom prst="rect">
              <a:avLst/>
            </a:prstGeom>
            <a:noFill/>
          </p:spPr>
          <p:txBody>
            <a:bodyPr wrap="none" rtlCol="0">
              <a:spAutoFit/>
            </a:bodyPr>
            <a:lstStyle/>
            <a:p>
              <a:r>
                <a:rPr lang="en-US" altLang="ja-JP" sz="2000" b="1" dirty="0">
                  <a:latin typeface="Arial Unicode MS" panose="020B0604020202020204" pitchFamily="50" charset="-128"/>
                  <a:ea typeface="Arial Unicode MS" panose="020B0604020202020204" pitchFamily="50" charset="-128"/>
                  <a:cs typeface="Arial Unicode MS" panose="020B0604020202020204" pitchFamily="50" charset="-128"/>
                </a:rPr>
                <a:t>Current source bias (V2) [V]</a:t>
              </a:r>
              <a:endParaRPr kumimoji="1" lang="ja-JP" altLang="en-US" sz="20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spTree>
    <p:extLst>
      <p:ext uri="{BB962C8B-B14F-4D97-AF65-F5344CB8AC3E}">
        <p14:creationId xmlns:p14="http://schemas.microsoft.com/office/powerpoint/2010/main" val="2872764813"/>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82080</TotalTime>
  <Words>1469</Words>
  <Application>Microsoft Office PowerPoint</Application>
  <PresentationFormat>画面に合わせる (4:3)</PresentationFormat>
  <Paragraphs>321</Paragraphs>
  <Slides>19</Slides>
  <Notes>4</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19</vt:i4>
      </vt:variant>
    </vt:vector>
  </HeadingPairs>
  <TitlesOfParts>
    <vt:vector size="28" baseType="lpstr">
      <vt:lpstr>Arial Unicode MS</vt:lpstr>
      <vt:lpstr>ＭＳ Ｐゴシック</vt:lpstr>
      <vt:lpstr>Arial</vt:lpstr>
      <vt:lpstr>Arial Narrow</vt:lpstr>
      <vt:lpstr>Calibri</vt:lpstr>
      <vt:lpstr>Cambria Math</vt:lpstr>
      <vt:lpstr>Symbol</vt:lpstr>
      <vt:lpstr>Wingdings</vt:lpstr>
      <vt:lpstr>Office テーマ</vt:lpstr>
      <vt:lpstr>冷却エレクトロニクス ＳＴＪ読み出し用SOI極低温アンプ</vt:lpstr>
      <vt:lpstr>CRVAVITY製Nb/Al-STJ </vt:lpstr>
      <vt:lpstr>100x100m2 Nb/Al-STJ response to 465nm pulsed laser</vt:lpstr>
      <vt:lpstr>FD-SOI-MOSFET at Cryogenic temperature</vt:lpstr>
      <vt:lpstr>FD-SOI MOSFET Id-Vg curve </vt:lpstr>
      <vt:lpstr>極低温でのFET特性変化</vt:lpstr>
      <vt:lpstr>LDD濃度変更後</vt:lpstr>
      <vt:lpstr>SOI prototype amplifier</vt:lpstr>
      <vt:lpstr>増幅段ゲイン</vt:lpstr>
      <vt:lpstr>バッファー段出力周波数依存性</vt:lpstr>
      <vt:lpstr>STJのパルス光応答のSOI増幅回路経由読み出し</vt:lpstr>
      <vt:lpstr>STJパルス光応答信号のSOI極低温アンプによる増幅</vt:lpstr>
      <vt:lpstr>SOI charge-sensitive pre-amplifier development</vt:lpstr>
      <vt:lpstr>Op-amp Circuit for STJ design</vt:lpstr>
      <vt:lpstr>SOI増幅回路一体型STJ検出器(SOI-STJ)</vt:lpstr>
      <vt:lpstr>SOI基板上へのSTJを形成後の特性</vt:lpstr>
      <vt:lpstr>まとめ</vt:lpstr>
      <vt:lpstr>backup</vt:lpstr>
      <vt:lpstr>STJ current-voltage curve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yuji</dc:creator>
  <cp:lastModifiedBy>武内勇司</cp:lastModifiedBy>
  <cp:revision>1255</cp:revision>
  <dcterms:created xsi:type="dcterms:W3CDTF">2012-12-07T05:48:16Z</dcterms:created>
  <dcterms:modified xsi:type="dcterms:W3CDTF">2017-01-15T11:17:25Z</dcterms:modified>
</cp:coreProperties>
</file>