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16" r:id="rId3"/>
    <p:sldId id="340" r:id="rId4"/>
    <p:sldId id="341" r:id="rId5"/>
    <p:sldId id="320" r:id="rId6"/>
    <p:sldId id="322" r:id="rId7"/>
    <p:sldId id="323" r:id="rId8"/>
    <p:sldId id="259" r:id="rId9"/>
    <p:sldId id="335" r:id="rId10"/>
    <p:sldId id="327" r:id="rId11"/>
    <p:sldId id="329" r:id="rId12"/>
    <p:sldId id="330" r:id="rId13"/>
    <p:sldId id="331" r:id="rId14"/>
    <p:sldId id="332" r:id="rId15"/>
    <p:sldId id="334" r:id="rId16"/>
    <p:sldId id="337" r:id="rId17"/>
    <p:sldId id="343" r:id="rId18"/>
    <p:sldId id="342" r:id="rId19"/>
    <p:sldId id="344" r:id="rId20"/>
    <p:sldId id="345" r:id="rId21"/>
    <p:sldId id="346" r:id="rId22"/>
    <p:sldId id="347" r:id="rId23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ta Kasahara" initials="KK" lastIdx="1" clrIdx="0">
    <p:extLst>
      <p:ext uri="{19B8F6BF-5375-455C-9EA6-DF929625EA0E}">
        <p15:presenceInfo xmlns:p15="http://schemas.microsoft.com/office/powerpoint/2012/main" userId="3f39733b99dab4e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5DA3B"/>
    <a:srgbClr val="00B0F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9" autoAdjust="0"/>
    <p:restoredTop sz="70144" autoAdjust="0"/>
  </p:normalViewPr>
  <p:slideViewPr>
    <p:cSldViewPr snapToGrid="0">
      <p:cViewPr varScale="1">
        <p:scale>
          <a:sx n="52" d="100"/>
          <a:sy n="52" d="100"/>
        </p:scale>
        <p:origin x="12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15B94-71F2-4BBC-AA10-357DF85EACB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BF9F-6820-41D8-95FA-48B1806E2D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79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069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104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872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136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94490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560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115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17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5421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344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673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659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288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BF9F-6820-41D8-95FA-48B1806E2D2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135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57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69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77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664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888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206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017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99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26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80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FED5-603B-4A58-8EBD-4CCCD1D0F15B}" type="datetimeFigureOut">
              <a:rPr kumimoji="1" lang="ja-JP" altLang="en-US" smtClean="0"/>
              <a:t>2014/7/7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DC036-969B-48DF-B8BA-5D43EAFB8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74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1.wdp"/><Relationship Id="rId10" Type="http://schemas.openxmlformats.org/officeDocument/2006/relationships/image" Target="../media/image20.emf"/><Relationship Id="rId4" Type="http://schemas.openxmlformats.org/officeDocument/2006/relationships/image" Target="../media/image17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-4296" y="4253263"/>
            <a:ext cx="12192000" cy="2166141"/>
          </a:xfrm>
        </p:spPr>
        <p:txBody>
          <a:bodyPr>
            <a:noAutofit/>
          </a:bodyPr>
          <a:lstStyle/>
          <a:p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University of Tsukuba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KEK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B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JAXA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C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RIKEN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D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Okayama </a:t>
            </a:r>
            <a:r>
              <a:rPr lang="en-US" altLang="ja-JP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University</a:t>
            </a:r>
            <a:r>
              <a:rPr lang="en-US" altLang="ja-JP" baseline="30000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E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University of </a:t>
            </a:r>
            <a:r>
              <a:rPr lang="en-US" altLang="ja-JP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Fukui</a:t>
            </a:r>
            <a:r>
              <a:rPr lang="en-US" altLang="ja-JP" baseline="30000" dirty="0" err="1">
                <a:latin typeface="Khmer UI" panose="020B0502040204020203" pitchFamily="34" charset="0"/>
                <a:cs typeface="Khmer UI" panose="020B0502040204020203" pitchFamily="34" charset="0"/>
              </a:rPr>
              <a:t>F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</a:t>
            </a:r>
            <a:r>
              <a:rPr lang="en-US" altLang="ja-JP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Kindai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lang="en-US" altLang="ja-JP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University</a:t>
            </a:r>
            <a:r>
              <a:rPr lang="en-US" altLang="ja-JP" baseline="30000" dirty="0" err="1">
                <a:latin typeface="Khmer UI" panose="020B0502040204020203" pitchFamily="34" charset="0"/>
                <a:cs typeface="Khmer UI" panose="020B0502040204020203" pitchFamily="34" charset="0"/>
              </a:rPr>
              <a:t>G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</a:t>
            </a:r>
            <a:r>
              <a:rPr lang="en-US" altLang="ja-JP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Fermilab</a:t>
            </a:r>
            <a:r>
              <a:rPr lang="en-US" altLang="ja-JP" baseline="30000" dirty="0" err="1">
                <a:latin typeface="Khmer UI" panose="020B0502040204020203" pitchFamily="34" charset="0"/>
                <a:cs typeface="Khmer UI" panose="020B0502040204020203" pitchFamily="34" charset="0"/>
              </a:rPr>
              <a:t>H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</a:p>
          <a:p>
            <a:r>
              <a:rPr lang="ja-JP" altLang="en-US" b="1" u="sng" dirty="0">
                <a:latin typeface="Khmer UI" panose="020B0502040204020203" pitchFamily="34" charset="0"/>
                <a:cs typeface="Khmer UI" panose="020B0502040204020203" pitchFamily="34" charset="0"/>
              </a:rPr>
              <a:t>◯</a:t>
            </a:r>
            <a:r>
              <a:rPr lang="en-US" altLang="ja-JP" b="1" u="sng" dirty="0" smtClean="0">
                <a:latin typeface="Khmer UI" panose="020B0502040204020203" pitchFamily="34" charset="0"/>
                <a:cs typeface="Khmer UI" panose="020B0502040204020203" pitchFamily="34" charset="0"/>
              </a:rPr>
              <a:t>Kota KASAHARA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S.H. KIM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Y. TAKEUCHI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R. SENZAKI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K. NAGATA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T. OKUDAIRA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M. KANAMARU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T. ICHIMURA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K. MORIUCHI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K. KIUCHI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A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Y. ARAI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B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M. HAZUMI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B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</a:t>
            </a:r>
            <a:r>
              <a:rPr lang="en-US" altLang="ja-JP" dirty="0">
                <a:latin typeface="Khmer UI" panose="020B0502040204020203" pitchFamily="34" charset="0"/>
                <a:cs typeface="Khmer UI" panose="020B0502040204020203" pitchFamily="34" charset="0"/>
              </a:rPr>
              <a:t>T. 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WADA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C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</a:t>
            </a:r>
            <a:r>
              <a:rPr lang="en-US" altLang="ja-JP" dirty="0">
                <a:latin typeface="Khmer UI" panose="020B0502040204020203" pitchFamily="34" charset="0"/>
                <a:cs typeface="Khmer UI" panose="020B0502040204020203" pitchFamily="34" charset="0"/>
              </a:rPr>
              <a:t>S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. MATSUURA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C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S. MIMA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D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H. ISHINO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E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Y.KATO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F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T. YOSHIDA</a:t>
            </a:r>
            <a:r>
              <a:rPr lang="en-US" altLang="ja-JP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G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E. RAMBERG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H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M. KOZLOVSKY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H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P.  RUVINOV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H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, D. SEGRATSKOV</a:t>
            </a:r>
            <a:r>
              <a:rPr lang="en-US" altLang="ja-JP" baseline="30000" dirty="0">
                <a:latin typeface="Khmer UI" panose="020B0502040204020203" pitchFamily="34" charset="0"/>
                <a:cs typeface="Khmer UI" panose="020B0502040204020203" pitchFamily="34" charset="0"/>
              </a:rPr>
              <a:t>H</a:t>
            </a:r>
            <a:endParaRPr lang="en-US" altLang="ja-JP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4917" y="0"/>
            <a:ext cx="120535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latin typeface="Khmer UI" panose="020B0502040204020203" pitchFamily="34" charset="0"/>
                <a:ea typeface="HGPｺﾞｼｯｸE" panose="020B0900000000000000" pitchFamily="50" charset="-128"/>
                <a:cs typeface="Khmer UI" panose="020B0502040204020203" pitchFamily="34" charset="0"/>
              </a:rPr>
              <a:t>Development of Superconducting Tunnel Junction</a:t>
            </a:r>
            <a:r>
              <a:rPr lang="en-US" altLang="ja-JP" sz="4000" b="1" dirty="0" smtClean="0">
                <a:latin typeface="Khmer UI" panose="020B0502040204020203" pitchFamily="34" charset="0"/>
                <a:ea typeface="HGPｺﾞｼｯｸE" panose="020B0900000000000000" pitchFamily="50" charset="-128"/>
                <a:cs typeface="Khmer UI" panose="020B0502040204020203" pitchFamily="34" charset="0"/>
              </a:rPr>
              <a:t>(STJ)</a:t>
            </a:r>
            <a:r>
              <a:rPr kumimoji="1" lang="en-US" altLang="ja-JP" sz="4000" b="1" dirty="0" smtClean="0">
                <a:latin typeface="Khmer UI" panose="020B0502040204020203" pitchFamily="34" charset="0"/>
                <a:ea typeface="HGPｺﾞｼｯｸE" panose="020B0900000000000000" pitchFamily="50" charset="-128"/>
                <a:cs typeface="Khmer UI" panose="020B0502040204020203" pitchFamily="34" charset="0"/>
              </a:rPr>
              <a:t> Photon Detector on SOI Preamplifier Board to Search for Radiative Decays of Cosmic Neutrino Background</a:t>
            </a:r>
            <a:endParaRPr kumimoji="1" lang="ja-JP" altLang="en-US" sz="4000" b="1" dirty="0">
              <a:latin typeface="Khmer UI" panose="020B0502040204020203" pitchFamily="34" charset="0"/>
              <a:ea typeface="HGPｺﾞｼｯｸE" panose="020B0900000000000000" pitchFamily="50" charset="-128"/>
              <a:cs typeface="Khmer UI" panose="020B0502040204020203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-2148" y="2604102"/>
            <a:ext cx="12192000" cy="53382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-4296" y="2535721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kumimoji="1" lang="ja-JP" altLang="en-US" sz="2000" smtClean="0"/>
              <a:t>1</a:t>
            </a:fld>
            <a:endParaRPr kumimoji="1" lang="ja-JP" altLang="en-US" sz="2000" dirty="0"/>
          </a:p>
        </p:txBody>
      </p:sp>
      <p:sp>
        <p:nvSpPr>
          <p:cNvPr id="13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843563" y="2722107"/>
            <a:ext cx="10496282" cy="1479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smtClean="0">
                <a:latin typeface="Khmer UI" panose="020B0502040204020203" pitchFamily="34" charset="0"/>
                <a:cs typeface="Khmer UI" panose="020B0502040204020203" pitchFamily="34" charset="0"/>
              </a:rPr>
              <a:t>International Conference on Technology and Instrumentation in Particle Physics ‘14</a:t>
            </a:r>
          </a:p>
          <a:p>
            <a:r>
              <a:rPr lang="en-US" altLang="ja-JP" sz="3200" dirty="0" smtClean="0">
                <a:latin typeface="Khmer UI" panose="020B0502040204020203" pitchFamily="34" charset="0"/>
                <a:cs typeface="Khmer UI" panose="020B0502040204020203" pitchFamily="34" charset="0"/>
              </a:rPr>
              <a:t>2nd-6th June 2014 in Amsterdam, the Netherlands.</a:t>
            </a:r>
            <a:endParaRPr lang="en-US" altLang="ja-JP" sz="32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2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10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10731" y="28166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b="1" dirty="0" smtClean="0">
                <a:solidFill>
                  <a:srgbClr val="00B05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1. SOIFET can be operated below 800mK ?</a:t>
            </a:r>
            <a:endParaRPr lang="ja-JP" altLang="en-US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8997" y="948408"/>
            <a:ext cx="3513818" cy="2585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12" y="948408"/>
            <a:ext cx="3332125" cy="25460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2" name="テキスト ボックス 31"/>
          <p:cNvSpPr txBox="1"/>
          <p:nvPr/>
        </p:nvSpPr>
        <p:spPr>
          <a:xfrm>
            <a:off x="466311" y="898761"/>
            <a:ext cx="2935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NMOS(690-750mK)</a:t>
            </a:r>
          </a:p>
          <a:p>
            <a:endParaRPr lang="en-US" altLang="ja-JP" sz="2400" b="1" dirty="0">
              <a:solidFill>
                <a:srgbClr val="FF0000"/>
              </a:solidFill>
            </a:endParaRPr>
          </a:p>
          <a:p>
            <a:endParaRPr lang="en-US" altLang="ja-JP" sz="2400" b="1" dirty="0" smtClean="0">
              <a:solidFill>
                <a:srgbClr val="FF0000"/>
              </a:solidFill>
            </a:endParaRP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Width  = 1000um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Length = 1um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038390" y="866603"/>
            <a:ext cx="25709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   PMOS(750mK)</a:t>
            </a:r>
          </a:p>
          <a:p>
            <a:endParaRPr lang="en-US" altLang="ja-JP" sz="2400" b="1" dirty="0">
              <a:solidFill>
                <a:srgbClr val="FF0000"/>
              </a:solidFill>
            </a:endParaRPr>
          </a:p>
          <a:p>
            <a:endParaRPr lang="en-US" altLang="ja-JP" sz="2400" b="1" dirty="0" smtClean="0">
              <a:solidFill>
                <a:srgbClr val="FF0000"/>
              </a:solidFill>
            </a:endParaRPr>
          </a:p>
          <a:p>
            <a:r>
              <a:rPr lang="en-US" altLang="ja-JP" b="1" dirty="0">
                <a:solidFill>
                  <a:srgbClr val="FF0000"/>
                </a:solidFill>
              </a:rPr>
              <a:t>Width  = 1000um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Length = 1um</a:t>
            </a:r>
          </a:p>
          <a:p>
            <a:endParaRPr lang="en-US" altLang="ja-JP" sz="2400" b="1" dirty="0" smtClean="0">
              <a:solidFill>
                <a:srgbClr val="FF0000"/>
              </a:solidFill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341" y="3643261"/>
            <a:ext cx="3388468" cy="2719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8997" y="3632359"/>
            <a:ext cx="3513818" cy="27076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3" name="テキスト ボックス 42"/>
          <p:cNvSpPr txBox="1"/>
          <p:nvPr/>
        </p:nvSpPr>
        <p:spPr>
          <a:xfrm>
            <a:off x="784014" y="5654019"/>
            <a:ext cx="1010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NMOS</a:t>
            </a:r>
            <a:endParaRPr kumimoji="1" lang="ja-JP" altLang="en-US" sz="24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095482" y="3766002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PMOS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9086" y="5792519"/>
            <a:ext cx="4883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solidFill>
                  <a:srgbClr val="FF0000"/>
                </a:solidFill>
              </a:rPr>
              <a:t>Excellent performance !!</a:t>
            </a:r>
            <a:endParaRPr kumimoji="1" lang="ja-JP" altLang="en-US" sz="3600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232283" y="709804"/>
            <a:ext cx="49575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I-V curve of SOIFETs after processing Nb/Al-STJ. 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Both of NMOS </a:t>
            </a:r>
            <a:r>
              <a:rPr lang="en-US" altLang="ja-JP" sz="2400" dirty="0">
                <a:solidFill>
                  <a:srgbClr val="FF0000"/>
                </a:solidFill>
              </a:rPr>
              <a:t>a</a:t>
            </a:r>
            <a:r>
              <a:rPr lang="en-US" altLang="ja-JP" sz="2400" dirty="0" smtClean="0">
                <a:solidFill>
                  <a:srgbClr val="FF0000"/>
                </a:solidFill>
              </a:rPr>
              <a:t>nd PMOS could be operated below 800mK.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Trans-conductance “g</a:t>
            </a:r>
            <a:r>
              <a:rPr lang="en-US" altLang="ja-JP" sz="2400" baseline="-25000" dirty="0" smtClean="0">
                <a:solidFill>
                  <a:srgbClr val="FF0000"/>
                </a:solidFill>
              </a:rPr>
              <a:t>m</a:t>
            </a:r>
            <a:r>
              <a:rPr lang="en-US" altLang="ja-JP" sz="2400" dirty="0" smtClean="0">
                <a:solidFill>
                  <a:srgbClr val="FF0000"/>
                </a:solidFill>
              </a:rPr>
              <a:t>” was not varied drastically for each temperature at operation voltage(0.2V).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下矢印 10"/>
          <p:cNvSpPr/>
          <p:nvPr/>
        </p:nvSpPr>
        <p:spPr>
          <a:xfrm>
            <a:off x="9184132" y="3766002"/>
            <a:ext cx="576776" cy="752653"/>
          </a:xfrm>
          <a:prstGeom prst="downArrow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295839" y="4491032"/>
            <a:ext cx="49301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kumimoji="1"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can use these as </a:t>
            </a:r>
            <a:r>
              <a:rPr lang="en-US" altLang="ja-JP" sz="2800" b="1" dirty="0">
                <a:latin typeface="Khmer UI" panose="020B0502040204020203" pitchFamily="34" charset="0"/>
                <a:cs typeface="Khmer UI" panose="020B0502040204020203" pitchFamily="34" charset="0"/>
              </a:rPr>
              <a:t>Preamplifier for STJ </a:t>
            </a:r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signal</a:t>
            </a:r>
          </a:p>
          <a:p>
            <a:r>
              <a:rPr kumimoji="1" lang="en-US" altLang="ja-JP" sz="2800" b="1" u="sng" dirty="0" smtClean="0">
                <a:latin typeface="Khmer UI" panose="020B0502040204020203" pitchFamily="34" charset="0"/>
                <a:cs typeface="Khmer UI" panose="020B0502040204020203" pitchFamily="34" charset="0"/>
              </a:rPr>
              <a:t>at ultra-low temperature.</a:t>
            </a:r>
            <a:endParaRPr kumimoji="1" lang="en-US" altLang="ja-JP" sz="2800" b="1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kumimoji="1" lang="ja-JP" altLang="en-US" sz="2000" b="1" dirty="0"/>
          </a:p>
        </p:txBody>
      </p:sp>
      <p:sp>
        <p:nvSpPr>
          <p:cNvPr id="2" name="テキスト ボックス 1"/>
          <p:cNvSpPr txBox="1"/>
          <p:nvPr/>
        </p:nvSpPr>
        <p:spPr>
          <a:xfrm rot="5400000">
            <a:off x="2849455" y="2010568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Ids [A]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5400000">
            <a:off x="6511772" y="1981495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-Ids [A]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718800" y="2873713"/>
            <a:ext cx="913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gs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934905" y="2915211"/>
            <a:ext cx="913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gs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 rot="5400000">
            <a:off x="2805998" y="4882954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g</a:t>
            </a:r>
            <a:r>
              <a:rPr kumimoji="1" lang="en-US" altLang="ja-JP" sz="2400" b="1" baseline="-25000" dirty="0" smtClean="0">
                <a:solidFill>
                  <a:srgbClr val="FF0000"/>
                </a:solidFill>
              </a:rPr>
              <a:t>m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[S]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 rot="5400000">
            <a:off x="6632840" y="4810691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g</a:t>
            </a:r>
            <a:r>
              <a:rPr kumimoji="1" lang="en-US" altLang="ja-JP" sz="2400" b="1" baseline="-25000" dirty="0" smtClean="0">
                <a:solidFill>
                  <a:srgbClr val="FF0000"/>
                </a:solidFill>
              </a:rPr>
              <a:t>m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 [S]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587376" y="5625337"/>
            <a:ext cx="927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ds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160820" y="5615464"/>
            <a:ext cx="927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400" b="1" baseline="-25000" dirty="0">
                <a:solidFill>
                  <a:srgbClr val="FF0000"/>
                </a:solidFill>
              </a:rPr>
              <a:t>d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[V]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5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3377" y="3372390"/>
            <a:ext cx="3456993" cy="3110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11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10731" y="28166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b="1" dirty="0">
                <a:solidFill>
                  <a:srgbClr val="00B050"/>
                </a:solidFill>
              </a:rPr>
              <a:t>2</a:t>
            </a:r>
            <a:r>
              <a:rPr lang="en-US" altLang="ja-JP" b="1" dirty="0" smtClean="0">
                <a:solidFill>
                  <a:srgbClr val="00B050"/>
                </a:solidFill>
              </a:rPr>
              <a:t>. Power Consumption of SOIFET</a:t>
            </a:r>
            <a:endParaRPr lang="ja-JP" altLang="en-US" b="1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3377" y="163279"/>
            <a:ext cx="3456993" cy="3028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テキスト ボックス 18"/>
          <p:cNvSpPr txBox="1"/>
          <p:nvPr/>
        </p:nvSpPr>
        <p:spPr>
          <a:xfrm>
            <a:off x="8935079" y="1232357"/>
            <a:ext cx="2173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/>
              <a:t>Width = 1.42um</a:t>
            </a:r>
          </a:p>
          <a:p>
            <a:pPr algn="ctr"/>
            <a:r>
              <a:rPr lang="en-US" altLang="ja-JP" sz="2000" b="1" dirty="0" smtClean="0"/>
              <a:t>Length = 0.42um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288296" y="395973"/>
            <a:ext cx="1730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@830mK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9129654" y="3752678"/>
            <a:ext cx="344020" cy="5875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893387" y="5129859"/>
            <a:ext cx="1351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C000"/>
                </a:solidFill>
              </a:rPr>
              <a:t>Vgs=0.8V</a:t>
            </a:r>
            <a:endParaRPr kumimoji="1" lang="ja-JP" altLang="en-US" sz="2400" b="1" dirty="0">
              <a:solidFill>
                <a:srgbClr val="FFC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893387" y="3986780"/>
            <a:ext cx="1351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EF11B5"/>
                </a:solidFill>
              </a:rPr>
              <a:t>Vgs=0.9V</a:t>
            </a:r>
            <a:endParaRPr kumimoji="1" lang="ja-JP" altLang="en-US" sz="2400" b="1" dirty="0">
              <a:solidFill>
                <a:srgbClr val="EF11B5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893387" y="3463314"/>
            <a:ext cx="1351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B0F0"/>
                </a:solidFill>
              </a:rPr>
              <a:t>Vgs=1.0V</a:t>
            </a:r>
            <a:endParaRPr kumimoji="1" lang="ja-JP" altLang="en-US" sz="2400" b="1" dirty="0">
              <a:solidFill>
                <a:srgbClr val="00B0F0"/>
              </a:solidFill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11433768" y="3667627"/>
            <a:ext cx="0" cy="25401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30870" y="808559"/>
            <a:ext cx="82440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B</a:t>
            </a:r>
            <a:r>
              <a:rPr lang="en-US" altLang="ja-JP" sz="2800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ias </a:t>
            </a:r>
            <a:r>
              <a:rPr lang="en-US" altLang="ja-JP" sz="2800" dirty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v</a:t>
            </a:r>
            <a:r>
              <a:rPr lang="en-US" altLang="ja-JP" sz="2800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oltage of SOI-FET in saturation region(</a:t>
            </a:r>
            <a:r>
              <a:rPr lang="en-US" altLang="ja-JP" sz="2400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red line at right figure</a:t>
            </a:r>
            <a:r>
              <a:rPr lang="en-US" altLang="ja-JP" sz="2800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)  : </a:t>
            </a:r>
            <a:r>
              <a:rPr lang="en-US" altLang="ja-JP" sz="28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0.5 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Current (I</a:t>
            </a:r>
            <a:r>
              <a:rPr lang="en-US" altLang="ja-JP" sz="2800" baseline="-25000" dirty="0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ds</a:t>
            </a:r>
            <a:r>
              <a:rPr lang="en-US" altLang="ja-JP" sz="2800" dirty="0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)of FET in </a:t>
            </a:r>
            <a:r>
              <a:rPr lang="en-US" altLang="ja-JP" sz="2800" dirty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s</a:t>
            </a:r>
            <a:r>
              <a:rPr lang="en-US" altLang="ja-JP" sz="2800" dirty="0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aturation region at Vgs = 0.8V : </a:t>
            </a:r>
            <a:r>
              <a:rPr lang="en-US" altLang="ja-JP" sz="2800" b="1" u="sng" dirty="0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0.09 </a:t>
            </a:r>
            <a:r>
              <a:rPr lang="en-US" altLang="ja-JP" sz="2800" b="1" u="sng" dirty="0" err="1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uA</a:t>
            </a:r>
            <a:endParaRPr lang="en-US" altLang="ja-JP" sz="2000" b="1" u="sng" dirty="0" smtClean="0">
              <a:solidFill>
                <a:srgbClr val="00B0F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2401" y="2483478"/>
            <a:ext cx="115485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Power consumption = 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0.5 V</a:t>
            </a:r>
            <a:r>
              <a:rPr lang="en-US" altLang="ja-JP" sz="2800" b="1" dirty="0" smtClean="0"/>
              <a:t> ×</a:t>
            </a:r>
            <a:r>
              <a:rPr lang="en-US" altLang="ja-JP" sz="2800" b="1" dirty="0" smtClean="0">
                <a:solidFill>
                  <a:srgbClr val="00B0F0"/>
                </a:solidFill>
              </a:rPr>
              <a:t>0.09 </a:t>
            </a:r>
            <a:r>
              <a:rPr lang="en-US" altLang="ja-JP" sz="2800" b="1" dirty="0" err="1" smtClean="0">
                <a:solidFill>
                  <a:srgbClr val="00B0F0"/>
                </a:solidFill>
              </a:rPr>
              <a:t>uA</a:t>
            </a:r>
            <a:r>
              <a:rPr lang="en-US" altLang="ja-JP" sz="2800" b="1" dirty="0" smtClean="0">
                <a:solidFill>
                  <a:srgbClr val="00B0F0"/>
                </a:solidFill>
              </a:rPr>
              <a:t> </a:t>
            </a:r>
          </a:p>
          <a:p>
            <a:r>
              <a:rPr lang="en-US" altLang="ja-JP" sz="2800" dirty="0" smtClean="0"/>
              <a:t>         =  </a:t>
            </a:r>
            <a:r>
              <a:rPr lang="en-US" altLang="ja-JP" sz="4000" b="1" u="sng" dirty="0" smtClean="0"/>
              <a:t>45 </a:t>
            </a:r>
            <a:r>
              <a:rPr lang="en-US" altLang="ja-JP" sz="4000" b="1" u="sng" dirty="0" err="1" smtClean="0"/>
              <a:t>nW</a:t>
            </a:r>
            <a:r>
              <a:rPr lang="en-US" altLang="ja-JP" sz="4000" b="1" u="sng" dirty="0" smtClean="0"/>
              <a:t>/FET</a:t>
            </a:r>
            <a:r>
              <a:rPr lang="en-US" altLang="ja-JP" sz="4000" b="1" dirty="0" smtClean="0"/>
              <a:t> </a:t>
            </a:r>
            <a:r>
              <a:rPr lang="en-US" altLang="ja-JP" sz="2800" b="1" dirty="0"/>
              <a:t>in case of </a:t>
            </a:r>
            <a:r>
              <a:rPr lang="en-US" altLang="ja-JP" sz="2800" b="1" dirty="0" smtClean="0"/>
              <a:t>W/L=1.42um/0.42um</a:t>
            </a:r>
            <a:endParaRPr lang="en-US" altLang="ja-JP" sz="40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1511" y="3525830"/>
            <a:ext cx="86184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lang="en-US" altLang="ja-JP" sz="3200" dirty="0" smtClean="0"/>
              <a:t>We need to calculate the thermal model in rocket experiment firstly. </a:t>
            </a:r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p"/>
            </a:pPr>
            <a:endParaRPr lang="en-US" altLang="ja-JP" sz="3200" dirty="0" smtClean="0"/>
          </a:p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p"/>
            </a:pPr>
            <a:r>
              <a:rPr kumimoji="1" lang="en-US" altLang="ja-JP" sz="3200" dirty="0" smtClean="0"/>
              <a:t>We investigate the possibility of using it around the threshold voltage(lower power and higher gain are expected, but lower speed).</a:t>
            </a:r>
          </a:p>
        </p:txBody>
      </p:sp>
    </p:spTree>
    <p:extLst>
      <p:ext uri="{BB962C8B-B14F-4D97-AF65-F5344CB8AC3E}">
        <p14:creationId xmlns:p14="http://schemas.microsoft.com/office/powerpoint/2010/main" val="19048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12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10731" y="28166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b="1" dirty="0" smtClean="0">
                <a:solidFill>
                  <a:srgbClr val="00B05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3. Frequency dependence of SOIFET</a:t>
            </a:r>
            <a:endParaRPr lang="ja-JP" altLang="en-US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29" y="3625442"/>
            <a:ext cx="3354191" cy="26362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テキスト ボックス 21"/>
          <p:cNvSpPr txBox="1"/>
          <p:nvPr/>
        </p:nvSpPr>
        <p:spPr>
          <a:xfrm>
            <a:off x="2743200" y="4758851"/>
            <a:ext cx="44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r0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29" y="922412"/>
            <a:ext cx="3354191" cy="25131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4" name="直線矢印コネクタ 23"/>
          <p:cNvCxnSpPr/>
          <p:nvPr/>
        </p:nvCxnSpPr>
        <p:spPr>
          <a:xfrm flipV="1">
            <a:off x="503674" y="2364403"/>
            <a:ext cx="0" cy="3992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503675" y="2763647"/>
            <a:ext cx="37348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349129" y="2103820"/>
            <a:ext cx="166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</a:rPr>
              <a:t>500uV /DIV.</a:t>
            </a:r>
            <a:endParaRPr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77162" y="2578981"/>
            <a:ext cx="1661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1uS /DIV.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937421" y="1457489"/>
            <a:ext cx="990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solidFill>
                  <a:srgbClr val="00B0F0"/>
                </a:solidFill>
              </a:rPr>
              <a:t>Signal</a:t>
            </a:r>
          </a:p>
          <a:p>
            <a:pPr algn="ctr"/>
            <a:r>
              <a:rPr lang="en-US" altLang="ja-JP" dirty="0" smtClean="0">
                <a:solidFill>
                  <a:srgbClr val="00B0F0"/>
                </a:solidFill>
              </a:rPr>
              <a:t>(1.5uS</a:t>
            </a:r>
            <a:r>
              <a:rPr lang="en-US" altLang="ja-JP" dirty="0">
                <a:solidFill>
                  <a:srgbClr val="00B0F0"/>
                </a:solidFill>
              </a:rPr>
              <a:t>)</a:t>
            </a: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12391" y="747187"/>
            <a:ext cx="8985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observed the signal of Nb/Al-STJ processed on SOI board to 465nm laser pulse.</a:t>
            </a:r>
          </a:p>
          <a:p>
            <a:pPr marL="342900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The width of the signal of Nb/Al-STJ is about </a:t>
            </a:r>
            <a:r>
              <a:rPr lang="en-US" altLang="ja-JP" sz="28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1 </a:t>
            </a:r>
            <a:r>
              <a:rPr lang="en-US" altLang="ja-JP" sz="2800" b="1" dirty="0" err="1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uS</a:t>
            </a: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.</a:t>
            </a:r>
            <a:endParaRPr kumimoji="1" lang="ja-JP" altLang="en-US" sz="28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7" name="曲折矢印 6"/>
          <p:cNvSpPr/>
          <p:nvPr/>
        </p:nvSpPr>
        <p:spPr>
          <a:xfrm flipV="1">
            <a:off x="4231178" y="2225413"/>
            <a:ext cx="1118906" cy="945147"/>
          </a:xfrm>
          <a:prstGeom prst="bentArrow">
            <a:avLst>
              <a:gd name="adj1" fmla="val 27683"/>
              <a:gd name="adj2" fmla="val 39337"/>
              <a:gd name="adj3" fmla="val 43247"/>
              <a:gd name="adj4" fmla="val 43750"/>
            </a:avLst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59155" y="2096110"/>
            <a:ext cx="68306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Our requirement </a:t>
            </a:r>
            <a:r>
              <a:rPr lang="en-US" altLang="ja-JP" sz="28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for</a:t>
            </a:r>
            <a:r>
              <a:rPr kumimoji="1" lang="en-US" altLang="ja-JP" sz="28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 the amplifier is operation above </a:t>
            </a:r>
            <a:r>
              <a:rPr lang="en-US" altLang="ja-JP" sz="28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1</a:t>
            </a:r>
            <a:r>
              <a:rPr lang="en-US" altLang="ja-JP" sz="2800" b="1" u="sng" dirty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kumimoji="1" lang="en-US" altLang="ja-JP" sz="28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MHz in order to best S/N.</a:t>
            </a:r>
            <a:r>
              <a:rPr lang="en-US" altLang="ja-JP" sz="28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endParaRPr kumimoji="1" lang="ja-JP" altLang="en-US" sz="2800" b="1" u="sng" dirty="0">
              <a:solidFill>
                <a:srgbClr val="FF000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297363" y="3352652"/>
            <a:ext cx="50262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Checked the behavior of SOI-FET as the preamplifier.</a:t>
            </a:r>
          </a:p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kumimoji="1" lang="en-US" altLang="ja-JP" sz="2800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But we can not measure the gain at high frequency due to too large output impedance.</a:t>
            </a:r>
            <a:endParaRPr kumimoji="1" lang="ja-JP" altLang="en-US" sz="28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>
            <a:clrChange>
              <a:clrFrom>
                <a:srgbClr val="4C4C4C"/>
              </a:clrFrom>
              <a:clrTo>
                <a:srgbClr val="4C4C4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3330" y="3625394"/>
            <a:ext cx="3475597" cy="2608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2" name="テキスト ボックス 41"/>
          <p:cNvSpPr txBox="1"/>
          <p:nvPr/>
        </p:nvSpPr>
        <p:spPr>
          <a:xfrm>
            <a:off x="3863331" y="3622366"/>
            <a:ext cx="3888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Set GAIN 8.7 @ </a:t>
            </a:r>
            <a:r>
              <a:rPr kumimoji="1" lang="en-US" altLang="ja-JP" sz="2000" b="1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LHe</a:t>
            </a:r>
            <a:r>
              <a:rPr lang="en-US" altLang="ja-JP" sz="20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temp.</a:t>
            </a:r>
            <a:endParaRPr kumimoji="1" lang="ja-JP" altLang="en-US" sz="20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6183571" y="4822392"/>
            <a:ext cx="125020" cy="34097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6253765" y="4827245"/>
            <a:ext cx="123983" cy="3133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 rot="2903231">
            <a:off x="6350718" y="4836271"/>
            <a:ext cx="399047" cy="2189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 rot="6458199">
            <a:off x="5906803" y="4852023"/>
            <a:ext cx="360469" cy="13644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80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13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10731" y="28166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Future Plans </a:t>
            </a:r>
            <a:endParaRPr lang="ja-JP" altLang="en-US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72" y="875405"/>
            <a:ext cx="2797209" cy="295499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45" y="3869991"/>
            <a:ext cx="2759736" cy="2734241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899381" y="878432"/>
            <a:ext cx="929047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are updating the SOI-STJ schematic for amplification of the Nb/Al-STJ signal. </a:t>
            </a:r>
          </a:p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2800" b="1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Replace the resistance to SOI-FET that we use as current source.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Employ the Feedback between drain and gate to apply stable bias voltage</a:t>
            </a:r>
          </a:p>
          <a:p>
            <a:pPr marL="971550" lvl="1" indent="-514350">
              <a:buClr>
                <a:srgbClr val="FF0000"/>
              </a:buClr>
              <a:buFont typeface="+mj-lt"/>
              <a:buAutoNum type="arabicPeriod"/>
            </a:pPr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Add </a:t>
            </a:r>
            <a:r>
              <a:rPr lang="en-US" altLang="ja-JP" sz="2800" b="1" dirty="0">
                <a:latin typeface="Khmer UI" panose="020B0502040204020203" pitchFamily="34" charset="0"/>
                <a:cs typeface="Khmer UI" panose="020B0502040204020203" pitchFamily="34" charset="0"/>
              </a:rPr>
              <a:t>the follower to reduce the Output Impedance.</a:t>
            </a:r>
          </a:p>
          <a:p>
            <a:pPr lvl="1">
              <a:buClr>
                <a:srgbClr val="F5DA3B"/>
              </a:buClr>
            </a:pPr>
            <a:endParaRPr lang="en-US" altLang="ja-JP" sz="2800" b="1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031601" y="1790053"/>
            <a:ext cx="82192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Design</a:t>
            </a:r>
            <a:r>
              <a:rPr lang="en-US" altLang="ja-JP" sz="2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ed the ratio (W/L) so that the operation power is below 120uW.</a:t>
            </a:r>
            <a:endParaRPr kumimoji="1" lang="ja-JP" altLang="en-US" sz="14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45132" y="4715756"/>
            <a:ext cx="897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In current </a:t>
            </a:r>
            <a:r>
              <a:rPr lang="en-US" altLang="ja-JP" sz="3600" b="1" dirty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s</a:t>
            </a:r>
            <a:r>
              <a:rPr lang="en-US" altLang="ja-JP" sz="36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tatus, We will measure the response to laser pulse with renewed SOI-STJ soon.</a:t>
            </a:r>
            <a:endParaRPr kumimoji="1" lang="ja-JP" altLang="en-US" sz="2400" b="1" dirty="0">
              <a:solidFill>
                <a:srgbClr val="FF000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3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14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10731" y="28166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Summary</a:t>
            </a:r>
            <a:endParaRPr lang="ja-JP" altLang="en-US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462" y="826978"/>
            <a:ext cx="121812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kumimoji="1" lang="en-US" altLang="ja-JP" sz="3600" dirty="0" smtClean="0"/>
              <a:t>SOI-STJ photon detector is under development for detecting far-infrared single photon for neutrino mass measurement.</a:t>
            </a:r>
            <a:endParaRPr lang="en-US" altLang="ja-JP" sz="3600" dirty="0"/>
          </a:p>
          <a:p>
            <a:pPr marL="342900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600" dirty="0" smtClean="0"/>
              <a:t>We processed Nb/Al-STJ on SOI-FET board and confirmed the following performances.  </a:t>
            </a:r>
          </a:p>
          <a:p>
            <a:pPr lvl="1">
              <a:buClr>
                <a:srgbClr val="66FF66"/>
              </a:buClr>
            </a:pPr>
            <a:endParaRPr lang="en-US" altLang="ja-JP" sz="3600" b="1" dirty="0" smtClean="0">
              <a:solidFill>
                <a:srgbClr val="FF0000"/>
              </a:solidFill>
            </a:endParaRPr>
          </a:p>
        </p:txBody>
      </p:sp>
      <p:pic>
        <p:nvPicPr>
          <p:cNvPr id="8194" name="Picture 2" descr="Vds=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96"/>
          <a:stretch/>
        </p:blipFill>
        <p:spPr bwMode="auto">
          <a:xfrm>
            <a:off x="7901311" y="3058265"/>
            <a:ext cx="4131362" cy="3490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-406516" y="2996019"/>
            <a:ext cx="866533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Clr>
                <a:srgbClr val="66FF66"/>
              </a:buClr>
              <a:buFont typeface="Arial" panose="020B0604020202020204" pitchFamily="34" charset="0"/>
              <a:buChar char="•"/>
            </a:pPr>
            <a:r>
              <a:rPr lang="en-US" altLang="ja-JP" sz="3600" b="1" dirty="0">
                <a:solidFill>
                  <a:srgbClr val="FF0000"/>
                </a:solidFill>
              </a:rPr>
              <a:t>SOIFET has no damage by processing Nb/Al-STJ.</a:t>
            </a:r>
          </a:p>
          <a:p>
            <a:pPr marL="914400" lvl="1" indent="-457200">
              <a:buClr>
                <a:srgbClr val="66FF66"/>
              </a:buClr>
              <a:buFont typeface="Arial" panose="020B0604020202020204" pitchFamily="34" charset="0"/>
              <a:buChar char="•"/>
            </a:pPr>
            <a:r>
              <a:rPr lang="en-US" altLang="ja-JP" sz="3600" b="1" dirty="0" smtClean="0">
                <a:solidFill>
                  <a:srgbClr val="FF0000"/>
                </a:solidFill>
              </a:rPr>
              <a:t>Nb/Al-STJ </a:t>
            </a:r>
            <a:r>
              <a:rPr lang="en-US" altLang="ja-JP" sz="3600" b="1" dirty="0">
                <a:solidFill>
                  <a:srgbClr val="FF0000"/>
                </a:solidFill>
              </a:rPr>
              <a:t>is also operated normally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.</a:t>
            </a:r>
          </a:p>
          <a:p>
            <a:pPr marL="914400" lvl="1" indent="-457200">
              <a:buClr>
                <a:srgbClr val="66FF66"/>
              </a:buClr>
              <a:buFont typeface="Arial" panose="020B0604020202020204" pitchFamily="34" charset="0"/>
              <a:buChar char="•"/>
            </a:pPr>
            <a:r>
              <a:rPr lang="en-US" altLang="ja-JP" sz="3600" b="1" dirty="0">
                <a:solidFill>
                  <a:srgbClr val="FF0000"/>
                </a:solidFill>
              </a:rPr>
              <a:t>SOIFET can be operated below 800mK</a:t>
            </a:r>
            <a:r>
              <a:rPr lang="en-US" altLang="ja-JP" sz="3600" b="1" dirty="0" smtClean="0">
                <a:solidFill>
                  <a:srgbClr val="FF0000"/>
                </a:solidFill>
              </a:rPr>
              <a:t>.</a:t>
            </a:r>
            <a:endParaRPr lang="en-US" altLang="ja-JP" sz="3600" b="1" dirty="0">
              <a:solidFill>
                <a:srgbClr val="FF0000"/>
              </a:solidFill>
            </a:endParaRPr>
          </a:p>
          <a:p>
            <a:pPr lvl="1">
              <a:buClr>
                <a:srgbClr val="66FF66"/>
              </a:buClr>
            </a:pPr>
            <a:r>
              <a:rPr lang="en-US" altLang="ja-JP" sz="3200" b="1" dirty="0" smtClean="0"/>
              <a:t>*For </a:t>
            </a:r>
            <a:r>
              <a:rPr lang="en-US" altLang="ja-JP" sz="3200" b="1" dirty="0"/>
              <a:t>your information, we also confirmed that SOIFET can be operated at 100mK.</a:t>
            </a:r>
          </a:p>
        </p:txBody>
      </p:sp>
    </p:spTree>
    <p:extLst>
      <p:ext uri="{BB962C8B-B14F-4D97-AF65-F5344CB8AC3E}">
        <p14:creationId xmlns:p14="http://schemas.microsoft.com/office/powerpoint/2010/main" val="32224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15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タイトル 1"/>
          <p:cNvSpPr txBox="1">
            <a:spLocks/>
          </p:cNvSpPr>
          <p:nvPr/>
        </p:nvSpPr>
        <p:spPr>
          <a:xfrm>
            <a:off x="10731" y="28166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b="1" dirty="0" smtClean="0"/>
              <a:t>Back Up Slides</a:t>
            </a:r>
            <a:endParaRPr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56782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16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-15023" y="740445"/>
            <a:ext cx="1221561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How can we check the performance of STJ??</a:t>
            </a: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Josephson Junction has distinctive I-V curve.</a:t>
            </a: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2800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2800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2800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2800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2800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2800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457200" indent="-4572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The leakage current at operation voltage(0.5mV) deteriorate of energy resolution. </a:t>
            </a:r>
          </a:p>
          <a:p>
            <a:pPr marL="914400" lvl="1" indent="-457200">
              <a:buClr>
                <a:srgbClr val="FFFF00"/>
              </a:buClr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To discriminate signal from leakage current fluctuation, </a:t>
            </a:r>
            <a:r>
              <a:rPr lang="en-US" altLang="ja-JP" sz="28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the leak current of the Nb/Al-STJ should be below 100pA(Our best sample has 10nA).</a:t>
            </a:r>
            <a:endParaRPr lang="en-US" altLang="ja-JP" sz="28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4381" y="1656621"/>
            <a:ext cx="834926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800" b="1" dirty="0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Blue region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b="1" dirty="0" smtClean="0">
                <a:solidFill>
                  <a:srgbClr val="00B0F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Cooper pairs can go through directly the other electrode due to larger bias than gap energy.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sz="28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Red region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The cooper pair tunneling Current is seen at V = 0V.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400" b="1" dirty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This is suppressed during applying Magnetic fields</a:t>
            </a:r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.</a:t>
            </a:r>
            <a:endParaRPr lang="en-US" altLang="ja-JP" sz="2400" b="1" dirty="0">
              <a:solidFill>
                <a:srgbClr val="FF000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723" y="863284"/>
            <a:ext cx="2970448" cy="3254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タイトル 1"/>
          <p:cNvSpPr txBox="1">
            <a:spLocks/>
          </p:cNvSpPr>
          <p:nvPr/>
        </p:nvSpPr>
        <p:spPr>
          <a:xfrm>
            <a:off x="23610" y="15645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The I-V curve of Josephson junction</a:t>
            </a:r>
            <a:endParaRPr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26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17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23610" y="15645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Trapping Gain</a:t>
            </a:r>
            <a:endParaRPr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275" y="3125168"/>
            <a:ext cx="10075564" cy="2299939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21920" y="975360"/>
            <a:ext cx="120679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STJ Back tunneling</a:t>
            </a: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3200" dirty="0" smtClean="0"/>
              <a:t>When quasi-particle that is created around insulator go through the insulator layer, then quasi-particle break cooper pair in opposite layer and make cooper pair with one of quasi-particles.</a:t>
            </a:r>
          </a:p>
        </p:txBody>
      </p:sp>
    </p:spTree>
    <p:extLst>
      <p:ext uri="{BB962C8B-B14F-4D97-AF65-F5344CB8AC3E}">
        <p14:creationId xmlns:p14="http://schemas.microsoft.com/office/powerpoint/2010/main" val="9179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18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23610" y="15645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I-V curve of SOIFET @ ultra-low temperature</a:t>
            </a:r>
            <a:endParaRPr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026" y="1104978"/>
            <a:ext cx="3840475" cy="2349558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3130558" y="2753199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SOI-FET</a:t>
            </a:r>
            <a:endParaRPr kumimoji="1" lang="ja-JP" altLang="en-US" sz="2400" b="1" dirty="0"/>
          </a:p>
        </p:txBody>
      </p:sp>
      <p:sp>
        <p:nvSpPr>
          <p:cNvPr id="16" name="テキスト ボックス 15"/>
          <p:cNvSpPr txBox="1"/>
          <p:nvPr/>
        </p:nvSpPr>
        <p:spPr>
          <a:xfrm rot="19248594">
            <a:off x="1920725" y="1246052"/>
            <a:ext cx="10375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Gate </a:t>
            </a:r>
          </a:p>
          <a:p>
            <a:r>
              <a:rPr lang="en-US" altLang="ja-JP" sz="2800" dirty="0" smtClean="0"/>
              <a:t>Metal</a:t>
            </a:r>
            <a:endParaRPr kumimoji="1" lang="ja-JP" altLang="en-US" sz="2800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307528" y="1873150"/>
            <a:ext cx="987034" cy="57492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2294562" y="1747165"/>
            <a:ext cx="1211502" cy="713606"/>
          </a:xfrm>
          <a:prstGeom prst="straightConnector1">
            <a:avLst/>
          </a:prstGeom>
          <a:ln w="381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-17954" y="1678149"/>
            <a:ext cx="10935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Channel </a:t>
            </a:r>
          </a:p>
          <a:p>
            <a:r>
              <a:rPr kumimoji="1" lang="en-US" altLang="ja-JP" b="1" dirty="0" smtClean="0">
                <a:solidFill>
                  <a:srgbClr val="FF0000"/>
                </a:solidFill>
              </a:rPr>
              <a:t>Width(w)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57146" y="885122"/>
            <a:ext cx="1074268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Channel </a:t>
            </a:r>
          </a:p>
          <a:p>
            <a:r>
              <a:rPr kumimoji="1" lang="en-US" altLang="ja-JP" b="1" dirty="0" smtClean="0">
                <a:solidFill>
                  <a:srgbClr val="00B0F0"/>
                </a:solidFill>
              </a:rPr>
              <a:t>Length(L)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600" y="3520150"/>
            <a:ext cx="3433524" cy="30077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4" name="テキスト ボックス 23"/>
          <p:cNvSpPr txBox="1"/>
          <p:nvPr/>
        </p:nvSpPr>
        <p:spPr>
          <a:xfrm>
            <a:off x="721288" y="3772364"/>
            <a:ext cx="21831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 smtClean="0"/>
              <a:t>w=1.42um, </a:t>
            </a:r>
          </a:p>
          <a:p>
            <a:pPr algn="ctr"/>
            <a:r>
              <a:rPr lang="en-US" altLang="ja-JP" sz="2800" b="1" dirty="0" smtClean="0"/>
              <a:t>l = 0.4um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96402" y="4548233"/>
            <a:ext cx="2511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@830mK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890" y="3457695"/>
            <a:ext cx="3606983" cy="3083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678" y="3507292"/>
            <a:ext cx="3567586" cy="30089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" name="テキスト ボックス 27"/>
          <p:cNvSpPr txBox="1"/>
          <p:nvPr/>
        </p:nvSpPr>
        <p:spPr>
          <a:xfrm>
            <a:off x="4500513" y="3664417"/>
            <a:ext cx="2183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/>
              <a:t>w=1um×4, l = </a:t>
            </a:r>
            <a:r>
              <a:rPr lang="en-US" altLang="ja-JP" sz="3200" b="1" dirty="0"/>
              <a:t>1</a:t>
            </a:r>
            <a:r>
              <a:rPr lang="en-US" altLang="ja-JP" sz="3200" b="1" dirty="0" smtClean="0"/>
              <a:t>um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575094" y="4633846"/>
            <a:ext cx="2511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</a:rPr>
              <a:t>@830mK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326132" y="3493454"/>
            <a:ext cx="23182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/>
              <a:t>w=10um×4, l = </a:t>
            </a:r>
            <a:r>
              <a:rPr lang="en-US" altLang="ja-JP" sz="3200" b="1" dirty="0"/>
              <a:t>1</a:t>
            </a:r>
            <a:r>
              <a:rPr lang="en-US" altLang="ja-JP" sz="3200" b="1" dirty="0" smtClean="0"/>
              <a:t>um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436292" y="4606431"/>
            <a:ext cx="2511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</a:rPr>
              <a:t>@830mK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978600" y="1501055"/>
            <a:ext cx="598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We can see the I-V curve for each W/L value. 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82950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19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23610" y="15645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Requirement for leakage current of Nb/Al-STJ</a:t>
            </a:r>
            <a:endParaRPr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610" y="875404"/>
            <a:ext cx="115339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When </a:t>
            </a:r>
            <a:r>
              <a:rPr lang="en-US" altLang="ja-JP" sz="3200" dirty="0" smtClean="0"/>
              <a:t>far-infrared single photon incident to the Nb/Al-STJ, </a:t>
            </a:r>
            <a:r>
              <a:rPr kumimoji="1" lang="en-US" altLang="ja-JP" sz="3200" dirty="0" smtClean="0"/>
              <a:t>Number of created quasi-particle in STJ is around </a:t>
            </a:r>
            <a:r>
              <a:rPr kumimoji="1" lang="en-US" altLang="ja-JP" sz="3200" b="1" u="sng" dirty="0" smtClean="0">
                <a:solidFill>
                  <a:srgbClr val="FF0000"/>
                </a:solidFill>
              </a:rPr>
              <a:t>100e</a:t>
            </a:r>
            <a:r>
              <a:rPr kumimoji="1" lang="en-US" altLang="ja-JP" sz="3200" dirty="0" smtClean="0"/>
              <a:t>(assuming Gal = 10).</a:t>
            </a:r>
            <a:endParaRPr kumimoji="1" lang="ja-JP" altLang="en-US" sz="32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3610" y="1922534"/>
            <a:ext cx="115339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We want to separate between the signal and pedestal (3 sigma). so requirement for fluctuation of the leakage current of STJ is follow.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4095482" y="2981606"/>
                <a:ext cx="3502305" cy="6615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440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4400" b="0" i="1" baseline="-25000" smtClean="0">
                          <a:latin typeface="Cambria Math" panose="02040503050406030204" pitchFamily="18" charset="0"/>
                        </a:rPr>
                        <m:t>𝑞𝑙𝑒𝑎𝑘</m:t>
                      </m:r>
                      <m:r>
                        <a:rPr lang="en-US" altLang="ja-JP" sz="4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4400" b="0" i="0" smtClean="0">
                          <a:latin typeface="Cambria Math" panose="02040503050406030204" pitchFamily="18" charset="0"/>
                        </a:rPr>
                        <m:t>33 </m:t>
                      </m:r>
                      <m:r>
                        <m:rPr>
                          <m:sty m:val="p"/>
                        </m:rPr>
                        <a:rPr lang="en-US" altLang="ja-JP" sz="4400" b="0" i="0" smtClean="0">
                          <a:latin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kumimoji="1" lang="ja-JP" altLang="en-US" sz="4400" baseline="-25000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482" y="2981606"/>
                <a:ext cx="3502305" cy="661528"/>
              </a:xfrm>
              <a:prstGeom prst="rect">
                <a:avLst/>
              </a:prstGeom>
              <a:blipFill rotWithShape="0">
                <a:blip r:embed="rId2"/>
                <a:stretch>
                  <a:fillRect b="-119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テキスト ボックス 32"/>
          <p:cNvSpPr txBox="1"/>
          <p:nvPr/>
        </p:nvSpPr>
        <p:spPr>
          <a:xfrm>
            <a:off x="23610" y="3698793"/>
            <a:ext cx="115339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If we assume that integration width is 1.5 </a:t>
            </a:r>
            <a:r>
              <a:rPr lang="en-US" altLang="ja-JP" sz="3200" dirty="0" err="1" smtClean="0"/>
              <a:t>uS</a:t>
            </a:r>
            <a:r>
              <a:rPr lang="en-US" altLang="ja-JP" sz="3200" dirty="0" smtClean="0"/>
              <a:t>, our requirement for the leakage current is…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4095481" y="4500906"/>
                <a:ext cx="3824509" cy="6615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4400" b="0" i="1" baseline="-25000" smtClean="0">
                          <a:latin typeface="Cambria Math" panose="02040503050406030204" pitchFamily="18" charset="0"/>
                        </a:rPr>
                        <m:t>𝑞𝑙𝑒𝑎𝑘</m:t>
                      </m:r>
                      <m:r>
                        <a:rPr lang="en-US" altLang="ja-JP" sz="4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4400" b="0" i="0" smtClean="0">
                          <a:latin typeface="Cambria Math" panose="02040503050406030204" pitchFamily="18" charset="0"/>
                        </a:rPr>
                        <m:t>1089 </m:t>
                      </m:r>
                      <m:r>
                        <m:rPr>
                          <m:sty m:val="p"/>
                        </m:rPr>
                        <a:rPr lang="en-US" altLang="ja-JP" sz="4400" b="0" i="0" smtClean="0">
                          <a:latin typeface="Cambria Math" panose="02040503050406030204" pitchFamily="18" charset="0"/>
                        </a:rPr>
                        <m:t>e</m:t>
                      </m:r>
                    </m:oMath>
                  </m:oMathPara>
                </a14:m>
                <a:endParaRPr kumimoji="1" lang="ja-JP" altLang="en-US" sz="4400" baseline="-25000" dirty="0"/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481" y="4500906"/>
                <a:ext cx="3824509" cy="661528"/>
              </a:xfrm>
              <a:prstGeom prst="rect">
                <a:avLst/>
              </a:prstGeom>
              <a:blipFill rotWithShape="0">
                <a:blip r:embed="rId3"/>
                <a:stretch>
                  <a:fillRect b="-128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2743200" y="5318171"/>
                <a:ext cx="7196137" cy="10804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altLang="ja-JP" sz="3200" i="1" baseline="-25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𝑙𝑒𝑎𝑘</m:t>
                      </m:r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1089×1.6×</m:t>
                          </m:r>
                          <m:sSup>
                            <m:sSup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−19</m:t>
                              </m:r>
                            </m:sup>
                          </m:sSup>
                        </m:num>
                        <m:den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1.5×</m:t>
                          </m:r>
                          <m:sSup>
                            <m:sSup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−6</m:t>
                              </m:r>
                            </m:sup>
                          </m:sSup>
                        </m:den>
                      </m:f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=108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𝑝𝐴</m:t>
                          </m:r>
                        </m:e>
                      </m:d>
                    </m:oMath>
                  </m:oMathPara>
                </a14:m>
                <a:endParaRPr lang="ja-JP" altLang="en-US" sz="3200" dirty="0"/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318171"/>
                <a:ext cx="7196137" cy="108048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968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31" y="79682"/>
            <a:ext cx="12192000" cy="712279"/>
          </a:xfrm>
        </p:spPr>
        <p:txBody>
          <a:bodyPr>
            <a:noAutofit/>
          </a:bodyPr>
          <a:lstStyle/>
          <a:p>
            <a:r>
              <a:rPr lang="en-US" altLang="ja-JP" sz="4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Outline</a:t>
            </a:r>
            <a:endParaRPr lang="ja-JP" altLang="en-US" sz="4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2</a:t>
            </a:fld>
            <a:endParaRPr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2148" y="949343"/>
            <a:ext cx="12168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Motivation(Search for </a:t>
            </a:r>
            <a:r>
              <a:rPr lang="en-US" altLang="ja-JP" sz="3200" b="1" dirty="0">
                <a:latin typeface="Khmer UI" panose="020B0502040204020203" pitchFamily="34" charset="0"/>
                <a:cs typeface="Khmer UI" panose="020B0502040204020203" pitchFamily="34" charset="0"/>
              </a:rPr>
              <a:t>N</a:t>
            </a: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eutrino </a:t>
            </a:r>
            <a:r>
              <a:rPr lang="en-US" altLang="ja-JP" sz="3200" b="1" dirty="0">
                <a:latin typeface="Khmer UI" panose="020B0502040204020203" pitchFamily="34" charset="0"/>
                <a:cs typeface="Khmer UI" panose="020B0502040204020203" pitchFamily="34" charset="0"/>
              </a:rPr>
              <a:t>R</a:t>
            </a: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adiative </a:t>
            </a:r>
            <a:r>
              <a:rPr lang="en-US" altLang="ja-JP" sz="3200" b="1" dirty="0">
                <a:latin typeface="Khmer UI" panose="020B0502040204020203" pitchFamily="34" charset="0"/>
                <a:cs typeface="Khmer UI" panose="020B0502040204020203" pitchFamily="34" charset="0"/>
              </a:rPr>
              <a:t>D</a:t>
            </a: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ecay)</a:t>
            </a: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3200" b="1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Introduction of Superconducting Tunnel Junction(STJ)</a:t>
            </a: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3200" b="1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STJ on Silicon-on-Insulator Preamplifier-board(SOI-STJ)</a:t>
            </a: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3200" b="1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Current Status on Development of SOI-STJ</a:t>
            </a: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3200" b="1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Future Plan</a:t>
            </a: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lang="en-US" altLang="ja-JP" sz="3200" b="1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2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Summary</a:t>
            </a:r>
          </a:p>
        </p:txBody>
      </p:sp>
      <p:sp>
        <p:nvSpPr>
          <p:cNvPr id="11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3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20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23610" y="15645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Temperature Dependence of I-V curve</a:t>
            </a:r>
            <a:endParaRPr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761" y="1029450"/>
            <a:ext cx="5174913" cy="39255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592" y="1036405"/>
            <a:ext cx="5175971" cy="39273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テキスト ボックス 9"/>
          <p:cNvSpPr txBox="1"/>
          <p:nvPr/>
        </p:nvSpPr>
        <p:spPr>
          <a:xfrm>
            <a:off x="95051" y="5169844"/>
            <a:ext cx="11801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Threshold voltage is changed. But the other properties are almos</a:t>
            </a:r>
            <a:r>
              <a:rPr lang="en-US" altLang="ja-JP" sz="3600" dirty="0" smtClean="0"/>
              <a:t>t unchanged.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529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21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23610" y="15645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Energy resolution of Nb/Al-STJ</a:t>
            </a:r>
            <a:endParaRPr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2368358" y="1426965"/>
                <a:ext cx="7502503" cy="8944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4800" b="1" i="0" smtClean="0">
                          <a:latin typeface="Cambria Math" panose="02040503050406030204" pitchFamily="18" charset="0"/>
                        </a:rPr>
                        <m:t>𝛅</m:t>
                      </m:r>
                      <m:r>
                        <a:rPr kumimoji="1" lang="en-US" altLang="ja-JP" sz="4800" b="1" i="0" smtClean="0"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kumimoji="1" lang="en-US" altLang="ja-JP" sz="4800" b="1" i="0" baseline="-25000" smtClean="0">
                          <a:latin typeface="Cambria Math" panose="02040503050406030204" pitchFamily="18" charset="0"/>
                        </a:rPr>
                        <m:t>𝐅𝐖𝐇𝐌</m:t>
                      </m:r>
                      <m:r>
                        <a:rPr kumimoji="1" lang="en-US" altLang="ja-JP" sz="4800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4800" b="1" i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kumimoji="1" lang="en-US" altLang="ja-JP" sz="4800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ja-JP" sz="4800" b="1" i="0" smtClean="0">
                          <a:latin typeface="Cambria Math" panose="02040503050406030204" pitchFamily="18" charset="0"/>
                        </a:rPr>
                        <m:t>𝟑𝟓</m:t>
                      </m:r>
                      <m:rad>
                        <m:radPr>
                          <m:degHide m:val="on"/>
                          <m:ctrlPr>
                            <a:rPr kumimoji="1" lang="en-US" altLang="ja-JP" sz="48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48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48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kumimoji="1" lang="en-US" altLang="ja-JP" sz="4800" b="1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kumimoji="1" lang="en-US" altLang="ja-JP" sz="4800" b="1" i="0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kumimoji="1" lang="en-US" altLang="ja-JP" sz="48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</m:d>
                          <m:r>
                            <a:rPr kumimoji="1" lang="en-US" altLang="ja-JP" sz="4800" b="1" i="0" smtClean="0">
                              <a:latin typeface="Cambria Math" panose="02040503050406030204" pitchFamily="18" charset="0"/>
                            </a:rPr>
                            <m:t>𝐅𝐄</m:t>
                          </m:r>
                        </m:e>
                      </m:rad>
                    </m:oMath>
                  </m:oMathPara>
                </a14:m>
                <a:endParaRPr kumimoji="1" lang="ja-JP" altLang="en-US" sz="4800" b="1" dirty="0"/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8358" y="1426965"/>
                <a:ext cx="7502503" cy="89441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/>
          <p:cNvSpPr txBox="1"/>
          <p:nvPr/>
        </p:nvSpPr>
        <p:spPr>
          <a:xfrm>
            <a:off x="1143000" y="847438"/>
            <a:ext cx="471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Energy Resolution of STJ</a:t>
            </a:r>
            <a:endParaRPr kumimoji="1" lang="ja-JP" altLang="en-US" sz="3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96957" y="2364279"/>
            <a:ext cx="8957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>
                <a:latin typeface="DejaVu Sans" pitchFamily="34" charset="0"/>
                <a:cs typeface="DejaVu Sans" pitchFamily="34" charset="0"/>
              </a:rPr>
              <a:t>F : Fano Factor</a:t>
            </a:r>
          </a:p>
          <a:p>
            <a:r>
              <a:rPr lang="en-US" altLang="ja-JP" sz="3200" dirty="0" smtClean="0">
                <a:latin typeface="DejaVu Sans" pitchFamily="34" charset="0"/>
                <a:cs typeface="DejaVu Sans" pitchFamily="34" charset="0"/>
              </a:rPr>
              <a:t>Δ :Gap energy</a:t>
            </a:r>
          </a:p>
          <a:p>
            <a:r>
              <a:rPr lang="en-US" altLang="ja-JP" sz="3200" dirty="0" smtClean="0">
                <a:latin typeface="DejaVu Sans" pitchFamily="34" charset="0"/>
                <a:cs typeface="DejaVu Sans" pitchFamily="34" charset="0"/>
              </a:rPr>
              <a:t>E :</a:t>
            </a:r>
            <a:r>
              <a:rPr lang="ja-JP" altLang="en-US" sz="3200" dirty="0">
                <a:latin typeface="DejaVu Sans" pitchFamily="34" charset="0"/>
                <a:cs typeface="DejaVu Sans" pitchFamily="34" charset="0"/>
              </a:rPr>
              <a:t> </a:t>
            </a:r>
            <a:r>
              <a:rPr lang="en-US" altLang="ja-JP" sz="3200" dirty="0" smtClean="0">
                <a:latin typeface="DejaVu Sans" pitchFamily="34" charset="0"/>
                <a:cs typeface="DejaVu Sans" pitchFamily="34" charset="0"/>
              </a:rPr>
              <a:t>Photon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1668703" y="4831795"/>
                <a:ext cx="8454174" cy="16909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5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ja-JP" altLang="en-US" sz="5400" b="1">
                            <a:latin typeface="Cambria Math" panose="02040503050406030204" pitchFamily="18" charset="0"/>
                          </a:rPr>
                          <m:t>𝛅</m:t>
                        </m:r>
                        <m:r>
                          <a:rPr lang="en-US" altLang="ja-JP" sz="5400" b="1">
                            <a:latin typeface="Cambria Math" panose="02040503050406030204" pitchFamily="18" charset="0"/>
                          </a:rPr>
                          <m:t>𝐄</m:t>
                        </m:r>
                        <m:r>
                          <a:rPr lang="en-US" altLang="ja-JP" sz="5400" b="1" baseline="-25000">
                            <a:latin typeface="Cambria Math" panose="02040503050406030204" pitchFamily="18" charset="0"/>
                          </a:rPr>
                          <m:t>𝐅𝐖𝐇𝐌</m:t>
                        </m:r>
                      </m:num>
                      <m:den>
                        <m:r>
                          <a:rPr kumimoji="1" lang="en-US" altLang="ja-JP" sz="5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den>
                    </m:f>
                    <m:r>
                      <a:rPr kumimoji="1" lang="en-US" altLang="ja-JP" sz="5400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5400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kumimoji="1" lang="en-US" altLang="ja-JP" sz="54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ja-JP" sz="5400" b="1" i="0" smtClean="0">
                        <a:latin typeface="Cambria Math" panose="02040503050406030204" pitchFamily="18" charset="0"/>
                      </a:rPr>
                      <m:t>𝟑𝟓</m:t>
                    </m:r>
                    <m:rad>
                      <m:radPr>
                        <m:degHide m:val="on"/>
                        <m:ctrlPr>
                          <a:rPr kumimoji="1" lang="en-US" altLang="ja-JP" sz="54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1" lang="en-US" altLang="ja-JP" sz="5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altLang="ja-JP" sz="5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5400" b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altLang="ja-JP" sz="5400" b="1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altLang="ja-JP" sz="5400" b="1">
                                    <a:latin typeface="Cambria Math" panose="02040503050406030204" pitchFamily="18" charset="0"/>
                                  </a:rPr>
                                  <m:t>𝟕</m:t>
                                </m:r>
                                <m:r>
                                  <a:rPr lang="en-US" altLang="ja-JP" sz="5400" b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</m:e>
                            </m:d>
                            <m:r>
                              <a:rPr lang="en-US" altLang="ja-JP" sz="5400" b="1">
                                <a:latin typeface="Cambria Math" panose="02040503050406030204" pitchFamily="18" charset="0"/>
                              </a:rPr>
                              <m:t>𝐅𝐄</m:t>
                            </m:r>
                          </m:num>
                          <m:den>
                            <m:r>
                              <a:rPr kumimoji="1" lang="en-US" altLang="ja-JP" sz="5400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</m:den>
                        </m:f>
                      </m:e>
                    </m:rad>
                  </m:oMath>
                </a14:m>
                <a:r>
                  <a:rPr kumimoji="1" lang="ja-JP" altLang="en-US" sz="5400" b="1" dirty="0" smtClean="0"/>
                  <a:t> </a:t>
                </a:r>
                <a:r>
                  <a:rPr kumimoji="1" lang="en-US" altLang="ja-JP" sz="5400" b="1" dirty="0" smtClean="0"/>
                  <a:t>= 22%</a:t>
                </a:r>
                <a:endParaRPr kumimoji="1" lang="ja-JP" altLang="en-US" sz="5400" b="1" dirty="0"/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703" y="4831795"/>
                <a:ext cx="8454174" cy="1690976"/>
              </a:xfrm>
              <a:prstGeom prst="rect">
                <a:avLst/>
              </a:prstGeom>
              <a:blipFill rotWithShape="0">
                <a:blip r:embed="rId3"/>
                <a:stretch>
                  <a:fillRect l="-72" r="-3893" b="-469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テキスト ボックス 21"/>
          <p:cNvSpPr txBox="1"/>
          <p:nvPr/>
        </p:nvSpPr>
        <p:spPr>
          <a:xfrm>
            <a:off x="1143000" y="4238353"/>
            <a:ext cx="4878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For 25meV single photon</a:t>
            </a:r>
            <a:endParaRPr kumimoji="1" lang="ja-JP" altLang="en-US" sz="36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950" y="2476500"/>
            <a:ext cx="30861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61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22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23610" y="15645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618" y="141027"/>
            <a:ext cx="10265983" cy="633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8538" y="1416550"/>
            <a:ext cx="4531314" cy="299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31" y="79682"/>
            <a:ext cx="12192000" cy="712279"/>
          </a:xfrm>
        </p:spPr>
        <p:txBody>
          <a:bodyPr>
            <a:noAutofit/>
          </a:bodyPr>
          <a:lstStyle/>
          <a:p>
            <a:r>
              <a:rPr lang="en-US" altLang="ja-JP" sz="4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Motivation</a:t>
            </a:r>
            <a:endParaRPr lang="ja-JP" altLang="en-US" sz="4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3</a:t>
            </a:fld>
            <a:endParaRPr lang="ja-JP" altLang="en-US" sz="2000" dirty="0"/>
          </a:p>
        </p:txBody>
      </p:sp>
      <p:sp>
        <p:nvSpPr>
          <p:cNvPr id="11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-2148" y="3725505"/>
            <a:ext cx="121791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6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Lifetime of Neutrino(ν</a:t>
            </a:r>
            <a:r>
              <a:rPr lang="en-US" altLang="ja-JP" sz="3600" b="1" baseline="-250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3</a:t>
            </a:r>
            <a:r>
              <a:rPr lang="en-US" altLang="ja-JP" sz="36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 </a:t>
            </a:r>
            <a:r>
              <a:rPr lang="ja-JP" altLang="en-US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→ </a:t>
            </a:r>
            <a:r>
              <a:rPr lang="en-US" altLang="ja-JP" sz="36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ν</a:t>
            </a:r>
            <a:r>
              <a:rPr lang="en-US" altLang="ja-JP" sz="3600" b="1" baseline="-250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1,2</a:t>
            </a:r>
            <a:r>
              <a:rPr lang="en-US" altLang="ja-JP" sz="36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 + γ)</a:t>
            </a:r>
            <a:r>
              <a:rPr lang="ja-JP" altLang="en-US" sz="3600" dirty="0" smtClean="0">
                <a:latin typeface="Khmer UI" panose="020B0502040204020203" pitchFamily="34" charset="0"/>
                <a:cs typeface="Khmer UI" panose="020B0502040204020203" pitchFamily="34" charset="0"/>
              </a:rPr>
              <a:t>　</a:t>
            </a:r>
            <a:endParaRPr kumimoji="1" lang="en-US" altLang="ja-JP" sz="3600" dirty="0" smtClean="0">
              <a:latin typeface="Khmer UI" panose="020B0502040204020203" pitchFamily="34" charset="0"/>
              <a:ea typeface="DejaVu Sans" pitchFamily="34" charset="0"/>
              <a:cs typeface="Khmer UI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10</a:t>
            </a:r>
            <a:r>
              <a:rPr lang="en-US" altLang="ja-JP" sz="2800" baseline="300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43</a:t>
            </a:r>
            <a:r>
              <a:rPr lang="en-US" altLang="ja-JP" sz="28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 years in SM expectation, τ </a:t>
            </a:r>
            <a:r>
              <a:rPr lang="en-US" altLang="ja-JP" sz="2800" dirty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⪎</a:t>
            </a:r>
            <a:r>
              <a:rPr lang="ja-JP" altLang="en-US" sz="2800" dirty="0"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lang="en-US" altLang="ja-JP" sz="28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O(10</a:t>
            </a:r>
            <a:r>
              <a:rPr lang="en-US" altLang="ja-JP" sz="2800" baseline="300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17</a:t>
            </a:r>
            <a:r>
              <a:rPr lang="en-US" altLang="ja-JP" sz="28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) years in left-right symmetric model (</a:t>
            </a: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SU(2)</a:t>
            </a:r>
            <a:r>
              <a:rPr lang="en-US" altLang="ja-JP" sz="2800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L</a:t>
            </a:r>
            <a:r>
              <a:rPr lang="ja-JP" altLang="en-US" sz="2800" dirty="0">
                <a:latin typeface="Khmer UI" panose="020B0502040204020203" pitchFamily="34" charset="0"/>
                <a:cs typeface="Khmer UI" panose="020B0502040204020203" pitchFamily="34" charset="0"/>
              </a:rPr>
              <a:t>⊗</a:t>
            </a:r>
            <a:r>
              <a:rPr lang="en-US" altLang="ja-JP" sz="2800" dirty="0">
                <a:latin typeface="Khmer UI" panose="020B0502040204020203" pitchFamily="34" charset="0"/>
                <a:cs typeface="Khmer UI" panose="020B0502040204020203" pitchFamily="34" charset="0"/>
              </a:rPr>
              <a:t>SU(2)</a:t>
            </a:r>
            <a:r>
              <a:rPr lang="en-US" altLang="ja-JP" sz="2800" baseline="-25000" dirty="0">
                <a:latin typeface="Khmer UI" panose="020B0502040204020203" pitchFamily="34" charset="0"/>
                <a:cs typeface="Khmer UI" panose="020B0502040204020203" pitchFamily="34" charset="0"/>
              </a:rPr>
              <a:t>R</a:t>
            </a:r>
            <a:r>
              <a:rPr lang="ja-JP" altLang="en-US" sz="2800" dirty="0">
                <a:latin typeface="Khmer UI" panose="020B0502040204020203" pitchFamily="34" charset="0"/>
                <a:cs typeface="Khmer UI" panose="020B0502040204020203" pitchFamily="34" charset="0"/>
              </a:rPr>
              <a:t>⊗</a:t>
            </a: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U(1)</a:t>
            </a:r>
            <a:r>
              <a:rPr lang="en-US" altLang="ja-JP" sz="2800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B-L</a:t>
            </a: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Present limit is 3 x 10</a:t>
            </a:r>
            <a:r>
              <a:rPr lang="en-US" altLang="ja-JP" sz="2800" baseline="30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12</a:t>
            </a: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 years (AKARI).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will use </a:t>
            </a:r>
            <a:r>
              <a:rPr lang="en-US" altLang="ja-JP" sz="2800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Cosmic Neutrino Background</a:t>
            </a:r>
            <a:r>
              <a:rPr lang="en-US" altLang="ja-JP" sz="2800" dirty="0" smtClean="0">
                <a:latin typeface="Khmer UI" panose="020B0502040204020203" pitchFamily="34" charset="0"/>
                <a:cs typeface="Khmer UI" panose="020B0502040204020203" pitchFamily="34" charset="0"/>
              </a:rPr>
              <a:t> as neutrino source for Neutrino Decay.</a:t>
            </a:r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6760" y="879969"/>
            <a:ext cx="4985651" cy="169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テキスト ボックス 35"/>
          <p:cNvSpPr txBox="1"/>
          <p:nvPr/>
        </p:nvSpPr>
        <p:spPr>
          <a:xfrm>
            <a:off x="12658" y="959207"/>
            <a:ext cx="741499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32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Neutrino Mass Measurement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We know that neutrinos have small masses but neutrino mass itself have not been measured.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800" dirty="0" smtClean="0">
                <a:solidFill>
                  <a:srgbClr val="FF0000"/>
                </a:solidFill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Aiming at measuring neutrino mass itself with Neutrino Radiative Decay</a:t>
            </a:r>
            <a:r>
              <a:rPr lang="en-US" altLang="ja-JP" sz="28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.</a:t>
            </a:r>
            <a:endParaRPr lang="en-US" altLang="ja-JP" sz="2800" dirty="0">
              <a:latin typeface="Khmer UI" panose="020B0502040204020203" pitchFamily="34" charset="0"/>
              <a:ea typeface="DejaVu Sans" pitchFamily="34" charset="0"/>
              <a:cs typeface="Khmer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44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1788" y="868998"/>
            <a:ext cx="4637293" cy="2684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5" name="直線コネクタ 24"/>
          <p:cNvCxnSpPr/>
          <p:nvPr/>
        </p:nvCxnSpPr>
        <p:spPr>
          <a:xfrm flipH="1" flipV="1">
            <a:off x="9168015" y="2037567"/>
            <a:ext cx="15241" cy="12409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H="1" flipV="1">
            <a:off x="10375267" y="2038280"/>
            <a:ext cx="15241" cy="124094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4</a:t>
            </a:fld>
            <a:endParaRPr lang="ja-JP" altLang="en-US" sz="2000" dirty="0"/>
          </a:p>
        </p:txBody>
      </p:sp>
      <p:sp>
        <p:nvSpPr>
          <p:cNvPr id="11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31" y="79682"/>
            <a:ext cx="12192000" cy="712279"/>
          </a:xfrm>
        </p:spPr>
        <p:txBody>
          <a:bodyPr>
            <a:noAutofit/>
          </a:bodyPr>
          <a:lstStyle/>
          <a:p>
            <a:r>
              <a:rPr lang="en-US" altLang="ja-JP" sz="4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Requirements for the Detector</a:t>
            </a:r>
            <a:endParaRPr lang="ja-JP" altLang="en-US" sz="4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942966" y="2264645"/>
            <a:ext cx="2494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Neutrino Decay Energy Spectrum</a:t>
            </a:r>
            <a:endParaRPr kumimoji="1" lang="ja-JP" altLang="en-US" b="1" dirty="0">
              <a:solidFill>
                <a:srgbClr val="FF000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3842" y="800825"/>
                <a:ext cx="7381310" cy="3076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66FF66"/>
                  </a:buClr>
                  <a:buFont typeface="Wingdings" panose="05000000000000000000" pitchFamily="2" charset="2"/>
                  <a:buChar char="p"/>
                </a:pPr>
                <a:r>
                  <a:rPr lang="en-US" altLang="ja-JP" sz="24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Expected energy of photon in neutrino radiative decay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Symbol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Symbol"/>
                      </a:rPr>
                      <m:t>=25 </m:t>
                    </m:r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Symbol"/>
                      </a:rPr>
                      <m:t>meV</m:t>
                    </m:r>
                  </m:oMath>
                </a14:m>
                <a:r>
                  <a:rPr lang="en-US" altLang="ja-JP" sz="2400" dirty="0" smtClean="0">
                    <a:latin typeface="Khmer UI" panose="020B0502040204020203" pitchFamily="34" charset="0"/>
                    <a:ea typeface="Arial Unicode MS" pitchFamily="50" charset="-128"/>
                    <a:cs typeface="Khmer UI" panose="020B0502040204020203" pitchFamily="34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400" dirty="0">
                    <a:latin typeface="Khmer UI" panose="020B0502040204020203" pitchFamily="34" charset="0"/>
                    <a:ea typeface="Arial Unicode MS" pitchFamily="50" charset="-128"/>
                    <a:cs typeface="Khmer UI" panose="020B0502040204020203" pitchFamily="34" charset="0"/>
                  </a:rPr>
                  <a:t> is assumed</a:t>
                </a:r>
                <a:r>
                  <a:rPr lang="en-US" altLang="ja-JP" sz="2400" dirty="0" smtClean="0">
                    <a:latin typeface="Khmer UI" panose="020B0502040204020203" pitchFamily="34" charset="0"/>
                    <a:ea typeface="Arial Unicode MS" pitchFamily="50" charset="-128"/>
                    <a:cs typeface="Khmer UI" panose="020B0502040204020203" pitchFamily="34" charset="0"/>
                  </a:rPr>
                  <a:t>).</a:t>
                </a:r>
              </a:p>
              <a:p>
                <a:pPr marL="285750" indent="-285750">
                  <a:buClr>
                    <a:srgbClr val="66FF66"/>
                  </a:buClr>
                  <a:buFont typeface="Wingdings" panose="05000000000000000000" pitchFamily="2" charset="2"/>
                  <a:buChar char="p"/>
                </a:pPr>
                <a:endParaRPr lang="en-US" altLang="ja-JP" sz="2400" dirty="0" smtClean="0">
                  <a:latin typeface="Khmer UI" panose="020B0502040204020203" pitchFamily="34" charset="0"/>
                  <a:ea typeface="Arial Unicode MS" pitchFamily="50" charset="-128"/>
                  <a:cs typeface="Khmer UI" panose="020B0502040204020203" pitchFamily="34" charset="0"/>
                </a:endParaRPr>
              </a:p>
              <a:p>
                <a:pPr marL="285750" indent="-285750">
                  <a:buClr>
                    <a:srgbClr val="66FF66"/>
                  </a:buClr>
                  <a:buFont typeface="Wingdings" panose="05000000000000000000" pitchFamily="2" charset="2"/>
                  <a:buChar char="p"/>
                </a:pPr>
                <a:r>
                  <a:rPr lang="en-US" altLang="ja-JP" sz="2400" dirty="0" smtClean="0">
                    <a:latin typeface="Khmer UI" panose="020B0502040204020203" pitchFamily="34" charset="0"/>
                    <a:ea typeface="Arial Unicode MS" pitchFamily="50" charset="-128"/>
                    <a:cs typeface="Khmer UI" panose="020B0502040204020203" pitchFamily="34" charset="0"/>
                  </a:rPr>
                  <a:t>In this region, biggest background is zodiacal light.</a:t>
                </a:r>
              </a:p>
              <a:p>
                <a:pPr marL="285750" indent="-285750">
                  <a:buClr>
                    <a:srgbClr val="66FF66"/>
                  </a:buClr>
                  <a:buFont typeface="Wingdings" panose="05000000000000000000" pitchFamily="2" charset="2"/>
                  <a:buChar char="p"/>
                </a:pPr>
                <a:endParaRPr lang="en-US" altLang="ja-JP" sz="2400" dirty="0">
                  <a:latin typeface="Khmer UI" panose="020B0502040204020203" pitchFamily="34" charset="0"/>
                  <a:ea typeface="Arial Unicode MS" pitchFamily="50" charset="-128"/>
                  <a:cs typeface="Khmer UI" panose="020B0502040204020203" pitchFamily="34" charset="0"/>
                </a:endParaRPr>
              </a:p>
              <a:p>
                <a:pPr marL="285750" indent="-285750">
                  <a:buClr>
                    <a:srgbClr val="66FF66"/>
                  </a:buClr>
                  <a:buFont typeface="Wingdings" panose="05000000000000000000" pitchFamily="2" charset="2"/>
                  <a:buChar char="p"/>
                </a:pPr>
                <a:r>
                  <a:rPr lang="en-US" altLang="ja-JP" sz="2400" dirty="0" smtClean="0">
                    <a:latin typeface="Khmer UI" panose="020B0502040204020203" pitchFamily="34" charset="0"/>
                    <a:ea typeface="Arial Unicode MS" pitchFamily="50" charset="-128"/>
                    <a:cs typeface="Khmer UI" panose="020B0502040204020203" pitchFamily="34" charset="0"/>
                  </a:rPr>
                  <a:t>To detect the neutrino radiative decay significantly in BG, We need the photon detector which has 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Khmer UI" panose="020B0502040204020203" pitchFamily="34" charset="0"/>
                    <a:ea typeface="Arial Unicode MS" pitchFamily="50" charset="-128"/>
                    <a:cs typeface="Khmer UI" panose="020B0502040204020203" pitchFamily="34" charset="0"/>
                  </a:rPr>
                  <a:t>2% energy resolution for 25meV(50um)</a:t>
                </a:r>
                <a:r>
                  <a:rPr lang="en-US" altLang="ja-JP" sz="2400" dirty="0" smtClean="0">
                    <a:latin typeface="Khmer UI" panose="020B0502040204020203" pitchFamily="34" charset="0"/>
                    <a:ea typeface="Arial Unicode MS" pitchFamily="50" charset="-128"/>
                    <a:cs typeface="Khmer UI" panose="020B0502040204020203" pitchFamily="34" charset="0"/>
                  </a:rPr>
                  <a:t>. </a:t>
                </a:r>
                <a:endParaRPr lang="en-US" altLang="ja-JP" sz="2400" dirty="0">
                  <a:latin typeface="Khmer UI" panose="020B0502040204020203" pitchFamily="34" charset="0"/>
                  <a:ea typeface="Arial Unicode MS" pitchFamily="50" charset="-128"/>
                  <a:cs typeface="Khmer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42" y="800825"/>
                <a:ext cx="7381310" cy="3076483"/>
              </a:xfrm>
              <a:prstGeom prst="rect">
                <a:avLst/>
              </a:prstGeom>
              <a:blipFill rotWithShape="0">
                <a:blip r:embed="rId4"/>
                <a:stretch>
                  <a:fillRect l="-1073" t="-1584" r="-743" b="-35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16"/>
          <p:cNvSpPr txBox="1"/>
          <p:nvPr/>
        </p:nvSpPr>
        <p:spPr>
          <a:xfrm>
            <a:off x="7953182" y="2091887"/>
            <a:ext cx="249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Red shift Effect</a:t>
            </a:r>
            <a:endParaRPr kumimoji="1" lang="ja-JP" altLang="en-US" b="1" dirty="0">
              <a:solidFill>
                <a:srgbClr val="FF000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90383" y="926642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Zodiacal light</a:t>
            </a:r>
            <a:endParaRPr kumimoji="1" lang="ja-JP" altLang="en-US" b="1" dirty="0">
              <a:solidFill>
                <a:srgbClr val="FF000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663" y="3870983"/>
            <a:ext cx="4344155" cy="26669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テキスト ボックス 21"/>
          <p:cNvSpPr txBox="1"/>
          <p:nvPr/>
        </p:nvSpPr>
        <p:spPr>
          <a:xfrm>
            <a:off x="3010423" y="4178760"/>
            <a:ext cx="1727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50 x 8 pixels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835226" y="3986280"/>
            <a:ext cx="74649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Nb/Al-STJ photon detector (50 x 8 pixels) with grating is a candidate for our experiment.</a:t>
            </a:r>
          </a:p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endParaRPr kumimoji="1" lang="en-US" altLang="ja-JP" sz="2400" dirty="0"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400" dirty="0" smtClean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</a:rPr>
              <a:t>Aiming </a:t>
            </a:r>
            <a:r>
              <a:rPr lang="en-US" altLang="ja-JP" sz="2400" dirty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</a:rPr>
              <a:t>at improving the current experimental lower limit of the neutrino lifetime by 2 order in </a:t>
            </a:r>
            <a:r>
              <a:rPr lang="en-US" altLang="ja-JP" sz="2400" dirty="0" smtClean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</a:rPr>
              <a:t>rocket experiment: </a:t>
            </a:r>
            <a:r>
              <a:rPr lang="en-US" altLang="ja-JP" sz="2400" dirty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  <a:sym typeface="Symbol"/>
              </a:rPr>
              <a:t>(</a:t>
            </a:r>
            <a:r>
              <a:rPr lang="en-US" altLang="ja-JP" sz="2400" baseline="-25000" dirty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  <a:sym typeface="Symbol"/>
              </a:rPr>
              <a:t>3</a:t>
            </a:r>
            <a:r>
              <a:rPr lang="en-US" altLang="ja-JP" sz="2400" dirty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  <a:sym typeface="Symbol"/>
              </a:rPr>
              <a:t>)&gt;</a:t>
            </a:r>
            <a:r>
              <a:rPr lang="en-US" altLang="ja-JP" sz="2400" dirty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</a:rPr>
              <a:t>O(10</a:t>
            </a:r>
            <a:r>
              <a:rPr lang="en-US" altLang="ja-JP" sz="2400" baseline="30000" dirty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</a:rPr>
              <a:t>14 </a:t>
            </a:r>
            <a:r>
              <a:rPr lang="en-US" altLang="ja-JP" sz="2400" dirty="0" smtClean="0">
                <a:latin typeface="Khmer UI" panose="020B0502040204020203" pitchFamily="34" charset="0"/>
                <a:ea typeface="Arial Unicode MS" pitchFamily="50" charset="-128"/>
                <a:cs typeface="Khmer UI" panose="020B0502040204020203" pitchFamily="34" charset="0"/>
              </a:rPr>
              <a:t>years)</a:t>
            </a:r>
            <a:endParaRPr kumimoji="1" lang="ja-JP" altLang="en-US" sz="24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446912" y="2869998"/>
            <a:ext cx="79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B0F0"/>
                </a:solidFill>
              </a:rPr>
              <a:t>80um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0358464" y="2927694"/>
            <a:ext cx="79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B0F0"/>
                </a:solidFill>
              </a:rPr>
              <a:t>40um</a:t>
            </a:r>
            <a:endParaRPr kumimoji="1" lang="ja-JP" altLang="en-US" sz="2000" b="1" dirty="0">
              <a:solidFill>
                <a:srgbClr val="00B0F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831748" y="1647764"/>
            <a:ext cx="1917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B0F0"/>
                </a:solidFill>
              </a:rPr>
              <a:t>Search region</a:t>
            </a:r>
            <a:endParaRPr kumimoji="1" lang="ja-JP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2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5</a:t>
            </a:fld>
            <a:endParaRPr lang="ja-JP" altLang="en-US" sz="2000" dirty="0"/>
          </a:p>
        </p:txBody>
      </p:sp>
      <p:sp>
        <p:nvSpPr>
          <p:cNvPr id="11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09247" y="1118984"/>
            <a:ext cx="7820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STJ is a Josephson Junction composed of </a:t>
            </a:r>
            <a:r>
              <a:rPr lang="en-US" altLang="ja-JP" sz="2400" b="1" dirty="0" smtClean="0">
                <a:solidFill>
                  <a:srgbClr val="92D05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Superconductor</a:t>
            </a:r>
            <a:r>
              <a:rPr lang="ja-JP" altLang="en-US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/ </a:t>
            </a:r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Insulator</a:t>
            </a:r>
            <a:r>
              <a:rPr lang="ja-JP" altLang="en-US" sz="2400" b="1" dirty="0" smtClean="0">
                <a:solidFill>
                  <a:schemeClr val="bg2">
                    <a:lumMod val="75000"/>
                  </a:schemeClr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lang="en-US" altLang="ja-JP" sz="24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/ </a:t>
            </a:r>
            <a:r>
              <a:rPr lang="en-US" altLang="ja-JP" sz="2400" b="1" dirty="0" smtClean="0">
                <a:solidFill>
                  <a:srgbClr val="92D050"/>
                </a:solidFill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Superconductor.</a:t>
            </a:r>
            <a:endParaRPr kumimoji="1" lang="ja-JP" altLang="en-US" sz="2400" b="1" dirty="0">
              <a:solidFill>
                <a:srgbClr val="92D05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33539" y="2490696"/>
            <a:ext cx="69408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Photon absorbed in superconducting layers of STJ (Josephson current suppressed by applying magnetic field).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Excites cooper pairs into quasi-particles according to absorbed energy.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Observe tunneling current due to quasi-particles through the insulator.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945621" y="2066389"/>
            <a:ext cx="6479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 smtClean="0">
                <a:solidFill>
                  <a:srgbClr val="00B05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Principle of Operation</a:t>
            </a:r>
            <a:endParaRPr kumimoji="1" lang="ja-JP" altLang="en-US" sz="2400" b="1" u="sng" dirty="0">
              <a:solidFill>
                <a:srgbClr val="00B05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710845"/>
              </p:ext>
            </p:extLst>
          </p:nvPr>
        </p:nvGraphicFramePr>
        <p:xfrm>
          <a:off x="5405004" y="5253114"/>
          <a:ext cx="5873798" cy="1212157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442971"/>
                <a:gridCol w="1442971"/>
                <a:gridCol w="1442971"/>
                <a:gridCol w="1544885"/>
              </a:tblGrid>
              <a:tr h="418993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Si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Nb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Al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</a:tr>
              <a:tr h="3969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Tc[K]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9.23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1.20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</a:tr>
              <a:tr h="2966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Δ[meV]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1100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1.550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Khmer UI" panose="020B0502040204020203" pitchFamily="34" charset="0"/>
                          <a:cs typeface="Khmer UI" panose="020B0502040204020203" pitchFamily="34" charset="0"/>
                        </a:rPr>
                        <a:t>0.172</a:t>
                      </a:r>
                      <a:endParaRPr kumimoji="1" lang="ja-JP" altLang="en-US" sz="2000" dirty="0">
                        <a:latin typeface="Khmer UI" panose="020B0502040204020203" pitchFamily="34" charset="0"/>
                        <a:cs typeface="Khmer UI" panose="020B0502040204020203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113319" y="3273712"/>
            <a:ext cx="4768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Number of Quasi-particles in Nb/Al-STJ</a:t>
            </a:r>
            <a:endParaRPr kumimoji="1" lang="ja-JP" altLang="en-US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1520" y="4002717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G</a:t>
            </a:r>
            <a:r>
              <a:rPr kumimoji="1" lang="en-US" altLang="ja-JP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Al</a:t>
            </a:r>
            <a:r>
              <a:rPr kumimoji="1"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 : Trapping Gain In Al(~10)</a:t>
            </a:r>
          </a:p>
          <a:p>
            <a:pPr algn="ctr"/>
            <a:r>
              <a:rPr kumimoji="1"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 E</a:t>
            </a:r>
            <a:r>
              <a:rPr kumimoji="1" lang="en-US" altLang="ja-JP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0</a:t>
            </a:r>
            <a:r>
              <a:rPr kumimoji="1"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 : </a:t>
            </a:r>
            <a:r>
              <a:rPr lang="en-US" altLang="ja-JP" dirty="0">
                <a:latin typeface="Khmer UI" panose="020B0502040204020203" pitchFamily="34" charset="0"/>
                <a:cs typeface="Khmer UI" panose="020B0502040204020203" pitchFamily="34" charset="0"/>
              </a:rPr>
              <a:t>P</a:t>
            </a:r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hoton Energy</a:t>
            </a:r>
          </a:p>
          <a:p>
            <a:pPr algn="ctr"/>
            <a:r>
              <a:rPr lang="en-US" altLang="ja-JP" dirty="0" smtClean="0">
                <a:latin typeface="Khmer UI" panose="020B0502040204020203" pitchFamily="34" charset="0"/>
                <a:cs typeface="Khmer UI" panose="020B0502040204020203" pitchFamily="34" charset="0"/>
              </a:rPr>
              <a:t> Δ  : E-Gap in superconductor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31" y="4941364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For 25meV single photon</a:t>
            </a: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30" y="965373"/>
            <a:ext cx="2654056" cy="23203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/>
              <p:cNvSpPr txBox="1"/>
              <p:nvPr/>
            </p:nvSpPr>
            <p:spPr>
              <a:xfrm>
                <a:off x="1124219" y="3631071"/>
                <a:ext cx="2108378" cy="403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2000" b="0" i="1" baseline="-25000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1" lang="en-US" altLang="ja-JP" sz="2000" b="0" i="0" smtClean="0">
                          <a:latin typeface="Cambria Math" panose="02040503050406030204" pitchFamily="18" charset="0"/>
                        </a:rPr>
                        <m:t>GAl</m:t>
                      </m:r>
                      <m:f>
                        <m:fPr>
                          <m:type m:val="skw"/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kumimoji="1" lang="en-US" altLang="ja-JP" sz="2000" b="0" i="1" baseline="-2500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3" name="テキスト ボックス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4219" y="3631071"/>
                <a:ext cx="2108378" cy="403059"/>
              </a:xfrm>
              <a:prstGeom prst="rect">
                <a:avLst/>
              </a:prstGeom>
              <a:blipFill rotWithShape="0">
                <a:blip r:embed="rId4"/>
                <a:stretch>
                  <a:fillRect t="-166667" r="-17630" b="-2439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520651" y="5299948"/>
                <a:ext cx="3953637" cy="11989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kumimoji="1" lang="en-US" altLang="ja-JP" sz="32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N</a:t>
                </a:r>
                <a:r>
                  <a:rPr kumimoji="1" lang="en-US" altLang="ja-JP" sz="3200" baseline="-250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q</a:t>
                </a:r>
                <a:r>
                  <a:rPr kumimoji="1" lang="en-US" altLang="ja-JP" sz="32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 = 10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25 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𝑚𝑒𝑉</m:t>
                        </m:r>
                      </m:num>
                      <m:den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1.7 ∗1.550 </m:t>
                        </m:r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𝑚𝑒𝑉</m:t>
                        </m:r>
                      </m:den>
                    </m:f>
                  </m:oMath>
                </a14:m>
                <a:endParaRPr kumimoji="1" lang="en-US" altLang="ja-JP" sz="3200" dirty="0" smtClean="0"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  <a:p>
                <a:pPr algn="ctr"/>
                <a:r>
                  <a:rPr lang="en-US" altLang="ja-JP" sz="3200" dirty="0" smtClean="0">
                    <a:latin typeface="Khmer UI" panose="020B0502040204020203" pitchFamily="34" charset="0"/>
                    <a:cs typeface="Khmer UI" panose="020B0502040204020203" pitchFamily="34" charset="0"/>
                  </a:rPr>
                  <a:t>   = </a:t>
                </a:r>
                <a:r>
                  <a:rPr lang="en-US" altLang="ja-JP" sz="3200" dirty="0" smtClean="0">
                    <a:solidFill>
                      <a:srgbClr val="FF0000"/>
                    </a:solidFill>
                    <a:latin typeface="Khmer UI" panose="020B0502040204020203" pitchFamily="34" charset="0"/>
                    <a:cs typeface="Khmer UI" panose="020B0502040204020203" pitchFamily="34" charset="0"/>
                  </a:rPr>
                  <a:t>95 e</a:t>
                </a:r>
                <a:endParaRPr kumimoji="1" lang="ja-JP" altLang="en-US" sz="3200" dirty="0">
                  <a:solidFill>
                    <a:srgbClr val="FF0000"/>
                  </a:solidFill>
                  <a:latin typeface="Khmer UI" panose="020B0502040204020203" pitchFamily="34" charset="0"/>
                  <a:cs typeface="Khmer UI" panose="020B0502040204020203" pitchFamily="34" charset="0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651" y="5299948"/>
                <a:ext cx="3953637" cy="1198983"/>
              </a:xfrm>
              <a:prstGeom prst="rect">
                <a:avLst/>
              </a:prstGeom>
              <a:blipFill rotWithShape="0">
                <a:blip r:embed="rId5"/>
                <a:stretch>
                  <a:fillRect l="-1387" t="-2030" b="-197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テキスト ボックス 24"/>
          <p:cNvSpPr txBox="1"/>
          <p:nvPr/>
        </p:nvSpPr>
        <p:spPr>
          <a:xfrm>
            <a:off x="4456094" y="770898"/>
            <a:ext cx="7713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What’s STJ(</a:t>
            </a:r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S</a:t>
            </a: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uperconducting </a:t>
            </a:r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T</a:t>
            </a: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unnel </a:t>
            </a:r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J</a:t>
            </a: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unction) ??</a:t>
            </a:r>
            <a:endParaRPr kumimoji="1" lang="ja-JP" altLang="en-US" sz="24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4779034" y="2051947"/>
            <a:ext cx="7249834" cy="3116405"/>
          </a:xfrm>
          <a:prstGeom prst="roundRect">
            <a:avLst>
              <a:gd name="adj" fmla="val 10910"/>
            </a:avLst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31" y="79682"/>
            <a:ext cx="12192000" cy="712279"/>
          </a:xfrm>
        </p:spPr>
        <p:txBody>
          <a:bodyPr>
            <a:noAutofit/>
          </a:bodyPr>
          <a:lstStyle/>
          <a:p>
            <a:r>
              <a:rPr lang="en-US" altLang="ja-JP" sz="4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STJ Photon Detector</a:t>
            </a:r>
            <a:endParaRPr lang="ja-JP" altLang="en-US" sz="4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312" y="2066389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B050"/>
                </a:solidFill>
              </a:rPr>
              <a:t>500nm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1087839" y="1991718"/>
            <a:ext cx="15643" cy="677656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22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6</a:t>
            </a:fld>
            <a:endParaRPr lang="ja-JP" altLang="en-US" sz="2000" dirty="0"/>
          </a:p>
        </p:txBody>
      </p:sp>
      <p:sp>
        <p:nvSpPr>
          <p:cNvPr id="11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781" y="762579"/>
            <a:ext cx="124027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Current Status of Development for Nb/Al-STJ(if you want to know detail, please see </a:t>
            </a:r>
            <a:r>
              <a:rPr lang="en-US" altLang="ja-JP" sz="2400" b="1" dirty="0">
                <a:latin typeface="Khmer UI" panose="020B0502040204020203" pitchFamily="34" charset="0"/>
                <a:cs typeface="Khmer UI" panose="020B0502040204020203" pitchFamily="34" charset="0"/>
              </a:rPr>
              <a:t>Y</a:t>
            </a: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uji TAKEUCHI’s slides-</a:t>
            </a:r>
            <a:r>
              <a:rPr lang="en-US" altLang="ja-JP" sz="2400" b="1" dirty="0" err="1" smtClean="0">
                <a:latin typeface="Khmer UI" panose="020B0502040204020203" pitchFamily="34" charset="0"/>
                <a:cs typeface="Khmer UI" panose="020B0502040204020203" pitchFamily="34" charset="0"/>
              </a:rPr>
              <a:t>Ⅱ.c</a:t>
            </a: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Neutrino session 12:00-).</a:t>
            </a:r>
          </a:p>
          <a:p>
            <a:pPr marL="800100" lvl="1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haven’t </a:t>
            </a:r>
            <a:r>
              <a:rPr lang="en-US" altLang="ja-JP" sz="2400" dirty="0">
                <a:latin typeface="Khmer UI" panose="020B0502040204020203" pitchFamily="34" charset="0"/>
                <a:cs typeface="Khmer UI" panose="020B0502040204020203" pitchFamily="34" charset="0"/>
              </a:rPr>
              <a:t>succeeded in detecting </a:t>
            </a: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a far-infrared single photon yet due to </a:t>
            </a:r>
            <a:r>
              <a:rPr lang="en-US" altLang="ja-JP" sz="24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readout noise(thermal noise and </a:t>
            </a:r>
            <a:r>
              <a:rPr lang="en-US" altLang="ja-JP" sz="2400" b="1" u="sng" dirty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c</a:t>
            </a:r>
            <a:r>
              <a:rPr lang="en-US" altLang="ja-JP" sz="24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able noise)</a:t>
            </a: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.</a:t>
            </a:r>
          </a:p>
          <a:p>
            <a:pPr marL="800100" lvl="1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Khmer UI" panose="020B0502040204020203" pitchFamily="34" charset="0"/>
                <a:cs typeface="Khmer UI" panose="020B0502040204020203" pitchFamily="34" charset="0"/>
              </a:rPr>
              <a:t>Need to adopt the preamplifier operated at ultra-low-temperature.</a:t>
            </a:r>
          </a:p>
          <a:p>
            <a:pPr marL="800100" lvl="1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FF0000"/>
                </a:solidFill>
              </a:rPr>
              <a:t>FD-SOI device was proved to operate at 4K by a JAXA/KEK group(AIPC 1185,286-289(2009)).</a:t>
            </a:r>
            <a:endParaRPr lang="en-US" altLang="ja-JP" sz="2400" dirty="0">
              <a:solidFill>
                <a:srgbClr val="FF000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800100" lvl="1" indent="-342900">
              <a:buClr>
                <a:srgbClr val="66FF66"/>
              </a:buClr>
              <a:buFont typeface="Arial" panose="020B0604020202020204" pitchFamily="34" charset="0"/>
              <a:buChar char="•"/>
            </a:pPr>
            <a:endParaRPr lang="en-US" altLang="ja-JP" sz="2400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31" y="65614"/>
            <a:ext cx="11812075" cy="712279"/>
          </a:xfrm>
        </p:spPr>
        <p:txBody>
          <a:bodyPr>
            <a:noAutofit/>
          </a:bodyPr>
          <a:lstStyle/>
          <a:p>
            <a:r>
              <a:rPr lang="en-US" altLang="ja-JP" sz="4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Development of cold preamplifier</a:t>
            </a:r>
            <a:endParaRPr lang="ja-JP" altLang="en-US" sz="4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2148" y="3077313"/>
            <a:ext cx="744207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66FF66"/>
              </a:buClr>
            </a:pPr>
            <a:r>
              <a:rPr lang="en-US" altLang="ja-JP" sz="2400" b="1" dirty="0" smtClean="0">
                <a:solidFill>
                  <a:srgbClr val="66FF66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     </a:t>
            </a:r>
            <a:r>
              <a:rPr lang="en-US" altLang="ja-JP" sz="2800" b="1" dirty="0" smtClean="0">
                <a:solidFill>
                  <a:srgbClr val="00B05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Silicon on Insulator(SOI) </a:t>
            </a:r>
            <a:endParaRPr lang="en-US" altLang="ja-JP" sz="2400" b="1" dirty="0" smtClean="0">
              <a:solidFill>
                <a:srgbClr val="00B050"/>
              </a:solidFill>
              <a:latin typeface="Khmer UI" panose="020B0502040204020203" pitchFamily="34" charset="0"/>
              <a:cs typeface="Khmer UI" panose="020B0502040204020203" pitchFamily="34" charset="0"/>
            </a:endParaRPr>
          </a:p>
          <a:p>
            <a:pPr marL="800100" lvl="1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Processing LSI on SiO</a:t>
            </a:r>
            <a:r>
              <a:rPr lang="en-US" altLang="ja-JP" sz="2000" b="1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2</a:t>
            </a:r>
            <a:r>
              <a:rPr lang="en-US" altLang="ja-JP" sz="20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Insulator.</a:t>
            </a:r>
          </a:p>
          <a:p>
            <a:pPr marL="800100" lvl="1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Very Small Parasitic Capacitance due to separation between MOSFETs with insulator(Not Depletion).</a:t>
            </a:r>
          </a:p>
          <a:p>
            <a:pPr marL="1257300" lvl="2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Low-Power to be Operated</a:t>
            </a:r>
          </a:p>
          <a:p>
            <a:pPr marL="1257300" lvl="2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High Speed</a:t>
            </a:r>
          </a:p>
          <a:p>
            <a:pPr marL="1257300" lvl="2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Good at Large Scale Integration</a:t>
            </a:r>
          </a:p>
          <a:p>
            <a:pPr marL="1257300" lvl="2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ja-JP" sz="2000" b="1" u="sng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Suppression of charge-up by high mobility carrier due to thin depletion layer(~50nm).</a:t>
            </a:r>
          </a:p>
          <a:p>
            <a:pPr marL="1257300" lvl="2" indent="-342900">
              <a:buClr>
                <a:srgbClr val="66FF66"/>
              </a:buClr>
              <a:buFont typeface="Arial" panose="020B0604020202020204" pitchFamily="34" charset="0"/>
              <a:buChar char="•"/>
            </a:pPr>
            <a:endParaRPr lang="en-US" altLang="ja-JP" sz="2000" b="1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733" y="4877839"/>
            <a:ext cx="3679888" cy="150400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383" y="3121435"/>
            <a:ext cx="3720568" cy="1655175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1687492" y="6065067"/>
            <a:ext cx="593399" cy="267978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80891" y="5988075"/>
            <a:ext cx="39042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B050"/>
                </a:solidFill>
              </a:rPr>
              <a:t>Apply this to readout of STJ signal !</a:t>
            </a:r>
            <a:endParaRPr kumimoji="1" lang="ja-JP" altLang="en-US" sz="2000" b="1" dirty="0">
              <a:solidFill>
                <a:srgbClr val="00B05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03479" y="3020206"/>
            <a:ext cx="1386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Bulk-CMOS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918359" y="4760110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SOI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-CMOS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270165" y="3008667"/>
            <a:ext cx="11815876" cy="3485308"/>
          </a:xfrm>
          <a:prstGeom prst="roundRect">
            <a:avLst>
              <a:gd name="adj" fmla="val 6265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11023065" y="5491249"/>
            <a:ext cx="0" cy="481001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11045918" y="3592102"/>
            <a:ext cx="0" cy="481001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1029340" y="5468730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~50nm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050048" y="3632678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~10um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98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266" y="1402253"/>
            <a:ext cx="4620009" cy="3168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31" y="28166"/>
            <a:ext cx="12192000" cy="712279"/>
          </a:xfrm>
        </p:spPr>
        <p:txBody>
          <a:bodyPr>
            <a:noAutofit/>
          </a:bodyPr>
          <a:lstStyle/>
          <a:p>
            <a:r>
              <a:rPr lang="en-US" altLang="ja-JP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Requirement for the amplifier of</a:t>
            </a:r>
            <a:r>
              <a:rPr lang="ja-JP" altLang="en-US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lang="en-US" altLang="ja-JP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STJ readout.</a:t>
            </a:r>
            <a:endParaRPr kumimoji="1" lang="ja-JP" altLang="en-US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7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2428" y="5442893"/>
            <a:ext cx="12127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4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Speed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We think that integration region of charge is from 1uS to 4uS.</a:t>
            </a:r>
            <a:endParaRPr kumimoji="1" lang="en-US" altLang="ja-JP" sz="2400" dirty="0" smtClean="0">
              <a:latin typeface="Khmer UI" panose="020B0502040204020203" pitchFamily="34" charset="0"/>
              <a:ea typeface="DejaVu Sans" pitchFamily="34" charset="0"/>
              <a:cs typeface="Khmer UI" panose="020B0502040204020203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-12879" y="4436728"/>
            <a:ext cx="9272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400" b="1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Low power consumption</a:t>
            </a:r>
          </a:p>
          <a:p>
            <a:pPr marL="800100" lvl="1" indent="-3429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latin typeface="Khmer UI" panose="020B0502040204020203" pitchFamily="34" charset="0"/>
                <a:ea typeface="DejaVu Sans" pitchFamily="34" charset="0"/>
                <a:cs typeface="Khmer UI" panose="020B0502040204020203" pitchFamily="34" charset="0"/>
              </a:rPr>
              <a:t>Typical cooling power of our refrigerator is 400uW.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1020" y="813158"/>
                <a:ext cx="7795465" cy="3565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rgbClr val="66FF66"/>
                  </a:buClr>
                  <a:buFont typeface="Wingdings" panose="05000000000000000000" pitchFamily="2" charset="2"/>
                  <a:buChar char="p"/>
                </a:pPr>
                <a:r>
                  <a:rPr lang="en-US" altLang="ja-JP" sz="2400" b="1" dirty="0" smtClean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Operation at ultra-low </a:t>
                </a:r>
                <a:r>
                  <a:rPr lang="en-US" altLang="ja-JP" sz="2400" b="1" dirty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t</a:t>
                </a:r>
                <a:r>
                  <a:rPr lang="en-US" altLang="ja-JP" sz="2400" b="1" dirty="0" smtClean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emperature</a:t>
                </a:r>
              </a:p>
              <a:p>
                <a:pPr marL="800100" lvl="1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ja-JP" sz="2400" dirty="0" smtClean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Requirement for leakage current of Nb/Al-STJ is below</a:t>
                </a:r>
                <a:r>
                  <a:rPr lang="ja-JP" altLang="en-US" sz="2400" dirty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 </a:t>
                </a:r>
                <a:r>
                  <a:rPr lang="en-US" altLang="ja-JP" sz="2400" dirty="0" smtClean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100pA. </a:t>
                </a:r>
              </a:p>
              <a:p>
                <a:pPr lvl="1">
                  <a:buClr>
                    <a:srgbClr val="FF0000"/>
                  </a:buClr>
                </a:pPr>
                <a:r>
                  <a:rPr lang="en-US" altLang="ja-JP" sz="2400" dirty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 </a:t>
                </a:r>
                <a:r>
                  <a:rPr lang="en-US" altLang="ja-JP" sz="2400" dirty="0" smtClean="0"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   But practically, leakage current is caused by…</a:t>
                </a:r>
              </a:p>
              <a:p>
                <a:pPr marL="1257300" lvl="2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ja-JP" sz="2400" b="1" dirty="0" smtClean="0">
                    <a:solidFill>
                      <a:srgbClr val="00B0F0"/>
                    </a:solidFill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Pinhole(constant) across the insulator</a:t>
                </a:r>
              </a:p>
              <a:p>
                <a:pPr marL="1714500" lvl="3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ja-JP" sz="2400" b="1" dirty="0" smtClean="0">
                    <a:solidFill>
                      <a:srgbClr val="00B0F0"/>
                    </a:solidFill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We can expect to reduce it by using smaller one.</a:t>
                </a:r>
              </a:p>
              <a:p>
                <a:pPr marL="1257300" lvl="2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ja-JP" sz="2400" b="1" dirty="0" smtClean="0">
                    <a:solidFill>
                      <a:srgbClr val="FF0000"/>
                    </a:solidFill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Thermal excitation(</a:t>
                </a:r>
                <a14:m>
                  <m:oMath xmlns:m="http://schemas.openxmlformats.org/officeDocument/2006/math">
                    <m:r>
                      <a:rPr lang="ja-JP" altLang="en-US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ja-JP" alt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</m:rad>
                    <m:sSup>
                      <m:sSup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ja-JP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𝜟</m:t>
                            </m:r>
                          </m:num>
                          <m:den>
                            <m:r>
                              <a:rPr lang="en-US" altLang="ja-JP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altLang="ja-JP" sz="2000" b="1" i="1" baseline="-25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  <m:r>
                              <a:rPr lang="en-US" altLang="ja-JP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ja-JP" sz="2400" b="1" dirty="0" smtClean="0">
                    <a:solidFill>
                      <a:srgbClr val="FF0000"/>
                    </a:solidFill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)</a:t>
                </a:r>
              </a:p>
              <a:p>
                <a:pPr marL="1714500" lvl="3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ja-JP" sz="2400" b="1" dirty="0" smtClean="0">
                    <a:solidFill>
                      <a:srgbClr val="FF0000"/>
                    </a:solidFill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-We need to make 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c</a:t>
                </a:r>
                <a:r>
                  <a:rPr lang="en-US" altLang="ja-JP" sz="2400" b="1" dirty="0" smtClean="0">
                    <a:solidFill>
                      <a:srgbClr val="FF0000"/>
                    </a:solidFill>
                    <a:latin typeface="Khmer UI" panose="020B0502040204020203" pitchFamily="34" charset="0"/>
                    <a:ea typeface="DejaVu Sans" pitchFamily="34" charset="0"/>
                    <a:cs typeface="Khmer UI" panose="020B0502040204020203" pitchFamily="34" charset="0"/>
                  </a:rPr>
                  <a:t>ooler to 800mK.</a:t>
                </a: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" y="813158"/>
                <a:ext cx="7795465" cy="3565976"/>
              </a:xfrm>
              <a:prstGeom prst="rect">
                <a:avLst/>
              </a:prstGeom>
              <a:blipFill rotWithShape="0">
                <a:blip r:embed="rId4"/>
                <a:stretch>
                  <a:fillRect l="-1016" t="-1368" b="-5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直線コネクタ 8"/>
          <p:cNvCxnSpPr/>
          <p:nvPr/>
        </p:nvCxnSpPr>
        <p:spPr>
          <a:xfrm>
            <a:off x="8562778" y="1804305"/>
            <a:ext cx="0" cy="246622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911818" y="1272721"/>
            <a:ext cx="2829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FFC000"/>
                </a:solidFill>
              </a:rPr>
              <a:t>100pA@800mK</a:t>
            </a:r>
            <a:endParaRPr kumimoji="1" lang="ja-JP" altLang="en-US" sz="3200" b="1" dirty="0">
              <a:solidFill>
                <a:srgbClr val="FFC000"/>
              </a:solidFill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7911818" y="3309148"/>
            <a:ext cx="1763332" cy="21364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下矢印 23"/>
          <p:cNvSpPr/>
          <p:nvPr/>
        </p:nvSpPr>
        <p:spPr>
          <a:xfrm>
            <a:off x="9035978" y="3412378"/>
            <a:ext cx="419866" cy="607362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9455844" y="3351819"/>
            <a:ext cx="1361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B0F0"/>
                </a:solidFill>
              </a:rPr>
              <a:t>To 100pA</a:t>
            </a:r>
            <a:endParaRPr kumimoji="1" lang="ja-JP" altLang="en-US" sz="2400" b="1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テキスト ボックス 29"/>
              <p:cNvSpPr txBox="1"/>
              <p:nvPr/>
            </p:nvSpPr>
            <p:spPr>
              <a:xfrm>
                <a:off x="9792270" y="1987028"/>
                <a:ext cx="2182212" cy="611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b="1" dirty="0" smtClean="0">
                    <a:solidFill>
                      <a:srgbClr val="FF0000"/>
                    </a:solidFill>
                  </a:rPr>
                  <a:t>I</a:t>
                </a:r>
                <a:r>
                  <a:rPr lang="en-US" altLang="ja-JP" sz="2400" b="1" baseline="-25000" dirty="0" smtClean="0">
                    <a:solidFill>
                      <a:srgbClr val="FF0000"/>
                    </a:solidFill>
                  </a:rPr>
                  <a:t>leak</a:t>
                </a:r>
                <a:r>
                  <a:rPr kumimoji="1" lang="ja-JP" altLang="en-US" sz="2400" b="1" dirty="0" smtClean="0">
                    <a:solidFill>
                      <a:srgbClr val="FF0000"/>
                    </a:solidFill>
                  </a:rPr>
                  <a:t>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ja-JP" alt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</m:rad>
                    <m:sSup>
                      <m:sSupPr>
                        <m:ctrlP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kumimoji="1"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kumimoji="1"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𝜟</m:t>
                            </m:r>
                          </m:num>
                          <m:den>
                            <m:r>
                              <a:rPr kumimoji="1"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kumimoji="1" lang="en-US" altLang="ja-JP" sz="2400" b="1" i="1" baseline="-2500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  <m:r>
                              <a:rPr kumimoji="1" lang="en-US" altLang="ja-JP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den>
                        </m:f>
                      </m:sup>
                    </m:sSup>
                  </m:oMath>
                </a14:m>
                <a:endParaRPr kumimoji="1" lang="ja-JP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テキスト ボックス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2270" y="1987028"/>
                <a:ext cx="2182212" cy="611321"/>
              </a:xfrm>
              <a:prstGeom prst="rect">
                <a:avLst/>
              </a:prstGeom>
              <a:blipFill rotWithShape="0">
                <a:blip r:embed="rId5"/>
                <a:stretch>
                  <a:fillRect l="-4190" b="-2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テキスト ボックス 32"/>
          <p:cNvSpPr txBox="1"/>
          <p:nvPr/>
        </p:nvSpPr>
        <p:spPr>
          <a:xfrm>
            <a:off x="3208706" y="4146694"/>
            <a:ext cx="4234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rgbClr val="00B050"/>
                </a:solidFill>
              </a:rPr>
              <a:t>1. Operating below 800mK </a:t>
            </a:r>
            <a:endParaRPr kumimoji="1" lang="ja-JP" altLang="en-US" sz="2800" b="1" dirty="0">
              <a:solidFill>
                <a:srgbClr val="00B050"/>
              </a:solidFill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2229432" y="4270988"/>
            <a:ext cx="927279" cy="27917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245955" y="5121381"/>
            <a:ext cx="8943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rgbClr val="00B050"/>
                </a:solidFill>
              </a:rPr>
              <a:t>2</a:t>
            </a:r>
            <a:r>
              <a:rPr lang="en-US" altLang="ja-JP" sz="2800" b="1" dirty="0" smtClean="0">
                <a:solidFill>
                  <a:srgbClr val="00B050"/>
                </a:solidFill>
              </a:rPr>
              <a:t>. Power consumption in the amplifier is as low as possible. </a:t>
            </a:r>
            <a:endParaRPr kumimoji="1" lang="ja-JP" altLang="en-US" sz="2800" b="1" dirty="0">
              <a:solidFill>
                <a:srgbClr val="00B050"/>
              </a:solidFill>
            </a:endParaRPr>
          </a:p>
        </p:txBody>
      </p:sp>
      <p:sp>
        <p:nvSpPr>
          <p:cNvPr id="39" name="右矢印 38"/>
          <p:cNvSpPr/>
          <p:nvPr/>
        </p:nvSpPr>
        <p:spPr>
          <a:xfrm>
            <a:off x="2237759" y="5268415"/>
            <a:ext cx="927279" cy="27917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45955" y="6131436"/>
            <a:ext cx="8163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solidFill>
                  <a:srgbClr val="00B050"/>
                </a:solidFill>
              </a:rPr>
              <a:t>3. amplifying up to 1MHz is sufficiently good to apply.</a:t>
            </a:r>
            <a:endParaRPr kumimoji="1" lang="ja-JP" altLang="en-US" sz="2800" b="1" dirty="0">
              <a:solidFill>
                <a:srgbClr val="00B050"/>
              </a:solidFill>
            </a:endParaRPr>
          </a:p>
        </p:txBody>
      </p:sp>
      <p:sp>
        <p:nvSpPr>
          <p:cNvPr id="41" name="右矢印 40"/>
          <p:cNvSpPr/>
          <p:nvPr/>
        </p:nvSpPr>
        <p:spPr>
          <a:xfrm>
            <a:off x="2237759" y="6278470"/>
            <a:ext cx="927279" cy="27917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443480" y="606029"/>
            <a:ext cx="4709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Temperature Dependence of Dark Current with Nb/Al-STJ(10000um</a:t>
            </a:r>
            <a:r>
              <a:rPr lang="en-US" altLang="ja-JP" sz="2400" b="1" baseline="30000" dirty="0" smtClean="0"/>
              <a:t>2</a:t>
            </a:r>
            <a:r>
              <a:rPr lang="en-US" altLang="ja-JP" sz="2400" b="1" dirty="0" smtClean="0"/>
              <a:t>)</a:t>
            </a:r>
            <a:endParaRPr kumimoji="1" lang="ja-JP" altLang="en-US" sz="24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92174" y="4497501"/>
            <a:ext cx="2228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3He sorption is better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038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40090" y="776933"/>
            <a:ext cx="24696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Via(W)</a:t>
            </a:r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for Electrical Contact</a:t>
            </a:r>
            <a:endParaRPr kumimoji="1" lang="en-US" altLang="ja-JP" sz="2400" b="1" dirty="0" smtClean="0">
              <a:solidFill>
                <a:srgbClr val="FF0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08188" y="1049745"/>
            <a:ext cx="8505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u="sng" dirty="0" smtClean="0">
                <a:solidFill>
                  <a:srgbClr val="00B050"/>
                </a:solidFill>
              </a:rPr>
              <a:t>What’s SOI-STJ ?</a:t>
            </a:r>
          </a:p>
          <a:p>
            <a:r>
              <a:rPr lang="en-US" altLang="ja-JP" sz="3200" dirty="0" smtClean="0"/>
              <a:t>Processing Nb/Al-STJ on SOI preamplifier board directly.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3200" b="1" dirty="0">
                <a:solidFill>
                  <a:srgbClr val="FF0000"/>
                </a:solidFill>
              </a:rPr>
              <a:t>E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xpected good signal-to-noise </a:t>
            </a:r>
            <a:r>
              <a:rPr lang="en-US" altLang="ja-JP" sz="3200" b="1" dirty="0">
                <a:solidFill>
                  <a:srgbClr val="FF0000"/>
                </a:solidFill>
              </a:rPr>
              <a:t>r</a:t>
            </a:r>
            <a:r>
              <a:rPr lang="en-US" altLang="ja-JP" sz="3200" b="1" dirty="0" smtClean="0">
                <a:solidFill>
                  <a:srgbClr val="FF0000"/>
                </a:solidFill>
              </a:rPr>
              <a:t>atio.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3200" b="1" dirty="0" smtClean="0">
                <a:solidFill>
                  <a:srgbClr val="FF0000"/>
                </a:solidFill>
              </a:rPr>
              <a:t>Potential for expansion of multi-pixel device</a:t>
            </a:r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8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8835" y="3829961"/>
            <a:ext cx="2503546" cy="2657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" name="テキスト ボックス 28"/>
          <p:cNvSpPr txBox="1"/>
          <p:nvPr/>
        </p:nvSpPr>
        <p:spPr>
          <a:xfrm>
            <a:off x="208188" y="3658955"/>
            <a:ext cx="90709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u="sng" dirty="0" smtClean="0">
                <a:solidFill>
                  <a:srgbClr val="00B050"/>
                </a:solidFill>
              </a:rPr>
              <a:t>The first prototype of SOI-STJ</a:t>
            </a:r>
          </a:p>
          <a:p>
            <a:r>
              <a:rPr lang="en-US" altLang="ja-JP" sz="3200" dirty="0" smtClean="0"/>
              <a:t>We tested the Nb/Al-STJ on SOI wafer which only include MOSFET to answer the following questions: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7131" y="5228608"/>
            <a:ext cx="86510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Arial" panose="020B0604020202020204" pitchFamily="34" charset="0"/>
              <a:buChar char="•"/>
            </a:pPr>
            <a:r>
              <a:rPr kumimoji="1" lang="en-US" altLang="ja-JP" sz="3200" dirty="0" smtClean="0"/>
              <a:t>SOI-FET has no damage by processing STJ ?</a:t>
            </a:r>
          </a:p>
          <a:p>
            <a:pPr marL="285750" indent="-285750">
              <a:buClr>
                <a:srgbClr val="66FF66"/>
              </a:buClr>
              <a:buFont typeface="Arial" panose="020B0604020202020204" pitchFamily="34" charset="0"/>
              <a:buChar char="•"/>
            </a:pPr>
            <a:r>
              <a:rPr kumimoji="1" lang="en-US" altLang="ja-JP" sz="3200" dirty="0" smtClean="0"/>
              <a:t>Quality of Nb/Al-STJ can be good on SOI wafer ? </a:t>
            </a:r>
            <a:endParaRPr kumimoji="1" lang="ja-JP" altLang="en-US" sz="3200" dirty="0"/>
          </a:p>
        </p:txBody>
      </p:sp>
      <p:sp>
        <p:nvSpPr>
          <p:cNvPr id="37" name="タイトル 1"/>
          <p:cNvSpPr txBox="1">
            <a:spLocks/>
          </p:cNvSpPr>
          <p:nvPr/>
        </p:nvSpPr>
        <p:spPr>
          <a:xfrm>
            <a:off x="10731" y="79682"/>
            <a:ext cx="12192000" cy="7122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SOI-STJ</a:t>
            </a:r>
            <a:endParaRPr lang="ja-JP" altLang="en-US" sz="4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709695" y="613197"/>
            <a:ext cx="3203267" cy="294274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7" name="直線矢印コネクタ 16"/>
          <p:cNvCxnSpPr/>
          <p:nvPr/>
        </p:nvCxnSpPr>
        <p:spPr>
          <a:xfrm>
            <a:off x="7843520" y="1032070"/>
            <a:ext cx="1158240" cy="1495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8807332" y="427711"/>
            <a:ext cx="69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FFC000"/>
                </a:solidFill>
              </a:rPr>
              <a:t>STJ</a:t>
            </a:r>
            <a:endParaRPr kumimoji="1" lang="ja-JP" altLang="en-US" sz="3200" b="1" dirty="0">
              <a:solidFill>
                <a:srgbClr val="FFC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807332" y="1538745"/>
            <a:ext cx="2022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C000"/>
                </a:solidFill>
              </a:rPr>
              <a:t>Capacitance</a:t>
            </a:r>
            <a:endParaRPr kumimoji="1" lang="ja-JP" altLang="en-US" sz="2800" b="1" dirty="0">
              <a:solidFill>
                <a:srgbClr val="FFC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0129520" y="2345944"/>
            <a:ext cx="80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FFC000"/>
                </a:solidFill>
              </a:rPr>
              <a:t>FET</a:t>
            </a:r>
            <a:endParaRPr kumimoji="1" lang="ja-JP" altLang="en-US" sz="2800" b="1" dirty="0">
              <a:solidFill>
                <a:srgbClr val="FFC000"/>
              </a:solidFill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9699087" y="2124785"/>
            <a:ext cx="481233" cy="493455"/>
          </a:xfrm>
          <a:prstGeom prst="ellipse">
            <a:avLst/>
          </a:prstGeom>
          <a:noFill/>
          <a:ln w="28575">
            <a:solidFill>
              <a:srgbClr val="F5DA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 rot="5400000">
            <a:off x="11298994" y="1696049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FF0000"/>
                </a:solidFill>
              </a:rPr>
              <a:t>700 um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9668754" y="-66344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</a:rPr>
              <a:t>640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 um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9183468" y="3706163"/>
            <a:ext cx="12535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SOI-STJ</a:t>
            </a:r>
          </a:p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Circuit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0216158" y="5335595"/>
            <a:ext cx="63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STJ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9893129" y="4704063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C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611293" y="4348333"/>
            <a:ext cx="687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Gate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0959847" y="3971069"/>
            <a:ext cx="759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Drain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0913648" y="4957108"/>
            <a:ext cx="9071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Source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8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714686"/>
            <a:ext cx="12192000" cy="53383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-2148" y="776933"/>
            <a:ext cx="12192000" cy="5338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>
          <a:xfrm rot="5400000" flipH="1" flipV="1">
            <a:off x="7530922" y="-3435441"/>
            <a:ext cx="1223494" cy="8094373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-2148" y="6580445"/>
            <a:ext cx="12192000" cy="277555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31" y="28166"/>
            <a:ext cx="12192000" cy="712279"/>
          </a:xfrm>
        </p:spPr>
        <p:txBody>
          <a:bodyPr>
            <a:noAutofit/>
          </a:bodyPr>
          <a:lstStyle/>
          <a:p>
            <a:r>
              <a:rPr lang="en-US" altLang="ja-JP" sz="3600" b="1" dirty="0">
                <a:latin typeface="Khmer UI" panose="020B0502040204020203" pitchFamily="34" charset="0"/>
                <a:cs typeface="Khmer UI" panose="020B0502040204020203" pitchFamily="34" charset="0"/>
              </a:rPr>
              <a:t>Nb/Al-STJ </a:t>
            </a:r>
            <a:r>
              <a:rPr lang="en-US" altLang="ja-JP" sz="36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can be processed on SOI wafer perfectly ?</a:t>
            </a:r>
            <a:endParaRPr kumimoji="1" lang="ja-JP" altLang="en-US" sz="36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55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9448800" y="6529300"/>
            <a:ext cx="2743200" cy="365125"/>
          </a:xfrm>
        </p:spPr>
        <p:txBody>
          <a:bodyPr/>
          <a:lstStyle/>
          <a:p>
            <a:fld id="{41DDC036-969B-48DF-B8BA-5D43EAFB840D}" type="slidenum">
              <a:rPr lang="ja-JP" altLang="en-US" sz="2000"/>
              <a:t>9</a:t>
            </a:fld>
            <a:endParaRPr lang="ja-JP" altLang="en-US" sz="2000" dirty="0"/>
          </a:p>
        </p:txBody>
      </p:sp>
      <p:sp>
        <p:nvSpPr>
          <p:cNvPr id="56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0" y="6535356"/>
            <a:ext cx="2743200" cy="365125"/>
          </a:xfrm>
        </p:spPr>
        <p:txBody>
          <a:bodyPr/>
          <a:lstStyle/>
          <a:p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June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6</a:t>
            </a:r>
            <a:r>
              <a:rPr kumimoji="1" lang="en-US" altLang="ja-JP" sz="2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</a:rPr>
              <a:t> 2014</a:t>
            </a:r>
            <a:endParaRPr kumimoji="1" lang="ja-JP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日付プレースホルダー 1"/>
          <p:cNvSpPr txBox="1">
            <a:spLocks/>
          </p:cNvSpPr>
          <p:nvPr/>
        </p:nvSpPr>
        <p:spPr>
          <a:xfrm>
            <a:off x="0" y="6532328"/>
            <a:ext cx="12189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solidFill>
                  <a:schemeClr val="bg1">
                    <a:lumMod val="50000"/>
                  </a:schemeClr>
                </a:solidFill>
              </a:rPr>
              <a:t>TIPP ‘14</a:t>
            </a:r>
            <a:endParaRPr lang="ja-JP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5456" y="777107"/>
            <a:ext cx="4314234" cy="23858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角丸四角形 11"/>
          <p:cNvSpPr/>
          <p:nvPr/>
        </p:nvSpPr>
        <p:spPr>
          <a:xfrm>
            <a:off x="9924125" y="1783321"/>
            <a:ext cx="750994" cy="1020766"/>
          </a:xfrm>
          <a:prstGeom prst="roundRect">
            <a:avLst/>
          </a:prstGeom>
          <a:solidFill>
            <a:srgbClr val="00B0F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540983" y="2642939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B0F0"/>
                </a:solidFill>
              </a:rPr>
              <a:t>Refrigerator</a:t>
            </a:r>
            <a:endParaRPr kumimoji="1" lang="ja-JP" altLang="en-US" sz="2400" b="1" dirty="0">
              <a:solidFill>
                <a:srgbClr val="00B0F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690067" y="1850950"/>
            <a:ext cx="980921" cy="275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756098" y="1801949"/>
            <a:ext cx="1446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1K Ohm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650792" y="724129"/>
            <a:ext cx="2117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Readout circuit</a:t>
            </a:r>
            <a:endParaRPr kumimoji="1" lang="ja-JP" altLang="en-US" sz="2400" b="1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95482" y="3481177"/>
            <a:ext cx="1958329" cy="1962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15640" y="4410065"/>
            <a:ext cx="2014493" cy="2004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931" y="3481177"/>
            <a:ext cx="1958328" cy="1962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10">
            <a:lum bright="-40000" contrast="40000"/>
          </a:blip>
          <a:srcRect l="16827" t="7582" r="18105" b="3407"/>
          <a:stretch/>
        </p:blipFill>
        <p:spPr>
          <a:xfrm>
            <a:off x="1404336" y="4390300"/>
            <a:ext cx="1804811" cy="2024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右矢印 6"/>
          <p:cNvSpPr/>
          <p:nvPr/>
        </p:nvSpPr>
        <p:spPr>
          <a:xfrm>
            <a:off x="3319576" y="4603526"/>
            <a:ext cx="690804" cy="471393"/>
          </a:xfrm>
          <a:prstGeom prst="rightArrow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538" y="3682449"/>
            <a:ext cx="174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2 mV /DIV.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4003" y="3384174"/>
            <a:ext cx="205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accent1"/>
                </a:solidFill>
              </a:rPr>
              <a:t>1 mA /DIV.</a:t>
            </a:r>
            <a:endParaRPr kumimoji="1" lang="ja-JP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43205" y="4676517"/>
            <a:ext cx="2311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500uV /DIV.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443205" y="4343060"/>
            <a:ext cx="2311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accent1"/>
                </a:solidFill>
              </a:rPr>
              <a:t>10 </a:t>
            </a:r>
            <a:r>
              <a:rPr lang="en-US" altLang="ja-JP" sz="2400" b="1" dirty="0" err="1" smtClean="0">
                <a:solidFill>
                  <a:schemeClr val="accent1"/>
                </a:solidFill>
              </a:rPr>
              <a:t>nA</a:t>
            </a:r>
            <a:r>
              <a:rPr lang="en-US" altLang="ja-JP" sz="2400" b="1" dirty="0" smtClean="0">
                <a:solidFill>
                  <a:schemeClr val="accent1"/>
                </a:solidFill>
              </a:rPr>
              <a:t> /DIV.</a:t>
            </a:r>
            <a:endParaRPr kumimoji="1" lang="ja-JP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347735" y="6093608"/>
            <a:ext cx="2311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322784" y="5795333"/>
            <a:ext cx="2311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accent1"/>
                </a:solidFill>
              </a:rPr>
              <a:t>50uA /DIV.</a:t>
            </a:r>
            <a:endParaRPr kumimoji="1" lang="ja-JP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095482" y="3682449"/>
            <a:ext cx="174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2 mV /DIV.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098947" y="3384174"/>
            <a:ext cx="2057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chemeClr val="accent1"/>
                </a:solidFill>
              </a:rPr>
              <a:t>1 mA /DIV.</a:t>
            </a:r>
            <a:endParaRPr kumimoji="1" lang="ja-JP" altLang="en-US" sz="2400" b="1" dirty="0">
              <a:solidFill>
                <a:schemeClr val="accent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87373" y="3374090"/>
            <a:ext cx="1387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I</a:t>
            </a:r>
            <a:r>
              <a:rPr kumimoji="1" lang="en-US" altLang="ja-JP" sz="2800" b="1" baseline="-25000" dirty="0" smtClean="0">
                <a:solidFill>
                  <a:srgbClr val="FF0000"/>
                </a:solidFill>
              </a:rPr>
              <a:t>c</a:t>
            </a:r>
            <a:r>
              <a:rPr lang="ja-JP" altLang="en-US" sz="2800" b="1" dirty="0" smtClean="0">
                <a:solidFill>
                  <a:srgbClr val="FF0000"/>
                </a:solidFill>
              </a:rPr>
              <a:t>～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200uA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rot="2083142">
            <a:off x="-103632" y="5697502"/>
            <a:ext cx="1564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66FF66"/>
                </a:solidFill>
              </a:rPr>
              <a:t>ZOOM IN</a:t>
            </a:r>
            <a:endParaRPr kumimoji="1" lang="ja-JP" altLang="en-US" sz="2800" b="1" dirty="0">
              <a:solidFill>
                <a:srgbClr val="66FF66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2083142">
            <a:off x="4054323" y="5715724"/>
            <a:ext cx="1564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66FF66"/>
                </a:solidFill>
              </a:rPr>
              <a:t>ZOOM IN</a:t>
            </a:r>
            <a:endParaRPr kumimoji="1" lang="ja-JP" altLang="en-US" sz="2800" b="1" dirty="0">
              <a:solidFill>
                <a:srgbClr val="66FF66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0268555" y="1650895"/>
            <a:ext cx="1446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Nb/A</a:t>
            </a:r>
            <a:r>
              <a:rPr lang="en-US" altLang="ja-JP" sz="2000" b="1" dirty="0" smtClean="0"/>
              <a:t>l-STJ</a:t>
            </a:r>
            <a:endParaRPr kumimoji="1" lang="ja-JP" altLang="en-US" sz="20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201" y="897031"/>
            <a:ext cx="7167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have measured I-V curve of Nb/Al-STJ (50um x 50um junction) processed on SOI wafer</a:t>
            </a:r>
            <a:endParaRPr kumimoji="1" lang="ja-JP" altLang="en-US" sz="24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525061" y="1768048"/>
            <a:ext cx="6758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At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700mK</a:t>
            </a:r>
            <a:r>
              <a:rPr kumimoji="1"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kumimoji="1"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with dilution refrigerator. </a:t>
            </a:r>
            <a:endParaRPr kumimoji="1" lang="ja-JP" altLang="en-US" sz="2400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6931" y="2217397"/>
            <a:ext cx="69088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We have seen the </a:t>
            </a:r>
            <a:r>
              <a:rPr lang="en-US" altLang="ja-JP" sz="2800" b="1" dirty="0">
                <a:latin typeface="Khmer UI" panose="020B0502040204020203" pitchFamily="34" charset="0"/>
                <a:cs typeface="Khmer UI" panose="020B0502040204020203" pitchFamily="34" charset="0"/>
              </a:rPr>
              <a:t>distinctive </a:t>
            </a:r>
            <a:r>
              <a:rPr lang="en-US" altLang="ja-JP" sz="28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I-V curve of Josephson Junction !</a:t>
            </a:r>
            <a:endParaRPr kumimoji="1" lang="ja-JP" altLang="en-US" sz="2800" b="1" dirty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602568" y="3404769"/>
            <a:ext cx="4792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kumimoji="1"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Leak current @ 0.5mV</a:t>
            </a:r>
            <a:r>
              <a:rPr lang="ja-JP" altLang="en-US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 </a:t>
            </a: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is </a:t>
            </a:r>
            <a:r>
              <a:rPr lang="en-US" altLang="ja-JP" sz="2400" b="1" dirty="0" smtClean="0">
                <a:solidFill>
                  <a:srgbClr val="FF0000"/>
                </a:solidFill>
                <a:latin typeface="Khmer UI" panose="020B0502040204020203" pitchFamily="34" charset="0"/>
                <a:cs typeface="Khmer UI" panose="020B0502040204020203" pitchFamily="34" charset="0"/>
              </a:rPr>
              <a:t>6nA</a:t>
            </a: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. </a:t>
            </a:r>
            <a:r>
              <a:rPr lang="en-US" altLang="ja-JP" sz="2400" b="1" dirty="0" smtClean="0">
                <a:latin typeface="Khmer UI" panose="020B0502040204020203" pitchFamily="34" charset="0"/>
                <a:cs typeface="Khmer UI" panose="020B0502040204020203" pitchFamily="34" charset="0"/>
              </a:rPr>
              <a:t>It’s almost same as our best record of normal Nb/Al-STJ(100um x 100um) </a:t>
            </a:r>
            <a:r>
              <a:rPr lang="en-US" altLang="ja-JP" sz="2400" b="1" u="sng" dirty="0" smtClean="0">
                <a:latin typeface="Khmer UI" panose="020B0502040204020203" pitchFamily="34" charset="0"/>
                <a:cs typeface="Khmer UI" panose="020B0502040204020203" pitchFamily="34" charset="0"/>
              </a:rPr>
              <a:t>10nA</a:t>
            </a:r>
            <a:r>
              <a:rPr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.</a:t>
            </a:r>
            <a:endParaRPr kumimoji="1" lang="en-US" altLang="ja-JP" sz="2400" dirty="0" smtClean="0">
              <a:latin typeface="Khmer UI" panose="020B0502040204020203" pitchFamily="34" charset="0"/>
              <a:cs typeface="Khmer UI" panose="020B0502040204020203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587133" y="4998487"/>
            <a:ext cx="46155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6FF66"/>
              </a:buClr>
              <a:buFont typeface="Wingdings" panose="05000000000000000000" pitchFamily="2" charset="2"/>
              <a:buChar char="p"/>
            </a:pPr>
            <a:r>
              <a:rPr kumimoji="1"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Quality Factor (R</a:t>
            </a:r>
            <a:r>
              <a:rPr kumimoji="1" lang="en-US" altLang="ja-JP" sz="2400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dynamic</a:t>
            </a:r>
            <a:r>
              <a:rPr kumimoji="1"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/R</a:t>
            </a:r>
            <a:r>
              <a:rPr kumimoji="1" lang="en-US" altLang="ja-JP" sz="2400" baseline="-25000" dirty="0" smtClean="0">
                <a:latin typeface="Khmer UI" panose="020B0502040204020203" pitchFamily="34" charset="0"/>
                <a:cs typeface="Khmer UI" panose="020B0502040204020203" pitchFamily="34" charset="0"/>
              </a:rPr>
              <a:t>normal</a:t>
            </a:r>
            <a:r>
              <a:rPr kumimoji="1" lang="en-US" altLang="ja-JP" sz="2400" dirty="0" smtClean="0">
                <a:latin typeface="Khmer UI" panose="020B0502040204020203" pitchFamily="34" charset="0"/>
                <a:cs typeface="Khmer UI" panose="020B0502040204020203" pitchFamily="34" charset="0"/>
              </a:rPr>
              <a:t>)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386431" y="5397994"/>
            <a:ext cx="34012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On Si wafer : 5 x 10</a:t>
            </a:r>
            <a:r>
              <a:rPr kumimoji="1" lang="en-US" altLang="ja-JP" sz="2800" b="1" baseline="30000" dirty="0" smtClean="0"/>
              <a:t>5</a:t>
            </a:r>
          </a:p>
          <a:p>
            <a:r>
              <a:rPr lang="en-US" altLang="ja-JP" sz="2800" b="1" dirty="0" smtClean="0"/>
              <a:t>On SOI wafer : 3 x 10</a:t>
            </a:r>
            <a:r>
              <a:rPr lang="en-US" altLang="ja-JP" sz="2800" b="1" baseline="30000" dirty="0" smtClean="0"/>
              <a:t>5</a:t>
            </a:r>
            <a:endParaRPr kumimoji="1" lang="ja-JP" altLang="en-US" sz="2800" b="1" baseline="30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90016" y="4284413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B=35 G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5294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25752</TotalTime>
  <Words>1823</Words>
  <Application>Microsoft Office PowerPoint</Application>
  <PresentationFormat>ワイド画面</PresentationFormat>
  <Paragraphs>352</Paragraphs>
  <Slides>22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4" baseType="lpstr">
      <vt:lpstr>Arial Unicode MS</vt:lpstr>
      <vt:lpstr>DejaVu Sans</vt:lpstr>
      <vt:lpstr>HGPｺﾞｼｯｸE</vt:lpstr>
      <vt:lpstr>ＭＳ Ｐゴシック</vt:lpstr>
      <vt:lpstr>Arial</vt:lpstr>
      <vt:lpstr>Calibri</vt:lpstr>
      <vt:lpstr>Calibri Light</vt:lpstr>
      <vt:lpstr>Cambria Math</vt:lpstr>
      <vt:lpstr>Khmer UI</vt:lpstr>
      <vt:lpstr>Symbol</vt:lpstr>
      <vt:lpstr>Wingdings</vt:lpstr>
      <vt:lpstr>Office テーマ</vt:lpstr>
      <vt:lpstr>PowerPoint プレゼンテーション</vt:lpstr>
      <vt:lpstr>Outline</vt:lpstr>
      <vt:lpstr>Motivation</vt:lpstr>
      <vt:lpstr>Requirements for the Detector</vt:lpstr>
      <vt:lpstr>STJ Photon Detector</vt:lpstr>
      <vt:lpstr>Development of cold preamplifier</vt:lpstr>
      <vt:lpstr>Requirement for the amplifier of STJ readout.</vt:lpstr>
      <vt:lpstr>PowerPoint プレゼンテーション</vt:lpstr>
      <vt:lpstr>Nb/Al-STJ can be processed on SOI wafer perfectly 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Kota Kasahara</dc:creator>
  <cp:lastModifiedBy>Kota Kasahara</cp:lastModifiedBy>
  <cp:revision>305</cp:revision>
  <cp:lastPrinted>2014-05-25T15:19:00Z</cp:lastPrinted>
  <dcterms:created xsi:type="dcterms:W3CDTF">2014-03-08T05:57:44Z</dcterms:created>
  <dcterms:modified xsi:type="dcterms:W3CDTF">2014-07-07T09:20:13Z</dcterms:modified>
</cp:coreProperties>
</file>