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316" r:id="rId3"/>
    <p:sldId id="340" r:id="rId4"/>
    <p:sldId id="341" r:id="rId5"/>
    <p:sldId id="320" r:id="rId6"/>
    <p:sldId id="322" r:id="rId7"/>
    <p:sldId id="323" r:id="rId8"/>
    <p:sldId id="259" r:id="rId9"/>
    <p:sldId id="335" r:id="rId10"/>
    <p:sldId id="327" r:id="rId11"/>
    <p:sldId id="329" r:id="rId12"/>
    <p:sldId id="330" r:id="rId13"/>
    <p:sldId id="331" r:id="rId14"/>
    <p:sldId id="332" r:id="rId15"/>
    <p:sldId id="334" r:id="rId16"/>
    <p:sldId id="337" r:id="rId17"/>
    <p:sldId id="343" r:id="rId18"/>
    <p:sldId id="342" r:id="rId19"/>
    <p:sldId id="344" r:id="rId20"/>
    <p:sldId id="345" r:id="rId21"/>
    <p:sldId id="346" r:id="rId22"/>
    <p:sldId id="347" r:id="rId23"/>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ta Kasahara" initials="KK" lastIdx="1" clrIdx="0">
    <p:extLst>
      <p:ext uri="{19B8F6BF-5375-455C-9EA6-DF929625EA0E}">
        <p15:presenceInfo xmlns:p15="http://schemas.microsoft.com/office/powerpoint/2012/main" userId="3f39733b99dab4e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5DA3B"/>
    <a:srgbClr val="00B0F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29" autoAdjust="0"/>
    <p:restoredTop sz="70144" autoAdjust="0"/>
  </p:normalViewPr>
  <p:slideViewPr>
    <p:cSldViewPr snapToGrid="0">
      <p:cViewPr varScale="1">
        <p:scale>
          <a:sx n="38" d="100"/>
          <a:sy n="38" d="100"/>
        </p:scale>
        <p:origin x="48"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F715B94-71F2-4BBC-AA10-357DF85EACBB}" type="datetimeFigureOut">
              <a:rPr kumimoji="1" lang="ja-JP" altLang="en-US" smtClean="0"/>
              <a:t>2014/6/5</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EFBF9F-6820-41D8-95FA-48B1806E2D29}" type="slidenum">
              <a:rPr kumimoji="1" lang="ja-JP" altLang="en-US" smtClean="0"/>
              <a:t>‹#›</a:t>
            </a:fld>
            <a:endParaRPr kumimoji="1" lang="ja-JP" altLang="en-US"/>
          </a:p>
        </p:txBody>
      </p:sp>
    </p:spTree>
    <p:extLst>
      <p:ext uri="{BB962C8B-B14F-4D97-AF65-F5344CB8AC3E}">
        <p14:creationId xmlns:p14="http://schemas.microsoft.com/office/powerpoint/2010/main" val="36587981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 will be talking about</a:t>
            </a:r>
            <a:r>
              <a:rPr kumimoji="1" lang="en-US" altLang="ja-JP" baseline="0" dirty="0" smtClean="0"/>
              <a:t> Development of Superconducting tunnel junction on SOI Preamplifier board to search for Radiative decays of cosmic neutrino background.</a:t>
            </a:r>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a:t>
            </a:fld>
            <a:endParaRPr kumimoji="1" lang="ja-JP" altLang="en-US"/>
          </a:p>
        </p:txBody>
      </p:sp>
    </p:spTree>
    <p:extLst>
      <p:ext uri="{BB962C8B-B14F-4D97-AF65-F5344CB8AC3E}">
        <p14:creationId xmlns:p14="http://schemas.microsoft.com/office/powerpoint/2010/main" val="2555069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We</a:t>
            </a:r>
            <a:r>
              <a:rPr kumimoji="1" lang="en-US" altLang="ja-JP" baseline="0" dirty="0" smtClean="0"/>
              <a:t> have checked I-V curve of SOIFET can be operated below 800mK.</a:t>
            </a:r>
          </a:p>
          <a:p>
            <a:r>
              <a:rPr kumimoji="1" lang="en-US" altLang="ja-JP" baseline="0" dirty="0" smtClean="0"/>
              <a:t>These plot are I-V curve of SOIFETs after processing Nb/Al-STJ. Left plot is described </a:t>
            </a:r>
            <a:r>
              <a:rPr kumimoji="1" lang="en-US" altLang="ja-JP" baseline="0" dirty="0" err="1" smtClean="0"/>
              <a:t>nmos</a:t>
            </a:r>
            <a:r>
              <a:rPr kumimoji="1" lang="en-US" altLang="ja-JP" baseline="0" dirty="0" smtClean="0"/>
              <a:t> at 690mK, right one is for </a:t>
            </a:r>
            <a:r>
              <a:rPr kumimoji="1" lang="en-US" altLang="ja-JP" baseline="0" dirty="0" err="1" smtClean="0"/>
              <a:t>pmos</a:t>
            </a:r>
            <a:r>
              <a:rPr kumimoji="1" lang="en-US" altLang="ja-JP" baseline="0" dirty="0" smtClean="0"/>
              <a:t> at 750mK.</a:t>
            </a:r>
          </a:p>
          <a:p>
            <a:r>
              <a:rPr kumimoji="1" lang="en-US" altLang="ja-JP" baseline="0" dirty="0" smtClean="0"/>
              <a:t>And these plots are described the voltage between drain and source </a:t>
            </a:r>
            <a:r>
              <a:rPr kumimoji="1" lang="en-US" altLang="ja-JP" baseline="0" dirty="0" err="1" smtClean="0"/>
              <a:t>vs</a:t>
            </a:r>
            <a:r>
              <a:rPr kumimoji="1" lang="en-US" altLang="ja-JP" baseline="0" dirty="0" smtClean="0"/>
              <a:t> the trans-conductance which proportional to the GAIN. Tans conductance was not varied drastically for each temperature.</a:t>
            </a:r>
          </a:p>
          <a:p>
            <a:r>
              <a:rPr kumimoji="1" lang="en-US" altLang="ja-JP" baseline="0" dirty="0" smtClean="0"/>
              <a:t>That’s Excellent performance.</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10</a:t>
            </a:fld>
            <a:endParaRPr kumimoji="1" lang="ja-JP" altLang="en-US"/>
          </a:p>
        </p:txBody>
      </p:sp>
    </p:spTree>
    <p:extLst>
      <p:ext uri="{BB962C8B-B14F-4D97-AF65-F5344CB8AC3E}">
        <p14:creationId xmlns:p14="http://schemas.microsoft.com/office/powerpoint/2010/main" val="2066104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In this slide,</a:t>
            </a:r>
            <a:r>
              <a:rPr kumimoji="1" lang="en-US" altLang="ja-JP" baseline="0" dirty="0" smtClean="0"/>
              <a:t> we will suggest the power consumption of SOIFET.</a:t>
            </a:r>
          </a:p>
          <a:p>
            <a:r>
              <a:rPr kumimoji="1" lang="en-US" altLang="ja-JP" baseline="0" dirty="0" smtClean="0"/>
              <a:t>Typical Bias voltage of SOIFET in region of Saturation is 1.8V.</a:t>
            </a:r>
          </a:p>
          <a:p>
            <a:r>
              <a:rPr kumimoji="1" lang="en-US" altLang="ja-JP" baseline="0" dirty="0" smtClean="0"/>
              <a:t>And current of FET in region of Saturation at Vgs = 0.8V at 830mK . 0.09uA in this FET.</a:t>
            </a:r>
          </a:p>
          <a:p>
            <a:r>
              <a:rPr kumimoji="1" lang="en-US" altLang="ja-JP" baseline="0" dirty="0" smtClean="0"/>
              <a:t>So we can calculate power to be operated equal to 0.16uW.</a:t>
            </a:r>
          </a:p>
          <a:p>
            <a:r>
              <a:rPr kumimoji="1" lang="en-US" altLang="ja-JP" baseline="0" dirty="0" smtClean="0"/>
              <a:t>This value means </a:t>
            </a:r>
            <a:r>
              <a:rPr kumimoji="1" lang="en-US" altLang="ja-JP" baseline="0" dirty="0" err="1" smtClean="0"/>
              <a:t>multipixels</a:t>
            </a:r>
            <a:r>
              <a:rPr kumimoji="1" lang="en-US" altLang="ja-JP" baseline="0" dirty="0" smtClean="0"/>
              <a:t> composed 50 times 8 equal t 65uW.</a:t>
            </a:r>
          </a:p>
          <a:p>
            <a:r>
              <a:rPr kumimoji="1" lang="en-US" altLang="ja-JP" baseline="0" dirty="0" smtClean="0"/>
              <a:t>So the power consumption of SOIFET satisfies our requirement !!</a:t>
            </a:r>
          </a:p>
          <a:p>
            <a:pPr marL="285750" indent="-285750">
              <a:buFont typeface="Arial" panose="020B0604020202020204" pitchFamily="34" charset="0"/>
              <a:buChar char="•"/>
            </a:pPr>
            <a:r>
              <a:rPr lang="ja-JP" altLang="en-US" sz="1200" dirty="0" smtClean="0"/>
              <a:t>回路設計はまだしていないが、実際にロケット実験の実験系での</a:t>
            </a:r>
            <a:r>
              <a:rPr lang="en-US" altLang="ja-JP" sz="1200" dirty="0" smtClean="0"/>
              <a:t>thermal</a:t>
            </a:r>
            <a:r>
              <a:rPr lang="ja-JP" altLang="en-US" sz="1200" dirty="0" smtClean="0"/>
              <a:t> </a:t>
            </a:r>
            <a:r>
              <a:rPr lang="en-US" altLang="ja-JP" sz="1200" dirty="0" smtClean="0"/>
              <a:t>model</a:t>
            </a:r>
            <a:r>
              <a:rPr lang="ja-JP" altLang="en-US" sz="1200" dirty="0" smtClean="0"/>
              <a:t>を調べる必要がある。また、</a:t>
            </a:r>
            <a:r>
              <a:rPr lang="en-US" altLang="ja-JP" sz="1200" dirty="0" smtClean="0"/>
              <a:t>SOI</a:t>
            </a:r>
            <a:r>
              <a:rPr lang="ja-JP" altLang="en-US" sz="1200" dirty="0" smtClean="0"/>
              <a:t>の消費電力に対して</a:t>
            </a:r>
            <a:r>
              <a:rPr lang="en-US" altLang="ja-JP" sz="1200" dirty="0" smtClean="0"/>
              <a:t>Nb/Al-STJ</a:t>
            </a:r>
            <a:r>
              <a:rPr lang="ja-JP" altLang="en-US" sz="1200" dirty="0" smtClean="0"/>
              <a:t>の温度上昇も評価するべき。</a:t>
            </a:r>
            <a:endParaRPr lang="en-US" altLang="ja-JP" sz="1200" dirty="0" smtClean="0"/>
          </a:p>
          <a:p>
            <a:pPr marL="285750" indent="-285750">
              <a:buFont typeface="Arial" panose="020B0604020202020204" pitchFamily="34" charset="0"/>
              <a:buChar char="•"/>
            </a:pPr>
            <a:r>
              <a:rPr lang="ja-JP" altLang="en-US" sz="1200" dirty="0" smtClean="0"/>
              <a:t>バッファ回路やデジタル信号処理等どこまで</a:t>
            </a:r>
            <a:r>
              <a:rPr lang="en-US" altLang="ja-JP" sz="1200" dirty="0" smtClean="0"/>
              <a:t>SOI</a:t>
            </a:r>
            <a:r>
              <a:rPr lang="ja-JP" altLang="en-US" sz="1200" dirty="0" smtClean="0"/>
              <a:t>上で行うかとか調べる必要がある。</a:t>
            </a:r>
            <a:endParaRPr lang="en-US" altLang="ja-JP" sz="1200" dirty="0" smtClean="0"/>
          </a:p>
          <a:p>
            <a:pPr marL="285750" indent="-285750">
              <a:buFont typeface="Arial" panose="020B0604020202020204" pitchFamily="34" charset="0"/>
              <a:buChar char="•"/>
            </a:pPr>
            <a:r>
              <a:rPr lang="ja-JP" altLang="en-US" sz="1200" dirty="0" smtClean="0"/>
              <a:t>もしも発熱が問題になった場合は、</a:t>
            </a:r>
            <a:r>
              <a:rPr lang="en-US" altLang="ja-JP" sz="1200" dirty="0" smtClean="0"/>
              <a:t>FET</a:t>
            </a:r>
            <a:r>
              <a:rPr lang="ja-JP" altLang="en-US" sz="1200" dirty="0" smtClean="0"/>
              <a:t>を</a:t>
            </a:r>
            <a:r>
              <a:rPr lang="en-US" altLang="ja-JP" sz="1200" dirty="0" smtClean="0"/>
              <a:t>threshold voltage</a:t>
            </a:r>
            <a:r>
              <a:rPr lang="ja-JP" altLang="en-US" sz="1200" dirty="0" smtClean="0"/>
              <a:t>付近で用いることも考えている。</a:t>
            </a:r>
            <a:endParaRPr lang="en-US" altLang="ja-JP" sz="1200" dirty="0" smtClean="0"/>
          </a:p>
          <a:p>
            <a:endParaRPr kumimoji="1" lang="en-US" altLang="ja-JP" baseline="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11</a:t>
            </a:fld>
            <a:endParaRPr kumimoji="1" lang="ja-JP" altLang="en-US"/>
          </a:p>
        </p:txBody>
      </p:sp>
    </p:spTree>
    <p:extLst>
      <p:ext uri="{BB962C8B-B14F-4D97-AF65-F5344CB8AC3E}">
        <p14:creationId xmlns:p14="http://schemas.microsoft.com/office/powerpoint/2010/main" val="19928720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And we also observed</a:t>
            </a:r>
            <a:r>
              <a:rPr kumimoji="1" lang="en-US" altLang="ja-JP" baseline="0" dirty="0" smtClean="0"/>
              <a:t> the signal of Nb/Al-STJ processed on SOI pc board to 465nm laser pulse. From this, the width of the signal of Nb/Al-STJ</a:t>
            </a:r>
          </a:p>
          <a:p>
            <a:r>
              <a:rPr kumimoji="1" lang="en-US" altLang="ja-JP" baseline="0" dirty="0" smtClean="0"/>
              <a:t>Is about 1.5uS.</a:t>
            </a:r>
          </a:p>
          <a:p>
            <a:r>
              <a:rPr kumimoji="1" lang="en-US" altLang="ja-JP" baseline="0" dirty="0" smtClean="0"/>
              <a:t>We want to distinguish photon by photon for the photon counting in order to best the single to noise ratio.</a:t>
            </a:r>
          </a:p>
          <a:p>
            <a:r>
              <a:rPr kumimoji="1" lang="en-US" altLang="ja-JP" baseline="0" dirty="0" smtClean="0"/>
              <a:t>So our requirement for the amplifier is operation above few </a:t>
            </a:r>
            <a:r>
              <a:rPr kumimoji="1" lang="en-US" altLang="ja-JP" baseline="0" dirty="0" err="1" smtClean="0"/>
              <a:t>MHz.</a:t>
            </a:r>
            <a:endParaRPr kumimoji="1" lang="en-US" altLang="ja-JP" baseline="0" dirty="0" smtClean="0"/>
          </a:p>
          <a:p>
            <a:r>
              <a:rPr kumimoji="1" lang="en-US" altLang="ja-JP" baseline="0" dirty="0" smtClean="0"/>
              <a:t>We need to check it. We checked the frequency dependence of SOIFET as the preamplifier with left schematic.</a:t>
            </a:r>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12</a:t>
            </a:fld>
            <a:endParaRPr kumimoji="1" lang="ja-JP" altLang="en-US"/>
          </a:p>
        </p:txBody>
      </p:sp>
    </p:spTree>
    <p:extLst>
      <p:ext uri="{BB962C8B-B14F-4D97-AF65-F5344CB8AC3E}">
        <p14:creationId xmlns:p14="http://schemas.microsoft.com/office/powerpoint/2010/main" val="4027136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So we are updating the SOI-STJ schematic for amplification</a:t>
            </a:r>
            <a:r>
              <a:rPr kumimoji="1" lang="en-US" altLang="ja-JP" baseline="0" dirty="0" smtClean="0"/>
              <a:t> of the Nb/Al-STJ signal.</a:t>
            </a:r>
          </a:p>
          <a:p>
            <a:r>
              <a:rPr kumimoji="1" lang="en-US" altLang="ja-JP" baseline="0" dirty="0" smtClean="0"/>
              <a:t>The difference between renewed and old one as follows.</a:t>
            </a:r>
          </a:p>
          <a:p>
            <a:r>
              <a:rPr kumimoji="1" lang="en-US" altLang="ja-JP" baseline="0" dirty="0" smtClean="0"/>
              <a:t>one of these, we replaced the resistance to SOIFET that we use as current source.</a:t>
            </a:r>
          </a:p>
          <a:p>
            <a:r>
              <a:rPr kumimoji="1" lang="en-US" altLang="ja-JP" baseline="0" dirty="0" smtClean="0"/>
              <a:t>The other one , employ the feedback between drain and gate to apply stable bias voltage.</a:t>
            </a:r>
          </a:p>
          <a:p>
            <a:r>
              <a:rPr kumimoji="1" lang="en-US" altLang="ja-JP" baseline="0" dirty="0" smtClean="0"/>
              <a:t>Another one, we added the follower to reduce the output impedance.</a:t>
            </a:r>
          </a:p>
          <a:p>
            <a:r>
              <a:rPr kumimoji="1" lang="en-US" altLang="ja-JP" baseline="0" dirty="0" smtClean="0"/>
              <a:t>In current Status, we will measure the response to laser pulse with renewed SOI-STJ soon.</a:t>
            </a:r>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13</a:t>
            </a:fld>
            <a:endParaRPr kumimoji="1" lang="ja-JP" altLang="en-US" dirty="0"/>
          </a:p>
        </p:txBody>
      </p:sp>
    </p:spTree>
    <p:extLst>
      <p:ext uri="{BB962C8B-B14F-4D97-AF65-F5344CB8AC3E}">
        <p14:creationId xmlns:p14="http://schemas.microsoft.com/office/powerpoint/2010/main" val="1579449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Finally,</a:t>
            </a:r>
            <a:r>
              <a:rPr kumimoji="1" lang="en-US" altLang="ja-JP" baseline="0" dirty="0" smtClean="0"/>
              <a:t> we make a brief summary. That is all.</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14</a:t>
            </a:fld>
            <a:endParaRPr kumimoji="1" lang="ja-JP" altLang="en-US"/>
          </a:p>
        </p:txBody>
      </p:sp>
    </p:spTree>
    <p:extLst>
      <p:ext uri="{BB962C8B-B14F-4D97-AF65-F5344CB8AC3E}">
        <p14:creationId xmlns:p14="http://schemas.microsoft.com/office/powerpoint/2010/main" val="214256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This is the outline of my talk.</a:t>
            </a:r>
          </a:p>
          <a:p>
            <a:r>
              <a:rPr kumimoji="1" lang="en-US" altLang="ja-JP" dirty="0" smtClean="0"/>
              <a:t>Firstly,</a:t>
            </a:r>
            <a:r>
              <a:rPr kumimoji="1" lang="en-US" altLang="ja-JP" baseline="0" dirty="0" smtClean="0"/>
              <a:t> I will talk about the motivation and introduce the Superconducting Tunnel Junction. </a:t>
            </a:r>
          </a:p>
          <a:p>
            <a:r>
              <a:rPr kumimoji="1" lang="en-US" altLang="ja-JP" baseline="0" dirty="0" smtClean="0"/>
              <a:t>Next, I will be talking about STJ on SOI Preamplifier board, we call SOI-STJ photon detector this device.</a:t>
            </a:r>
          </a:p>
          <a:p>
            <a:r>
              <a:rPr kumimoji="1" lang="en-US" altLang="ja-JP" baseline="0" dirty="0" smtClean="0"/>
              <a:t>And current status on development of SOI-STJ.</a:t>
            </a:r>
          </a:p>
          <a:p>
            <a:r>
              <a:rPr kumimoji="1" lang="en-US" altLang="ja-JP" baseline="0" dirty="0" smtClean="0"/>
              <a:t>Finally, I will make a summary and speak future plans.</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2</a:t>
            </a:fld>
            <a:endParaRPr kumimoji="1" lang="ja-JP" altLang="en-US"/>
          </a:p>
        </p:txBody>
      </p:sp>
    </p:spTree>
    <p:extLst>
      <p:ext uri="{BB962C8B-B14F-4D97-AF65-F5344CB8AC3E}">
        <p14:creationId xmlns:p14="http://schemas.microsoft.com/office/powerpoint/2010/main" val="3668115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We knew that neutrino has small mass</a:t>
            </a:r>
            <a:r>
              <a:rPr kumimoji="1" lang="en-US" altLang="ja-JP" baseline="0" dirty="0" smtClean="0"/>
              <a:t> by oscillation experiments, but neutrino mass has not determined.</a:t>
            </a:r>
          </a:p>
          <a:p>
            <a:r>
              <a:rPr kumimoji="1" lang="en-US" altLang="ja-JP" baseline="0" dirty="0" smtClean="0"/>
              <a:t>Our motivation is determination of neutrino mass itself with neutrino Radiative decay.</a:t>
            </a:r>
          </a:p>
          <a:p>
            <a:r>
              <a:rPr kumimoji="1" lang="en-US" altLang="ja-JP" baseline="0" dirty="0" smtClean="0"/>
              <a:t>But the lifetime of neutrino is too long in SM expectation. That’s calculated 10 to 43 years.</a:t>
            </a:r>
          </a:p>
          <a:p>
            <a:r>
              <a:rPr kumimoji="1" lang="en-US" altLang="ja-JP" baseline="0" dirty="0" smtClean="0"/>
              <a:t>In some BSM, it is calculated shorted. For example, in Left Right Symmetric model it is calculated 10 to 17 years.</a:t>
            </a:r>
          </a:p>
          <a:p>
            <a:r>
              <a:rPr kumimoji="1" lang="en-US" altLang="ja-JP" baseline="0" dirty="0" smtClean="0"/>
              <a:t>So we will use CNB as neutrino source for search for Radiative decay.</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3</a:t>
            </a:fld>
            <a:endParaRPr kumimoji="1" lang="ja-JP" altLang="en-US"/>
          </a:p>
        </p:txBody>
      </p:sp>
    </p:spTree>
    <p:extLst>
      <p:ext uri="{BB962C8B-B14F-4D97-AF65-F5344CB8AC3E}">
        <p14:creationId xmlns:p14="http://schemas.microsoft.com/office/powerpoint/2010/main" val="1739917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Expected energy of photon in neutrino</a:t>
            </a:r>
            <a:r>
              <a:rPr kumimoji="1" lang="en-US" altLang="ja-JP" baseline="0" dirty="0" smtClean="0"/>
              <a:t> Radiative decay is 25meV assuming heaviest neutrino is 50meV.</a:t>
            </a:r>
          </a:p>
          <a:p>
            <a:r>
              <a:rPr kumimoji="1" lang="en-US" altLang="ja-JP" baseline="0" dirty="0" smtClean="0"/>
              <a:t>In this region biggest background is Comic Infrared background, the energy spectrum is here.</a:t>
            </a:r>
          </a:p>
          <a:p>
            <a:r>
              <a:rPr kumimoji="1" lang="en-US" altLang="ja-JP" baseline="0" dirty="0" smtClean="0"/>
              <a:t>The signal has sharp edge and the tail in lower energy due to red shift effect.</a:t>
            </a:r>
          </a:p>
          <a:p>
            <a:r>
              <a:rPr kumimoji="1" lang="en-US" altLang="ja-JP" baseline="0" dirty="0" smtClean="0"/>
              <a:t>To detect the neutrino Radiative decay in too much background CIB, we need to photon detector which has 2% energy resolution for the edge.</a:t>
            </a:r>
          </a:p>
          <a:p>
            <a:r>
              <a:rPr kumimoji="1" lang="en-US" altLang="ja-JP" baseline="0" dirty="0" smtClean="0"/>
              <a:t>We plan to use combined Nb/Al-STJ pixels with grating. And aim at improving the current experimental lower limit of the neutrino lifetime by 2order</a:t>
            </a:r>
          </a:p>
          <a:p>
            <a:r>
              <a:rPr kumimoji="1" lang="en-US" altLang="ja-JP" baseline="0" dirty="0" smtClean="0"/>
              <a:t>In a 5minute measurement with this photon detector.</a:t>
            </a:r>
          </a:p>
          <a:p>
            <a:r>
              <a:rPr kumimoji="1" lang="en-US" altLang="ja-JP" baseline="0" dirty="0" smtClean="0"/>
              <a:t>Anyway, the Nb/Al-STJ is required far infrared single photon detection.</a:t>
            </a:r>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4</a:t>
            </a:fld>
            <a:endParaRPr kumimoji="1" lang="ja-JP" altLang="en-US"/>
          </a:p>
        </p:txBody>
      </p:sp>
    </p:spTree>
    <p:extLst>
      <p:ext uri="{BB962C8B-B14F-4D97-AF65-F5344CB8AC3E}">
        <p14:creationId xmlns:p14="http://schemas.microsoft.com/office/powerpoint/2010/main" val="2815421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STJ is a Josephson</a:t>
            </a:r>
            <a:r>
              <a:rPr kumimoji="1" lang="en-US" altLang="ja-JP" baseline="0" dirty="0" smtClean="0"/>
              <a:t> junction composed of Superconducting layer / Insulator layer/ Superconducting layer.</a:t>
            </a:r>
          </a:p>
          <a:p>
            <a:r>
              <a:rPr kumimoji="1" lang="en-US" altLang="ja-JP" baseline="0" dirty="0" smtClean="0"/>
              <a:t>If the photon incident to the STJ, firstly, photon absorbed in superconducting layer of STJ, then, excites cooper pair into quasi particles according to absorbed photon energy, finally we can observe tunneling current due to quasi particles through the insulator.</a:t>
            </a:r>
          </a:p>
          <a:p>
            <a:r>
              <a:rPr kumimoji="1" lang="en-US" altLang="ja-JP" baseline="0" dirty="0" smtClean="0"/>
              <a:t>The number of quasi-particles in Nb/Al-STJ is described by this equation. For absorbing 25meV single photon, the number of Quasi-particles are about 100e.</a:t>
            </a:r>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5</a:t>
            </a:fld>
            <a:endParaRPr kumimoji="1" lang="ja-JP" altLang="en-US"/>
          </a:p>
        </p:txBody>
      </p:sp>
    </p:spTree>
    <p:extLst>
      <p:ext uri="{BB962C8B-B14F-4D97-AF65-F5344CB8AC3E}">
        <p14:creationId xmlns:p14="http://schemas.microsoft.com/office/powerpoint/2010/main" val="2361344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But actually,</a:t>
            </a:r>
            <a:r>
              <a:rPr kumimoji="1" lang="en-US" altLang="ja-JP" baseline="0" dirty="0" smtClean="0"/>
              <a:t> we have not succeeded in detecting a far-infrared single photon yet due to readout noise.</a:t>
            </a:r>
          </a:p>
          <a:p>
            <a:r>
              <a:rPr kumimoji="1" lang="en-US" altLang="ja-JP" baseline="0" dirty="0" smtClean="0"/>
              <a:t>To solve this problem, we need to adopt the preamp can be operated at ultra low temperature we think.</a:t>
            </a:r>
          </a:p>
          <a:p>
            <a:r>
              <a:rPr kumimoji="1" lang="en-US" altLang="ja-JP" baseline="0" dirty="0" smtClean="0"/>
              <a:t>Silicon on Insulator device is a candidate to improve the Signal to noise ratio.</a:t>
            </a:r>
          </a:p>
          <a:p>
            <a:r>
              <a:rPr kumimoji="1" lang="en-US" altLang="ja-JP" baseline="0" dirty="0" smtClean="0"/>
              <a:t>This technology is processing LSI on SiO2 Insulator, so SOI device has very small parasitic capacitance due to separation between MOSFETs or the other device with insulator.</a:t>
            </a:r>
          </a:p>
          <a:p>
            <a:r>
              <a:rPr kumimoji="1" lang="en-US" altLang="ja-JP" baseline="0" dirty="0" smtClean="0"/>
              <a:t>Consequently, SOI device has low power to be operated, high speed, good at LSI, and suppression of charge-up by high mobility carrier due to thin depletion layer.</a:t>
            </a:r>
          </a:p>
          <a:p>
            <a:r>
              <a:rPr kumimoji="1" lang="en-US" altLang="ja-JP" baseline="0" dirty="0" smtClean="0"/>
              <a:t>So we think to employ SOI device to readout of STJ signal.</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6</a:t>
            </a:fld>
            <a:endParaRPr kumimoji="1" lang="ja-JP" altLang="en-US"/>
          </a:p>
        </p:txBody>
      </p:sp>
    </p:spTree>
    <p:extLst>
      <p:ext uri="{BB962C8B-B14F-4D97-AF65-F5344CB8AC3E}">
        <p14:creationId xmlns:p14="http://schemas.microsoft.com/office/powerpoint/2010/main" val="3863673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Requirement of the amplifier for STJ readout are divided</a:t>
            </a:r>
            <a:r>
              <a:rPr kumimoji="1" lang="en-US" altLang="ja-JP" baseline="0" dirty="0" smtClean="0"/>
              <a:t> following three components.</a:t>
            </a:r>
          </a:p>
          <a:p>
            <a:r>
              <a:rPr kumimoji="1" lang="en-US" altLang="ja-JP" baseline="0" dirty="0" smtClean="0"/>
              <a:t>One of these, the amplifier should be operated at ultra low temperature.</a:t>
            </a:r>
          </a:p>
          <a:p>
            <a:r>
              <a:rPr kumimoji="1" lang="en-US" altLang="ja-JP" baseline="0" dirty="0" smtClean="0"/>
              <a:t>The requirements for leakage current of Nb/Al-STJ is below 100pA. But practically, leakage current is caused by pinhole and thermal excitation.</a:t>
            </a:r>
          </a:p>
          <a:p>
            <a:r>
              <a:rPr kumimoji="1" lang="en-US" altLang="ja-JP" baseline="0" dirty="0" smtClean="0"/>
              <a:t>We can reduce the pinhole using smaller junction size. But to reduce thermal excitation, we need to make cooler to 800mK.</a:t>
            </a:r>
          </a:p>
          <a:p>
            <a:r>
              <a:rPr kumimoji="1" lang="en-US" altLang="ja-JP" dirty="0" smtClean="0"/>
              <a:t>The other component</a:t>
            </a:r>
            <a:r>
              <a:rPr kumimoji="1" lang="en-US" altLang="ja-JP" baseline="0" dirty="0" smtClean="0"/>
              <a:t> is that the amplifier can be operated rather low power consumption.</a:t>
            </a:r>
          </a:p>
          <a:p>
            <a:r>
              <a:rPr kumimoji="1" lang="en-US" altLang="ja-JP" baseline="0" dirty="0" smtClean="0"/>
              <a:t>Typical cooling power of our refrigerator is 400uW. So the power consumption in the amplifier is also below 400uW.</a:t>
            </a:r>
          </a:p>
          <a:p>
            <a:r>
              <a:rPr kumimoji="1" lang="en-US" altLang="ja-JP" baseline="0" dirty="0" smtClean="0"/>
              <a:t>Another one, high speed.</a:t>
            </a:r>
          </a:p>
          <a:p>
            <a:r>
              <a:rPr kumimoji="1" lang="en-US" altLang="ja-JP" baseline="0" dirty="0" smtClean="0"/>
              <a:t>Width of STJ signal is about 1.5uS. The amplifier can amplify up to around 2MHz.</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7</a:t>
            </a:fld>
            <a:endParaRPr kumimoji="1" lang="ja-JP" altLang="en-US"/>
          </a:p>
        </p:txBody>
      </p:sp>
    </p:spTree>
    <p:extLst>
      <p:ext uri="{BB962C8B-B14F-4D97-AF65-F5344CB8AC3E}">
        <p14:creationId xmlns:p14="http://schemas.microsoft.com/office/powerpoint/2010/main" val="3921659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 will be talking about What</a:t>
            </a:r>
            <a:r>
              <a:rPr kumimoji="1" lang="en-US" altLang="ja-JP" baseline="0" dirty="0" smtClean="0"/>
              <a:t> is SOI-STJ. This is a main content in my presentation.</a:t>
            </a:r>
          </a:p>
          <a:p>
            <a:r>
              <a:rPr kumimoji="1" lang="en-US" altLang="ja-JP" baseline="0" dirty="0" smtClean="0"/>
              <a:t>SOI-STJ is combined the STJ photon detector with ultra low temperature preamplifier.</a:t>
            </a:r>
          </a:p>
          <a:p>
            <a:r>
              <a:rPr kumimoji="1" lang="en-US" altLang="ja-JP" baseline="0" dirty="0" smtClean="0"/>
              <a:t>Actually, we process Nb/Al-STJ on SOI preamplifier board directly.</a:t>
            </a:r>
          </a:p>
          <a:p>
            <a:r>
              <a:rPr kumimoji="1" lang="en-US" altLang="ja-JP" dirty="0" smtClean="0"/>
              <a:t>So we expect that</a:t>
            </a:r>
            <a:r>
              <a:rPr kumimoji="1" lang="en-US" altLang="ja-JP" baseline="0" dirty="0" smtClean="0"/>
              <a:t> SOI-STJ improve the Signal to noise ratio, and has possibilities for expansion of Multi pixel device.</a:t>
            </a:r>
          </a:p>
          <a:p>
            <a:endParaRPr kumimoji="1" lang="en-US" altLang="ja-JP" baseline="0" dirty="0" smtClean="0"/>
          </a:p>
          <a:p>
            <a:r>
              <a:rPr kumimoji="1" lang="en-US" altLang="ja-JP" baseline="0" dirty="0" smtClean="0"/>
              <a:t>As a first step, we try to fabricate the Nb/Al-STJ on </a:t>
            </a:r>
            <a:r>
              <a:rPr kumimoji="1" lang="en-US" altLang="ja-JP" baseline="0" dirty="0" err="1" smtClean="0"/>
              <a:t>Soi</a:t>
            </a:r>
            <a:r>
              <a:rPr kumimoji="1" lang="en-US" altLang="ja-JP" baseline="0" dirty="0" smtClean="0"/>
              <a:t> wafer processing only MOSFET. In fact this is a schematic of this prototype.</a:t>
            </a:r>
          </a:p>
          <a:p>
            <a:r>
              <a:rPr kumimoji="1" lang="en-US" altLang="ja-JP" baseline="0" dirty="0" smtClean="0"/>
              <a:t>And picture after processing Nb/Al-STJ is this. Around here, Via is for electrical contact between the STJ and SOI preamplifier.</a:t>
            </a:r>
          </a:p>
          <a:p>
            <a:r>
              <a:rPr kumimoji="1" lang="en-US" altLang="ja-JP" baseline="0" dirty="0" smtClean="0"/>
              <a:t>Our purpose of Evaluation for this prototype are</a:t>
            </a:r>
          </a:p>
          <a:p>
            <a:r>
              <a:rPr kumimoji="1" lang="en-US" altLang="ja-JP" baseline="0" dirty="0" smtClean="0"/>
              <a:t>SOIFET has no damage ?</a:t>
            </a:r>
          </a:p>
          <a:p>
            <a:r>
              <a:rPr kumimoji="1" lang="en-US" altLang="ja-JP" baseline="0" dirty="0" smtClean="0"/>
              <a:t>Quality of Nb/Al-STJ can be good on SOI wafer?</a:t>
            </a:r>
          </a:p>
          <a:p>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8</a:t>
            </a:fld>
            <a:endParaRPr kumimoji="1" lang="ja-JP" altLang="en-US"/>
          </a:p>
        </p:txBody>
      </p:sp>
    </p:spTree>
    <p:extLst>
      <p:ext uri="{BB962C8B-B14F-4D97-AF65-F5344CB8AC3E}">
        <p14:creationId xmlns:p14="http://schemas.microsoft.com/office/powerpoint/2010/main" val="2423288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Firstly, we have measured I-V curve of Nb/Al-STJ</a:t>
            </a:r>
            <a:r>
              <a:rPr kumimoji="1" lang="en-US" altLang="ja-JP" baseline="0" dirty="0" smtClean="0"/>
              <a:t> processed on SOI wafer at 700mK with dilution.</a:t>
            </a:r>
          </a:p>
          <a:p>
            <a:r>
              <a:rPr kumimoji="1" lang="en-US" altLang="ja-JP" baseline="0" dirty="0" smtClean="0"/>
              <a:t>we have seen the distinctive I-V curve of Josephson Junction.</a:t>
            </a:r>
          </a:p>
          <a:p>
            <a:r>
              <a:rPr kumimoji="1" lang="en-US" altLang="ja-JP" baseline="0" dirty="0" smtClean="0"/>
              <a:t>Left plot is before applying the magnetic fields, right one is during applying the magnetic fields.</a:t>
            </a:r>
          </a:p>
          <a:p>
            <a:r>
              <a:rPr kumimoji="1" lang="en-US" altLang="ja-JP" baseline="0" dirty="0" smtClean="0"/>
              <a:t>This device has the leakage current 6nA. This value is almost same our best record.</a:t>
            </a:r>
          </a:p>
          <a:p>
            <a:r>
              <a:rPr kumimoji="1" lang="en-US" altLang="ja-JP" baseline="0" dirty="0" smtClean="0"/>
              <a:t>We can confirm </a:t>
            </a:r>
            <a:r>
              <a:rPr kumimoji="1" lang="en-US" altLang="ja-JP" baseline="0" dirty="0" err="1" smtClean="0"/>
              <a:t>tha</a:t>
            </a:r>
            <a:r>
              <a:rPr kumimoji="1" lang="en-US" altLang="ja-JP" baseline="0" dirty="0" smtClean="0"/>
              <a:t> Nb/Al-STJ can be processed on SOI wafer perfectly.</a:t>
            </a:r>
            <a:endParaRPr kumimoji="1" lang="ja-JP" altLang="en-US" dirty="0"/>
          </a:p>
        </p:txBody>
      </p:sp>
      <p:sp>
        <p:nvSpPr>
          <p:cNvPr id="4" name="スライド番号プレースホルダー 3"/>
          <p:cNvSpPr>
            <a:spLocks noGrp="1"/>
          </p:cNvSpPr>
          <p:nvPr>
            <p:ph type="sldNum" sz="quarter" idx="10"/>
          </p:nvPr>
        </p:nvSpPr>
        <p:spPr/>
        <p:txBody>
          <a:bodyPr/>
          <a:lstStyle/>
          <a:p>
            <a:fld id="{24EFBF9F-6820-41D8-95FA-48B1806E2D29}" type="slidenum">
              <a:rPr kumimoji="1" lang="ja-JP" altLang="en-US" smtClean="0"/>
              <a:t>9</a:t>
            </a:fld>
            <a:endParaRPr kumimoji="1" lang="ja-JP" altLang="en-US"/>
          </a:p>
        </p:txBody>
      </p:sp>
    </p:spTree>
    <p:extLst>
      <p:ext uri="{BB962C8B-B14F-4D97-AF65-F5344CB8AC3E}">
        <p14:creationId xmlns:p14="http://schemas.microsoft.com/office/powerpoint/2010/main" val="4232135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28857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104698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90977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19664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005888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170206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306017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141399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654267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3603643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BE5FED5-603B-4A58-8EBD-4CCCD1D0F15B}" type="datetimeFigureOut">
              <a:rPr kumimoji="1" lang="ja-JP" altLang="en-US" smtClean="0"/>
              <a:t>2014/6/5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43180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E5FED5-603B-4A58-8EBD-4CCCD1D0F15B}" type="datetimeFigureOut">
              <a:rPr kumimoji="1" lang="ja-JP" altLang="en-US" smtClean="0"/>
              <a:t>2014/6/5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DDC036-969B-48DF-B8BA-5D43EAFB840D}" type="slidenum">
              <a:rPr kumimoji="1" lang="ja-JP" altLang="en-US" smtClean="0"/>
              <a:t>‹#›</a:t>
            </a:fld>
            <a:endParaRPr kumimoji="1" lang="ja-JP" altLang="en-US"/>
          </a:p>
        </p:txBody>
      </p:sp>
    </p:spTree>
    <p:extLst>
      <p:ext uri="{BB962C8B-B14F-4D97-AF65-F5344CB8AC3E}">
        <p14:creationId xmlns:p14="http://schemas.microsoft.com/office/powerpoint/2010/main" val="2758744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microsoft.com/office/2007/relationships/hdphoto" Target="../media/hdphoto2.wdp"/><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8.png"/><Relationship Id="rId5" Type="http://schemas.microsoft.com/office/2007/relationships/hdphoto" Target="../media/hdphoto1.wdp"/><Relationship Id="rId10" Type="http://schemas.openxmlformats.org/officeDocument/2006/relationships/image" Target="../media/image20.emf"/><Relationship Id="rId4" Type="http://schemas.openxmlformats.org/officeDocument/2006/relationships/image" Target="../media/image17.png"/><Relationship Id="rId9"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296" y="4253263"/>
            <a:ext cx="12192000" cy="2166141"/>
          </a:xfrm>
        </p:spPr>
        <p:txBody>
          <a:bodyPr>
            <a:noAutofit/>
          </a:bodyPr>
          <a:lstStyle/>
          <a:p>
            <a:r>
              <a:rPr lang="en-US" altLang="ja-JP" dirty="0" smtClean="0">
                <a:latin typeface="Khmer UI" panose="020B0502040204020203" pitchFamily="34" charset="0"/>
                <a:cs typeface="Khmer UI" panose="020B0502040204020203" pitchFamily="34" charset="0"/>
              </a:rPr>
              <a:t>University of Tsukuba</a:t>
            </a:r>
            <a:r>
              <a:rPr lang="en-US" altLang="ja-JP" baseline="30000" dirty="0" smtClean="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KEK</a:t>
            </a:r>
            <a:r>
              <a:rPr lang="en-US" altLang="ja-JP" baseline="30000" dirty="0" smtClean="0">
                <a:latin typeface="Khmer UI" panose="020B0502040204020203" pitchFamily="34" charset="0"/>
                <a:cs typeface="Khmer UI" panose="020B0502040204020203" pitchFamily="34" charset="0"/>
              </a:rPr>
              <a:t>B</a:t>
            </a:r>
            <a:r>
              <a:rPr lang="en-US" altLang="ja-JP" dirty="0" smtClean="0">
                <a:latin typeface="Khmer UI" panose="020B0502040204020203" pitchFamily="34" charset="0"/>
                <a:cs typeface="Khmer UI" panose="020B0502040204020203" pitchFamily="34" charset="0"/>
              </a:rPr>
              <a:t>, JAXA</a:t>
            </a:r>
            <a:r>
              <a:rPr lang="en-US" altLang="ja-JP" baseline="30000" dirty="0" smtClean="0">
                <a:latin typeface="Khmer UI" panose="020B0502040204020203" pitchFamily="34" charset="0"/>
                <a:cs typeface="Khmer UI" panose="020B0502040204020203" pitchFamily="34" charset="0"/>
              </a:rPr>
              <a:t>C</a:t>
            </a:r>
            <a:r>
              <a:rPr lang="en-US" altLang="ja-JP" dirty="0" smtClean="0">
                <a:latin typeface="Khmer UI" panose="020B0502040204020203" pitchFamily="34" charset="0"/>
                <a:cs typeface="Khmer UI" panose="020B0502040204020203" pitchFamily="34" charset="0"/>
              </a:rPr>
              <a:t>, RIKEN</a:t>
            </a:r>
            <a:r>
              <a:rPr lang="en-US" altLang="ja-JP" baseline="30000" dirty="0" smtClean="0">
                <a:latin typeface="Khmer UI" panose="020B0502040204020203" pitchFamily="34" charset="0"/>
                <a:cs typeface="Khmer UI" panose="020B0502040204020203" pitchFamily="34" charset="0"/>
              </a:rPr>
              <a:t>D</a:t>
            </a:r>
            <a:r>
              <a:rPr lang="en-US" altLang="ja-JP" dirty="0" smtClean="0">
                <a:latin typeface="Khmer UI" panose="020B0502040204020203" pitchFamily="34" charset="0"/>
                <a:cs typeface="Khmer UI" panose="020B0502040204020203" pitchFamily="34" charset="0"/>
              </a:rPr>
              <a:t>, Okayama </a:t>
            </a:r>
            <a:r>
              <a:rPr lang="en-US" altLang="ja-JP" dirty="0" err="1" smtClean="0">
                <a:latin typeface="Khmer UI" panose="020B0502040204020203" pitchFamily="34" charset="0"/>
                <a:cs typeface="Khmer UI" panose="020B0502040204020203" pitchFamily="34" charset="0"/>
              </a:rPr>
              <a:t>University</a:t>
            </a:r>
            <a:r>
              <a:rPr lang="en-US" altLang="ja-JP" baseline="30000" dirty="0" err="1" smtClean="0">
                <a:latin typeface="Khmer UI" panose="020B0502040204020203" pitchFamily="34" charset="0"/>
                <a:cs typeface="Khmer UI" panose="020B0502040204020203" pitchFamily="34" charset="0"/>
              </a:rPr>
              <a:t>E</a:t>
            </a:r>
            <a:r>
              <a:rPr lang="en-US" altLang="ja-JP" dirty="0" smtClean="0">
                <a:latin typeface="Khmer UI" panose="020B0502040204020203" pitchFamily="34" charset="0"/>
                <a:cs typeface="Khmer UI" panose="020B0502040204020203" pitchFamily="34" charset="0"/>
              </a:rPr>
              <a:t>, University of </a:t>
            </a:r>
            <a:r>
              <a:rPr lang="en-US" altLang="ja-JP" dirty="0" err="1" smtClean="0">
                <a:latin typeface="Khmer UI" panose="020B0502040204020203" pitchFamily="34" charset="0"/>
                <a:cs typeface="Khmer UI" panose="020B0502040204020203" pitchFamily="34" charset="0"/>
              </a:rPr>
              <a:t>Fukui</a:t>
            </a:r>
            <a:r>
              <a:rPr lang="en-US" altLang="ja-JP" baseline="30000" dirty="0" err="1">
                <a:latin typeface="Khmer UI" panose="020B0502040204020203" pitchFamily="34" charset="0"/>
                <a:cs typeface="Khmer UI" panose="020B0502040204020203" pitchFamily="34" charset="0"/>
              </a:rPr>
              <a:t>F</a:t>
            </a:r>
            <a:r>
              <a:rPr lang="en-US" altLang="ja-JP" dirty="0" smtClean="0">
                <a:latin typeface="Khmer UI" panose="020B0502040204020203" pitchFamily="34" charset="0"/>
                <a:cs typeface="Khmer UI" panose="020B0502040204020203" pitchFamily="34" charset="0"/>
              </a:rPr>
              <a:t>, </a:t>
            </a:r>
            <a:r>
              <a:rPr lang="en-US" altLang="ja-JP" dirty="0" err="1" smtClean="0">
                <a:latin typeface="Khmer UI" panose="020B0502040204020203" pitchFamily="34" charset="0"/>
                <a:cs typeface="Khmer UI" panose="020B0502040204020203" pitchFamily="34" charset="0"/>
              </a:rPr>
              <a:t>Kindai</a:t>
            </a:r>
            <a:r>
              <a:rPr lang="en-US" altLang="ja-JP" dirty="0" smtClean="0">
                <a:latin typeface="Khmer UI" panose="020B0502040204020203" pitchFamily="34" charset="0"/>
                <a:cs typeface="Khmer UI" panose="020B0502040204020203" pitchFamily="34" charset="0"/>
              </a:rPr>
              <a:t> </a:t>
            </a:r>
            <a:r>
              <a:rPr lang="en-US" altLang="ja-JP" dirty="0" err="1" smtClean="0">
                <a:latin typeface="Khmer UI" panose="020B0502040204020203" pitchFamily="34" charset="0"/>
                <a:cs typeface="Khmer UI" panose="020B0502040204020203" pitchFamily="34" charset="0"/>
              </a:rPr>
              <a:t>University</a:t>
            </a:r>
            <a:r>
              <a:rPr lang="en-US" altLang="ja-JP" baseline="30000" dirty="0" err="1">
                <a:latin typeface="Khmer UI" panose="020B0502040204020203" pitchFamily="34" charset="0"/>
                <a:cs typeface="Khmer UI" panose="020B0502040204020203" pitchFamily="34" charset="0"/>
              </a:rPr>
              <a:t>G</a:t>
            </a:r>
            <a:r>
              <a:rPr lang="en-US" altLang="ja-JP" dirty="0" smtClean="0">
                <a:latin typeface="Khmer UI" panose="020B0502040204020203" pitchFamily="34" charset="0"/>
                <a:cs typeface="Khmer UI" panose="020B0502040204020203" pitchFamily="34" charset="0"/>
              </a:rPr>
              <a:t>, </a:t>
            </a:r>
            <a:r>
              <a:rPr lang="en-US" altLang="ja-JP" dirty="0" err="1" smtClean="0">
                <a:latin typeface="Khmer UI" panose="020B0502040204020203" pitchFamily="34" charset="0"/>
                <a:cs typeface="Khmer UI" panose="020B0502040204020203" pitchFamily="34" charset="0"/>
              </a:rPr>
              <a:t>Fermilab</a:t>
            </a:r>
            <a:r>
              <a:rPr lang="en-US" altLang="ja-JP" baseline="30000" dirty="0" err="1">
                <a:latin typeface="Khmer UI" panose="020B0502040204020203" pitchFamily="34" charset="0"/>
                <a:cs typeface="Khmer UI" panose="020B0502040204020203" pitchFamily="34" charset="0"/>
              </a:rPr>
              <a:t>H</a:t>
            </a:r>
            <a:r>
              <a:rPr lang="en-US" altLang="ja-JP" dirty="0" smtClean="0">
                <a:latin typeface="Khmer UI" panose="020B0502040204020203" pitchFamily="34" charset="0"/>
                <a:cs typeface="Khmer UI" panose="020B0502040204020203" pitchFamily="34" charset="0"/>
              </a:rPr>
              <a:t> </a:t>
            </a:r>
          </a:p>
          <a:p>
            <a:r>
              <a:rPr lang="ja-JP" altLang="en-US" b="1" u="sng" dirty="0">
                <a:latin typeface="Khmer UI" panose="020B0502040204020203" pitchFamily="34" charset="0"/>
                <a:cs typeface="Khmer UI" panose="020B0502040204020203" pitchFamily="34" charset="0"/>
              </a:rPr>
              <a:t>◯</a:t>
            </a:r>
            <a:r>
              <a:rPr lang="en-US" altLang="ja-JP" b="1" u="sng" dirty="0" smtClean="0">
                <a:latin typeface="Khmer UI" panose="020B0502040204020203" pitchFamily="34" charset="0"/>
                <a:cs typeface="Khmer UI" panose="020B0502040204020203" pitchFamily="34" charset="0"/>
              </a:rPr>
              <a:t>Kota KASAHARA</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S.H. KIM</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Y. TAKEUCHI</a:t>
            </a:r>
            <a:r>
              <a:rPr lang="en-US" altLang="ja-JP" baseline="30000" dirty="0" smtClean="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R. SENZAKI</a:t>
            </a:r>
            <a:r>
              <a:rPr lang="en-US" altLang="ja-JP" baseline="30000" dirty="0" smtClean="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K. NAGATA</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T. OKUDAIRA</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M. KANAMARU</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T. ICHIMURA</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K. MORIUCHI</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K. KIUCHI</a:t>
            </a:r>
            <a:r>
              <a:rPr lang="en-US" altLang="ja-JP" baseline="30000" dirty="0">
                <a:latin typeface="Khmer UI" panose="020B0502040204020203" pitchFamily="34" charset="0"/>
                <a:cs typeface="Khmer UI" panose="020B0502040204020203" pitchFamily="34" charset="0"/>
              </a:rPr>
              <a:t>A</a:t>
            </a:r>
            <a:r>
              <a:rPr lang="en-US" altLang="ja-JP" dirty="0" smtClean="0">
                <a:latin typeface="Khmer UI" panose="020B0502040204020203" pitchFamily="34" charset="0"/>
                <a:cs typeface="Khmer UI" panose="020B0502040204020203" pitchFamily="34" charset="0"/>
              </a:rPr>
              <a:t>, Y. ARAI</a:t>
            </a:r>
            <a:r>
              <a:rPr lang="en-US" altLang="ja-JP" baseline="30000" dirty="0" smtClean="0">
                <a:latin typeface="Khmer UI" panose="020B0502040204020203" pitchFamily="34" charset="0"/>
                <a:cs typeface="Khmer UI" panose="020B0502040204020203" pitchFamily="34" charset="0"/>
              </a:rPr>
              <a:t>B</a:t>
            </a:r>
            <a:r>
              <a:rPr lang="en-US" altLang="ja-JP" dirty="0" smtClean="0">
                <a:latin typeface="Khmer UI" panose="020B0502040204020203" pitchFamily="34" charset="0"/>
                <a:cs typeface="Khmer UI" panose="020B0502040204020203" pitchFamily="34" charset="0"/>
              </a:rPr>
              <a:t>, M. HAZUMI</a:t>
            </a:r>
            <a:r>
              <a:rPr lang="en-US" altLang="ja-JP" baseline="30000" dirty="0" smtClean="0">
                <a:latin typeface="Khmer UI" panose="020B0502040204020203" pitchFamily="34" charset="0"/>
                <a:cs typeface="Khmer UI" panose="020B0502040204020203" pitchFamily="34" charset="0"/>
              </a:rPr>
              <a:t>B</a:t>
            </a:r>
            <a:r>
              <a:rPr lang="en-US" altLang="ja-JP" dirty="0" smtClean="0">
                <a:latin typeface="Khmer UI" panose="020B0502040204020203" pitchFamily="34" charset="0"/>
                <a:cs typeface="Khmer UI" panose="020B0502040204020203" pitchFamily="34" charset="0"/>
              </a:rPr>
              <a:t>, </a:t>
            </a:r>
            <a:r>
              <a:rPr lang="en-US" altLang="ja-JP" dirty="0">
                <a:latin typeface="Khmer UI" panose="020B0502040204020203" pitchFamily="34" charset="0"/>
                <a:cs typeface="Khmer UI" panose="020B0502040204020203" pitchFamily="34" charset="0"/>
              </a:rPr>
              <a:t>T. </a:t>
            </a:r>
            <a:r>
              <a:rPr lang="en-US" altLang="ja-JP" dirty="0" smtClean="0">
                <a:latin typeface="Khmer UI" panose="020B0502040204020203" pitchFamily="34" charset="0"/>
                <a:cs typeface="Khmer UI" panose="020B0502040204020203" pitchFamily="34" charset="0"/>
              </a:rPr>
              <a:t>WADA</a:t>
            </a:r>
            <a:r>
              <a:rPr lang="en-US" altLang="ja-JP" baseline="30000" dirty="0" smtClean="0">
                <a:latin typeface="Khmer UI" panose="020B0502040204020203" pitchFamily="34" charset="0"/>
                <a:cs typeface="Khmer UI" panose="020B0502040204020203" pitchFamily="34" charset="0"/>
              </a:rPr>
              <a:t>C</a:t>
            </a:r>
            <a:r>
              <a:rPr lang="en-US" altLang="ja-JP" dirty="0" smtClean="0">
                <a:latin typeface="Khmer UI" panose="020B0502040204020203" pitchFamily="34" charset="0"/>
                <a:cs typeface="Khmer UI" panose="020B0502040204020203" pitchFamily="34" charset="0"/>
              </a:rPr>
              <a:t>, </a:t>
            </a:r>
            <a:r>
              <a:rPr lang="en-US" altLang="ja-JP" dirty="0">
                <a:latin typeface="Khmer UI" panose="020B0502040204020203" pitchFamily="34" charset="0"/>
                <a:cs typeface="Khmer UI" panose="020B0502040204020203" pitchFamily="34" charset="0"/>
              </a:rPr>
              <a:t>S</a:t>
            </a:r>
            <a:r>
              <a:rPr lang="en-US" altLang="ja-JP" dirty="0" smtClean="0">
                <a:latin typeface="Khmer UI" panose="020B0502040204020203" pitchFamily="34" charset="0"/>
                <a:cs typeface="Khmer UI" panose="020B0502040204020203" pitchFamily="34" charset="0"/>
              </a:rPr>
              <a:t>. MATSUURA</a:t>
            </a:r>
            <a:r>
              <a:rPr lang="en-US" altLang="ja-JP" baseline="30000" dirty="0" smtClean="0">
                <a:latin typeface="Khmer UI" panose="020B0502040204020203" pitchFamily="34" charset="0"/>
                <a:cs typeface="Khmer UI" panose="020B0502040204020203" pitchFamily="34" charset="0"/>
              </a:rPr>
              <a:t>C</a:t>
            </a:r>
            <a:r>
              <a:rPr lang="en-US" altLang="ja-JP" dirty="0" smtClean="0">
                <a:latin typeface="Khmer UI" panose="020B0502040204020203" pitchFamily="34" charset="0"/>
                <a:cs typeface="Khmer UI" panose="020B0502040204020203" pitchFamily="34" charset="0"/>
              </a:rPr>
              <a:t>, S. MIMA</a:t>
            </a:r>
            <a:r>
              <a:rPr lang="en-US" altLang="ja-JP" baseline="30000" dirty="0" smtClean="0">
                <a:latin typeface="Khmer UI" panose="020B0502040204020203" pitchFamily="34" charset="0"/>
                <a:cs typeface="Khmer UI" panose="020B0502040204020203" pitchFamily="34" charset="0"/>
              </a:rPr>
              <a:t>D</a:t>
            </a:r>
            <a:r>
              <a:rPr lang="en-US" altLang="ja-JP" dirty="0" smtClean="0">
                <a:latin typeface="Khmer UI" panose="020B0502040204020203" pitchFamily="34" charset="0"/>
                <a:cs typeface="Khmer UI" panose="020B0502040204020203" pitchFamily="34" charset="0"/>
              </a:rPr>
              <a:t>, H. ISHINO</a:t>
            </a:r>
            <a:r>
              <a:rPr lang="en-US" altLang="ja-JP" baseline="30000" dirty="0">
                <a:latin typeface="Khmer UI" panose="020B0502040204020203" pitchFamily="34" charset="0"/>
                <a:cs typeface="Khmer UI" panose="020B0502040204020203" pitchFamily="34" charset="0"/>
              </a:rPr>
              <a:t>E</a:t>
            </a:r>
            <a:r>
              <a:rPr lang="en-US" altLang="ja-JP" dirty="0" smtClean="0">
                <a:latin typeface="Khmer UI" panose="020B0502040204020203" pitchFamily="34" charset="0"/>
                <a:cs typeface="Khmer UI" panose="020B0502040204020203" pitchFamily="34" charset="0"/>
              </a:rPr>
              <a:t>, Y.KATO</a:t>
            </a:r>
            <a:r>
              <a:rPr lang="en-US" altLang="ja-JP" baseline="30000" dirty="0" smtClean="0">
                <a:latin typeface="Khmer UI" panose="020B0502040204020203" pitchFamily="34" charset="0"/>
                <a:cs typeface="Khmer UI" panose="020B0502040204020203" pitchFamily="34" charset="0"/>
              </a:rPr>
              <a:t>F</a:t>
            </a:r>
            <a:r>
              <a:rPr lang="en-US" altLang="ja-JP" dirty="0" smtClean="0">
                <a:latin typeface="Khmer UI" panose="020B0502040204020203" pitchFamily="34" charset="0"/>
                <a:cs typeface="Khmer UI" panose="020B0502040204020203" pitchFamily="34" charset="0"/>
              </a:rPr>
              <a:t>, T. YOSHIDA</a:t>
            </a:r>
            <a:r>
              <a:rPr lang="en-US" altLang="ja-JP" baseline="30000" dirty="0" smtClean="0">
                <a:latin typeface="Khmer UI" panose="020B0502040204020203" pitchFamily="34" charset="0"/>
                <a:cs typeface="Khmer UI" panose="020B0502040204020203" pitchFamily="34" charset="0"/>
              </a:rPr>
              <a:t>G</a:t>
            </a:r>
            <a:r>
              <a:rPr lang="en-US" altLang="ja-JP" dirty="0" smtClean="0">
                <a:latin typeface="Khmer UI" panose="020B0502040204020203" pitchFamily="34" charset="0"/>
                <a:cs typeface="Khmer UI" panose="020B0502040204020203" pitchFamily="34" charset="0"/>
              </a:rPr>
              <a:t>, E. RAMBERG</a:t>
            </a:r>
            <a:r>
              <a:rPr lang="en-US" altLang="ja-JP" baseline="30000" dirty="0">
                <a:latin typeface="Khmer UI" panose="020B0502040204020203" pitchFamily="34" charset="0"/>
                <a:cs typeface="Khmer UI" panose="020B0502040204020203" pitchFamily="34" charset="0"/>
              </a:rPr>
              <a:t>H</a:t>
            </a:r>
            <a:r>
              <a:rPr lang="en-US" altLang="ja-JP" dirty="0" smtClean="0">
                <a:latin typeface="Khmer UI" panose="020B0502040204020203" pitchFamily="34" charset="0"/>
                <a:cs typeface="Khmer UI" panose="020B0502040204020203" pitchFamily="34" charset="0"/>
              </a:rPr>
              <a:t>, M. KOZLOVSKY</a:t>
            </a:r>
            <a:r>
              <a:rPr lang="en-US" altLang="ja-JP" baseline="30000" dirty="0">
                <a:latin typeface="Khmer UI" panose="020B0502040204020203" pitchFamily="34" charset="0"/>
                <a:cs typeface="Khmer UI" panose="020B0502040204020203" pitchFamily="34" charset="0"/>
              </a:rPr>
              <a:t>H</a:t>
            </a:r>
            <a:r>
              <a:rPr lang="en-US" altLang="ja-JP" dirty="0" smtClean="0">
                <a:latin typeface="Khmer UI" panose="020B0502040204020203" pitchFamily="34" charset="0"/>
                <a:cs typeface="Khmer UI" panose="020B0502040204020203" pitchFamily="34" charset="0"/>
              </a:rPr>
              <a:t>, P.  RUVINOV</a:t>
            </a:r>
            <a:r>
              <a:rPr lang="en-US" altLang="ja-JP" baseline="30000" dirty="0">
                <a:latin typeface="Khmer UI" panose="020B0502040204020203" pitchFamily="34" charset="0"/>
                <a:cs typeface="Khmer UI" panose="020B0502040204020203" pitchFamily="34" charset="0"/>
              </a:rPr>
              <a:t>H</a:t>
            </a:r>
            <a:r>
              <a:rPr lang="en-US" altLang="ja-JP" dirty="0" smtClean="0">
                <a:latin typeface="Khmer UI" panose="020B0502040204020203" pitchFamily="34" charset="0"/>
                <a:cs typeface="Khmer UI" panose="020B0502040204020203" pitchFamily="34" charset="0"/>
              </a:rPr>
              <a:t>, D. SEGRATSKOV</a:t>
            </a:r>
            <a:r>
              <a:rPr lang="en-US" altLang="ja-JP" baseline="30000" dirty="0">
                <a:latin typeface="Khmer UI" panose="020B0502040204020203" pitchFamily="34" charset="0"/>
                <a:cs typeface="Khmer UI" panose="020B0502040204020203" pitchFamily="34" charset="0"/>
              </a:rPr>
              <a:t>H</a:t>
            </a:r>
            <a:endParaRPr lang="en-US" altLang="ja-JP" dirty="0">
              <a:latin typeface="Khmer UI" panose="020B0502040204020203" pitchFamily="34" charset="0"/>
              <a:cs typeface="Khmer UI" panose="020B0502040204020203" pitchFamily="34" charset="0"/>
            </a:endParaRPr>
          </a:p>
        </p:txBody>
      </p:sp>
      <p:sp>
        <p:nvSpPr>
          <p:cNvPr id="7" name="テキスト ボックス 6"/>
          <p:cNvSpPr txBox="1"/>
          <p:nvPr/>
        </p:nvSpPr>
        <p:spPr>
          <a:xfrm>
            <a:off x="64917" y="0"/>
            <a:ext cx="12053574" cy="2554545"/>
          </a:xfrm>
          <a:prstGeom prst="rect">
            <a:avLst/>
          </a:prstGeom>
          <a:noFill/>
        </p:spPr>
        <p:txBody>
          <a:bodyPr wrap="square" rtlCol="0">
            <a:spAutoFit/>
          </a:bodyPr>
          <a:lstStyle/>
          <a:p>
            <a:pPr algn="ctr"/>
            <a:r>
              <a:rPr kumimoji="1" lang="en-US" altLang="ja-JP" sz="4000" b="1" dirty="0" smtClean="0">
                <a:latin typeface="Khmer UI" panose="020B0502040204020203" pitchFamily="34" charset="0"/>
                <a:ea typeface="HGPｺﾞｼｯｸE" panose="020B0900000000000000" pitchFamily="50" charset="-128"/>
                <a:cs typeface="Khmer UI" panose="020B0502040204020203" pitchFamily="34" charset="0"/>
              </a:rPr>
              <a:t>Development of Superconducting Tunnel Junction</a:t>
            </a:r>
            <a:r>
              <a:rPr lang="en-US" altLang="ja-JP" sz="4000" b="1" dirty="0" smtClean="0">
                <a:latin typeface="Khmer UI" panose="020B0502040204020203" pitchFamily="34" charset="0"/>
                <a:ea typeface="HGPｺﾞｼｯｸE" panose="020B0900000000000000" pitchFamily="50" charset="-128"/>
                <a:cs typeface="Khmer UI" panose="020B0502040204020203" pitchFamily="34" charset="0"/>
              </a:rPr>
              <a:t>(STJ)</a:t>
            </a:r>
            <a:r>
              <a:rPr kumimoji="1" lang="en-US" altLang="ja-JP" sz="4000" b="1" dirty="0" smtClean="0">
                <a:latin typeface="Khmer UI" panose="020B0502040204020203" pitchFamily="34" charset="0"/>
                <a:ea typeface="HGPｺﾞｼｯｸE" panose="020B0900000000000000" pitchFamily="50" charset="-128"/>
                <a:cs typeface="Khmer UI" panose="020B0502040204020203" pitchFamily="34" charset="0"/>
              </a:rPr>
              <a:t> Photon Detector on SOI Preamplifier Board to Search for Radiative Decays of Cosmic Neutrino Background</a:t>
            </a:r>
            <a:endParaRPr kumimoji="1" lang="ja-JP" altLang="en-US" sz="4000" b="1" dirty="0">
              <a:latin typeface="Khmer UI" panose="020B0502040204020203" pitchFamily="34" charset="0"/>
              <a:ea typeface="HGPｺﾞｼｯｸE" panose="020B0900000000000000" pitchFamily="50" charset="-128"/>
              <a:cs typeface="Khmer UI" panose="020B0502040204020203" pitchFamily="34" charset="0"/>
            </a:endParaRPr>
          </a:p>
        </p:txBody>
      </p:sp>
      <p:sp>
        <p:nvSpPr>
          <p:cNvPr id="9" name="正方形/長方形 8"/>
          <p:cNvSpPr/>
          <p:nvPr/>
        </p:nvSpPr>
        <p:spPr>
          <a:xfrm>
            <a:off x="-2148" y="2604102"/>
            <a:ext cx="12192000" cy="53382"/>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4296" y="2535721"/>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kumimoji="1" lang="ja-JP" altLang="en-US" sz="2000" smtClean="0"/>
              <a:t>1</a:t>
            </a:fld>
            <a:endParaRPr kumimoji="1" lang="ja-JP" altLang="en-US" sz="2000" dirty="0"/>
          </a:p>
        </p:txBody>
      </p:sp>
      <p:sp>
        <p:nvSpPr>
          <p:cNvPr id="13"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14" name="サブタイトル 2"/>
          <p:cNvSpPr txBox="1">
            <a:spLocks/>
          </p:cNvSpPr>
          <p:nvPr/>
        </p:nvSpPr>
        <p:spPr>
          <a:xfrm>
            <a:off x="843563" y="2722107"/>
            <a:ext cx="10496282" cy="147964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US" altLang="ja-JP" sz="3200" dirty="0" smtClean="0">
                <a:latin typeface="Khmer UI" panose="020B0502040204020203" pitchFamily="34" charset="0"/>
                <a:cs typeface="Khmer UI" panose="020B0502040204020203" pitchFamily="34" charset="0"/>
              </a:rPr>
              <a:t>International Conference on Technology and Instrumentation in Particle Physics ‘14</a:t>
            </a:r>
          </a:p>
          <a:p>
            <a:r>
              <a:rPr lang="en-US" altLang="ja-JP" sz="3200" dirty="0" smtClean="0">
                <a:latin typeface="Khmer UI" panose="020B0502040204020203" pitchFamily="34" charset="0"/>
                <a:cs typeface="Khmer UI" panose="020B0502040204020203" pitchFamily="34" charset="0"/>
              </a:rPr>
              <a:t>2nd-6th June 2014 in Amsterdam, the Netherlands.</a:t>
            </a:r>
            <a:endParaRPr lang="en-US" altLang="ja-JP" sz="3200" dirty="0">
              <a:latin typeface="Khmer UI" panose="020B0502040204020203" pitchFamily="34" charset="0"/>
              <a:cs typeface="Khmer UI" panose="020B0502040204020203" pitchFamily="34" charset="0"/>
            </a:endParaRPr>
          </a:p>
        </p:txBody>
      </p:sp>
    </p:spTree>
    <p:extLst>
      <p:ext uri="{BB962C8B-B14F-4D97-AF65-F5344CB8AC3E}">
        <p14:creationId xmlns:p14="http://schemas.microsoft.com/office/powerpoint/2010/main" val="2328320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10</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rgbClr val="00B050"/>
                </a:solidFill>
                <a:latin typeface="Khmer UI" panose="020B0502040204020203" pitchFamily="34" charset="0"/>
                <a:cs typeface="Khmer UI" panose="020B0502040204020203" pitchFamily="34" charset="0"/>
              </a:rPr>
              <a:t>1. SOIFET can be operated below 800mK ?</a:t>
            </a:r>
            <a:endParaRPr lang="ja-JP" altLang="en-US" b="1" dirty="0">
              <a:latin typeface="Khmer UI" panose="020B0502040204020203" pitchFamily="34" charset="0"/>
              <a:cs typeface="Khmer UI" panose="020B0502040204020203" pitchFamily="34" charset="0"/>
            </a:endParaRPr>
          </a:p>
        </p:txBody>
      </p:sp>
      <p:pic>
        <p:nvPicPr>
          <p:cNvPr id="29" name="図 28"/>
          <p:cNvPicPr>
            <a:picLocks noChangeAspect="1"/>
          </p:cNvPicPr>
          <p:nvPr/>
        </p:nvPicPr>
        <p:blipFill>
          <a:blip r:embed="rId3"/>
          <a:stretch>
            <a:fillRect/>
          </a:stretch>
        </p:blipFill>
        <p:spPr>
          <a:xfrm>
            <a:off x="3678997" y="948408"/>
            <a:ext cx="3513818" cy="25859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1" name="図 30"/>
          <p:cNvPicPr>
            <a:picLocks noChangeAspect="1"/>
          </p:cNvPicPr>
          <p:nvPr/>
        </p:nvPicPr>
        <p:blipFill>
          <a:blip r:embed="rId4"/>
          <a:stretch>
            <a:fillRect/>
          </a:stretch>
        </p:blipFill>
        <p:spPr>
          <a:xfrm>
            <a:off x="154512" y="948408"/>
            <a:ext cx="3332125" cy="25460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2" name="テキスト ボックス 31"/>
          <p:cNvSpPr txBox="1"/>
          <p:nvPr/>
        </p:nvSpPr>
        <p:spPr>
          <a:xfrm>
            <a:off x="466311" y="898761"/>
            <a:ext cx="2935496" cy="1754326"/>
          </a:xfrm>
          <a:prstGeom prst="rect">
            <a:avLst/>
          </a:prstGeom>
          <a:noFill/>
        </p:spPr>
        <p:txBody>
          <a:bodyPr wrap="square" rtlCol="0">
            <a:spAutoFit/>
          </a:bodyPr>
          <a:lstStyle/>
          <a:p>
            <a:r>
              <a:rPr lang="en-US" altLang="ja-JP" sz="2400" b="1" dirty="0" smtClean="0">
                <a:solidFill>
                  <a:srgbClr val="FF0000"/>
                </a:solidFill>
              </a:rPr>
              <a:t>NMOS(690-750mK)</a:t>
            </a:r>
          </a:p>
          <a:p>
            <a:endParaRPr lang="en-US" altLang="ja-JP" sz="2400" b="1" dirty="0">
              <a:solidFill>
                <a:srgbClr val="FF0000"/>
              </a:solidFill>
            </a:endParaRPr>
          </a:p>
          <a:p>
            <a:endParaRPr lang="en-US" altLang="ja-JP" sz="2400" b="1" dirty="0" smtClean="0">
              <a:solidFill>
                <a:srgbClr val="FF0000"/>
              </a:solidFill>
            </a:endParaRPr>
          </a:p>
          <a:p>
            <a:r>
              <a:rPr lang="en-US" altLang="ja-JP" b="1" dirty="0" smtClean="0">
                <a:solidFill>
                  <a:srgbClr val="FF0000"/>
                </a:solidFill>
              </a:rPr>
              <a:t>Width  = 1000um</a:t>
            </a:r>
          </a:p>
          <a:p>
            <a:r>
              <a:rPr lang="en-US" altLang="ja-JP" b="1" dirty="0" smtClean="0">
                <a:solidFill>
                  <a:srgbClr val="FF0000"/>
                </a:solidFill>
              </a:rPr>
              <a:t>Length = 1um</a:t>
            </a:r>
          </a:p>
        </p:txBody>
      </p:sp>
      <p:sp>
        <p:nvSpPr>
          <p:cNvPr id="36" name="テキスト ボックス 35"/>
          <p:cNvSpPr txBox="1"/>
          <p:nvPr/>
        </p:nvSpPr>
        <p:spPr>
          <a:xfrm>
            <a:off x="5038390" y="866603"/>
            <a:ext cx="2570910" cy="2123658"/>
          </a:xfrm>
          <a:prstGeom prst="rect">
            <a:avLst/>
          </a:prstGeom>
          <a:noFill/>
        </p:spPr>
        <p:txBody>
          <a:bodyPr wrap="square" rtlCol="0">
            <a:spAutoFit/>
          </a:bodyPr>
          <a:lstStyle/>
          <a:p>
            <a:r>
              <a:rPr lang="en-US" altLang="ja-JP" sz="2400" b="1" dirty="0" smtClean="0">
                <a:solidFill>
                  <a:srgbClr val="FF0000"/>
                </a:solidFill>
              </a:rPr>
              <a:t>   PMOS(750mK)</a:t>
            </a:r>
          </a:p>
          <a:p>
            <a:endParaRPr lang="en-US" altLang="ja-JP" sz="2400" b="1" dirty="0">
              <a:solidFill>
                <a:srgbClr val="FF0000"/>
              </a:solidFill>
            </a:endParaRPr>
          </a:p>
          <a:p>
            <a:endParaRPr lang="en-US" altLang="ja-JP" sz="2400" b="1" dirty="0" smtClean="0">
              <a:solidFill>
                <a:srgbClr val="FF0000"/>
              </a:solidFill>
            </a:endParaRPr>
          </a:p>
          <a:p>
            <a:r>
              <a:rPr lang="en-US" altLang="ja-JP" b="1" dirty="0">
                <a:solidFill>
                  <a:srgbClr val="FF0000"/>
                </a:solidFill>
              </a:rPr>
              <a:t>Width  = 1000um</a:t>
            </a:r>
          </a:p>
          <a:p>
            <a:r>
              <a:rPr lang="en-US" altLang="ja-JP" b="1" dirty="0">
                <a:solidFill>
                  <a:srgbClr val="FF0000"/>
                </a:solidFill>
              </a:rPr>
              <a:t>Length = 1um</a:t>
            </a:r>
          </a:p>
          <a:p>
            <a:endParaRPr lang="en-US" altLang="ja-JP" sz="2400" b="1" dirty="0" smtClean="0">
              <a:solidFill>
                <a:srgbClr val="FF0000"/>
              </a:solidFill>
            </a:endParaRPr>
          </a:p>
        </p:txBody>
      </p:sp>
      <p:pic>
        <p:nvPicPr>
          <p:cNvPr id="37" name="図 36"/>
          <p:cNvPicPr>
            <a:picLocks noChangeAspect="1"/>
          </p:cNvPicPr>
          <p:nvPr/>
        </p:nvPicPr>
        <p:blipFill>
          <a:blip r:embed="rId5"/>
          <a:stretch>
            <a:fillRect/>
          </a:stretch>
        </p:blipFill>
        <p:spPr>
          <a:xfrm>
            <a:off x="126341" y="3643261"/>
            <a:ext cx="3388468" cy="2719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2" name="図 41"/>
          <p:cNvPicPr>
            <a:picLocks noChangeAspect="1"/>
          </p:cNvPicPr>
          <p:nvPr/>
        </p:nvPicPr>
        <p:blipFill>
          <a:blip r:embed="rId6"/>
          <a:stretch>
            <a:fillRect/>
          </a:stretch>
        </p:blipFill>
        <p:spPr>
          <a:xfrm>
            <a:off x="3678997" y="3632359"/>
            <a:ext cx="3513818" cy="27076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3" name="テキスト ボックス 42"/>
          <p:cNvSpPr txBox="1"/>
          <p:nvPr/>
        </p:nvSpPr>
        <p:spPr>
          <a:xfrm>
            <a:off x="784014" y="5654019"/>
            <a:ext cx="1010213" cy="461665"/>
          </a:xfrm>
          <a:prstGeom prst="rect">
            <a:avLst/>
          </a:prstGeom>
          <a:noFill/>
        </p:spPr>
        <p:txBody>
          <a:bodyPr wrap="none" rtlCol="0">
            <a:spAutoFit/>
          </a:bodyPr>
          <a:lstStyle/>
          <a:p>
            <a:r>
              <a:rPr kumimoji="1" lang="en-US" altLang="ja-JP" sz="2400" b="1" dirty="0" smtClean="0"/>
              <a:t>NMOS</a:t>
            </a:r>
            <a:endParaRPr kumimoji="1" lang="ja-JP" altLang="en-US" sz="2400" b="1" dirty="0"/>
          </a:p>
        </p:txBody>
      </p:sp>
      <p:sp>
        <p:nvSpPr>
          <p:cNvPr id="44" name="テキスト ボックス 43"/>
          <p:cNvSpPr txBox="1"/>
          <p:nvPr/>
        </p:nvSpPr>
        <p:spPr>
          <a:xfrm>
            <a:off x="4095482" y="3766002"/>
            <a:ext cx="971741" cy="461665"/>
          </a:xfrm>
          <a:prstGeom prst="rect">
            <a:avLst/>
          </a:prstGeom>
          <a:noFill/>
        </p:spPr>
        <p:txBody>
          <a:bodyPr wrap="none" rtlCol="0">
            <a:spAutoFit/>
          </a:bodyPr>
          <a:lstStyle/>
          <a:p>
            <a:r>
              <a:rPr kumimoji="1" lang="en-US" altLang="ja-JP" sz="2400" b="1" dirty="0" smtClean="0"/>
              <a:t>PMOS</a:t>
            </a:r>
            <a:endParaRPr kumimoji="1" lang="ja-JP" altLang="en-US" sz="2400" b="1" dirty="0"/>
          </a:p>
        </p:txBody>
      </p:sp>
      <p:sp>
        <p:nvSpPr>
          <p:cNvPr id="8" name="テキスト ボックス 7"/>
          <p:cNvSpPr txBox="1"/>
          <p:nvPr/>
        </p:nvSpPr>
        <p:spPr>
          <a:xfrm>
            <a:off x="7319086" y="5792519"/>
            <a:ext cx="4883645" cy="646331"/>
          </a:xfrm>
          <a:prstGeom prst="rect">
            <a:avLst/>
          </a:prstGeom>
          <a:noFill/>
        </p:spPr>
        <p:txBody>
          <a:bodyPr wrap="none" rtlCol="0">
            <a:spAutoFit/>
          </a:bodyPr>
          <a:lstStyle/>
          <a:p>
            <a:r>
              <a:rPr kumimoji="1" lang="en-US" altLang="ja-JP" sz="3600" b="1" dirty="0" smtClean="0">
                <a:solidFill>
                  <a:srgbClr val="FF0000"/>
                </a:solidFill>
              </a:rPr>
              <a:t>Excellent performance !!</a:t>
            </a:r>
            <a:endParaRPr kumimoji="1" lang="ja-JP" altLang="en-US" sz="3600" b="1" dirty="0">
              <a:solidFill>
                <a:srgbClr val="FF0000"/>
              </a:solidFill>
            </a:endParaRPr>
          </a:p>
        </p:txBody>
      </p:sp>
      <p:sp>
        <p:nvSpPr>
          <p:cNvPr id="10" name="テキスト ボックス 9"/>
          <p:cNvSpPr txBox="1"/>
          <p:nvPr/>
        </p:nvSpPr>
        <p:spPr>
          <a:xfrm>
            <a:off x="7232283" y="709804"/>
            <a:ext cx="4957569" cy="3046988"/>
          </a:xfrm>
          <a:prstGeom prst="rect">
            <a:avLst/>
          </a:prstGeom>
          <a:noFill/>
        </p:spPr>
        <p:txBody>
          <a:bodyPr wrap="square" rtlCol="0">
            <a:spAutoFit/>
          </a:bodyPr>
          <a:lstStyle/>
          <a:p>
            <a:r>
              <a:rPr kumimoji="1" lang="en-US" altLang="ja-JP" sz="2400" dirty="0" smtClean="0"/>
              <a:t>I-V curve of SOIFETs after processing Nb/Al-STJ. </a:t>
            </a:r>
          </a:p>
          <a:p>
            <a:pPr marL="342900" indent="-342900">
              <a:buClr>
                <a:srgbClr val="FF0000"/>
              </a:buClr>
              <a:buFont typeface="Arial" panose="020B0604020202020204" pitchFamily="34" charset="0"/>
              <a:buChar char="•"/>
            </a:pPr>
            <a:r>
              <a:rPr lang="en-US" altLang="ja-JP" sz="2400" dirty="0" smtClean="0">
                <a:solidFill>
                  <a:srgbClr val="FF0000"/>
                </a:solidFill>
              </a:rPr>
              <a:t>Both of NMOS </a:t>
            </a:r>
            <a:r>
              <a:rPr lang="en-US" altLang="ja-JP" sz="2400" dirty="0">
                <a:solidFill>
                  <a:srgbClr val="FF0000"/>
                </a:solidFill>
              </a:rPr>
              <a:t>a</a:t>
            </a:r>
            <a:r>
              <a:rPr lang="en-US" altLang="ja-JP" sz="2400" dirty="0" smtClean="0">
                <a:solidFill>
                  <a:srgbClr val="FF0000"/>
                </a:solidFill>
              </a:rPr>
              <a:t>nd PMOS could be operated below 800mK.</a:t>
            </a:r>
          </a:p>
          <a:p>
            <a:pPr marL="342900" indent="-342900">
              <a:buClr>
                <a:srgbClr val="FF0000"/>
              </a:buClr>
              <a:buFont typeface="Arial" panose="020B0604020202020204" pitchFamily="34" charset="0"/>
              <a:buChar char="•"/>
            </a:pPr>
            <a:r>
              <a:rPr lang="en-US" altLang="ja-JP" sz="2400" dirty="0" smtClean="0">
                <a:solidFill>
                  <a:srgbClr val="FF0000"/>
                </a:solidFill>
              </a:rPr>
              <a:t>Trans-conductance “g</a:t>
            </a:r>
            <a:r>
              <a:rPr lang="en-US" altLang="ja-JP" sz="2400" baseline="-25000" dirty="0" smtClean="0">
                <a:solidFill>
                  <a:srgbClr val="FF0000"/>
                </a:solidFill>
              </a:rPr>
              <a:t>m</a:t>
            </a:r>
            <a:r>
              <a:rPr lang="en-US" altLang="ja-JP" sz="2400" dirty="0" smtClean="0">
                <a:solidFill>
                  <a:srgbClr val="FF0000"/>
                </a:solidFill>
              </a:rPr>
              <a:t>” was not varied drastically for each temperature at operation voltage(0.2V).</a:t>
            </a:r>
            <a:endParaRPr kumimoji="1" lang="ja-JP" altLang="en-US" sz="2400" dirty="0">
              <a:solidFill>
                <a:srgbClr val="FF0000"/>
              </a:solidFill>
            </a:endParaRPr>
          </a:p>
        </p:txBody>
      </p:sp>
      <p:sp>
        <p:nvSpPr>
          <p:cNvPr id="11" name="下矢印 10"/>
          <p:cNvSpPr/>
          <p:nvPr/>
        </p:nvSpPr>
        <p:spPr>
          <a:xfrm>
            <a:off x="9184132" y="3766002"/>
            <a:ext cx="576776" cy="752653"/>
          </a:xfrm>
          <a:prstGeom prst="down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7295839" y="4491032"/>
            <a:ext cx="4930137" cy="1754326"/>
          </a:xfrm>
          <a:prstGeom prst="rect">
            <a:avLst/>
          </a:prstGeom>
          <a:noFill/>
        </p:spPr>
        <p:txBody>
          <a:bodyPr wrap="square" rtlCol="0">
            <a:spAutoFit/>
          </a:bodyPr>
          <a:lstStyle/>
          <a:p>
            <a:pPr marL="0" lvl="1"/>
            <a:r>
              <a:rPr kumimoji="1" lang="en-US" altLang="ja-JP" sz="2800" b="1" dirty="0" smtClean="0">
                <a:latin typeface="Khmer UI" panose="020B0502040204020203" pitchFamily="34" charset="0"/>
                <a:cs typeface="Khmer UI" panose="020B0502040204020203" pitchFamily="34" charset="0"/>
              </a:rPr>
              <a:t>We can use these as </a:t>
            </a:r>
            <a:r>
              <a:rPr lang="en-US" altLang="ja-JP" sz="2800" b="1" dirty="0">
                <a:latin typeface="Khmer UI" panose="020B0502040204020203" pitchFamily="34" charset="0"/>
                <a:cs typeface="Khmer UI" panose="020B0502040204020203" pitchFamily="34" charset="0"/>
              </a:rPr>
              <a:t>Preamplifier for STJ </a:t>
            </a:r>
            <a:r>
              <a:rPr lang="en-US" altLang="ja-JP" sz="2800" b="1" dirty="0" smtClean="0">
                <a:latin typeface="Khmer UI" panose="020B0502040204020203" pitchFamily="34" charset="0"/>
                <a:cs typeface="Khmer UI" panose="020B0502040204020203" pitchFamily="34" charset="0"/>
              </a:rPr>
              <a:t>signal</a:t>
            </a:r>
          </a:p>
          <a:p>
            <a:r>
              <a:rPr kumimoji="1" lang="en-US" altLang="ja-JP" sz="2800" b="1" u="sng" dirty="0" smtClean="0">
                <a:latin typeface="Khmer UI" panose="020B0502040204020203" pitchFamily="34" charset="0"/>
                <a:cs typeface="Khmer UI" panose="020B0502040204020203" pitchFamily="34" charset="0"/>
              </a:rPr>
              <a:t>at ultra-low temperature.</a:t>
            </a:r>
            <a:endParaRPr kumimoji="1" lang="en-US" altLang="ja-JP" sz="2800" b="1" dirty="0" smtClean="0">
              <a:latin typeface="Khmer UI" panose="020B0502040204020203" pitchFamily="34" charset="0"/>
              <a:cs typeface="Khmer UI" panose="020B0502040204020203" pitchFamily="34" charset="0"/>
            </a:endParaRPr>
          </a:p>
          <a:p>
            <a:pPr marL="742950" lvl="1" indent="-285750">
              <a:buFont typeface="Arial" panose="020B0604020202020204" pitchFamily="34" charset="0"/>
              <a:buChar char="•"/>
            </a:pPr>
            <a:endParaRPr kumimoji="1" lang="ja-JP" altLang="en-US" sz="2000" b="1" dirty="0"/>
          </a:p>
        </p:txBody>
      </p:sp>
      <p:sp>
        <p:nvSpPr>
          <p:cNvPr id="2" name="テキスト ボックス 1"/>
          <p:cNvSpPr txBox="1"/>
          <p:nvPr/>
        </p:nvSpPr>
        <p:spPr>
          <a:xfrm rot="5400000">
            <a:off x="2849455" y="2010568"/>
            <a:ext cx="1008609" cy="461665"/>
          </a:xfrm>
          <a:prstGeom prst="rect">
            <a:avLst/>
          </a:prstGeom>
          <a:noFill/>
        </p:spPr>
        <p:txBody>
          <a:bodyPr wrap="none" rtlCol="0">
            <a:spAutoFit/>
          </a:bodyPr>
          <a:lstStyle/>
          <a:p>
            <a:r>
              <a:rPr kumimoji="1" lang="en-US" altLang="ja-JP" sz="2400" b="1" dirty="0" smtClean="0">
                <a:solidFill>
                  <a:srgbClr val="FF0000"/>
                </a:solidFill>
              </a:rPr>
              <a:t>Ids [A]</a:t>
            </a:r>
            <a:endParaRPr kumimoji="1" lang="ja-JP" altLang="en-US" sz="2400" b="1" dirty="0">
              <a:solidFill>
                <a:srgbClr val="FF0000"/>
              </a:solidFill>
            </a:endParaRPr>
          </a:p>
        </p:txBody>
      </p:sp>
      <p:sp>
        <p:nvSpPr>
          <p:cNvPr id="23" name="テキスト ボックス 22"/>
          <p:cNvSpPr txBox="1"/>
          <p:nvPr/>
        </p:nvSpPr>
        <p:spPr>
          <a:xfrm rot="5400000">
            <a:off x="6511772" y="1981495"/>
            <a:ext cx="1103187" cy="461665"/>
          </a:xfrm>
          <a:prstGeom prst="rect">
            <a:avLst/>
          </a:prstGeom>
          <a:noFill/>
        </p:spPr>
        <p:txBody>
          <a:bodyPr wrap="none" rtlCol="0">
            <a:spAutoFit/>
          </a:bodyPr>
          <a:lstStyle/>
          <a:p>
            <a:r>
              <a:rPr kumimoji="1" lang="en-US" altLang="ja-JP" sz="2400" b="1" dirty="0" smtClean="0">
                <a:solidFill>
                  <a:srgbClr val="FF0000"/>
                </a:solidFill>
              </a:rPr>
              <a:t>-Ids [A]</a:t>
            </a:r>
            <a:endParaRPr kumimoji="1" lang="ja-JP" altLang="en-US" sz="2400" b="1" dirty="0">
              <a:solidFill>
                <a:srgbClr val="FF0000"/>
              </a:solidFill>
            </a:endParaRPr>
          </a:p>
        </p:txBody>
      </p:sp>
      <p:sp>
        <p:nvSpPr>
          <p:cNvPr id="24" name="テキスト ボックス 23"/>
          <p:cNvSpPr txBox="1"/>
          <p:nvPr/>
        </p:nvSpPr>
        <p:spPr>
          <a:xfrm>
            <a:off x="2718800" y="2873713"/>
            <a:ext cx="913455" cy="461665"/>
          </a:xfrm>
          <a:prstGeom prst="rect">
            <a:avLst/>
          </a:prstGeom>
          <a:noFill/>
        </p:spPr>
        <p:txBody>
          <a:bodyPr wrap="none" rtlCol="0">
            <a:spAutoFit/>
          </a:bodyPr>
          <a:lstStyle/>
          <a:p>
            <a:r>
              <a:rPr lang="en-US" altLang="ja-JP" sz="2400" b="1" dirty="0" smtClean="0">
                <a:solidFill>
                  <a:srgbClr val="FF0000"/>
                </a:solidFill>
              </a:rPr>
              <a:t>V</a:t>
            </a:r>
            <a:r>
              <a:rPr lang="en-US" altLang="ja-JP" sz="2400" b="1" baseline="-25000" dirty="0" smtClean="0">
                <a:solidFill>
                  <a:srgbClr val="FF0000"/>
                </a:solidFill>
              </a:rPr>
              <a:t>gs</a:t>
            </a:r>
            <a:r>
              <a:rPr kumimoji="1" lang="en-US" altLang="ja-JP" sz="2400" b="1" dirty="0" smtClean="0">
                <a:solidFill>
                  <a:srgbClr val="FF0000"/>
                </a:solidFill>
              </a:rPr>
              <a:t>[V]</a:t>
            </a:r>
            <a:endParaRPr kumimoji="1" lang="ja-JP" altLang="en-US" sz="2400" b="1" dirty="0">
              <a:solidFill>
                <a:srgbClr val="FF0000"/>
              </a:solidFill>
            </a:endParaRPr>
          </a:p>
        </p:txBody>
      </p:sp>
      <p:sp>
        <p:nvSpPr>
          <p:cNvPr id="25" name="テキスト ボックス 24"/>
          <p:cNvSpPr txBox="1"/>
          <p:nvPr/>
        </p:nvSpPr>
        <p:spPr>
          <a:xfrm>
            <a:off x="3934905" y="2915211"/>
            <a:ext cx="913455" cy="461665"/>
          </a:xfrm>
          <a:prstGeom prst="rect">
            <a:avLst/>
          </a:prstGeom>
          <a:noFill/>
        </p:spPr>
        <p:txBody>
          <a:bodyPr wrap="none" rtlCol="0">
            <a:spAutoFit/>
          </a:bodyPr>
          <a:lstStyle/>
          <a:p>
            <a:r>
              <a:rPr lang="en-US" altLang="ja-JP" sz="2400" b="1" dirty="0" smtClean="0">
                <a:solidFill>
                  <a:srgbClr val="FF0000"/>
                </a:solidFill>
              </a:rPr>
              <a:t>V</a:t>
            </a:r>
            <a:r>
              <a:rPr lang="en-US" altLang="ja-JP" sz="2400" b="1" baseline="-25000" dirty="0" smtClean="0">
                <a:solidFill>
                  <a:srgbClr val="FF0000"/>
                </a:solidFill>
              </a:rPr>
              <a:t>gs</a:t>
            </a:r>
            <a:r>
              <a:rPr kumimoji="1" lang="en-US" altLang="ja-JP" sz="2400" b="1" dirty="0" smtClean="0">
                <a:solidFill>
                  <a:srgbClr val="FF0000"/>
                </a:solidFill>
              </a:rPr>
              <a:t>[V]</a:t>
            </a:r>
            <a:endParaRPr kumimoji="1" lang="ja-JP" altLang="en-US" sz="2400" b="1" dirty="0">
              <a:solidFill>
                <a:srgbClr val="FF0000"/>
              </a:solidFill>
            </a:endParaRPr>
          </a:p>
        </p:txBody>
      </p:sp>
      <p:sp>
        <p:nvSpPr>
          <p:cNvPr id="26" name="テキスト ボックス 25"/>
          <p:cNvSpPr txBox="1"/>
          <p:nvPr/>
        </p:nvSpPr>
        <p:spPr>
          <a:xfrm rot="5400000">
            <a:off x="2805998" y="4882954"/>
            <a:ext cx="910827" cy="461665"/>
          </a:xfrm>
          <a:prstGeom prst="rect">
            <a:avLst/>
          </a:prstGeom>
          <a:noFill/>
        </p:spPr>
        <p:txBody>
          <a:bodyPr wrap="none" rtlCol="0">
            <a:spAutoFit/>
          </a:bodyPr>
          <a:lstStyle/>
          <a:p>
            <a:r>
              <a:rPr kumimoji="1" lang="en-US" altLang="ja-JP" sz="2400" b="1" dirty="0" smtClean="0">
                <a:solidFill>
                  <a:srgbClr val="FF0000"/>
                </a:solidFill>
              </a:rPr>
              <a:t>g</a:t>
            </a:r>
            <a:r>
              <a:rPr kumimoji="1" lang="en-US" altLang="ja-JP" sz="2400" b="1" baseline="-25000" dirty="0" smtClean="0">
                <a:solidFill>
                  <a:srgbClr val="FF0000"/>
                </a:solidFill>
              </a:rPr>
              <a:t>m</a:t>
            </a:r>
            <a:r>
              <a:rPr kumimoji="1" lang="en-US" altLang="ja-JP" sz="2400" b="1" dirty="0" smtClean="0">
                <a:solidFill>
                  <a:srgbClr val="FF0000"/>
                </a:solidFill>
              </a:rPr>
              <a:t> [S]</a:t>
            </a:r>
            <a:endParaRPr kumimoji="1" lang="ja-JP" altLang="en-US" sz="2400" b="1" dirty="0">
              <a:solidFill>
                <a:srgbClr val="FF0000"/>
              </a:solidFill>
            </a:endParaRPr>
          </a:p>
        </p:txBody>
      </p:sp>
      <p:sp>
        <p:nvSpPr>
          <p:cNvPr id="27" name="テキスト ボックス 26"/>
          <p:cNvSpPr txBox="1"/>
          <p:nvPr/>
        </p:nvSpPr>
        <p:spPr>
          <a:xfrm rot="5400000">
            <a:off x="6632840" y="4810691"/>
            <a:ext cx="910827" cy="461665"/>
          </a:xfrm>
          <a:prstGeom prst="rect">
            <a:avLst/>
          </a:prstGeom>
          <a:noFill/>
        </p:spPr>
        <p:txBody>
          <a:bodyPr wrap="none" rtlCol="0">
            <a:spAutoFit/>
          </a:bodyPr>
          <a:lstStyle/>
          <a:p>
            <a:r>
              <a:rPr kumimoji="1" lang="en-US" altLang="ja-JP" sz="2400" b="1" dirty="0" smtClean="0">
                <a:solidFill>
                  <a:srgbClr val="FF0000"/>
                </a:solidFill>
              </a:rPr>
              <a:t>g</a:t>
            </a:r>
            <a:r>
              <a:rPr kumimoji="1" lang="en-US" altLang="ja-JP" sz="2400" b="1" baseline="-25000" dirty="0" smtClean="0">
                <a:solidFill>
                  <a:srgbClr val="FF0000"/>
                </a:solidFill>
              </a:rPr>
              <a:t>m</a:t>
            </a:r>
            <a:r>
              <a:rPr kumimoji="1" lang="en-US" altLang="ja-JP" sz="2400" b="1" dirty="0" smtClean="0">
                <a:solidFill>
                  <a:srgbClr val="FF0000"/>
                </a:solidFill>
              </a:rPr>
              <a:t> [S]</a:t>
            </a:r>
            <a:endParaRPr kumimoji="1" lang="ja-JP" altLang="en-US" sz="2400" b="1" dirty="0">
              <a:solidFill>
                <a:srgbClr val="FF0000"/>
              </a:solidFill>
            </a:endParaRPr>
          </a:p>
        </p:txBody>
      </p:sp>
      <p:sp>
        <p:nvSpPr>
          <p:cNvPr id="30" name="テキスト ボックス 29"/>
          <p:cNvSpPr txBox="1"/>
          <p:nvPr/>
        </p:nvSpPr>
        <p:spPr>
          <a:xfrm>
            <a:off x="2587376" y="5625337"/>
            <a:ext cx="927433" cy="461665"/>
          </a:xfrm>
          <a:prstGeom prst="rect">
            <a:avLst/>
          </a:prstGeom>
          <a:noFill/>
        </p:spPr>
        <p:txBody>
          <a:bodyPr wrap="none" rtlCol="0">
            <a:spAutoFit/>
          </a:bodyPr>
          <a:lstStyle/>
          <a:p>
            <a:r>
              <a:rPr lang="en-US" altLang="ja-JP" sz="2400" b="1" dirty="0" smtClean="0">
                <a:solidFill>
                  <a:srgbClr val="FF0000"/>
                </a:solidFill>
              </a:rPr>
              <a:t>V</a:t>
            </a:r>
            <a:r>
              <a:rPr lang="en-US" altLang="ja-JP" sz="2400" b="1" baseline="-25000" dirty="0" smtClean="0">
                <a:solidFill>
                  <a:srgbClr val="FF0000"/>
                </a:solidFill>
              </a:rPr>
              <a:t>ds</a:t>
            </a:r>
            <a:r>
              <a:rPr kumimoji="1" lang="en-US" altLang="ja-JP" sz="2400" b="1" dirty="0" smtClean="0">
                <a:solidFill>
                  <a:srgbClr val="FF0000"/>
                </a:solidFill>
              </a:rPr>
              <a:t>[V]</a:t>
            </a:r>
            <a:endParaRPr kumimoji="1" lang="ja-JP" altLang="en-US" sz="2400" b="1" dirty="0">
              <a:solidFill>
                <a:srgbClr val="FF0000"/>
              </a:solidFill>
            </a:endParaRPr>
          </a:p>
        </p:txBody>
      </p:sp>
      <p:sp>
        <p:nvSpPr>
          <p:cNvPr id="33" name="テキスト ボックス 32"/>
          <p:cNvSpPr txBox="1"/>
          <p:nvPr/>
        </p:nvSpPr>
        <p:spPr>
          <a:xfrm>
            <a:off x="6160820" y="5615464"/>
            <a:ext cx="927433" cy="461665"/>
          </a:xfrm>
          <a:prstGeom prst="rect">
            <a:avLst/>
          </a:prstGeom>
          <a:noFill/>
        </p:spPr>
        <p:txBody>
          <a:bodyPr wrap="none" rtlCol="0">
            <a:spAutoFit/>
          </a:bodyPr>
          <a:lstStyle/>
          <a:p>
            <a:r>
              <a:rPr lang="en-US" altLang="ja-JP" sz="2400" b="1" dirty="0" smtClean="0">
                <a:solidFill>
                  <a:srgbClr val="FF0000"/>
                </a:solidFill>
              </a:rPr>
              <a:t>V</a:t>
            </a:r>
            <a:r>
              <a:rPr lang="en-US" altLang="ja-JP" sz="2400" b="1" baseline="-25000" dirty="0">
                <a:solidFill>
                  <a:srgbClr val="FF0000"/>
                </a:solidFill>
              </a:rPr>
              <a:t>d</a:t>
            </a:r>
            <a:r>
              <a:rPr lang="en-US" altLang="ja-JP" sz="2400" b="1" baseline="-25000" dirty="0" smtClean="0">
                <a:solidFill>
                  <a:srgbClr val="FF0000"/>
                </a:solidFill>
              </a:rPr>
              <a:t>s</a:t>
            </a:r>
            <a:r>
              <a:rPr kumimoji="1" lang="en-US" altLang="ja-JP" sz="2400" b="1" dirty="0" smtClean="0">
                <a:solidFill>
                  <a:srgbClr val="FF0000"/>
                </a:solidFill>
              </a:rPr>
              <a:t>[V]</a:t>
            </a:r>
            <a:endParaRPr kumimoji="1" lang="ja-JP" altLang="en-US" sz="2400" b="1" dirty="0">
              <a:solidFill>
                <a:srgbClr val="FF0000"/>
              </a:solidFill>
            </a:endParaRPr>
          </a:p>
        </p:txBody>
      </p:sp>
    </p:spTree>
    <p:extLst>
      <p:ext uri="{BB962C8B-B14F-4D97-AF65-F5344CB8AC3E}">
        <p14:creationId xmlns:p14="http://schemas.microsoft.com/office/powerpoint/2010/main" val="14225692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p:cNvPicPr>
            <a:picLocks noChangeAspect="1"/>
          </p:cNvPicPr>
          <p:nvPr/>
        </p:nvPicPr>
        <p:blipFill>
          <a:blip r:embed="rId3"/>
          <a:stretch>
            <a:fillRect/>
          </a:stretch>
        </p:blipFill>
        <p:spPr>
          <a:xfrm>
            <a:off x="8653377" y="3372390"/>
            <a:ext cx="3456993" cy="3110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11</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solidFill>
                  <a:srgbClr val="00B050"/>
                </a:solidFill>
              </a:rPr>
              <a:t>2</a:t>
            </a:r>
            <a:r>
              <a:rPr lang="en-US" altLang="ja-JP" b="1" dirty="0" smtClean="0">
                <a:solidFill>
                  <a:srgbClr val="00B050"/>
                </a:solidFill>
              </a:rPr>
              <a:t>. Power Consumption of SOIFET</a:t>
            </a:r>
            <a:endParaRPr lang="ja-JP" altLang="en-US" b="1" dirty="0"/>
          </a:p>
        </p:txBody>
      </p:sp>
      <p:pic>
        <p:nvPicPr>
          <p:cNvPr id="18" name="図 17"/>
          <p:cNvPicPr>
            <a:picLocks noChangeAspect="1"/>
          </p:cNvPicPr>
          <p:nvPr/>
        </p:nvPicPr>
        <p:blipFill>
          <a:blip r:embed="rId4"/>
          <a:stretch>
            <a:fillRect/>
          </a:stretch>
        </p:blipFill>
        <p:spPr>
          <a:xfrm>
            <a:off x="8653377" y="163279"/>
            <a:ext cx="3456993" cy="3028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テキスト ボックス 18"/>
          <p:cNvSpPr txBox="1"/>
          <p:nvPr/>
        </p:nvSpPr>
        <p:spPr>
          <a:xfrm>
            <a:off x="8935079" y="1232357"/>
            <a:ext cx="2173262" cy="707886"/>
          </a:xfrm>
          <a:prstGeom prst="rect">
            <a:avLst/>
          </a:prstGeom>
          <a:noFill/>
        </p:spPr>
        <p:txBody>
          <a:bodyPr wrap="square" rtlCol="0">
            <a:spAutoFit/>
          </a:bodyPr>
          <a:lstStyle/>
          <a:p>
            <a:pPr algn="ctr"/>
            <a:r>
              <a:rPr lang="en-US" altLang="ja-JP" sz="2000" b="1" dirty="0" smtClean="0"/>
              <a:t>Width = 1.42um</a:t>
            </a:r>
          </a:p>
          <a:p>
            <a:pPr algn="ctr"/>
            <a:r>
              <a:rPr lang="en-US" altLang="ja-JP" sz="2000" b="1" dirty="0" smtClean="0"/>
              <a:t>Length = 0.42um</a:t>
            </a:r>
          </a:p>
        </p:txBody>
      </p:sp>
      <p:sp>
        <p:nvSpPr>
          <p:cNvPr id="20" name="テキスト ボックス 19"/>
          <p:cNvSpPr txBox="1"/>
          <p:nvPr/>
        </p:nvSpPr>
        <p:spPr>
          <a:xfrm>
            <a:off x="10288296" y="395973"/>
            <a:ext cx="1730247" cy="523220"/>
          </a:xfrm>
          <a:prstGeom prst="rect">
            <a:avLst/>
          </a:prstGeom>
          <a:noFill/>
        </p:spPr>
        <p:txBody>
          <a:bodyPr wrap="square" rtlCol="0">
            <a:spAutoFit/>
          </a:bodyPr>
          <a:lstStyle/>
          <a:p>
            <a:r>
              <a:rPr lang="en-US" altLang="ja-JP" sz="2800" b="1" dirty="0" smtClean="0">
                <a:solidFill>
                  <a:srgbClr val="FF0000"/>
                </a:solidFill>
              </a:rPr>
              <a:t>@830mK</a:t>
            </a:r>
            <a:endParaRPr kumimoji="1" lang="ja-JP" altLang="en-US" sz="2800" b="1" dirty="0">
              <a:solidFill>
                <a:srgbClr val="FF0000"/>
              </a:solidFill>
            </a:endParaRPr>
          </a:p>
        </p:txBody>
      </p:sp>
      <p:sp>
        <p:nvSpPr>
          <p:cNvPr id="21" name="正方形/長方形 20"/>
          <p:cNvSpPr/>
          <p:nvPr/>
        </p:nvSpPr>
        <p:spPr>
          <a:xfrm>
            <a:off x="9129654" y="3752678"/>
            <a:ext cx="344020" cy="5875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9893387" y="5129859"/>
            <a:ext cx="1351075" cy="461665"/>
          </a:xfrm>
          <a:prstGeom prst="rect">
            <a:avLst/>
          </a:prstGeom>
          <a:noFill/>
        </p:spPr>
        <p:txBody>
          <a:bodyPr wrap="none" rtlCol="0">
            <a:spAutoFit/>
          </a:bodyPr>
          <a:lstStyle/>
          <a:p>
            <a:r>
              <a:rPr kumimoji="1" lang="en-US" altLang="ja-JP" sz="2400" b="1" dirty="0" smtClean="0">
                <a:solidFill>
                  <a:srgbClr val="FFC000"/>
                </a:solidFill>
              </a:rPr>
              <a:t>Vgs=0.8V</a:t>
            </a:r>
            <a:endParaRPr kumimoji="1" lang="ja-JP" altLang="en-US" sz="2400" b="1" dirty="0">
              <a:solidFill>
                <a:srgbClr val="FFC000"/>
              </a:solidFill>
            </a:endParaRPr>
          </a:p>
        </p:txBody>
      </p:sp>
      <p:sp>
        <p:nvSpPr>
          <p:cNvPr id="23" name="テキスト ボックス 22"/>
          <p:cNvSpPr txBox="1"/>
          <p:nvPr/>
        </p:nvSpPr>
        <p:spPr>
          <a:xfrm>
            <a:off x="9893387" y="3986780"/>
            <a:ext cx="1351075" cy="461665"/>
          </a:xfrm>
          <a:prstGeom prst="rect">
            <a:avLst/>
          </a:prstGeom>
          <a:noFill/>
        </p:spPr>
        <p:txBody>
          <a:bodyPr wrap="none" rtlCol="0">
            <a:spAutoFit/>
          </a:bodyPr>
          <a:lstStyle/>
          <a:p>
            <a:r>
              <a:rPr kumimoji="1" lang="en-US" altLang="ja-JP" sz="2400" b="1" dirty="0" smtClean="0">
                <a:solidFill>
                  <a:srgbClr val="EF11B5"/>
                </a:solidFill>
              </a:rPr>
              <a:t>Vgs=0.9V</a:t>
            </a:r>
            <a:endParaRPr kumimoji="1" lang="ja-JP" altLang="en-US" sz="2400" b="1" dirty="0">
              <a:solidFill>
                <a:srgbClr val="EF11B5"/>
              </a:solidFill>
            </a:endParaRPr>
          </a:p>
        </p:txBody>
      </p:sp>
      <p:sp>
        <p:nvSpPr>
          <p:cNvPr id="24" name="テキスト ボックス 23"/>
          <p:cNvSpPr txBox="1"/>
          <p:nvPr/>
        </p:nvSpPr>
        <p:spPr>
          <a:xfrm>
            <a:off x="9893387" y="3463314"/>
            <a:ext cx="1351075" cy="461665"/>
          </a:xfrm>
          <a:prstGeom prst="rect">
            <a:avLst/>
          </a:prstGeom>
          <a:noFill/>
        </p:spPr>
        <p:txBody>
          <a:bodyPr wrap="none" rtlCol="0">
            <a:spAutoFit/>
          </a:bodyPr>
          <a:lstStyle/>
          <a:p>
            <a:r>
              <a:rPr kumimoji="1" lang="en-US" altLang="ja-JP" sz="2400" b="1" dirty="0" smtClean="0">
                <a:solidFill>
                  <a:srgbClr val="00B0F0"/>
                </a:solidFill>
              </a:rPr>
              <a:t>Vgs=1.0V</a:t>
            </a:r>
            <a:endParaRPr kumimoji="1" lang="ja-JP" altLang="en-US" sz="2400" b="1" dirty="0">
              <a:solidFill>
                <a:srgbClr val="00B0F0"/>
              </a:solidFill>
            </a:endParaRPr>
          </a:p>
        </p:txBody>
      </p:sp>
      <p:cxnSp>
        <p:nvCxnSpPr>
          <p:cNvPr id="25" name="直線コネクタ 24"/>
          <p:cNvCxnSpPr/>
          <p:nvPr/>
        </p:nvCxnSpPr>
        <p:spPr>
          <a:xfrm flipV="1">
            <a:off x="11433768" y="3667627"/>
            <a:ext cx="0" cy="25401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30870" y="808559"/>
            <a:ext cx="8244003" cy="1815882"/>
          </a:xfrm>
          <a:prstGeom prst="rect">
            <a:avLst/>
          </a:prstGeom>
          <a:noFill/>
        </p:spPr>
        <p:txBody>
          <a:bodyPr wrap="square" rtlCol="0">
            <a:spAutoFit/>
          </a:bodyPr>
          <a:lstStyle/>
          <a:p>
            <a:pPr marL="457200" indent="-457200">
              <a:buFont typeface="Arial" panose="020B0604020202020204" pitchFamily="34" charset="0"/>
              <a:buChar char="•"/>
            </a:pPr>
            <a:r>
              <a:rPr lang="en-US" altLang="ja-JP" sz="2800" dirty="0">
                <a:solidFill>
                  <a:srgbClr val="FF0000"/>
                </a:solidFill>
                <a:latin typeface="Khmer UI" panose="020B0502040204020203" pitchFamily="34" charset="0"/>
                <a:cs typeface="Khmer UI" panose="020B0502040204020203" pitchFamily="34" charset="0"/>
              </a:rPr>
              <a:t>B</a:t>
            </a:r>
            <a:r>
              <a:rPr lang="en-US" altLang="ja-JP" sz="2800" dirty="0" smtClean="0">
                <a:solidFill>
                  <a:srgbClr val="FF0000"/>
                </a:solidFill>
                <a:latin typeface="Khmer UI" panose="020B0502040204020203" pitchFamily="34" charset="0"/>
                <a:cs typeface="Khmer UI" panose="020B0502040204020203" pitchFamily="34" charset="0"/>
              </a:rPr>
              <a:t>ias </a:t>
            </a:r>
            <a:r>
              <a:rPr lang="en-US" altLang="ja-JP" sz="2800" dirty="0">
                <a:solidFill>
                  <a:srgbClr val="FF0000"/>
                </a:solidFill>
                <a:latin typeface="Khmer UI" panose="020B0502040204020203" pitchFamily="34" charset="0"/>
                <a:cs typeface="Khmer UI" panose="020B0502040204020203" pitchFamily="34" charset="0"/>
              </a:rPr>
              <a:t>v</a:t>
            </a:r>
            <a:r>
              <a:rPr lang="en-US" altLang="ja-JP" sz="2800" dirty="0" smtClean="0">
                <a:solidFill>
                  <a:srgbClr val="FF0000"/>
                </a:solidFill>
                <a:latin typeface="Khmer UI" panose="020B0502040204020203" pitchFamily="34" charset="0"/>
                <a:cs typeface="Khmer UI" panose="020B0502040204020203" pitchFamily="34" charset="0"/>
              </a:rPr>
              <a:t>oltage of SOI-FET in saturation region(</a:t>
            </a:r>
            <a:r>
              <a:rPr lang="en-US" altLang="ja-JP" sz="2400" dirty="0" smtClean="0">
                <a:solidFill>
                  <a:srgbClr val="FF0000"/>
                </a:solidFill>
                <a:latin typeface="Khmer UI" panose="020B0502040204020203" pitchFamily="34" charset="0"/>
                <a:cs typeface="Khmer UI" panose="020B0502040204020203" pitchFamily="34" charset="0"/>
              </a:rPr>
              <a:t>red line at right figure</a:t>
            </a:r>
            <a:r>
              <a:rPr lang="en-US" altLang="ja-JP" sz="2800" dirty="0" smtClean="0">
                <a:solidFill>
                  <a:srgbClr val="FF0000"/>
                </a:solidFill>
                <a:latin typeface="Khmer UI" panose="020B0502040204020203" pitchFamily="34" charset="0"/>
                <a:cs typeface="Khmer UI" panose="020B0502040204020203" pitchFamily="34" charset="0"/>
              </a:rPr>
              <a:t>)  : </a:t>
            </a:r>
            <a:r>
              <a:rPr lang="en-US" altLang="ja-JP" sz="2800" b="1" u="sng" dirty="0" smtClean="0">
                <a:solidFill>
                  <a:srgbClr val="FF0000"/>
                </a:solidFill>
                <a:latin typeface="Khmer UI" panose="020B0502040204020203" pitchFamily="34" charset="0"/>
                <a:cs typeface="Khmer UI" panose="020B0502040204020203" pitchFamily="34" charset="0"/>
              </a:rPr>
              <a:t>0.5 V</a:t>
            </a:r>
          </a:p>
          <a:p>
            <a:pPr marL="457200" indent="-457200">
              <a:buFont typeface="Arial" panose="020B0604020202020204" pitchFamily="34" charset="0"/>
              <a:buChar char="•"/>
            </a:pPr>
            <a:r>
              <a:rPr lang="en-US" altLang="ja-JP" sz="2800" dirty="0" smtClean="0">
                <a:solidFill>
                  <a:srgbClr val="00B0F0"/>
                </a:solidFill>
                <a:latin typeface="Khmer UI" panose="020B0502040204020203" pitchFamily="34" charset="0"/>
                <a:cs typeface="Khmer UI" panose="020B0502040204020203" pitchFamily="34" charset="0"/>
              </a:rPr>
              <a:t>Current (I</a:t>
            </a:r>
            <a:r>
              <a:rPr lang="en-US" altLang="ja-JP" sz="2800" baseline="-25000" dirty="0" smtClean="0">
                <a:solidFill>
                  <a:srgbClr val="00B0F0"/>
                </a:solidFill>
                <a:latin typeface="Khmer UI" panose="020B0502040204020203" pitchFamily="34" charset="0"/>
                <a:cs typeface="Khmer UI" panose="020B0502040204020203" pitchFamily="34" charset="0"/>
              </a:rPr>
              <a:t>ds</a:t>
            </a:r>
            <a:r>
              <a:rPr lang="en-US" altLang="ja-JP" sz="2800" dirty="0" smtClean="0">
                <a:solidFill>
                  <a:srgbClr val="00B0F0"/>
                </a:solidFill>
                <a:latin typeface="Khmer UI" panose="020B0502040204020203" pitchFamily="34" charset="0"/>
                <a:cs typeface="Khmer UI" panose="020B0502040204020203" pitchFamily="34" charset="0"/>
              </a:rPr>
              <a:t>)of FET in </a:t>
            </a:r>
            <a:r>
              <a:rPr lang="en-US" altLang="ja-JP" sz="2800" dirty="0">
                <a:solidFill>
                  <a:srgbClr val="00B0F0"/>
                </a:solidFill>
                <a:latin typeface="Khmer UI" panose="020B0502040204020203" pitchFamily="34" charset="0"/>
                <a:cs typeface="Khmer UI" panose="020B0502040204020203" pitchFamily="34" charset="0"/>
              </a:rPr>
              <a:t>s</a:t>
            </a:r>
            <a:r>
              <a:rPr lang="en-US" altLang="ja-JP" sz="2800" dirty="0" smtClean="0">
                <a:solidFill>
                  <a:srgbClr val="00B0F0"/>
                </a:solidFill>
                <a:latin typeface="Khmer UI" panose="020B0502040204020203" pitchFamily="34" charset="0"/>
                <a:cs typeface="Khmer UI" panose="020B0502040204020203" pitchFamily="34" charset="0"/>
              </a:rPr>
              <a:t>aturation region at Vgs = 0.8V : </a:t>
            </a:r>
            <a:r>
              <a:rPr lang="en-US" altLang="ja-JP" sz="2800" b="1" u="sng" dirty="0" smtClean="0">
                <a:solidFill>
                  <a:srgbClr val="00B0F0"/>
                </a:solidFill>
                <a:latin typeface="Khmer UI" panose="020B0502040204020203" pitchFamily="34" charset="0"/>
                <a:cs typeface="Khmer UI" panose="020B0502040204020203" pitchFamily="34" charset="0"/>
              </a:rPr>
              <a:t>0.09 </a:t>
            </a:r>
            <a:r>
              <a:rPr lang="en-US" altLang="ja-JP" sz="2800" b="1" u="sng" dirty="0" err="1" smtClean="0">
                <a:solidFill>
                  <a:srgbClr val="00B0F0"/>
                </a:solidFill>
                <a:latin typeface="Khmer UI" panose="020B0502040204020203" pitchFamily="34" charset="0"/>
                <a:cs typeface="Khmer UI" panose="020B0502040204020203" pitchFamily="34" charset="0"/>
              </a:rPr>
              <a:t>uA</a:t>
            </a:r>
            <a:endParaRPr lang="en-US" altLang="ja-JP" sz="2000" b="1" u="sng" dirty="0" smtClean="0">
              <a:solidFill>
                <a:srgbClr val="00B0F0"/>
              </a:solidFill>
              <a:latin typeface="Khmer UI" panose="020B0502040204020203" pitchFamily="34" charset="0"/>
              <a:cs typeface="Khmer UI" panose="020B0502040204020203" pitchFamily="34" charset="0"/>
            </a:endParaRPr>
          </a:p>
        </p:txBody>
      </p:sp>
      <p:sp>
        <p:nvSpPr>
          <p:cNvPr id="9" name="テキスト ボックス 8"/>
          <p:cNvSpPr txBox="1"/>
          <p:nvPr/>
        </p:nvSpPr>
        <p:spPr>
          <a:xfrm>
            <a:off x="172401" y="2483478"/>
            <a:ext cx="11548544" cy="1138773"/>
          </a:xfrm>
          <a:prstGeom prst="rect">
            <a:avLst/>
          </a:prstGeom>
          <a:noFill/>
        </p:spPr>
        <p:txBody>
          <a:bodyPr wrap="square" rtlCol="0">
            <a:spAutoFit/>
          </a:bodyPr>
          <a:lstStyle/>
          <a:p>
            <a:r>
              <a:rPr lang="en-US" altLang="ja-JP" sz="2800" dirty="0" smtClean="0"/>
              <a:t>Power consumption = </a:t>
            </a:r>
            <a:r>
              <a:rPr lang="en-US" altLang="ja-JP" sz="2800" b="1" dirty="0" smtClean="0">
                <a:solidFill>
                  <a:srgbClr val="FF0000"/>
                </a:solidFill>
              </a:rPr>
              <a:t>0.5 V</a:t>
            </a:r>
            <a:r>
              <a:rPr lang="en-US" altLang="ja-JP" sz="2800" b="1" dirty="0" smtClean="0"/>
              <a:t> ×</a:t>
            </a:r>
            <a:r>
              <a:rPr lang="en-US" altLang="ja-JP" sz="2800" b="1" dirty="0" smtClean="0">
                <a:solidFill>
                  <a:srgbClr val="00B0F0"/>
                </a:solidFill>
              </a:rPr>
              <a:t>0.09 </a:t>
            </a:r>
            <a:r>
              <a:rPr lang="en-US" altLang="ja-JP" sz="2800" b="1" dirty="0" err="1" smtClean="0">
                <a:solidFill>
                  <a:srgbClr val="00B0F0"/>
                </a:solidFill>
              </a:rPr>
              <a:t>uA</a:t>
            </a:r>
            <a:r>
              <a:rPr lang="en-US" altLang="ja-JP" sz="2800" b="1" dirty="0" smtClean="0">
                <a:solidFill>
                  <a:srgbClr val="00B0F0"/>
                </a:solidFill>
              </a:rPr>
              <a:t> </a:t>
            </a:r>
          </a:p>
          <a:p>
            <a:r>
              <a:rPr lang="en-US" altLang="ja-JP" sz="2800" dirty="0" smtClean="0"/>
              <a:t>         =</a:t>
            </a:r>
            <a:r>
              <a:rPr lang="en-US" altLang="ja-JP" sz="2800" dirty="0" smtClean="0"/>
              <a:t>  </a:t>
            </a:r>
            <a:r>
              <a:rPr lang="en-US" altLang="ja-JP" sz="4000" b="1" u="sng" dirty="0" smtClean="0"/>
              <a:t>45 </a:t>
            </a:r>
            <a:r>
              <a:rPr lang="en-US" altLang="ja-JP" sz="4000" b="1" u="sng" dirty="0" err="1" smtClean="0"/>
              <a:t>nW</a:t>
            </a:r>
            <a:r>
              <a:rPr lang="en-US" altLang="ja-JP" sz="4000" b="1" u="sng" dirty="0" smtClean="0"/>
              <a:t>/FET</a:t>
            </a:r>
            <a:r>
              <a:rPr lang="en-US" altLang="ja-JP" sz="4000" b="1" dirty="0" smtClean="0"/>
              <a:t> </a:t>
            </a:r>
            <a:r>
              <a:rPr lang="en-US" altLang="ja-JP" sz="2800" b="1" dirty="0"/>
              <a:t>in case of </a:t>
            </a:r>
            <a:r>
              <a:rPr lang="en-US" altLang="ja-JP" sz="2800" b="1" dirty="0" smtClean="0"/>
              <a:t>W/L=1.42um/0.42um</a:t>
            </a:r>
            <a:endParaRPr lang="en-US" altLang="ja-JP" sz="4000" b="1" dirty="0"/>
          </a:p>
        </p:txBody>
      </p:sp>
      <p:sp>
        <p:nvSpPr>
          <p:cNvPr id="3" name="テキスト ボックス 2"/>
          <p:cNvSpPr txBox="1"/>
          <p:nvPr/>
        </p:nvSpPr>
        <p:spPr>
          <a:xfrm>
            <a:off x="91511" y="3525830"/>
            <a:ext cx="8618430" cy="3046988"/>
          </a:xfrm>
          <a:prstGeom prst="rect">
            <a:avLst/>
          </a:prstGeom>
          <a:noFill/>
        </p:spPr>
        <p:txBody>
          <a:bodyPr wrap="square" rtlCol="0">
            <a:spAutoFit/>
          </a:bodyPr>
          <a:lstStyle/>
          <a:p>
            <a:pPr marL="285750" indent="-285750">
              <a:buClr>
                <a:srgbClr val="00B050"/>
              </a:buClr>
              <a:buFont typeface="Wingdings" panose="05000000000000000000" pitchFamily="2" charset="2"/>
              <a:buChar char="p"/>
            </a:pPr>
            <a:r>
              <a:rPr lang="en-US" altLang="ja-JP" sz="3200" dirty="0" smtClean="0"/>
              <a:t>We need to calculate the thermal model in rocket experiment firstly. </a:t>
            </a:r>
          </a:p>
          <a:p>
            <a:pPr marL="285750" indent="-285750">
              <a:buClr>
                <a:srgbClr val="00B050"/>
              </a:buClr>
              <a:buFont typeface="Wingdings" panose="05000000000000000000" pitchFamily="2" charset="2"/>
              <a:buChar char="p"/>
            </a:pPr>
            <a:endParaRPr lang="en-US" altLang="ja-JP" sz="3200" dirty="0" smtClean="0"/>
          </a:p>
          <a:p>
            <a:pPr marL="285750" indent="-285750">
              <a:buClr>
                <a:srgbClr val="00B050"/>
              </a:buClr>
              <a:buFont typeface="Wingdings" panose="05000000000000000000" pitchFamily="2" charset="2"/>
              <a:buChar char="p"/>
            </a:pPr>
            <a:r>
              <a:rPr kumimoji="1" lang="en-US" altLang="ja-JP" sz="3200" dirty="0" smtClean="0"/>
              <a:t>We investigate the possibility of using it around the threshold voltage(lower power and higher gain are expected, but lower speed).</a:t>
            </a:r>
          </a:p>
        </p:txBody>
      </p:sp>
    </p:spTree>
    <p:extLst>
      <p:ext uri="{BB962C8B-B14F-4D97-AF65-F5344CB8AC3E}">
        <p14:creationId xmlns:p14="http://schemas.microsoft.com/office/powerpoint/2010/main" val="1904804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12</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solidFill>
                  <a:srgbClr val="00B050"/>
                </a:solidFill>
                <a:latin typeface="Khmer UI" panose="020B0502040204020203" pitchFamily="34" charset="0"/>
                <a:cs typeface="Khmer UI" panose="020B0502040204020203" pitchFamily="34" charset="0"/>
              </a:rPr>
              <a:t>3. Frequency dependence of SOIFET</a:t>
            </a:r>
            <a:endParaRPr lang="ja-JP" altLang="en-US" b="1" dirty="0">
              <a:latin typeface="Khmer UI" panose="020B0502040204020203" pitchFamily="34" charset="0"/>
              <a:cs typeface="Khmer UI" panose="020B0502040204020203" pitchFamily="34" charset="0"/>
            </a:endParaRPr>
          </a:p>
        </p:txBody>
      </p:sp>
      <p:pic>
        <p:nvPicPr>
          <p:cNvPr id="21" name="図 20"/>
          <p:cNvPicPr>
            <a:picLocks noChangeAspect="1"/>
          </p:cNvPicPr>
          <p:nvPr/>
        </p:nvPicPr>
        <p:blipFill>
          <a:blip r:embed="rId3"/>
          <a:stretch>
            <a:fillRect/>
          </a:stretch>
        </p:blipFill>
        <p:spPr>
          <a:xfrm>
            <a:off x="349129" y="3625442"/>
            <a:ext cx="3354191" cy="26362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テキスト ボックス 21"/>
          <p:cNvSpPr txBox="1"/>
          <p:nvPr/>
        </p:nvSpPr>
        <p:spPr>
          <a:xfrm>
            <a:off x="2743200" y="4758851"/>
            <a:ext cx="449162" cy="461665"/>
          </a:xfrm>
          <a:prstGeom prst="rect">
            <a:avLst/>
          </a:prstGeom>
          <a:noFill/>
        </p:spPr>
        <p:txBody>
          <a:bodyPr wrap="none" rtlCol="0">
            <a:spAutoFit/>
          </a:bodyPr>
          <a:lstStyle/>
          <a:p>
            <a:r>
              <a:rPr kumimoji="1" lang="en-US" altLang="ja-JP" sz="2400" b="1" dirty="0" smtClean="0">
                <a:solidFill>
                  <a:srgbClr val="FF0000"/>
                </a:solidFill>
              </a:rPr>
              <a:t>r0</a:t>
            </a:r>
            <a:endParaRPr kumimoji="1" lang="ja-JP" altLang="en-US" sz="2400" b="1" dirty="0">
              <a:solidFill>
                <a:srgbClr val="FF0000"/>
              </a:solidFill>
            </a:endParaRPr>
          </a:p>
        </p:txBody>
      </p:sp>
      <p:pic>
        <p:nvPicPr>
          <p:cNvPr id="23" name="図 22"/>
          <p:cNvPicPr>
            <a:picLocks noChangeAspect="1"/>
          </p:cNvPicPr>
          <p:nvPr/>
        </p:nvPicPr>
        <p:blipFill>
          <a:blip r:embed="rId4"/>
          <a:stretch>
            <a:fillRect/>
          </a:stretch>
        </p:blipFill>
        <p:spPr>
          <a:xfrm>
            <a:off x="349129" y="922412"/>
            <a:ext cx="3354191" cy="25131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4" name="直線矢印コネクタ 23"/>
          <p:cNvCxnSpPr/>
          <p:nvPr/>
        </p:nvCxnSpPr>
        <p:spPr>
          <a:xfrm flipV="1">
            <a:off x="503674" y="2364403"/>
            <a:ext cx="0" cy="3992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503675" y="2763647"/>
            <a:ext cx="37348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349129" y="2103820"/>
            <a:ext cx="1661375" cy="369332"/>
          </a:xfrm>
          <a:prstGeom prst="rect">
            <a:avLst/>
          </a:prstGeom>
          <a:noFill/>
        </p:spPr>
        <p:txBody>
          <a:bodyPr wrap="square" rtlCol="0">
            <a:spAutoFit/>
          </a:bodyPr>
          <a:lstStyle/>
          <a:p>
            <a:r>
              <a:rPr lang="en-US" altLang="ja-JP" b="1" dirty="0">
                <a:solidFill>
                  <a:srgbClr val="0070C0"/>
                </a:solidFill>
              </a:rPr>
              <a:t>500uV /DIV.</a:t>
            </a:r>
            <a:endParaRPr lang="ja-JP" altLang="en-US" b="1" dirty="0">
              <a:solidFill>
                <a:srgbClr val="0070C0"/>
              </a:solidFill>
            </a:endParaRPr>
          </a:p>
        </p:txBody>
      </p:sp>
      <p:sp>
        <p:nvSpPr>
          <p:cNvPr id="27" name="テキスト ボックス 26"/>
          <p:cNvSpPr txBox="1"/>
          <p:nvPr/>
        </p:nvSpPr>
        <p:spPr>
          <a:xfrm>
            <a:off x="877162" y="2578981"/>
            <a:ext cx="1661375" cy="369332"/>
          </a:xfrm>
          <a:prstGeom prst="rect">
            <a:avLst/>
          </a:prstGeom>
          <a:noFill/>
        </p:spPr>
        <p:txBody>
          <a:bodyPr wrap="square" rtlCol="0">
            <a:spAutoFit/>
          </a:bodyPr>
          <a:lstStyle/>
          <a:p>
            <a:r>
              <a:rPr lang="en-US" altLang="ja-JP" b="1" dirty="0">
                <a:solidFill>
                  <a:srgbClr val="FF0000"/>
                </a:solidFill>
              </a:rPr>
              <a:t>1uS /DIV.</a:t>
            </a:r>
            <a:endParaRPr lang="ja-JP" altLang="en-US" b="1" dirty="0">
              <a:solidFill>
                <a:srgbClr val="FF0000"/>
              </a:solidFill>
            </a:endParaRPr>
          </a:p>
        </p:txBody>
      </p:sp>
      <p:sp>
        <p:nvSpPr>
          <p:cNvPr id="30" name="テキスト ボックス 29"/>
          <p:cNvSpPr txBox="1"/>
          <p:nvPr/>
        </p:nvSpPr>
        <p:spPr>
          <a:xfrm>
            <a:off x="1937421" y="1457489"/>
            <a:ext cx="990114" cy="646331"/>
          </a:xfrm>
          <a:prstGeom prst="rect">
            <a:avLst/>
          </a:prstGeom>
          <a:noFill/>
        </p:spPr>
        <p:txBody>
          <a:bodyPr wrap="square" rtlCol="0">
            <a:spAutoFit/>
          </a:bodyPr>
          <a:lstStyle/>
          <a:p>
            <a:pPr algn="ctr"/>
            <a:r>
              <a:rPr lang="en-US" altLang="ja-JP" dirty="0">
                <a:solidFill>
                  <a:srgbClr val="00B0F0"/>
                </a:solidFill>
              </a:rPr>
              <a:t>Signal</a:t>
            </a:r>
          </a:p>
          <a:p>
            <a:pPr algn="ctr"/>
            <a:r>
              <a:rPr lang="en-US" altLang="ja-JP" dirty="0" smtClean="0">
                <a:solidFill>
                  <a:srgbClr val="00B0F0"/>
                </a:solidFill>
              </a:rPr>
              <a:t>(1.5uS</a:t>
            </a:r>
            <a:r>
              <a:rPr lang="en-US" altLang="ja-JP" dirty="0">
                <a:solidFill>
                  <a:srgbClr val="00B0F0"/>
                </a:solidFill>
              </a:rPr>
              <a:t>)</a:t>
            </a:r>
            <a:endParaRPr lang="ja-JP" altLang="en-US" dirty="0">
              <a:solidFill>
                <a:srgbClr val="00B0F0"/>
              </a:solidFill>
            </a:endParaRPr>
          </a:p>
        </p:txBody>
      </p:sp>
      <p:sp>
        <p:nvSpPr>
          <p:cNvPr id="3" name="テキスト ボックス 2"/>
          <p:cNvSpPr txBox="1"/>
          <p:nvPr/>
        </p:nvSpPr>
        <p:spPr>
          <a:xfrm>
            <a:off x="3712391" y="747187"/>
            <a:ext cx="8985300" cy="1384995"/>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800" dirty="0" smtClean="0">
                <a:latin typeface="Khmer UI" panose="020B0502040204020203" pitchFamily="34" charset="0"/>
                <a:cs typeface="Khmer UI" panose="020B0502040204020203" pitchFamily="34" charset="0"/>
              </a:rPr>
              <a:t>We observed the signal of Nb/Al-STJ processed on SOI board to 465nm laser pulse.</a:t>
            </a:r>
          </a:p>
          <a:p>
            <a:pPr marL="342900" indent="-342900">
              <a:buClr>
                <a:srgbClr val="FF0000"/>
              </a:buClr>
              <a:buFont typeface="Arial" panose="020B0604020202020204" pitchFamily="34" charset="0"/>
              <a:buChar char="•"/>
            </a:pPr>
            <a:r>
              <a:rPr lang="en-US" altLang="ja-JP" sz="2800" dirty="0" smtClean="0">
                <a:latin typeface="Khmer UI" panose="020B0502040204020203" pitchFamily="34" charset="0"/>
                <a:cs typeface="Khmer UI" panose="020B0502040204020203" pitchFamily="34" charset="0"/>
              </a:rPr>
              <a:t>The width of the signal of Nb/Al-STJ is about </a:t>
            </a:r>
            <a:r>
              <a:rPr lang="en-US" altLang="ja-JP" sz="2800" b="1" dirty="0" smtClean="0">
                <a:solidFill>
                  <a:srgbClr val="FF0000"/>
                </a:solidFill>
                <a:latin typeface="Khmer UI" panose="020B0502040204020203" pitchFamily="34" charset="0"/>
                <a:cs typeface="Khmer UI" panose="020B0502040204020203" pitchFamily="34" charset="0"/>
              </a:rPr>
              <a:t>1 </a:t>
            </a:r>
            <a:r>
              <a:rPr lang="en-US" altLang="ja-JP" sz="2800" b="1" dirty="0" err="1" smtClean="0">
                <a:solidFill>
                  <a:srgbClr val="FF0000"/>
                </a:solidFill>
                <a:latin typeface="Khmer UI" panose="020B0502040204020203" pitchFamily="34" charset="0"/>
                <a:cs typeface="Khmer UI" panose="020B0502040204020203" pitchFamily="34" charset="0"/>
              </a:rPr>
              <a:t>uS</a:t>
            </a:r>
            <a:r>
              <a:rPr lang="en-US" altLang="ja-JP" sz="2800" dirty="0" smtClean="0">
                <a:latin typeface="Khmer UI" panose="020B0502040204020203" pitchFamily="34" charset="0"/>
                <a:cs typeface="Khmer UI" panose="020B0502040204020203" pitchFamily="34" charset="0"/>
              </a:rPr>
              <a:t>.</a:t>
            </a:r>
            <a:endParaRPr kumimoji="1" lang="ja-JP" altLang="en-US" sz="2800" dirty="0">
              <a:latin typeface="Khmer UI" panose="020B0502040204020203" pitchFamily="34" charset="0"/>
              <a:cs typeface="Khmer UI" panose="020B0502040204020203" pitchFamily="34" charset="0"/>
            </a:endParaRPr>
          </a:p>
        </p:txBody>
      </p:sp>
      <p:sp>
        <p:nvSpPr>
          <p:cNvPr id="7" name="曲折矢印 6"/>
          <p:cNvSpPr/>
          <p:nvPr/>
        </p:nvSpPr>
        <p:spPr>
          <a:xfrm flipV="1">
            <a:off x="4231178" y="2225413"/>
            <a:ext cx="1118906" cy="945147"/>
          </a:xfrm>
          <a:prstGeom prst="bentArrow">
            <a:avLst>
              <a:gd name="adj1" fmla="val 27683"/>
              <a:gd name="adj2" fmla="val 39337"/>
              <a:gd name="adj3" fmla="val 43247"/>
              <a:gd name="adj4" fmla="val 43750"/>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5359155" y="2096110"/>
            <a:ext cx="6830697" cy="1384995"/>
          </a:xfrm>
          <a:prstGeom prst="rect">
            <a:avLst/>
          </a:prstGeom>
          <a:noFill/>
        </p:spPr>
        <p:txBody>
          <a:bodyPr wrap="square" rtlCol="0">
            <a:spAutoFit/>
          </a:bodyPr>
          <a:lstStyle/>
          <a:p>
            <a:r>
              <a:rPr kumimoji="1" lang="en-US" altLang="ja-JP" sz="2800" b="1" u="sng" dirty="0" smtClean="0">
                <a:solidFill>
                  <a:srgbClr val="FF0000"/>
                </a:solidFill>
                <a:latin typeface="Khmer UI" panose="020B0502040204020203" pitchFamily="34" charset="0"/>
                <a:cs typeface="Khmer UI" panose="020B0502040204020203" pitchFamily="34" charset="0"/>
              </a:rPr>
              <a:t>Our requirement </a:t>
            </a:r>
            <a:r>
              <a:rPr lang="en-US" altLang="ja-JP" sz="2800" b="1" u="sng" dirty="0" smtClean="0">
                <a:solidFill>
                  <a:srgbClr val="FF0000"/>
                </a:solidFill>
                <a:latin typeface="Khmer UI" panose="020B0502040204020203" pitchFamily="34" charset="0"/>
                <a:cs typeface="Khmer UI" panose="020B0502040204020203" pitchFamily="34" charset="0"/>
              </a:rPr>
              <a:t>for</a:t>
            </a:r>
            <a:r>
              <a:rPr kumimoji="1" lang="en-US" altLang="ja-JP" sz="2800" b="1" u="sng" dirty="0" smtClean="0">
                <a:solidFill>
                  <a:srgbClr val="FF0000"/>
                </a:solidFill>
                <a:latin typeface="Khmer UI" panose="020B0502040204020203" pitchFamily="34" charset="0"/>
                <a:cs typeface="Khmer UI" panose="020B0502040204020203" pitchFamily="34" charset="0"/>
              </a:rPr>
              <a:t> the amplifier is operation above </a:t>
            </a:r>
            <a:r>
              <a:rPr lang="en-US" altLang="ja-JP" sz="2800" b="1" u="sng" dirty="0" smtClean="0">
                <a:solidFill>
                  <a:srgbClr val="FF0000"/>
                </a:solidFill>
                <a:latin typeface="Khmer UI" panose="020B0502040204020203" pitchFamily="34" charset="0"/>
                <a:cs typeface="Khmer UI" panose="020B0502040204020203" pitchFamily="34" charset="0"/>
              </a:rPr>
              <a:t>1</a:t>
            </a:r>
            <a:r>
              <a:rPr lang="en-US" altLang="ja-JP" sz="2800" b="1" u="sng" dirty="0">
                <a:solidFill>
                  <a:srgbClr val="FF0000"/>
                </a:solidFill>
                <a:latin typeface="Khmer UI" panose="020B0502040204020203" pitchFamily="34" charset="0"/>
                <a:cs typeface="Khmer UI" panose="020B0502040204020203" pitchFamily="34" charset="0"/>
              </a:rPr>
              <a:t> </a:t>
            </a:r>
            <a:r>
              <a:rPr kumimoji="1" lang="en-US" altLang="ja-JP" sz="2800" b="1" u="sng" dirty="0" smtClean="0">
                <a:solidFill>
                  <a:srgbClr val="FF0000"/>
                </a:solidFill>
                <a:latin typeface="Khmer UI" panose="020B0502040204020203" pitchFamily="34" charset="0"/>
                <a:cs typeface="Khmer UI" panose="020B0502040204020203" pitchFamily="34" charset="0"/>
              </a:rPr>
              <a:t>MHz in order to best S/N.</a:t>
            </a:r>
            <a:r>
              <a:rPr lang="en-US" altLang="ja-JP" sz="2800" b="1" u="sng" dirty="0" smtClean="0">
                <a:solidFill>
                  <a:srgbClr val="FF0000"/>
                </a:solidFill>
                <a:latin typeface="Khmer UI" panose="020B0502040204020203" pitchFamily="34" charset="0"/>
                <a:cs typeface="Khmer UI" panose="020B0502040204020203" pitchFamily="34" charset="0"/>
              </a:rPr>
              <a:t> </a:t>
            </a:r>
            <a:endParaRPr kumimoji="1" lang="ja-JP" altLang="en-US" sz="2800" b="1" u="sng" dirty="0">
              <a:solidFill>
                <a:srgbClr val="FF0000"/>
              </a:solidFill>
              <a:latin typeface="Khmer UI" panose="020B0502040204020203" pitchFamily="34" charset="0"/>
              <a:cs typeface="Khmer UI" panose="020B0502040204020203" pitchFamily="34" charset="0"/>
            </a:endParaRPr>
          </a:p>
        </p:txBody>
      </p:sp>
      <p:sp>
        <p:nvSpPr>
          <p:cNvPr id="33" name="テキスト ボックス 32"/>
          <p:cNvSpPr txBox="1"/>
          <p:nvPr/>
        </p:nvSpPr>
        <p:spPr>
          <a:xfrm>
            <a:off x="7297363" y="3352652"/>
            <a:ext cx="5026255" cy="3108543"/>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800" dirty="0" smtClean="0">
                <a:latin typeface="Khmer UI" panose="020B0502040204020203" pitchFamily="34" charset="0"/>
                <a:cs typeface="Khmer UI" panose="020B0502040204020203" pitchFamily="34" charset="0"/>
              </a:rPr>
              <a:t>We Checked the behavior of SOI-FET as the preamplifier.</a:t>
            </a:r>
          </a:p>
          <a:p>
            <a:pPr marL="285750" indent="-285750">
              <a:buClr>
                <a:srgbClr val="66FF66"/>
              </a:buClr>
              <a:buFont typeface="Wingdings" panose="05000000000000000000" pitchFamily="2" charset="2"/>
              <a:buChar char="p"/>
            </a:pPr>
            <a:endParaRPr kumimoji="1" lang="en-US" altLang="ja-JP" sz="2800" dirty="0">
              <a:latin typeface="Khmer UI" panose="020B0502040204020203" pitchFamily="34" charset="0"/>
              <a:cs typeface="Khmer UI" panose="020B0502040204020203" pitchFamily="34" charset="0"/>
            </a:endParaRPr>
          </a:p>
          <a:p>
            <a:pPr marL="285750" indent="-285750">
              <a:buClr>
                <a:srgbClr val="66FF66"/>
              </a:buClr>
              <a:buFont typeface="Wingdings" panose="05000000000000000000" pitchFamily="2" charset="2"/>
              <a:buChar char="p"/>
            </a:pPr>
            <a:r>
              <a:rPr lang="en-US" altLang="ja-JP" sz="2800" dirty="0" smtClean="0">
                <a:latin typeface="Khmer UI" panose="020B0502040204020203" pitchFamily="34" charset="0"/>
                <a:cs typeface="Khmer UI" panose="020B0502040204020203" pitchFamily="34" charset="0"/>
              </a:rPr>
              <a:t>But we can not measure the gain at high frequency due to too large output impedance.</a:t>
            </a:r>
            <a:endParaRPr kumimoji="1" lang="ja-JP" altLang="en-US" sz="2800" dirty="0">
              <a:latin typeface="Khmer UI" panose="020B0502040204020203" pitchFamily="34" charset="0"/>
              <a:cs typeface="Khmer UI" panose="020B0502040204020203" pitchFamily="34" charset="0"/>
            </a:endParaRPr>
          </a:p>
        </p:txBody>
      </p:sp>
      <p:pic>
        <p:nvPicPr>
          <p:cNvPr id="37" name="図 36"/>
          <p:cNvPicPr>
            <a:picLocks noChangeAspect="1"/>
          </p:cNvPicPr>
          <p:nvPr/>
        </p:nvPicPr>
        <p:blipFill>
          <a:blip r:embed="rId5">
            <a:clrChange>
              <a:clrFrom>
                <a:srgbClr val="4C4C4C"/>
              </a:clrFrom>
              <a:clrTo>
                <a:srgbClr val="4C4C4C">
                  <a:alpha val="0"/>
                </a:srgbClr>
              </a:clrTo>
            </a:clrChange>
          </a:blip>
          <a:stretch>
            <a:fillRect/>
          </a:stretch>
        </p:blipFill>
        <p:spPr>
          <a:xfrm>
            <a:off x="3863330" y="3625394"/>
            <a:ext cx="3475597" cy="26089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2" name="テキスト ボックス 41"/>
          <p:cNvSpPr txBox="1"/>
          <p:nvPr/>
        </p:nvSpPr>
        <p:spPr>
          <a:xfrm>
            <a:off x="3863331" y="3622366"/>
            <a:ext cx="3888288" cy="400110"/>
          </a:xfrm>
          <a:prstGeom prst="rect">
            <a:avLst/>
          </a:prstGeom>
          <a:noFill/>
        </p:spPr>
        <p:txBody>
          <a:bodyPr wrap="square" rtlCol="0">
            <a:spAutoFit/>
          </a:bodyPr>
          <a:lstStyle/>
          <a:p>
            <a:r>
              <a:rPr kumimoji="1" lang="en-US" altLang="ja-JP" sz="2000" b="1" dirty="0" smtClean="0">
                <a:latin typeface="Khmer UI" panose="020B0502040204020203" pitchFamily="34" charset="0"/>
                <a:cs typeface="Khmer UI" panose="020B0502040204020203" pitchFamily="34" charset="0"/>
              </a:rPr>
              <a:t>Set GAIN 8.7 @ </a:t>
            </a:r>
            <a:r>
              <a:rPr kumimoji="1" lang="en-US" altLang="ja-JP" sz="2000" b="1" dirty="0" err="1" smtClean="0">
                <a:latin typeface="Khmer UI" panose="020B0502040204020203" pitchFamily="34" charset="0"/>
                <a:cs typeface="Khmer UI" panose="020B0502040204020203" pitchFamily="34" charset="0"/>
              </a:rPr>
              <a:t>LHe</a:t>
            </a:r>
            <a:r>
              <a:rPr lang="en-US" altLang="ja-JP" sz="2000" b="1" dirty="0" smtClean="0">
                <a:latin typeface="Khmer UI" panose="020B0502040204020203" pitchFamily="34" charset="0"/>
                <a:cs typeface="Khmer UI" panose="020B0502040204020203" pitchFamily="34" charset="0"/>
              </a:rPr>
              <a:t> temp.</a:t>
            </a:r>
            <a:endParaRPr kumimoji="1" lang="ja-JP" altLang="en-US" sz="2000" b="1" dirty="0">
              <a:latin typeface="Khmer UI" panose="020B0502040204020203" pitchFamily="34" charset="0"/>
              <a:cs typeface="Khmer UI" panose="020B0502040204020203" pitchFamily="34" charset="0"/>
            </a:endParaRPr>
          </a:p>
        </p:txBody>
      </p:sp>
      <p:sp>
        <p:nvSpPr>
          <p:cNvPr id="2" name="円/楕円 1"/>
          <p:cNvSpPr/>
          <p:nvPr/>
        </p:nvSpPr>
        <p:spPr>
          <a:xfrm>
            <a:off x="6183571" y="4822392"/>
            <a:ext cx="125020" cy="3409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a:off x="6253765" y="4827245"/>
            <a:ext cx="123983" cy="31334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p:nvSpPr>
        <p:spPr>
          <a:xfrm rot="2903231">
            <a:off x="6350718" y="4836271"/>
            <a:ext cx="399047" cy="21890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p:nvSpPr>
        <p:spPr>
          <a:xfrm rot="6458199">
            <a:off x="5906803" y="4852023"/>
            <a:ext cx="360469" cy="13644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79802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13</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latin typeface="Khmer UI" panose="020B0502040204020203" pitchFamily="34" charset="0"/>
                <a:cs typeface="Khmer UI" panose="020B0502040204020203" pitchFamily="34" charset="0"/>
              </a:rPr>
              <a:t>Future Plans </a:t>
            </a:r>
            <a:endParaRPr lang="ja-JP" altLang="en-US" b="1" dirty="0">
              <a:latin typeface="Khmer UI" panose="020B0502040204020203" pitchFamily="34" charset="0"/>
              <a:cs typeface="Khmer UI" panose="020B0502040204020203" pitchFamily="34" charset="0"/>
            </a:endParaRPr>
          </a:p>
        </p:txBody>
      </p:sp>
      <p:pic>
        <p:nvPicPr>
          <p:cNvPr id="10" name="図 9"/>
          <p:cNvPicPr>
            <a:picLocks noChangeAspect="1"/>
          </p:cNvPicPr>
          <p:nvPr/>
        </p:nvPicPr>
        <p:blipFill>
          <a:blip r:embed="rId3"/>
          <a:stretch>
            <a:fillRect/>
          </a:stretch>
        </p:blipFill>
        <p:spPr>
          <a:xfrm>
            <a:off x="102172" y="875405"/>
            <a:ext cx="2797209" cy="2954999"/>
          </a:xfrm>
          <a:prstGeom prst="rect">
            <a:avLst/>
          </a:prstGeom>
        </p:spPr>
      </p:pic>
      <p:pic>
        <p:nvPicPr>
          <p:cNvPr id="11" name="図 10"/>
          <p:cNvPicPr>
            <a:picLocks noChangeAspect="1"/>
          </p:cNvPicPr>
          <p:nvPr/>
        </p:nvPicPr>
        <p:blipFill>
          <a:blip r:embed="rId4"/>
          <a:stretch>
            <a:fillRect/>
          </a:stretch>
        </p:blipFill>
        <p:spPr>
          <a:xfrm>
            <a:off x="139645" y="3869991"/>
            <a:ext cx="2759736" cy="2734241"/>
          </a:xfrm>
          <a:prstGeom prst="rect">
            <a:avLst/>
          </a:prstGeom>
        </p:spPr>
      </p:pic>
      <p:sp>
        <p:nvSpPr>
          <p:cNvPr id="12" name="テキスト ボックス 11"/>
          <p:cNvSpPr txBox="1"/>
          <p:nvPr/>
        </p:nvSpPr>
        <p:spPr>
          <a:xfrm>
            <a:off x="2899381" y="878432"/>
            <a:ext cx="9290471" cy="4401205"/>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800" b="1" dirty="0" smtClean="0">
                <a:latin typeface="Khmer UI" panose="020B0502040204020203" pitchFamily="34" charset="0"/>
                <a:cs typeface="Khmer UI" panose="020B0502040204020203" pitchFamily="34" charset="0"/>
              </a:rPr>
              <a:t>We are updating the SOI-STJ schematic for amplification of the Nb/Al-STJ signal. </a:t>
            </a:r>
          </a:p>
          <a:p>
            <a:pPr marL="285750" indent="-285750">
              <a:buClr>
                <a:srgbClr val="66FF66"/>
              </a:buClr>
              <a:buFont typeface="Wingdings" panose="05000000000000000000" pitchFamily="2" charset="2"/>
              <a:buChar char="p"/>
            </a:pPr>
            <a:endParaRPr lang="en-US" altLang="ja-JP" sz="2800" b="1" dirty="0" smtClean="0">
              <a:latin typeface="Khmer UI" panose="020B0502040204020203" pitchFamily="34" charset="0"/>
              <a:cs typeface="Khmer UI" panose="020B0502040204020203" pitchFamily="34" charset="0"/>
            </a:endParaRPr>
          </a:p>
          <a:p>
            <a:pPr marL="971550" lvl="1" indent="-514350">
              <a:buClr>
                <a:srgbClr val="FF0000"/>
              </a:buClr>
              <a:buFont typeface="+mj-lt"/>
              <a:buAutoNum type="arabicPeriod"/>
            </a:pPr>
            <a:r>
              <a:rPr lang="en-US" altLang="ja-JP" sz="2800" b="1" dirty="0" smtClean="0">
                <a:latin typeface="Khmer UI" panose="020B0502040204020203" pitchFamily="34" charset="0"/>
                <a:cs typeface="Khmer UI" panose="020B0502040204020203" pitchFamily="34" charset="0"/>
              </a:rPr>
              <a:t>Replace the resistance to SOI-FET that we use as current source.</a:t>
            </a:r>
          </a:p>
          <a:p>
            <a:pPr marL="971550" lvl="1" indent="-514350">
              <a:buClr>
                <a:srgbClr val="FF0000"/>
              </a:buClr>
              <a:buFont typeface="+mj-lt"/>
              <a:buAutoNum type="arabicPeriod"/>
            </a:pPr>
            <a:r>
              <a:rPr lang="en-US" altLang="ja-JP" sz="2800" b="1" dirty="0" smtClean="0">
                <a:latin typeface="Khmer UI" panose="020B0502040204020203" pitchFamily="34" charset="0"/>
                <a:cs typeface="Khmer UI" panose="020B0502040204020203" pitchFamily="34" charset="0"/>
              </a:rPr>
              <a:t>Employ the Feedback between drain and gate to apply stable bias voltage</a:t>
            </a:r>
          </a:p>
          <a:p>
            <a:pPr marL="971550" lvl="1" indent="-514350">
              <a:buClr>
                <a:srgbClr val="FF0000"/>
              </a:buClr>
              <a:buFont typeface="+mj-lt"/>
              <a:buAutoNum type="arabicPeriod"/>
            </a:pPr>
            <a:r>
              <a:rPr lang="en-US" altLang="ja-JP" sz="2800" b="1" dirty="0" smtClean="0">
                <a:latin typeface="Khmer UI" panose="020B0502040204020203" pitchFamily="34" charset="0"/>
                <a:cs typeface="Khmer UI" panose="020B0502040204020203" pitchFamily="34" charset="0"/>
              </a:rPr>
              <a:t>Add </a:t>
            </a:r>
            <a:r>
              <a:rPr lang="en-US" altLang="ja-JP" sz="2800" b="1" dirty="0">
                <a:latin typeface="Khmer UI" panose="020B0502040204020203" pitchFamily="34" charset="0"/>
                <a:cs typeface="Khmer UI" panose="020B0502040204020203" pitchFamily="34" charset="0"/>
              </a:rPr>
              <a:t>the follower to reduce the Output Impedance.</a:t>
            </a:r>
          </a:p>
          <a:p>
            <a:pPr lvl="1">
              <a:buClr>
                <a:srgbClr val="F5DA3B"/>
              </a:buClr>
            </a:pPr>
            <a:endParaRPr lang="en-US" altLang="ja-JP" sz="2800" b="1" dirty="0" smtClean="0">
              <a:latin typeface="Khmer UI" panose="020B0502040204020203" pitchFamily="34" charset="0"/>
              <a:cs typeface="Khmer UI" panose="020B0502040204020203" pitchFamily="34" charset="0"/>
            </a:endParaRPr>
          </a:p>
        </p:txBody>
      </p:sp>
      <p:sp>
        <p:nvSpPr>
          <p:cNvPr id="3" name="テキスト ボックス 2"/>
          <p:cNvSpPr txBox="1"/>
          <p:nvPr/>
        </p:nvSpPr>
        <p:spPr>
          <a:xfrm>
            <a:off x="4031601" y="1790053"/>
            <a:ext cx="8219211" cy="400110"/>
          </a:xfrm>
          <a:prstGeom prst="rect">
            <a:avLst/>
          </a:prstGeom>
          <a:noFill/>
        </p:spPr>
        <p:txBody>
          <a:bodyPr wrap="square" rtlCol="0">
            <a:spAutoFit/>
          </a:bodyPr>
          <a:lstStyle/>
          <a:p>
            <a:r>
              <a:rPr kumimoji="1" lang="en-US" altLang="ja-JP" sz="2000" dirty="0" smtClean="0">
                <a:latin typeface="Khmer UI" panose="020B0502040204020203" pitchFamily="34" charset="0"/>
                <a:cs typeface="Khmer UI" panose="020B0502040204020203" pitchFamily="34" charset="0"/>
              </a:rPr>
              <a:t>Design</a:t>
            </a:r>
            <a:r>
              <a:rPr lang="en-US" altLang="ja-JP" sz="2000" dirty="0" smtClean="0">
                <a:latin typeface="Khmer UI" panose="020B0502040204020203" pitchFamily="34" charset="0"/>
                <a:cs typeface="Khmer UI" panose="020B0502040204020203" pitchFamily="34" charset="0"/>
              </a:rPr>
              <a:t>ed the ratio (W/L) so that the operation power is below 120uW.</a:t>
            </a:r>
            <a:endParaRPr kumimoji="1" lang="ja-JP" altLang="en-US" sz="1400" dirty="0">
              <a:latin typeface="Khmer UI" panose="020B0502040204020203" pitchFamily="34" charset="0"/>
              <a:cs typeface="Khmer UI" panose="020B0502040204020203" pitchFamily="34" charset="0"/>
            </a:endParaRPr>
          </a:p>
        </p:txBody>
      </p:sp>
      <p:sp>
        <p:nvSpPr>
          <p:cNvPr id="16" name="テキスト ボックス 15"/>
          <p:cNvSpPr txBox="1"/>
          <p:nvPr/>
        </p:nvSpPr>
        <p:spPr>
          <a:xfrm>
            <a:off x="3245132" y="4715756"/>
            <a:ext cx="8975200" cy="1754326"/>
          </a:xfrm>
          <a:prstGeom prst="rect">
            <a:avLst/>
          </a:prstGeom>
          <a:noFill/>
        </p:spPr>
        <p:txBody>
          <a:bodyPr wrap="square" rtlCol="0">
            <a:spAutoFit/>
          </a:bodyPr>
          <a:lstStyle/>
          <a:p>
            <a:r>
              <a:rPr lang="en-US" altLang="ja-JP" sz="3600" b="1" dirty="0" smtClean="0">
                <a:solidFill>
                  <a:srgbClr val="FF0000"/>
                </a:solidFill>
                <a:latin typeface="Khmer UI" panose="020B0502040204020203" pitchFamily="34" charset="0"/>
                <a:cs typeface="Khmer UI" panose="020B0502040204020203" pitchFamily="34" charset="0"/>
              </a:rPr>
              <a:t>In current </a:t>
            </a:r>
            <a:r>
              <a:rPr lang="en-US" altLang="ja-JP" sz="3600" b="1" dirty="0">
                <a:solidFill>
                  <a:srgbClr val="FF0000"/>
                </a:solidFill>
                <a:latin typeface="Khmer UI" panose="020B0502040204020203" pitchFamily="34" charset="0"/>
                <a:cs typeface="Khmer UI" panose="020B0502040204020203" pitchFamily="34" charset="0"/>
              </a:rPr>
              <a:t>s</a:t>
            </a:r>
            <a:r>
              <a:rPr lang="en-US" altLang="ja-JP" sz="3600" b="1" dirty="0" smtClean="0">
                <a:solidFill>
                  <a:srgbClr val="FF0000"/>
                </a:solidFill>
                <a:latin typeface="Khmer UI" panose="020B0502040204020203" pitchFamily="34" charset="0"/>
                <a:cs typeface="Khmer UI" panose="020B0502040204020203" pitchFamily="34" charset="0"/>
              </a:rPr>
              <a:t>tatus, We will measure the response to laser pulse with renewed SOI-STJ soon.</a:t>
            </a:r>
            <a:endParaRPr kumimoji="1" lang="ja-JP" altLang="en-US" sz="2400" b="1" dirty="0">
              <a:solidFill>
                <a:srgbClr val="FF0000"/>
              </a:solidFill>
              <a:latin typeface="Khmer UI" panose="020B0502040204020203" pitchFamily="34" charset="0"/>
              <a:cs typeface="Khmer UI" panose="020B0502040204020203" pitchFamily="34" charset="0"/>
            </a:endParaRPr>
          </a:p>
        </p:txBody>
      </p:sp>
    </p:spTree>
    <p:extLst>
      <p:ext uri="{BB962C8B-B14F-4D97-AF65-F5344CB8AC3E}">
        <p14:creationId xmlns:p14="http://schemas.microsoft.com/office/powerpoint/2010/main" val="1533326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14</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latin typeface="Khmer UI" panose="020B0502040204020203" pitchFamily="34" charset="0"/>
                <a:cs typeface="Khmer UI" panose="020B0502040204020203" pitchFamily="34" charset="0"/>
              </a:rPr>
              <a:t>Summary</a:t>
            </a:r>
            <a:endParaRPr lang="ja-JP" altLang="en-US" b="1" dirty="0">
              <a:latin typeface="Khmer UI" panose="020B0502040204020203" pitchFamily="34" charset="0"/>
              <a:cs typeface="Khmer UI" panose="020B0502040204020203" pitchFamily="34" charset="0"/>
            </a:endParaRPr>
          </a:p>
        </p:txBody>
      </p:sp>
      <p:sp>
        <p:nvSpPr>
          <p:cNvPr id="2" name="テキスト ボックス 1"/>
          <p:cNvSpPr txBox="1"/>
          <p:nvPr/>
        </p:nvSpPr>
        <p:spPr>
          <a:xfrm>
            <a:off x="21462" y="826978"/>
            <a:ext cx="12181269" cy="2862322"/>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kumimoji="1" lang="en-US" altLang="ja-JP" sz="3600" dirty="0" smtClean="0"/>
              <a:t>SOI-STJ photon detector is under development for detecting far-infrared single photon for neutrino mass measurement.</a:t>
            </a:r>
            <a:endParaRPr lang="en-US" altLang="ja-JP" sz="3600" dirty="0"/>
          </a:p>
          <a:p>
            <a:pPr marL="342900" indent="-342900">
              <a:buClr>
                <a:srgbClr val="66FF66"/>
              </a:buClr>
              <a:buFont typeface="Wingdings" panose="05000000000000000000" pitchFamily="2" charset="2"/>
              <a:buChar char="p"/>
            </a:pPr>
            <a:r>
              <a:rPr lang="en-US" altLang="ja-JP" sz="3600" dirty="0" smtClean="0"/>
              <a:t>We processed Nb/Al-STJ on SOI-FET board and confirmed the following performances.  </a:t>
            </a:r>
          </a:p>
          <a:p>
            <a:pPr lvl="1">
              <a:buClr>
                <a:srgbClr val="66FF66"/>
              </a:buClr>
            </a:pPr>
            <a:endParaRPr lang="en-US" altLang="ja-JP" sz="3600" b="1" dirty="0" smtClean="0">
              <a:solidFill>
                <a:srgbClr val="FF0000"/>
              </a:solidFill>
            </a:endParaRPr>
          </a:p>
        </p:txBody>
      </p:sp>
      <p:pic>
        <p:nvPicPr>
          <p:cNvPr id="8194" name="Picture 2" descr="Vds=0"/>
          <p:cNvPicPr>
            <a:picLocks noChangeAspect="1" noChangeArrowheads="1"/>
          </p:cNvPicPr>
          <p:nvPr/>
        </p:nvPicPr>
        <p:blipFill rotWithShape="1">
          <a:blip r:embed="rId3">
            <a:extLst>
              <a:ext uri="{28A0092B-C50C-407E-A947-70E740481C1C}">
                <a14:useLocalDpi xmlns:a14="http://schemas.microsoft.com/office/drawing/2010/main" val="0"/>
              </a:ext>
            </a:extLst>
          </a:blip>
          <a:srcRect r="53496"/>
          <a:stretch/>
        </p:blipFill>
        <p:spPr bwMode="auto">
          <a:xfrm>
            <a:off x="7901311" y="3058265"/>
            <a:ext cx="4131362" cy="3490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406516" y="2996019"/>
            <a:ext cx="8665338" cy="3293209"/>
          </a:xfrm>
          <a:prstGeom prst="rect">
            <a:avLst/>
          </a:prstGeom>
        </p:spPr>
        <p:txBody>
          <a:bodyPr wrap="square">
            <a:spAutoFit/>
          </a:bodyPr>
          <a:lstStyle/>
          <a:p>
            <a:pPr marL="914400" lvl="1" indent="-457200">
              <a:buClr>
                <a:srgbClr val="66FF66"/>
              </a:buClr>
              <a:buFont typeface="Arial" panose="020B0604020202020204" pitchFamily="34" charset="0"/>
              <a:buChar char="•"/>
            </a:pPr>
            <a:r>
              <a:rPr lang="en-US" altLang="ja-JP" sz="3600" b="1" dirty="0">
                <a:solidFill>
                  <a:srgbClr val="FF0000"/>
                </a:solidFill>
              </a:rPr>
              <a:t>SOIFET has no damage by processing Nb/Al-STJ.</a:t>
            </a:r>
          </a:p>
          <a:p>
            <a:pPr marL="914400" lvl="1" indent="-457200">
              <a:buClr>
                <a:srgbClr val="66FF66"/>
              </a:buClr>
              <a:buFont typeface="Arial" panose="020B0604020202020204" pitchFamily="34" charset="0"/>
              <a:buChar char="•"/>
            </a:pPr>
            <a:r>
              <a:rPr lang="en-US" altLang="ja-JP" sz="3600" b="1" dirty="0" smtClean="0">
                <a:solidFill>
                  <a:srgbClr val="FF0000"/>
                </a:solidFill>
              </a:rPr>
              <a:t>Nb/Al-STJ </a:t>
            </a:r>
            <a:r>
              <a:rPr lang="en-US" altLang="ja-JP" sz="3600" b="1" dirty="0">
                <a:solidFill>
                  <a:srgbClr val="FF0000"/>
                </a:solidFill>
              </a:rPr>
              <a:t>is also operated normally</a:t>
            </a:r>
            <a:r>
              <a:rPr lang="en-US" altLang="ja-JP" sz="3600" b="1" dirty="0" smtClean="0">
                <a:solidFill>
                  <a:srgbClr val="FF0000"/>
                </a:solidFill>
              </a:rPr>
              <a:t>.</a:t>
            </a:r>
          </a:p>
          <a:p>
            <a:pPr marL="914400" lvl="1" indent="-457200">
              <a:buClr>
                <a:srgbClr val="66FF66"/>
              </a:buClr>
              <a:buFont typeface="Arial" panose="020B0604020202020204" pitchFamily="34" charset="0"/>
              <a:buChar char="•"/>
            </a:pPr>
            <a:r>
              <a:rPr lang="en-US" altLang="ja-JP" sz="3600" b="1" dirty="0">
                <a:solidFill>
                  <a:srgbClr val="FF0000"/>
                </a:solidFill>
              </a:rPr>
              <a:t>SOIFET can be operated below 800mK</a:t>
            </a:r>
            <a:r>
              <a:rPr lang="en-US" altLang="ja-JP" sz="3600" b="1" dirty="0" smtClean="0">
                <a:solidFill>
                  <a:srgbClr val="FF0000"/>
                </a:solidFill>
              </a:rPr>
              <a:t>.</a:t>
            </a:r>
            <a:endParaRPr lang="en-US" altLang="ja-JP" sz="3600" b="1" dirty="0">
              <a:solidFill>
                <a:srgbClr val="FF0000"/>
              </a:solidFill>
            </a:endParaRPr>
          </a:p>
          <a:p>
            <a:pPr lvl="1">
              <a:buClr>
                <a:srgbClr val="66FF66"/>
              </a:buClr>
            </a:pPr>
            <a:r>
              <a:rPr lang="en-US" altLang="ja-JP" sz="3200" b="1" dirty="0" smtClean="0"/>
              <a:t>*For </a:t>
            </a:r>
            <a:r>
              <a:rPr lang="en-US" altLang="ja-JP" sz="3200" b="1" dirty="0"/>
              <a:t>your information, we also confirmed that SOIFET can be operated at 100mK.</a:t>
            </a:r>
          </a:p>
        </p:txBody>
      </p:sp>
    </p:spTree>
    <p:extLst>
      <p:ext uri="{BB962C8B-B14F-4D97-AF65-F5344CB8AC3E}">
        <p14:creationId xmlns:p14="http://schemas.microsoft.com/office/powerpoint/2010/main" val="3222437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15</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8" name="タイトル 1"/>
          <p:cNvSpPr txBox="1">
            <a:spLocks/>
          </p:cNvSpPr>
          <p:nvPr/>
        </p:nvSpPr>
        <p:spPr>
          <a:xfrm>
            <a:off x="10731" y="28166"/>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smtClean="0"/>
              <a:t>Back Up Slides</a:t>
            </a:r>
            <a:endParaRPr lang="ja-JP" altLang="en-US" b="1" dirty="0"/>
          </a:p>
        </p:txBody>
      </p:sp>
    </p:spTree>
    <p:extLst>
      <p:ext uri="{BB962C8B-B14F-4D97-AF65-F5344CB8AC3E}">
        <p14:creationId xmlns:p14="http://schemas.microsoft.com/office/powerpoint/2010/main" val="567821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16</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37" name="テキスト ボックス 36"/>
          <p:cNvSpPr txBox="1"/>
          <p:nvPr/>
        </p:nvSpPr>
        <p:spPr>
          <a:xfrm>
            <a:off x="-15023" y="740445"/>
            <a:ext cx="12215610" cy="5693866"/>
          </a:xfrm>
          <a:prstGeom prst="rect">
            <a:avLst/>
          </a:prstGeom>
          <a:noFill/>
        </p:spPr>
        <p:txBody>
          <a:bodyPr wrap="square" rtlCol="0">
            <a:spAutoFit/>
          </a:bodyPr>
          <a:lstStyle/>
          <a:p>
            <a:r>
              <a:rPr kumimoji="1" lang="en-US" altLang="ja-JP" sz="2800" dirty="0" smtClean="0">
                <a:latin typeface="Khmer UI" panose="020B0502040204020203" pitchFamily="34" charset="0"/>
                <a:cs typeface="Khmer UI" panose="020B0502040204020203" pitchFamily="34" charset="0"/>
              </a:rPr>
              <a:t>How can we check the performance of STJ??</a:t>
            </a:r>
          </a:p>
          <a:p>
            <a:pPr marL="457200" indent="-457200">
              <a:buClr>
                <a:srgbClr val="66FF66"/>
              </a:buClr>
              <a:buFont typeface="Wingdings" panose="05000000000000000000" pitchFamily="2" charset="2"/>
              <a:buChar char="p"/>
            </a:pPr>
            <a:r>
              <a:rPr lang="en-US" altLang="ja-JP" sz="2800" dirty="0" smtClean="0">
                <a:latin typeface="Khmer UI" panose="020B0502040204020203" pitchFamily="34" charset="0"/>
                <a:cs typeface="Khmer UI" panose="020B0502040204020203" pitchFamily="34" charset="0"/>
              </a:rPr>
              <a:t>Josephson Junction has distinctive I-V curve.</a:t>
            </a:r>
          </a:p>
          <a:p>
            <a:pPr marL="457200" indent="-457200">
              <a:buClr>
                <a:srgbClr val="66FF66"/>
              </a:buClr>
              <a:buFont typeface="Wingdings" panose="05000000000000000000" pitchFamily="2" charset="2"/>
              <a:buChar char="p"/>
            </a:pPr>
            <a:endParaRPr lang="en-US" altLang="ja-JP" sz="2800" dirty="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endParaRPr lang="en-US" altLang="ja-JP" sz="2800" dirty="0" smtClean="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endParaRPr lang="en-US" altLang="ja-JP" sz="2800" dirty="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endParaRPr lang="en-US" altLang="ja-JP" sz="2800" dirty="0" smtClean="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endParaRPr lang="en-US" altLang="ja-JP" sz="2800" dirty="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endParaRPr lang="en-US" altLang="ja-JP" sz="2800" dirty="0" smtClean="0">
              <a:latin typeface="Khmer UI" panose="020B0502040204020203" pitchFamily="34" charset="0"/>
              <a:cs typeface="Khmer UI" panose="020B0502040204020203" pitchFamily="34" charset="0"/>
            </a:endParaRPr>
          </a:p>
          <a:p>
            <a:pPr marL="457200" indent="-457200">
              <a:buClr>
                <a:srgbClr val="66FF66"/>
              </a:buClr>
              <a:buFont typeface="Wingdings" panose="05000000000000000000" pitchFamily="2" charset="2"/>
              <a:buChar char="p"/>
            </a:pPr>
            <a:r>
              <a:rPr lang="en-US" altLang="ja-JP" sz="2800" dirty="0" smtClean="0">
                <a:latin typeface="Khmer UI" panose="020B0502040204020203" pitchFamily="34" charset="0"/>
                <a:cs typeface="Khmer UI" panose="020B0502040204020203" pitchFamily="34" charset="0"/>
              </a:rPr>
              <a:t>The leakage current at operation voltage(0.5mV) deteriorate of energy resolution. </a:t>
            </a:r>
          </a:p>
          <a:p>
            <a:pPr marL="914400" lvl="1" indent="-457200">
              <a:buClr>
                <a:srgbClr val="FFFF00"/>
              </a:buClr>
              <a:buFont typeface="Arial" panose="020B0604020202020204" pitchFamily="34" charset="0"/>
              <a:buChar char="•"/>
            </a:pPr>
            <a:r>
              <a:rPr lang="en-US" altLang="ja-JP" sz="2800" dirty="0" smtClean="0">
                <a:latin typeface="Khmer UI" panose="020B0502040204020203" pitchFamily="34" charset="0"/>
                <a:cs typeface="Khmer UI" panose="020B0502040204020203" pitchFamily="34" charset="0"/>
              </a:rPr>
              <a:t>To discriminate signal from leakage current fluctuation, </a:t>
            </a:r>
            <a:r>
              <a:rPr lang="en-US" altLang="ja-JP" sz="2800" b="1" dirty="0" smtClean="0">
                <a:solidFill>
                  <a:srgbClr val="FF0000"/>
                </a:solidFill>
                <a:latin typeface="Khmer UI" panose="020B0502040204020203" pitchFamily="34" charset="0"/>
                <a:cs typeface="Khmer UI" panose="020B0502040204020203" pitchFamily="34" charset="0"/>
              </a:rPr>
              <a:t>the leak current of the Nb/Al-STJ should be below 100pA(Our best sample has 10nA).</a:t>
            </a:r>
            <a:endParaRPr lang="en-US" altLang="ja-JP" sz="2800" dirty="0">
              <a:latin typeface="Khmer UI" panose="020B0502040204020203" pitchFamily="34" charset="0"/>
              <a:cs typeface="Khmer UI" panose="020B0502040204020203" pitchFamily="34" charset="0"/>
            </a:endParaRPr>
          </a:p>
        </p:txBody>
      </p:sp>
      <p:sp>
        <p:nvSpPr>
          <p:cNvPr id="17" name="テキスト ボックス 16"/>
          <p:cNvSpPr txBox="1"/>
          <p:nvPr/>
        </p:nvSpPr>
        <p:spPr>
          <a:xfrm>
            <a:off x="514381" y="1656621"/>
            <a:ext cx="8349267" cy="2431435"/>
          </a:xfrm>
          <a:prstGeom prst="rect">
            <a:avLst/>
          </a:prstGeom>
          <a:noFill/>
        </p:spPr>
        <p:txBody>
          <a:bodyPr wrap="square" rtlCol="0">
            <a:spAutoFit/>
          </a:bodyPr>
          <a:lstStyle/>
          <a:p>
            <a:pPr marL="285750" indent="-285750">
              <a:buFont typeface="Wingdings" panose="05000000000000000000" pitchFamily="2" charset="2"/>
              <a:buChar char="p"/>
            </a:pPr>
            <a:r>
              <a:rPr lang="en-US" altLang="ja-JP" sz="2800" b="1" dirty="0" smtClean="0">
                <a:solidFill>
                  <a:srgbClr val="00B0F0"/>
                </a:solidFill>
                <a:latin typeface="Khmer UI" panose="020B0502040204020203" pitchFamily="34" charset="0"/>
                <a:cs typeface="Khmer UI" panose="020B0502040204020203" pitchFamily="34" charset="0"/>
              </a:rPr>
              <a:t>Blue region</a:t>
            </a:r>
          </a:p>
          <a:p>
            <a:pPr marL="457200" indent="-457200">
              <a:buFont typeface="Arial" panose="020B0604020202020204" pitchFamily="34" charset="0"/>
              <a:buChar char="•"/>
            </a:pPr>
            <a:r>
              <a:rPr lang="en-US" altLang="ja-JP" sz="2400" b="1" dirty="0" smtClean="0">
                <a:solidFill>
                  <a:srgbClr val="00B0F0"/>
                </a:solidFill>
                <a:latin typeface="Khmer UI" panose="020B0502040204020203" pitchFamily="34" charset="0"/>
                <a:cs typeface="Khmer UI" panose="020B0502040204020203" pitchFamily="34" charset="0"/>
              </a:rPr>
              <a:t>Cooper pairs can go through directly the other electrode due to larger bias than gap energy.</a:t>
            </a:r>
          </a:p>
          <a:p>
            <a:pPr marL="285750" indent="-285750">
              <a:buFont typeface="Wingdings" panose="05000000000000000000" pitchFamily="2" charset="2"/>
              <a:buChar char="p"/>
            </a:pPr>
            <a:r>
              <a:rPr lang="en-US" altLang="ja-JP" sz="2800" b="1" dirty="0" smtClean="0">
                <a:solidFill>
                  <a:srgbClr val="FF0000"/>
                </a:solidFill>
                <a:latin typeface="Khmer UI" panose="020B0502040204020203" pitchFamily="34" charset="0"/>
                <a:cs typeface="Khmer UI" panose="020B0502040204020203" pitchFamily="34" charset="0"/>
              </a:rPr>
              <a:t>Red region</a:t>
            </a:r>
          </a:p>
          <a:p>
            <a:pPr marL="457200" indent="-457200">
              <a:buFont typeface="Arial" panose="020B0604020202020204" pitchFamily="34" charset="0"/>
              <a:buChar char="•"/>
            </a:pPr>
            <a:r>
              <a:rPr lang="en-US" altLang="ja-JP" sz="2400" b="1" dirty="0" smtClean="0">
                <a:solidFill>
                  <a:srgbClr val="FF0000"/>
                </a:solidFill>
                <a:latin typeface="Khmer UI" panose="020B0502040204020203" pitchFamily="34" charset="0"/>
                <a:cs typeface="Khmer UI" panose="020B0502040204020203" pitchFamily="34" charset="0"/>
              </a:rPr>
              <a:t>The cooper pair tunneling Current is seen at V = 0V.</a:t>
            </a:r>
          </a:p>
          <a:p>
            <a:pPr marL="457200" indent="-457200">
              <a:buFont typeface="Arial" panose="020B0604020202020204" pitchFamily="34" charset="0"/>
              <a:buChar char="•"/>
            </a:pPr>
            <a:r>
              <a:rPr lang="en-US" altLang="ja-JP" sz="2400" b="1" dirty="0">
                <a:solidFill>
                  <a:srgbClr val="FF0000"/>
                </a:solidFill>
                <a:latin typeface="Khmer UI" panose="020B0502040204020203" pitchFamily="34" charset="0"/>
                <a:cs typeface="Khmer UI" panose="020B0502040204020203" pitchFamily="34" charset="0"/>
              </a:rPr>
              <a:t>This is suppressed during applying Magnetic fields</a:t>
            </a:r>
            <a:r>
              <a:rPr lang="en-US" altLang="ja-JP" sz="2400" b="1" dirty="0" smtClean="0">
                <a:solidFill>
                  <a:srgbClr val="FF0000"/>
                </a:solidFill>
                <a:latin typeface="Khmer UI" panose="020B0502040204020203" pitchFamily="34" charset="0"/>
                <a:cs typeface="Khmer UI" panose="020B0502040204020203" pitchFamily="34" charset="0"/>
              </a:rPr>
              <a:t>.</a:t>
            </a:r>
            <a:endParaRPr lang="en-US" altLang="ja-JP" sz="2400" b="1" dirty="0">
              <a:solidFill>
                <a:srgbClr val="FF0000"/>
              </a:solidFill>
              <a:latin typeface="Khmer UI" panose="020B0502040204020203" pitchFamily="34" charset="0"/>
              <a:cs typeface="Khmer UI" panose="020B0502040204020203" pitchFamily="34" charset="0"/>
            </a:endParaRPr>
          </a:p>
        </p:txBody>
      </p:sp>
      <p:pic>
        <p:nvPicPr>
          <p:cNvPr id="3" name="図 2"/>
          <p:cNvPicPr>
            <a:picLocks noChangeAspect="1"/>
          </p:cNvPicPr>
          <p:nvPr/>
        </p:nvPicPr>
        <p:blipFill>
          <a:blip r:embed="rId2"/>
          <a:stretch>
            <a:fillRect/>
          </a:stretch>
        </p:blipFill>
        <p:spPr>
          <a:xfrm>
            <a:off x="9029723" y="863284"/>
            <a:ext cx="2970448" cy="3254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The I-V curve of Josephson junction</a:t>
            </a:r>
            <a:endParaRPr lang="ja-JP" altLang="en-US" sz="3600" b="1" dirty="0">
              <a:latin typeface="Khmer UI" panose="020B0502040204020203" pitchFamily="34" charset="0"/>
              <a:cs typeface="Khmer UI" panose="020B0502040204020203" pitchFamily="34" charset="0"/>
            </a:endParaRPr>
          </a:p>
        </p:txBody>
      </p:sp>
    </p:spTree>
    <p:extLst>
      <p:ext uri="{BB962C8B-B14F-4D97-AF65-F5344CB8AC3E}">
        <p14:creationId xmlns:p14="http://schemas.microsoft.com/office/powerpoint/2010/main" val="11022637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17</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Trapping Gain</a:t>
            </a:r>
            <a:endParaRPr lang="ja-JP" altLang="en-US" sz="3600" b="1" dirty="0">
              <a:latin typeface="Khmer UI" panose="020B0502040204020203" pitchFamily="34" charset="0"/>
              <a:cs typeface="Khmer UI" panose="020B0502040204020203" pitchFamily="34" charset="0"/>
            </a:endParaRPr>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4275" y="3125168"/>
            <a:ext cx="10075564" cy="2299939"/>
          </a:xfrm>
          <a:prstGeom prst="rect">
            <a:avLst/>
          </a:prstGeom>
        </p:spPr>
      </p:pic>
      <p:sp>
        <p:nvSpPr>
          <p:cNvPr id="15" name="テキスト ボックス 14"/>
          <p:cNvSpPr txBox="1"/>
          <p:nvPr/>
        </p:nvSpPr>
        <p:spPr>
          <a:xfrm>
            <a:off x="121920" y="975360"/>
            <a:ext cx="12067932" cy="2062103"/>
          </a:xfrm>
          <a:prstGeom prst="rect">
            <a:avLst/>
          </a:prstGeom>
          <a:noFill/>
        </p:spPr>
        <p:txBody>
          <a:bodyPr wrap="square" rtlCol="0">
            <a:spAutoFit/>
          </a:bodyPr>
          <a:lstStyle/>
          <a:p>
            <a:r>
              <a:rPr kumimoji="1" lang="en-US" altLang="ja-JP" sz="3200" dirty="0" smtClean="0"/>
              <a:t>STJ Back tunneling</a:t>
            </a:r>
          </a:p>
          <a:p>
            <a:pPr marL="342900" indent="-342900">
              <a:buFont typeface="Wingdings" panose="05000000000000000000" pitchFamily="2" charset="2"/>
              <a:buChar char="p"/>
            </a:pPr>
            <a:r>
              <a:rPr lang="en-US" altLang="ja-JP" sz="3200" dirty="0" smtClean="0"/>
              <a:t>When quasi-particle that is created around insulator go through the insulator layer, then quasi-particle break cooper pair in opposite layer and make cooper pair with one of quasi-particles.</a:t>
            </a:r>
          </a:p>
        </p:txBody>
      </p:sp>
    </p:spTree>
    <p:extLst>
      <p:ext uri="{BB962C8B-B14F-4D97-AF65-F5344CB8AC3E}">
        <p14:creationId xmlns:p14="http://schemas.microsoft.com/office/powerpoint/2010/main" val="9179484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18</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I-V curve of SOIFET @ ultra-low temperature</a:t>
            </a:r>
            <a:endParaRPr lang="ja-JP" altLang="en-US" sz="3600" b="1" dirty="0">
              <a:latin typeface="Khmer UI" panose="020B0502040204020203" pitchFamily="34" charset="0"/>
              <a:cs typeface="Khmer UI" panose="020B0502040204020203" pitchFamily="34" charset="0"/>
            </a:endParaRPr>
          </a:p>
        </p:txBody>
      </p:sp>
      <p:pic>
        <p:nvPicPr>
          <p:cNvPr id="13" name="図 12"/>
          <p:cNvPicPr>
            <a:picLocks noChangeAspect="1"/>
          </p:cNvPicPr>
          <p:nvPr/>
        </p:nvPicPr>
        <p:blipFill>
          <a:blip r:embed="rId2">
            <a:clrChange>
              <a:clrFrom>
                <a:srgbClr val="FFFFFF"/>
              </a:clrFrom>
              <a:clrTo>
                <a:srgbClr val="FFFFFF">
                  <a:alpha val="0"/>
                </a:srgbClr>
              </a:clrTo>
            </a:clrChange>
          </a:blip>
          <a:stretch>
            <a:fillRect/>
          </a:stretch>
        </p:blipFill>
        <p:spPr>
          <a:xfrm>
            <a:off x="459026" y="1104978"/>
            <a:ext cx="3840475" cy="2349558"/>
          </a:xfrm>
          <a:prstGeom prst="rect">
            <a:avLst/>
          </a:prstGeom>
        </p:spPr>
      </p:pic>
      <p:sp>
        <p:nvSpPr>
          <p:cNvPr id="15" name="テキスト ボックス 14"/>
          <p:cNvSpPr txBox="1"/>
          <p:nvPr/>
        </p:nvSpPr>
        <p:spPr>
          <a:xfrm>
            <a:off x="3130558" y="2753199"/>
            <a:ext cx="1159292" cy="461665"/>
          </a:xfrm>
          <a:prstGeom prst="rect">
            <a:avLst/>
          </a:prstGeom>
          <a:noFill/>
        </p:spPr>
        <p:txBody>
          <a:bodyPr wrap="none" rtlCol="0">
            <a:spAutoFit/>
          </a:bodyPr>
          <a:lstStyle/>
          <a:p>
            <a:r>
              <a:rPr kumimoji="1" lang="en-US" altLang="ja-JP" sz="2400" b="1" dirty="0" smtClean="0"/>
              <a:t>SOI-FET</a:t>
            </a:r>
            <a:endParaRPr kumimoji="1" lang="ja-JP" altLang="en-US" sz="2400" b="1" dirty="0"/>
          </a:p>
        </p:txBody>
      </p:sp>
      <p:sp>
        <p:nvSpPr>
          <p:cNvPr id="16" name="テキスト ボックス 15"/>
          <p:cNvSpPr txBox="1"/>
          <p:nvPr/>
        </p:nvSpPr>
        <p:spPr>
          <a:xfrm rot="19248594">
            <a:off x="1920725" y="1246052"/>
            <a:ext cx="1037592" cy="954107"/>
          </a:xfrm>
          <a:prstGeom prst="rect">
            <a:avLst/>
          </a:prstGeom>
          <a:noFill/>
        </p:spPr>
        <p:txBody>
          <a:bodyPr wrap="none" rtlCol="0">
            <a:spAutoFit/>
          </a:bodyPr>
          <a:lstStyle/>
          <a:p>
            <a:r>
              <a:rPr lang="en-US" altLang="ja-JP" sz="2800" dirty="0" smtClean="0"/>
              <a:t>Gate </a:t>
            </a:r>
          </a:p>
          <a:p>
            <a:r>
              <a:rPr lang="en-US" altLang="ja-JP" sz="2800" dirty="0" smtClean="0"/>
              <a:t>Metal</a:t>
            </a:r>
            <a:endParaRPr kumimoji="1" lang="ja-JP" altLang="en-US" sz="2800" dirty="0"/>
          </a:p>
        </p:txBody>
      </p:sp>
      <p:cxnSp>
        <p:nvCxnSpPr>
          <p:cNvPr id="18" name="直線矢印コネクタ 17"/>
          <p:cNvCxnSpPr/>
          <p:nvPr/>
        </p:nvCxnSpPr>
        <p:spPr>
          <a:xfrm>
            <a:off x="1307528" y="1873150"/>
            <a:ext cx="987034" cy="57492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2294562" y="1747165"/>
            <a:ext cx="1211502" cy="713606"/>
          </a:xfrm>
          <a:prstGeom prst="straightConnector1">
            <a:avLst/>
          </a:prstGeom>
          <a:ln w="381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17954" y="1678149"/>
            <a:ext cx="1093569" cy="646331"/>
          </a:xfrm>
          <a:prstGeom prst="rect">
            <a:avLst/>
          </a:prstGeom>
          <a:noFill/>
          <a:ln>
            <a:solidFill>
              <a:srgbClr val="FF0000"/>
            </a:solidFill>
          </a:ln>
        </p:spPr>
        <p:txBody>
          <a:bodyPr wrap="none" rtlCol="0">
            <a:spAutoFit/>
          </a:bodyPr>
          <a:lstStyle/>
          <a:p>
            <a:r>
              <a:rPr kumimoji="1" lang="en-US" altLang="ja-JP" b="1" dirty="0" smtClean="0">
                <a:solidFill>
                  <a:srgbClr val="FF0000"/>
                </a:solidFill>
              </a:rPr>
              <a:t>Channel </a:t>
            </a:r>
          </a:p>
          <a:p>
            <a:r>
              <a:rPr kumimoji="1" lang="en-US" altLang="ja-JP" b="1" dirty="0" smtClean="0">
                <a:solidFill>
                  <a:srgbClr val="FF0000"/>
                </a:solidFill>
              </a:rPr>
              <a:t>Width(w)</a:t>
            </a:r>
            <a:endParaRPr kumimoji="1" lang="ja-JP" altLang="en-US" b="1" dirty="0">
              <a:solidFill>
                <a:srgbClr val="FF0000"/>
              </a:solidFill>
            </a:endParaRPr>
          </a:p>
        </p:txBody>
      </p:sp>
      <p:sp>
        <p:nvSpPr>
          <p:cNvPr id="22" name="テキスト ボックス 21"/>
          <p:cNvSpPr txBox="1"/>
          <p:nvPr/>
        </p:nvSpPr>
        <p:spPr>
          <a:xfrm>
            <a:off x="3457146" y="885122"/>
            <a:ext cx="1074268" cy="646331"/>
          </a:xfrm>
          <a:prstGeom prst="rect">
            <a:avLst/>
          </a:prstGeom>
          <a:noFill/>
          <a:ln>
            <a:solidFill>
              <a:srgbClr val="00B0F0"/>
            </a:solidFill>
          </a:ln>
        </p:spPr>
        <p:txBody>
          <a:bodyPr wrap="none" rtlCol="0">
            <a:spAutoFit/>
          </a:bodyPr>
          <a:lstStyle/>
          <a:p>
            <a:r>
              <a:rPr kumimoji="1" lang="en-US" altLang="ja-JP" b="1" dirty="0" smtClean="0">
                <a:solidFill>
                  <a:srgbClr val="00B0F0"/>
                </a:solidFill>
              </a:rPr>
              <a:t>Channel </a:t>
            </a:r>
          </a:p>
          <a:p>
            <a:r>
              <a:rPr kumimoji="1" lang="en-US" altLang="ja-JP" b="1" dirty="0" smtClean="0">
                <a:solidFill>
                  <a:srgbClr val="00B0F0"/>
                </a:solidFill>
              </a:rPr>
              <a:t>Length(L)</a:t>
            </a:r>
            <a:endParaRPr kumimoji="1" lang="ja-JP" altLang="en-US" b="1" dirty="0">
              <a:solidFill>
                <a:srgbClr val="00B0F0"/>
              </a:solidFill>
            </a:endParaRPr>
          </a:p>
        </p:txBody>
      </p:sp>
      <p:pic>
        <p:nvPicPr>
          <p:cNvPr id="23" name="図 22"/>
          <p:cNvPicPr>
            <a:picLocks noChangeAspect="1"/>
          </p:cNvPicPr>
          <p:nvPr/>
        </p:nvPicPr>
        <p:blipFill>
          <a:blip r:embed="rId3"/>
          <a:stretch>
            <a:fillRect/>
          </a:stretch>
        </p:blipFill>
        <p:spPr>
          <a:xfrm>
            <a:off x="168600" y="3520150"/>
            <a:ext cx="3433524" cy="30077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4" name="テキスト ボックス 23"/>
          <p:cNvSpPr txBox="1"/>
          <p:nvPr/>
        </p:nvSpPr>
        <p:spPr>
          <a:xfrm>
            <a:off x="721288" y="3772364"/>
            <a:ext cx="2183173" cy="954107"/>
          </a:xfrm>
          <a:prstGeom prst="rect">
            <a:avLst/>
          </a:prstGeom>
          <a:noFill/>
        </p:spPr>
        <p:txBody>
          <a:bodyPr wrap="square" rtlCol="0">
            <a:spAutoFit/>
          </a:bodyPr>
          <a:lstStyle/>
          <a:p>
            <a:pPr algn="ctr"/>
            <a:r>
              <a:rPr lang="en-US" altLang="ja-JP" sz="2800" b="1" dirty="0" smtClean="0"/>
              <a:t>w=1.42um, </a:t>
            </a:r>
          </a:p>
          <a:p>
            <a:pPr algn="ctr"/>
            <a:r>
              <a:rPr lang="en-US" altLang="ja-JP" sz="2800" b="1" dirty="0" smtClean="0"/>
              <a:t>l = 0.4um</a:t>
            </a:r>
          </a:p>
        </p:txBody>
      </p:sp>
      <p:sp>
        <p:nvSpPr>
          <p:cNvPr id="25" name="テキスト ボックス 24"/>
          <p:cNvSpPr txBox="1"/>
          <p:nvPr/>
        </p:nvSpPr>
        <p:spPr>
          <a:xfrm>
            <a:off x="696402" y="4548233"/>
            <a:ext cx="2511381" cy="523220"/>
          </a:xfrm>
          <a:prstGeom prst="rect">
            <a:avLst/>
          </a:prstGeom>
          <a:noFill/>
        </p:spPr>
        <p:txBody>
          <a:bodyPr wrap="square" rtlCol="0">
            <a:spAutoFit/>
          </a:bodyPr>
          <a:lstStyle/>
          <a:p>
            <a:r>
              <a:rPr lang="en-US" altLang="ja-JP" sz="2800" b="1" dirty="0" smtClean="0">
                <a:solidFill>
                  <a:srgbClr val="FF0000"/>
                </a:solidFill>
              </a:rPr>
              <a:t>@830mK</a:t>
            </a:r>
            <a:endParaRPr kumimoji="1" lang="ja-JP" altLang="en-US" sz="2800" b="1" dirty="0">
              <a:solidFill>
                <a:srgbClr val="FF0000"/>
              </a:solidFill>
            </a:endParaRPr>
          </a:p>
        </p:txBody>
      </p:sp>
      <p:pic>
        <p:nvPicPr>
          <p:cNvPr id="26" name="図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9890" y="3457695"/>
            <a:ext cx="3606983" cy="3083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7" name="図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21678" y="3507292"/>
            <a:ext cx="3567586" cy="30089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8" name="テキスト ボックス 27"/>
          <p:cNvSpPr txBox="1"/>
          <p:nvPr/>
        </p:nvSpPr>
        <p:spPr>
          <a:xfrm>
            <a:off x="4500513" y="3664417"/>
            <a:ext cx="2183173" cy="1077218"/>
          </a:xfrm>
          <a:prstGeom prst="rect">
            <a:avLst/>
          </a:prstGeom>
          <a:noFill/>
        </p:spPr>
        <p:txBody>
          <a:bodyPr wrap="square" rtlCol="0">
            <a:spAutoFit/>
          </a:bodyPr>
          <a:lstStyle/>
          <a:p>
            <a:pPr algn="ctr"/>
            <a:r>
              <a:rPr lang="en-US" altLang="ja-JP" sz="3200" b="1" dirty="0" smtClean="0"/>
              <a:t>w=1um×4, l = </a:t>
            </a:r>
            <a:r>
              <a:rPr lang="en-US" altLang="ja-JP" sz="3200" b="1" dirty="0"/>
              <a:t>1</a:t>
            </a:r>
            <a:r>
              <a:rPr lang="en-US" altLang="ja-JP" sz="3200" b="1" dirty="0" smtClean="0"/>
              <a:t>um</a:t>
            </a:r>
          </a:p>
        </p:txBody>
      </p:sp>
      <p:sp>
        <p:nvSpPr>
          <p:cNvPr id="29" name="テキスト ボックス 28"/>
          <p:cNvSpPr txBox="1"/>
          <p:nvPr/>
        </p:nvSpPr>
        <p:spPr>
          <a:xfrm>
            <a:off x="4575094" y="4633846"/>
            <a:ext cx="2511381" cy="584775"/>
          </a:xfrm>
          <a:prstGeom prst="rect">
            <a:avLst/>
          </a:prstGeom>
          <a:noFill/>
        </p:spPr>
        <p:txBody>
          <a:bodyPr wrap="square" rtlCol="0">
            <a:spAutoFit/>
          </a:bodyPr>
          <a:lstStyle/>
          <a:p>
            <a:r>
              <a:rPr lang="en-US" altLang="ja-JP" sz="3200" b="1" dirty="0" smtClean="0">
                <a:solidFill>
                  <a:srgbClr val="FF0000"/>
                </a:solidFill>
              </a:rPr>
              <a:t>@830mK</a:t>
            </a:r>
            <a:endParaRPr kumimoji="1" lang="ja-JP" altLang="en-US" sz="3200" b="1" dirty="0">
              <a:solidFill>
                <a:srgbClr val="FF0000"/>
              </a:solidFill>
            </a:endParaRPr>
          </a:p>
        </p:txBody>
      </p:sp>
      <p:sp>
        <p:nvSpPr>
          <p:cNvPr id="30" name="テキスト ボックス 29"/>
          <p:cNvSpPr txBox="1"/>
          <p:nvPr/>
        </p:nvSpPr>
        <p:spPr>
          <a:xfrm>
            <a:off x="8326132" y="3493454"/>
            <a:ext cx="2318219" cy="1077218"/>
          </a:xfrm>
          <a:prstGeom prst="rect">
            <a:avLst/>
          </a:prstGeom>
          <a:noFill/>
        </p:spPr>
        <p:txBody>
          <a:bodyPr wrap="square" rtlCol="0">
            <a:spAutoFit/>
          </a:bodyPr>
          <a:lstStyle/>
          <a:p>
            <a:pPr algn="ctr"/>
            <a:r>
              <a:rPr lang="en-US" altLang="ja-JP" sz="3200" b="1" dirty="0" smtClean="0"/>
              <a:t>w=10um×4, l = </a:t>
            </a:r>
            <a:r>
              <a:rPr lang="en-US" altLang="ja-JP" sz="3200" b="1" dirty="0"/>
              <a:t>1</a:t>
            </a:r>
            <a:r>
              <a:rPr lang="en-US" altLang="ja-JP" sz="3200" b="1" dirty="0" smtClean="0"/>
              <a:t>um</a:t>
            </a:r>
          </a:p>
        </p:txBody>
      </p:sp>
      <p:sp>
        <p:nvSpPr>
          <p:cNvPr id="31" name="テキスト ボックス 30"/>
          <p:cNvSpPr txBox="1"/>
          <p:nvPr/>
        </p:nvSpPr>
        <p:spPr>
          <a:xfrm>
            <a:off x="8436292" y="4606431"/>
            <a:ext cx="2511381" cy="584775"/>
          </a:xfrm>
          <a:prstGeom prst="rect">
            <a:avLst/>
          </a:prstGeom>
          <a:noFill/>
        </p:spPr>
        <p:txBody>
          <a:bodyPr wrap="square" rtlCol="0">
            <a:spAutoFit/>
          </a:bodyPr>
          <a:lstStyle/>
          <a:p>
            <a:r>
              <a:rPr lang="en-US" altLang="ja-JP" sz="3200" b="1" dirty="0" smtClean="0">
                <a:solidFill>
                  <a:srgbClr val="FF0000"/>
                </a:solidFill>
              </a:rPr>
              <a:t>@830mK</a:t>
            </a:r>
            <a:endParaRPr kumimoji="1" lang="ja-JP" altLang="en-US" sz="3200" b="1" dirty="0">
              <a:solidFill>
                <a:srgbClr val="FF0000"/>
              </a:solidFill>
            </a:endParaRPr>
          </a:p>
        </p:txBody>
      </p:sp>
      <p:sp>
        <p:nvSpPr>
          <p:cNvPr id="8" name="テキスト ボックス 7"/>
          <p:cNvSpPr txBox="1"/>
          <p:nvPr/>
        </p:nvSpPr>
        <p:spPr>
          <a:xfrm>
            <a:off x="4978600" y="1501055"/>
            <a:ext cx="5989224" cy="1200329"/>
          </a:xfrm>
          <a:prstGeom prst="rect">
            <a:avLst/>
          </a:prstGeom>
          <a:noFill/>
        </p:spPr>
        <p:txBody>
          <a:bodyPr wrap="square" rtlCol="0">
            <a:spAutoFit/>
          </a:bodyPr>
          <a:lstStyle/>
          <a:p>
            <a:r>
              <a:rPr lang="en-US" altLang="ja-JP" sz="3600" dirty="0" smtClean="0"/>
              <a:t>We can see the I-V curve for each W/L value. </a:t>
            </a:r>
            <a:endParaRPr kumimoji="1" lang="ja-JP" altLang="en-US" sz="3600" dirty="0"/>
          </a:p>
        </p:txBody>
      </p:sp>
    </p:spTree>
    <p:extLst>
      <p:ext uri="{BB962C8B-B14F-4D97-AF65-F5344CB8AC3E}">
        <p14:creationId xmlns:p14="http://schemas.microsoft.com/office/powerpoint/2010/main" val="8295029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19</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Requirement for leakage current of Nb/Al-STJ</a:t>
            </a:r>
            <a:endParaRPr lang="ja-JP" altLang="en-US" sz="3600" b="1" dirty="0">
              <a:latin typeface="Khmer UI" panose="020B0502040204020203" pitchFamily="34" charset="0"/>
              <a:cs typeface="Khmer UI" panose="020B0502040204020203" pitchFamily="34" charset="0"/>
            </a:endParaRPr>
          </a:p>
        </p:txBody>
      </p:sp>
      <p:sp>
        <p:nvSpPr>
          <p:cNvPr id="2" name="テキスト ボックス 1"/>
          <p:cNvSpPr txBox="1"/>
          <p:nvPr/>
        </p:nvSpPr>
        <p:spPr>
          <a:xfrm>
            <a:off x="23610" y="875404"/>
            <a:ext cx="11533909" cy="1077218"/>
          </a:xfrm>
          <a:prstGeom prst="rect">
            <a:avLst/>
          </a:prstGeom>
          <a:noFill/>
        </p:spPr>
        <p:txBody>
          <a:bodyPr wrap="square" rtlCol="0">
            <a:spAutoFit/>
          </a:bodyPr>
          <a:lstStyle/>
          <a:p>
            <a:r>
              <a:rPr kumimoji="1" lang="en-US" altLang="ja-JP" sz="3200" dirty="0" smtClean="0"/>
              <a:t>When </a:t>
            </a:r>
            <a:r>
              <a:rPr lang="en-US" altLang="ja-JP" sz="3200" dirty="0" smtClean="0"/>
              <a:t>far-infrared single photon incident to the Nb/Al-STJ, </a:t>
            </a:r>
            <a:r>
              <a:rPr kumimoji="1" lang="en-US" altLang="ja-JP" sz="3200" dirty="0" smtClean="0"/>
              <a:t>Number of created quasi-particle in STJ is around </a:t>
            </a:r>
            <a:r>
              <a:rPr kumimoji="1" lang="en-US" altLang="ja-JP" sz="3200" b="1" u="sng" dirty="0" smtClean="0">
                <a:solidFill>
                  <a:srgbClr val="FF0000"/>
                </a:solidFill>
              </a:rPr>
              <a:t>100e</a:t>
            </a:r>
            <a:r>
              <a:rPr kumimoji="1" lang="en-US" altLang="ja-JP" sz="3200" dirty="0" smtClean="0"/>
              <a:t>(assuming Gal = 10).</a:t>
            </a:r>
            <a:endParaRPr kumimoji="1" lang="ja-JP" altLang="en-US" sz="3200" dirty="0"/>
          </a:p>
        </p:txBody>
      </p:sp>
      <p:sp>
        <p:nvSpPr>
          <p:cNvPr id="32" name="テキスト ボックス 31"/>
          <p:cNvSpPr txBox="1"/>
          <p:nvPr/>
        </p:nvSpPr>
        <p:spPr>
          <a:xfrm>
            <a:off x="23610" y="1922534"/>
            <a:ext cx="11533909" cy="1077218"/>
          </a:xfrm>
          <a:prstGeom prst="rect">
            <a:avLst/>
          </a:prstGeom>
          <a:noFill/>
        </p:spPr>
        <p:txBody>
          <a:bodyPr wrap="square" rtlCol="0">
            <a:spAutoFit/>
          </a:bodyPr>
          <a:lstStyle/>
          <a:p>
            <a:r>
              <a:rPr lang="en-US" altLang="ja-JP" sz="3200" dirty="0" smtClean="0"/>
              <a:t>We want to separate between the signal and pedestal (3 sigma). so requirement for fluctuation of the leakage current of STJ is follow.</a:t>
            </a:r>
            <a:endParaRPr kumimoji="1" lang="ja-JP" altLang="en-US" sz="3200" dirty="0"/>
          </a:p>
        </p:txBody>
      </p:sp>
      <mc:AlternateContent xmlns:mc="http://schemas.openxmlformats.org/markup-compatibility/2006" xmlns:a14="http://schemas.microsoft.com/office/drawing/2010/main">
        <mc:Choice Requires="a14">
          <p:sp>
            <p:nvSpPr>
              <p:cNvPr id="3" name="テキスト ボックス 2"/>
              <p:cNvSpPr txBox="1"/>
              <p:nvPr/>
            </p:nvSpPr>
            <p:spPr>
              <a:xfrm>
                <a:off x="4095482" y="2981606"/>
                <a:ext cx="3502305" cy="6615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4400" i="1" smtClean="0">
                          <a:latin typeface="Cambria Math" panose="02040503050406030204" pitchFamily="18" charset="0"/>
                        </a:rPr>
                        <m:t>𝛿</m:t>
                      </m:r>
                      <m:r>
                        <a:rPr kumimoji="1" lang="en-US" altLang="ja-JP" sz="4400" b="0" i="1" smtClean="0">
                          <a:latin typeface="Cambria Math" panose="02040503050406030204" pitchFamily="18" charset="0"/>
                        </a:rPr>
                        <m:t>𝑁</m:t>
                      </m:r>
                      <m:r>
                        <a:rPr kumimoji="1" lang="en-US" altLang="ja-JP" sz="4400" b="0" i="1" baseline="-25000" smtClean="0">
                          <a:latin typeface="Cambria Math" panose="02040503050406030204" pitchFamily="18" charset="0"/>
                        </a:rPr>
                        <m:t>𝑞𝑙𝑒𝑎𝑘</m:t>
                      </m:r>
                      <m:r>
                        <a:rPr lang="en-US" altLang="ja-JP" sz="4400" i="1">
                          <a:latin typeface="Cambria Math" panose="02040503050406030204" pitchFamily="18" charset="0"/>
                        </a:rPr>
                        <m:t>=</m:t>
                      </m:r>
                      <m:r>
                        <a:rPr lang="en-US" altLang="ja-JP" sz="4400" b="0" i="0" smtClean="0">
                          <a:latin typeface="Cambria Math" panose="02040503050406030204" pitchFamily="18" charset="0"/>
                        </a:rPr>
                        <m:t>33 </m:t>
                      </m:r>
                      <m:r>
                        <m:rPr>
                          <m:sty m:val="p"/>
                        </m:rPr>
                        <a:rPr lang="en-US" altLang="ja-JP" sz="4400" b="0" i="0" smtClean="0">
                          <a:latin typeface="Cambria Math" panose="02040503050406030204" pitchFamily="18" charset="0"/>
                        </a:rPr>
                        <m:t>e</m:t>
                      </m:r>
                    </m:oMath>
                  </m:oMathPara>
                </a14:m>
                <a:endParaRPr kumimoji="1" lang="ja-JP" altLang="en-US" sz="4400" baseline="-25000" dirty="0"/>
              </a:p>
            </p:txBody>
          </p:sp>
        </mc:Choice>
        <mc:Fallback xmlns="">
          <p:sp>
            <p:nvSpPr>
              <p:cNvPr id="3" name="テキスト ボックス 2"/>
              <p:cNvSpPr txBox="1">
                <a:spLocks noRot="1" noChangeAspect="1" noMove="1" noResize="1" noEditPoints="1" noAdjustHandles="1" noChangeArrowheads="1" noChangeShapeType="1" noTextEdit="1"/>
              </p:cNvSpPr>
              <p:nvPr/>
            </p:nvSpPr>
            <p:spPr>
              <a:xfrm>
                <a:off x="4095482" y="2981606"/>
                <a:ext cx="3502305" cy="661528"/>
              </a:xfrm>
              <a:prstGeom prst="rect">
                <a:avLst/>
              </a:prstGeom>
              <a:blipFill rotWithShape="0">
                <a:blip r:embed="rId2"/>
                <a:stretch>
                  <a:fillRect b="-11927"/>
                </a:stretch>
              </a:blipFill>
            </p:spPr>
            <p:txBody>
              <a:bodyPr/>
              <a:lstStyle/>
              <a:p>
                <a:r>
                  <a:rPr lang="ja-JP" altLang="en-US">
                    <a:noFill/>
                  </a:rPr>
                  <a:t> </a:t>
                </a:r>
              </a:p>
            </p:txBody>
          </p:sp>
        </mc:Fallback>
      </mc:AlternateContent>
      <p:sp>
        <p:nvSpPr>
          <p:cNvPr id="33" name="テキスト ボックス 32"/>
          <p:cNvSpPr txBox="1"/>
          <p:nvPr/>
        </p:nvSpPr>
        <p:spPr>
          <a:xfrm>
            <a:off x="23610" y="3698793"/>
            <a:ext cx="11533909" cy="1077218"/>
          </a:xfrm>
          <a:prstGeom prst="rect">
            <a:avLst/>
          </a:prstGeom>
          <a:noFill/>
        </p:spPr>
        <p:txBody>
          <a:bodyPr wrap="square" rtlCol="0">
            <a:spAutoFit/>
          </a:bodyPr>
          <a:lstStyle/>
          <a:p>
            <a:r>
              <a:rPr lang="en-US" altLang="ja-JP" sz="3200" dirty="0" smtClean="0"/>
              <a:t>If we assume that integration width is 1.5 </a:t>
            </a:r>
            <a:r>
              <a:rPr lang="en-US" altLang="ja-JP" sz="3200" dirty="0" err="1" smtClean="0"/>
              <a:t>uS</a:t>
            </a:r>
            <a:r>
              <a:rPr lang="en-US" altLang="ja-JP" sz="3200" dirty="0" smtClean="0"/>
              <a:t>, our requirement for the leakage current is…</a:t>
            </a:r>
            <a:endParaRPr kumimoji="1" lang="ja-JP" altLang="en-US" sz="3200" dirty="0"/>
          </a:p>
        </p:txBody>
      </p:sp>
      <mc:AlternateContent xmlns:mc="http://schemas.openxmlformats.org/markup-compatibility/2006" xmlns:a14="http://schemas.microsoft.com/office/drawing/2010/main">
        <mc:Choice Requires="a14">
          <p:sp>
            <p:nvSpPr>
              <p:cNvPr id="34" name="テキスト ボックス 33"/>
              <p:cNvSpPr txBox="1"/>
              <p:nvPr/>
            </p:nvSpPr>
            <p:spPr>
              <a:xfrm>
                <a:off x="4095481" y="4500906"/>
                <a:ext cx="3824509" cy="6615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4400" b="0" i="1" smtClean="0">
                          <a:latin typeface="Cambria Math" panose="02040503050406030204" pitchFamily="18" charset="0"/>
                        </a:rPr>
                        <m:t>𝑁</m:t>
                      </m:r>
                      <m:r>
                        <a:rPr kumimoji="1" lang="en-US" altLang="ja-JP" sz="4400" b="0" i="1" baseline="-25000" smtClean="0">
                          <a:latin typeface="Cambria Math" panose="02040503050406030204" pitchFamily="18" charset="0"/>
                        </a:rPr>
                        <m:t>𝑞𝑙𝑒𝑎𝑘</m:t>
                      </m:r>
                      <m:r>
                        <a:rPr lang="en-US" altLang="ja-JP" sz="4400" i="1">
                          <a:latin typeface="Cambria Math" panose="02040503050406030204" pitchFamily="18" charset="0"/>
                        </a:rPr>
                        <m:t>=</m:t>
                      </m:r>
                      <m:r>
                        <a:rPr lang="en-US" altLang="ja-JP" sz="4400" b="0" i="0" smtClean="0">
                          <a:latin typeface="Cambria Math" panose="02040503050406030204" pitchFamily="18" charset="0"/>
                        </a:rPr>
                        <m:t>1089 </m:t>
                      </m:r>
                      <m:r>
                        <m:rPr>
                          <m:sty m:val="p"/>
                        </m:rPr>
                        <a:rPr lang="en-US" altLang="ja-JP" sz="4400" b="0" i="0" smtClean="0">
                          <a:latin typeface="Cambria Math" panose="02040503050406030204" pitchFamily="18" charset="0"/>
                        </a:rPr>
                        <m:t>e</m:t>
                      </m:r>
                    </m:oMath>
                  </m:oMathPara>
                </a14:m>
                <a:endParaRPr kumimoji="1" lang="ja-JP" altLang="en-US" sz="4400" baseline="-25000" dirty="0"/>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095481" y="4500906"/>
                <a:ext cx="3824509" cy="661528"/>
              </a:xfrm>
              <a:prstGeom prst="rect">
                <a:avLst/>
              </a:prstGeom>
              <a:blipFill rotWithShape="0">
                <a:blip r:embed="rId3"/>
                <a:stretch>
                  <a:fillRect b="-1284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正方形/長方形 6"/>
              <p:cNvSpPr/>
              <p:nvPr/>
            </p:nvSpPr>
            <p:spPr>
              <a:xfrm>
                <a:off x="2743200" y="5318171"/>
                <a:ext cx="7196137" cy="10804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sz="3200" i="1">
                          <a:latin typeface="Cambria Math" panose="02040503050406030204" pitchFamily="18" charset="0"/>
                          <a:ea typeface="Cambria Math" panose="02040503050406030204" pitchFamily="18" charset="0"/>
                        </a:rPr>
                        <m:t>𝐼</m:t>
                      </m:r>
                      <m:r>
                        <a:rPr lang="en-US" altLang="ja-JP" sz="3200" i="1" baseline="-25000">
                          <a:latin typeface="Cambria Math" panose="02040503050406030204" pitchFamily="18" charset="0"/>
                          <a:ea typeface="Cambria Math" panose="02040503050406030204" pitchFamily="18" charset="0"/>
                        </a:rPr>
                        <m:t>𝑙𝑒𝑎𝑘</m:t>
                      </m:r>
                      <m:r>
                        <a:rPr lang="en-US" altLang="ja-JP" sz="3200" i="1">
                          <a:latin typeface="Cambria Math" panose="02040503050406030204" pitchFamily="18" charset="0"/>
                          <a:ea typeface="Cambria Math" panose="02040503050406030204" pitchFamily="18" charset="0"/>
                        </a:rPr>
                        <m:t>=</m:t>
                      </m:r>
                      <m:f>
                        <m:fPr>
                          <m:ctrlPr>
                            <a:rPr lang="en-US" altLang="ja-JP" sz="3200" i="1">
                              <a:latin typeface="Cambria Math" panose="02040503050406030204" pitchFamily="18" charset="0"/>
                              <a:ea typeface="Cambria Math" panose="02040503050406030204" pitchFamily="18" charset="0"/>
                            </a:rPr>
                          </m:ctrlPr>
                        </m:fPr>
                        <m:num>
                          <m:r>
                            <a:rPr lang="en-US" altLang="ja-JP" sz="3200" i="1">
                              <a:latin typeface="Cambria Math" panose="02040503050406030204" pitchFamily="18" charset="0"/>
                              <a:ea typeface="Cambria Math" panose="02040503050406030204" pitchFamily="18" charset="0"/>
                            </a:rPr>
                            <m:t>1089×1.6×</m:t>
                          </m:r>
                          <m:sSup>
                            <m:sSupPr>
                              <m:ctrlPr>
                                <a:rPr lang="en-US" altLang="ja-JP" sz="3200" i="1">
                                  <a:latin typeface="Cambria Math" panose="02040503050406030204" pitchFamily="18" charset="0"/>
                                  <a:ea typeface="Cambria Math" panose="02040503050406030204" pitchFamily="18" charset="0"/>
                                </a:rPr>
                              </m:ctrlPr>
                            </m:sSupPr>
                            <m:e>
                              <m:r>
                                <a:rPr lang="en-US" altLang="ja-JP" sz="3200" i="1">
                                  <a:latin typeface="Cambria Math" panose="02040503050406030204" pitchFamily="18" charset="0"/>
                                  <a:ea typeface="Cambria Math" panose="02040503050406030204" pitchFamily="18" charset="0"/>
                                </a:rPr>
                                <m:t>10</m:t>
                              </m:r>
                            </m:e>
                            <m:sup>
                              <m:r>
                                <a:rPr lang="en-US" altLang="ja-JP" sz="3200" i="1">
                                  <a:latin typeface="Cambria Math" panose="02040503050406030204" pitchFamily="18" charset="0"/>
                                  <a:ea typeface="Cambria Math" panose="02040503050406030204" pitchFamily="18" charset="0"/>
                                </a:rPr>
                                <m:t>−19</m:t>
                              </m:r>
                            </m:sup>
                          </m:sSup>
                        </m:num>
                        <m:den>
                          <m:r>
                            <a:rPr lang="en-US" altLang="ja-JP" sz="3200" i="1">
                              <a:latin typeface="Cambria Math" panose="02040503050406030204" pitchFamily="18" charset="0"/>
                              <a:ea typeface="Cambria Math" panose="02040503050406030204" pitchFamily="18" charset="0"/>
                            </a:rPr>
                            <m:t>1.5×</m:t>
                          </m:r>
                          <m:sSup>
                            <m:sSupPr>
                              <m:ctrlPr>
                                <a:rPr lang="en-US" altLang="ja-JP" sz="3200" i="1">
                                  <a:latin typeface="Cambria Math" panose="02040503050406030204" pitchFamily="18" charset="0"/>
                                  <a:ea typeface="Cambria Math" panose="02040503050406030204" pitchFamily="18" charset="0"/>
                                </a:rPr>
                              </m:ctrlPr>
                            </m:sSupPr>
                            <m:e>
                              <m:r>
                                <a:rPr lang="en-US" altLang="ja-JP" sz="3200" i="1">
                                  <a:latin typeface="Cambria Math" panose="02040503050406030204" pitchFamily="18" charset="0"/>
                                  <a:ea typeface="Cambria Math" panose="02040503050406030204" pitchFamily="18" charset="0"/>
                                </a:rPr>
                                <m:t>10</m:t>
                              </m:r>
                            </m:e>
                            <m:sup>
                              <m:r>
                                <a:rPr lang="en-US" altLang="ja-JP" sz="3200" i="1">
                                  <a:latin typeface="Cambria Math" panose="02040503050406030204" pitchFamily="18" charset="0"/>
                                  <a:ea typeface="Cambria Math" panose="02040503050406030204" pitchFamily="18" charset="0"/>
                                </a:rPr>
                                <m:t>−6</m:t>
                              </m:r>
                            </m:sup>
                          </m:sSup>
                        </m:den>
                      </m:f>
                      <m:r>
                        <a:rPr lang="en-US" altLang="ja-JP" sz="3200" i="1">
                          <a:latin typeface="Cambria Math" panose="02040503050406030204" pitchFamily="18" charset="0"/>
                          <a:ea typeface="Cambria Math" panose="02040503050406030204" pitchFamily="18" charset="0"/>
                        </a:rPr>
                        <m:t>=108</m:t>
                      </m:r>
                      <m:d>
                        <m:dPr>
                          <m:begChr m:val="["/>
                          <m:endChr m:val="]"/>
                          <m:ctrlPr>
                            <a:rPr lang="en-US" altLang="ja-JP" sz="3200" i="1">
                              <a:latin typeface="Cambria Math" panose="02040503050406030204" pitchFamily="18" charset="0"/>
                              <a:ea typeface="Cambria Math" panose="02040503050406030204" pitchFamily="18" charset="0"/>
                            </a:rPr>
                          </m:ctrlPr>
                        </m:dPr>
                        <m:e>
                          <m:r>
                            <a:rPr lang="en-US" altLang="ja-JP" sz="3200" i="1">
                              <a:latin typeface="Cambria Math" panose="02040503050406030204" pitchFamily="18" charset="0"/>
                              <a:ea typeface="Cambria Math" panose="02040503050406030204" pitchFamily="18" charset="0"/>
                            </a:rPr>
                            <m:t>𝑝𝐴</m:t>
                          </m:r>
                        </m:e>
                      </m:d>
                    </m:oMath>
                  </m:oMathPara>
                </a14:m>
                <a:endParaRPr lang="ja-JP" altLang="en-US" sz="3200" dirty="0"/>
              </a:p>
            </p:txBody>
          </p:sp>
        </mc:Choice>
        <mc:Fallback xmlns="">
          <p:sp>
            <p:nvSpPr>
              <p:cNvPr id="7" name="正方形/長方形 6"/>
              <p:cNvSpPr>
                <a:spLocks noRot="1" noChangeAspect="1" noMove="1" noResize="1" noEditPoints="1" noAdjustHandles="1" noChangeArrowheads="1" noChangeShapeType="1" noTextEdit="1"/>
              </p:cNvSpPr>
              <p:nvPr/>
            </p:nvSpPr>
            <p:spPr>
              <a:xfrm>
                <a:off x="2743200" y="5318171"/>
                <a:ext cx="7196137" cy="1080489"/>
              </a:xfrm>
              <a:prstGeom prst="rect">
                <a:avLst/>
              </a:prstGeom>
              <a:blipFill rotWithShape="0">
                <a:blip r:embed="rId4"/>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8596820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31" y="79682"/>
            <a:ext cx="12192000" cy="712279"/>
          </a:xfrm>
        </p:spPr>
        <p:txBody>
          <a:bodyPr>
            <a:noAutofit/>
          </a:bodyPr>
          <a:lstStyle/>
          <a:p>
            <a:r>
              <a:rPr lang="en-US" altLang="ja-JP" sz="4800" b="1" dirty="0" smtClean="0">
                <a:latin typeface="Khmer UI" panose="020B0502040204020203" pitchFamily="34" charset="0"/>
                <a:cs typeface="Khmer UI" panose="020B0502040204020203" pitchFamily="34" charset="0"/>
              </a:rPr>
              <a:t>Outline</a:t>
            </a:r>
            <a:endParaRPr lang="ja-JP" altLang="en-US" sz="4800" b="1" dirty="0">
              <a:latin typeface="Khmer UI" panose="020B0502040204020203" pitchFamily="34" charset="0"/>
              <a:cs typeface="Khmer UI" panose="020B0502040204020203" pitchFamily="34" charset="0"/>
            </a:endParaRPr>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2</a:t>
            </a:fld>
            <a:endParaRPr lang="ja-JP" altLang="en-US" sz="2000" dirty="0"/>
          </a:p>
        </p:txBody>
      </p:sp>
      <p:sp>
        <p:nvSpPr>
          <p:cNvPr id="3" name="テキスト ボックス 2"/>
          <p:cNvSpPr txBox="1"/>
          <p:nvPr/>
        </p:nvSpPr>
        <p:spPr>
          <a:xfrm>
            <a:off x="-2148" y="949343"/>
            <a:ext cx="12168000" cy="5509200"/>
          </a:xfrm>
          <a:prstGeom prst="rect">
            <a:avLst/>
          </a:prstGeom>
          <a:noFill/>
        </p:spPr>
        <p:txBody>
          <a:bodyPr wrap="square" rtlCol="0">
            <a:spAutoFit/>
          </a:bodyPr>
          <a:lstStyle/>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Motivation(Search for </a:t>
            </a:r>
            <a:r>
              <a:rPr lang="en-US" altLang="ja-JP" sz="3200" b="1" dirty="0">
                <a:latin typeface="Khmer UI" panose="020B0502040204020203" pitchFamily="34" charset="0"/>
                <a:cs typeface="Khmer UI" panose="020B0502040204020203" pitchFamily="34" charset="0"/>
              </a:rPr>
              <a:t>N</a:t>
            </a:r>
            <a:r>
              <a:rPr lang="en-US" altLang="ja-JP" sz="3200" b="1" dirty="0" smtClean="0">
                <a:latin typeface="Khmer UI" panose="020B0502040204020203" pitchFamily="34" charset="0"/>
                <a:cs typeface="Khmer UI" panose="020B0502040204020203" pitchFamily="34" charset="0"/>
              </a:rPr>
              <a:t>eutrino </a:t>
            </a:r>
            <a:r>
              <a:rPr lang="en-US" altLang="ja-JP" sz="3200" b="1" dirty="0">
                <a:latin typeface="Khmer UI" panose="020B0502040204020203" pitchFamily="34" charset="0"/>
                <a:cs typeface="Khmer UI" panose="020B0502040204020203" pitchFamily="34" charset="0"/>
              </a:rPr>
              <a:t>R</a:t>
            </a:r>
            <a:r>
              <a:rPr lang="en-US" altLang="ja-JP" sz="3200" b="1" dirty="0" smtClean="0">
                <a:latin typeface="Khmer UI" panose="020B0502040204020203" pitchFamily="34" charset="0"/>
                <a:cs typeface="Khmer UI" panose="020B0502040204020203" pitchFamily="34" charset="0"/>
              </a:rPr>
              <a:t>adiative </a:t>
            </a:r>
            <a:r>
              <a:rPr lang="en-US" altLang="ja-JP" sz="3200" b="1" dirty="0">
                <a:latin typeface="Khmer UI" panose="020B0502040204020203" pitchFamily="34" charset="0"/>
                <a:cs typeface="Khmer UI" panose="020B0502040204020203" pitchFamily="34" charset="0"/>
              </a:rPr>
              <a:t>D</a:t>
            </a:r>
            <a:r>
              <a:rPr lang="en-US" altLang="ja-JP" sz="3200" b="1" dirty="0" smtClean="0">
                <a:latin typeface="Khmer UI" panose="020B0502040204020203" pitchFamily="34" charset="0"/>
                <a:cs typeface="Khmer UI" panose="020B0502040204020203" pitchFamily="34" charset="0"/>
              </a:rPr>
              <a:t>ecay)</a:t>
            </a:r>
          </a:p>
          <a:p>
            <a:pPr marL="285744" indent="-285744">
              <a:buClr>
                <a:srgbClr val="66FF66"/>
              </a:buClr>
              <a:buFont typeface="Wingdings" panose="05000000000000000000" pitchFamily="2" charset="2"/>
              <a:buChar char="p"/>
            </a:pPr>
            <a:endParaRPr lang="en-US" altLang="ja-JP" sz="3200" b="1" dirty="0">
              <a:latin typeface="Khmer UI" panose="020B0502040204020203" pitchFamily="34" charset="0"/>
              <a:cs typeface="Khmer UI" panose="020B0502040204020203" pitchFamily="34" charset="0"/>
            </a:endParaRPr>
          </a:p>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Introduction of Superconducting Tunnel Junction(STJ)</a:t>
            </a:r>
          </a:p>
          <a:p>
            <a:pPr marL="285744" indent="-285744">
              <a:buClr>
                <a:srgbClr val="66FF66"/>
              </a:buClr>
              <a:buFont typeface="Wingdings" panose="05000000000000000000" pitchFamily="2" charset="2"/>
              <a:buChar char="p"/>
            </a:pPr>
            <a:endParaRPr lang="en-US" altLang="ja-JP" sz="3200" b="1" dirty="0" smtClean="0">
              <a:latin typeface="Khmer UI" panose="020B0502040204020203" pitchFamily="34" charset="0"/>
              <a:cs typeface="Khmer UI" panose="020B0502040204020203" pitchFamily="34" charset="0"/>
            </a:endParaRPr>
          </a:p>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STJ on Silicon-on-Insulator Preamplifier-board(SOI-STJ)</a:t>
            </a:r>
          </a:p>
          <a:p>
            <a:pPr marL="285744" indent="-285744">
              <a:buClr>
                <a:srgbClr val="66FF66"/>
              </a:buClr>
              <a:buFont typeface="Wingdings" panose="05000000000000000000" pitchFamily="2" charset="2"/>
              <a:buChar char="p"/>
            </a:pPr>
            <a:endParaRPr lang="en-US" altLang="ja-JP" sz="3200" b="1" dirty="0">
              <a:latin typeface="Khmer UI" panose="020B0502040204020203" pitchFamily="34" charset="0"/>
              <a:cs typeface="Khmer UI" panose="020B0502040204020203" pitchFamily="34" charset="0"/>
            </a:endParaRPr>
          </a:p>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Current Status on Development of SOI-STJ</a:t>
            </a:r>
          </a:p>
          <a:p>
            <a:pPr marL="285744" indent="-285744">
              <a:buClr>
                <a:srgbClr val="66FF66"/>
              </a:buClr>
              <a:buFont typeface="Wingdings" panose="05000000000000000000" pitchFamily="2" charset="2"/>
              <a:buChar char="p"/>
            </a:pPr>
            <a:endParaRPr lang="en-US" altLang="ja-JP" sz="3200" b="1" dirty="0">
              <a:latin typeface="Khmer UI" panose="020B0502040204020203" pitchFamily="34" charset="0"/>
              <a:cs typeface="Khmer UI" panose="020B0502040204020203" pitchFamily="34" charset="0"/>
            </a:endParaRPr>
          </a:p>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Future Plan</a:t>
            </a:r>
          </a:p>
          <a:p>
            <a:pPr marL="285744" indent="-285744">
              <a:buClr>
                <a:srgbClr val="66FF66"/>
              </a:buClr>
              <a:buFont typeface="Wingdings" panose="05000000000000000000" pitchFamily="2" charset="2"/>
              <a:buChar char="p"/>
            </a:pPr>
            <a:endParaRPr lang="en-US" altLang="ja-JP" sz="3200" b="1" dirty="0">
              <a:latin typeface="Khmer UI" panose="020B0502040204020203" pitchFamily="34" charset="0"/>
              <a:cs typeface="Khmer UI" panose="020B0502040204020203" pitchFamily="34" charset="0"/>
            </a:endParaRPr>
          </a:p>
          <a:p>
            <a:pPr marL="285744" indent="-285744">
              <a:buClr>
                <a:srgbClr val="66FF66"/>
              </a:buClr>
              <a:buFont typeface="Wingdings" panose="05000000000000000000" pitchFamily="2" charset="2"/>
              <a:buChar char="p"/>
            </a:pPr>
            <a:r>
              <a:rPr lang="en-US" altLang="ja-JP" sz="3200" b="1" dirty="0" smtClean="0">
                <a:latin typeface="Khmer UI" panose="020B0502040204020203" pitchFamily="34" charset="0"/>
                <a:cs typeface="Khmer UI" panose="020B0502040204020203" pitchFamily="34" charset="0"/>
              </a:rPr>
              <a:t>Summary</a:t>
            </a:r>
          </a:p>
        </p:txBody>
      </p:sp>
      <p:sp>
        <p:nvSpPr>
          <p:cNvPr id="11"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Tree>
    <p:extLst>
      <p:ext uri="{BB962C8B-B14F-4D97-AF65-F5344CB8AC3E}">
        <p14:creationId xmlns:p14="http://schemas.microsoft.com/office/powerpoint/2010/main" val="913438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20</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Temperature Dependence of I-V curve</a:t>
            </a:r>
            <a:endParaRPr lang="ja-JP" altLang="en-US" sz="3600" b="1" dirty="0">
              <a:latin typeface="Khmer UI" panose="020B0502040204020203" pitchFamily="34" charset="0"/>
              <a:cs typeface="Khmer UI" panose="020B0502040204020203" pitchFamily="34" charset="0"/>
            </a:endParaRPr>
          </a:p>
        </p:txBody>
      </p:sp>
      <p:pic>
        <p:nvPicPr>
          <p:cNvPr id="9" name="図 8"/>
          <p:cNvPicPr>
            <a:picLocks noChangeAspect="1"/>
          </p:cNvPicPr>
          <p:nvPr/>
        </p:nvPicPr>
        <p:blipFill>
          <a:blip r:embed="rId2"/>
          <a:stretch>
            <a:fillRect/>
          </a:stretch>
        </p:blipFill>
        <p:spPr>
          <a:xfrm>
            <a:off x="820761" y="1029450"/>
            <a:ext cx="5174913" cy="39255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図 7"/>
          <p:cNvPicPr>
            <a:picLocks noChangeAspect="1"/>
          </p:cNvPicPr>
          <p:nvPr/>
        </p:nvPicPr>
        <p:blipFill>
          <a:blip r:embed="rId3"/>
          <a:stretch>
            <a:fillRect/>
          </a:stretch>
        </p:blipFill>
        <p:spPr>
          <a:xfrm>
            <a:off x="6295592" y="1036405"/>
            <a:ext cx="5175971" cy="39273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テキスト ボックス 9"/>
          <p:cNvSpPr txBox="1"/>
          <p:nvPr/>
        </p:nvSpPr>
        <p:spPr>
          <a:xfrm>
            <a:off x="95051" y="5169844"/>
            <a:ext cx="11801245" cy="1200329"/>
          </a:xfrm>
          <a:prstGeom prst="rect">
            <a:avLst/>
          </a:prstGeom>
          <a:noFill/>
        </p:spPr>
        <p:txBody>
          <a:bodyPr wrap="square" rtlCol="0">
            <a:spAutoFit/>
          </a:bodyPr>
          <a:lstStyle/>
          <a:p>
            <a:r>
              <a:rPr kumimoji="1" lang="en-US" altLang="ja-JP" sz="3600" dirty="0" smtClean="0"/>
              <a:t>Threshold voltage is changed. But the other properties are almos</a:t>
            </a:r>
            <a:r>
              <a:rPr lang="en-US" altLang="ja-JP" sz="3600" dirty="0" smtClean="0"/>
              <a:t>t unchanged.</a:t>
            </a:r>
            <a:endParaRPr kumimoji="1" lang="ja-JP" altLang="en-US" sz="3600" dirty="0"/>
          </a:p>
        </p:txBody>
      </p:sp>
    </p:spTree>
    <p:extLst>
      <p:ext uri="{BB962C8B-B14F-4D97-AF65-F5344CB8AC3E}">
        <p14:creationId xmlns:p14="http://schemas.microsoft.com/office/powerpoint/2010/main" val="17529380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21</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b="1" dirty="0" smtClean="0">
                <a:latin typeface="Khmer UI" panose="020B0502040204020203" pitchFamily="34" charset="0"/>
                <a:cs typeface="Khmer UI" panose="020B0502040204020203" pitchFamily="34" charset="0"/>
              </a:rPr>
              <a:t>Energy resolution of Nb/Al-STJ</a:t>
            </a:r>
            <a:endParaRPr lang="ja-JP" altLang="en-US" sz="3600" b="1" dirty="0">
              <a:latin typeface="Khmer UI" panose="020B0502040204020203" pitchFamily="34" charset="0"/>
              <a:cs typeface="Khmer UI" panose="020B0502040204020203" pitchFamily="34" charset="0"/>
            </a:endParaRPr>
          </a:p>
        </p:txBody>
      </p:sp>
      <mc:AlternateContent xmlns:mc="http://schemas.openxmlformats.org/markup-compatibility/2006" xmlns:a14="http://schemas.microsoft.com/office/drawing/2010/main">
        <mc:Choice Requires="a14">
          <p:sp>
            <p:nvSpPr>
              <p:cNvPr id="2" name="テキスト ボックス 1"/>
              <p:cNvSpPr txBox="1"/>
              <p:nvPr/>
            </p:nvSpPr>
            <p:spPr>
              <a:xfrm>
                <a:off x="2368358" y="1426965"/>
                <a:ext cx="7502503" cy="8944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4800" b="1" i="0" smtClean="0">
                          <a:latin typeface="Cambria Math" panose="02040503050406030204" pitchFamily="18" charset="0"/>
                        </a:rPr>
                        <m:t>𝛅</m:t>
                      </m:r>
                      <m:r>
                        <a:rPr kumimoji="1" lang="en-US" altLang="ja-JP" sz="4800" b="1" i="0" smtClean="0">
                          <a:latin typeface="Cambria Math" panose="02040503050406030204" pitchFamily="18" charset="0"/>
                        </a:rPr>
                        <m:t>𝐄</m:t>
                      </m:r>
                      <m:r>
                        <a:rPr kumimoji="1" lang="en-US" altLang="ja-JP" sz="4800" b="1" i="0" baseline="-25000" smtClean="0">
                          <a:latin typeface="Cambria Math" panose="02040503050406030204" pitchFamily="18" charset="0"/>
                        </a:rPr>
                        <m:t>𝐅𝐖𝐇𝐌</m:t>
                      </m:r>
                      <m:r>
                        <a:rPr kumimoji="1" lang="en-US" altLang="ja-JP" sz="4800" b="1" i="0" smtClean="0">
                          <a:latin typeface="Cambria Math" panose="02040503050406030204" pitchFamily="18" charset="0"/>
                        </a:rPr>
                        <m:t>=</m:t>
                      </m:r>
                      <m:r>
                        <a:rPr kumimoji="1" lang="en-US" altLang="ja-JP" sz="4800" b="1" i="0" smtClean="0">
                          <a:latin typeface="Cambria Math" panose="02040503050406030204" pitchFamily="18" charset="0"/>
                        </a:rPr>
                        <m:t>𝟐</m:t>
                      </m:r>
                      <m:r>
                        <a:rPr kumimoji="1" lang="en-US" altLang="ja-JP" sz="4800" b="1" i="0" smtClean="0">
                          <a:latin typeface="Cambria Math" panose="02040503050406030204" pitchFamily="18" charset="0"/>
                        </a:rPr>
                        <m:t>.</m:t>
                      </m:r>
                      <m:r>
                        <a:rPr kumimoji="1" lang="en-US" altLang="ja-JP" sz="4800" b="1" i="0" smtClean="0">
                          <a:latin typeface="Cambria Math" panose="02040503050406030204" pitchFamily="18" charset="0"/>
                        </a:rPr>
                        <m:t>𝟑𝟓</m:t>
                      </m:r>
                      <m:rad>
                        <m:radPr>
                          <m:degHide m:val="on"/>
                          <m:ctrlPr>
                            <a:rPr kumimoji="1" lang="en-US" altLang="ja-JP" sz="4800" b="1" i="1" smtClean="0">
                              <a:latin typeface="Cambria Math" panose="02040503050406030204" pitchFamily="18" charset="0"/>
                            </a:rPr>
                          </m:ctrlPr>
                        </m:radPr>
                        <m:deg/>
                        <m:e>
                          <m:d>
                            <m:dPr>
                              <m:ctrlPr>
                                <a:rPr kumimoji="1" lang="en-US" altLang="ja-JP" sz="4800" b="1" i="1" smtClean="0">
                                  <a:latin typeface="Cambria Math" panose="02040503050406030204" pitchFamily="18" charset="0"/>
                                </a:rPr>
                              </m:ctrlPr>
                            </m:dPr>
                            <m:e>
                              <m:r>
                                <a:rPr kumimoji="1" lang="en-US" altLang="ja-JP" sz="4800" b="1" i="0" smtClean="0">
                                  <a:latin typeface="Cambria Math" panose="02040503050406030204" pitchFamily="18" charset="0"/>
                                </a:rPr>
                                <m:t>𝟏</m:t>
                              </m:r>
                              <m:r>
                                <a:rPr kumimoji="1" lang="en-US" altLang="ja-JP" sz="4800" b="1" i="0" smtClean="0">
                                  <a:latin typeface="Cambria Math" panose="02040503050406030204" pitchFamily="18" charset="0"/>
                                </a:rPr>
                                <m:t>.</m:t>
                              </m:r>
                              <m:r>
                                <a:rPr kumimoji="1" lang="en-US" altLang="ja-JP" sz="4800" b="1" i="0" smtClean="0">
                                  <a:latin typeface="Cambria Math" panose="02040503050406030204" pitchFamily="18" charset="0"/>
                                </a:rPr>
                                <m:t>𝟕</m:t>
                              </m:r>
                              <m:r>
                                <a:rPr kumimoji="1" lang="en-US" altLang="ja-JP" sz="4800" b="1" i="0" smtClean="0">
                                  <a:latin typeface="Cambria Math" panose="02040503050406030204" pitchFamily="18" charset="0"/>
                                  <a:ea typeface="Cambria Math" panose="02040503050406030204" pitchFamily="18" charset="0"/>
                                </a:rPr>
                                <m:t>∆</m:t>
                              </m:r>
                            </m:e>
                          </m:d>
                          <m:r>
                            <a:rPr kumimoji="1" lang="en-US" altLang="ja-JP" sz="4800" b="1" i="0" smtClean="0">
                              <a:latin typeface="Cambria Math" panose="02040503050406030204" pitchFamily="18" charset="0"/>
                            </a:rPr>
                            <m:t>𝐅𝐄</m:t>
                          </m:r>
                        </m:e>
                      </m:rad>
                    </m:oMath>
                  </m:oMathPara>
                </a14:m>
                <a:endParaRPr kumimoji="1" lang="ja-JP" altLang="en-US" sz="4800" b="1" dirty="0"/>
              </a:p>
            </p:txBody>
          </p:sp>
        </mc:Choice>
        <mc:Fallback xmlns="">
          <p:sp>
            <p:nvSpPr>
              <p:cNvPr id="2" name="テキスト ボックス 1"/>
              <p:cNvSpPr txBox="1">
                <a:spLocks noRot="1" noChangeAspect="1" noMove="1" noResize="1" noEditPoints="1" noAdjustHandles="1" noChangeArrowheads="1" noChangeShapeType="1" noTextEdit="1"/>
              </p:cNvSpPr>
              <p:nvPr/>
            </p:nvSpPr>
            <p:spPr>
              <a:xfrm>
                <a:off x="2368358" y="1426965"/>
                <a:ext cx="7502503" cy="894412"/>
              </a:xfrm>
              <a:prstGeom prst="rect">
                <a:avLst/>
              </a:prstGeom>
              <a:blipFill rotWithShape="0">
                <a:blip r:embed="rId2"/>
                <a:stretch>
                  <a:fillRect/>
                </a:stretch>
              </a:blipFill>
            </p:spPr>
            <p:txBody>
              <a:bodyPr/>
              <a:lstStyle/>
              <a:p>
                <a:r>
                  <a:rPr lang="ja-JP" altLang="en-US">
                    <a:noFill/>
                  </a:rPr>
                  <a:t> </a:t>
                </a:r>
              </a:p>
            </p:txBody>
          </p:sp>
        </mc:Fallback>
      </mc:AlternateContent>
      <p:sp>
        <p:nvSpPr>
          <p:cNvPr id="3" name="テキスト ボックス 2"/>
          <p:cNvSpPr txBox="1"/>
          <p:nvPr/>
        </p:nvSpPr>
        <p:spPr>
          <a:xfrm>
            <a:off x="1143000" y="847438"/>
            <a:ext cx="4714560" cy="646331"/>
          </a:xfrm>
          <a:prstGeom prst="rect">
            <a:avLst/>
          </a:prstGeom>
          <a:noFill/>
        </p:spPr>
        <p:txBody>
          <a:bodyPr wrap="none" rtlCol="0">
            <a:spAutoFit/>
          </a:bodyPr>
          <a:lstStyle/>
          <a:p>
            <a:r>
              <a:rPr kumimoji="1" lang="en-US" altLang="ja-JP" sz="3600" dirty="0" smtClean="0"/>
              <a:t>Energy Resolution of STJ</a:t>
            </a:r>
            <a:endParaRPr kumimoji="1" lang="ja-JP" altLang="en-US" sz="3600" dirty="0"/>
          </a:p>
        </p:txBody>
      </p:sp>
      <p:sp>
        <p:nvSpPr>
          <p:cNvPr id="17" name="テキスト ボックス 16"/>
          <p:cNvSpPr txBox="1"/>
          <p:nvPr/>
        </p:nvSpPr>
        <p:spPr>
          <a:xfrm>
            <a:off x="2596957" y="2364279"/>
            <a:ext cx="8957733" cy="1569660"/>
          </a:xfrm>
          <a:prstGeom prst="rect">
            <a:avLst/>
          </a:prstGeom>
          <a:noFill/>
        </p:spPr>
        <p:txBody>
          <a:bodyPr wrap="square" rtlCol="0">
            <a:spAutoFit/>
          </a:bodyPr>
          <a:lstStyle/>
          <a:p>
            <a:r>
              <a:rPr lang="en-US" altLang="ja-JP" sz="3200" dirty="0" smtClean="0">
                <a:latin typeface="DejaVu Sans" pitchFamily="34" charset="0"/>
                <a:cs typeface="DejaVu Sans" pitchFamily="34" charset="0"/>
              </a:rPr>
              <a:t>F : Fano Factor</a:t>
            </a:r>
          </a:p>
          <a:p>
            <a:r>
              <a:rPr lang="en-US" altLang="ja-JP" sz="3200" dirty="0" smtClean="0">
                <a:latin typeface="DejaVu Sans" pitchFamily="34" charset="0"/>
                <a:cs typeface="DejaVu Sans" pitchFamily="34" charset="0"/>
              </a:rPr>
              <a:t>Δ :Gap energy</a:t>
            </a:r>
          </a:p>
          <a:p>
            <a:r>
              <a:rPr lang="en-US" altLang="ja-JP" sz="3200" dirty="0" smtClean="0">
                <a:latin typeface="DejaVu Sans" pitchFamily="34" charset="0"/>
                <a:cs typeface="DejaVu Sans" pitchFamily="34" charset="0"/>
              </a:rPr>
              <a:t>E :</a:t>
            </a:r>
            <a:r>
              <a:rPr lang="ja-JP" altLang="en-US" sz="3200" dirty="0">
                <a:latin typeface="DejaVu Sans" pitchFamily="34" charset="0"/>
                <a:cs typeface="DejaVu Sans" pitchFamily="34" charset="0"/>
              </a:rPr>
              <a:t> </a:t>
            </a:r>
            <a:r>
              <a:rPr lang="en-US" altLang="ja-JP" sz="3200" dirty="0" smtClean="0">
                <a:latin typeface="DejaVu Sans" pitchFamily="34" charset="0"/>
                <a:cs typeface="DejaVu Sans" pitchFamily="34" charset="0"/>
              </a:rPr>
              <a:t>Photon energy</a:t>
            </a:r>
          </a:p>
        </p:txBody>
      </p:sp>
      <mc:AlternateContent xmlns:mc="http://schemas.openxmlformats.org/markup-compatibility/2006" xmlns:a14="http://schemas.microsoft.com/office/drawing/2010/main">
        <mc:Choice Requires="a14">
          <p:sp>
            <p:nvSpPr>
              <p:cNvPr id="19" name="テキスト ボックス 18"/>
              <p:cNvSpPr txBox="1"/>
              <p:nvPr/>
            </p:nvSpPr>
            <p:spPr>
              <a:xfrm>
                <a:off x="1668703" y="4831795"/>
                <a:ext cx="8454174" cy="1690976"/>
              </a:xfrm>
              <a:prstGeom prst="rect">
                <a:avLst/>
              </a:prstGeom>
              <a:noFill/>
            </p:spPr>
            <p:txBody>
              <a:bodyPr wrap="none" lIns="0" tIns="0" rIns="0" bIns="0" rtlCol="0">
                <a:spAutoFit/>
              </a:bodyPr>
              <a:lstStyle/>
              <a:p>
                <a14:m>
                  <m:oMath xmlns:m="http://schemas.openxmlformats.org/officeDocument/2006/math">
                    <m:f>
                      <m:fPr>
                        <m:ctrlPr>
                          <a:rPr kumimoji="1" lang="en-US" altLang="ja-JP" sz="5400" b="1" i="1" smtClean="0">
                            <a:latin typeface="Cambria Math" panose="02040503050406030204" pitchFamily="18" charset="0"/>
                          </a:rPr>
                        </m:ctrlPr>
                      </m:fPr>
                      <m:num>
                        <m:r>
                          <a:rPr lang="ja-JP" altLang="en-US" sz="5400" b="1">
                            <a:latin typeface="Cambria Math" panose="02040503050406030204" pitchFamily="18" charset="0"/>
                          </a:rPr>
                          <m:t>𝛅</m:t>
                        </m:r>
                        <m:r>
                          <a:rPr lang="en-US" altLang="ja-JP" sz="5400" b="1">
                            <a:latin typeface="Cambria Math" panose="02040503050406030204" pitchFamily="18" charset="0"/>
                          </a:rPr>
                          <m:t>𝐄</m:t>
                        </m:r>
                        <m:r>
                          <a:rPr lang="en-US" altLang="ja-JP" sz="5400" b="1" baseline="-25000">
                            <a:latin typeface="Cambria Math" panose="02040503050406030204" pitchFamily="18" charset="0"/>
                          </a:rPr>
                          <m:t>𝐅𝐖𝐇𝐌</m:t>
                        </m:r>
                      </m:num>
                      <m:den>
                        <m:r>
                          <a:rPr kumimoji="1" lang="en-US" altLang="ja-JP" sz="5400" b="1" i="1" smtClean="0">
                            <a:latin typeface="Cambria Math" panose="02040503050406030204" pitchFamily="18" charset="0"/>
                          </a:rPr>
                          <m:t>𝑬</m:t>
                        </m:r>
                      </m:den>
                    </m:f>
                    <m:r>
                      <a:rPr kumimoji="1" lang="en-US" altLang="ja-JP" sz="5400" b="1" i="0" smtClean="0">
                        <a:latin typeface="Cambria Math" panose="02040503050406030204" pitchFamily="18" charset="0"/>
                      </a:rPr>
                      <m:t>=</m:t>
                    </m:r>
                    <m:r>
                      <a:rPr kumimoji="1" lang="en-US" altLang="ja-JP" sz="5400" b="1" i="0" smtClean="0">
                        <a:latin typeface="Cambria Math" panose="02040503050406030204" pitchFamily="18" charset="0"/>
                      </a:rPr>
                      <m:t>𝟐</m:t>
                    </m:r>
                    <m:r>
                      <a:rPr kumimoji="1" lang="en-US" altLang="ja-JP" sz="5400" b="1" i="0" smtClean="0">
                        <a:latin typeface="Cambria Math" panose="02040503050406030204" pitchFamily="18" charset="0"/>
                      </a:rPr>
                      <m:t>.</m:t>
                    </m:r>
                    <m:r>
                      <a:rPr kumimoji="1" lang="en-US" altLang="ja-JP" sz="5400" b="1" i="0" smtClean="0">
                        <a:latin typeface="Cambria Math" panose="02040503050406030204" pitchFamily="18" charset="0"/>
                      </a:rPr>
                      <m:t>𝟑𝟓</m:t>
                    </m:r>
                    <m:rad>
                      <m:radPr>
                        <m:degHide m:val="on"/>
                        <m:ctrlPr>
                          <a:rPr kumimoji="1" lang="en-US" altLang="ja-JP" sz="5400" b="1" i="1" smtClean="0">
                            <a:latin typeface="Cambria Math" panose="02040503050406030204" pitchFamily="18" charset="0"/>
                          </a:rPr>
                        </m:ctrlPr>
                      </m:radPr>
                      <m:deg/>
                      <m:e>
                        <m:f>
                          <m:fPr>
                            <m:ctrlPr>
                              <a:rPr kumimoji="1" lang="en-US" altLang="ja-JP" sz="5400" b="1" i="1" smtClean="0">
                                <a:latin typeface="Cambria Math" panose="02040503050406030204" pitchFamily="18" charset="0"/>
                              </a:rPr>
                            </m:ctrlPr>
                          </m:fPr>
                          <m:num>
                            <m:d>
                              <m:dPr>
                                <m:ctrlPr>
                                  <a:rPr lang="en-US" altLang="ja-JP" sz="5400" b="1" i="1">
                                    <a:latin typeface="Cambria Math" panose="02040503050406030204" pitchFamily="18" charset="0"/>
                                  </a:rPr>
                                </m:ctrlPr>
                              </m:dPr>
                              <m:e>
                                <m:r>
                                  <a:rPr lang="en-US" altLang="ja-JP" sz="5400" b="1">
                                    <a:latin typeface="Cambria Math" panose="02040503050406030204" pitchFamily="18" charset="0"/>
                                  </a:rPr>
                                  <m:t>𝟏</m:t>
                                </m:r>
                                <m:r>
                                  <a:rPr lang="en-US" altLang="ja-JP" sz="5400" b="1">
                                    <a:latin typeface="Cambria Math" panose="02040503050406030204" pitchFamily="18" charset="0"/>
                                  </a:rPr>
                                  <m:t>.</m:t>
                                </m:r>
                                <m:r>
                                  <a:rPr lang="en-US" altLang="ja-JP" sz="5400" b="1">
                                    <a:latin typeface="Cambria Math" panose="02040503050406030204" pitchFamily="18" charset="0"/>
                                  </a:rPr>
                                  <m:t>𝟕</m:t>
                                </m:r>
                                <m:r>
                                  <a:rPr lang="en-US" altLang="ja-JP" sz="5400" b="1">
                                    <a:latin typeface="Cambria Math" panose="02040503050406030204" pitchFamily="18" charset="0"/>
                                    <a:ea typeface="Cambria Math" panose="02040503050406030204" pitchFamily="18" charset="0"/>
                                  </a:rPr>
                                  <m:t>∆</m:t>
                                </m:r>
                              </m:e>
                            </m:d>
                            <m:r>
                              <a:rPr lang="en-US" altLang="ja-JP" sz="5400" b="1">
                                <a:latin typeface="Cambria Math" panose="02040503050406030204" pitchFamily="18" charset="0"/>
                              </a:rPr>
                              <m:t>𝐅𝐄</m:t>
                            </m:r>
                          </m:num>
                          <m:den>
                            <m:r>
                              <a:rPr kumimoji="1" lang="en-US" altLang="ja-JP" sz="5400" b="1" i="1" smtClean="0">
                                <a:latin typeface="Cambria Math" panose="02040503050406030204" pitchFamily="18" charset="0"/>
                              </a:rPr>
                              <m:t>𝑬</m:t>
                            </m:r>
                          </m:den>
                        </m:f>
                      </m:e>
                    </m:rad>
                  </m:oMath>
                </a14:m>
                <a:r>
                  <a:rPr kumimoji="1" lang="ja-JP" altLang="en-US" sz="5400" b="1" dirty="0" smtClean="0"/>
                  <a:t> </a:t>
                </a:r>
                <a:r>
                  <a:rPr kumimoji="1" lang="en-US" altLang="ja-JP" sz="5400" b="1" dirty="0" smtClean="0"/>
                  <a:t>= 22%</a:t>
                </a:r>
                <a:endParaRPr kumimoji="1" lang="ja-JP" altLang="en-US" sz="5400" b="1" dirty="0"/>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1668703" y="4831795"/>
                <a:ext cx="8454174" cy="1690976"/>
              </a:xfrm>
              <a:prstGeom prst="rect">
                <a:avLst/>
              </a:prstGeom>
              <a:blipFill rotWithShape="0">
                <a:blip r:embed="rId3"/>
                <a:stretch>
                  <a:fillRect l="-72" r="-3893" b="-4693"/>
                </a:stretch>
              </a:blipFill>
            </p:spPr>
            <p:txBody>
              <a:bodyPr/>
              <a:lstStyle/>
              <a:p>
                <a:r>
                  <a:rPr lang="ja-JP" altLang="en-US">
                    <a:noFill/>
                  </a:rPr>
                  <a:t> </a:t>
                </a:r>
              </a:p>
            </p:txBody>
          </p:sp>
        </mc:Fallback>
      </mc:AlternateContent>
      <p:sp>
        <p:nvSpPr>
          <p:cNvPr id="22" name="テキスト ボックス 21"/>
          <p:cNvSpPr txBox="1"/>
          <p:nvPr/>
        </p:nvSpPr>
        <p:spPr>
          <a:xfrm>
            <a:off x="1143000" y="4238353"/>
            <a:ext cx="4878708" cy="646331"/>
          </a:xfrm>
          <a:prstGeom prst="rect">
            <a:avLst/>
          </a:prstGeom>
          <a:noFill/>
        </p:spPr>
        <p:txBody>
          <a:bodyPr wrap="none" rtlCol="0">
            <a:spAutoFit/>
          </a:bodyPr>
          <a:lstStyle/>
          <a:p>
            <a:r>
              <a:rPr kumimoji="1" lang="en-US" altLang="ja-JP" sz="3600" dirty="0" smtClean="0"/>
              <a:t>For 25meV single photon</a:t>
            </a:r>
            <a:endParaRPr kumimoji="1" lang="ja-JP" altLang="en-US" sz="3600" dirty="0"/>
          </a:p>
        </p:txBody>
      </p:sp>
      <p:pic>
        <p:nvPicPr>
          <p:cNvPr id="7" name="図 6"/>
          <p:cNvPicPr>
            <a:picLocks noChangeAspect="1"/>
          </p:cNvPicPr>
          <p:nvPr/>
        </p:nvPicPr>
        <p:blipFill>
          <a:blip r:embed="rId4"/>
          <a:stretch>
            <a:fillRect/>
          </a:stretch>
        </p:blipFill>
        <p:spPr>
          <a:xfrm>
            <a:off x="4552950" y="2476500"/>
            <a:ext cx="3086100" cy="1905000"/>
          </a:xfrm>
          <a:prstGeom prst="rect">
            <a:avLst/>
          </a:prstGeom>
        </p:spPr>
      </p:pic>
    </p:spTree>
    <p:extLst>
      <p:ext uri="{BB962C8B-B14F-4D97-AF65-F5344CB8AC3E}">
        <p14:creationId xmlns:p14="http://schemas.microsoft.com/office/powerpoint/2010/main" val="15056118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22</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0" name="タイトル 1"/>
          <p:cNvSpPr txBox="1">
            <a:spLocks/>
          </p:cNvSpPr>
          <p:nvPr/>
        </p:nvSpPr>
        <p:spPr>
          <a:xfrm>
            <a:off x="23610" y="15645"/>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sz="3600" b="1" dirty="0">
              <a:latin typeface="Khmer UI" panose="020B0502040204020203" pitchFamily="34" charset="0"/>
              <a:cs typeface="Khmer UI" panose="020B0502040204020203" pitchFamily="34" charset="0"/>
            </a:endParaRPr>
          </a:p>
        </p:txBody>
      </p:sp>
      <p:pic>
        <p:nvPicPr>
          <p:cNvPr id="7" name="図 6"/>
          <p:cNvPicPr>
            <a:picLocks noChangeAspect="1"/>
          </p:cNvPicPr>
          <p:nvPr/>
        </p:nvPicPr>
        <p:blipFill>
          <a:blip r:embed="rId2"/>
          <a:stretch>
            <a:fillRect/>
          </a:stretch>
        </p:blipFill>
        <p:spPr>
          <a:xfrm>
            <a:off x="986618" y="141027"/>
            <a:ext cx="10265983" cy="6337027"/>
          </a:xfrm>
          <a:prstGeom prst="rect">
            <a:avLst/>
          </a:prstGeom>
        </p:spPr>
      </p:pic>
    </p:spTree>
    <p:extLst>
      <p:ext uri="{BB962C8B-B14F-4D97-AF65-F5344CB8AC3E}">
        <p14:creationId xmlns:p14="http://schemas.microsoft.com/office/powerpoint/2010/main" val="2351919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p:cNvPicPr>
            <a:picLocks noChangeAspect="1" noChangeArrowheads="1"/>
          </p:cNvPicPr>
          <p:nvPr/>
        </p:nvPicPr>
        <p:blipFill>
          <a:blip r:embed="rId3" cstate="print"/>
          <a:srcRect/>
          <a:stretch>
            <a:fillRect/>
          </a:stretch>
        </p:blipFill>
        <p:spPr bwMode="auto">
          <a:xfrm>
            <a:off x="7658538" y="1416550"/>
            <a:ext cx="4531314" cy="2998905"/>
          </a:xfrm>
          <a:prstGeom prst="rect">
            <a:avLst/>
          </a:prstGeom>
          <a:noFill/>
          <a:ln w="9525">
            <a:noFill/>
            <a:miter lim="800000"/>
            <a:headEnd/>
            <a:tailEnd/>
          </a:ln>
        </p:spPr>
      </p:pic>
      <p:sp>
        <p:nvSpPr>
          <p:cNvPr id="2" name="タイトル 1"/>
          <p:cNvSpPr>
            <a:spLocks noGrp="1"/>
          </p:cNvSpPr>
          <p:nvPr>
            <p:ph type="title"/>
          </p:nvPr>
        </p:nvSpPr>
        <p:spPr>
          <a:xfrm>
            <a:off x="10731" y="79682"/>
            <a:ext cx="12192000" cy="712279"/>
          </a:xfrm>
        </p:spPr>
        <p:txBody>
          <a:bodyPr>
            <a:noAutofit/>
          </a:bodyPr>
          <a:lstStyle/>
          <a:p>
            <a:r>
              <a:rPr lang="en-US" altLang="ja-JP" sz="4800" b="1" dirty="0" smtClean="0">
                <a:latin typeface="Khmer UI" panose="020B0502040204020203" pitchFamily="34" charset="0"/>
                <a:cs typeface="Khmer UI" panose="020B0502040204020203" pitchFamily="34" charset="0"/>
              </a:rPr>
              <a:t>Motivation</a:t>
            </a:r>
            <a:endParaRPr lang="ja-JP" altLang="en-US" sz="4800" b="1" dirty="0">
              <a:latin typeface="Khmer UI" panose="020B0502040204020203" pitchFamily="34" charset="0"/>
              <a:cs typeface="Khmer UI" panose="020B0502040204020203" pitchFamily="34" charset="0"/>
            </a:endParaRPr>
          </a:p>
        </p:txBody>
      </p:sp>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3</a:t>
            </a:fld>
            <a:endParaRPr lang="ja-JP" altLang="en-US" sz="2000" dirty="0"/>
          </a:p>
        </p:txBody>
      </p:sp>
      <p:sp>
        <p:nvSpPr>
          <p:cNvPr id="11"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15" name="正方形/長方形 1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7" name="テキスト ボックス 36"/>
          <p:cNvSpPr txBox="1"/>
          <p:nvPr/>
        </p:nvSpPr>
        <p:spPr>
          <a:xfrm>
            <a:off x="-2148" y="3725505"/>
            <a:ext cx="12179121" cy="2800767"/>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3600" b="1" dirty="0" smtClean="0">
                <a:latin typeface="Khmer UI" panose="020B0502040204020203" pitchFamily="34" charset="0"/>
                <a:ea typeface="DejaVu Sans" pitchFamily="34" charset="0"/>
                <a:cs typeface="Khmer UI" panose="020B0502040204020203" pitchFamily="34" charset="0"/>
              </a:rPr>
              <a:t>Lifetime of Neutrino(ν</a:t>
            </a:r>
            <a:r>
              <a:rPr lang="en-US" altLang="ja-JP" sz="3600" b="1" baseline="-25000" dirty="0" smtClean="0">
                <a:latin typeface="Khmer UI" panose="020B0502040204020203" pitchFamily="34" charset="0"/>
                <a:ea typeface="DejaVu Sans" pitchFamily="34" charset="0"/>
                <a:cs typeface="Khmer UI" panose="020B0502040204020203" pitchFamily="34" charset="0"/>
              </a:rPr>
              <a:t>3</a:t>
            </a:r>
            <a:r>
              <a:rPr lang="en-US" altLang="ja-JP" sz="3600" b="1" dirty="0" smtClean="0">
                <a:latin typeface="Khmer UI" panose="020B0502040204020203" pitchFamily="34" charset="0"/>
                <a:ea typeface="DejaVu Sans" pitchFamily="34" charset="0"/>
                <a:cs typeface="Khmer UI" panose="020B0502040204020203" pitchFamily="34" charset="0"/>
              </a:rPr>
              <a:t> </a:t>
            </a:r>
            <a:r>
              <a:rPr lang="ja-JP" altLang="en-US" sz="3600" b="1" dirty="0" smtClean="0">
                <a:latin typeface="Khmer UI" panose="020B0502040204020203" pitchFamily="34" charset="0"/>
                <a:cs typeface="Khmer UI" panose="020B0502040204020203" pitchFamily="34" charset="0"/>
              </a:rPr>
              <a:t>→ </a:t>
            </a:r>
            <a:r>
              <a:rPr lang="en-US" altLang="ja-JP" sz="3600" b="1" dirty="0" smtClean="0">
                <a:latin typeface="Khmer UI" panose="020B0502040204020203" pitchFamily="34" charset="0"/>
                <a:ea typeface="DejaVu Sans" pitchFamily="34" charset="0"/>
                <a:cs typeface="Khmer UI" panose="020B0502040204020203" pitchFamily="34" charset="0"/>
              </a:rPr>
              <a:t>ν</a:t>
            </a:r>
            <a:r>
              <a:rPr lang="en-US" altLang="ja-JP" sz="3600" b="1" baseline="-25000" dirty="0" smtClean="0">
                <a:latin typeface="Khmer UI" panose="020B0502040204020203" pitchFamily="34" charset="0"/>
                <a:ea typeface="DejaVu Sans" pitchFamily="34" charset="0"/>
                <a:cs typeface="Khmer UI" panose="020B0502040204020203" pitchFamily="34" charset="0"/>
              </a:rPr>
              <a:t>1,2</a:t>
            </a:r>
            <a:r>
              <a:rPr lang="en-US" altLang="ja-JP" sz="3600" b="1" dirty="0" smtClean="0">
                <a:latin typeface="Khmer UI" panose="020B0502040204020203" pitchFamily="34" charset="0"/>
                <a:ea typeface="DejaVu Sans" pitchFamily="34" charset="0"/>
                <a:cs typeface="Khmer UI" panose="020B0502040204020203" pitchFamily="34" charset="0"/>
              </a:rPr>
              <a:t> + γ)</a:t>
            </a:r>
            <a:r>
              <a:rPr lang="ja-JP" altLang="en-US" sz="3600" dirty="0" smtClean="0">
                <a:latin typeface="Khmer UI" panose="020B0502040204020203" pitchFamily="34" charset="0"/>
                <a:cs typeface="Khmer UI" panose="020B0502040204020203" pitchFamily="34" charset="0"/>
              </a:rPr>
              <a:t>　</a:t>
            </a:r>
            <a:endParaRPr kumimoji="1" lang="en-US" altLang="ja-JP" sz="3600" dirty="0" smtClean="0">
              <a:latin typeface="Khmer UI" panose="020B0502040204020203" pitchFamily="34" charset="0"/>
              <a:ea typeface="DejaVu Sans" pitchFamily="34" charset="0"/>
              <a:cs typeface="Khmer UI" panose="020B0502040204020203" pitchFamily="34" charset="0"/>
            </a:endParaRPr>
          </a:p>
          <a:p>
            <a:pPr marL="800100" lvl="1" indent="-342900">
              <a:buFont typeface="Arial" panose="020B0604020202020204" pitchFamily="34" charset="0"/>
              <a:buChar char="•"/>
            </a:pPr>
            <a:r>
              <a:rPr lang="en-US" altLang="ja-JP" sz="2800" dirty="0" smtClean="0">
                <a:latin typeface="Khmer UI" panose="020B0502040204020203" pitchFamily="34" charset="0"/>
                <a:ea typeface="DejaVu Sans" pitchFamily="34" charset="0"/>
                <a:cs typeface="Khmer UI" panose="020B0502040204020203" pitchFamily="34" charset="0"/>
              </a:rPr>
              <a:t>10</a:t>
            </a:r>
            <a:r>
              <a:rPr lang="en-US" altLang="ja-JP" sz="2800" baseline="30000" dirty="0" smtClean="0">
                <a:latin typeface="Khmer UI" panose="020B0502040204020203" pitchFamily="34" charset="0"/>
                <a:ea typeface="DejaVu Sans" pitchFamily="34" charset="0"/>
                <a:cs typeface="Khmer UI" panose="020B0502040204020203" pitchFamily="34" charset="0"/>
              </a:rPr>
              <a:t>43</a:t>
            </a:r>
            <a:r>
              <a:rPr lang="en-US" altLang="ja-JP" sz="2800" dirty="0" smtClean="0">
                <a:latin typeface="Khmer UI" panose="020B0502040204020203" pitchFamily="34" charset="0"/>
                <a:ea typeface="DejaVu Sans" pitchFamily="34" charset="0"/>
                <a:cs typeface="Khmer UI" panose="020B0502040204020203" pitchFamily="34" charset="0"/>
              </a:rPr>
              <a:t> years in SM expectation, τ </a:t>
            </a:r>
            <a:r>
              <a:rPr lang="en-US" altLang="ja-JP" sz="2800" dirty="0">
                <a:latin typeface="Khmer UI" panose="020B0502040204020203" pitchFamily="34" charset="0"/>
                <a:ea typeface="DejaVu Sans" pitchFamily="34" charset="0"/>
                <a:cs typeface="Khmer UI" panose="020B0502040204020203" pitchFamily="34" charset="0"/>
              </a:rPr>
              <a:t>⪎</a:t>
            </a:r>
            <a:r>
              <a:rPr lang="ja-JP" altLang="en-US" sz="2800" dirty="0">
                <a:latin typeface="Khmer UI" panose="020B0502040204020203" pitchFamily="34" charset="0"/>
                <a:cs typeface="Khmer UI" panose="020B0502040204020203" pitchFamily="34" charset="0"/>
              </a:rPr>
              <a:t> </a:t>
            </a:r>
            <a:r>
              <a:rPr lang="en-US" altLang="ja-JP" sz="2800" dirty="0" smtClean="0">
                <a:latin typeface="Khmer UI" panose="020B0502040204020203" pitchFamily="34" charset="0"/>
                <a:ea typeface="DejaVu Sans" pitchFamily="34" charset="0"/>
                <a:cs typeface="Khmer UI" panose="020B0502040204020203" pitchFamily="34" charset="0"/>
              </a:rPr>
              <a:t>O(10</a:t>
            </a:r>
            <a:r>
              <a:rPr lang="en-US" altLang="ja-JP" sz="2800" baseline="30000" dirty="0" smtClean="0">
                <a:latin typeface="Khmer UI" panose="020B0502040204020203" pitchFamily="34" charset="0"/>
                <a:ea typeface="DejaVu Sans" pitchFamily="34" charset="0"/>
                <a:cs typeface="Khmer UI" panose="020B0502040204020203" pitchFamily="34" charset="0"/>
              </a:rPr>
              <a:t>17</a:t>
            </a:r>
            <a:r>
              <a:rPr lang="en-US" altLang="ja-JP" sz="2800" dirty="0" smtClean="0">
                <a:latin typeface="Khmer UI" panose="020B0502040204020203" pitchFamily="34" charset="0"/>
                <a:ea typeface="DejaVu Sans" pitchFamily="34" charset="0"/>
                <a:cs typeface="Khmer UI" panose="020B0502040204020203" pitchFamily="34" charset="0"/>
              </a:rPr>
              <a:t>) years in left-right symmetric model (</a:t>
            </a:r>
            <a:r>
              <a:rPr lang="en-US" altLang="ja-JP" sz="2800" dirty="0" smtClean="0">
                <a:latin typeface="Khmer UI" panose="020B0502040204020203" pitchFamily="34" charset="0"/>
                <a:cs typeface="Khmer UI" panose="020B0502040204020203" pitchFamily="34" charset="0"/>
              </a:rPr>
              <a:t>SU(2)</a:t>
            </a:r>
            <a:r>
              <a:rPr lang="en-US" altLang="ja-JP" sz="2800" baseline="-25000" dirty="0" smtClean="0">
                <a:latin typeface="Khmer UI" panose="020B0502040204020203" pitchFamily="34" charset="0"/>
                <a:cs typeface="Khmer UI" panose="020B0502040204020203" pitchFamily="34" charset="0"/>
              </a:rPr>
              <a:t>L</a:t>
            </a:r>
            <a:r>
              <a:rPr lang="ja-JP" altLang="en-US" sz="2800" dirty="0">
                <a:latin typeface="Khmer UI" panose="020B0502040204020203" pitchFamily="34" charset="0"/>
                <a:cs typeface="Khmer UI" panose="020B0502040204020203" pitchFamily="34" charset="0"/>
              </a:rPr>
              <a:t>⊗</a:t>
            </a:r>
            <a:r>
              <a:rPr lang="en-US" altLang="ja-JP" sz="2800" dirty="0">
                <a:latin typeface="Khmer UI" panose="020B0502040204020203" pitchFamily="34" charset="0"/>
                <a:cs typeface="Khmer UI" panose="020B0502040204020203" pitchFamily="34" charset="0"/>
              </a:rPr>
              <a:t>SU(2)</a:t>
            </a:r>
            <a:r>
              <a:rPr lang="en-US" altLang="ja-JP" sz="2800" baseline="-25000" dirty="0">
                <a:latin typeface="Khmer UI" panose="020B0502040204020203" pitchFamily="34" charset="0"/>
                <a:cs typeface="Khmer UI" panose="020B0502040204020203" pitchFamily="34" charset="0"/>
              </a:rPr>
              <a:t>R</a:t>
            </a:r>
            <a:r>
              <a:rPr lang="ja-JP" altLang="en-US" sz="2800" dirty="0">
                <a:latin typeface="Khmer UI" panose="020B0502040204020203" pitchFamily="34" charset="0"/>
                <a:cs typeface="Khmer UI" panose="020B0502040204020203" pitchFamily="34" charset="0"/>
              </a:rPr>
              <a:t>⊗</a:t>
            </a:r>
            <a:r>
              <a:rPr lang="en-US" altLang="ja-JP" sz="2800" dirty="0" smtClean="0">
                <a:latin typeface="Khmer UI" panose="020B0502040204020203" pitchFamily="34" charset="0"/>
                <a:cs typeface="Khmer UI" panose="020B0502040204020203" pitchFamily="34" charset="0"/>
              </a:rPr>
              <a:t>U(1)</a:t>
            </a:r>
            <a:r>
              <a:rPr lang="en-US" altLang="ja-JP" sz="2800" baseline="-25000" dirty="0" smtClean="0">
                <a:latin typeface="Khmer UI" panose="020B0502040204020203" pitchFamily="34" charset="0"/>
                <a:cs typeface="Khmer UI" panose="020B0502040204020203" pitchFamily="34" charset="0"/>
              </a:rPr>
              <a:t>B-L</a:t>
            </a:r>
            <a:r>
              <a:rPr lang="en-US" altLang="ja-JP" sz="2800" dirty="0" smtClean="0">
                <a:latin typeface="Khmer UI" panose="020B0502040204020203" pitchFamily="34" charset="0"/>
                <a:cs typeface="Khmer UI" panose="020B0502040204020203" pitchFamily="34" charset="0"/>
              </a:rPr>
              <a:t>)</a:t>
            </a:r>
          </a:p>
          <a:p>
            <a:pPr marL="800100" lvl="1" indent="-342900">
              <a:buFont typeface="Arial" panose="020B0604020202020204" pitchFamily="34" charset="0"/>
              <a:buChar char="•"/>
            </a:pPr>
            <a:r>
              <a:rPr lang="en-US" altLang="ja-JP" sz="2800" dirty="0" smtClean="0">
                <a:latin typeface="Khmer UI" panose="020B0502040204020203" pitchFamily="34" charset="0"/>
                <a:cs typeface="Khmer UI" panose="020B0502040204020203" pitchFamily="34" charset="0"/>
              </a:rPr>
              <a:t>Present limit is 3 x 10</a:t>
            </a:r>
            <a:r>
              <a:rPr lang="en-US" altLang="ja-JP" sz="2800" baseline="30000" dirty="0" smtClean="0">
                <a:latin typeface="Khmer UI" panose="020B0502040204020203" pitchFamily="34" charset="0"/>
                <a:cs typeface="Khmer UI" panose="020B0502040204020203" pitchFamily="34" charset="0"/>
              </a:rPr>
              <a:t>12</a:t>
            </a:r>
            <a:r>
              <a:rPr lang="en-US" altLang="ja-JP" sz="2800" dirty="0" smtClean="0">
                <a:latin typeface="Khmer UI" panose="020B0502040204020203" pitchFamily="34" charset="0"/>
                <a:cs typeface="Khmer UI" panose="020B0502040204020203" pitchFamily="34" charset="0"/>
              </a:rPr>
              <a:t> years (AKARI).</a:t>
            </a:r>
          </a:p>
          <a:p>
            <a:pPr marL="800100" lvl="1" indent="-342900">
              <a:buFont typeface="Arial" panose="020B0604020202020204" pitchFamily="34" charset="0"/>
              <a:buChar char="•"/>
            </a:pPr>
            <a:r>
              <a:rPr lang="en-US" altLang="ja-JP" sz="2800" dirty="0" smtClean="0">
                <a:latin typeface="Khmer UI" panose="020B0502040204020203" pitchFamily="34" charset="0"/>
                <a:cs typeface="Khmer UI" panose="020B0502040204020203" pitchFamily="34" charset="0"/>
              </a:rPr>
              <a:t>We will use </a:t>
            </a:r>
            <a:r>
              <a:rPr lang="en-US" altLang="ja-JP" sz="2800" dirty="0" smtClean="0">
                <a:solidFill>
                  <a:srgbClr val="FF0000"/>
                </a:solidFill>
                <a:latin typeface="Khmer UI" panose="020B0502040204020203" pitchFamily="34" charset="0"/>
                <a:cs typeface="Khmer UI" panose="020B0502040204020203" pitchFamily="34" charset="0"/>
              </a:rPr>
              <a:t>Cosmic Neutrino Background</a:t>
            </a:r>
            <a:r>
              <a:rPr lang="en-US" altLang="ja-JP" sz="2800" dirty="0" smtClean="0">
                <a:latin typeface="Khmer UI" panose="020B0502040204020203" pitchFamily="34" charset="0"/>
                <a:cs typeface="Khmer UI" panose="020B0502040204020203" pitchFamily="34" charset="0"/>
              </a:rPr>
              <a:t> as neutrino source for Neutrino Decay.</a:t>
            </a:r>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38" name="Picture 4"/>
          <p:cNvPicPr>
            <a:picLocks noChangeAspect="1" noChangeArrowheads="1"/>
          </p:cNvPicPr>
          <p:nvPr/>
        </p:nvPicPr>
        <p:blipFill>
          <a:blip r:embed="rId4" cstate="print"/>
          <a:srcRect/>
          <a:stretch>
            <a:fillRect/>
          </a:stretch>
        </p:blipFill>
        <p:spPr bwMode="auto">
          <a:xfrm>
            <a:off x="7196760" y="879969"/>
            <a:ext cx="4985651" cy="1696749"/>
          </a:xfrm>
          <a:prstGeom prst="rect">
            <a:avLst/>
          </a:prstGeom>
          <a:noFill/>
          <a:ln w="9525">
            <a:noFill/>
            <a:miter lim="800000"/>
            <a:headEnd/>
            <a:tailEnd/>
          </a:ln>
        </p:spPr>
      </p:pic>
      <p:sp>
        <p:nvSpPr>
          <p:cNvPr id="36" name="テキスト ボックス 35"/>
          <p:cNvSpPr txBox="1"/>
          <p:nvPr/>
        </p:nvSpPr>
        <p:spPr>
          <a:xfrm>
            <a:off x="12658" y="959207"/>
            <a:ext cx="7414991" cy="2739211"/>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3200" b="1" dirty="0" smtClean="0">
                <a:latin typeface="Khmer UI" panose="020B0502040204020203" pitchFamily="34" charset="0"/>
                <a:ea typeface="DejaVu Sans" pitchFamily="34" charset="0"/>
                <a:cs typeface="Khmer UI" panose="020B0502040204020203" pitchFamily="34" charset="0"/>
              </a:rPr>
              <a:t>Neutrino Mass Measurement</a:t>
            </a:r>
          </a:p>
          <a:p>
            <a:pPr marL="800100" lvl="1" indent="-342900">
              <a:buFont typeface="Arial" panose="020B0604020202020204" pitchFamily="34" charset="0"/>
              <a:buChar char="•"/>
            </a:pPr>
            <a:r>
              <a:rPr lang="en-US" altLang="ja-JP" sz="2800" dirty="0" smtClean="0">
                <a:latin typeface="Khmer UI" panose="020B0502040204020203" pitchFamily="34" charset="0"/>
                <a:ea typeface="DejaVu Sans" pitchFamily="34" charset="0"/>
                <a:cs typeface="Khmer UI" panose="020B0502040204020203" pitchFamily="34" charset="0"/>
              </a:rPr>
              <a:t>We know that neutrinos have small </a:t>
            </a:r>
            <a:r>
              <a:rPr lang="en-US" altLang="ja-JP" sz="2800" dirty="0" smtClean="0">
                <a:latin typeface="Khmer UI" panose="020B0502040204020203" pitchFamily="34" charset="0"/>
                <a:ea typeface="DejaVu Sans" pitchFamily="34" charset="0"/>
                <a:cs typeface="Khmer UI" panose="020B0502040204020203" pitchFamily="34" charset="0"/>
              </a:rPr>
              <a:t>masses </a:t>
            </a:r>
            <a:r>
              <a:rPr lang="en-US" altLang="ja-JP" sz="2800" dirty="0" smtClean="0">
                <a:latin typeface="Khmer UI" panose="020B0502040204020203" pitchFamily="34" charset="0"/>
                <a:ea typeface="DejaVu Sans" pitchFamily="34" charset="0"/>
                <a:cs typeface="Khmer UI" panose="020B0502040204020203" pitchFamily="34" charset="0"/>
              </a:rPr>
              <a:t>but neutrino mass itself have not been measured. </a:t>
            </a:r>
          </a:p>
          <a:p>
            <a:pPr marL="800100" lvl="1" indent="-342900">
              <a:buFont typeface="Arial" panose="020B0604020202020204" pitchFamily="34" charset="0"/>
              <a:buChar char="•"/>
            </a:pPr>
            <a:r>
              <a:rPr lang="en-US" altLang="ja-JP" sz="2800" dirty="0" smtClean="0">
                <a:solidFill>
                  <a:srgbClr val="FF0000"/>
                </a:solidFill>
                <a:latin typeface="Khmer UI" panose="020B0502040204020203" pitchFamily="34" charset="0"/>
                <a:ea typeface="DejaVu Sans" pitchFamily="34" charset="0"/>
                <a:cs typeface="Khmer UI" panose="020B0502040204020203" pitchFamily="34" charset="0"/>
              </a:rPr>
              <a:t>Aiming at measuring neutrino mass itself with Neutrino Radiative Decay</a:t>
            </a:r>
            <a:r>
              <a:rPr lang="en-US" altLang="ja-JP" sz="2800" dirty="0" smtClean="0">
                <a:latin typeface="Khmer UI" panose="020B0502040204020203" pitchFamily="34" charset="0"/>
                <a:ea typeface="DejaVu Sans" pitchFamily="34" charset="0"/>
                <a:cs typeface="Khmer UI" panose="020B0502040204020203" pitchFamily="34" charset="0"/>
              </a:rPr>
              <a:t>.</a:t>
            </a:r>
            <a:endParaRPr lang="en-US" altLang="ja-JP" sz="2800" dirty="0">
              <a:latin typeface="Khmer UI" panose="020B0502040204020203" pitchFamily="34" charset="0"/>
              <a:ea typeface="DejaVu Sans" pitchFamily="34" charset="0"/>
              <a:cs typeface="Khmer UI" panose="020B0502040204020203" pitchFamily="34" charset="0"/>
            </a:endParaRPr>
          </a:p>
        </p:txBody>
      </p:sp>
    </p:spTree>
    <p:extLst>
      <p:ext uri="{BB962C8B-B14F-4D97-AF65-F5344CB8AC3E}">
        <p14:creationId xmlns:p14="http://schemas.microsoft.com/office/powerpoint/2010/main" val="3895443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9" name="図 8"/>
          <p:cNvPicPr>
            <a:picLocks noChangeAspect="1"/>
          </p:cNvPicPr>
          <p:nvPr/>
        </p:nvPicPr>
        <p:blipFill>
          <a:blip r:embed="rId3"/>
          <a:stretch>
            <a:fillRect/>
          </a:stretch>
        </p:blipFill>
        <p:spPr>
          <a:xfrm>
            <a:off x="7431788" y="868998"/>
            <a:ext cx="4637293" cy="26844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25" name="直線コネクタ 24"/>
          <p:cNvCxnSpPr/>
          <p:nvPr/>
        </p:nvCxnSpPr>
        <p:spPr>
          <a:xfrm flipH="1" flipV="1">
            <a:off x="9168015" y="2037567"/>
            <a:ext cx="15241" cy="124094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H="1" flipV="1">
            <a:off x="10375267" y="2038280"/>
            <a:ext cx="15241" cy="124094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4</a:t>
            </a:fld>
            <a:endParaRPr lang="ja-JP" altLang="en-US" sz="2000" dirty="0"/>
          </a:p>
        </p:txBody>
      </p:sp>
      <p:sp>
        <p:nvSpPr>
          <p:cNvPr id="11"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2" name="タイトル 1"/>
          <p:cNvSpPr>
            <a:spLocks noGrp="1"/>
          </p:cNvSpPr>
          <p:nvPr>
            <p:ph type="title"/>
          </p:nvPr>
        </p:nvSpPr>
        <p:spPr>
          <a:xfrm>
            <a:off x="10731" y="79682"/>
            <a:ext cx="12192000" cy="712279"/>
          </a:xfrm>
        </p:spPr>
        <p:txBody>
          <a:bodyPr>
            <a:noAutofit/>
          </a:bodyPr>
          <a:lstStyle/>
          <a:p>
            <a:r>
              <a:rPr lang="en-US" altLang="ja-JP" sz="4800" b="1" dirty="0" smtClean="0">
                <a:latin typeface="Khmer UI" panose="020B0502040204020203" pitchFamily="34" charset="0"/>
                <a:cs typeface="Khmer UI" panose="020B0502040204020203" pitchFamily="34" charset="0"/>
              </a:rPr>
              <a:t>Requirements for the Detector</a:t>
            </a:r>
            <a:endParaRPr lang="ja-JP" altLang="en-US" sz="4800" b="1" dirty="0">
              <a:latin typeface="Khmer UI" panose="020B0502040204020203" pitchFamily="34" charset="0"/>
              <a:cs typeface="Khmer UI" panose="020B0502040204020203" pitchFamily="34" charset="0"/>
            </a:endParaRPr>
          </a:p>
        </p:txBody>
      </p:sp>
      <p:sp>
        <p:nvSpPr>
          <p:cNvPr id="7" name="テキスト ボックス 6"/>
          <p:cNvSpPr txBox="1"/>
          <p:nvPr/>
        </p:nvSpPr>
        <p:spPr>
          <a:xfrm>
            <a:off x="9942966" y="2264645"/>
            <a:ext cx="2494851" cy="646331"/>
          </a:xfrm>
          <a:prstGeom prst="rect">
            <a:avLst/>
          </a:prstGeom>
          <a:noFill/>
        </p:spPr>
        <p:txBody>
          <a:bodyPr wrap="square" rtlCol="0">
            <a:spAutoFit/>
          </a:bodyPr>
          <a:lstStyle/>
          <a:p>
            <a:r>
              <a:rPr kumimoji="1" lang="en-US" altLang="ja-JP" b="1" dirty="0" smtClean="0">
                <a:solidFill>
                  <a:srgbClr val="FF0000"/>
                </a:solidFill>
                <a:latin typeface="Khmer UI" panose="020B0502040204020203" pitchFamily="34" charset="0"/>
                <a:cs typeface="Khmer UI" panose="020B0502040204020203" pitchFamily="34" charset="0"/>
              </a:rPr>
              <a:t>Neutrino Decay Energy Spectrum</a:t>
            </a:r>
            <a:endParaRPr kumimoji="1" lang="ja-JP" altLang="en-US" b="1" dirty="0">
              <a:solidFill>
                <a:srgbClr val="FF0000"/>
              </a:solidFill>
              <a:latin typeface="Khmer UI" panose="020B0502040204020203" pitchFamily="34" charset="0"/>
              <a:cs typeface="Khmer UI" panose="020B0502040204020203" pitchFamily="34" charset="0"/>
            </a:endParaRPr>
          </a:p>
        </p:txBody>
      </p:sp>
      <mc:AlternateContent xmlns:mc="http://schemas.openxmlformats.org/markup-compatibility/2006">
        <mc:Choice xmlns:a14="http://schemas.microsoft.com/office/drawing/2010/main" Requires="a14">
          <p:sp>
            <p:nvSpPr>
              <p:cNvPr id="8" name="テキスト ボックス 7"/>
              <p:cNvSpPr txBox="1"/>
              <p:nvPr/>
            </p:nvSpPr>
            <p:spPr>
              <a:xfrm>
                <a:off x="73842" y="800825"/>
                <a:ext cx="7381310" cy="3076483"/>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400" dirty="0" smtClean="0">
                    <a:latin typeface="Khmer UI" panose="020B0502040204020203" pitchFamily="34" charset="0"/>
                    <a:cs typeface="Khmer UI" panose="020B0502040204020203" pitchFamily="34" charset="0"/>
                  </a:rPr>
                  <a:t>Expected energy of photon in neutrino radiative decay is </a:t>
                </a:r>
                <a14:m>
                  <m:oMath xmlns:m="http://schemas.openxmlformats.org/officeDocument/2006/math">
                    <m:sSub>
                      <m:sSubPr>
                        <m:ctrlPr>
                          <a:rPr lang="en-US" altLang="ja-JP" sz="2400" i="1">
                            <a:latin typeface="Cambria Math" panose="02040503050406030204" pitchFamily="18" charset="0"/>
                            <a:ea typeface="Arial Unicode MS" pitchFamily="50" charset="-128"/>
                            <a:cs typeface="Arial Unicode MS" pitchFamily="50" charset="-128"/>
                            <a:sym typeface="Symbol"/>
                          </a:rPr>
                        </m:ctrlPr>
                      </m:sSubPr>
                      <m:e>
                        <m:r>
                          <a:rPr lang="en-US" altLang="ja-JP" sz="2400" i="1">
                            <a:latin typeface="Cambria Math"/>
                            <a:ea typeface="Arial Unicode MS" pitchFamily="50" charset="-128"/>
                            <a:cs typeface="Arial Unicode MS" pitchFamily="50" charset="-128"/>
                            <a:sym typeface="Symbol"/>
                          </a:rPr>
                          <m:t>𝐸</m:t>
                        </m:r>
                      </m:e>
                      <m:sub>
                        <m:r>
                          <a:rPr lang="en-US" altLang="ja-JP" sz="2400" i="1">
                            <a:latin typeface="Cambria Math"/>
                            <a:ea typeface="Arial Unicode MS" pitchFamily="50" charset="-128"/>
                            <a:cs typeface="Arial Unicode MS" pitchFamily="50" charset="-128"/>
                            <a:sym typeface="Symbol"/>
                          </a:rPr>
                          <m:t>𝛾</m:t>
                        </m:r>
                      </m:sub>
                    </m:sSub>
                    <m:r>
                      <a:rPr lang="en-US" altLang="ja-JP" sz="2400" i="1">
                        <a:latin typeface="Cambria Math"/>
                        <a:ea typeface="Arial Unicode MS" pitchFamily="50" charset="-128"/>
                        <a:cs typeface="Arial Unicode MS" pitchFamily="50" charset="-128"/>
                        <a:sym typeface="Symbol"/>
                      </a:rPr>
                      <m:t>=25 </m:t>
                    </m:r>
                    <m:r>
                      <m:rPr>
                        <m:sty m:val="p"/>
                      </m:rPr>
                      <a:rPr lang="en-US" altLang="ja-JP" sz="2400" i="1">
                        <a:latin typeface="Cambria Math"/>
                        <a:ea typeface="Arial Unicode MS" pitchFamily="50" charset="-128"/>
                        <a:cs typeface="Arial Unicode MS" pitchFamily="50" charset="-128"/>
                        <a:sym typeface="Symbol"/>
                      </a:rPr>
                      <m:t>meV</m:t>
                    </m:r>
                  </m:oMath>
                </a14:m>
                <a:r>
                  <a:rPr lang="en-US" altLang="ja-JP" sz="2400" dirty="0" smtClean="0">
                    <a:latin typeface="Khmer UI" panose="020B0502040204020203" pitchFamily="34" charset="0"/>
                    <a:ea typeface="Arial Unicode MS" pitchFamily="50" charset="-128"/>
                    <a:cs typeface="Khmer UI" panose="020B0502040204020203" pitchFamily="34" charset="0"/>
                  </a:rPr>
                  <a:t>(</a:t>
                </a:r>
                <a14:m>
                  <m:oMath xmlns:m="http://schemas.openxmlformats.org/officeDocument/2006/math">
                    <m:sSub>
                      <m:sSubPr>
                        <m:ctrlPr>
                          <a:rPr lang="en-US" altLang="ja-JP" sz="2400" i="1" dirty="0">
                            <a:latin typeface="Cambria Math" panose="02040503050406030204" pitchFamily="18" charset="0"/>
                            <a:ea typeface="Arial Unicode MS" pitchFamily="50" charset="-128"/>
                            <a:cs typeface="Arial Unicode MS" pitchFamily="50" charset="-128"/>
                          </a:rPr>
                        </m:ctrlPr>
                      </m:sSubPr>
                      <m:e>
                        <m:r>
                          <a:rPr lang="en-US" altLang="ja-JP" sz="2400" i="1" dirty="0">
                            <a:latin typeface="Cambria Math"/>
                            <a:ea typeface="Arial Unicode MS" pitchFamily="50" charset="-128"/>
                            <a:cs typeface="Arial Unicode MS" pitchFamily="50" charset="-128"/>
                          </a:rPr>
                          <m:t>𝑚</m:t>
                        </m:r>
                      </m:e>
                      <m:sub>
                        <m:r>
                          <a:rPr lang="en-US" altLang="ja-JP" sz="2400" i="1" dirty="0">
                            <a:latin typeface="Cambria Math"/>
                            <a:ea typeface="Arial Unicode MS" pitchFamily="50" charset="-128"/>
                            <a:cs typeface="Arial Unicode MS" pitchFamily="50" charset="-128"/>
                          </a:rPr>
                          <m:t>3</m:t>
                        </m:r>
                      </m:sub>
                    </m:sSub>
                    <m:r>
                      <a:rPr lang="en-US" altLang="ja-JP" sz="2400" i="1" dirty="0">
                        <a:latin typeface="Cambria Math"/>
                        <a:ea typeface="Arial Unicode MS" pitchFamily="50" charset="-128"/>
                        <a:cs typeface="Arial Unicode MS" pitchFamily="50" charset="-128"/>
                      </a:rPr>
                      <m:t>=50 </m:t>
                    </m:r>
                    <m:r>
                      <m:rPr>
                        <m:sty m:val="p"/>
                      </m:rPr>
                      <a:rPr lang="en-US" altLang="ja-JP" sz="2400" i="1" dirty="0">
                        <a:latin typeface="Cambria Math"/>
                        <a:ea typeface="Arial Unicode MS" pitchFamily="50" charset="-128"/>
                        <a:cs typeface="Arial Unicode MS" pitchFamily="50" charset="-128"/>
                      </a:rPr>
                      <m:t>meV</m:t>
                    </m:r>
                  </m:oMath>
                </a14:m>
                <a:r>
                  <a:rPr lang="en-US" altLang="ja-JP" sz="2400" dirty="0">
                    <a:latin typeface="Khmer UI" panose="020B0502040204020203" pitchFamily="34" charset="0"/>
                    <a:ea typeface="Arial Unicode MS" pitchFamily="50" charset="-128"/>
                    <a:cs typeface="Khmer UI" panose="020B0502040204020203" pitchFamily="34" charset="0"/>
                  </a:rPr>
                  <a:t> is assumed</a:t>
                </a:r>
                <a:r>
                  <a:rPr lang="en-US" altLang="ja-JP" sz="2400" dirty="0" smtClean="0">
                    <a:latin typeface="Khmer UI" panose="020B0502040204020203" pitchFamily="34" charset="0"/>
                    <a:ea typeface="Arial Unicode MS" pitchFamily="50" charset="-128"/>
                    <a:cs typeface="Khmer UI" panose="020B0502040204020203" pitchFamily="34" charset="0"/>
                  </a:rPr>
                  <a:t>).</a:t>
                </a:r>
              </a:p>
              <a:p>
                <a:pPr marL="285750" indent="-285750">
                  <a:buClr>
                    <a:srgbClr val="66FF66"/>
                  </a:buClr>
                  <a:buFont typeface="Wingdings" panose="05000000000000000000" pitchFamily="2" charset="2"/>
                  <a:buChar char="p"/>
                </a:pPr>
                <a:endParaRPr lang="en-US" altLang="ja-JP" sz="2400" dirty="0" smtClean="0">
                  <a:latin typeface="Khmer UI" panose="020B0502040204020203" pitchFamily="34" charset="0"/>
                  <a:ea typeface="Arial Unicode MS" pitchFamily="50" charset="-128"/>
                  <a:cs typeface="Khmer UI" panose="020B0502040204020203" pitchFamily="34" charset="0"/>
                </a:endParaRPr>
              </a:p>
              <a:p>
                <a:pPr marL="285750" indent="-285750">
                  <a:buClr>
                    <a:srgbClr val="66FF66"/>
                  </a:buClr>
                  <a:buFont typeface="Wingdings" panose="05000000000000000000" pitchFamily="2" charset="2"/>
                  <a:buChar char="p"/>
                </a:pPr>
                <a:r>
                  <a:rPr lang="en-US" altLang="ja-JP" sz="2400" dirty="0" smtClean="0">
                    <a:latin typeface="Khmer UI" panose="020B0502040204020203" pitchFamily="34" charset="0"/>
                    <a:ea typeface="Arial Unicode MS" pitchFamily="50" charset="-128"/>
                    <a:cs typeface="Khmer UI" panose="020B0502040204020203" pitchFamily="34" charset="0"/>
                  </a:rPr>
                  <a:t>In this region, biggest background is zodiacal light.</a:t>
                </a:r>
              </a:p>
              <a:p>
                <a:pPr marL="285750" indent="-285750">
                  <a:buClr>
                    <a:srgbClr val="66FF66"/>
                  </a:buClr>
                  <a:buFont typeface="Wingdings" panose="05000000000000000000" pitchFamily="2" charset="2"/>
                  <a:buChar char="p"/>
                </a:pPr>
                <a:endParaRPr lang="en-US" altLang="ja-JP" sz="2400" dirty="0">
                  <a:latin typeface="Khmer UI" panose="020B0502040204020203" pitchFamily="34" charset="0"/>
                  <a:ea typeface="Arial Unicode MS" pitchFamily="50" charset="-128"/>
                  <a:cs typeface="Khmer UI" panose="020B0502040204020203" pitchFamily="34" charset="0"/>
                </a:endParaRPr>
              </a:p>
              <a:p>
                <a:pPr marL="285750" indent="-285750">
                  <a:buClr>
                    <a:srgbClr val="66FF66"/>
                  </a:buClr>
                  <a:buFont typeface="Wingdings" panose="05000000000000000000" pitchFamily="2" charset="2"/>
                  <a:buChar char="p"/>
                </a:pPr>
                <a:r>
                  <a:rPr lang="en-US" altLang="ja-JP" sz="2400" dirty="0" smtClean="0">
                    <a:latin typeface="Khmer UI" panose="020B0502040204020203" pitchFamily="34" charset="0"/>
                    <a:ea typeface="Arial Unicode MS" pitchFamily="50" charset="-128"/>
                    <a:cs typeface="Khmer UI" panose="020B0502040204020203" pitchFamily="34" charset="0"/>
                  </a:rPr>
                  <a:t>To detect the neutrino radiative decay significantly in </a:t>
                </a:r>
                <a:r>
                  <a:rPr lang="en-US" altLang="ja-JP" sz="2400" dirty="0" smtClean="0">
                    <a:latin typeface="Khmer UI" panose="020B0502040204020203" pitchFamily="34" charset="0"/>
                    <a:ea typeface="Arial Unicode MS" pitchFamily="50" charset="-128"/>
                    <a:cs typeface="Khmer UI" panose="020B0502040204020203" pitchFamily="34" charset="0"/>
                  </a:rPr>
                  <a:t>BG</a:t>
                </a:r>
                <a:r>
                  <a:rPr lang="en-US" altLang="ja-JP" sz="2400" dirty="0" smtClean="0">
                    <a:latin typeface="Khmer UI" panose="020B0502040204020203" pitchFamily="34" charset="0"/>
                    <a:ea typeface="Arial Unicode MS" pitchFamily="50" charset="-128"/>
                    <a:cs typeface="Khmer UI" panose="020B0502040204020203" pitchFamily="34" charset="0"/>
                  </a:rPr>
                  <a:t>, </a:t>
                </a:r>
                <a:r>
                  <a:rPr lang="en-US" altLang="ja-JP" sz="2400" dirty="0" smtClean="0">
                    <a:latin typeface="Khmer UI" panose="020B0502040204020203" pitchFamily="34" charset="0"/>
                    <a:ea typeface="Arial Unicode MS" pitchFamily="50" charset="-128"/>
                    <a:cs typeface="Khmer UI" panose="020B0502040204020203" pitchFamily="34" charset="0"/>
                  </a:rPr>
                  <a:t>We need the photon detector which has </a:t>
                </a:r>
                <a:r>
                  <a:rPr lang="en-US" altLang="ja-JP" sz="2400" b="1" dirty="0" smtClean="0">
                    <a:solidFill>
                      <a:srgbClr val="FF0000"/>
                    </a:solidFill>
                    <a:latin typeface="Khmer UI" panose="020B0502040204020203" pitchFamily="34" charset="0"/>
                    <a:ea typeface="Arial Unicode MS" pitchFamily="50" charset="-128"/>
                    <a:cs typeface="Khmer UI" panose="020B0502040204020203" pitchFamily="34" charset="0"/>
                  </a:rPr>
                  <a:t>2% energy resolution for 25meV(50um)</a:t>
                </a:r>
                <a:r>
                  <a:rPr lang="en-US" altLang="ja-JP" sz="2400" dirty="0" smtClean="0">
                    <a:latin typeface="Khmer UI" panose="020B0502040204020203" pitchFamily="34" charset="0"/>
                    <a:ea typeface="Arial Unicode MS" pitchFamily="50" charset="-128"/>
                    <a:cs typeface="Khmer UI" panose="020B0502040204020203" pitchFamily="34" charset="0"/>
                  </a:rPr>
                  <a:t>. </a:t>
                </a:r>
                <a:endParaRPr lang="en-US" altLang="ja-JP" sz="2400" dirty="0">
                  <a:latin typeface="Khmer UI" panose="020B0502040204020203" pitchFamily="34" charset="0"/>
                  <a:ea typeface="Arial Unicode MS" pitchFamily="50" charset="-128"/>
                  <a:cs typeface="Khmer UI" panose="020B0502040204020203" pitchFamily="34" charset="0"/>
                </a:endParaRPr>
              </a:p>
            </p:txBody>
          </p:sp>
        </mc:Choice>
        <mc:Fallback>
          <p:sp>
            <p:nvSpPr>
              <p:cNvPr id="8" name="テキスト ボックス 7"/>
              <p:cNvSpPr txBox="1">
                <a:spLocks noRot="1" noChangeAspect="1" noMove="1" noResize="1" noEditPoints="1" noAdjustHandles="1" noChangeArrowheads="1" noChangeShapeType="1" noTextEdit="1"/>
              </p:cNvSpPr>
              <p:nvPr/>
            </p:nvSpPr>
            <p:spPr>
              <a:xfrm>
                <a:off x="73842" y="800825"/>
                <a:ext cx="7381310" cy="3076483"/>
              </a:xfrm>
              <a:prstGeom prst="rect">
                <a:avLst/>
              </a:prstGeom>
              <a:blipFill rotWithShape="0">
                <a:blip r:embed="rId4"/>
                <a:stretch>
                  <a:fillRect l="-1073" t="-1584" r="-743" b="-3564"/>
                </a:stretch>
              </a:blipFill>
            </p:spPr>
            <p:txBody>
              <a:bodyPr/>
              <a:lstStyle/>
              <a:p>
                <a:r>
                  <a:rPr lang="ja-JP" altLang="en-US">
                    <a:noFill/>
                  </a:rPr>
                  <a:t> </a:t>
                </a:r>
              </a:p>
            </p:txBody>
          </p:sp>
        </mc:Fallback>
      </mc:AlternateContent>
      <p:sp>
        <p:nvSpPr>
          <p:cNvPr id="17" name="テキスト ボックス 16"/>
          <p:cNvSpPr txBox="1"/>
          <p:nvPr/>
        </p:nvSpPr>
        <p:spPr>
          <a:xfrm>
            <a:off x="7953182" y="2091887"/>
            <a:ext cx="2494851" cy="369332"/>
          </a:xfrm>
          <a:prstGeom prst="rect">
            <a:avLst/>
          </a:prstGeom>
          <a:noFill/>
        </p:spPr>
        <p:txBody>
          <a:bodyPr wrap="square" rtlCol="0">
            <a:spAutoFit/>
          </a:bodyPr>
          <a:lstStyle/>
          <a:p>
            <a:r>
              <a:rPr kumimoji="1" lang="en-US" altLang="ja-JP" b="1" dirty="0" smtClean="0">
                <a:solidFill>
                  <a:srgbClr val="FF0000"/>
                </a:solidFill>
                <a:latin typeface="Khmer UI" panose="020B0502040204020203" pitchFamily="34" charset="0"/>
                <a:cs typeface="Khmer UI" panose="020B0502040204020203" pitchFamily="34" charset="0"/>
              </a:rPr>
              <a:t>Red shift Effect</a:t>
            </a:r>
            <a:endParaRPr kumimoji="1" lang="ja-JP" altLang="en-US" b="1" dirty="0">
              <a:solidFill>
                <a:srgbClr val="FF0000"/>
              </a:solidFill>
              <a:latin typeface="Khmer UI" panose="020B0502040204020203" pitchFamily="34" charset="0"/>
              <a:cs typeface="Khmer UI" panose="020B0502040204020203" pitchFamily="34" charset="0"/>
            </a:endParaRPr>
          </a:p>
        </p:txBody>
      </p:sp>
      <p:sp>
        <p:nvSpPr>
          <p:cNvPr id="20" name="テキスト ボックス 19"/>
          <p:cNvSpPr txBox="1"/>
          <p:nvPr/>
        </p:nvSpPr>
        <p:spPr>
          <a:xfrm>
            <a:off x="8990383" y="926642"/>
            <a:ext cx="1664238" cy="369332"/>
          </a:xfrm>
          <a:prstGeom prst="rect">
            <a:avLst/>
          </a:prstGeom>
          <a:noFill/>
        </p:spPr>
        <p:txBody>
          <a:bodyPr wrap="none" rtlCol="0">
            <a:spAutoFit/>
          </a:bodyPr>
          <a:lstStyle/>
          <a:p>
            <a:r>
              <a:rPr lang="en-US" altLang="ja-JP" b="1" dirty="0" smtClean="0">
                <a:solidFill>
                  <a:srgbClr val="FF0000"/>
                </a:solidFill>
                <a:latin typeface="Khmer UI" panose="020B0502040204020203" pitchFamily="34" charset="0"/>
                <a:cs typeface="Khmer UI" panose="020B0502040204020203" pitchFamily="34" charset="0"/>
              </a:rPr>
              <a:t>Zodiacal light</a:t>
            </a:r>
            <a:endParaRPr kumimoji="1" lang="ja-JP" altLang="en-US" b="1" dirty="0">
              <a:solidFill>
                <a:srgbClr val="FF0000"/>
              </a:solidFill>
              <a:latin typeface="Khmer UI" panose="020B0502040204020203" pitchFamily="34" charset="0"/>
              <a:cs typeface="Khmer UI" panose="020B0502040204020203" pitchFamily="34" charset="0"/>
            </a:endParaRPr>
          </a:p>
        </p:txBody>
      </p:sp>
      <p:pic>
        <p:nvPicPr>
          <p:cNvPr id="21" name="図 20"/>
          <p:cNvPicPr>
            <a:picLocks noChangeAspect="1"/>
          </p:cNvPicPr>
          <p:nvPr/>
        </p:nvPicPr>
        <p:blipFill>
          <a:blip r:embed="rId5"/>
          <a:stretch>
            <a:fillRect/>
          </a:stretch>
        </p:blipFill>
        <p:spPr>
          <a:xfrm>
            <a:off x="393663" y="3870983"/>
            <a:ext cx="4344155" cy="26669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2" name="テキスト ボックス 21"/>
          <p:cNvSpPr txBox="1"/>
          <p:nvPr/>
        </p:nvSpPr>
        <p:spPr>
          <a:xfrm>
            <a:off x="3010423" y="4178760"/>
            <a:ext cx="1727396" cy="461665"/>
          </a:xfrm>
          <a:prstGeom prst="rect">
            <a:avLst/>
          </a:prstGeom>
          <a:noFill/>
        </p:spPr>
        <p:txBody>
          <a:bodyPr wrap="none" rtlCol="0">
            <a:spAutoFit/>
          </a:bodyPr>
          <a:lstStyle/>
          <a:p>
            <a:r>
              <a:rPr kumimoji="1" lang="en-US" altLang="ja-JP" sz="2400" b="1" dirty="0" smtClean="0">
                <a:solidFill>
                  <a:srgbClr val="FF0000"/>
                </a:solidFill>
              </a:rPr>
              <a:t>50 x 8 pixels</a:t>
            </a:r>
            <a:endParaRPr kumimoji="1" lang="ja-JP" altLang="en-US" sz="2400" b="1" dirty="0">
              <a:solidFill>
                <a:srgbClr val="FF0000"/>
              </a:solidFill>
            </a:endParaRPr>
          </a:p>
        </p:txBody>
      </p:sp>
      <p:sp>
        <p:nvSpPr>
          <p:cNvPr id="23" name="テキスト ボックス 22"/>
          <p:cNvSpPr txBox="1"/>
          <p:nvPr/>
        </p:nvSpPr>
        <p:spPr>
          <a:xfrm>
            <a:off x="4835226" y="3986280"/>
            <a:ext cx="7464913" cy="2308324"/>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400" dirty="0" smtClean="0">
                <a:latin typeface="Khmer UI" panose="020B0502040204020203" pitchFamily="34" charset="0"/>
                <a:cs typeface="Khmer UI" panose="020B0502040204020203" pitchFamily="34" charset="0"/>
              </a:rPr>
              <a:t>Nb/Al-STJ photon detector (50 x 8 pixels) with grating is a candidate for our experiment.</a:t>
            </a:r>
          </a:p>
          <a:p>
            <a:pPr marL="285750" indent="-285750">
              <a:buClr>
                <a:srgbClr val="66FF66"/>
              </a:buClr>
              <a:buFont typeface="Wingdings" panose="05000000000000000000" pitchFamily="2" charset="2"/>
              <a:buChar char="p"/>
            </a:pPr>
            <a:endParaRPr kumimoji="1" lang="en-US" altLang="ja-JP" sz="2400" dirty="0">
              <a:latin typeface="Khmer UI" panose="020B0502040204020203" pitchFamily="34" charset="0"/>
              <a:cs typeface="Khmer UI" panose="020B0502040204020203" pitchFamily="34" charset="0"/>
            </a:endParaRPr>
          </a:p>
          <a:p>
            <a:pPr marL="285750" indent="-285750">
              <a:buClr>
                <a:srgbClr val="66FF66"/>
              </a:buClr>
              <a:buFont typeface="Wingdings" panose="05000000000000000000" pitchFamily="2" charset="2"/>
              <a:buChar char="p"/>
            </a:pPr>
            <a:r>
              <a:rPr lang="en-US" altLang="ja-JP" sz="2400" dirty="0" smtClean="0">
                <a:latin typeface="Khmer UI" panose="020B0502040204020203" pitchFamily="34" charset="0"/>
                <a:ea typeface="Arial Unicode MS" pitchFamily="50" charset="-128"/>
                <a:cs typeface="Khmer UI" panose="020B0502040204020203" pitchFamily="34" charset="0"/>
              </a:rPr>
              <a:t>Aiming </a:t>
            </a:r>
            <a:r>
              <a:rPr lang="en-US" altLang="ja-JP" sz="2400" dirty="0">
                <a:latin typeface="Khmer UI" panose="020B0502040204020203" pitchFamily="34" charset="0"/>
                <a:ea typeface="Arial Unicode MS" pitchFamily="50" charset="-128"/>
                <a:cs typeface="Khmer UI" panose="020B0502040204020203" pitchFamily="34" charset="0"/>
              </a:rPr>
              <a:t>at improving the current experimental lower limit of the neutrino lifetime by 2 order in </a:t>
            </a:r>
            <a:r>
              <a:rPr lang="en-US" altLang="ja-JP" sz="2400" dirty="0" smtClean="0">
                <a:latin typeface="Khmer UI" panose="020B0502040204020203" pitchFamily="34" charset="0"/>
                <a:ea typeface="Arial Unicode MS" pitchFamily="50" charset="-128"/>
                <a:cs typeface="Khmer UI" panose="020B0502040204020203" pitchFamily="34" charset="0"/>
              </a:rPr>
              <a:t>rocket experiment: </a:t>
            </a:r>
            <a:r>
              <a:rPr lang="en-US" altLang="ja-JP" sz="2400" dirty="0">
                <a:latin typeface="Khmer UI" panose="020B0502040204020203" pitchFamily="34" charset="0"/>
                <a:ea typeface="Arial Unicode MS" pitchFamily="50" charset="-128"/>
                <a:cs typeface="Khmer UI" panose="020B0502040204020203" pitchFamily="34" charset="0"/>
                <a:sym typeface="Symbol"/>
              </a:rPr>
              <a:t>(</a:t>
            </a:r>
            <a:r>
              <a:rPr lang="en-US" altLang="ja-JP" sz="2400" baseline="-25000" dirty="0">
                <a:latin typeface="Khmer UI" panose="020B0502040204020203" pitchFamily="34" charset="0"/>
                <a:ea typeface="Arial Unicode MS" pitchFamily="50" charset="-128"/>
                <a:cs typeface="Khmer UI" panose="020B0502040204020203" pitchFamily="34" charset="0"/>
                <a:sym typeface="Symbol"/>
              </a:rPr>
              <a:t>3</a:t>
            </a:r>
            <a:r>
              <a:rPr lang="en-US" altLang="ja-JP" sz="2400" dirty="0">
                <a:latin typeface="Khmer UI" panose="020B0502040204020203" pitchFamily="34" charset="0"/>
                <a:ea typeface="Arial Unicode MS" pitchFamily="50" charset="-128"/>
                <a:cs typeface="Khmer UI" panose="020B0502040204020203" pitchFamily="34" charset="0"/>
                <a:sym typeface="Symbol"/>
              </a:rPr>
              <a:t>)&gt;</a:t>
            </a:r>
            <a:r>
              <a:rPr lang="en-US" altLang="ja-JP" sz="2400" dirty="0">
                <a:latin typeface="Khmer UI" panose="020B0502040204020203" pitchFamily="34" charset="0"/>
                <a:ea typeface="Arial Unicode MS" pitchFamily="50" charset="-128"/>
                <a:cs typeface="Khmer UI" panose="020B0502040204020203" pitchFamily="34" charset="0"/>
              </a:rPr>
              <a:t>O(10</a:t>
            </a:r>
            <a:r>
              <a:rPr lang="en-US" altLang="ja-JP" sz="2400" baseline="30000" dirty="0">
                <a:latin typeface="Khmer UI" panose="020B0502040204020203" pitchFamily="34" charset="0"/>
                <a:ea typeface="Arial Unicode MS" pitchFamily="50" charset="-128"/>
                <a:cs typeface="Khmer UI" panose="020B0502040204020203" pitchFamily="34" charset="0"/>
              </a:rPr>
              <a:t>14 </a:t>
            </a:r>
            <a:r>
              <a:rPr lang="en-US" altLang="ja-JP" sz="2400" dirty="0" smtClean="0">
                <a:latin typeface="Khmer UI" panose="020B0502040204020203" pitchFamily="34" charset="0"/>
                <a:ea typeface="Arial Unicode MS" pitchFamily="50" charset="-128"/>
                <a:cs typeface="Khmer UI" panose="020B0502040204020203" pitchFamily="34" charset="0"/>
              </a:rPr>
              <a:t>years)</a:t>
            </a:r>
            <a:endParaRPr kumimoji="1" lang="ja-JP" altLang="en-US" sz="2400" dirty="0">
              <a:latin typeface="Khmer UI" panose="020B0502040204020203" pitchFamily="34" charset="0"/>
              <a:cs typeface="Khmer UI" panose="020B0502040204020203" pitchFamily="34" charset="0"/>
            </a:endParaRPr>
          </a:p>
        </p:txBody>
      </p:sp>
      <p:sp>
        <p:nvSpPr>
          <p:cNvPr id="29" name="テキスト ボックス 28"/>
          <p:cNvSpPr txBox="1"/>
          <p:nvPr/>
        </p:nvSpPr>
        <p:spPr>
          <a:xfrm>
            <a:off x="8446912" y="2869998"/>
            <a:ext cx="790601" cy="400110"/>
          </a:xfrm>
          <a:prstGeom prst="rect">
            <a:avLst/>
          </a:prstGeom>
          <a:noFill/>
        </p:spPr>
        <p:txBody>
          <a:bodyPr wrap="none" rtlCol="0">
            <a:spAutoFit/>
          </a:bodyPr>
          <a:lstStyle/>
          <a:p>
            <a:r>
              <a:rPr kumimoji="1" lang="en-US" altLang="ja-JP" sz="2000" b="1" dirty="0" smtClean="0">
                <a:solidFill>
                  <a:srgbClr val="00B0F0"/>
                </a:solidFill>
              </a:rPr>
              <a:t>80um</a:t>
            </a:r>
          </a:p>
        </p:txBody>
      </p:sp>
      <p:sp>
        <p:nvSpPr>
          <p:cNvPr id="30" name="テキスト ボックス 29"/>
          <p:cNvSpPr txBox="1"/>
          <p:nvPr/>
        </p:nvSpPr>
        <p:spPr>
          <a:xfrm>
            <a:off x="10358464" y="2927694"/>
            <a:ext cx="790601" cy="400110"/>
          </a:xfrm>
          <a:prstGeom prst="rect">
            <a:avLst/>
          </a:prstGeom>
          <a:noFill/>
        </p:spPr>
        <p:txBody>
          <a:bodyPr wrap="none" rtlCol="0">
            <a:spAutoFit/>
          </a:bodyPr>
          <a:lstStyle/>
          <a:p>
            <a:r>
              <a:rPr kumimoji="1" lang="en-US" altLang="ja-JP" sz="2000" b="1" dirty="0" smtClean="0">
                <a:solidFill>
                  <a:srgbClr val="00B0F0"/>
                </a:solidFill>
              </a:rPr>
              <a:t>40um</a:t>
            </a:r>
            <a:endParaRPr kumimoji="1" lang="ja-JP" altLang="en-US" sz="2000" b="1" dirty="0">
              <a:solidFill>
                <a:srgbClr val="00B0F0"/>
              </a:solidFill>
            </a:endParaRPr>
          </a:p>
        </p:txBody>
      </p:sp>
      <p:sp>
        <p:nvSpPr>
          <p:cNvPr id="3" name="テキスト ボックス 2"/>
          <p:cNvSpPr txBox="1"/>
          <p:nvPr/>
        </p:nvSpPr>
        <p:spPr>
          <a:xfrm>
            <a:off x="8831748" y="1647764"/>
            <a:ext cx="1917704" cy="461665"/>
          </a:xfrm>
          <a:prstGeom prst="rect">
            <a:avLst/>
          </a:prstGeom>
          <a:noFill/>
        </p:spPr>
        <p:txBody>
          <a:bodyPr wrap="none" rtlCol="0">
            <a:spAutoFit/>
          </a:bodyPr>
          <a:lstStyle/>
          <a:p>
            <a:r>
              <a:rPr kumimoji="1" lang="en-US" altLang="ja-JP" sz="2400" b="1" dirty="0" smtClean="0">
                <a:solidFill>
                  <a:srgbClr val="00B0F0"/>
                </a:solidFill>
              </a:rPr>
              <a:t>Search region</a:t>
            </a:r>
            <a:endParaRPr kumimoji="1" lang="ja-JP" altLang="en-US" sz="2400" b="1" dirty="0">
              <a:solidFill>
                <a:srgbClr val="00B0F0"/>
              </a:solidFill>
            </a:endParaRPr>
          </a:p>
        </p:txBody>
      </p:sp>
    </p:spTree>
    <p:extLst>
      <p:ext uri="{BB962C8B-B14F-4D97-AF65-F5344CB8AC3E}">
        <p14:creationId xmlns:p14="http://schemas.microsoft.com/office/powerpoint/2010/main" val="3405822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5</a:t>
            </a:fld>
            <a:endParaRPr lang="ja-JP" altLang="en-US" sz="2000" dirty="0"/>
          </a:p>
        </p:txBody>
      </p:sp>
      <p:sp>
        <p:nvSpPr>
          <p:cNvPr id="11"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13" name="テキスト ボックス 12"/>
          <p:cNvSpPr txBox="1"/>
          <p:nvPr/>
        </p:nvSpPr>
        <p:spPr>
          <a:xfrm>
            <a:off x="4709247" y="1118984"/>
            <a:ext cx="7820862" cy="830997"/>
          </a:xfrm>
          <a:prstGeom prst="rect">
            <a:avLst/>
          </a:prstGeom>
          <a:noFill/>
        </p:spPr>
        <p:txBody>
          <a:bodyPr wrap="square" rtlCol="0">
            <a:spAutoFit/>
          </a:bodyPr>
          <a:lstStyle/>
          <a:p>
            <a:r>
              <a:rPr lang="en-US" altLang="ja-JP" sz="2400" dirty="0" smtClean="0">
                <a:latin typeface="Khmer UI" panose="020B0502040204020203" pitchFamily="34" charset="0"/>
                <a:cs typeface="Khmer UI" panose="020B0502040204020203" pitchFamily="34" charset="0"/>
              </a:rPr>
              <a:t>STJ is a Josephson Junction composed of </a:t>
            </a:r>
            <a:r>
              <a:rPr lang="en-US" altLang="ja-JP" sz="2400" b="1" dirty="0" smtClean="0">
                <a:solidFill>
                  <a:srgbClr val="92D050"/>
                </a:solidFill>
                <a:latin typeface="Khmer UI" panose="020B0502040204020203" pitchFamily="34" charset="0"/>
                <a:cs typeface="Khmer UI" panose="020B0502040204020203" pitchFamily="34" charset="0"/>
              </a:rPr>
              <a:t>Superconductor</a:t>
            </a:r>
            <a:r>
              <a:rPr lang="ja-JP" altLang="en-US" sz="2400" b="1" dirty="0" smtClean="0">
                <a:latin typeface="Khmer UI" panose="020B0502040204020203" pitchFamily="34" charset="0"/>
                <a:cs typeface="Khmer UI" panose="020B0502040204020203" pitchFamily="34" charset="0"/>
              </a:rPr>
              <a:t> </a:t>
            </a:r>
            <a:r>
              <a:rPr lang="en-US" altLang="ja-JP" sz="2400" b="1" dirty="0" smtClean="0">
                <a:latin typeface="Khmer UI" panose="020B0502040204020203" pitchFamily="34" charset="0"/>
                <a:cs typeface="Khmer UI" panose="020B0502040204020203" pitchFamily="34" charset="0"/>
              </a:rPr>
              <a:t>/ </a:t>
            </a:r>
            <a:r>
              <a:rPr lang="en-US" altLang="ja-JP" sz="2400" b="1" dirty="0" smtClean="0">
                <a:solidFill>
                  <a:srgbClr val="FF0000"/>
                </a:solidFill>
                <a:latin typeface="Khmer UI" panose="020B0502040204020203" pitchFamily="34" charset="0"/>
                <a:cs typeface="Khmer UI" panose="020B0502040204020203" pitchFamily="34" charset="0"/>
              </a:rPr>
              <a:t>Insulator</a:t>
            </a:r>
            <a:r>
              <a:rPr lang="ja-JP" altLang="en-US" sz="2400" b="1" dirty="0" smtClean="0">
                <a:solidFill>
                  <a:schemeClr val="bg2">
                    <a:lumMod val="75000"/>
                  </a:schemeClr>
                </a:solidFill>
                <a:latin typeface="Khmer UI" panose="020B0502040204020203" pitchFamily="34" charset="0"/>
                <a:cs typeface="Khmer UI" panose="020B0502040204020203" pitchFamily="34" charset="0"/>
              </a:rPr>
              <a:t> </a:t>
            </a:r>
            <a:r>
              <a:rPr lang="en-US" altLang="ja-JP" sz="2400" b="1" dirty="0" smtClean="0">
                <a:latin typeface="Khmer UI" panose="020B0502040204020203" pitchFamily="34" charset="0"/>
                <a:ea typeface="DejaVu Sans" pitchFamily="34" charset="0"/>
                <a:cs typeface="Khmer UI" panose="020B0502040204020203" pitchFamily="34" charset="0"/>
              </a:rPr>
              <a:t>/ </a:t>
            </a:r>
            <a:r>
              <a:rPr lang="en-US" altLang="ja-JP" sz="2400" b="1" dirty="0" smtClean="0">
                <a:solidFill>
                  <a:srgbClr val="92D050"/>
                </a:solidFill>
                <a:latin typeface="Khmer UI" panose="020B0502040204020203" pitchFamily="34" charset="0"/>
                <a:ea typeface="DejaVu Sans" pitchFamily="34" charset="0"/>
                <a:cs typeface="Khmer UI" panose="020B0502040204020203" pitchFamily="34" charset="0"/>
              </a:rPr>
              <a:t>Superconductor.</a:t>
            </a:r>
            <a:endParaRPr kumimoji="1" lang="ja-JP" altLang="en-US" sz="2400" b="1" dirty="0">
              <a:solidFill>
                <a:srgbClr val="92D050"/>
              </a:solidFill>
              <a:latin typeface="Khmer UI" panose="020B0502040204020203" pitchFamily="34" charset="0"/>
              <a:cs typeface="Khmer UI" panose="020B0502040204020203" pitchFamily="34" charset="0"/>
            </a:endParaRPr>
          </a:p>
        </p:txBody>
      </p:sp>
      <p:sp>
        <p:nvSpPr>
          <p:cNvPr id="15" name="テキスト ボックス 14"/>
          <p:cNvSpPr txBox="1"/>
          <p:nvPr/>
        </p:nvSpPr>
        <p:spPr>
          <a:xfrm>
            <a:off x="4933539" y="2490696"/>
            <a:ext cx="6940823" cy="2677656"/>
          </a:xfrm>
          <a:prstGeom prst="rect">
            <a:avLst/>
          </a:prstGeom>
          <a:noFill/>
        </p:spPr>
        <p:txBody>
          <a:bodyPr wrap="square" rtlCol="0">
            <a:spAutoFit/>
          </a:bodyPr>
          <a:lstStyle/>
          <a:p>
            <a:pPr marL="457200" indent="-457200">
              <a:buFont typeface="+mj-lt"/>
              <a:buAutoNum type="arabicPeriod"/>
            </a:pPr>
            <a:r>
              <a:rPr lang="en-US" altLang="ja-JP" sz="2400" dirty="0" smtClean="0">
                <a:latin typeface="Khmer UI" panose="020B0502040204020203" pitchFamily="34" charset="0"/>
                <a:cs typeface="Khmer UI" panose="020B0502040204020203" pitchFamily="34" charset="0"/>
              </a:rPr>
              <a:t>Photon absorbed in superconducting layers of STJ </a:t>
            </a:r>
            <a:r>
              <a:rPr lang="en-US" altLang="ja-JP" sz="2400" dirty="0" smtClean="0">
                <a:latin typeface="Khmer UI" panose="020B0502040204020203" pitchFamily="34" charset="0"/>
                <a:cs typeface="Khmer UI" panose="020B0502040204020203" pitchFamily="34" charset="0"/>
              </a:rPr>
              <a:t>(Josephson current suppressed by </a:t>
            </a:r>
            <a:r>
              <a:rPr lang="en-US" altLang="ja-JP" sz="2400" dirty="0" smtClean="0">
                <a:latin typeface="Khmer UI" panose="020B0502040204020203" pitchFamily="34" charset="0"/>
                <a:cs typeface="Khmer UI" panose="020B0502040204020203" pitchFamily="34" charset="0"/>
              </a:rPr>
              <a:t>applying </a:t>
            </a:r>
            <a:r>
              <a:rPr lang="en-US" altLang="ja-JP" sz="2400" dirty="0" smtClean="0">
                <a:latin typeface="Khmer UI" panose="020B0502040204020203" pitchFamily="34" charset="0"/>
                <a:cs typeface="Khmer UI" panose="020B0502040204020203" pitchFamily="34" charset="0"/>
              </a:rPr>
              <a:t>magnetic </a:t>
            </a:r>
            <a:r>
              <a:rPr lang="en-US" altLang="ja-JP" sz="2400" dirty="0" smtClean="0">
                <a:latin typeface="Khmer UI" panose="020B0502040204020203" pitchFamily="34" charset="0"/>
                <a:cs typeface="Khmer UI" panose="020B0502040204020203" pitchFamily="34" charset="0"/>
              </a:rPr>
              <a:t>field).</a:t>
            </a:r>
            <a:endParaRPr lang="en-US" altLang="ja-JP" sz="2400" dirty="0" smtClean="0">
              <a:latin typeface="Khmer UI" panose="020B0502040204020203" pitchFamily="34" charset="0"/>
              <a:cs typeface="Khmer UI" panose="020B0502040204020203" pitchFamily="34" charset="0"/>
            </a:endParaRPr>
          </a:p>
          <a:p>
            <a:pPr marL="457200" indent="-457200">
              <a:buFont typeface="+mj-lt"/>
              <a:buAutoNum type="arabicPeriod"/>
            </a:pPr>
            <a:r>
              <a:rPr lang="en-US" altLang="ja-JP" sz="2400" dirty="0" smtClean="0">
                <a:latin typeface="Khmer UI" panose="020B0502040204020203" pitchFamily="34" charset="0"/>
                <a:ea typeface="DejaVu Sans" pitchFamily="34" charset="0"/>
                <a:cs typeface="Khmer UI" panose="020B0502040204020203" pitchFamily="34" charset="0"/>
              </a:rPr>
              <a:t>Excites cooper </a:t>
            </a:r>
            <a:r>
              <a:rPr lang="en-US" altLang="ja-JP" sz="2400" dirty="0" smtClean="0">
                <a:latin typeface="Khmer UI" panose="020B0502040204020203" pitchFamily="34" charset="0"/>
                <a:ea typeface="DejaVu Sans" pitchFamily="34" charset="0"/>
                <a:cs typeface="Khmer UI" panose="020B0502040204020203" pitchFamily="34" charset="0"/>
              </a:rPr>
              <a:t>pairs </a:t>
            </a:r>
            <a:r>
              <a:rPr lang="en-US" altLang="ja-JP" sz="2400" dirty="0" smtClean="0">
                <a:latin typeface="Khmer UI" panose="020B0502040204020203" pitchFamily="34" charset="0"/>
                <a:ea typeface="DejaVu Sans" pitchFamily="34" charset="0"/>
                <a:cs typeface="Khmer UI" panose="020B0502040204020203" pitchFamily="34" charset="0"/>
              </a:rPr>
              <a:t>into quasi-particles according to absorbed energy.</a:t>
            </a:r>
          </a:p>
          <a:p>
            <a:pPr marL="457200" indent="-457200">
              <a:buFont typeface="+mj-lt"/>
              <a:buAutoNum type="arabicPeriod"/>
            </a:pPr>
            <a:r>
              <a:rPr lang="en-US" altLang="ja-JP" sz="2400" dirty="0" smtClean="0">
                <a:latin typeface="Khmer UI" panose="020B0502040204020203" pitchFamily="34" charset="0"/>
                <a:ea typeface="DejaVu Sans" pitchFamily="34" charset="0"/>
                <a:cs typeface="Khmer UI" panose="020B0502040204020203" pitchFamily="34" charset="0"/>
              </a:rPr>
              <a:t>Observe tunneling current due to quasi-particles through the insulator.</a:t>
            </a:r>
          </a:p>
        </p:txBody>
      </p:sp>
      <p:sp>
        <p:nvSpPr>
          <p:cNvPr id="17" name="テキスト ボックス 16"/>
          <p:cNvSpPr txBox="1"/>
          <p:nvPr/>
        </p:nvSpPr>
        <p:spPr>
          <a:xfrm>
            <a:off x="4945621" y="2066389"/>
            <a:ext cx="6479759" cy="461665"/>
          </a:xfrm>
          <a:prstGeom prst="rect">
            <a:avLst/>
          </a:prstGeom>
          <a:noFill/>
        </p:spPr>
        <p:txBody>
          <a:bodyPr wrap="square" rtlCol="0">
            <a:spAutoFit/>
          </a:bodyPr>
          <a:lstStyle/>
          <a:p>
            <a:r>
              <a:rPr lang="en-US" altLang="ja-JP" sz="2400" b="1" u="sng" dirty="0" smtClean="0">
                <a:solidFill>
                  <a:srgbClr val="00B050"/>
                </a:solidFill>
                <a:latin typeface="Khmer UI" panose="020B0502040204020203" pitchFamily="34" charset="0"/>
                <a:cs typeface="Khmer UI" panose="020B0502040204020203" pitchFamily="34" charset="0"/>
              </a:rPr>
              <a:t>Principle of Operation</a:t>
            </a:r>
            <a:endParaRPr kumimoji="1" lang="ja-JP" altLang="en-US" sz="2400" b="1" u="sng" dirty="0">
              <a:solidFill>
                <a:srgbClr val="00B050"/>
              </a:solidFill>
              <a:latin typeface="Khmer UI" panose="020B0502040204020203" pitchFamily="34" charset="0"/>
              <a:cs typeface="Khmer UI" panose="020B0502040204020203" pitchFamily="34" charset="0"/>
            </a:endParaRPr>
          </a:p>
        </p:txBody>
      </p:sp>
      <p:graphicFrame>
        <p:nvGraphicFramePr>
          <p:cNvPr id="18" name="表 17"/>
          <p:cNvGraphicFramePr>
            <a:graphicFrameLocks noGrp="1"/>
          </p:cNvGraphicFramePr>
          <p:nvPr>
            <p:extLst>
              <p:ext uri="{D42A27DB-BD31-4B8C-83A1-F6EECF244321}">
                <p14:modId xmlns:p14="http://schemas.microsoft.com/office/powerpoint/2010/main" val="2384710845"/>
              </p:ext>
            </p:extLst>
          </p:nvPr>
        </p:nvGraphicFramePr>
        <p:xfrm>
          <a:off x="5405004" y="5253114"/>
          <a:ext cx="5873798" cy="1212157"/>
        </p:xfrm>
        <a:graphic>
          <a:graphicData uri="http://schemas.openxmlformats.org/drawingml/2006/table">
            <a:tbl>
              <a:tblPr firstRow="1" bandRow="1">
                <a:tableStyleId>{85BE263C-DBD7-4A20-BB59-AAB30ACAA65A}</a:tableStyleId>
              </a:tblPr>
              <a:tblGrid>
                <a:gridCol w="1442971"/>
                <a:gridCol w="1442971"/>
                <a:gridCol w="1442971"/>
                <a:gridCol w="1544885"/>
              </a:tblGrid>
              <a:tr h="418993">
                <a:tc>
                  <a:txBody>
                    <a:bodyPr/>
                    <a:lstStyle/>
                    <a:p>
                      <a:pPr algn="ct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Si</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Nb</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Al</a:t>
                      </a:r>
                      <a:endParaRPr kumimoji="1" lang="ja-JP" altLang="en-US" sz="2000" dirty="0">
                        <a:latin typeface="Khmer UI" panose="020B0502040204020203" pitchFamily="34" charset="0"/>
                        <a:cs typeface="Khmer UI" panose="020B0502040204020203" pitchFamily="34" charset="0"/>
                      </a:endParaRPr>
                    </a:p>
                  </a:txBody>
                  <a:tcPr/>
                </a:tc>
              </a:tr>
              <a:tr h="396924">
                <a:tc>
                  <a:txBody>
                    <a:bodyPr/>
                    <a:lstStyle/>
                    <a:p>
                      <a:pPr algn="ctr"/>
                      <a:r>
                        <a:rPr kumimoji="1" lang="en-US" altLang="ja-JP" sz="2000" dirty="0" smtClean="0">
                          <a:latin typeface="Khmer UI" panose="020B0502040204020203" pitchFamily="34" charset="0"/>
                          <a:cs typeface="Khmer UI" panose="020B0502040204020203" pitchFamily="34" charset="0"/>
                        </a:rPr>
                        <a:t>Tc[K]</a:t>
                      </a:r>
                    </a:p>
                  </a:txBody>
                  <a:tcPr/>
                </a:tc>
                <a:tc>
                  <a:txBody>
                    <a:bodyPr/>
                    <a:lstStyle/>
                    <a:p>
                      <a:pPr algn="ct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9.23</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1.20</a:t>
                      </a:r>
                      <a:endParaRPr kumimoji="1" lang="ja-JP" altLang="en-US" sz="2000" dirty="0">
                        <a:latin typeface="Khmer UI" panose="020B0502040204020203" pitchFamily="34" charset="0"/>
                        <a:cs typeface="Khmer UI" panose="020B0502040204020203" pitchFamily="34" charset="0"/>
                      </a:endParaRPr>
                    </a:p>
                  </a:txBody>
                  <a:tcPr/>
                </a:tc>
              </a:tr>
              <a:tr h="296624">
                <a:tc>
                  <a:txBody>
                    <a:bodyPr/>
                    <a:lstStyle/>
                    <a:p>
                      <a:pPr algn="ctr"/>
                      <a:r>
                        <a:rPr kumimoji="1" lang="en-US" altLang="ja-JP" sz="2000" dirty="0" smtClean="0">
                          <a:latin typeface="Khmer UI" panose="020B0502040204020203" pitchFamily="34" charset="0"/>
                          <a:cs typeface="Khmer UI" panose="020B0502040204020203" pitchFamily="34" charset="0"/>
                        </a:rPr>
                        <a:t>Δ[meV]</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1100</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1.550</a:t>
                      </a:r>
                      <a:endParaRPr kumimoji="1" lang="ja-JP" altLang="en-US" sz="2000" dirty="0">
                        <a:latin typeface="Khmer UI" panose="020B0502040204020203" pitchFamily="34" charset="0"/>
                        <a:cs typeface="Khmer UI" panose="020B0502040204020203" pitchFamily="34" charset="0"/>
                      </a:endParaRPr>
                    </a:p>
                  </a:txBody>
                  <a:tcPr/>
                </a:tc>
                <a:tc>
                  <a:txBody>
                    <a:bodyPr/>
                    <a:lstStyle/>
                    <a:p>
                      <a:pPr algn="ctr"/>
                      <a:r>
                        <a:rPr kumimoji="1" lang="en-US" altLang="ja-JP" sz="2000" dirty="0" smtClean="0">
                          <a:latin typeface="Khmer UI" panose="020B0502040204020203" pitchFamily="34" charset="0"/>
                          <a:cs typeface="Khmer UI" panose="020B0502040204020203" pitchFamily="34" charset="0"/>
                        </a:rPr>
                        <a:t>0.172</a:t>
                      </a:r>
                      <a:endParaRPr kumimoji="1" lang="ja-JP" altLang="en-US" sz="2000" dirty="0">
                        <a:latin typeface="Khmer UI" panose="020B0502040204020203" pitchFamily="34" charset="0"/>
                        <a:cs typeface="Khmer UI" panose="020B0502040204020203" pitchFamily="34" charset="0"/>
                      </a:endParaRPr>
                    </a:p>
                  </a:txBody>
                  <a:tcPr/>
                </a:tc>
              </a:tr>
            </a:tbl>
          </a:graphicData>
        </a:graphic>
      </p:graphicFrame>
      <p:sp>
        <p:nvSpPr>
          <p:cNvPr id="19" name="テキスト ボックス 18"/>
          <p:cNvSpPr txBox="1"/>
          <p:nvPr/>
        </p:nvSpPr>
        <p:spPr>
          <a:xfrm>
            <a:off x="113319" y="3273712"/>
            <a:ext cx="4768303" cy="369332"/>
          </a:xfrm>
          <a:prstGeom prst="rect">
            <a:avLst/>
          </a:prstGeom>
          <a:noFill/>
        </p:spPr>
        <p:txBody>
          <a:bodyPr wrap="square" rtlCol="0">
            <a:spAutoFit/>
          </a:bodyPr>
          <a:lstStyle/>
          <a:p>
            <a:r>
              <a:rPr kumimoji="1" lang="en-US" altLang="ja-JP" b="1" dirty="0" smtClean="0">
                <a:latin typeface="Khmer UI" panose="020B0502040204020203" pitchFamily="34" charset="0"/>
                <a:cs typeface="Khmer UI" panose="020B0502040204020203" pitchFamily="34" charset="0"/>
              </a:rPr>
              <a:t>Number of Quasi-particles in Nb/Al-STJ</a:t>
            </a:r>
            <a:endParaRPr kumimoji="1" lang="ja-JP" altLang="en-US" b="1" dirty="0">
              <a:latin typeface="Khmer UI" panose="020B0502040204020203" pitchFamily="34" charset="0"/>
              <a:cs typeface="Khmer UI" panose="020B0502040204020203" pitchFamily="34" charset="0"/>
            </a:endParaRPr>
          </a:p>
        </p:txBody>
      </p:sp>
      <p:sp>
        <p:nvSpPr>
          <p:cNvPr id="20" name="テキスト ボックス 19"/>
          <p:cNvSpPr txBox="1"/>
          <p:nvPr/>
        </p:nvSpPr>
        <p:spPr>
          <a:xfrm>
            <a:off x="251520" y="4002717"/>
            <a:ext cx="4104456" cy="923330"/>
          </a:xfrm>
          <a:prstGeom prst="rect">
            <a:avLst/>
          </a:prstGeom>
          <a:noFill/>
        </p:spPr>
        <p:txBody>
          <a:bodyPr wrap="square" rtlCol="0">
            <a:spAutoFit/>
          </a:bodyPr>
          <a:lstStyle/>
          <a:p>
            <a:pPr algn="ctr"/>
            <a:r>
              <a:rPr kumimoji="1" lang="en-US" altLang="ja-JP" dirty="0" smtClean="0">
                <a:latin typeface="Khmer UI" panose="020B0502040204020203" pitchFamily="34" charset="0"/>
                <a:cs typeface="Khmer UI" panose="020B0502040204020203" pitchFamily="34" charset="0"/>
              </a:rPr>
              <a:t>G</a:t>
            </a:r>
            <a:r>
              <a:rPr kumimoji="1" lang="en-US" altLang="ja-JP" baseline="-25000" dirty="0" smtClean="0">
                <a:latin typeface="Khmer UI" panose="020B0502040204020203" pitchFamily="34" charset="0"/>
                <a:cs typeface="Khmer UI" panose="020B0502040204020203" pitchFamily="34" charset="0"/>
              </a:rPr>
              <a:t>Al</a:t>
            </a:r>
            <a:r>
              <a:rPr kumimoji="1" lang="en-US" altLang="ja-JP" dirty="0" smtClean="0">
                <a:latin typeface="Khmer UI" panose="020B0502040204020203" pitchFamily="34" charset="0"/>
                <a:cs typeface="Khmer UI" panose="020B0502040204020203" pitchFamily="34" charset="0"/>
              </a:rPr>
              <a:t> : Trapping Gain In Al(~10)</a:t>
            </a:r>
          </a:p>
          <a:p>
            <a:pPr algn="ctr"/>
            <a:r>
              <a:rPr kumimoji="1" lang="en-US" altLang="ja-JP" dirty="0" smtClean="0">
                <a:latin typeface="Khmer UI" panose="020B0502040204020203" pitchFamily="34" charset="0"/>
                <a:cs typeface="Khmer UI" panose="020B0502040204020203" pitchFamily="34" charset="0"/>
              </a:rPr>
              <a:t> E</a:t>
            </a:r>
            <a:r>
              <a:rPr kumimoji="1" lang="en-US" altLang="ja-JP" baseline="-25000" dirty="0" smtClean="0">
                <a:latin typeface="Khmer UI" panose="020B0502040204020203" pitchFamily="34" charset="0"/>
                <a:cs typeface="Khmer UI" panose="020B0502040204020203" pitchFamily="34" charset="0"/>
              </a:rPr>
              <a:t>0</a:t>
            </a:r>
            <a:r>
              <a:rPr kumimoji="1" lang="en-US" altLang="ja-JP" dirty="0" smtClean="0">
                <a:latin typeface="Khmer UI" panose="020B0502040204020203" pitchFamily="34" charset="0"/>
                <a:cs typeface="Khmer UI" panose="020B0502040204020203" pitchFamily="34" charset="0"/>
              </a:rPr>
              <a:t> : </a:t>
            </a:r>
            <a:r>
              <a:rPr lang="en-US" altLang="ja-JP" dirty="0">
                <a:latin typeface="Khmer UI" panose="020B0502040204020203" pitchFamily="34" charset="0"/>
                <a:cs typeface="Khmer UI" panose="020B0502040204020203" pitchFamily="34" charset="0"/>
              </a:rPr>
              <a:t>P</a:t>
            </a:r>
            <a:r>
              <a:rPr lang="en-US" altLang="ja-JP" dirty="0" smtClean="0">
                <a:latin typeface="Khmer UI" panose="020B0502040204020203" pitchFamily="34" charset="0"/>
                <a:cs typeface="Khmer UI" panose="020B0502040204020203" pitchFamily="34" charset="0"/>
              </a:rPr>
              <a:t>hoton Energy</a:t>
            </a:r>
          </a:p>
          <a:p>
            <a:pPr algn="ctr"/>
            <a:r>
              <a:rPr lang="en-US" altLang="ja-JP" dirty="0" smtClean="0">
                <a:latin typeface="Khmer UI" panose="020B0502040204020203" pitchFamily="34" charset="0"/>
                <a:cs typeface="Khmer UI" panose="020B0502040204020203" pitchFamily="34" charset="0"/>
              </a:rPr>
              <a:t> Δ  : E-Gap in superconductor</a:t>
            </a:r>
          </a:p>
        </p:txBody>
      </p:sp>
      <p:sp>
        <p:nvSpPr>
          <p:cNvPr id="21" name="テキスト ボックス 20"/>
          <p:cNvSpPr txBox="1"/>
          <p:nvPr/>
        </p:nvSpPr>
        <p:spPr>
          <a:xfrm>
            <a:off x="10731" y="4941364"/>
            <a:ext cx="4427984" cy="369332"/>
          </a:xfrm>
          <a:prstGeom prst="rect">
            <a:avLst/>
          </a:prstGeom>
          <a:noFill/>
        </p:spPr>
        <p:txBody>
          <a:bodyPr wrap="square" rtlCol="0">
            <a:spAutoFit/>
          </a:bodyPr>
          <a:lstStyle/>
          <a:p>
            <a:pPr algn="ctr"/>
            <a:r>
              <a:rPr lang="en-US" altLang="ja-JP" b="1" dirty="0" smtClean="0">
                <a:latin typeface="Khmer UI" panose="020B0502040204020203" pitchFamily="34" charset="0"/>
                <a:cs typeface="Khmer UI" panose="020B0502040204020203" pitchFamily="34" charset="0"/>
              </a:rPr>
              <a:t>For 25meV single photon</a:t>
            </a:r>
          </a:p>
        </p:txBody>
      </p:sp>
      <p:pic>
        <p:nvPicPr>
          <p:cNvPr id="22" name="図 21"/>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5730" y="965373"/>
            <a:ext cx="2654056" cy="2320312"/>
          </a:xfrm>
          <a:prstGeom prst="rect">
            <a:avLst/>
          </a:prstGeom>
        </p:spPr>
      </p:pic>
      <mc:AlternateContent xmlns:mc="http://schemas.openxmlformats.org/markup-compatibility/2006">
        <mc:Choice xmlns:a14="http://schemas.microsoft.com/office/drawing/2010/main" Requires="a14">
          <p:sp>
            <p:nvSpPr>
              <p:cNvPr id="23" name="テキスト ボックス 22"/>
              <p:cNvSpPr txBox="1"/>
              <p:nvPr/>
            </p:nvSpPr>
            <p:spPr>
              <a:xfrm>
                <a:off x="1124219" y="3631071"/>
                <a:ext cx="2108378" cy="40305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𝑁</m:t>
                      </m:r>
                      <m:r>
                        <a:rPr kumimoji="1" lang="en-US" altLang="ja-JP" sz="2000" b="0" i="1" baseline="-25000" smtClean="0">
                          <a:latin typeface="Cambria Math" panose="02040503050406030204" pitchFamily="18" charset="0"/>
                        </a:rPr>
                        <m:t>𝑞</m:t>
                      </m:r>
                      <m:r>
                        <a:rPr kumimoji="1" lang="en-US" altLang="ja-JP" sz="2000" b="0" i="1" smtClean="0">
                          <a:latin typeface="Cambria Math" panose="02040503050406030204" pitchFamily="18" charset="0"/>
                        </a:rPr>
                        <m:t> </m:t>
                      </m:r>
                      <m:r>
                        <a:rPr kumimoji="1" lang="en-US" altLang="ja-JP" sz="2000" b="0" i="0" smtClean="0">
                          <a:latin typeface="Cambria Math" panose="02040503050406030204" pitchFamily="18" charset="0"/>
                        </a:rPr>
                        <m:t>=</m:t>
                      </m:r>
                      <m:r>
                        <m:rPr>
                          <m:sty m:val="p"/>
                        </m:rPr>
                        <a:rPr kumimoji="1" lang="en-US" altLang="ja-JP" sz="2000" b="0" i="0" smtClean="0">
                          <a:latin typeface="Cambria Math" panose="02040503050406030204" pitchFamily="18" charset="0"/>
                        </a:rPr>
                        <m:t>GAl</m:t>
                      </m:r>
                      <m:f>
                        <m:fPr>
                          <m:type m:val="skw"/>
                          <m:ctrlPr>
                            <a:rPr kumimoji="1" lang="en-US" altLang="ja-JP" sz="2000" b="0" i="1" smtClean="0">
                              <a:latin typeface="Cambria Math" panose="02040503050406030204" pitchFamily="18" charset="0"/>
                            </a:rPr>
                          </m:ctrlPr>
                        </m:fPr>
                        <m:num>
                          <m:r>
                            <a:rPr kumimoji="1" lang="en-US" altLang="ja-JP" sz="2000" b="0" i="1" smtClean="0">
                              <a:latin typeface="Cambria Math" panose="02040503050406030204" pitchFamily="18" charset="0"/>
                            </a:rPr>
                            <m:t>𝐸</m:t>
                          </m:r>
                          <m:r>
                            <a:rPr kumimoji="1" lang="en-US" altLang="ja-JP" sz="2000" b="0" i="1" baseline="-25000" smtClean="0">
                              <a:latin typeface="Cambria Math" panose="02040503050406030204" pitchFamily="18" charset="0"/>
                            </a:rPr>
                            <m:t>0</m:t>
                          </m:r>
                        </m:num>
                        <m:den>
                          <m:r>
                            <a:rPr kumimoji="1" lang="en-US" altLang="ja-JP" sz="2000" b="0" i="1" smtClean="0">
                              <a:latin typeface="Cambria Math" panose="02040503050406030204" pitchFamily="18" charset="0"/>
                            </a:rPr>
                            <m:t>1.7</m:t>
                          </m:r>
                          <m:r>
                            <a:rPr kumimoji="1" lang="en-US" altLang="ja-JP" sz="2000" b="0" i="1" smtClean="0">
                              <a:latin typeface="Cambria Math" panose="02040503050406030204" pitchFamily="18" charset="0"/>
                              <a:ea typeface="Cambria Math" panose="02040503050406030204" pitchFamily="18" charset="0"/>
                            </a:rPr>
                            <m:t>∆</m:t>
                          </m:r>
                        </m:den>
                      </m:f>
                    </m:oMath>
                  </m:oMathPara>
                </a14:m>
                <a:endParaRPr kumimoji="1" lang="ja-JP" altLang="en-US" sz="2000" dirty="0">
                  <a:latin typeface="Khmer UI" panose="020B0502040204020203" pitchFamily="34" charset="0"/>
                  <a:cs typeface="Khmer UI" panose="020B0502040204020203" pitchFamily="34" charset="0"/>
                </a:endParaRPr>
              </a:p>
            </p:txBody>
          </p:sp>
        </mc:Choice>
        <mc:Fallback>
          <p:sp>
            <p:nvSpPr>
              <p:cNvPr id="23" name="テキスト ボックス 22"/>
              <p:cNvSpPr txBox="1">
                <a:spLocks noRot="1" noChangeAspect="1" noMove="1" noResize="1" noEditPoints="1" noAdjustHandles="1" noChangeArrowheads="1" noChangeShapeType="1" noTextEdit="1"/>
              </p:cNvSpPr>
              <p:nvPr/>
            </p:nvSpPr>
            <p:spPr>
              <a:xfrm>
                <a:off x="1124219" y="3631071"/>
                <a:ext cx="2108378" cy="403059"/>
              </a:xfrm>
              <a:prstGeom prst="rect">
                <a:avLst/>
              </a:prstGeom>
              <a:blipFill rotWithShape="0">
                <a:blip r:embed="rId4"/>
                <a:stretch>
                  <a:fillRect t="-166667" r="-17630" b="-24393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p:cNvSpPr txBox="1"/>
              <p:nvPr/>
            </p:nvSpPr>
            <p:spPr>
              <a:xfrm>
                <a:off x="520651" y="5299948"/>
                <a:ext cx="3953637" cy="1198983"/>
              </a:xfrm>
              <a:prstGeom prst="rect">
                <a:avLst/>
              </a:prstGeom>
              <a:noFill/>
            </p:spPr>
            <p:txBody>
              <a:bodyPr wrap="square" lIns="0" tIns="0" rIns="0" bIns="0" rtlCol="0">
                <a:spAutoFit/>
              </a:bodyPr>
              <a:lstStyle/>
              <a:p>
                <a:pPr algn="ctr"/>
                <a:r>
                  <a:rPr kumimoji="1" lang="en-US" altLang="ja-JP" sz="3200" dirty="0" smtClean="0">
                    <a:latin typeface="Khmer UI" panose="020B0502040204020203" pitchFamily="34" charset="0"/>
                    <a:cs typeface="Khmer UI" panose="020B0502040204020203" pitchFamily="34" charset="0"/>
                  </a:rPr>
                  <a:t>N</a:t>
                </a:r>
                <a:r>
                  <a:rPr kumimoji="1" lang="en-US" altLang="ja-JP" sz="3200" baseline="-25000" dirty="0" smtClean="0">
                    <a:latin typeface="Khmer UI" panose="020B0502040204020203" pitchFamily="34" charset="0"/>
                    <a:cs typeface="Khmer UI" panose="020B0502040204020203" pitchFamily="34" charset="0"/>
                  </a:rPr>
                  <a:t>q</a:t>
                </a:r>
                <a:r>
                  <a:rPr kumimoji="1" lang="en-US" altLang="ja-JP" sz="3200" dirty="0" smtClean="0">
                    <a:latin typeface="Khmer UI" panose="020B0502040204020203" pitchFamily="34" charset="0"/>
                    <a:cs typeface="Khmer UI" panose="020B0502040204020203" pitchFamily="34" charset="0"/>
                  </a:rPr>
                  <a:t> = 10 </a:t>
                </a:r>
                <a14:m>
                  <m:oMath xmlns:m="http://schemas.openxmlformats.org/officeDocument/2006/math">
                    <m:f>
                      <m:fPr>
                        <m:ctrlPr>
                          <a:rPr kumimoji="1" lang="en-US" altLang="ja-JP" sz="3200" i="1" smtClean="0">
                            <a:latin typeface="Cambria Math" panose="02040503050406030204" pitchFamily="18" charset="0"/>
                          </a:rPr>
                        </m:ctrlPr>
                      </m:fPr>
                      <m:num>
                        <m:r>
                          <a:rPr kumimoji="1" lang="en-US" altLang="ja-JP" sz="3200" b="0" i="1" smtClean="0">
                            <a:latin typeface="Cambria Math" panose="02040503050406030204" pitchFamily="18" charset="0"/>
                          </a:rPr>
                          <m:t>25 </m:t>
                        </m:r>
                        <m:r>
                          <a:rPr kumimoji="1" lang="en-US" altLang="ja-JP" sz="3200" b="0" i="1" smtClean="0">
                            <a:latin typeface="Cambria Math" panose="02040503050406030204" pitchFamily="18" charset="0"/>
                          </a:rPr>
                          <m:t>𝑚𝑒𝑉</m:t>
                        </m:r>
                      </m:num>
                      <m:den>
                        <m:r>
                          <a:rPr kumimoji="1" lang="en-US" altLang="ja-JP" sz="3200" b="0" i="1" smtClean="0">
                            <a:latin typeface="Cambria Math" panose="02040503050406030204" pitchFamily="18" charset="0"/>
                          </a:rPr>
                          <m:t>1.7 ∗1.550 </m:t>
                        </m:r>
                        <m:r>
                          <a:rPr kumimoji="1" lang="en-US" altLang="ja-JP" sz="3200" b="0" i="1" smtClean="0">
                            <a:latin typeface="Cambria Math" panose="02040503050406030204" pitchFamily="18" charset="0"/>
                          </a:rPr>
                          <m:t>𝑚𝑒𝑉</m:t>
                        </m:r>
                      </m:den>
                    </m:f>
                  </m:oMath>
                </a14:m>
                <a:endParaRPr kumimoji="1" lang="en-US" altLang="ja-JP" sz="3200" dirty="0" smtClean="0">
                  <a:latin typeface="Khmer UI" panose="020B0502040204020203" pitchFamily="34" charset="0"/>
                  <a:cs typeface="Khmer UI" panose="020B0502040204020203" pitchFamily="34" charset="0"/>
                </a:endParaRPr>
              </a:p>
              <a:p>
                <a:pPr algn="ctr"/>
                <a:r>
                  <a:rPr lang="en-US" altLang="ja-JP" sz="3200" dirty="0" smtClean="0">
                    <a:latin typeface="Khmer UI" panose="020B0502040204020203" pitchFamily="34" charset="0"/>
                    <a:cs typeface="Khmer UI" panose="020B0502040204020203" pitchFamily="34" charset="0"/>
                  </a:rPr>
                  <a:t>   = </a:t>
                </a:r>
                <a:r>
                  <a:rPr lang="en-US" altLang="ja-JP" sz="3200" dirty="0" smtClean="0">
                    <a:solidFill>
                      <a:srgbClr val="FF0000"/>
                    </a:solidFill>
                    <a:latin typeface="Khmer UI" panose="020B0502040204020203" pitchFamily="34" charset="0"/>
                    <a:cs typeface="Khmer UI" panose="020B0502040204020203" pitchFamily="34" charset="0"/>
                  </a:rPr>
                  <a:t>95 e</a:t>
                </a:r>
                <a:endParaRPr kumimoji="1" lang="ja-JP" altLang="en-US" sz="3200" dirty="0">
                  <a:solidFill>
                    <a:srgbClr val="FF0000"/>
                  </a:solidFill>
                  <a:latin typeface="Khmer UI" panose="020B0502040204020203" pitchFamily="34" charset="0"/>
                  <a:cs typeface="Khmer UI" panose="020B0502040204020203" pitchFamily="34" charset="0"/>
                </a:endParaRPr>
              </a:p>
            </p:txBody>
          </p:sp>
        </mc:Choice>
        <mc:Fallback xmlns="">
          <p:sp>
            <p:nvSpPr>
              <p:cNvPr id="24" name="テキスト ボックス 23"/>
              <p:cNvSpPr txBox="1">
                <a:spLocks noRot="1" noChangeAspect="1" noMove="1" noResize="1" noEditPoints="1" noAdjustHandles="1" noChangeArrowheads="1" noChangeShapeType="1" noTextEdit="1"/>
              </p:cNvSpPr>
              <p:nvPr/>
            </p:nvSpPr>
            <p:spPr>
              <a:xfrm>
                <a:off x="520651" y="5299948"/>
                <a:ext cx="3953637" cy="1198983"/>
              </a:xfrm>
              <a:prstGeom prst="rect">
                <a:avLst/>
              </a:prstGeom>
              <a:blipFill rotWithShape="0">
                <a:blip r:embed="rId5"/>
                <a:stretch>
                  <a:fillRect l="-1387" t="-2030" b="-19797"/>
                </a:stretch>
              </a:blipFill>
            </p:spPr>
            <p:txBody>
              <a:bodyPr/>
              <a:lstStyle/>
              <a:p>
                <a:r>
                  <a:rPr lang="ja-JP" altLang="en-US">
                    <a:noFill/>
                  </a:rPr>
                  <a:t> </a:t>
                </a:r>
              </a:p>
            </p:txBody>
          </p:sp>
        </mc:Fallback>
      </mc:AlternateContent>
      <p:sp>
        <p:nvSpPr>
          <p:cNvPr id="25" name="テキスト ボックス 24"/>
          <p:cNvSpPr txBox="1"/>
          <p:nvPr/>
        </p:nvSpPr>
        <p:spPr>
          <a:xfrm>
            <a:off x="4456094" y="770898"/>
            <a:ext cx="7713403" cy="461665"/>
          </a:xfrm>
          <a:prstGeom prst="rect">
            <a:avLst/>
          </a:prstGeom>
          <a:noFill/>
        </p:spPr>
        <p:txBody>
          <a:bodyPr wrap="square" rtlCol="0">
            <a:spAutoFit/>
          </a:bodyPr>
          <a:lstStyle/>
          <a:p>
            <a:r>
              <a:rPr lang="en-US" altLang="ja-JP" sz="2400" b="1" dirty="0" smtClean="0">
                <a:latin typeface="Khmer UI" panose="020B0502040204020203" pitchFamily="34" charset="0"/>
                <a:cs typeface="Khmer UI" panose="020B0502040204020203" pitchFamily="34" charset="0"/>
              </a:rPr>
              <a:t>What’s STJ(</a:t>
            </a:r>
            <a:r>
              <a:rPr lang="en-US" altLang="ja-JP" sz="2400" b="1" dirty="0" smtClean="0">
                <a:solidFill>
                  <a:srgbClr val="FF0000"/>
                </a:solidFill>
                <a:latin typeface="Khmer UI" panose="020B0502040204020203" pitchFamily="34" charset="0"/>
                <a:cs typeface="Khmer UI" panose="020B0502040204020203" pitchFamily="34" charset="0"/>
              </a:rPr>
              <a:t>S</a:t>
            </a:r>
            <a:r>
              <a:rPr lang="en-US" altLang="ja-JP" sz="2400" b="1" dirty="0" smtClean="0">
                <a:latin typeface="Khmer UI" panose="020B0502040204020203" pitchFamily="34" charset="0"/>
                <a:cs typeface="Khmer UI" panose="020B0502040204020203" pitchFamily="34" charset="0"/>
              </a:rPr>
              <a:t>uperconducting </a:t>
            </a:r>
            <a:r>
              <a:rPr lang="en-US" altLang="ja-JP" sz="2400" b="1" dirty="0" smtClean="0">
                <a:solidFill>
                  <a:srgbClr val="FF0000"/>
                </a:solidFill>
                <a:latin typeface="Khmer UI" panose="020B0502040204020203" pitchFamily="34" charset="0"/>
                <a:cs typeface="Khmer UI" panose="020B0502040204020203" pitchFamily="34" charset="0"/>
              </a:rPr>
              <a:t>T</a:t>
            </a:r>
            <a:r>
              <a:rPr lang="en-US" altLang="ja-JP" sz="2400" b="1" dirty="0" smtClean="0">
                <a:latin typeface="Khmer UI" panose="020B0502040204020203" pitchFamily="34" charset="0"/>
                <a:cs typeface="Khmer UI" panose="020B0502040204020203" pitchFamily="34" charset="0"/>
              </a:rPr>
              <a:t>unnel </a:t>
            </a:r>
            <a:r>
              <a:rPr lang="en-US" altLang="ja-JP" sz="2400" b="1" dirty="0" smtClean="0">
                <a:solidFill>
                  <a:srgbClr val="FF0000"/>
                </a:solidFill>
                <a:latin typeface="Khmer UI" panose="020B0502040204020203" pitchFamily="34" charset="0"/>
                <a:cs typeface="Khmer UI" panose="020B0502040204020203" pitchFamily="34" charset="0"/>
              </a:rPr>
              <a:t>J</a:t>
            </a:r>
            <a:r>
              <a:rPr lang="en-US" altLang="ja-JP" sz="2400" b="1" dirty="0" smtClean="0">
                <a:latin typeface="Khmer UI" panose="020B0502040204020203" pitchFamily="34" charset="0"/>
                <a:cs typeface="Khmer UI" panose="020B0502040204020203" pitchFamily="34" charset="0"/>
              </a:rPr>
              <a:t>unction) ??</a:t>
            </a:r>
            <a:endParaRPr kumimoji="1" lang="ja-JP" altLang="en-US" sz="2400" b="1" dirty="0">
              <a:latin typeface="Khmer UI" panose="020B0502040204020203" pitchFamily="34" charset="0"/>
              <a:cs typeface="Khmer UI" panose="020B0502040204020203" pitchFamily="34" charset="0"/>
            </a:endParaRPr>
          </a:p>
        </p:txBody>
      </p:sp>
      <p:sp>
        <p:nvSpPr>
          <p:cNvPr id="3" name="角丸四角形 2"/>
          <p:cNvSpPr/>
          <p:nvPr/>
        </p:nvSpPr>
        <p:spPr>
          <a:xfrm>
            <a:off x="4779034" y="2051947"/>
            <a:ext cx="7249834" cy="3116405"/>
          </a:xfrm>
          <a:prstGeom prst="roundRect">
            <a:avLst>
              <a:gd name="adj" fmla="val 10910"/>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0731" y="79682"/>
            <a:ext cx="12192000" cy="712279"/>
          </a:xfrm>
        </p:spPr>
        <p:txBody>
          <a:bodyPr>
            <a:noAutofit/>
          </a:bodyPr>
          <a:lstStyle/>
          <a:p>
            <a:r>
              <a:rPr lang="en-US" altLang="ja-JP" sz="4800" b="1" dirty="0" smtClean="0">
                <a:latin typeface="Khmer UI" panose="020B0502040204020203" pitchFamily="34" charset="0"/>
                <a:cs typeface="Khmer UI" panose="020B0502040204020203" pitchFamily="34" charset="0"/>
              </a:rPr>
              <a:t>STJ Photon Detector</a:t>
            </a:r>
            <a:endParaRPr lang="ja-JP" altLang="en-US" sz="4800" b="1" dirty="0">
              <a:latin typeface="Khmer UI" panose="020B0502040204020203" pitchFamily="34" charset="0"/>
              <a:cs typeface="Khmer UI" panose="020B0502040204020203" pitchFamily="34" charset="0"/>
            </a:endParaRPr>
          </a:p>
        </p:txBody>
      </p:sp>
      <p:sp>
        <p:nvSpPr>
          <p:cNvPr id="7" name="テキスト ボックス 6"/>
          <p:cNvSpPr txBox="1"/>
          <p:nvPr/>
        </p:nvSpPr>
        <p:spPr>
          <a:xfrm>
            <a:off x="65312" y="2066389"/>
            <a:ext cx="1066318" cy="461665"/>
          </a:xfrm>
          <a:prstGeom prst="rect">
            <a:avLst/>
          </a:prstGeom>
          <a:noFill/>
        </p:spPr>
        <p:txBody>
          <a:bodyPr wrap="none" rtlCol="0">
            <a:spAutoFit/>
          </a:bodyPr>
          <a:lstStyle/>
          <a:p>
            <a:r>
              <a:rPr kumimoji="1" lang="en-US" altLang="ja-JP" sz="2400" b="1" dirty="0" smtClean="0">
                <a:solidFill>
                  <a:srgbClr val="00B050"/>
                </a:solidFill>
              </a:rPr>
              <a:t>500nm</a:t>
            </a:r>
            <a:endParaRPr kumimoji="1" lang="ja-JP" altLang="en-US" sz="2400" b="1" dirty="0">
              <a:solidFill>
                <a:srgbClr val="00B050"/>
              </a:solidFill>
            </a:endParaRPr>
          </a:p>
        </p:txBody>
      </p:sp>
      <p:cxnSp>
        <p:nvCxnSpPr>
          <p:cNvPr id="9" name="直線矢印コネクタ 8"/>
          <p:cNvCxnSpPr/>
          <p:nvPr/>
        </p:nvCxnSpPr>
        <p:spPr>
          <a:xfrm flipH="1">
            <a:off x="1087839" y="1991718"/>
            <a:ext cx="15643" cy="677656"/>
          </a:xfrm>
          <a:prstGeom prst="straightConnector1">
            <a:avLst/>
          </a:prstGeom>
          <a:ln w="5715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7221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6"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6</a:t>
            </a:fld>
            <a:endParaRPr lang="ja-JP" altLang="en-US" sz="2000" dirty="0"/>
          </a:p>
        </p:txBody>
      </p:sp>
      <p:sp>
        <p:nvSpPr>
          <p:cNvPr id="11"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12"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13" name="テキスト ボックス 12"/>
          <p:cNvSpPr txBox="1"/>
          <p:nvPr/>
        </p:nvSpPr>
        <p:spPr>
          <a:xfrm>
            <a:off x="24781" y="762579"/>
            <a:ext cx="12402745" cy="2677656"/>
          </a:xfrm>
          <a:prstGeom prst="rect">
            <a:avLst/>
          </a:prstGeom>
          <a:noFill/>
        </p:spPr>
        <p:txBody>
          <a:bodyPr wrap="square" rtlCol="0">
            <a:spAutoFit/>
          </a:bodyPr>
          <a:lstStyle/>
          <a:p>
            <a:pPr marL="285744" indent="-285744">
              <a:buClr>
                <a:srgbClr val="66FF66"/>
              </a:buClr>
              <a:buFont typeface="Wingdings" panose="05000000000000000000" pitchFamily="2" charset="2"/>
              <a:buChar char="p"/>
            </a:pPr>
            <a:r>
              <a:rPr lang="en-US" altLang="ja-JP" sz="2400" b="1" dirty="0" smtClean="0">
                <a:latin typeface="Khmer UI" panose="020B0502040204020203" pitchFamily="34" charset="0"/>
                <a:cs typeface="Khmer UI" panose="020B0502040204020203" pitchFamily="34" charset="0"/>
              </a:rPr>
              <a:t>Current Status of Development for Nb/Al-STJ(if you want to know detail, please see </a:t>
            </a:r>
            <a:r>
              <a:rPr lang="en-US" altLang="ja-JP" sz="2400" b="1" dirty="0">
                <a:latin typeface="Khmer UI" panose="020B0502040204020203" pitchFamily="34" charset="0"/>
                <a:cs typeface="Khmer UI" panose="020B0502040204020203" pitchFamily="34" charset="0"/>
              </a:rPr>
              <a:t>Y</a:t>
            </a:r>
            <a:r>
              <a:rPr lang="en-US" altLang="ja-JP" sz="2400" b="1" dirty="0" smtClean="0">
                <a:latin typeface="Khmer UI" panose="020B0502040204020203" pitchFamily="34" charset="0"/>
                <a:cs typeface="Khmer UI" panose="020B0502040204020203" pitchFamily="34" charset="0"/>
              </a:rPr>
              <a:t>uji TAKEUCHI’s slides-</a:t>
            </a:r>
            <a:r>
              <a:rPr lang="en-US" altLang="ja-JP" sz="2400" b="1" dirty="0" err="1" smtClean="0">
                <a:latin typeface="Khmer UI" panose="020B0502040204020203" pitchFamily="34" charset="0"/>
                <a:cs typeface="Khmer UI" panose="020B0502040204020203" pitchFamily="34" charset="0"/>
              </a:rPr>
              <a:t>Ⅱ.c</a:t>
            </a:r>
            <a:r>
              <a:rPr lang="en-US" altLang="ja-JP" sz="2400" b="1" dirty="0" smtClean="0">
                <a:latin typeface="Khmer UI" panose="020B0502040204020203" pitchFamily="34" charset="0"/>
                <a:cs typeface="Khmer UI" panose="020B0502040204020203" pitchFamily="34" charset="0"/>
              </a:rPr>
              <a:t> Neutrino session 12:00-).</a:t>
            </a:r>
          </a:p>
          <a:p>
            <a:pPr marL="800100" lvl="1" indent="-342900">
              <a:buClr>
                <a:srgbClr val="00B050"/>
              </a:buClr>
              <a:buFont typeface="Arial" panose="020B0604020202020204" pitchFamily="34" charset="0"/>
              <a:buChar char="•"/>
            </a:pPr>
            <a:r>
              <a:rPr lang="en-US" altLang="ja-JP" sz="2400" dirty="0" smtClean="0">
                <a:latin typeface="Khmer UI" panose="020B0502040204020203" pitchFamily="34" charset="0"/>
                <a:cs typeface="Khmer UI" panose="020B0502040204020203" pitchFamily="34" charset="0"/>
              </a:rPr>
              <a:t>We haven’t </a:t>
            </a:r>
            <a:r>
              <a:rPr lang="en-US" altLang="ja-JP" sz="2400" dirty="0">
                <a:latin typeface="Khmer UI" panose="020B0502040204020203" pitchFamily="34" charset="0"/>
                <a:cs typeface="Khmer UI" panose="020B0502040204020203" pitchFamily="34" charset="0"/>
              </a:rPr>
              <a:t>succeeded in detecting </a:t>
            </a:r>
            <a:r>
              <a:rPr lang="en-US" altLang="ja-JP" sz="2400" dirty="0" smtClean="0">
                <a:latin typeface="Khmer UI" panose="020B0502040204020203" pitchFamily="34" charset="0"/>
                <a:cs typeface="Khmer UI" panose="020B0502040204020203" pitchFamily="34" charset="0"/>
              </a:rPr>
              <a:t>a far-infrared single photon yet due to </a:t>
            </a:r>
            <a:r>
              <a:rPr lang="en-US" altLang="ja-JP" sz="2400" b="1" u="sng" dirty="0" smtClean="0">
                <a:solidFill>
                  <a:srgbClr val="FF0000"/>
                </a:solidFill>
                <a:latin typeface="Khmer UI" panose="020B0502040204020203" pitchFamily="34" charset="0"/>
                <a:cs typeface="Khmer UI" panose="020B0502040204020203" pitchFamily="34" charset="0"/>
              </a:rPr>
              <a:t>readout noise(thermal noise and </a:t>
            </a:r>
            <a:r>
              <a:rPr lang="en-US" altLang="ja-JP" sz="2400" b="1" u="sng" dirty="0">
                <a:solidFill>
                  <a:srgbClr val="FF0000"/>
                </a:solidFill>
                <a:latin typeface="Khmer UI" panose="020B0502040204020203" pitchFamily="34" charset="0"/>
                <a:cs typeface="Khmer UI" panose="020B0502040204020203" pitchFamily="34" charset="0"/>
              </a:rPr>
              <a:t>c</a:t>
            </a:r>
            <a:r>
              <a:rPr lang="en-US" altLang="ja-JP" sz="2400" b="1" u="sng" dirty="0" smtClean="0">
                <a:solidFill>
                  <a:srgbClr val="FF0000"/>
                </a:solidFill>
                <a:latin typeface="Khmer UI" panose="020B0502040204020203" pitchFamily="34" charset="0"/>
                <a:cs typeface="Khmer UI" panose="020B0502040204020203" pitchFamily="34" charset="0"/>
              </a:rPr>
              <a:t>able noise)</a:t>
            </a:r>
            <a:r>
              <a:rPr lang="en-US" altLang="ja-JP" sz="2400" dirty="0" smtClean="0">
                <a:latin typeface="Khmer UI" panose="020B0502040204020203" pitchFamily="34" charset="0"/>
                <a:cs typeface="Khmer UI" panose="020B0502040204020203" pitchFamily="34" charset="0"/>
              </a:rPr>
              <a:t>.</a:t>
            </a:r>
          </a:p>
          <a:p>
            <a:pPr marL="800100" lvl="1" indent="-342900">
              <a:buClr>
                <a:srgbClr val="00B050"/>
              </a:buClr>
              <a:buFont typeface="Arial" panose="020B0604020202020204" pitchFamily="34" charset="0"/>
              <a:buChar char="•"/>
            </a:pPr>
            <a:r>
              <a:rPr lang="en-US" altLang="ja-JP" sz="2400" dirty="0">
                <a:latin typeface="Khmer UI" panose="020B0502040204020203" pitchFamily="34" charset="0"/>
                <a:cs typeface="Khmer UI" panose="020B0502040204020203" pitchFamily="34" charset="0"/>
              </a:rPr>
              <a:t>Need to adopt the preamplifier operated at ultra-low-temperature.</a:t>
            </a:r>
          </a:p>
          <a:p>
            <a:pPr marL="800100" lvl="1" indent="-342900">
              <a:buClr>
                <a:srgbClr val="00B050"/>
              </a:buClr>
              <a:buFont typeface="Arial" panose="020B0604020202020204" pitchFamily="34" charset="0"/>
              <a:buChar char="•"/>
            </a:pPr>
            <a:r>
              <a:rPr lang="en-US" altLang="ja-JP" sz="2400" dirty="0">
                <a:solidFill>
                  <a:srgbClr val="FF0000"/>
                </a:solidFill>
              </a:rPr>
              <a:t>FD-SOI device was proved to operate at 4K by a JAXA/KEK group(AIPC 1185,286-289(2009)).</a:t>
            </a:r>
            <a:endParaRPr lang="en-US" altLang="ja-JP" sz="2400" dirty="0">
              <a:solidFill>
                <a:srgbClr val="FF0000"/>
              </a:solidFill>
              <a:latin typeface="Khmer UI" panose="020B0502040204020203" pitchFamily="34" charset="0"/>
              <a:cs typeface="Khmer UI" panose="020B0502040204020203" pitchFamily="34" charset="0"/>
            </a:endParaRPr>
          </a:p>
          <a:p>
            <a:pPr marL="800100" lvl="1" indent="-342900">
              <a:buClr>
                <a:srgbClr val="66FF66"/>
              </a:buClr>
              <a:buFont typeface="Arial" panose="020B0604020202020204" pitchFamily="34" charset="0"/>
              <a:buChar char="•"/>
            </a:pPr>
            <a:endParaRPr lang="en-US" altLang="ja-JP" sz="2400" dirty="0" smtClean="0">
              <a:latin typeface="Khmer UI" panose="020B0502040204020203" pitchFamily="34" charset="0"/>
              <a:cs typeface="Khmer UI" panose="020B0502040204020203" pitchFamily="34" charset="0"/>
            </a:endParaRPr>
          </a:p>
        </p:txBody>
      </p:sp>
      <p:sp>
        <p:nvSpPr>
          <p:cNvPr id="2" name="タイトル 1"/>
          <p:cNvSpPr>
            <a:spLocks noGrp="1"/>
          </p:cNvSpPr>
          <p:nvPr>
            <p:ph type="title"/>
          </p:nvPr>
        </p:nvSpPr>
        <p:spPr>
          <a:xfrm>
            <a:off x="10731" y="65614"/>
            <a:ext cx="11812075" cy="712279"/>
          </a:xfrm>
        </p:spPr>
        <p:txBody>
          <a:bodyPr>
            <a:noAutofit/>
          </a:bodyPr>
          <a:lstStyle/>
          <a:p>
            <a:r>
              <a:rPr lang="en-US" altLang="ja-JP" sz="4800" b="1" dirty="0" smtClean="0">
                <a:latin typeface="Khmer UI" panose="020B0502040204020203" pitchFamily="34" charset="0"/>
                <a:cs typeface="Khmer UI" panose="020B0502040204020203" pitchFamily="34" charset="0"/>
              </a:rPr>
              <a:t>Development of cold preamplifier</a:t>
            </a:r>
            <a:endParaRPr lang="ja-JP" altLang="en-US" sz="4800" b="1" dirty="0">
              <a:latin typeface="Khmer UI" panose="020B0502040204020203" pitchFamily="34" charset="0"/>
              <a:cs typeface="Khmer UI" panose="020B0502040204020203" pitchFamily="34" charset="0"/>
            </a:endParaRPr>
          </a:p>
        </p:txBody>
      </p:sp>
      <p:sp>
        <p:nvSpPr>
          <p:cNvPr id="21" name="テキスト ボックス 20"/>
          <p:cNvSpPr txBox="1"/>
          <p:nvPr/>
        </p:nvSpPr>
        <p:spPr>
          <a:xfrm>
            <a:off x="-2148" y="3077313"/>
            <a:ext cx="7442074" cy="3293209"/>
          </a:xfrm>
          <a:prstGeom prst="rect">
            <a:avLst/>
          </a:prstGeom>
          <a:noFill/>
        </p:spPr>
        <p:txBody>
          <a:bodyPr wrap="square" rtlCol="0">
            <a:spAutoFit/>
          </a:bodyPr>
          <a:lstStyle/>
          <a:p>
            <a:pPr>
              <a:buClr>
                <a:srgbClr val="66FF66"/>
              </a:buClr>
            </a:pPr>
            <a:r>
              <a:rPr lang="en-US" altLang="ja-JP" sz="2400" b="1" dirty="0" smtClean="0">
                <a:solidFill>
                  <a:srgbClr val="66FF66"/>
                </a:solidFill>
                <a:latin typeface="Khmer UI" panose="020B0502040204020203" pitchFamily="34" charset="0"/>
                <a:cs typeface="Khmer UI" panose="020B0502040204020203" pitchFamily="34" charset="0"/>
              </a:rPr>
              <a:t>     </a:t>
            </a:r>
            <a:r>
              <a:rPr lang="en-US" altLang="ja-JP" sz="2800" b="1" dirty="0" smtClean="0">
                <a:solidFill>
                  <a:srgbClr val="00B050"/>
                </a:solidFill>
                <a:latin typeface="Khmer UI" panose="020B0502040204020203" pitchFamily="34" charset="0"/>
                <a:cs typeface="Khmer UI" panose="020B0502040204020203" pitchFamily="34" charset="0"/>
              </a:rPr>
              <a:t>Silicon on Insulator(SOI) </a:t>
            </a:r>
            <a:endParaRPr lang="en-US" altLang="ja-JP" sz="2400" b="1" dirty="0" smtClean="0">
              <a:solidFill>
                <a:srgbClr val="00B050"/>
              </a:solidFill>
              <a:latin typeface="Khmer UI" panose="020B0502040204020203" pitchFamily="34" charset="0"/>
              <a:cs typeface="Khmer UI" panose="020B0502040204020203" pitchFamily="34" charset="0"/>
            </a:endParaRPr>
          </a:p>
          <a:p>
            <a:pPr marL="800100" lvl="1" indent="-342900">
              <a:buClr>
                <a:srgbClr val="00B050"/>
              </a:buClr>
              <a:buFont typeface="Arial" panose="020B0604020202020204" pitchFamily="34" charset="0"/>
              <a:buChar char="•"/>
            </a:pPr>
            <a:r>
              <a:rPr lang="en-US" altLang="ja-JP" sz="2000" b="1" dirty="0" smtClean="0">
                <a:latin typeface="Khmer UI" panose="020B0502040204020203" pitchFamily="34" charset="0"/>
                <a:cs typeface="Khmer UI" panose="020B0502040204020203" pitchFamily="34" charset="0"/>
              </a:rPr>
              <a:t>Processing LSI on SiO</a:t>
            </a:r>
            <a:r>
              <a:rPr lang="en-US" altLang="ja-JP" sz="2000" b="1" baseline="-25000" dirty="0" smtClean="0">
                <a:latin typeface="Khmer UI" panose="020B0502040204020203" pitchFamily="34" charset="0"/>
                <a:cs typeface="Khmer UI" panose="020B0502040204020203" pitchFamily="34" charset="0"/>
              </a:rPr>
              <a:t>2</a:t>
            </a:r>
            <a:r>
              <a:rPr lang="en-US" altLang="ja-JP" sz="2000" b="1" dirty="0" smtClean="0">
                <a:latin typeface="Khmer UI" panose="020B0502040204020203" pitchFamily="34" charset="0"/>
                <a:cs typeface="Khmer UI" panose="020B0502040204020203" pitchFamily="34" charset="0"/>
              </a:rPr>
              <a:t> Insulator.</a:t>
            </a:r>
          </a:p>
          <a:p>
            <a:pPr marL="800100" lvl="1" indent="-342900">
              <a:buClr>
                <a:srgbClr val="00B050"/>
              </a:buClr>
              <a:buFont typeface="Arial" panose="020B0604020202020204" pitchFamily="34" charset="0"/>
              <a:buChar char="•"/>
            </a:pPr>
            <a:r>
              <a:rPr lang="en-US" altLang="ja-JP" sz="2000" b="1" dirty="0" smtClean="0">
                <a:latin typeface="Khmer UI" panose="020B0502040204020203" pitchFamily="34" charset="0"/>
                <a:cs typeface="Khmer UI" panose="020B0502040204020203" pitchFamily="34" charset="0"/>
              </a:rPr>
              <a:t>Very Small Parasitic Capacitance due to </a:t>
            </a:r>
            <a:r>
              <a:rPr lang="en-US" altLang="ja-JP" sz="2000" b="1" dirty="0" smtClean="0">
                <a:latin typeface="Khmer UI" panose="020B0502040204020203" pitchFamily="34" charset="0"/>
                <a:cs typeface="Khmer UI" panose="020B0502040204020203" pitchFamily="34" charset="0"/>
              </a:rPr>
              <a:t>separation </a:t>
            </a:r>
            <a:r>
              <a:rPr lang="en-US" altLang="ja-JP" sz="2000" b="1" dirty="0" smtClean="0">
                <a:latin typeface="Khmer UI" panose="020B0502040204020203" pitchFamily="34" charset="0"/>
                <a:cs typeface="Khmer UI" panose="020B0502040204020203" pitchFamily="34" charset="0"/>
              </a:rPr>
              <a:t>between MOSFETs with insulator(Not Depletion).</a:t>
            </a:r>
          </a:p>
          <a:p>
            <a:pPr marL="1257300" lvl="2" indent="-342900">
              <a:buClr>
                <a:srgbClr val="00B050"/>
              </a:buClr>
              <a:buFont typeface="Arial" panose="020B0604020202020204" pitchFamily="34" charset="0"/>
              <a:buChar char="•"/>
            </a:pPr>
            <a:r>
              <a:rPr lang="en-US" altLang="ja-JP" sz="2000" b="1" dirty="0" smtClean="0">
                <a:solidFill>
                  <a:srgbClr val="FF0000"/>
                </a:solidFill>
                <a:latin typeface="Khmer UI" panose="020B0502040204020203" pitchFamily="34" charset="0"/>
                <a:cs typeface="Khmer UI" panose="020B0502040204020203" pitchFamily="34" charset="0"/>
              </a:rPr>
              <a:t>Low-Power to be </a:t>
            </a:r>
            <a:r>
              <a:rPr lang="en-US" altLang="ja-JP" sz="2000" b="1" dirty="0" smtClean="0">
                <a:solidFill>
                  <a:srgbClr val="FF0000"/>
                </a:solidFill>
                <a:latin typeface="Khmer UI" panose="020B0502040204020203" pitchFamily="34" charset="0"/>
                <a:cs typeface="Khmer UI" panose="020B0502040204020203" pitchFamily="34" charset="0"/>
              </a:rPr>
              <a:t>Operated</a:t>
            </a:r>
            <a:endParaRPr lang="en-US" altLang="ja-JP" sz="2000" b="1" dirty="0" smtClean="0">
              <a:solidFill>
                <a:srgbClr val="FF0000"/>
              </a:solidFill>
              <a:latin typeface="Khmer UI" panose="020B0502040204020203" pitchFamily="34" charset="0"/>
              <a:cs typeface="Khmer UI" panose="020B0502040204020203" pitchFamily="34" charset="0"/>
            </a:endParaRPr>
          </a:p>
          <a:p>
            <a:pPr marL="1257300" lvl="2" indent="-342900">
              <a:buClr>
                <a:srgbClr val="00B050"/>
              </a:buClr>
              <a:buFont typeface="Arial" panose="020B0604020202020204" pitchFamily="34" charset="0"/>
              <a:buChar char="•"/>
            </a:pPr>
            <a:r>
              <a:rPr lang="en-US" altLang="ja-JP" sz="2000" b="1" dirty="0" smtClean="0">
                <a:solidFill>
                  <a:srgbClr val="FF0000"/>
                </a:solidFill>
                <a:latin typeface="Khmer UI" panose="020B0502040204020203" pitchFamily="34" charset="0"/>
                <a:cs typeface="Khmer UI" panose="020B0502040204020203" pitchFamily="34" charset="0"/>
              </a:rPr>
              <a:t>High </a:t>
            </a:r>
            <a:r>
              <a:rPr lang="en-US" altLang="ja-JP" sz="2000" b="1" dirty="0" smtClean="0">
                <a:solidFill>
                  <a:srgbClr val="FF0000"/>
                </a:solidFill>
                <a:latin typeface="Khmer UI" panose="020B0502040204020203" pitchFamily="34" charset="0"/>
                <a:cs typeface="Khmer UI" panose="020B0502040204020203" pitchFamily="34" charset="0"/>
              </a:rPr>
              <a:t>Speed</a:t>
            </a:r>
            <a:endParaRPr lang="en-US" altLang="ja-JP" sz="2000" b="1" dirty="0" smtClean="0">
              <a:solidFill>
                <a:srgbClr val="FF0000"/>
              </a:solidFill>
              <a:latin typeface="Khmer UI" panose="020B0502040204020203" pitchFamily="34" charset="0"/>
              <a:cs typeface="Khmer UI" panose="020B0502040204020203" pitchFamily="34" charset="0"/>
            </a:endParaRPr>
          </a:p>
          <a:p>
            <a:pPr marL="1257300" lvl="2" indent="-342900">
              <a:buClr>
                <a:srgbClr val="00B050"/>
              </a:buClr>
              <a:buFont typeface="Arial" panose="020B0604020202020204" pitchFamily="34" charset="0"/>
              <a:buChar char="•"/>
            </a:pPr>
            <a:r>
              <a:rPr lang="en-US" altLang="ja-JP" sz="2000" b="1" dirty="0" smtClean="0">
                <a:solidFill>
                  <a:srgbClr val="FF0000"/>
                </a:solidFill>
                <a:latin typeface="Khmer UI" panose="020B0502040204020203" pitchFamily="34" charset="0"/>
                <a:cs typeface="Khmer UI" panose="020B0502040204020203" pitchFamily="34" charset="0"/>
              </a:rPr>
              <a:t>Good at Large Scale Integration</a:t>
            </a:r>
          </a:p>
          <a:p>
            <a:pPr marL="1257300" lvl="2" indent="-342900">
              <a:buClr>
                <a:srgbClr val="00B050"/>
              </a:buClr>
              <a:buFont typeface="Arial" panose="020B0604020202020204" pitchFamily="34" charset="0"/>
              <a:buChar char="•"/>
            </a:pPr>
            <a:r>
              <a:rPr lang="en-US" altLang="ja-JP" sz="2000" b="1" u="sng" dirty="0" smtClean="0">
                <a:solidFill>
                  <a:srgbClr val="FF0000"/>
                </a:solidFill>
                <a:latin typeface="Khmer UI" panose="020B0502040204020203" pitchFamily="34" charset="0"/>
                <a:cs typeface="Khmer UI" panose="020B0502040204020203" pitchFamily="34" charset="0"/>
              </a:rPr>
              <a:t>Suppression of charge-up by high mobility carrier due to thin depletion layer(~50nm).</a:t>
            </a:r>
          </a:p>
          <a:p>
            <a:pPr marL="1257300" lvl="2" indent="-342900">
              <a:buClr>
                <a:srgbClr val="66FF66"/>
              </a:buClr>
              <a:buFont typeface="Arial" panose="020B0604020202020204" pitchFamily="34" charset="0"/>
              <a:buChar char="•"/>
            </a:pPr>
            <a:endParaRPr lang="en-US" altLang="ja-JP" sz="2000" b="1" dirty="0" smtClean="0">
              <a:latin typeface="Khmer UI" panose="020B0502040204020203" pitchFamily="34" charset="0"/>
              <a:cs typeface="Khmer UI" panose="020B0502040204020203" pitchFamily="34" charset="0"/>
            </a:endParaRPr>
          </a:p>
        </p:txBody>
      </p:sp>
      <p:pic>
        <p:nvPicPr>
          <p:cNvPr id="22" name="図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6733" y="4877839"/>
            <a:ext cx="3679888" cy="1504009"/>
          </a:xfrm>
          <a:prstGeom prst="rect">
            <a:avLst/>
          </a:prstGeom>
        </p:spPr>
      </p:pic>
      <p:pic>
        <p:nvPicPr>
          <p:cNvPr id="23" name="図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50383" y="3121435"/>
            <a:ext cx="3720568" cy="1655175"/>
          </a:xfrm>
          <a:prstGeom prst="rect">
            <a:avLst/>
          </a:prstGeom>
        </p:spPr>
      </p:pic>
      <p:sp>
        <p:nvSpPr>
          <p:cNvPr id="7" name="右矢印 6"/>
          <p:cNvSpPr/>
          <p:nvPr/>
        </p:nvSpPr>
        <p:spPr>
          <a:xfrm>
            <a:off x="1687492" y="6065067"/>
            <a:ext cx="593399" cy="26797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280891" y="5988075"/>
            <a:ext cx="3904210" cy="400110"/>
          </a:xfrm>
          <a:prstGeom prst="rect">
            <a:avLst/>
          </a:prstGeom>
          <a:noFill/>
        </p:spPr>
        <p:txBody>
          <a:bodyPr wrap="none" rtlCol="0">
            <a:spAutoFit/>
          </a:bodyPr>
          <a:lstStyle/>
          <a:p>
            <a:r>
              <a:rPr kumimoji="1" lang="en-US" altLang="ja-JP" sz="2000" b="1" dirty="0" smtClean="0">
                <a:solidFill>
                  <a:srgbClr val="00B050"/>
                </a:solidFill>
              </a:rPr>
              <a:t>Apply this to readout of STJ signal !</a:t>
            </a:r>
            <a:endParaRPr kumimoji="1" lang="ja-JP" altLang="en-US" sz="2000" b="1" dirty="0">
              <a:solidFill>
                <a:srgbClr val="00B050"/>
              </a:solidFill>
            </a:endParaRPr>
          </a:p>
        </p:txBody>
      </p:sp>
      <p:sp>
        <p:nvSpPr>
          <p:cNvPr id="9" name="テキスト ボックス 8"/>
          <p:cNvSpPr txBox="1"/>
          <p:nvPr/>
        </p:nvSpPr>
        <p:spPr>
          <a:xfrm>
            <a:off x="6803479" y="3020206"/>
            <a:ext cx="1386918" cy="400110"/>
          </a:xfrm>
          <a:prstGeom prst="rect">
            <a:avLst/>
          </a:prstGeom>
          <a:noFill/>
        </p:spPr>
        <p:txBody>
          <a:bodyPr wrap="none" rtlCol="0">
            <a:spAutoFit/>
          </a:bodyPr>
          <a:lstStyle/>
          <a:p>
            <a:r>
              <a:rPr kumimoji="1" lang="en-US" altLang="ja-JP" sz="2000" b="1" dirty="0" smtClean="0">
                <a:solidFill>
                  <a:srgbClr val="FF0000"/>
                </a:solidFill>
              </a:rPr>
              <a:t>Bulk-CMOS</a:t>
            </a:r>
            <a:endParaRPr kumimoji="1" lang="ja-JP" altLang="en-US" sz="2000" b="1" dirty="0">
              <a:solidFill>
                <a:srgbClr val="FF0000"/>
              </a:solidFill>
            </a:endParaRPr>
          </a:p>
        </p:txBody>
      </p:sp>
      <p:sp>
        <p:nvSpPr>
          <p:cNvPr id="24" name="テキスト ボックス 23"/>
          <p:cNvSpPr txBox="1"/>
          <p:nvPr/>
        </p:nvSpPr>
        <p:spPr>
          <a:xfrm>
            <a:off x="6918359" y="4760110"/>
            <a:ext cx="1282723" cy="400110"/>
          </a:xfrm>
          <a:prstGeom prst="rect">
            <a:avLst/>
          </a:prstGeom>
          <a:noFill/>
        </p:spPr>
        <p:txBody>
          <a:bodyPr wrap="none" rtlCol="0">
            <a:spAutoFit/>
          </a:bodyPr>
          <a:lstStyle/>
          <a:p>
            <a:r>
              <a:rPr lang="en-US" altLang="ja-JP" sz="2000" b="1" dirty="0" smtClean="0">
                <a:solidFill>
                  <a:srgbClr val="FF0000"/>
                </a:solidFill>
              </a:rPr>
              <a:t>SOI</a:t>
            </a:r>
            <a:r>
              <a:rPr kumimoji="1" lang="en-US" altLang="ja-JP" sz="2000" b="1" dirty="0" smtClean="0">
                <a:solidFill>
                  <a:srgbClr val="FF0000"/>
                </a:solidFill>
              </a:rPr>
              <a:t>-CMOS</a:t>
            </a:r>
            <a:endParaRPr kumimoji="1" lang="ja-JP" altLang="en-US" sz="2000" b="1" dirty="0">
              <a:solidFill>
                <a:srgbClr val="FF0000"/>
              </a:solidFill>
            </a:endParaRPr>
          </a:p>
        </p:txBody>
      </p:sp>
      <p:sp>
        <p:nvSpPr>
          <p:cNvPr id="25" name="角丸四角形 24"/>
          <p:cNvSpPr/>
          <p:nvPr/>
        </p:nvSpPr>
        <p:spPr>
          <a:xfrm>
            <a:off x="270165" y="3008667"/>
            <a:ext cx="11815876" cy="3485308"/>
          </a:xfrm>
          <a:prstGeom prst="roundRect">
            <a:avLst>
              <a:gd name="adj" fmla="val 6265"/>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flipV="1">
            <a:off x="11023065" y="5491249"/>
            <a:ext cx="0" cy="481001"/>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flipV="1">
            <a:off x="11045918" y="3592102"/>
            <a:ext cx="0" cy="481001"/>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11029340" y="5468730"/>
            <a:ext cx="1056700" cy="461665"/>
          </a:xfrm>
          <a:prstGeom prst="rect">
            <a:avLst/>
          </a:prstGeom>
          <a:noFill/>
        </p:spPr>
        <p:txBody>
          <a:bodyPr wrap="none" rtlCol="0">
            <a:spAutoFit/>
          </a:bodyPr>
          <a:lstStyle/>
          <a:p>
            <a:r>
              <a:rPr lang="en-US" altLang="ja-JP" sz="2400" b="1" dirty="0" smtClean="0">
                <a:solidFill>
                  <a:srgbClr val="FF0000"/>
                </a:solidFill>
              </a:rPr>
              <a:t>~50nm</a:t>
            </a:r>
            <a:endParaRPr kumimoji="1" lang="ja-JP" altLang="en-US" sz="2400" b="1" dirty="0">
              <a:solidFill>
                <a:srgbClr val="FF0000"/>
              </a:solidFill>
            </a:endParaRPr>
          </a:p>
        </p:txBody>
      </p:sp>
      <p:sp>
        <p:nvSpPr>
          <p:cNvPr id="27" name="テキスト ボックス 26"/>
          <p:cNvSpPr txBox="1"/>
          <p:nvPr/>
        </p:nvSpPr>
        <p:spPr>
          <a:xfrm>
            <a:off x="11050048" y="3632678"/>
            <a:ext cx="1064715" cy="461665"/>
          </a:xfrm>
          <a:prstGeom prst="rect">
            <a:avLst/>
          </a:prstGeom>
          <a:noFill/>
        </p:spPr>
        <p:txBody>
          <a:bodyPr wrap="none" rtlCol="0">
            <a:spAutoFit/>
          </a:bodyPr>
          <a:lstStyle/>
          <a:p>
            <a:r>
              <a:rPr lang="en-US" altLang="ja-JP" sz="2400" b="1" dirty="0" smtClean="0">
                <a:solidFill>
                  <a:srgbClr val="FF0000"/>
                </a:solidFill>
              </a:rPr>
              <a:t>~10um</a:t>
            </a:r>
            <a:endParaRPr kumimoji="1" lang="ja-JP" altLang="en-US" sz="2400" b="1" dirty="0">
              <a:solidFill>
                <a:srgbClr val="FF0000"/>
              </a:solidFill>
            </a:endParaRPr>
          </a:p>
        </p:txBody>
      </p:sp>
    </p:spTree>
    <p:extLst>
      <p:ext uri="{BB962C8B-B14F-4D97-AF65-F5344CB8AC3E}">
        <p14:creationId xmlns:p14="http://schemas.microsoft.com/office/powerpoint/2010/main" val="1420987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a:stretch>
            <a:fillRect/>
          </a:stretch>
        </p:blipFill>
        <p:spPr>
          <a:xfrm>
            <a:off x="7482266" y="1402253"/>
            <a:ext cx="4620009" cy="31684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10731" y="28166"/>
            <a:ext cx="12192000" cy="712279"/>
          </a:xfrm>
        </p:spPr>
        <p:txBody>
          <a:bodyPr>
            <a:noAutofit/>
          </a:bodyPr>
          <a:lstStyle/>
          <a:p>
            <a:r>
              <a:rPr lang="en-US" altLang="ja-JP" b="1" dirty="0" smtClean="0">
                <a:latin typeface="Khmer UI" panose="020B0502040204020203" pitchFamily="34" charset="0"/>
                <a:cs typeface="Khmer UI" panose="020B0502040204020203" pitchFamily="34" charset="0"/>
              </a:rPr>
              <a:t>Requirement for the amplifier of</a:t>
            </a:r>
            <a:r>
              <a:rPr lang="ja-JP" altLang="en-US" b="1" dirty="0" smtClean="0">
                <a:latin typeface="Khmer UI" panose="020B0502040204020203" pitchFamily="34" charset="0"/>
                <a:cs typeface="Khmer UI" panose="020B0502040204020203" pitchFamily="34" charset="0"/>
              </a:rPr>
              <a:t> </a:t>
            </a:r>
            <a:r>
              <a:rPr lang="en-US" altLang="ja-JP" b="1" dirty="0" smtClean="0">
                <a:latin typeface="Khmer UI" panose="020B0502040204020203" pitchFamily="34" charset="0"/>
                <a:cs typeface="Khmer UI" panose="020B0502040204020203" pitchFamily="34" charset="0"/>
              </a:rPr>
              <a:t>STJ readout.</a:t>
            </a:r>
            <a:endParaRPr kumimoji="1" lang="ja-JP" altLang="en-US" b="1" dirty="0">
              <a:latin typeface="Khmer UI" panose="020B0502040204020203" pitchFamily="34" charset="0"/>
              <a:cs typeface="Khmer UI" panose="020B0502040204020203" pitchFamily="34" charset="0"/>
            </a:endParaRPr>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7</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sp>
        <p:nvSpPr>
          <p:cNvPr id="17" name="テキスト ボックス 16"/>
          <p:cNvSpPr txBox="1"/>
          <p:nvPr/>
        </p:nvSpPr>
        <p:spPr>
          <a:xfrm>
            <a:off x="62428" y="5442893"/>
            <a:ext cx="12127424" cy="830997"/>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400" b="1" dirty="0" smtClean="0">
                <a:latin typeface="Khmer UI" panose="020B0502040204020203" pitchFamily="34" charset="0"/>
                <a:ea typeface="DejaVu Sans" pitchFamily="34" charset="0"/>
                <a:cs typeface="Khmer UI" panose="020B0502040204020203" pitchFamily="34" charset="0"/>
              </a:rPr>
              <a:t>Speed</a:t>
            </a:r>
          </a:p>
          <a:p>
            <a:pPr marL="800100" lvl="1" indent="-342900">
              <a:buClr>
                <a:srgbClr val="FF0000"/>
              </a:buClr>
              <a:buFont typeface="Arial" panose="020B0604020202020204" pitchFamily="34" charset="0"/>
              <a:buChar char="•"/>
            </a:pPr>
            <a:r>
              <a:rPr lang="en-US" altLang="ja-JP" sz="2400" dirty="0" smtClean="0">
                <a:latin typeface="Khmer UI" panose="020B0502040204020203" pitchFamily="34" charset="0"/>
                <a:ea typeface="DejaVu Sans" pitchFamily="34" charset="0"/>
                <a:cs typeface="Khmer UI" panose="020B0502040204020203" pitchFamily="34" charset="0"/>
              </a:rPr>
              <a:t>We think that integration region of charge is from 1uS to 4uS.</a:t>
            </a:r>
            <a:endParaRPr kumimoji="1" lang="en-US" altLang="ja-JP" sz="2400" dirty="0" smtClean="0">
              <a:latin typeface="Khmer UI" panose="020B0502040204020203" pitchFamily="34" charset="0"/>
              <a:ea typeface="DejaVu Sans" pitchFamily="34" charset="0"/>
              <a:cs typeface="Khmer UI" panose="020B0502040204020203" pitchFamily="34" charset="0"/>
            </a:endParaRPr>
          </a:p>
        </p:txBody>
      </p:sp>
      <p:sp>
        <p:nvSpPr>
          <p:cNvPr id="18" name="テキスト ボックス 17"/>
          <p:cNvSpPr txBox="1"/>
          <p:nvPr/>
        </p:nvSpPr>
        <p:spPr>
          <a:xfrm>
            <a:off x="-12879" y="4436728"/>
            <a:ext cx="9272789" cy="830997"/>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400" b="1" dirty="0" smtClean="0">
                <a:latin typeface="Khmer UI" panose="020B0502040204020203" pitchFamily="34" charset="0"/>
                <a:ea typeface="DejaVu Sans" pitchFamily="34" charset="0"/>
                <a:cs typeface="Khmer UI" panose="020B0502040204020203" pitchFamily="34" charset="0"/>
              </a:rPr>
              <a:t>Low power consumption</a:t>
            </a:r>
          </a:p>
          <a:p>
            <a:pPr marL="800100" lvl="1" indent="-342900">
              <a:buClr>
                <a:srgbClr val="FF0000"/>
              </a:buClr>
              <a:buFont typeface="Arial" panose="020B0604020202020204" pitchFamily="34" charset="0"/>
              <a:buChar char="•"/>
            </a:pPr>
            <a:r>
              <a:rPr lang="en-US" altLang="ja-JP" sz="2400" dirty="0" smtClean="0">
                <a:latin typeface="Khmer UI" panose="020B0502040204020203" pitchFamily="34" charset="0"/>
                <a:ea typeface="DejaVu Sans" pitchFamily="34" charset="0"/>
                <a:cs typeface="Khmer UI" panose="020B0502040204020203" pitchFamily="34" charset="0"/>
              </a:rPr>
              <a:t>Typical cooling power of our refrigerator is 400uW.</a:t>
            </a:r>
          </a:p>
        </p:txBody>
      </p:sp>
      <mc:AlternateContent xmlns:mc="http://schemas.openxmlformats.org/markup-compatibility/2006" xmlns:a14="http://schemas.microsoft.com/office/drawing/2010/main">
        <mc:Choice Requires="a14">
          <p:sp>
            <p:nvSpPr>
              <p:cNvPr id="19" name="テキスト ボックス 18"/>
              <p:cNvSpPr txBox="1"/>
              <p:nvPr/>
            </p:nvSpPr>
            <p:spPr>
              <a:xfrm>
                <a:off x="1020" y="813158"/>
                <a:ext cx="7795465" cy="3565976"/>
              </a:xfrm>
              <a:prstGeom prst="rect">
                <a:avLst/>
              </a:prstGeom>
              <a:noFill/>
            </p:spPr>
            <p:txBody>
              <a:bodyPr wrap="square" rtlCol="0">
                <a:spAutoFit/>
              </a:bodyPr>
              <a:lstStyle/>
              <a:p>
                <a:pPr marL="342900" indent="-342900">
                  <a:buClr>
                    <a:srgbClr val="66FF66"/>
                  </a:buClr>
                  <a:buFont typeface="Wingdings" panose="05000000000000000000" pitchFamily="2" charset="2"/>
                  <a:buChar char="p"/>
                </a:pPr>
                <a:r>
                  <a:rPr lang="en-US" altLang="ja-JP" sz="2400" b="1" dirty="0" smtClean="0">
                    <a:latin typeface="Khmer UI" panose="020B0502040204020203" pitchFamily="34" charset="0"/>
                    <a:ea typeface="DejaVu Sans" pitchFamily="34" charset="0"/>
                    <a:cs typeface="Khmer UI" panose="020B0502040204020203" pitchFamily="34" charset="0"/>
                  </a:rPr>
                  <a:t>Operation at ultra-low </a:t>
                </a:r>
                <a:r>
                  <a:rPr lang="en-US" altLang="ja-JP" sz="2400" b="1" dirty="0">
                    <a:latin typeface="Khmer UI" panose="020B0502040204020203" pitchFamily="34" charset="0"/>
                    <a:ea typeface="DejaVu Sans" pitchFamily="34" charset="0"/>
                    <a:cs typeface="Khmer UI" panose="020B0502040204020203" pitchFamily="34" charset="0"/>
                  </a:rPr>
                  <a:t>t</a:t>
                </a:r>
                <a:r>
                  <a:rPr lang="en-US" altLang="ja-JP" sz="2400" b="1" dirty="0" smtClean="0">
                    <a:latin typeface="Khmer UI" panose="020B0502040204020203" pitchFamily="34" charset="0"/>
                    <a:ea typeface="DejaVu Sans" pitchFamily="34" charset="0"/>
                    <a:cs typeface="Khmer UI" panose="020B0502040204020203" pitchFamily="34" charset="0"/>
                  </a:rPr>
                  <a:t>emperature</a:t>
                </a:r>
              </a:p>
              <a:p>
                <a:pPr marL="800100" lvl="1" indent="-342900">
                  <a:buClr>
                    <a:srgbClr val="FF0000"/>
                  </a:buClr>
                  <a:buFont typeface="Arial" panose="020B0604020202020204" pitchFamily="34" charset="0"/>
                  <a:buChar char="•"/>
                </a:pPr>
                <a:r>
                  <a:rPr lang="en-US" altLang="ja-JP" sz="2400" dirty="0" smtClean="0">
                    <a:latin typeface="Khmer UI" panose="020B0502040204020203" pitchFamily="34" charset="0"/>
                    <a:ea typeface="DejaVu Sans" pitchFamily="34" charset="0"/>
                    <a:cs typeface="Khmer UI" panose="020B0502040204020203" pitchFamily="34" charset="0"/>
                  </a:rPr>
                  <a:t>Requirement for leakage current of Nb/Al-STJ is below</a:t>
                </a:r>
                <a:r>
                  <a:rPr lang="ja-JP" altLang="en-US" sz="2400" dirty="0">
                    <a:latin typeface="Khmer UI" panose="020B0502040204020203" pitchFamily="34" charset="0"/>
                    <a:ea typeface="DejaVu Sans" pitchFamily="34" charset="0"/>
                    <a:cs typeface="Khmer UI" panose="020B0502040204020203" pitchFamily="34" charset="0"/>
                  </a:rPr>
                  <a:t> </a:t>
                </a:r>
                <a:r>
                  <a:rPr lang="en-US" altLang="ja-JP" sz="2400" dirty="0" smtClean="0">
                    <a:latin typeface="Khmer UI" panose="020B0502040204020203" pitchFamily="34" charset="0"/>
                    <a:ea typeface="DejaVu Sans" pitchFamily="34" charset="0"/>
                    <a:cs typeface="Khmer UI" panose="020B0502040204020203" pitchFamily="34" charset="0"/>
                  </a:rPr>
                  <a:t>100pA. </a:t>
                </a:r>
              </a:p>
              <a:p>
                <a:pPr lvl="1">
                  <a:buClr>
                    <a:srgbClr val="FF0000"/>
                  </a:buClr>
                </a:pPr>
                <a:r>
                  <a:rPr lang="en-US" altLang="ja-JP" sz="2400" dirty="0">
                    <a:latin typeface="Khmer UI" panose="020B0502040204020203" pitchFamily="34" charset="0"/>
                    <a:ea typeface="DejaVu Sans" pitchFamily="34" charset="0"/>
                    <a:cs typeface="Khmer UI" panose="020B0502040204020203" pitchFamily="34" charset="0"/>
                  </a:rPr>
                  <a:t> </a:t>
                </a:r>
                <a:r>
                  <a:rPr lang="en-US" altLang="ja-JP" sz="2400" dirty="0" smtClean="0">
                    <a:latin typeface="Khmer UI" panose="020B0502040204020203" pitchFamily="34" charset="0"/>
                    <a:ea typeface="DejaVu Sans" pitchFamily="34" charset="0"/>
                    <a:cs typeface="Khmer UI" panose="020B0502040204020203" pitchFamily="34" charset="0"/>
                  </a:rPr>
                  <a:t>   But practically, leakage current is caused by…</a:t>
                </a:r>
              </a:p>
              <a:p>
                <a:pPr marL="1257300" lvl="2" indent="-342900">
                  <a:buClr>
                    <a:srgbClr val="FF0000"/>
                  </a:buClr>
                  <a:buFont typeface="Arial" panose="020B0604020202020204" pitchFamily="34" charset="0"/>
                  <a:buChar char="•"/>
                </a:pPr>
                <a:r>
                  <a:rPr lang="en-US" altLang="ja-JP" sz="2400" b="1" dirty="0" smtClean="0">
                    <a:solidFill>
                      <a:srgbClr val="00B0F0"/>
                    </a:solidFill>
                    <a:latin typeface="Khmer UI" panose="020B0502040204020203" pitchFamily="34" charset="0"/>
                    <a:ea typeface="DejaVu Sans" pitchFamily="34" charset="0"/>
                    <a:cs typeface="Khmer UI" panose="020B0502040204020203" pitchFamily="34" charset="0"/>
                  </a:rPr>
                  <a:t>Pinhole(constant) across the insulator</a:t>
                </a:r>
              </a:p>
              <a:p>
                <a:pPr marL="1714500" lvl="3" indent="-342900">
                  <a:buClr>
                    <a:srgbClr val="FF0000"/>
                  </a:buClr>
                  <a:buFont typeface="Arial" panose="020B0604020202020204" pitchFamily="34" charset="0"/>
                  <a:buChar char="•"/>
                </a:pPr>
                <a:r>
                  <a:rPr lang="en-US" altLang="ja-JP" sz="2400" b="1" dirty="0" smtClean="0">
                    <a:solidFill>
                      <a:srgbClr val="00B0F0"/>
                    </a:solidFill>
                    <a:latin typeface="Khmer UI" panose="020B0502040204020203" pitchFamily="34" charset="0"/>
                    <a:ea typeface="DejaVu Sans" pitchFamily="34" charset="0"/>
                    <a:cs typeface="Khmer UI" panose="020B0502040204020203" pitchFamily="34" charset="0"/>
                  </a:rPr>
                  <a:t>We can expect to reduce it by using smaller one.</a:t>
                </a:r>
              </a:p>
              <a:p>
                <a:pPr marL="1257300" lvl="2" indent="-342900">
                  <a:buClr>
                    <a:srgbClr val="FF0000"/>
                  </a:buClr>
                  <a:buFont typeface="Arial" panose="020B0604020202020204" pitchFamily="34" charset="0"/>
                  <a:buChar char="•"/>
                </a:pPr>
                <a:r>
                  <a:rPr lang="en-US" altLang="ja-JP" sz="2400" b="1" dirty="0" smtClean="0">
                    <a:solidFill>
                      <a:srgbClr val="FF0000"/>
                    </a:solidFill>
                    <a:latin typeface="Khmer UI" panose="020B0502040204020203" pitchFamily="34" charset="0"/>
                    <a:ea typeface="DejaVu Sans" pitchFamily="34" charset="0"/>
                    <a:cs typeface="Khmer UI" panose="020B0502040204020203" pitchFamily="34" charset="0"/>
                  </a:rPr>
                  <a:t>Thermal excitation(</a:t>
                </a:r>
                <a14:m>
                  <m:oMath xmlns:m="http://schemas.openxmlformats.org/officeDocument/2006/math">
                    <m:r>
                      <a:rPr lang="ja-JP" altLang="en-US" sz="2000" b="1" i="1" dirty="0">
                        <a:solidFill>
                          <a:srgbClr val="FF0000"/>
                        </a:solidFill>
                        <a:latin typeface="Cambria Math" panose="02040503050406030204" pitchFamily="18" charset="0"/>
                      </a:rPr>
                      <m:t>∝</m:t>
                    </m:r>
                    <m:rad>
                      <m:radPr>
                        <m:degHide m:val="on"/>
                        <m:ctrlPr>
                          <a:rPr lang="ja-JP" altLang="en-US" sz="2000" b="1" i="1">
                            <a:solidFill>
                              <a:srgbClr val="FF0000"/>
                            </a:solidFill>
                            <a:latin typeface="Cambria Math" panose="02040503050406030204" pitchFamily="18" charset="0"/>
                          </a:rPr>
                        </m:ctrlPr>
                      </m:radPr>
                      <m:deg/>
                      <m:e>
                        <m:r>
                          <a:rPr lang="en-US" altLang="ja-JP" sz="2000" b="1" i="1">
                            <a:solidFill>
                              <a:srgbClr val="FF0000"/>
                            </a:solidFill>
                            <a:latin typeface="Cambria Math" panose="02040503050406030204" pitchFamily="18" charset="0"/>
                          </a:rPr>
                          <m:t>𝑻</m:t>
                        </m:r>
                      </m:e>
                    </m:rad>
                    <m:sSup>
                      <m:sSupPr>
                        <m:ctrlPr>
                          <a:rPr lang="en-US" altLang="ja-JP" sz="2000" b="1" i="1">
                            <a:solidFill>
                              <a:srgbClr val="FF0000"/>
                            </a:solidFill>
                            <a:latin typeface="Cambria Math" panose="02040503050406030204" pitchFamily="18" charset="0"/>
                          </a:rPr>
                        </m:ctrlPr>
                      </m:sSupPr>
                      <m:e>
                        <m:r>
                          <a:rPr lang="en-US" altLang="ja-JP" sz="2000" b="1" i="1">
                            <a:solidFill>
                              <a:srgbClr val="FF0000"/>
                            </a:solidFill>
                            <a:latin typeface="Cambria Math" panose="02040503050406030204" pitchFamily="18" charset="0"/>
                          </a:rPr>
                          <m:t>𝒆</m:t>
                        </m:r>
                      </m:e>
                      <m:sup>
                        <m:r>
                          <a:rPr lang="en-US" altLang="ja-JP" sz="2000" b="1" i="1">
                            <a:solidFill>
                              <a:srgbClr val="FF0000"/>
                            </a:solidFill>
                            <a:latin typeface="Cambria Math" panose="02040503050406030204" pitchFamily="18" charset="0"/>
                          </a:rPr>
                          <m:t>−</m:t>
                        </m:r>
                        <m:f>
                          <m:fPr>
                            <m:ctrlPr>
                              <a:rPr lang="en-US" altLang="ja-JP" sz="2000" b="1" i="1">
                                <a:solidFill>
                                  <a:srgbClr val="FF0000"/>
                                </a:solidFill>
                                <a:latin typeface="Cambria Math" panose="02040503050406030204" pitchFamily="18" charset="0"/>
                              </a:rPr>
                            </m:ctrlPr>
                          </m:fPr>
                          <m:num>
                            <m:r>
                              <a:rPr lang="en-US" altLang="ja-JP" sz="2000" b="1" i="1">
                                <a:solidFill>
                                  <a:srgbClr val="FF0000"/>
                                </a:solidFill>
                                <a:latin typeface="Cambria Math" panose="02040503050406030204" pitchFamily="18" charset="0"/>
                              </a:rPr>
                              <m:t>𝜟</m:t>
                            </m:r>
                          </m:num>
                          <m:den>
                            <m:r>
                              <a:rPr lang="en-US" altLang="ja-JP" sz="2000" b="1" i="1">
                                <a:solidFill>
                                  <a:srgbClr val="FF0000"/>
                                </a:solidFill>
                                <a:latin typeface="Cambria Math" panose="02040503050406030204" pitchFamily="18" charset="0"/>
                              </a:rPr>
                              <m:t>𝒌</m:t>
                            </m:r>
                            <m:r>
                              <a:rPr lang="en-US" altLang="ja-JP" sz="2000" b="1" i="1" baseline="-25000">
                                <a:solidFill>
                                  <a:srgbClr val="FF0000"/>
                                </a:solidFill>
                                <a:latin typeface="Cambria Math" panose="02040503050406030204" pitchFamily="18" charset="0"/>
                              </a:rPr>
                              <m:t>𝒃</m:t>
                            </m:r>
                            <m:r>
                              <a:rPr lang="en-US" altLang="ja-JP" sz="2000" b="1" i="1">
                                <a:solidFill>
                                  <a:srgbClr val="FF0000"/>
                                </a:solidFill>
                                <a:latin typeface="Cambria Math" panose="02040503050406030204" pitchFamily="18" charset="0"/>
                              </a:rPr>
                              <m:t>𝑻</m:t>
                            </m:r>
                          </m:den>
                        </m:f>
                      </m:sup>
                    </m:sSup>
                  </m:oMath>
                </a14:m>
                <a:r>
                  <a:rPr lang="en-US" altLang="ja-JP" sz="2400" b="1" dirty="0" smtClean="0">
                    <a:solidFill>
                      <a:srgbClr val="FF0000"/>
                    </a:solidFill>
                    <a:latin typeface="Khmer UI" panose="020B0502040204020203" pitchFamily="34" charset="0"/>
                    <a:ea typeface="DejaVu Sans" pitchFamily="34" charset="0"/>
                    <a:cs typeface="Khmer UI" panose="020B0502040204020203" pitchFamily="34" charset="0"/>
                  </a:rPr>
                  <a:t>)</a:t>
                </a:r>
              </a:p>
              <a:p>
                <a:pPr marL="1714500" lvl="3" indent="-342900">
                  <a:buClr>
                    <a:srgbClr val="FF0000"/>
                  </a:buClr>
                  <a:buFont typeface="Arial" panose="020B0604020202020204" pitchFamily="34" charset="0"/>
                  <a:buChar char="•"/>
                </a:pPr>
                <a:r>
                  <a:rPr lang="en-US" altLang="ja-JP" sz="2400" b="1" dirty="0" smtClean="0">
                    <a:solidFill>
                      <a:srgbClr val="FF0000"/>
                    </a:solidFill>
                    <a:latin typeface="Khmer UI" panose="020B0502040204020203" pitchFamily="34" charset="0"/>
                    <a:ea typeface="DejaVu Sans" pitchFamily="34" charset="0"/>
                    <a:cs typeface="Khmer UI" panose="020B0502040204020203" pitchFamily="34" charset="0"/>
                  </a:rPr>
                  <a:t>-We need to make </a:t>
                </a:r>
                <a:r>
                  <a:rPr lang="en-US" altLang="ja-JP" sz="2400" b="1" dirty="0">
                    <a:solidFill>
                      <a:srgbClr val="FF0000"/>
                    </a:solidFill>
                    <a:latin typeface="Khmer UI" panose="020B0502040204020203" pitchFamily="34" charset="0"/>
                    <a:ea typeface="DejaVu Sans" pitchFamily="34" charset="0"/>
                    <a:cs typeface="Khmer UI" panose="020B0502040204020203" pitchFamily="34" charset="0"/>
                  </a:rPr>
                  <a:t>c</a:t>
                </a:r>
                <a:r>
                  <a:rPr lang="en-US" altLang="ja-JP" sz="2400" b="1" dirty="0" smtClean="0">
                    <a:solidFill>
                      <a:srgbClr val="FF0000"/>
                    </a:solidFill>
                    <a:latin typeface="Khmer UI" panose="020B0502040204020203" pitchFamily="34" charset="0"/>
                    <a:ea typeface="DejaVu Sans" pitchFamily="34" charset="0"/>
                    <a:cs typeface="Khmer UI" panose="020B0502040204020203" pitchFamily="34" charset="0"/>
                  </a:rPr>
                  <a:t>ooler to 800mK.</a:t>
                </a:r>
              </a:p>
            </p:txBody>
          </p:sp>
        </mc:Choice>
        <mc:Fallback xmlns="">
          <p:sp>
            <p:nvSpPr>
              <p:cNvPr id="19" name="テキスト ボックス 18"/>
              <p:cNvSpPr txBox="1">
                <a:spLocks noRot="1" noChangeAspect="1" noMove="1" noResize="1" noEditPoints="1" noAdjustHandles="1" noChangeArrowheads="1" noChangeShapeType="1" noTextEdit="1"/>
              </p:cNvSpPr>
              <p:nvPr/>
            </p:nvSpPr>
            <p:spPr>
              <a:xfrm>
                <a:off x="1020" y="813158"/>
                <a:ext cx="7795465" cy="3565976"/>
              </a:xfrm>
              <a:prstGeom prst="rect">
                <a:avLst/>
              </a:prstGeom>
              <a:blipFill rotWithShape="0">
                <a:blip r:embed="rId4"/>
                <a:stretch>
                  <a:fillRect l="-1016" t="-1368" b="-513"/>
                </a:stretch>
              </a:blipFill>
            </p:spPr>
            <p:txBody>
              <a:bodyPr/>
              <a:lstStyle/>
              <a:p>
                <a:r>
                  <a:rPr lang="ja-JP" altLang="en-US">
                    <a:noFill/>
                  </a:rPr>
                  <a:t> </a:t>
                </a:r>
              </a:p>
            </p:txBody>
          </p:sp>
        </mc:Fallback>
      </mc:AlternateContent>
      <p:cxnSp>
        <p:nvCxnSpPr>
          <p:cNvPr id="9" name="直線コネクタ 8"/>
          <p:cNvCxnSpPr/>
          <p:nvPr/>
        </p:nvCxnSpPr>
        <p:spPr>
          <a:xfrm>
            <a:off x="8562778" y="1804305"/>
            <a:ext cx="0" cy="2466227"/>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7911818" y="1272721"/>
            <a:ext cx="2829621" cy="584775"/>
          </a:xfrm>
          <a:prstGeom prst="rect">
            <a:avLst/>
          </a:prstGeom>
          <a:noFill/>
        </p:spPr>
        <p:txBody>
          <a:bodyPr wrap="none" rtlCol="0">
            <a:spAutoFit/>
          </a:bodyPr>
          <a:lstStyle/>
          <a:p>
            <a:r>
              <a:rPr kumimoji="1" lang="en-US" altLang="ja-JP" sz="3200" b="1" dirty="0" smtClean="0">
                <a:solidFill>
                  <a:srgbClr val="FFC000"/>
                </a:solidFill>
              </a:rPr>
              <a:t>100pA@800mK</a:t>
            </a:r>
            <a:endParaRPr kumimoji="1" lang="ja-JP" altLang="en-US" sz="3200" b="1" dirty="0">
              <a:solidFill>
                <a:srgbClr val="FFC000"/>
              </a:solidFill>
            </a:endParaRPr>
          </a:p>
        </p:txBody>
      </p:sp>
      <p:cxnSp>
        <p:nvCxnSpPr>
          <p:cNvPr id="15" name="直線コネクタ 14"/>
          <p:cNvCxnSpPr/>
          <p:nvPr/>
        </p:nvCxnSpPr>
        <p:spPr>
          <a:xfrm>
            <a:off x="7911818" y="3309148"/>
            <a:ext cx="1763332" cy="21364"/>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sp>
        <p:nvSpPr>
          <p:cNvPr id="24" name="下矢印 23"/>
          <p:cNvSpPr/>
          <p:nvPr/>
        </p:nvSpPr>
        <p:spPr>
          <a:xfrm>
            <a:off x="9035978" y="3412378"/>
            <a:ext cx="419866" cy="607362"/>
          </a:xfrm>
          <a:prstGeom prst="down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9455844" y="3351819"/>
            <a:ext cx="1361911" cy="461665"/>
          </a:xfrm>
          <a:prstGeom prst="rect">
            <a:avLst/>
          </a:prstGeom>
          <a:noFill/>
        </p:spPr>
        <p:txBody>
          <a:bodyPr wrap="none" rtlCol="0">
            <a:spAutoFit/>
          </a:bodyPr>
          <a:lstStyle/>
          <a:p>
            <a:r>
              <a:rPr kumimoji="1" lang="en-US" altLang="ja-JP" sz="2400" b="1" dirty="0" smtClean="0">
                <a:solidFill>
                  <a:srgbClr val="00B0F0"/>
                </a:solidFill>
              </a:rPr>
              <a:t>To 100pA</a:t>
            </a:r>
            <a:endParaRPr kumimoji="1" lang="ja-JP" altLang="en-US" sz="2400" b="1" dirty="0">
              <a:solidFill>
                <a:srgbClr val="00B0F0"/>
              </a:solidFill>
            </a:endParaRPr>
          </a:p>
        </p:txBody>
      </p:sp>
      <mc:AlternateContent xmlns:mc="http://schemas.openxmlformats.org/markup-compatibility/2006" xmlns:a14="http://schemas.microsoft.com/office/drawing/2010/main">
        <mc:Choice Requires="a14">
          <p:sp>
            <p:nvSpPr>
              <p:cNvPr id="30" name="テキスト ボックス 29"/>
              <p:cNvSpPr txBox="1"/>
              <p:nvPr/>
            </p:nvSpPr>
            <p:spPr>
              <a:xfrm>
                <a:off x="9792270" y="1987028"/>
                <a:ext cx="2182212" cy="611321"/>
              </a:xfrm>
              <a:prstGeom prst="rect">
                <a:avLst/>
              </a:prstGeom>
              <a:noFill/>
            </p:spPr>
            <p:txBody>
              <a:bodyPr wrap="square" rtlCol="0">
                <a:spAutoFit/>
              </a:bodyPr>
              <a:lstStyle/>
              <a:p>
                <a:r>
                  <a:rPr lang="en-US" altLang="ja-JP" sz="2400" b="1" dirty="0" smtClean="0">
                    <a:solidFill>
                      <a:srgbClr val="FF0000"/>
                    </a:solidFill>
                  </a:rPr>
                  <a:t>I</a:t>
                </a:r>
                <a:r>
                  <a:rPr lang="en-US" altLang="ja-JP" sz="2400" b="1" baseline="-25000" dirty="0" smtClean="0">
                    <a:solidFill>
                      <a:srgbClr val="FF0000"/>
                    </a:solidFill>
                  </a:rPr>
                  <a:t>leak</a:t>
                </a:r>
                <a:r>
                  <a:rPr kumimoji="1" lang="ja-JP" altLang="en-US" sz="2400" b="1" dirty="0" smtClean="0">
                    <a:solidFill>
                      <a:srgbClr val="FF0000"/>
                    </a:solidFill>
                  </a:rPr>
                  <a:t>∝</a:t>
                </a:r>
                <a14:m>
                  <m:oMath xmlns:m="http://schemas.openxmlformats.org/officeDocument/2006/math">
                    <m:rad>
                      <m:radPr>
                        <m:degHide m:val="on"/>
                        <m:ctrlPr>
                          <a:rPr kumimoji="1" lang="ja-JP" altLang="en-US" sz="2400" b="1" i="1" smtClean="0">
                            <a:solidFill>
                              <a:srgbClr val="FF0000"/>
                            </a:solidFill>
                            <a:latin typeface="Cambria Math" panose="02040503050406030204" pitchFamily="18" charset="0"/>
                          </a:rPr>
                        </m:ctrlPr>
                      </m:radPr>
                      <m:deg/>
                      <m:e>
                        <m:r>
                          <a:rPr kumimoji="1" lang="en-US" altLang="ja-JP" sz="2400" b="1" i="1" smtClean="0">
                            <a:solidFill>
                              <a:srgbClr val="FF0000"/>
                            </a:solidFill>
                            <a:latin typeface="Cambria Math" panose="02040503050406030204" pitchFamily="18" charset="0"/>
                          </a:rPr>
                          <m:t>𝑻</m:t>
                        </m:r>
                      </m:e>
                    </m:rad>
                    <m:sSup>
                      <m:sSupPr>
                        <m:ctrlPr>
                          <a:rPr kumimoji="1" lang="en-US" altLang="ja-JP" sz="2400" b="1" i="1" smtClean="0">
                            <a:solidFill>
                              <a:srgbClr val="FF0000"/>
                            </a:solidFill>
                            <a:latin typeface="Cambria Math" panose="02040503050406030204" pitchFamily="18" charset="0"/>
                          </a:rPr>
                        </m:ctrlPr>
                      </m:sSupPr>
                      <m:e>
                        <m:r>
                          <a:rPr kumimoji="1" lang="en-US" altLang="ja-JP" sz="2400" b="1" i="1" smtClean="0">
                            <a:solidFill>
                              <a:srgbClr val="FF0000"/>
                            </a:solidFill>
                            <a:latin typeface="Cambria Math" panose="02040503050406030204" pitchFamily="18" charset="0"/>
                          </a:rPr>
                          <m:t>𝒆</m:t>
                        </m:r>
                      </m:e>
                      <m:sup>
                        <m:r>
                          <a:rPr kumimoji="1" lang="en-US" altLang="ja-JP" sz="2400" b="1" i="1" smtClean="0">
                            <a:solidFill>
                              <a:srgbClr val="FF0000"/>
                            </a:solidFill>
                            <a:latin typeface="Cambria Math" panose="02040503050406030204" pitchFamily="18" charset="0"/>
                          </a:rPr>
                          <m:t>−</m:t>
                        </m:r>
                        <m:f>
                          <m:fPr>
                            <m:ctrlPr>
                              <a:rPr kumimoji="1" lang="en-US" altLang="ja-JP" sz="2400" b="1" i="1" smtClean="0">
                                <a:solidFill>
                                  <a:srgbClr val="FF0000"/>
                                </a:solidFill>
                                <a:latin typeface="Cambria Math" panose="02040503050406030204" pitchFamily="18" charset="0"/>
                              </a:rPr>
                            </m:ctrlPr>
                          </m:fPr>
                          <m:num>
                            <m:r>
                              <a:rPr lang="en-US" altLang="ja-JP" sz="2400" b="1" i="1">
                                <a:solidFill>
                                  <a:srgbClr val="FF0000"/>
                                </a:solidFill>
                                <a:latin typeface="Cambria Math" panose="02040503050406030204" pitchFamily="18" charset="0"/>
                              </a:rPr>
                              <m:t>𝜟</m:t>
                            </m:r>
                          </m:num>
                          <m:den>
                            <m:r>
                              <a:rPr kumimoji="1" lang="en-US" altLang="ja-JP" sz="2400" b="1" i="1" smtClean="0">
                                <a:solidFill>
                                  <a:srgbClr val="FF0000"/>
                                </a:solidFill>
                                <a:latin typeface="Cambria Math" panose="02040503050406030204" pitchFamily="18" charset="0"/>
                              </a:rPr>
                              <m:t>𝒌</m:t>
                            </m:r>
                            <m:r>
                              <a:rPr kumimoji="1" lang="en-US" altLang="ja-JP" sz="2400" b="1" i="1" baseline="-25000" smtClean="0">
                                <a:solidFill>
                                  <a:srgbClr val="FF0000"/>
                                </a:solidFill>
                                <a:latin typeface="Cambria Math" panose="02040503050406030204" pitchFamily="18" charset="0"/>
                              </a:rPr>
                              <m:t>𝒃</m:t>
                            </m:r>
                            <m:r>
                              <a:rPr kumimoji="1" lang="en-US" altLang="ja-JP" sz="2400" b="1" i="1" smtClean="0">
                                <a:solidFill>
                                  <a:srgbClr val="FF0000"/>
                                </a:solidFill>
                                <a:latin typeface="Cambria Math" panose="02040503050406030204" pitchFamily="18" charset="0"/>
                              </a:rPr>
                              <m:t>𝑻</m:t>
                            </m:r>
                          </m:den>
                        </m:f>
                      </m:sup>
                    </m:sSup>
                  </m:oMath>
                </a14:m>
                <a:endParaRPr kumimoji="1" lang="ja-JP" altLang="en-US" sz="2400" b="1" dirty="0">
                  <a:solidFill>
                    <a:srgbClr val="FF0000"/>
                  </a:solidFill>
                </a:endParaRPr>
              </a:p>
            </p:txBody>
          </p:sp>
        </mc:Choice>
        <mc:Fallback xmlns="">
          <p:sp>
            <p:nvSpPr>
              <p:cNvPr id="30" name="テキスト ボックス 29"/>
              <p:cNvSpPr txBox="1">
                <a:spLocks noRot="1" noChangeAspect="1" noMove="1" noResize="1" noEditPoints="1" noAdjustHandles="1" noChangeArrowheads="1" noChangeShapeType="1" noTextEdit="1"/>
              </p:cNvSpPr>
              <p:nvPr/>
            </p:nvSpPr>
            <p:spPr>
              <a:xfrm>
                <a:off x="9792270" y="1987028"/>
                <a:ext cx="2182212" cy="611321"/>
              </a:xfrm>
              <a:prstGeom prst="rect">
                <a:avLst/>
              </a:prstGeom>
              <a:blipFill rotWithShape="0">
                <a:blip r:embed="rId5"/>
                <a:stretch>
                  <a:fillRect l="-4190" b="-22000"/>
                </a:stretch>
              </a:blipFill>
            </p:spPr>
            <p:txBody>
              <a:bodyPr/>
              <a:lstStyle/>
              <a:p>
                <a:r>
                  <a:rPr lang="ja-JP" altLang="en-US">
                    <a:noFill/>
                  </a:rPr>
                  <a:t> </a:t>
                </a:r>
              </a:p>
            </p:txBody>
          </p:sp>
        </mc:Fallback>
      </mc:AlternateContent>
      <p:sp>
        <p:nvSpPr>
          <p:cNvPr id="33" name="テキスト ボックス 32"/>
          <p:cNvSpPr txBox="1"/>
          <p:nvPr/>
        </p:nvSpPr>
        <p:spPr>
          <a:xfrm>
            <a:off x="3208706" y="4146694"/>
            <a:ext cx="4234749" cy="523220"/>
          </a:xfrm>
          <a:prstGeom prst="rect">
            <a:avLst/>
          </a:prstGeom>
          <a:noFill/>
        </p:spPr>
        <p:txBody>
          <a:bodyPr wrap="none" rtlCol="0">
            <a:spAutoFit/>
          </a:bodyPr>
          <a:lstStyle/>
          <a:p>
            <a:r>
              <a:rPr lang="en-US" altLang="ja-JP" sz="2800" b="1" dirty="0" smtClean="0">
                <a:solidFill>
                  <a:srgbClr val="00B050"/>
                </a:solidFill>
              </a:rPr>
              <a:t>1. Operating below 800mK </a:t>
            </a:r>
            <a:endParaRPr kumimoji="1" lang="ja-JP" altLang="en-US" sz="2800" b="1" dirty="0">
              <a:solidFill>
                <a:srgbClr val="00B050"/>
              </a:solidFill>
            </a:endParaRPr>
          </a:p>
        </p:txBody>
      </p:sp>
      <p:sp>
        <p:nvSpPr>
          <p:cNvPr id="34" name="右矢印 33"/>
          <p:cNvSpPr/>
          <p:nvPr/>
        </p:nvSpPr>
        <p:spPr>
          <a:xfrm>
            <a:off x="2229432" y="4270988"/>
            <a:ext cx="927279" cy="279176"/>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3245955" y="5121381"/>
            <a:ext cx="8943897" cy="523220"/>
          </a:xfrm>
          <a:prstGeom prst="rect">
            <a:avLst/>
          </a:prstGeom>
          <a:noFill/>
        </p:spPr>
        <p:txBody>
          <a:bodyPr wrap="square" rtlCol="0">
            <a:spAutoFit/>
          </a:bodyPr>
          <a:lstStyle/>
          <a:p>
            <a:r>
              <a:rPr lang="en-US" altLang="ja-JP" sz="2800" b="1" dirty="0">
                <a:solidFill>
                  <a:srgbClr val="00B050"/>
                </a:solidFill>
              </a:rPr>
              <a:t>2</a:t>
            </a:r>
            <a:r>
              <a:rPr lang="en-US" altLang="ja-JP" sz="2800" b="1" dirty="0" smtClean="0">
                <a:solidFill>
                  <a:srgbClr val="00B050"/>
                </a:solidFill>
              </a:rPr>
              <a:t>. Power consumption in the amplifier is as low as possible. </a:t>
            </a:r>
            <a:endParaRPr kumimoji="1" lang="ja-JP" altLang="en-US" sz="2800" b="1" dirty="0">
              <a:solidFill>
                <a:srgbClr val="00B050"/>
              </a:solidFill>
            </a:endParaRPr>
          </a:p>
        </p:txBody>
      </p:sp>
      <p:sp>
        <p:nvSpPr>
          <p:cNvPr id="39" name="右矢印 38"/>
          <p:cNvSpPr/>
          <p:nvPr/>
        </p:nvSpPr>
        <p:spPr>
          <a:xfrm>
            <a:off x="2237759" y="5268415"/>
            <a:ext cx="927279" cy="279176"/>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3245955" y="6131436"/>
            <a:ext cx="8163966" cy="523220"/>
          </a:xfrm>
          <a:prstGeom prst="rect">
            <a:avLst/>
          </a:prstGeom>
          <a:noFill/>
        </p:spPr>
        <p:txBody>
          <a:bodyPr wrap="none" rtlCol="0">
            <a:spAutoFit/>
          </a:bodyPr>
          <a:lstStyle/>
          <a:p>
            <a:r>
              <a:rPr lang="en-US" altLang="ja-JP" sz="2800" b="1" dirty="0" smtClean="0">
                <a:solidFill>
                  <a:srgbClr val="00B050"/>
                </a:solidFill>
              </a:rPr>
              <a:t>3. amplifying up to 1MHz is sufficiently good to </a:t>
            </a:r>
            <a:r>
              <a:rPr lang="en-US" altLang="ja-JP" sz="2800" b="1" dirty="0" smtClean="0">
                <a:solidFill>
                  <a:srgbClr val="00B050"/>
                </a:solidFill>
              </a:rPr>
              <a:t>apply.</a:t>
            </a:r>
            <a:endParaRPr kumimoji="1" lang="ja-JP" altLang="en-US" sz="2800" b="1" dirty="0">
              <a:solidFill>
                <a:srgbClr val="00B050"/>
              </a:solidFill>
            </a:endParaRPr>
          </a:p>
        </p:txBody>
      </p:sp>
      <p:sp>
        <p:nvSpPr>
          <p:cNvPr id="41" name="右矢印 40"/>
          <p:cNvSpPr/>
          <p:nvPr/>
        </p:nvSpPr>
        <p:spPr>
          <a:xfrm>
            <a:off x="2237759" y="6278470"/>
            <a:ext cx="927279" cy="279176"/>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7443480" y="606029"/>
            <a:ext cx="4709209" cy="830997"/>
          </a:xfrm>
          <a:prstGeom prst="rect">
            <a:avLst/>
          </a:prstGeom>
          <a:noFill/>
        </p:spPr>
        <p:txBody>
          <a:bodyPr wrap="square" rtlCol="0">
            <a:spAutoFit/>
          </a:bodyPr>
          <a:lstStyle/>
          <a:p>
            <a:pPr algn="ctr"/>
            <a:r>
              <a:rPr lang="en-US" altLang="ja-JP" sz="2400" b="1" dirty="0" smtClean="0"/>
              <a:t>Temperature Dependence of Dark Current with Nb/Al-STJ(10000um</a:t>
            </a:r>
            <a:r>
              <a:rPr lang="en-US" altLang="ja-JP" sz="2400" b="1" baseline="30000" dirty="0" smtClean="0"/>
              <a:t>2</a:t>
            </a:r>
            <a:r>
              <a:rPr lang="en-US" altLang="ja-JP" sz="2400" b="1" dirty="0" smtClean="0"/>
              <a:t>)</a:t>
            </a:r>
            <a:endParaRPr kumimoji="1" lang="ja-JP" altLang="en-US" sz="2400" b="1" dirty="0"/>
          </a:p>
        </p:txBody>
      </p:sp>
      <p:sp>
        <p:nvSpPr>
          <p:cNvPr id="7" name="テキスト ボックス 6"/>
          <p:cNvSpPr txBox="1"/>
          <p:nvPr/>
        </p:nvSpPr>
        <p:spPr>
          <a:xfrm>
            <a:off x="5192174" y="4497501"/>
            <a:ext cx="2228495" cy="369332"/>
          </a:xfrm>
          <a:prstGeom prst="rect">
            <a:avLst/>
          </a:prstGeom>
          <a:noFill/>
        </p:spPr>
        <p:txBody>
          <a:bodyPr wrap="none" rtlCol="0">
            <a:spAutoFit/>
          </a:bodyPr>
          <a:lstStyle/>
          <a:p>
            <a:r>
              <a:rPr lang="en-US" altLang="ja-JP" dirty="0" smtClean="0"/>
              <a:t>3He sorption is better</a:t>
            </a:r>
            <a:endParaRPr kumimoji="1" lang="ja-JP" altLang="en-US" dirty="0"/>
          </a:p>
        </p:txBody>
      </p:sp>
    </p:spTree>
    <p:extLst>
      <p:ext uri="{BB962C8B-B14F-4D97-AF65-F5344CB8AC3E}">
        <p14:creationId xmlns:p14="http://schemas.microsoft.com/office/powerpoint/2010/main" val="4260387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テキスト ボックス 6"/>
          <p:cNvSpPr txBox="1"/>
          <p:nvPr/>
        </p:nvSpPr>
        <p:spPr>
          <a:xfrm>
            <a:off x="6240090" y="776933"/>
            <a:ext cx="2469650" cy="830997"/>
          </a:xfrm>
          <a:prstGeom prst="rect">
            <a:avLst/>
          </a:prstGeom>
          <a:noFill/>
          <a:ln>
            <a:noFill/>
          </a:ln>
        </p:spPr>
        <p:txBody>
          <a:bodyPr wrap="square" rtlCol="0">
            <a:spAutoFit/>
          </a:bodyPr>
          <a:lstStyle/>
          <a:p>
            <a:r>
              <a:rPr kumimoji="1" lang="en-US" altLang="ja-JP" sz="2400" b="1" dirty="0" smtClean="0">
                <a:solidFill>
                  <a:srgbClr val="FF0000"/>
                </a:solidFill>
              </a:rPr>
              <a:t>Via(W)</a:t>
            </a:r>
            <a:r>
              <a:rPr lang="en-US" altLang="ja-JP" sz="2400" b="1" dirty="0">
                <a:solidFill>
                  <a:srgbClr val="FF0000"/>
                </a:solidFill>
              </a:rPr>
              <a:t> </a:t>
            </a:r>
            <a:r>
              <a:rPr lang="en-US" altLang="ja-JP" sz="2400" b="1" dirty="0" smtClean="0">
                <a:solidFill>
                  <a:srgbClr val="FF0000"/>
                </a:solidFill>
              </a:rPr>
              <a:t>for Electrical Contact</a:t>
            </a:r>
            <a:endParaRPr kumimoji="1" lang="en-US" altLang="ja-JP" sz="2400" b="1" dirty="0" smtClean="0">
              <a:solidFill>
                <a:srgbClr val="FF0000"/>
              </a:solidFill>
            </a:endParaRPr>
          </a:p>
        </p:txBody>
      </p:sp>
      <p:sp>
        <p:nvSpPr>
          <p:cNvPr id="68" name="テキスト ボックス 67"/>
          <p:cNvSpPr txBox="1"/>
          <p:nvPr/>
        </p:nvSpPr>
        <p:spPr>
          <a:xfrm>
            <a:off x="208188" y="1049745"/>
            <a:ext cx="8505848" cy="2554545"/>
          </a:xfrm>
          <a:prstGeom prst="rect">
            <a:avLst/>
          </a:prstGeom>
          <a:noFill/>
        </p:spPr>
        <p:txBody>
          <a:bodyPr wrap="square" rtlCol="0">
            <a:spAutoFit/>
          </a:bodyPr>
          <a:lstStyle/>
          <a:p>
            <a:r>
              <a:rPr lang="en-US" altLang="ja-JP" sz="3200" b="1" u="sng" dirty="0" smtClean="0">
                <a:solidFill>
                  <a:srgbClr val="00B050"/>
                </a:solidFill>
              </a:rPr>
              <a:t>What’s SOI-STJ ?</a:t>
            </a:r>
          </a:p>
          <a:p>
            <a:r>
              <a:rPr lang="en-US" altLang="ja-JP" sz="3200" dirty="0" smtClean="0"/>
              <a:t>Processing Nb/Al-STJ on SOI preamplifier board directly.</a:t>
            </a:r>
          </a:p>
          <a:p>
            <a:pPr marL="800100" lvl="1" indent="-342900">
              <a:buFont typeface="Arial" panose="020B0604020202020204" pitchFamily="34" charset="0"/>
              <a:buChar char="•"/>
            </a:pPr>
            <a:r>
              <a:rPr lang="en-US" altLang="ja-JP" sz="3200" b="1" dirty="0">
                <a:solidFill>
                  <a:srgbClr val="FF0000"/>
                </a:solidFill>
              </a:rPr>
              <a:t>E</a:t>
            </a:r>
            <a:r>
              <a:rPr lang="en-US" altLang="ja-JP" sz="3200" b="1" dirty="0" smtClean="0">
                <a:solidFill>
                  <a:srgbClr val="FF0000"/>
                </a:solidFill>
              </a:rPr>
              <a:t>xpected good signal-to-noise </a:t>
            </a:r>
            <a:r>
              <a:rPr lang="en-US" altLang="ja-JP" sz="3200" b="1" dirty="0">
                <a:solidFill>
                  <a:srgbClr val="FF0000"/>
                </a:solidFill>
              </a:rPr>
              <a:t>r</a:t>
            </a:r>
            <a:r>
              <a:rPr lang="en-US" altLang="ja-JP" sz="3200" b="1" dirty="0" smtClean="0">
                <a:solidFill>
                  <a:srgbClr val="FF0000"/>
                </a:solidFill>
              </a:rPr>
              <a:t>atio.</a:t>
            </a:r>
          </a:p>
          <a:p>
            <a:pPr marL="800100" lvl="1" indent="-342900">
              <a:buFont typeface="Arial" panose="020B0604020202020204" pitchFamily="34" charset="0"/>
              <a:buChar char="•"/>
            </a:pPr>
            <a:r>
              <a:rPr lang="en-US" altLang="ja-JP" sz="3200" b="1" dirty="0" smtClean="0">
                <a:solidFill>
                  <a:srgbClr val="FF0000"/>
                </a:solidFill>
              </a:rPr>
              <a:t>Potential for expansion of multi-pixel device</a:t>
            </a:r>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8</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pic>
        <p:nvPicPr>
          <p:cNvPr id="21" name="図 20"/>
          <p:cNvPicPr>
            <a:picLocks noChangeAspect="1"/>
          </p:cNvPicPr>
          <p:nvPr/>
        </p:nvPicPr>
        <p:blipFill>
          <a:blip r:embed="rId3"/>
          <a:stretch>
            <a:fillRect/>
          </a:stretch>
        </p:blipFill>
        <p:spPr>
          <a:xfrm>
            <a:off x="9258835" y="3829961"/>
            <a:ext cx="2503546" cy="2657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9" name="テキスト ボックス 28"/>
          <p:cNvSpPr txBox="1"/>
          <p:nvPr/>
        </p:nvSpPr>
        <p:spPr>
          <a:xfrm>
            <a:off x="208188" y="3658955"/>
            <a:ext cx="9070967" cy="1569660"/>
          </a:xfrm>
          <a:prstGeom prst="rect">
            <a:avLst/>
          </a:prstGeom>
          <a:noFill/>
        </p:spPr>
        <p:txBody>
          <a:bodyPr wrap="square" rtlCol="0">
            <a:spAutoFit/>
          </a:bodyPr>
          <a:lstStyle/>
          <a:p>
            <a:r>
              <a:rPr lang="en-US" altLang="ja-JP" sz="3200" b="1" u="sng" dirty="0" smtClean="0">
                <a:solidFill>
                  <a:srgbClr val="00B050"/>
                </a:solidFill>
              </a:rPr>
              <a:t>The first prototype of SOI-STJ</a:t>
            </a:r>
          </a:p>
          <a:p>
            <a:r>
              <a:rPr lang="en-US" altLang="ja-JP" sz="3200" dirty="0" smtClean="0"/>
              <a:t>We tested the Nb/Al-STJ on SOI wafer which only include MOSFET to answer the following questions:</a:t>
            </a:r>
          </a:p>
        </p:txBody>
      </p:sp>
      <p:sp>
        <p:nvSpPr>
          <p:cNvPr id="12" name="テキスト ボックス 11"/>
          <p:cNvSpPr txBox="1"/>
          <p:nvPr/>
        </p:nvSpPr>
        <p:spPr>
          <a:xfrm>
            <a:off x="757131" y="5228608"/>
            <a:ext cx="8651029" cy="1077218"/>
          </a:xfrm>
          <a:prstGeom prst="rect">
            <a:avLst/>
          </a:prstGeom>
          <a:noFill/>
        </p:spPr>
        <p:txBody>
          <a:bodyPr wrap="square" rtlCol="0">
            <a:spAutoFit/>
          </a:bodyPr>
          <a:lstStyle/>
          <a:p>
            <a:pPr marL="285750" indent="-285750">
              <a:buClr>
                <a:srgbClr val="66FF66"/>
              </a:buClr>
              <a:buFont typeface="Arial" panose="020B0604020202020204" pitchFamily="34" charset="0"/>
              <a:buChar char="•"/>
            </a:pPr>
            <a:r>
              <a:rPr kumimoji="1" lang="en-US" altLang="ja-JP" sz="3200" dirty="0" smtClean="0"/>
              <a:t>SOI-FET has no damage by processing STJ ?</a:t>
            </a:r>
          </a:p>
          <a:p>
            <a:pPr marL="285750" indent="-285750">
              <a:buClr>
                <a:srgbClr val="66FF66"/>
              </a:buClr>
              <a:buFont typeface="Arial" panose="020B0604020202020204" pitchFamily="34" charset="0"/>
              <a:buChar char="•"/>
            </a:pPr>
            <a:r>
              <a:rPr kumimoji="1" lang="en-US" altLang="ja-JP" sz="3200" dirty="0" smtClean="0"/>
              <a:t>Quality of Nb/Al-STJ can be good on SOI wafer ? </a:t>
            </a:r>
            <a:endParaRPr kumimoji="1" lang="ja-JP" altLang="en-US" sz="3200" dirty="0"/>
          </a:p>
        </p:txBody>
      </p:sp>
      <p:sp>
        <p:nvSpPr>
          <p:cNvPr id="37" name="タイトル 1"/>
          <p:cNvSpPr txBox="1">
            <a:spLocks/>
          </p:cNvSpPr>
          <p:nvPr/>
        </p:nvSpPr>
        <p:spPr>
          <a:xfrm>
            <a:off x="10731" y="79682"/>
            <a:ext cx="12192000" cy="7122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4800" b="1" dirty="0" smtClean="0">
                <a:latin typeface="Khmer UI" panose="020B0502040204020203" pitchFamily="34" charset="0"/>
                <a:cs typeface="Khmer UI" panose="020B0502040204020203" pitchFamily="34" charset="0"/>
              </a:rPr>
              <a:t>SOI-STJ</a:t>
            </a:r>
            <a:endParaRPr lang="ja-JP" altLang="en-US" sz="4800" b="1" dirty="0">
              <a:latin typeface="Khmer UI" panose="020B0502040204020203" pitchFamily="34" charset="0"/>
              <a:cs typeface="Khmer UI" panose="020B0502040204020203" pitchFamily="34" charset="0"/>
            </a:endParaRPr>
          </a:p>
        </p:txBody>
      </p:sp>
      <p:pic>
        <p:nvPicPr>
          <p:cNvPr id="38" name="図 37"/>
          <p:cNvPicPr>
            <a:picLocks noChangeAspect="1"/>
          </p:cNvPicPr>
          <p:nvPr/>
        </p:nvPicPr>
        <p:blipFill>
          <a:blip r:embed="rId4"/>
          <a:stretch>
            <a:fillRect/>
          </a:stretch>
        </p:blipFill>
        <p:spPr>
          <a:xfrm rot="16200000">
            <a:off x="8709695" y="613197"/>
            <a:ext cx="3203267" cy="294274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cxnSp>
        <p:nvCxnSpPr>
          <p:cNvPr id="17" name="直線矢印コネクタ 16"/>
          <p:cNvCxnSpPr/>
          <p:nvPr/>
        </p:nvCxnSpPr>
        <p:spPr>
          <a:xfrm>
            <a:off x="7843520" y="1032070"/>
            <a:ext cx="1158240" cy="1495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8807332" y="427711"/>
            <a:ext cx="699807" cy="584775"/>
          </a:xfrm>
          <a:prstGeom prst="rect">
            <a:avLst/>
          </a:prstGeom>
          <a:noFill/>
        </p:spPr>
        <p:txBody>
          <a:bodyPr wrap="none" rtlCol="0">
            <a:spAutoFit/>
          </a:bodyPr>
          <a:lstStyle/>
          <a:p>
            <a:r>
              <a:rPr kumimoji="1" lang="en-US" altLang="ja-JP" sz="3200" b="1" dirty="0" smtClean="0">
                <a:solidFill>
                  <a:srgbClr val="FFC000"/>
                </a:solidFill>
              </a:rPr>
              <a:t>STJ</a:t>
            </a:r>
            <a:endParaRPr kumimoji="1" lang="ja-JP" altLang="en-US" sz="3200" b="1" dirty="0">
              <a:solidFill>
                <a:srgbClr val="FFC000"/>
              </a:solidFill>
            </a:endParaRPr>
          </a:p>
        </p:txBody>
      </p:sp>
      <p:sp>
        <p:nvSpPr>
          <p:cNvPr id="40" name="テキスト ボックス 39"/>
          <p:cNvSpPr txBox="1"/>
          <p:nvPr/>
        </p:nvSpPr>
        <p:spPr>
          <a:xfrm>
            <a:off x="8807332" y="1538745"/>
            <a:ext cx="2022655" cy="523220"/>
          </a:xfrm>
          <a:prstGeom prst="rect">
            <a:avLst/>
          </a:prstGeom>
          <a:noFill/>
        </p:spPr>
        <p:txBody>
          <a:bodyPr wrap="square" rtlCol="0">
            <a:spAutoFit/>
          </a:bodyPr>
          <a:lstStyle/>
          <a:p>
            <a:r>
              <a:rPr kumimoji="1" lang="en-US" altLang="ja-JP" sz="2800" b="1" dirty="0" smtClean="0">
                <a:solidFill>
                  <a:srgbClr val="FFC000"/>
                </a:solidFill>
              </a:rPr>
              <a:t>Capacitance</a:t>
            </a:r>
            <a:endParaRPr kumimoji="1" lang="ja-JP" altLang="en-US" sz="2800" b="1" dirty="0">
              <a:solidFill>
                <a:srgbClr val="FFC000"/>
              </a:solidFill>
            </a:endParaRPr>
          </a:p>
        </p:txBody>
      </p:sp>
      <p:sp>
        <p:nvSpPr>
          <p:cNvPr id="41" name="テキスト ボックス 40"/>
          <p:cNvSpPr txBox="1"/>
          <p:nvPr/>
        </p:nvSpPr>
        <p:spPr>
          <a:xfrm>
            <a:off x="10129520" y="2345944"/>
            <a:ext cx="808066" cy="523220"/>
          </a:xfrm>
          <a:prstGeom prst="rect">
            <a:avLst/>
          </a:prstGeom>
          <a:noFill/>
        </p:spPr>
        <p:txBody>
          <a:bodyPr wrap="square" rtlCol="0">
            <a:spAutoFit/>
          </a:bodyPr>
          <a:lstStyle/>
          <a:p>
            <a:r>
              <a:rPr lang="en-US" altLang="ja-JP" sz="2800" b="1" dirty="0" smtClean="0">
                <a:solidFill>
                  <a:srgbClr val="FFC000"/>
                </a:solidFill>
              </a:rPr>
              <a:t>FET</a:t>
            </a:r>
            <a:endParaRPr kumimoji="1" lang="ja-JP" altLang="en-US" sz="2800" b="1" dirty="0">
              <a:solidFill>
                <a:srgbClr val="FFC000"/>
              </a:solidFill>
            </a:endParaRPr>
          </a:p>
        </p:txBody>
      </p:sp>
      <p:sp>
        <p:nvSpPr>
          <p:cNvPr id="20" name="円/楕円 19"/>
          <p:cNvSpPr/>
          <p:nvPr/>
        </p:nvSpPr>
        <p:spPr>
          <a:xfrm>
            <a:off x="9699087" y="2124785"/>
            <a:ext cx="481233" cy="493455"/>
          </a:xfrm>
          <a:prstGeom prst="ellipse">
            <a:avLst/>
          </a:prstGeom>
          <a:noFill/>
          <a:ln w="28575">
            <a:solidFill>
              <a:srgbClr val="F5DA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rot="5400000">
            <a:off x="11298994" y="1696049"/>
            <a:ext cx="1455848" cy="584775"/>
          </a:xfrm>
          <a:prstGeom prst="rect">
            <a:avLst/>
          </a:prstGeom>
          <a:noFill/>
        </p:spPr>
        <p:txBody>
          <a:bodyPr wrap="none" rtlCol="0">
            <a:spAutoFit/>
          </a:bodyPr>
          <a:lstStyle/>
          <a:p>
            <a:r>
              <a:rPr kumimoji="1" lang="en-US" altLang="ja-JP" sz="3200" b="1" dirty="0" smtClean="0">
                <a:solidFill>
                  <a:srgbClr val="FF0000"/>
                </a:solidFill>
              </a:rPr>
              <a:t>700 um</a:t>
            </a:r>
            <a:endParaRPr kumimoji="1" lang="ja-JP" altLang="en-US" sz="3200" b="1" dirty="0">
              <a:solidFill>
                <a:srgbClr val="FF0000"/>
              </a:solidFill>
            </a:endParaRPr>
          </a:p>
        </p:txBody>
      </p:sp>
      <p:sp>
        <p:nvSpPr>
          <p:cNvPr id="49" name="テキスト ボックス 48"/>
          <p:cNvSpPr txBox="1"/>
          <p:nvPr/>
        </p:nvSpPr>
        <p:spPr>
          <a:xfrm>
            <a:off x="9668754" y="-66344"/>
            <a:ext cx="1455848" cy="584775"/>
          </a:xfrm>
          <a:prstGeom prst="rect">
            <a:avLst/>
          </a:prstGeom>
          <a:noFill/>
        </p:spPr>
        <p:txBody>
          <a:bodyPr wrap="none" rtlCol="0">
            <a:spAutoFit/>
          </a:bodyPr>
          <a:lstStyle/>
          <a:p>
            <a:r>
              <a:rPr lang="en-US" altLang="ja-JP" sz="3200" b="1" dirty="0" smtClean="0">
                <a:solidFill>
                  <a:srgbClr val="FF0000"/>
                </a:solidFill>
              </a:rPr>
              <a:t>640</a:t>
            </a:r>
            <a:r>
              <a:rPr kumimoji="1" lang="en-US" altLang="ja-JP" sz="3200" b="1" dirty="0" smtClean="0">
                <a:solidFill>
                  <a:srgbClr val="FF0000"/>
                </a:solidFill>
              </a:rPr>
              <a:t> um</a:t>
            </a:r>
            <a:endParaRPr kumimoji="1" lang="ja-JP" altLang="en-US" sz="3200" b="1" dirty="0">
              <a:solidFill>
                <a:srgbClr val="FF0000"/>
              </a:solidFill>
            </a:endParaRPr>
          </a:p>
        </p:txBody>
      </p:sp>
      <p:sp>
        <p:nvSpPr>
          <p:cNvPr id="44" name="テキスト ボックス 43"/>
          <p:cNvSpPr txBox="1"/>
          <p:nvPr/>
        </p:nvSpPr>
        <p:spPr>
          <a:xfrm>
            <a:off x="9183468" y="3706163"/>
            <a:ext cx="1253548" cy="954107"/>
          </a:xfrm>
          <a:prstGeom prst="rect">
            <a:avLst/>
          </a:prstGeom>
          <a:noFill/>
        </p:spPr>
        <p:txBody>
          <a:bodyPr wrap="none" rtlCol="0">
            <a:spAutoFit/>
          </a:bodyPr>
          <a:lstStyle/>
          <a:p>
            <a:r>
              <a:rPr kumimoji="1" lang="en-US" altLang="ja-JP" sz="2800" b="1" dirty="0" smtClean="0">
                <a:solidFill>
                  <a:srgbClr val="FF0000"/>
                </a:solidFill>
              </a:rPr>
              <a:t>SOI-STJ</a:t>
            </a:r>
          </a:p>
          <a:p>
            <a:r>
              <a:rPr kumimoji="1" lang="en-US" altLang="ja-JP" sz="2800" b="1" dirty="0" smtClean="0">
                <a:solidFill>
                  <a:srgbClr val="FF0000"/>
                </a:solidFill>
              </a:rPr>
              <a:t>Circuit</a:t>
            </a:r>
            <a:endParaRPr kumimoji="1" lang="ja-JP" altLang="en-US" sz="2800" b="1" dirty="0">
              <a:solidFill>
                <a:srgbClr val="FF0000"/>
              </a:solidFill>
            </a:endParaRPr>
          </a:p>
        </p:txBody>
      </p:sp>
      <p:sp>
        <p:nvSpPr>
          <p:cNvPr id="51" name="テキスト ボックス 50"/>
          <p:cNvSpPr txBox="1"/>
          <p:nvPr/>
        </p:nvSpPr>
        <p:spPr>
          <a:xfrm>
            <a:off x="10216158" y="5335595"/>
            <a:ext cx="634789" cy="523220"/>
          </a:xfrm>
          <a:prstGeom prst="rect">
            <a:avLst/>
          </a:prstGeom>
          <a:noFill/>
        </p:spPr>
        <p:txBody>
          <a:bodyPr wrap="none" rtlCol="0">
            <a:spAutoFit/>
          </a:bodyPr>
          <a:lstStyle/>
          <a:p>
            <a:r>
              <a:rPr kumimoji="1" lang="en-US" altLang="ja-JP" sz="2800" b="1" dirty="0" smtClean="0">
                <a:solidFill>
                  <a:srgbClr val="FF0000"/>
                </a:solidFill>
              </a:rPr>
              <a:t>STJ</a:t>
            </a:r>
            <a:endParaRPr kumimoji="1" lang="ja-JP" altLang="en-US" sz="2800" b="1" dirty="0">
              <a:solidFill>
                <a:srgbClr val="FF0000"/>
              </a:solidFill>
            </a:endParaRPr>
          </a:p>
        </p:txBody>
      </p:sp>
      <p:sp>
        <p:nvSpPr>
          <p:cNvPr id="52" name="テキスト ボックス 51"/>
          <p:cNvSpPr txBox="1"/>
          <p:nvPr/>
        </p:nvSpPr>
        <p:spPr>
          <a:xfrm>
            <a:off x="9893129" y="4704063"/>
            <a:ext cx="375424" cy="523220"/>
          </a:xfrm>
          <a:prstGeom prst="rect">
            <a:avLst/>
          </a:prstGeom>
          <a:noFill/>
        </p:spPr>
        <p:txBody>
          <a:bodyPr wrap="none" rtlCol="0">
            <a:spAutoFit/>
          </a:bodyPr>
          <a:lstStyle/>
          <a:p>
            <a:r>
              <a:rPr kumimoji="1" lang="en-US" altLang="ja-JP" sz="2800" b="1" dirty="0" smtClean="0">
                <a:solidFill>
                  <a:srgbClr val="FF0000"/>
                </a:solidFill>
              </a:rPr>
              <a:t>C</a:t>
            </a:r>
            <a:endParaRPr kumimoji="1" lang="ja-JP" altLang="en-US" sz="2800" b="1" dirty="0">
              <a:solidFill>
                <a:srgbClr val="FF0000"/>
              </a:solidFill>
            </a:endParaRPr>
          </a:p>
        </p:txBody>
      </p:sp>
      <p:sp>
        <p:nvSpPr>
          <p:cNvPr id="53" name="テキスト ボックス 52"/>
          <p:cNvSpPr txBox="1"/>
          <p:nvPr/>
        </p:nvSpPr>
        <p:spPr>
          <a:xfrm>
            <a:off x="10611293" y="4348333"/>
            <a:ext cx="687304" cy="400110"/>
          </a:xfrm>
          <a:prstGeom prst="rect">
            <a:avLst/>
          </a:prstGeom>
          <a:noFill/>
        </p:spPr>
        <p:txBody>
          <a:bodyPr wrap="none" rtlCol="0">
            <a:spAutoFit/>
          </a:bodyPr>
          <a:lstStyle/>
          <a:p>
            <a:r>
              <a:rPr kumimoji="1" lang="en-US" altLang="ja-JP" sz="2000" b="1" dirty="0" smtClean="0">
                <a:solidFill>
                  <a:srgbClr val="FF0000"/>
                </a:solidFill>
              </a:rPr>
              <a:t>Gate</a:t>
            </a:r>
            <a:endParaRPr kumimoji="1" lang="ja-JP" altLang="en-US" sz="2000" b="1" dirty="0">
              <a:solidFill>
                <a:srgbClr val="FF0000"/>
              </a:solidFill>
            </a:endParaRPr>
          </a:p>
        </p:txBody>
      </p:sp>
      <p:sp>
        <p:nvSpPr>
          <p:cNvPr id="54" name="テキスト ボックス 53"/>
          <p:cNvSpPr txBox="1"/>
          <p:nvPr/>
        </p:nvSpPr>
        <p:spPr>
          <a:xfrm>
            <a:off x="10959847" y="3971069"/>
            <a:ext cx="759310" cy="400110"/>
          </a:xfrm>
          <a:prstGeom prst="rect">
            <a:avLst/>
          </a:prstGeom>
          <a:noFill/>
        </p:spPr>
        <p:txBody>
          <a:bodyPr wrap="none" rtlCol="0">
            <a:spAutoFit/>
          </a:bodyPr>
          <a:lstStyle/>
          <a:p>
            <a:r>
              <a:rPr kumimoji="1" lang="en-US" altLang="ja-JP" sz="2000" b="1" dirty="0" smtClean="0">
                <a:solidFill>
                  <a:srgbClr val="FF0000"/>
                </a:solidFill>
              </a:rPr>
              <a:t>Drain</a:t>
            </a:r>
            <a:endParaRPr kumimoji="1" lang="ja-JP" altLang="en-US" sz="2000" b="1" dirty="0">
              <a:solidFill>
                <a:srgbClr val="FF0000"/>
              </a:solidFill>
            </a:endParaRPr>
          </a:p>
        </p:txBody>
      </p:sp>
      <p:sp>
        <p:nvSpPr>
          <p:cNvPr id="58" name="テキスト ボックス 57"/>
          <p:cNvSpPr txBox="1"/>
          <p:nvPr/>
        </p:nvSpPr>
        <p:spPr>
          <a:xfrm>
            <a:off x="10913648" y="4957108"/>
            <a:ext cx="907171" cy="400110"/>
          </a:xfrm>
          <a:prstGeom prst="rect">
            <a:avLst/>
          </a:prstGeom>
          <a:noFill/>
        </p:spPr>
        <p:txBody>
          <a:bodyPr wrap="none" rtlCol="0">
            <a:spAutoFit/>
          </a:bodyPr>
          <a:lstStyle/>
          <a:p>
            <a:r>
              <a:rPr kumimoji="1" lang="en-US" altLang="ja-JP" sz="2000" b="1" dirty="0" smtClean="0">
                <a:solidFill>
                  <a:srgbClr val="FF0000"/>
                </a:solidFill>
              </a:rPr>
              <a:t>Source</a:t>
            </a:r>
            <a:endParaRPr kumimoji="1" lang="ja-JP" altLang="en-US" sz="2000" b="1" dirty="0">
              <a:solidFill>
                <a:srgbClr val="FF0000"/>
              </a:solidFill>
            </a:endParaRPr>
          </a:p>
        </p:txBody>
      </p:sp>
    </p:spTree>
    <p:extLst>
      <p:ext uri="{BB962C8B-B14F-4D97-AF65-F5344CB8AC3E}">
        <p14:creationId xmlns:p14="http://schemas.microsoft.com/office/powerpoint/2010/main" val="3511687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714686"/>
            <a:ext cx="12192000" cy="53383"/>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正方形/長方形 4"/>
          <p:cNvSpPr/>
          <p:nvPr/>
        </p:nvSpPr>
        <p:spPr>
          <a:xfrm>
            <a:off x="-2148" y="776933"/>
            <a:ext cx="12192000" cy="5338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二等辺三角形 5"/>
          <p:cNvSpPr/>
          <p:nvPr/>
        </p:nvSpPr>
        <p:spPr>
          <a:xfrm rot="5400000" flipH="1" flipV="1">
            <a:off x="7530922" y="-3435441"/>
            <a:ext cx="1223494" cy="8094373"/>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4" name="正方形/長方形 13"/>
          <p:cNvSpPr/>
          <p:nvPr/>
        </p:nvSpPr>
        <p:spPr>
          <a:xfrm>
            <a:off x="-2148" y="6580445"/>
            <a:ext cx="12192000" cy="277555"/>
          </a:xfrm>
          <a:prstGeom prst="rect">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10731" y="28166"/>
            <a:ext cx="12192000" cy="712279"/>
          </a:xfrm>
        </p:spPr>
        <p:txBody>
          <a:bodyPr>
            <a:noAutofit/>
          </a:bodyPr>
          <a:lstStyle/>
          <a:p>
            <a:r>
              <a:rPr lang="en-US" altLang="ja-JP" sz="3600" b="1" dirty="0">
                <a:latin typeface="Khmer UI" panose="020B0502040204020203" pitchFamily="34" charset="0"/>
                <a:cs typeface="Khmer UI" panose="020B0502040204020203" pitchFamily="34" charset="0"/>
              </a:rPr>
              <a:t>Nb/Al-STJ </a:t>
            </a:r>
            <a:r>
              <a:rPr lang="en-US" altLang="ja-JP" sz="3600" b="1" dirty="0" smtClean="0">
                <a:latin typeface="Khmer UI" panose="020B0502040204020203" pitchFamily="34" charset="0"/>
                <a:cs typeface="Khmer UI" panose="020B0502040204020203" pitchFamily="34" charset="0"/>
              </a:rPr>
              <a:t>can be processed on SOI wafer perfectly ?</a:t>
            </a:r>
            <a:endParaRPr kumimoji="1" lang="ja-JP" altLang="en-US" sz="3600" b="1" dirty="0">
              <a:latin typeface="Khmer UI" panose="020B0502040204020203" pitchFamily="34" charset="0"/>
              <a:cs typeface="Khmer UI" panose="020B0502040204020203" pitchFamily="34" charset="0"/>
            </a:endParaRPr>
          </a:p>
        </p:txBody>
      </p:sp>
      <p:sp>
        <p:nvSpPr>
          <p:cNvPr id="55" name="スライド番号プレースホルダー 11"/>
          <p:cNvSpPr>
            <a:spLocks noGrp="1"/>
          </p:cNvSpPr>
          <p:nvPr>
            <p:ph type="sldNum" sz="quarter" idx="12"/>
          </p:nvPr>
        </p:nvSpPr>
        <p:spPr>
          <a:xfrm>
            <a:off x="9448800" y="6529300"/>
            <a:ext cx="2743200" cy="365125"/>
          </a:xfrm>
        </p:spPr>
        <p:txBody>
          <a:bodyPr/>
          <a:lstStyle/>
          <a:p>
            <a:fld id="{41DDC036-969B-48DF-B8BA-5D43EAFB840D}" type="slidenum">
              <a:rPr lang="ja-JP" altLang="en-US" sz="2000"/>
              <a:t>9</a:t>
            </a:fld>
            <a:endParaRPr lang="ja-JP" altLang="en-US" sz="2000" dirty="0"/>
          </a:p>
        </p:txBody>
      </p:sp>
      <p:sp>
        <p:nvSpPr>
          <p:cNvPr id="56" name="日付プレースホルダー 1"/>
          <p:cNvSpPr>
            <a:spLocks noGrp="1"/>
          </p:cNvSpPr>
          <p:nvPr>
            <p:ph type="dt" sz="half" idx="10"/>
          </p:nvPr>
        </p:nvSpPr>
        <p:spPr>
          <a:xfrm>
            <a:off x="0" y="6535356"/>
            <a:ext cx="2743200" cy="365125"/>
          </a:xfrm>
        </p:spPr>
        <p:txBody>
          <a:bodyPr/>
          <a:lstStyle/>
          <a:p>
            <a:r>
              <a:rPr lang="en-US" altLang="ja-JP" sz="2000" dirty="0" smtClean="0">
                <a:solidFill>
                  <a:schemeClr val="bg1">
                    <a:lumMod val="50000"/>
                  </a:schemeClr>
                </a:solidFill>
              </a:rPr>
              <a:t>June</a:t>
            </a:r>
            <a:r>
              <a:rPr kumimoji="1" lang="en-US" altLang="ja-JP" sz="2000" dirty="0" smtClean="0">
                <a:solidFill>
                  <a:schemeClr val="bg1">
                    <a:lumMod val="50000"/>
                  </a:schemeClr>
                </a:solidFill>
              </a:rPr>
              <a:t>. </a:t>
            </a:r>
            <a:r>
              <a:rPr lang="en-US" altLang="ja-JP" sz="2000" dirty="0">
                <a:solidFill>
                  <a:schemeClr val="bg1">
                    <a:lumMod val="50000"/>
                  </a:schemeClr>
                </a:solidFill>
              </a:rPr>
              <a:t>6</a:t>
            </a:r>
            <a:r>
              <a:rPr kumimoji="1" lang="en-US" altLang="ja-JP" sz="2000" baseline="30000" dirty="0" smtClean="0">
                <a:solidFill>
                  <a:schemeClr val="bg1">
                    <a:lumMod val="50000"/>
                  </a:schemeClr>
                </a:solidFill>
              </a:rPr>
              <a:t>th</a:t>
            </a:r>
            <a:r>
              <a:rPr kumimoji="1" lang="en-US" altLang="ja-JP" sz="2000" dirty="0" smtClean="0">
                <a:solidFill>
                  <a:schemeClr val="bg1">
                    <a:lumMod val="50000"/>
                  </a:schemeClr>
                </a:solidFill>
              </a:rPr>
              <a:t> 2014</a:t>
            </a:r>
            <a:endParaRPr kumimoji="1" lang="ja-JP" altLang="en-US" sz="2000" dirty="0">
              <a:solidFill>
                <a:schemeClr val="bg1">
                  <a:lumMod val="50000"/>
                </a:schemeClr>
              </a:solidFill>
            </a:endParaRPr>
          </a:p>
        </p:txBody>
      </p:sp>
      <p:sp>
        <p:nvSpPr>
          <p:cNvPr id="57" name="日付プレースホルダー 1"/>
          <p:cNvSpPr txBox="1">
            <a:spLocks/>
          </p:cNvSpPr>
          <p:nvPr/>
        </p:nvSpPr>
        <p:spPr>
          <a:xfrm>
            <a:off x="0" y="6532328"/>
            <a:ext cx="12189852" cy="365125"/>
          </a:xfrm>
          <a:prstGeom prst="rect">
            <a:avLst/>
          </a:prstGeom>
        </p:spPr>
        <p:txBody>
          <a:bodyPr vert="horz" lIns="91440" tIns="45720" rIns="91440" bIns="45720" rtlCol="0" anchor="ctr"/>
          <a:lstStyle>
            <a:defPPr>
              <a:defRPr lang="ja-JP"/>
            </a:defPPr>
            <a:lvl1pPr marL="0" algn="l"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2000" b="1" dirty="0" smtClean="0">
                <a:solidFill>
                  <a:schemeClr val="bg1">
                    <a:lumMod val="50000"/>
                  </a:schemeClr>
                </a:solidFill>
              </a:rPr>
              <a:t>TIPP ‘14</a:t>
            </a:r>
            <a:endParaRPr lang="ja-JP" altLang="en-US" sz="2000" b="1" dirty="0">
              <a:solidFill>
                <a:schemeClr val="bg1">
                  <a:lumMod val="50000"/>
                </a:schemeClr>
              </a:solidFill>
            </a:endParaRPr>
          </a:p>
        </p:txBody>
      </p:sp>
      <p:pic>
        <p:nvPicPr>
          <p:cNvPr id="11" name="図 10"/>
          <p:cNvPicPr>
            <a:picLocks noChangeAspect="1"/>
          </p:cNvPicPr>
          <p:nvPr/>
        </p:nvPicPr>
        <p:blipFill>
          <a:blip r:embed="rId3"/>
          <a:stretch>
            <a:fillRect/>
          </a:stretch>
        </p:blipFill>
        <p:spPr>
          <a:xfrm>
            <a:off x="7655456" y="777107"/>
            <a:ext cx="4314234" cy="2385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角丸四角形 11"/>
          <p:cNvSpPr/>
          <p:nvPr/>
        </p:nvSpPr>
        <p:spPr>
          <a:xfrm>
            <a:off x="9924125" y="1783321"/>
            <a:ext cx="750994" cy="1020766"/>
          </a:xfrm>
          <a:prstGeom prst="roundRect">
            <a:avLst/>
          </a:prstGeom>
          <a:solidFill>
            <a:srgbClr val="00B0F0">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8540983" y="2642939"/>
            <a:ext cx="1828800" cy="461665"/>
          </a:xfrm>
          <a:prstGeom prst="rect">
            <a:avLst/>
          </a:prstGeom>
          <a:noFill/>
        </p:spPr>
        <p:txBody>
          <a:bodyPr wrap="square" rtlCol="0">
            <a:spAutoFit/>
          </a:bodyPr>
          <a:lstStyle/>
          <a:p>
            <a:r>
              <a:rPr kumimoji="1" lang="en-US" altLang="ja-JP" sz="2400" b="1" dirty="0" smtClean="0">
                <a:solidFill>
                  <a:srgbClr val="00B0F0"/>
                </a:solidFill>
              </a:rPr>
              <a:t>Refrigerator</a:t>
            </a:r>
            <a:endParaRPr kumimoji="1" lang="ja-JP" altLang="en-US" sz="2400" b="1" dirty="0">
              <a:solidFill>
                <a:srgbClr val="00B0F0"/>
              </a:solidFill>
            </a:endParaRPr>
          </a:p>
        </p:txBody>
      </p:sp>
      <p:sp>
        <p:nvSpPr>
          <p:cNvPr id="15" name="正方形/長方形 14"/>
          <p:cNvSpPr/>
          <p:nvPr/>
        </p:nvSpPr>
        <p:spPr>
          <a:xfrm>
            <a:off x="8690067" y="1850950"/>
            <a:ext cx="980921" cy="275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8756098" y="1801949"/>
            <a:ext cx="1446426" cy="400110"/>
          </a:xfrm>
          <a:prstGeom prst="rect">
            <a:avLst/>
          </a:prstGeom>
          <a:noFill/>
        </p:spPr>
        <p:txBody>
          <a:bodyPr wrap="square" rtlCol="0">
            <a:spAutoFit/>
          </a:bodyPr>
          <a:lstStyle/>
          <a:p>
            <a:r>
              <a:rPr kumimoji="1" lang="en-US" altLang="ja-JP" sz="2000" b="1" dirty="0" smtClean="0"/>
              <a:t>1K Ohm</a:t>
            </a:r>
            <a:endParaRPr kumimoji="1" lang="ja-JP" altLang="en-US" sz="2000" b="1" dirty="0"/>
          </a:p>
        </p:txBody>
      </p:sp>
      <p:sp>
        <p:nvSpPr>
          <p:cNvPr id="17" name="テキスト ボックス 16"/>
          <p:cNvSpPr txBox="1"/>
          <p:nvPr/>
        </p:nvSpPr>
        <p:spPr>
          <a:xfrm>
            <a:off x="7650792" y="724129"/>
            <a:ext cx="2117054" cy="461665"/>
          </a:xfrm>
          <a:prstGeom prst="rect">
            <a:avLst/>
          </a:prstGeom>
          <a:noFill/>
        </p:spPr>
        <p:txBody>
          <a:bodyPr wrap="none" rtlCol="0">
            <a:spAutoFit/>
          </a:bodyPr>
          <a:lstStyle/>
          <a:p>
            <a:r>
              <a:rPr kumimoji="1" lang="en-US" altLang="ja-JP" sz="2400" b="1" dirty="0" smtClean="0"/>
              <a:t>Readout circuit</a:t>
            </a:r>
            <a:endParaRPr kumimoji="1" lang="ja-JP" altLang="en-US" sz="2400" b="1" dirty="0"/>
          </a:p>
        </p:txBody>
      </p:sp>
      <p:pic>
        <p:nvPicPr>
          <p:cNvPr id="19" name="図 18"/>
          <p:cNvPicPr>
            <a:picLocks noChangeAspect="1"/>
          </p:cNvPicPr>
          <p:nvPr/>
        </p:nvPicPr>
        <p:blipFill>
          <a:blip r:embed="rId4">
            <a:extLst>
              <a:ext uri="{BEBA8EAE-BF5A-486C-A8C5-ECC9F3942E4B}">
                <a14:imgProps xmlns:a14="http://schemas.microsoft.com/office/drawing/2010/main">
                  <a14:imgLayer r:embed="rId5">
                    <a14:imgEffect>
                      <a14:artisticPhotocopy/>
                    </a14:imgEffect>
                    <a14:imgEffect>
                      <a14:sharpenSoften amount="50000"/>
                    </a14:imgEffect>
                  </a14:imgLayer>
                </a14:imgProps>
              </a:ext>
            </a:extLst>
          </a:blip>
          <a:stretch>
            <a:fillRect/>
          </a:stretch>
        </p:blipFill>
        <p:spPr>
          <a:xfrm>
            <a:off x="4095482" y="3481177"/>
            <a:ext cx="1958329" cy="196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 name="図 19"/>
          <p:cNvPicPr>
            <a:picLocks noChangeAspect="1"/>
          </p:cNvPicPr>
          <p:nvPr/>
        </p:nvPicPr>
        <p:blipFill>
          <a:blip r:embed="rId6">
            <a:extLst>
              <a:ext uri="{BEBA8EAE-BF5A-486C-A8C5-ECC9F3942E4B}">
                <a14:imgProps xmlns:a14="http://schemas.microsoft.com/office/drawing/2010/main">
                  <a14:imgLayer r:embed="rId7">
                    <a14:imgEffect>
                      <a14:artisticPhotocopy/>
                    </a14:imgEffect>
                    <a14:imgEffect>
                      <a14:sharpenSoften amount="50000"/>
                    </a14:imgEffect>
                  </a14:imgLayer>
                </a14:imgProps>
              </a:ext>
            </a:extLst>
          </a:blip>
          <a:stretch>
            <a:fillRect/>
          </a:stretch>
        </p:blipFill>
        <p:spPr>
          <a:xfrm>
            <a:off x="5515640" y="4410065"/>
            <a:ext cx="2014493" cy="20047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1" name="図 20"/>
          <p:cNvPicPr>
            <a:picLocks noChangeAspect="1"/>
          </p:cNvPicPr>
          <p:nvPr/>
        </p:nvPicPr>
        <p:blipFill>
          <a:blip r:embed="rId8">
            <a:extLst>
              <a:ext uri="{BEBA8EAE-BF5A-486C-A8C5-ECC9F3942E4B}">
                <a14:imgProps xmlns:a14="http://schemas.microsoft.com/office/drawing/2010/main">
                  <a14:imgLayer r:embed="rId9">
                    <a14:imgEffect>
                      <a14:artisticPhotocopy/>
                    </a14:imgEffect>
                    <a14:imgEffect>
                      <a14:sharpenSoften amount="50000"/>
                    </a14:imgEffect>
                  </a14:imgLayer>
                </a14:imgProps>
              </a:ext>
            </a:extLst>
          </a:blip>
          <a:stretch>
            <a:fillRect/>
          </a:stretch>
        </p:blipFill>
        <p:spPr>
          <a:xfrm>
            <a:off x="86931" y="3481177"/>
            <a:ext cx="1958328" cy="19622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図 17"/>
          <p:cNvPicPr>
            <a:picLocks noChangeAspect="1"/>
          </p:cNvPicPr>
          <p:nvPr/>
        </p:nvPicPr>
        <p:blipFill rotWithShape="1">
          <a:blip r:embed="rId10">
            <a:lum bright="-40000" contrast="40000"/>
          </a:blip>
          <a:srcRect l="16827" t="7582" r="18105" b="3407"/>
          <a:stretch/>
        </p:blipFill>
        <p:spPr>
          <a:xfrm>
            <a:off x="1404336" y="4390300"/>
            <a:ext cx="1804811" cy="20245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右矢印 6"/>
          <p:cNvSpPr/>
          <p:nvPr/>
        </p:nvSpPr>
        <p:spPr>
          <a:xfrm>
            <a:off x="3319576" y="4603526"/>
            <a:ext cx="690804" cy="471393"/>
          </a:xfrm>
          <a:prstGeom prst="rightArrow">
            <a:avLst/>
          </a:prstGeom>
          <a:solidFill>
            <a:srgbClr val="66FF66"/>
          </a:solidFill>
          <a:ln>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50538" y="3682449"/>
            <a:ext cx="1741899" cy="461665"/>
          </a:xfrm>
          <a:prstGeom prst="rect">
            <a:avLst/>
          </a:prstGeom>
          <a:noFill/>
        </p:spPr>
        <p:txBody>
          <a:bodyPr wrap="square" rtlCol="0">
            <a:spAutoFit/>
          </a:bodyPr>
          <a:lstStyle/>
          <a:p>
            <a:r>
              <a:rPr lang="en-US" altLang="ja-JP" sz="2400" b="1" dirty="0" smtClean="0">
                <a:solidFill>
                  <a:srgbClr val="FF0000"/>
                </a:solidFill>
              </a:rPr>
              <a:t>2 mV /DIV.</a:t>
            </a:r>
            <a:endParaRPr kumimoji="1" lang="ja-JP" altLang="en-US" sz="2400" b="1" dirty="0">
              <a:solidFill>
                <a:srgbClr val="FF0000"/>
              </a:solidFill>
            </a:endParaRPr>
          </a:p>
        </p:txBody>
      </p:sp>
      <p:sp>
        <p:nvSpPr>
          <p:cNvPr id="23" name="テキスト ボックス 22"/>
          <p:cNvSpPr txBox="1"/>
          <p:nvPr/>
        </p:nvSpPr>
        <p:spPr>
          <a:xfrm>
            <a:off x="54003" y="3384174"/>
            <a:ext cx="2057881" cy="461665"/>
          </a:xfrm>
          <a:prstGeom prst="rect">
            <a:avLst/>
          </a:prstGeom>
          <a:noFill/>
        </p:spPr>
        <p:txBody>
          <a:bodyPr wrap="square" rtlCol="0">
            <a:spAutoFit/>
          </a:bodyPr>
          <a:lstStyle/>
          <a:p>
            <a:r>
              <a:rPr lang="en-US" altLang="ja-JP" sz="2400" b="1" dirty="0" smtClean="0">
                <a:solidFill>
                  <a:schemeClr val="accent1"/>
                </a:solidFill>
              </a:rPr>
              <a:t>1 mA /DIV.</a:t>
            </a:r>
            <a:endParaRPr kumimoji="1" lang="ja-JP" altLang="en-US" sz="2400" b="1" dirty="0">
              <a:solidFill>
                <a:schemeClr val="accent1"/>
              </a:solidFill>
            </a:endParaRPr>
          </a:p>
        </p:txBody>
      </p:sp>
      <p:sp>
        <p:nvSpPr>
          <p:cNvPr id="24" name="テキスト ボックス 23"/>
          <p:cNvSpPr txBox="1"/>
          <p:nvPr/>
        </p:nvSpPr>
        <p:spPr>
          <a:xfrm>
            <a:off x="5443205" y="4676517"/>
            <a:ext cx="2311607" cy="461665"/>
          </a:xfrm>
          <a:prstGeom prst="rect">
            <a:avLst/>
          </a:prstGeom>
          <a:noFill/>
        </p:spPr>
        <p:txBody>
          <a:bodyPr wrap="square" rtlCol="0">
            <a:spAutoFit/>
          </a:bodyPr>
          <a:lstStyle/>
          <a:p>
            <a:r>
              <a:rPr lang="en-US" altLang="ja-JP" sz="2400" b="1" dirty="0" smtClean="0">
                <a:solidFill>
                  <a:srgbClr val="FF0000"/>
                </a:solidFill>
              </a:rPr>
              <a:t>500uV /DIV.</a:t>
            </a:r>
            <a:endParaRPr kumimoji="1" lang="ja-JP" altLang="en-US" sz="2400" b="1" dirty="0">
              <a:solidFill>
                <a:srgbClr val="FF0000"/>
              </a:solidFill>
            </a:endParaRPr>
          </a:p>
        </p:txBody>
      </p:sp>
      <p:sp>
        <p:nvSpPr>
          <p:cNvPr id="25" name="テキスト ボックス 24"/>
          <p:cNvSpPr txBox="1"/>
          <p:nvPr/>
        </p:nvSpPr>
        <p:spPr>
          <a:xfrm>
            <a:off x="5443205" y="4343060"/>
            <a:ext cx="2311607" cy="461665"/>
          </a:xfrm>
          <a:prstGeom prst="rect">
            <a:avLst/>
          </a:prstGeom>
          <a:noFill/>
        </p:spPr>
        <p:txBody>
          <a:bodyPr wrap="square" rtlCol="0">
            <a:spAutoFit/>
          </a:bodyPr>
          <a:lstStyle/>
          <a:p>
            <a:r>
              <a:rPr lang="en-US" altLang="ja-JP" sz="2400" b="1" dirty="0" smtClean="0">
                <a:solidFill>
                  <a:schemeClr val="accent1"/>
                </a:solidFill>
              </a:rPr>
              <a:t>10 </a:t>
            </a:r>
            <a:r>
              <a:rPr lang="en-US" altLang="ja-JP" sz="2400" b="1" dirty="0" err="1" smtClean="0">
                <a:solidFill>
                  <a:schemeClr val="accent1"/>
                </a:solidFill>
              </a:rPr>
              <a:t>nA</a:t>
            </a:r>
            <a:r>
              <a:rPr lang="en-US" altLang="ja-JP" sz="2400" b="1" dirty="0" smtClean="0">
                <a:solidFill>
                  <a:schemeClr val="accent1"/>
                </a:solidFill>
              </a:rPr>
              <a:t> /DIV.</a:t>
            </a:r>
            <a:endParaRPr kumimoji="1" lang="ja-JP" altLang="en-US" sz="2400" b="1" dirty="0">
              <a:solidFill>
                <a:schemeClr val="accent1"/>
              </a:solidFill>
            </a:endParaRPr>
          </a:p>
        </p:txBody>
      </p:sp>
      <p:sp>
        <p:nvSpPr>
          <p:cNvPr id="26" name="テキスト ボックス 25"/>
          <p:cNvSpPr txBox="1"/>
          <p:nvPr/>
        </p:nvSpPr>
        <p:spPr>
          <a:xfrm>
            <a:off x="2347735" y="6093608"/>
            <a:ext cx="2311607" cy="461665"/>
          </a:xfrm>
          <a:prstGeom prst="rect">
            <a:avLst/>
          </a:prstGeom>
          <a:noFill/>
        </p:spPr>
        <p:txBody>
          <a:bodyPr wrap="square" rtlCol="0">
            <a:spAutoFit/>
          </a:bodyPr>
          <a:lstStyle/>
          <a:p>
            <a:r>
              <a:rPr lang="en-US" altLang="ja-JP" sz="2400" b="1" dirty="0" smtClean="0">
                <a:solidFill>
                  <a:srgbClr val="FF0000"/>
                </a:solidFill>
              </a:rPr>
              <a:t>2mV /DIV.</a:t>
            </a:r>
            <a:endParaRPr kumimoji="1" lang="ja-JP" altLang="en-US" sz="2400" b="1" dirty="0">
              <a:solidFill>
                <a:srgbClr val="FF0000"/>
              </a:solidFill>
            </a:endParaRPr>
          </a:p>
        </p:txBody>
      </p:sp>
      <p:sp>
        <p:nvSpPr>
          <p:cNvPr id="27" name="テキスト ボックス 26"/>
          <p:cNvSpPr txBox="1"/>
          <p:nvPr/>
        </p:nvSpPr>
        <p:spPr>
          <a:xfrm>
            <a:off x="2322784" y="5795333"/>
            <a:ext cx="2311607" cy="461665"/>
          </a:xfrm>
          <a:prstGeom prst="rect">
            <a:avLst/>
          </a:prstGeom>
          <a:noFill/>
        </p:spPr>
        <p:txBody>
          <a:bodyPr wrap="square" rtlCol="0">
            <a:spAutoFit/>
          </a:bodyPr>
          <a:lstStyle/>
          <a:p>
            <a:r>
              <a:rPr lang="en-US" altLang="ja-JP" sz="2400" b="1" dirty="0" smtClean="0">
                <a:solidFill>
                  <a:schemeClr val="accent1"/>
                </a:solidFill>
              </a:rPr>
              <a:t>50uA /DIV.</a:t>
            </a:r>
            <a:endParaRPr kumimoji="1" lang="ja-JP" altLang="en-US" sz="2400" b="1" dirty="0">
              <a:solidFill>
                <a:schemeClr val="accent1"/>
              </a:solidFill>
            </a:endParaRPr>
          </a:p>
        </p:txBody>
      </p:sp>
      <p:sp>
        <p:nvSpPr>
          <p:cNvPr id="30" name="テキスト ボックス 29"/>
          <p:cNvSpPr txBox="1"/>
          <p:nvPr/>
        </p:nvSpPr>
        <p:spPr>
          <a:xfrm>
            <a:off x="4095482" y="3682449"/>
            <a:ext cx="1741899" cy="461665"/>
          </a:xfrm>
          <a:prstGeom prst="rect">
            <a:avLst/>
          </a:prstGeom>
          <a:noFill/>
        </p:spPr>
        <p:txBody>
          <a:bodyPr wrap="square" rtlCol="0">
            <a:spAutoFit/>
          </a:bodyPr>
          <a:lstStyle/>
          <a:p>
            <a:r>
              <a:rPr lang="en-US" altLang="ja-JP" sz="2400" b="1" dirty="0" smtClean="0">
                <a:solidFill>
                  <a:srgbClr val="FF0000"/>
                </a:solidFill>
              </a:rPr>
              <a:t>2 mV /DIV.</a:t>
            </a:r>
            <a:endParaRPr kumimoji="1" lang="ja-JP" altLang="en-US" sz="2400" b="1" dirty="0">
              <a:solidFill>
                <a:srgbClr val="FF0000"/>
              </a:solidFill>
            </a:endParaRPr>
          </a:p>
        </p:txBody>
      </p:sp>
      <p:sp>
        <p:nvSpPr>
          <p:cNvPr id="31" name="テキスト ボックス 30"/>
          <p:cNvSpPr txBox="1"/>
          <p:nvPr/>
        </p:nvSpPr>
        <p:spPr>
          <a:xfrm>
            <a:off x="4098947" y="3384174"/>
            <a:ext cx="2057881" cy="461665"/>
          </a:xfrm>
          <a:prstGeom prst="rect">
            <a:avLst/>
          </a:prstGeom>
          <a:noFill/>
        </p:spPr>
        <p:txBody>
          <a:bodyPr wrap="square" rtlCol="0">
            <a:spAutoFit/>
          </a:bodyPr>
          <a:lstStyle/>
          <a:p>
            <a:r>
              <a:rPr lang="en-US" altLang="ja-JP" sz="2400" b="1" dirty="0" smtClean="0">
                <a:solidFill>
                  <a:schemeClr val="accent1"/>
                </a:solidFill>
              </a:rPr>
              <a:t>1 mA /DIV.</a:t>
            </a:r>
            <a:endParaRPr kumimoji="1" lang="ja-JP" altLang="en-US" sz="2400" b="1" dirty="0">
              <a:solidFill>
                <a:schemeClr val="accent1"/>
              </a:solidFill>
            </a:endParaRPr>
          </a:p>
        </p:txBody>
      </p:sp>
      <p:sp>
        <p:nvSpPr>
          <p:cNvPr id="8" name="テキスト ボックス 7"/>
          <p:cNvSpPr txBox="1"/>
          <p:nvPr/>
        </p:nvSpPr>
        <p:spPr>
          <a:xfrm>
            <a:off x="2087373" y="3374090"/>
            <a:ext cx="1387230" cy="954107"/>
          </a:xfrm>
          <a:prstGeom prst="rect">
            <a:avLst/>
          </a:prstGeom>
          <a:noFill/>
        </p:spPr>
        <p:txBody>
          <a:bodyPr wrap="square" rtlCol="0">
            <a:spAutoFit/>
          </a:bodyPr>
          <a:lstStyle/>
          <a:p>
            <a:r>
              <a:rPr kumimoji="1" lang="en-US" altLang="ja-JP" sz="2800" b="1" dirty="0" smtClean="0">
                <a:solidFill>
                  <a:srgbClr val="FF0000"/>
                </a:solidFill>
              </a:rPr>
              <a:t>I</a:t>
            </a:r>
            <a:r>
              <a:rPr kumimoji="1" lang="en-US" altLang="ja-JP" sz="2800" b="1" baseline="-25000" dirty="0" smtClean="0">
                <a:solidFill>
                  <a:srgbClr val="FF0000"/>
                </a:solidFill>
              </a:rPr>
              <a:t>c</a:t>
            </a:r>
            <a:r>
              <a:rPr lang="ja-JP" altLang="en-US" sz="2800" b="1" dirty="0" smtClean="0">
                <a:solidFill>
                  <a:srgbClr val="FF0000"/>
                </a:solidFill>
              </a:rPr>
              <a:t>～</a:t>
            </a:r>
            <a:r>
              <a:rPr kumimoji="1" lang="en-US" altLang="ja-JP" sz="2800" b="1" dirty="0" smtClean="0">
                <a:solidFill>
                  <a:srgbClr val="FF0000"/>
                </a:solidFill>
              </a:rPr>
              <a:t>200uA</a:t>
            </a:r>
            <a:endParaRPr kumimoji="1" lang="ja-JP" altLang="en-US" sz="2800" b="1" dirty="0">
              <a:solidFill>
                <a:srgbClr val="FF0000"/>
              </a:solidFill>
            </a:endParaRPr>
          </a:p>
        </p:txBody>
      </p:sp>
      <p:sp>
        <p:nvSpPr>
          <p:cNvPr id="9" name="テキスト ボックス 8"/>
          <p:cNvSpPr txBox="1"/>
          <p:nvPr/>
        </p:nvSpPr>
        <p:spPr>
          <a:xfrm rot="2083142">
            <a:off x="-103632" y="5697502"/>
            <a:ext cx="1564403" cy="523220"/>
          </a:xfrm>
          <a:prstGeom prst="rect">
            <a:avLst/>
          </a:prstGeom>
          <a:noFill/>
        </p:spPr>
        <p:txBody>
          <a:bodyPr wrap="none" rtlCol="0">
            <a:spAutoFit/>
          </a:bodyPr>
          <a:lstStyle/>
          <a:p>
            <a:r>
              <a:rPr kumimoji="1" lang="en-US" altLang="ja-JP" sz="2800" b="1" dirty="0" smtClean="0">
                <a:solidFill>
                  <a:srgbClr val="66FF66"/>
                </a:solidFill>
              </a:rPr>
              <a:t>ZOOM IN</a:t>
            </a:r>
            <a:endParaRPr kumimoji="1" lang="ja-JP" altLang="en-US" sz="2800" b="1" dirty="0">
              <a:solidFill>
                <a:srgbClr val="66FF66"/>
              </a:solidFill>
            </a:endParaRPr>
          </a:p>
        </p:txBody>
      </p:sp>
      <p:sp>
        <p:nvSpPr>
          <p:cNvPr id="34" name="テキスト ボックス 33"/>
          <p:cNvSpPr txBox="1"/>
          <p:nvPr/>
        </p:nvSpPr>
        <p:spPr>
          <a:xfrm rot="2083142">
            <a:off x="4054323" y="5715724"/>
            <a:ext cx="1564403" cy="523220"/>
          </a:xfrm>
          <a:prstGeom prst="rect">
            <a:avLst/>
          </a:prstGeom>
          <a:noFill/>
        </p:spPr>
        <p:txBody>
          <a:bodyPr wrap="none" rtlCol="0">
            <a:spAutoFit/>
          </a:bodyPr>
          <a:lstStyle/>
          <a:p>
            <a:r>
              <a:rPr kumimoji="1" lang="en-US" altLang="ja-JP" sz="2800" b="1" dirty="0" smtClean="0">
                <a:solidFill>
                  <a:srgbClr val="66FF66"/>
                </a:solidFill>
              </a:rPr>
              <a:t>ZOOM IN</a:t>
            </a:r>
            <a:endParaRPr kumimoji="1" lang="ja-JP" altLang="en-US" sz="2800" b="1" dirty="0">
              <a:solidFill>
                <a:srgbClr val="66FF66"/>
              </a:solidFill>
            </a:endParaRPr>
          </a:p>
        </p:txBody>
      </p:sp>
      <p:sp>
        <p:nvSpPr>
          <p:cNvPr id="35" name="テキスト ボックス 34"/>
          <p:cNvSpPr txBox="1"/>
          <p:nvPr/>
        </p:nvSpPr>
        <p:spPr>
          <a:xfrm>
            <a:off x="10268555" y="1650895"/>
            <a:ext cx="1446426" cy="400110"/>
          </a:xfrm>
          <a:prstGeom prst="rect">
            <a:avLst/>
          </a:prstGeom>
          <a:noFill/>
        </p:spPr>
        <p:txBody>
          <a:bodyPr wrap="square" rtlCol="0">
            <a:spAutoFit/>
          </a:bodyPr>
          <a:lstStyle/>
          <a:p>
            <a:r>
              <a:rPr kumimoji="1" lang="en-US" altLang="ja-JP" sz="2000" b="1" dirty="0" smtClean="0"/>
              <a:t>Nb/A</a:t>
            </a:r>
            <a:r>
              <a:rPr lang="en-US" altLang="ja-JP" sz="2000" b="1" dirty="0" smtClean="0"/>
              <a:t>l-STJ</a:t>
            </a:r>
            <a:endParaRPr kumimoji="1" lang="ja-JP" altLang="en-US" sz="2000" b="1" dirty="0"/>
          </a:p>
        </p:txBody>
      </p:sp>
      <p:sp>
        <p:nvSpPr>
          <p:cNvPr id="10" name="テキスト ボックス 9"/>
          <p:cNvSpPr txBox="1"/>
          <p:nvPr/>
        </p:nvSpPr>
        <p:spPr>
          <a:xfrm>
            <a:off x="40201" y="897031"/>
            <a:ext cx="7167970" cy="830997"/>
          </a:xfrm>
          <a:prstGeom prst="rect">
            <a:avLst/>
          </a:prstGeom>
          <a:noFill/>
        </p:spPr>
        <p:txBody>
          <a:bodyPr wrap="square" rtlCol="0">
            <a:spAutoFit/>
          </a:bodyPr>
          <a:lstStyle/>
          <a:p>
            <a:r>
              <a:rPr kumimoji="1" lang="en-US" altLang="ja-JP" sz="2400" dirty="0" smtClean="0">
                <a:latin typeface="Khmer UI" panose="020B0502040204020203" pitchFamily="34" charset="0"/>
                <a:cs typeface="Khmer UI" panose="020B0502040204020203" pitchFamily="34" charset="0"/>
              </a:rPr>
              <a:t>We have measured I-V curve of Nb/Al-STJ (50um x 50um junction) processed on SOI wafer</a:t>
            </a:r>
            <a:endParaRPr kumimoji="1" lang="ja-JP" altLang="en-US" sz="2400" dirty="0">
              <a:latin typeface="Khmer UI" panose="020B0502040204020203" pitchFamily="34" charset="0"/>
              <a:cs typeface="Khmer UI" panose="020B0502040204020203" pitchFamily="34" charset="0"/>
            </a:endParaRPr>
          </a:p>
        </p:txBody>
      </p:sp>
      <p:sp>
        <p:nvSpPr>
          <p:cNvPr id="37" name="テキスト ボックス 36"/>
          <p:cNvSpPr txBox="1"/>
          <p:nvPr/>
        </p:nvSpPr>
        <p:spPr>
          <a:xfrm>
            <a:off x="1525061" y="1768048"/>
            <a:ext cx="6758442" cy="461665"/>
          </a:xfrm>
          <a:prstGeom prst="rect">
            <a:avLst/>
          </a:prstGeom>
          <a:noFill/>
        </p:spPr>
        <p:txBody>
          <a:bodyPr wrap="square" rtlCol="0">
            <a:spAutoFit/>
          </a:bodyPr>
          <a:lstStyle/>
          <a:p>
            <a:r>
              <a:rPr kumimoji="1" lang="en-US" altLang="ja-JP" sz="2400" dirty="0" smtClean="0">
                <a:latin typeface="Khmer UI" panose="020B0502040204020203" pitchFamily="34" charset="0"/>
                <a:cs typeface="Khmer UI" panose="020B0502040204020203" pitchFamily="34" charset="0"/>
              </a:rPr>
              <a:t>At </a:t>
            </a:r>
            <a:r>
              <a:rPr kumimoji="1" lang="en-US" altLang="ja-JP" sz="2400" b="1" dirty="0" smtClean="0">
                <a:solidFill>
                  <a:srgbClr val="FF0000"/>
                </a:solidFill>
                <a:latin typeface="Khmer UI" panose="020B0502040204020203" pitchFamily="34" charset="0"/>
                <a:cs typeface="Khmer UI" panose="020B0502040204020203" pitchFamily="34" charset="0"/>
              </a:rPr>
              <a:t>700mK</a:t>
            </a:r>
            <a:r>
              <a:rPr kumimoji="1" lang="en-US" altLang="ja-JP" sz="2400" b="1" dirty="0" smtClean="0">
                <a:latin typeface="Khmer UI" panose="020B0502040204020203" pitchFamily="34" charset="0"/>
                <a:cs typeface="Khmer UI" panose="020B0502040204020203" pitchFamily="34" charset="0"/>
              </a:rPr>
              <a:t> </a:t>
            </a:r>
            <a:r>
              <a:rPr kumimoji="1" lang="en-US" altLang="ja-JP" sz="2400" dirty="0" smtClean="0">
                <a:latin typeface="Khmer UI" panose="020B0502040204020203" pitchFamily="34" charset="0"/>
                <a:cs typeface="Khmer UI" panose="020B0502040204020203" pitchFamily="34" charset="0"/>
              </a:rPr>
              <a:t>with dilution refrigerator. </a:t>
            </a:r>
            <a:endParaRPr kumimoji="1" lang="ja-JP" altLang="en-US" sz="2400" dirty="0">
              <a:latin typeface="Khmer UI" panose="020B0502040204020203" pitchFamily="34" charset="0"/>
              <a:cs typeface="Khmer UI" panose="020B0502040204020203" pitchFamily="34" charset="0"/>
            </a:endParaRPr>
          </a:p>
        </p:txBody>
      </p:sp>
      <p:sp>
        <p:nvSpPr>
          <p:cNvPr id="32" name="テキスト ボックス 31"/>
          <p:cNvSpPr txBox="1"/>
          <p:nvPr/>
        </p:nvSpPr>
        <p:spPr>
          <a:xfrm>
            <a:off x="86931" y="2217397"/>
            <a:ext cx="6908814" cy="954107"/>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lang="en-US" altLang="ja-JP" sz="2800" b="1" dirty="0" smtClean="0">
                <a:latin typeface="Khmer UI" panose="020B0502040204020203" pitchFamily="34" charset="0"/>
                <a:cs typeface="Khmer UI" panose="020B0502040204020203" pitchFamily="34" charset="0"/>
              </a:rPr>
              <a:t>We have seen the </a:t>
            </a:r>
            <a:r>
              <a:rPr lang="en-US" altLang="ja-JP" sz="2800" b="1" dirty="0">
                <a:latin typeface="Khmer UI" panose="020B0502040204020203" pitchFamily="34" charset="0"/>
                <a:cs typeface="Khmer UI" panose="020B0502040204020203" pitchFamily="34" charset="0"/>
              </a:rPr>
              <a:t>distinctive </a:t>
            </a:r>
            <a:r>
              <a:rPr lang="en-US" altLang="ja-JP" sz="2800" b="1" dirty="0" smtClean="0">
                <a:latin typeface="Khmer UI" panose="020B0502040204020203" pitchFamily="34" charset="0"/>
                <a:cs typeface="Khmer UI" panose="020B0502040204020203" pitchFamily="34" charset="0"/>
              </a:rPr>
              <a:t>I-V curve of Josephson Junction !</a:t>
            </a:r>
            <a:endParaRPr kumimoji="1" lang="ja-JP" altLang="en-US" sz="2800" b="1" dirty="0">
              <a:latin typeface="Khmer UI" panose="020B0502040204020203" pitchFamily="34" charset="0"/>
              <a:cs typeface="Khmer UI" panose="020B0502040204020203" pitchFamily="34" charset="0"/>
            </a:endParaRPr>
          </a:p>
        </p:txBody>
      </p:sp>
      <p:sp>
        <p:nvSpPr>
          <p:cNvPr id="39" name="テキスト ボックス 38"/>
          <p:cNvSpPr txBox="1"/>
          <p:nvPr/>
        </p:nvSpPr>
        <p:spPr>
          <a:xfrm>
            <a:off x="7602568" y="3404769"/>
            <a:ext cx="4792376" cy="1569660"/>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kumimoji="1" lang="en-US" altLang="ja-JP" sz="2400" dirty="0" smtClean="0">
                <a:latin typeface="Khmer UI" panose="020B0502040204020203" pitchFamily="34" charset="0"/>
                <a:cs typeface="Khmer UI" panose="020B0502040204020203" pitchFamily="34" charset="0"/>
              </a:rPr>
              <a:t>Leak current @ 0.5mV</a:t>
            </a:r>
            <a:r>
              <a:rPr lang="ja-JP" altLang="en-US" sz="2400" dirty="0" smtClean="0">
                <a:latin typeface="Khmer UI" panose="020B0502040204020203" pitchFamily="34" charset="0"/>
                <a:cs typeface="Khmer UI" panose="020B0502040204020203" pitchFamily="34" charset="0"/>
              </a:rPr>
              <a:t> </a:t>
            </a:r>
            <a:r>
              <a:rPr lang="en-US" altLang="ja-JP" sz="2400" dirty="0" smtClean="0">
                <a:latin typeface="Khmer UI" panose="020B0502040204020203" pitchFamily="34" charset="0"/>
                <a:cs typeface="Khmer UI" panose="020B0502040204020203" pitchFamily="34" charset="0"/>
              </a:rPr>
              <a:t>is </a:t>
            </a:r>
            <a:r>
              <a:rPr lang="en-US" altLang="ja-JP" sz="2400" b="1" dirty="0" smtClean="0">
                <a:solidFill>
                  <a:srgbClr val="FF0000"/>
                </a:solidFill>
                <a:latin typeface="Khmer UI" panose="020B0502040204020203" pitchFamily="34" charset="0"/>
                <a:cs typeface="Khmer UI" panose="020B0502040204020203" pitchFamily="34" charset="0"/>
              </a:rPr>
              <a:t>6nA</a:t>
            </a:r>
            <a:r>
              <a:rPr lang="en-US" altLang="ja-JP" sz="2400" dirty="0" smtClean="0">
                <a:latin typeface="Khmer UI" panose="020B0502040204020203" pitchFamily="34" charset="0"/>
                <a:cs typeface="Khmer UI" panose="020B0502040204020203" pitchFamily="34" charset="0"/>
              </a:rPr>
              <a:t>. </a:t>
            </a:r>
            <a:r>
              <a:rPr lang="en-US" altLang="ja-JP" sz="2400" b="1" dirty="0" smtClean="0">
                <a:latin typeface="Khmer UI" panose="020B0502040204020203" pitchFamily="34" charset="0"/>
                <a:cs typeface="Khmer UI" panose="020B0502040204020203" pitchFamily="34" charset="0"/>
              </a:rPr>
              <a:t>It’s almost same as our best record of normal Nb/Al-STJ(100um x 100um) </a:t>
            </a:r>
            <a:r>
              <a:rPr lang="en-US" altLang="ja-JP" sz="2400" b="1" u="sng" dirty="0" smtClean="0">
                <a:latin typeface="Khmer UI" panose="020B0502040204020203" pitchFamily="34" charset="0"/>
                <a:cs typeface="Khmer UI" panose="020B0502040204020203" pitchFamily="34" charset="0"/>
              </a:rPr>
              <a:t>10nA</a:t>
            </a:r>
            <a:r>
              <a:rPr lang="en-US" altLang="ja-JP" sz="2400" dirty="0" smtClean="0">
                <a:latin typeface="Khmer UI" panose="020B0502040204020203" pitchFamily="34" charset="0"/>
                <a:cs typeface="Khmer UI" panose="020B0502040204020203" pitchFamily="34" charset="0"/>
              </a:rPr>
              <a:t>.</a:t>
            </a:r>
            <a:endParaRPr kumimoji="1" lang="en-US" altLang="ja-JP" sz="2400" dirty="0" smtClean="0">
              <a:latin typeface="Khmer UI" panose="020B0502040204020203" pitchFamily="34" charset="0"/>
              <a:cs typeface="Khmer UI" panose="020B0502040204020203" pitchFamily="34" charset="0"/>
            </a:endParaRPr>
          </a:p>
        </p:txBody>
      </p:sp>
      <p:sp>
        <p:nvSpPr>
          <p:cNvPr id="40" name="テキスト ボックス 39"/>
          <p:cNvSpPr txBox="1"/>
          <p:nvPr/>
        </p:nvSpPr>
        <p:spPr>
          <a:xfrm>
            <a:off x="7587133" y="4998487"/>
            <a:ext cx="4615598" cy="461665"/>
          </a:xfrm>
          <a:prstGeom prst="rect">
            <a:avLst/>
          </a:prstGeom>
          <a:noFill/>
        </p:spPr>
        <p:txBody>
          <a:bodyPr wrap="square" rtlCol="0">
            <a:spAutoFit/>
          </a:bodyPr>
          <a:lstStyle/>
          <a:p>
            <a:pPr marL="285750" indent="-285750">
              <a:buClr>
                <a:srgbClr val="66FF66"/>
              </a:buClr>
              <a:buFont typeface="Wingdings" panose="05000000000000000000" pitchFamily="2" charset="2"/>
              <a:buChar char="p"/>
            </a:pPr>
            <a:r>
              <a:rPr kumimoji="1" lang="en-US" altLang="ja-JP" sz="2400" dirty="0" smtClean="0">
                <a:latin typeface="Khmer UI" panose="020B0502040204020203" pitchFamily="34" charset="0"/>
                <a:cs typeface="Khmer UI" panose="020B0502040204020203" pitchFamily="34" charset="0"/>
              </a:rPr>
              <a:t>Quality Factor (R</a:t>
            </a:r>
            <a:r>
              <a:rPr kumimoji="1" lang="en-US" altLang="ja-JP" sz="2400" baseline="-25000" dirty="0" smtClean="0">
                <a:latin typeface="Khmer UI" panose="020B0502040204020203" pitchFamily="34" charset="0"/>
                <a:cs typeface="Khmer UI" panose="020B0502040204020203" pitchFamily="34" charset="0"/>
              </a:rPr>
              <a:t>dynamic</a:t>
            </a:r>
            <a:r>
              <a:rPr kumimoji="1" lang="en-US" altLang="ja-JP" sz="2400" dirty="0" smtClean="0">
                <a:latin typeface="Khmer UI" panose="020B0502040204020203" pitchFamily="34" charset="0"/>
                <a:cs typeface="Khmer UI" panose="020B0502040204020203" pitchFamily="34" charset="0"/>
              </a:rPr>
              <a:t>/R</a:t>
            </a:r>
            <a:r>
              <a:rPr kumimoji="1" lang="en-US" altLang="ja-JP" sz="2400" baseline="-25000" dirty="0" smtClean="0">
                <a:latin typeface="Khmer UI" panose="020B0502040204020203" pitchFamily="34" charset="0"/>
                <a:cs typeface="Khmer UI" panose="020B0502040204020203" pitchFamily="34" charset="0"/>
              </a:rPr>
              <a:t>normal</a:t>
            </a:r>
            <a:r>
              <a:rPr kumimoji="1" lang="en-US" altLang="ja-JP" sz="2400" dirty="0" smtClean="0">
                <a:latin typeface="Khmer UI" panose="020B0502040204020203" pitchFamily="34" charset="0"/>
                <a:cs typeface="Khmer UI" panose="020B0502040204020203" pitchFamily="34" charset="0"/>
              </a:rPr>
              <a:t>)</a:t>
            </a:r>
          </a:p>
        </p:txBody>
      </p:sp>
      <p:sp>
        <p:nvSpPr>
          <p:cNvPr id="28" name="テキスト ボックス 27"/>
          <p:cNvSpPr txBox="1"/>
          <p:nvPr/>
        </p:nvSpPr>
        <p:spPr>
          <a:xfrm>
            <a:off x="8386431" y="5397994"/>
            <a:ext cx="3401252" cy="954107"/>
          </a:xfrm>
          <a:prstGeom prst="rect">
            <a:avLst/>
          </a:prstGeom>
          <a:noFill/>
        </p:spPr>
        <p:txBody>
          <a:bodyPr wrap="none" rtlCol="0">
            <a:spAutoFit/>
          </a:bodyPr>
          <a:lstStyle/>
          <a:p>
            <a:r>
              <a:rPr kumimoji="1" lang="en-US" altLang="ja-JP" sz="2800" b="1" dirty="0" smtClean="0"/>
              <a:t>On Si wafer : 5 x 10</a:t>
            </a:r>
            <a:r>
              <a:rPr kumimoji="1" lang="en-US" altLang="ja-JP" sz="2800" b="1" baseline="30000" dirty="0" smtClean="0"/>
              <a:t>5</a:t>
            </a:r>
          </a:p>
          <a:p>
            <a:r>
              <a:rPr lang="en-US" altLang="ja-JP" sz="2800" b="1" dirty="0" smtClean="0"/>
              <a:t>On SOI wafer : 3 x 10</a:t>
            </a:r>
            <a:r>
              <a:rPr lang="en-US" altLang="ja-JP" sz="2800" b="1" baseline="30000" dirty="0" smtClean="0"/>
              <a:t>5</a:t>
            </a:r>
            <a:endParaRPr kumimoji="1" lang="ja-JP" altLang="en-US" sz="2800" b="1" baseline="30000" dirty="0"/>
          </a:p>
        </p:txBody>
      </p:sp>
      <p:sp>
        <p:nvSpPr>
          <p:cNvPr id="3" name="テキスト ボックス 2"/>
          <p:cNvSpPr txBox="1"/>
          <p:nvPr/>
        </p:nvSpPr>
        <p:spPr>
          <a:xfrm>
            <a:off x="3190016" y="4284413"/>
            <a:ext cx="938077" cy="400110"/>
          </a:xfrm>
          <a:prstGeom prst="rect">
            <a:avLst/>
          </a:prstGeom>
          <a:noFill/>
        </p:spPr>
        <p:txBody>
          <a:bodyPr wrap="none" rtlCol="0">
            <a:spAutoFit/>
          </a:bodyPr>
          <a:lstStyle/>
          <a:p>
            <a:r>
              <a:rPr kumimoji="1" lang="en-US" altLang="ja-JP" sz="2000" b="1" dirty="0" smtClean="0"/>
              <a:t>B=35 G</a:t>
            </a:r>
            <a:endParaRPr kumimoji="1" lang="ja-JP" altLang="en-US" sz="2000" b="1" dirty="0"/>
          </a:p>
        </p:txBody>
      </p:sp>
    </p:spTree>
    <p:extLst>
      <p:ext uri="{BB962C8B-B14F-4D97-AF65-F5344CB8AC3E}">
        <p14:creationId xmlns:p14="http://schemas.microsoft.com/office/powerpoint/2010/main" val="17529459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25752</TotalTime>
  <Words>3111</Words>
  <Application>Microsoft Office PowerPoint</Application>
  <PresentationFormat>ワイド画面</PresentationFormat>
  <Paragraphs>427</Paragraphs>
  <Slides>22</Slides>
  <Notes>14</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22</vt:i4>
      </vt:variant>
    </vt:vector>
  </HeadingPairs>
  <TitlesOfParts>
    <vt:vector size="34" baseType="lpstr">
      <vt:lpstr>Arial Unicode MS</vt:lpstr>
      <vt:lpstr>DejaVu Sans</vt:lpstr>
      <vt:lpstr>HGPｺﾞｼｯｸE</vt:lpstr>
      <vt:lpstr>ＭＳ Ｐゴシック</vt:lpstr>
      <vt:lpstr>Arial</vt:lpstr>
      <vt:lpstr>Calibri</vt:lpstr>
      <vt:lpstr>Calibri Light</vt:lpstr>
      <vt:lpstr>Cambria Math</vt:lpstr>
      <vt:lpstr>Khmer UI</vt:lpstr>
      <vt:lpstr>Symbol</vt:lpstr>
      <vt:lpstr>Wingdings</vt:lpstr>
      <vt:lpstr>Office テーマ</vt:lpstr>
      <vt:lpstr>PowerPoint プレゼンテーション</vt:lpstr>
      <vt:lpstr>Outline</vt:lpstr>
      <vt:lpstr>Motivation</vt:lpstr>
      <vt:lpstr>Requirements for the Detector</vt:lpstr>
      <vt:lpstr>STJ Photon Detector</vt:lpstr>
      <vt:lpstr>Development of cold preamplifier</vt:lpstr>
      <vt:lpstr>Requirement for the amplifier of STJ readout.</vt:lpstr>
      <vt:lpstr>PowerPoint プレゼンテーション</vt:lpstr>
      <vt:lpstr>Nb/Al-STJ can be processed on SOI wafer perfectly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Kota Kasahara</dc:creator>
  <cp:lastModifiedBy>Kota Kasahara</cp:lastModifiedBy>
  <cp:revision>304</cp:revision>
  <cp:lastPrinted>2014-05-25T15:19:00Z</cp:lastPrinted>
  <dcterms:created xsi:type="dcterms:W3CDTF">2014-03-08T05:57:44Z</dcterms:created>
  <dcterms:modified xsi:type="dcterms:W3CDTF">2014-06-06T11:24:44Z</dcterms:modified>
</cp:coreProperties>
</file>