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</p:sldMasterIdLst>
  <p:notesMasterIdLst>
    <p:notesMasterId r:id="rId31"/>
  </p:notesMasterIdLst>
  <p:handoutMasterIdLst>
    <p:handoutMasterId r:id="rId32"/>
  </p:handoutMasterIdLst>
  <p:sldIdLst>
    <p:sldId id="256" r:id="rId2"/>
    <p:sldId id="523" r:id="rId3"/>
    <p:sldId id="524" r:id="rId4"/>
    <p:sldId id="501" r:id="rId5"/>
    <p:sldId id="487" r:id="rId6"/>
    <p:sldId id="531" r:id="rId7"/>
    <p:sldId id="522" r:id="rId8"/>
    <p:sldId id="543" r:id="rId9"/>
    <p:sldId id="546" r:id="rId10"/>
    <p:sldId id="565" r:id="rId11"/>
    <p:sldId id="549" r:id="rId12"/>
    <p:sldId id="551" r:id="rId13"/>
    <p:sldId id="552" r:id="rId14"/>
    <p:sldId id="554" r:id="rId15"/>
    <p:sldId id="542" r:id="rId16"/>
    <p:sldId id="532" r:id="rId17"/>
    <p:sldId id="493" r:id="rId18"/>
    <p:sldId id="561" r:id="rId19"/>
    <p:sldId id="562" r:id="rId20"/>
    <p:sldId id="519" r:id="rId21"/>
    <p:sldId id="527" r:id="rId22"/>
    <p:sldId id="528" r:id="rId23"/>
    <p:sldId id="530" r:id="rId24"/>
    <p:sldId id="496" r:id="rId25"/>
    <p:sldId id="517" r:id="rId26"/>
    <p:sldId id="557" r:id="rId27"/>
    <p:sldId id="558" r:id="rId28"/>
    <p:sldId id="520" r:id="rId29"/>
    <p:sldId id="536" r:id="rId30"/>
  </p:sldIdLst>
  <p:sldSz cx="9144000" cy="6858000" type="screen4x3"/>
  <p:notesSz cx="6769100" cy="9906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A7911"/>
    <a:srgbClr val="6CB018"/>
    <a:srgbClr val="FFFF00"/>
    <a:srgbClr val="8CCC3D"/>
    <a:srgbClr val="72C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9" autoAdjust="0"/>
    <p:restoredTop sz="99305" autoAdjust="0"/>
  </p:normalViewPr>
  <p:slideViewPr>
    <p:cSldViewPr>
      <p:cViewPr varScale="1">
        <p:scale>
          <a:sx n="63" d="100"/>
          <a:sy n="63" d="100"/>
        </p:scale>
        <p:origin x="63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95EA35-08D0-4071-AB7F-8DF7DC1B51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124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705350"/>
            <a:ext cx="49657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464DF8A-FC3C-4FB5-8A78-90A7CA17C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1446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7BADBF0-E671-46CC-B809-6C13E8C0CB50}" type="slidenum">
              <a:rPr lang="en-US" altLang="ja-JP" smtClean="0"/>
              <a:pPr algn="r" eaLnBrk="1" hangingPunct="1">
                <a:spcBef>
                  <a:spcPct val="0"/>
                </a:spcBef>
              </a:pPr>
              <a:t>1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13723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583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266DDF-6D86-4A74-8FFF-687AC93AA976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27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51813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34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ja-JP" dirty="0" smtClean="0"/>
          </a:p>
        </p:txBody>
      </p:sp>
      <p:sp>
        <p:nvSpPr>
          <p:cNvPr id="5530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AF30F96-07BA-4D80-A9F1-ED7367C09E5E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8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268478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40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583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266DDF-6D86-4A74-8FFF-687AC93AA976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11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1557223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583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266DDF-6D86-4A74-8FFF-687AC93AA976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12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9892945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583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266DDF-6D86-4A74-8FFF-687AC93AA976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14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611016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355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5734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9B35F9D-CC2F-4EF3-AF4E-80E19A330814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26</a:t>
            </a:fld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235799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1D96D-1740-4EA3-814D-431EC6439BB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3790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AECEE-A57B-409F-9545-33F6D4A7159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612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FCB26-6BBE-4EC9-8858-5B483C458D8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201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34C56-7956-448D-B63F-C5A4E7B054B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7294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94F1C-E2A4-4EB2-B9E3-0812B2A4A9F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4230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84C27-CFD3-48FE-9766-28065E0F6AF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270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8E2E6-CD8C-4821-B3DE-0553738BF9A9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0438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9E165-4504-4C8C-9155-D3A7A32B5C5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945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4AB18-C2C1-47A7-9920-9BF7FE802B4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067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46DE32-F424-48F0-963D-A4462676E96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0785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5EED7F-CEDE-421A-8151-4A2D2DEA907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0492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June. 6th 2014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5D85A4-0790-41E5-BB69-BE4BD8146F2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561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44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43.wmf"/><Relationship Id="rId4" Type="http://schemas.openxmlformats.org/officeDocument/2006/relationships/image" Target="../media/image45.png"/><Relationship Id="rId9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0.png"/><Relationship Id="rId4" Type="http://schemas.openxmlformats.org/officeDocument/2006/relationships/image" Target="../media/image4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8763" cy="685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ja-JP" alt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Osaka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5004048" y="3175"/>
            <a:ext cx="414471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006600"/>
                </a:solidFill>
                <a:latin typeface="Times New Roman" pitchFamily="18" charset="0"/>
                <a:ea typeface="Osaka" charset="-128"/>
              </a:rPr>
              <a:t>TIPP2017 May 21-26,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6600"/>
                </a:solidFill>
                <a:latin typeface="Times New Roman" pitchFamily="18" charset="0"/>
                <a:ea typeface="Osaka" charset="-128"/>
              </a:rPr>
              <a:t>at </a:t>
            </a:r>
            <a:r>
              <a:rPr lang="en-US" altLang="ja-JP" sz="1600" b="1" dirty="0" smtClean="0">
                <a:solidFill>
                  <a:srgbClr val="006600"/>
                </a:solidFill>
                <a:latin typeface="Times New Roman" pitchFamily="18" charset="0"/>
                <a:ea typeface="Osaka" charset="-128"/>
              </a:rPr>
              <a:t>Beijing International Convention Center</a:t>
            </a:r>
            <a:endParaRPr lang="en-US" altLang="ja-JP" sz="1600" dirty="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-396552" y="1887180"/>
            <a:ext cx="9144001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Shin-Hong Kim (University of </a:t>
            </a:r>
            <a:r>
              <a:rPr lang="en-US" altLang="ja-JP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Tsukuba/</a:t>
            </a:r>
            <a:r>
              <a:rPr lang="en-US" altLang="ja-JP" sz="20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CiRfSE</a:t>
            </a:r>
            <a:r>
              <a:rPr lang="en-US" altLang="ja-JP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</a:t>
            </a:r>
            <a:endParaRPr lang="en-US" altLang="ja-JP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for </a:t>
            </a:r>
            <a:r>
              <a:rPr lang="en-US" altLang="ja-JP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COBAND </a:t>
            </a: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C</a:t>
            </a:r>
            <a:r>
              <a:rPr lang="en-US" altLang="ja-JP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ollaboration  </a:t>
            </a:r>
            <a:endParaRPr lang="en-US" altLang="ja-JP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>
          <a:xfrm>
            <a:off x="-115252" y="670367"/>
            <a:ext cx="9144000" cy="996234"/>
          </a:xfrm>
          <a:noFill/>
          <a:ln w="38100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Development of Superconducting Tunnel Junction Photon Detectors </a:t>
            </a:r>
            <a:br>
              <a:rPr lang="en-US" altLang="ja-JP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en-US" altLang="ja-JP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with Cryogenic Preamplifier for COBAND Experiment</a:t>
            </a:r>
            <a:endParaRPr lang="en-US" altLang="ja-JP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08BBD4-F3A1-41E4-BD5F-1CC6787B9E37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-76823" y="4911754"/>
            <a:ext cx="891190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Font typeface="Arial" charset="0"/>
              <a:buChar char="»"/>
              <a:tabLst>
                <a:tab pos="1243013" algn="l"/>
              </a:tabLst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4538" indent="-287338" algn="l" eaLnBrk="0" hangingPunct="0">
              <a:spcBef>
                <a:spcPct val="20000"/>
              </a:spcBef>
              <a:buFont typeface="Arial" charset="0"/>
              <a:buChar char="˃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lvl="1" eaLnBrk="1" hangingPunct="1">
              <a:buFontTx/>
              <a:buNone/>
            </a:pP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●</a:t>
            </a: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　</a:t>
            </a: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Introduction</a:t>
            </a: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　　　　</a:t>
            </a: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Motivation</a:t>
            </a: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　　　　</a:t>
            </a:r>
            <a:r>
              <a:rPr lang="en-US" altLang="ja-JP" sz="2000" b="1" dirty="0" err="1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COsmic</a:t>
            </a:r>
            <a:r>
              <a:rPr lang="en-US" altLang="ja-JP" sz="2000" b="1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 </a:t>
            </a:r>
            <a:r>
              <a:rPr lang="en-US" altLang="ja-JP" sz="2000" b="1" dirty="0" err="1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BAckground</a:t>
            </a:r>
            <a:r>
              <a:rPr lang="en-US" altLang="ja-JP" sz="2000" b="1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 </a:t>
            </a: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Neutrino </a:t>
            </a:r>
            <a:r>
              <a:rPr lang="en-US" altLang="ja-JP" sz="2000" b="1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Decay search </a:t>
            </a:r>
            <a:r>
              <a:rPr lang="en-US" altLang="ja-JP" sz="2000" b="1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(COBAND) </a:t>
            </a:r>
            <a:r>
              <a:rPr lang="en-US" altLang="ja-JP" sz="2000" b="1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experiment</a:t>
            </a:r>
            <a:endParaRPr lang="en-US" altLang="ja-JP" sz="2000" b="1" dirty="0">
              <a:solidFill>
                <a:srgbClr val="002060"/>
              </a:solidFill>
              <a:latin typeface="Times" pitchFamily="18" charset="0"/>
              <a:ea typeface="Osaka" charset="-128"/>
            </a:endParaRP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●　</a:t>
            </a: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R&amp;D</a:t>
            </a: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 </a:t>
            </a:r>
            <a:r>
              <a:rPr lang="en-US" altLang="ja-JP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of Superconducting Tunnel Junction (STJ) Detector</a:t>
            </a:r>
            <a:r>
              <a:rPr lang="ja-JP" altLang="en-US" sz="2000" b="1" dirty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　　</a:t>
            </a: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</a:t>
            </a:r>
            <a:endParaRPr lang="en-US" altLang="ja-JP" sz="2000" b="1" dirty="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2630488"/>
            <a:ext cx="902874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COBAND 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Collaboration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S.H. Kim, Y. Takeuchi,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Takemasa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K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</a:t>
            </a:r>
            <a:r>
              <a:rPr lang="en-US" altLang="ja-JP" sz="1600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Nagata, K.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Kasahara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S. Yagi, R.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Wakasa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R.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Senzaki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K.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Moriuchi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C. Asano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(University of Tsukuba</a:t>
            </a: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Matsuura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err="1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Kwansei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err="1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Gakuin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University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H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Ikeda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T.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Wada, K. Nagase,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S.Baba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JAXA),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Y. Arai, I.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Kurachi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M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Hazumi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KEK),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T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Yoshida,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M. Sakai, T. Nakamura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(University</a:t>
            </a:r>
            <a:r>
              <a:rPr lang="ja-JP" altLang="en-US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of 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Fukui), 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Y. Kato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err="1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Kindai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University),</a:t>
            </a:r>
            <a:r>
              <a:rPr lang="ja-JP" altLang="en-US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ja-JP" altLang="en-US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Kiuchi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Mima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(RIKEN),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H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Ishino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H.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Kibayashi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(Okayama 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University),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S. Shiki, G.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Fujii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M.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Ukibe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M. Ohkubo 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(AIST),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S.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Kawahito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(Shizuoka University),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E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Ramberg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Kozlovsky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P.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Ruvinov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endParaRPr lang="en-US" altLang="ja-JP" sz="1600" b="1" dirty="0" smtClean="0">
              <a:solidFill>
                <a:srgbClr val="002060"/>
              </a:solidFill>
              <a:latin typeface="Times New Roman" pitchFamily="18" charset="0"/>
              <a:ea typeface="HG明朝E" pitchFamily="17" charset="-128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D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Sergatskov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err="1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Fermilab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),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S.B</a:t>
            </a:r>
            <a:r>
              <a:rPr lang="en-US" altLang="ja-JP" sz="1600" b="1" dirty="0">
                <a:solidFill>
                  <a:srgbClr val="00206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Kim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(Seoul National University)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393" y="1555114"/>
            <a:ext cx="1353713" cy="966073"/>
          </a:xfrm>
          <a:prstGeom prst="rect">
            <a:avLst/>
          </a:prstGeom>
        </p:spPr>
      </p:pic>
    </p:spTree>
  </p:cSld>
  <p:clrMapOvr>
    <a:masterClrMapping/>
  </p:clrMapOvr>
  <p:transition spd="slow" advTm="4586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10</a:t>
            </a:fld>
            <a:endParaRPr lang="ja-JP" altLang="en-US" sz="2000" dirty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8048" y="28167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Performance </a:t>
            </a:r>
            <a:r>
              <a:rPr lang="en-US" altLang="ja-JP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of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STJ and SOIFET </a:t>
            </a:r>
            <a:r>
              <a:rPr lang="en-US" altLang="ja-JP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in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SOI-STJ detector</a:t>
            </a:r>
            <a:endParaRPr lang="en-US" altLang="ja-JP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893002"/>
            <a:ext cx="2515643" cy="2636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テキスト ボックス 21"/>
          <p:cNvSpPr txBox="1"/>
          <p:nvPr/>
        </p:nvSpPr>
        <p:spPr>
          <a:xfrm>
            <a:off x="1906096" y="5026411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r0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196" y="943274"/>
            <a:ext cx="2515643" cy="2513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4" name="直線矢印コネクタ 23"/>
          <p:cNvCxnSpPr/>
          <p:nvPr/>
        </p:nvCxnSpPr>
        <p:spPr>
          <a:xfrm flipV="1">
            <a:off x="5620105" y="2385265"/>
            <a:ext cx="0" cy="3992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5620106" y="2784508"/>
            <a:ext cx="2801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504196" y="2124681"/>
            <a:ext cx="124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0070C0"/>
                </a:solidFill>
                <a:latin typeface="+mj-ea"/>
                <a:ea typeface="+mj-ea"/>
              </a:rPr>
              <a:t>500uV /DIV.</a:t>
            </a:r>
            <a:endParaRPr lang="ja-JP" altLang="en-US" sz="16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00221" y="2599842"/>
            <a:ext cx="124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+mj-ea"/>
                <a:ea typeface="+mj-ea"/>
              </a:rPr>
              <a:t>1μs </a:t>
            </a:r>
            <a:r>
              <a:rPr lang="en-US" altLang="ja-JP" sz="1600" b="1" dirty="0">
                <a:solidFill>
                  <a:srgbClr val="FF0000"/>
                </a:solidFill>
                <a:latin typeface="+mj-ea"/>
                <a:ea typeface="+mj-ea"/>
              </a:rPr>
              <a:t>/DIV.</a:t>
            </a:r>
            <a:endParaRPr lang="ja-JP" altLang="en-US" sz="1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285957" y="1478351"/>
            <a:ext cx="1152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B0F0"/>
                </a:solidFill>
                <a:latin typeface="+mj-ea"/>
                <a:ea typeface="+mj-ea"/>
              </a:rPr>
              <a:t>Signal</a:t>
            </a:r>
          </a:p>
          <a:p>
            <a:pPr algn="ctr"/>
            <a:r>
              <a:rPr lang="en-US" altLang="ja-JP" sz="1600" b="1" dirty="0" smtClean="0">
                <a:solidFill>
                  <a:srgbClr val="00B0F0"/>
                </a:solidFill>
                <a:latin typeface="+mj-ea"/>
                <a:ea typeface="+mj-ea"/>
              </a:rPr>
              <a:t>(1.5μs)</a:t>
            </a:r>
            <a:endParaRPr lang="ja-JP" altLang="en-US" sz="1600" b="1" dirty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5049" y="1449185"/>
            <a:ext cx="4507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We observed the signal of </a:t>
            </a:r>
            <a:r>
              <a:rPr lang="en-US" altLang="ja-JP" sz="2000" b="1" dirty="0" err="1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Nb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/Al-STJ processed on the SOI board to 465nm laser pulse at 700mK.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73023" y="4177269"/>
            <a:ext cx="34914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We confirmed that the SOI-FET work as a preamplifier with a gain of 8.7 at 4K up to 100kHz.</a:t>
            </a:r>
          </a:p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kumimoji="1" lang="en-US" altLang="ja-JP" sz="2000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>
            <a:clrChange>
              <a:clrFrom>
                <a:srgbClr val="4C4C4C"/>
              </a:clrFrom>
              <a:clrTo>
                <a:srgbClr val="4C4C4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5163" y="3892953"/>
            <a:ext cx="2606698" cy="2608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2" name="テキスト ボックス 41"/>
          <p:cNvSpPr txBox="1"/>
          <p:nvPr/>
        </p:nvSpPr>
        <p:spPr>
          <a:xfrm>
            <a:off x="2815163" y="3889925"/>
            <a:ext cx="320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Set GAIN 8.7 @ </a:t>
            </a:r>
            <a:r>
              <a:rPr kumimoji="1" lang="en-US" altLang="ja-JP" sz="1800" b="1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LHe</a:t>
            </a:r>
            <a:r>
              <a:rPr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temp.</a:t>
            </a:r>
            <a:endParaRPr kumimoji="1" lang="ja-JP" altLang="en-US" sz="1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4555343" y="5089951"/>
            <a:ext cx="93765" cy="3409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4607989" y="5094804"/>
            <a:ext cx="92987" cy="3133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 rot="2903231">
            <a:off x="4630823" y="5131193"/>
            <a:ext cx="399047" cy="16417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 rot="6458199">
            <a:off x="4302709" y="5136639"/>
            <a:ext cx="360469" cy="10233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87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31"/>
    </mc:Choice>
    <mc:Fallback xmlns="">
      <p:transition spd="slow" advTm="4083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05" y="1350161"/>
            <a:ext cx="4383755" cy="470246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714375"/>
            <a:ext cx="9144000" cy="5397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1588" y="776288"/>
            <a:ext cx="9144001" cy="539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9461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7086600" y="6529388"/>
            <a:ext cx="20574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0F5FBCE-83B1-4F03-B2B9-C426BC5ADAE1}" type="slidenum">
              <a:rPr lang="ja-JP" altLang="en-US" sz="2000" smtClean="0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ja-JP" altLang="en-US" sz="2000" dirty="0" smtClean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7938" y="28575"/>
            <a:ext cx="9144000" cy="7112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SOI Cryogenic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mplifier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19577" y="2211676"/>
            <a:ext cx="3840892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FF0000"/>
                </a:solidFill>
                <a:ea typeface="+mj-ea"/>
                <a:cs typeface="Times" panose="02020603050405020304" pitchFamily="18" charset="0"/>
              </a:rPr>
              <a:t>Amplification</a:t>
            </a: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Replace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the resistance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by a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SOIFET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as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 current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source (M2).</a:t>
            </a:r>
            <a:endParaRPr lang="en-US" altLang="ja-JP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C89800"/>
                </a:solidFill>
                <a:ea typeface="+mj-ea"/>
                <a:cs typeface="Times" panose="02020603050405020304" pitchFamily="18" charset="0"/>
              </a:rPr>
              <a:t>Feedback</a:t>
            </a:r>
            <a:endParaRPr lang="en-US" altLang="ja-JP" sz="2000" b="1" dirty="0">
              <a:solidFill>
                <a:srgbClr val="C8980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Use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the feedback between the drain and the gate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of M1 to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apply a stable bias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voltage (M3).</a:t>
            </a:r>
            <a:endParaRPr lang="en-US" altLang="ja-JP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70C0"/>
                </a:solidFill>
                <a:ea typeface="+mj-ea"/>
                <a:cs typeface="Times" panose="02020603050405020304" pitchFamily="18" charset="0"/>
              </a:rPr>
              <a:t>Buffer</a:t>
            </a:r>
            <a:endParaRPr lang="en-US" altLang="ja-JP" sz="2000" b="1" dirty="0">
              <a:solidFill>
                <a:srgbClr val="0070C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Add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the follower to reduce the output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impedance (M4 and M5).</a:t>
            </a:r>
            <a:endParaRPr lang="en-US" altLang="ja-JP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16455" y="5414777"/>
            <a:ext cx="47291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Designed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the ratio (W/L) to set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the </a:t>
            </a:r>
          </a:p>
          <a:p>
            <a:pPr algn="l"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operation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power consumption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below 120μW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.</a:t>
            </a:r>
            <a:endParaRPr lang="ja-JP" altLang="en-US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9158" y="6445716"/>
            <a:ext cx="86518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This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SOI a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mplifier board was made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by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LAPIS semiconductor company.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26888" y="939274"/>
            <a:ext cx="4022824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2060"/>
                </a:solidFill>
              </a:rPr>
              <a:t>SOI-STJ4 (the 4</a:t>
            </a:r>
            <a:r>
              <a:rPr kumimoji="1" lang="en-US" altLang="ja-JP" sz="2000" b="1" baseline="30000" dirty="0" smtClean="0">
                <a:solidFill>
                  <a:srgbClr val="002060"/>
                </a:solidFill>
              </a:rPr>
              <a:t>th</a:t>
            </a:r>
            <a:r>
              <a:rPr kumimoji="1" lang="en-US" altLang="ja-JP" sz="2000" b="1" dirty="0" smtClean="0">
                <a:solidFill>
                  <a:srgbClr val="002060"/>
                </a:solidFill>
              </a:rPr>
              <a:t> prototype)</a:t>
            </a:r>
            <a:endParaRPr kumimoji="1" lang="ja-JP" altLang="en-US" sz="2000" b="1" dirty="0">
              <a:solidFill>
                <a:srgbClr val="00206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078417" y="5679915"/>
            <a:ext cx="3285461" cy="372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10854" y="4326472"/>
            <a:ext cx="967563" cy="372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176061" y="3515038"/>
            <a:ext cx="641658" cy="372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07479" y="5583787"/>
            <a:ext cx="465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err="1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baseline="-25000" dirty="0" err="1" smtClean="0">
                <a:solidFill>
                  <a:schemeClr val="tx1"/>
                </a:solidFill>
              </a:rPr>
              <a:t>b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19040" y="5601737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baseline="-25000" dirty="0" smtClean="0">
                <a:solidFill>
                  <a:schemeClr val="tx1"/>
                </a:solidFill>
              </a:rPr>
              <a:t>ss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1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68509" y="5583787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5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85418" y="5393877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baseline="-25000" dirty="0" smtClean="0">
                <a:solidFill>
                  <a:schemeClr val="tx1"/>
                </a:solidFill>
              </a:rPr>
              <a:t>ss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2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27289" y="1392980"/>
            <a:ext cx="3285461" cy="372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64552" y="1308803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baseline="-25000" dirty="0" smtClean="0">
                <a:solidFill>
                  <a:schemeClr val="tx1"/>
                </a:solidFill>
              </a:rPr>
              <a:t>dd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1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34127" y="1313485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</a:t>
            </a:r>
            <a:r>
              <a:rPr kumimoji="1" lang="en-US" altLang="ja-JP" sz="2000" b="1" baseline="-25000" dirty="0" smtClean="0">
                <a:solidFill>
                  <a:schemeClr val="tx1"/>
                </a:solidFill>
              </a:rPr>
              <a:t>dd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2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39158" y="2064158"/>
            <a:ext cx="710953" cy="32417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3386" y="2285865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V2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3386" y="3534993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V3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27" name="ホームベース 26"/>
          <p:cNvSpPr/>
          <p:nvPr/>
        </p:nvSpPr>
        <p:spPr>
          <a:xfrm>
            <a:off x="100009" y="4347651"/>
            <a:ext cx="978408" cy="307564"/>
          </a:xfrm>
          <a:prstGeom prst="homePlat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tx1"/>
                </a:solidFill>
              </a:rPr>
              <a:t>INPUT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9" name="ホームベース 28"/>
          <p:cNvSpPr/>
          <p:nvPr/>
        </p:nvSpPr>
        <p:spPr>
          <a:xfrm rot="10800000">
            <a:off x="4155874" y="3629449"/>
            <a:ext cx="978408" cy="307564"/>
          </a:xfrm>
          <a:prstGeom prst="homePlat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83075" y="3616739"/>
            <a:ext cx="1037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tx1"/>
                </a:solidFill>
              </a:rPr>
              <a:t>OUTPUT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81271" y="1332575"/>
            <a:ext cx="38408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We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updated the SOI cryogenic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mplifier </a:t>
            </a:r>
            <a:r>
              <a:rPr lang="en-US" altLang="ja-JP" sz="2000" b="1" dirty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for </a:t>
            </a:r>
            <a:r>
              <a:rPr lang="en-US" altLang="ja-JP" sz="2000" b="1" dirty="0" err="1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Nb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/Al-STJ. </a:t>
            </a:r>
          </a:p>
        </p:txBody>
      </p:sp>
    </p:spTree>
    <p:extLst>
      <p:ext uri="{BB962C8B-B14F-4D97-AF65-F5344CB8AC3E}">
        <p14:creationId xmlns:p14="http://schemas.microsoft.com/office/powerpoint/2010/main" val="2913680866"/>
      </p:ext>
    </p:extLst>
  </p:cSld>
  <p:clrMapOvr>
    <a:masterClrMapping/>
  </p:clrMapOvr>
  <p:transition spd="slow" advTm="3712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458" y="1386893"/>
            <a:ext cx="5793186" cy="439431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714375"/>
            <a:ext cx="9144000" cy="5397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2000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1588" y="776288"/>
            <a:ext cx="9144001" cy="539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2000">
              <a:solidFill>
                <a:schemeClr val="tx1"/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-47956" y="-860"/>
            <a:ext cx="9144000" cy="7112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Test Results of the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SOI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Cryogenic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mplifier 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044" y="3359115"/>
            <a:ext cx="4762735" cy="3528989"/>
          </a:xfrm>
          <a:prstGeom prst="rect">
            <a:avLst/>
          </a:prstGeom>
        </p:spPr>
      </p:pic>
      <p:sp>
        <p:nvSpPr>
          <p:cNvPr id="16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7381779" y="6615962"/>
            <a:ext cx="1905000" cy="304800"/>
          </a:xfrm>
        </p:spPr>
        <p:txBody>
          <a:bodyPr/>
          <a:lstStyle/>
          <a:p>
            <a:pPr>
              <a:defRPr/>
            </a:pPr>
            <a:fld id="{E837CF87-B47D-4BDB-B819-491B25D431C0}" type="slidenum">
              <a:rPr lang="en-US" altLang="ja-JP" sz="20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84196" y="3735148"/>
            <a:ext cx="2185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000" dirty="0" smtClean="0">
                <a:solidFill>
                  <a:schemeClr val="tx1"/>
                </a:solidFill>
              </a:rPr>
              <a:t>Gain vs. Frequency</a:t>
            </a:r>
          </a:p>
          <a:p>
            <a:pPr algn="r"/>
            <a:r>
              <a:rPr lang="en-US" altLang="ja-JP" sz="2000" dirty="0" smtClean="0">
                <a:solidFill>
                  <a:schemeClr val="tx1"/>
                </a:solidFill>
              </a:rPr>
              <a:t>at 300mK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76335" y="776288"/>
            <a:ext cx="2129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/>
                </a:solidFill>
              </a:rPr>
              <a:t>Amplifier + Buffer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19099" y="1001223"/>
            <a:ext cx="3036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Input and Amplified Output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7523" y="1114842"/>
            <a:ext cx="1975935" cy="2073302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67061" y="3359115"/>
            <a:ext cx="3284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Amplified Output (50mV/div)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4462" y="1836445"/>
            <a:ext cx="1975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Input</a:t>
            </a:r>
            <a:r>
              <a:rPr lang="ja-JP" altLang="en-US" sz="2000" dirty="0" smtClean="0">
                <a:solidFill>
                  <a:schemeClr val="bg1"/>
                </a:solidFill>
              </a:rPr>
              <a:t>　</a:t>
            </a:r>
            <a:r>
              <a:rPr lang="en-US" altLang="ja-JP" sz="2000" dirty="0" smtClean="0">
                <a:solidFill>
                  <a:schemeClr val="bg1"/>
                </a:solidFill>
              </a:rPr>
              <a:t>(1mV/div)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70482" y="1925412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Input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336267" y="1630275"/>
            <a:ext cx="896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Output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32494" y="1586858"/>
            <a:ext cx="2179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Time scale 2ms/div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6003095"/>
            <a:ext cx="5086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2000" dirty="0" smtClean="0">
                <a:solidFill>
                  <a:schemeClr val="tx1"/>
                </a:solidFill>
              </a:rPr>
              <a:t>Gain of 80 was achieved for a signal frequency </a:t>
            </a:r>
          </a:p>
          <a:p>
            <a:pPr algn="l"/>
            <a:r>
              <a:rPr lang="en-US" altLang="ja-JP" sz="2000" dirty="0" smtClean="0">
                <a:solidFill>
                  <a:schemeClr val="tx1"/>
                </a:solidFill>
              </a:rPr>
              <a:t>up to 400kHz signals at 300mK.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92280" y="5956928"/>
            <a:ext cx="1061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tx1"/>
                </a:solidFill>
              </a:rPr>
              <a:t>4</a:t>
            </a:r>
            <a:r>
              <a:rPr lang="en-US" altLang="ja-JP" sz="2000" dirty="0" smtClean="0">
                <a:solidFill>
                  <a:schemeClr val="tx1"/>
                </a:solidFill>
              </a:rPr>
              <a:t>00kHz 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7994131" y="4472063"/>
            <a:ext cx="0" cy="2010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182577"/>
      </p:ext>
    </p:extLst>
  </p:cSld>
  <p:clrMapOvr>
    <a:masterClrMapping/>
  </p:clrMapOvr>
  <p:transition spd="slow" advTm="3365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-63070" y="86239"/>
            <a:ext cx="9207070" cy="5746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Setup of STJ 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ignal 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mplification 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with the SOI 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Cryogenic 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mplifier </a:t>
            </a:r>
            <a:endParaRPr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6754744" y="6484834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99" name="コンテンツ プレースホルダー 1"/>
          <p:cNvSpPr txBox="1">
            <a:spLocks/>
          </p:cNvSpPr>
          <p:nvPr/>
        </p:nvSpPr>
        <p:spPr>
          <a:xfrm>
            <a:off x="-63070" y="4952710"/>
            <a:ext cx="9324527" cy="155213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20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m-square </a:t>
            </a:r>
            <a:r>
              <a:rPr lang="en-US" altLang="ja-JP" sz="2000" b="1" dirty="0" err="1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Nb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/Al-STJ with SOI-STJ4 amplifier through 4.7μF capacitance.</a:t>
            </a:r>
          </a:p>
          <a:p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Input impedance of the SOI amplifier is about 20kΩ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.</a:t>
            </a:r>
            <a:endParaRPr lang="en-US" altLang="ja-JP" sz="2000" b="1" dirty="0" smtClean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lvl="1"/>
            <a:r>
              <a:rPr lang="en-US" altLang="ja-JP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STJ operation at a constant current mode.</a:t>
            </a:r>
            <a:endParaRPr lang="en-US" altLang="ja-JP" sz="2000" b="1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STJ bias cable capacitance is around 1nF</a:t>
            </a:r>
            <a:r>
              <a:rPr lang="ja-JP" altLang="en-US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：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Z=160Ω for 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 signal.</a:t>
            </a:r>
            <a:endParaRPr lang="en-US" altLang="ja-JP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09123" y="853389"/>
            <a:ext cx="6368140" cy="3899835"/>
            <a:chOff x="1475656" y="1075831"/>
            <a:chExt cx="6368140" cy="3899835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3246211" y="1591540"/>
              <a:ext cx="2890779" cy="22061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4061876" y="3259289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3730861" y="3024607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3990814" y="3429054"/>
              <a:ext cx="3966" cy="496762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3791213" y="3931712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5265513" y="2618511"/>
              <a:ext cx="444827" cy="379285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6764670" y="2877568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2932314" y="1255667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10M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68" name="テキスト ボックス 121"/>
            <p:cNvSpPr txBox="1">
              <a:spLocks noChangeArrowheads="1"/>
            </p:cNvSpPr>
            <p:nvPr/>
          </p:nvSpPr>
          <p:spPr bwMode="auto">
            <a:xfrm>
              <a:off x="3967408" y="1597863"/>
              <a:ext cx="1646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T~350mK </a:t>
              </a:r>
            </a:p>
            <a:p>
              <a:pPr eaLnBrk="1" hangingPunct="1"/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800" baseline="30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852857" y="2620824"/>
              <a:ext cx="101046" cy="379012"/>
              <a:chOff x="3030794" y="1259527"/>
              <a:chExt cx="101046" cy="379012"/>
            </a:xfrm>
          </p:grpSpPr>
          <p:cxnSp>
            <p:nvCxnSpPr>
              <p:cNvPr id="72" name="直線コネクタ 71"/>
              <p:cNvCxnSpPr/>
              <p:nvPr/>
            </p:nvCxnSpPr>
            <p:spPr bwMode="auto">
              <a:xfrm>
                <a:off x="3030794" y="1259527"/>
                <a:ext cx="0" cy="37901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 bwMode="auto">
              <a:xfrm>
                <a:off x="3131840" y="1259527"/>
                <a:ext cx="0" cy="37901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5" name="直線コネクタ 64"/>
            <p:cNvCxnSpPr>
              <a:cxnSpLocks/>
              <a:endCxn id="86" idx="3"/>
            </p:cNvCxnSpPr>
            <p:nvPr/>
          </p:nvCxnSpPr>
          <p:spPr bwMode="auto">
            <a:xfrm flipV="1">
              <a:off x="4953903" y="2808154"/>
              <a:ext cx="344381" cy="217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>
              <a:cxnSpLocks/>
            </p:cNvCxnSpPr>
            <p:nvPr/>
          </p:nvCxnSpPr>
          <p:spPr bwMode="auto">
            <a:xfrm>
              <a:off x="5689322" y="2802091"/>
              <a:ext cx="707815" cy="3588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8" name="グループ化 7"/>
            <p:cNvGrpSpPr/>
            <p:nvPr/>
          </p:nvGrpSpPr>
          <p:grpSpPr>
            <a:xfrm>
              <a:off x="2128674" y="1445607"/>
              <a:ext cx="404669" cy="119470"/>
              <a:chOff x="183038" y="1097835"/>
              <a:chExt cx="404669" cy="119470"/>
            </a:xfrm>
          </p:grpSpPr>
          <p:cxnSp>
            <p:nvCxnSpPr>
              <p:cNvPr id="120" name="直線コネクタ 119"/>
              <p:cNvCxnSpPr/>
              <p:nvPr/>
            </p:nvCxnSpPr>
            <p:spPr bwMode="auto">
              <a:xfrm flipV="1">
                <a:off x="183038" y="1097835"/>
                <a:ext cx="404669" cy="3033"/>
              </a:xfrm>
              <a:prstGeom prst="line">
                <a:avLst/>
              </a:prstGeom>
              <a:ln w="317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 bwMode="auto">
              <a:xfrm>
                <a:off x="259471" y="1217305"/>
                <a:ext cx="252000" cy="0"/>
              </a:xfrm>
              <a:prstGeom prst="line">
                <a:avLst/>
              </a:prstGeom>
              <a:ln w="508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グループ化 59"/>
            <p:cNvGrpSpPr>
              <a:grpSpLocks/>
            </p:cNvGrpSpPr>
            <p:nvPr/>
          </p:nvGrpSpPr>
          <p:grpSpPr bwMode="auto">
            <a:xfrm>
              <a:off x="2147047" y="2020563"/>
              <a:ext cx="397419" cy="129531"/>
              <a:chOff x="6876256" y="6381328"/>
              <a:chExt cx="504056" cy="144016"/>
            </a:xfrm>
          </p:grpSpPr>
          <p:cxnSp>
            <p:nvCxnSpPr>
              <p:cNvPr id="52" name="直線コネクタ 51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直線コネクタ 56"/>
            <p:cNvCxnSpPr/>
            <p:nvPr/>
          </p:nvCxnSpPr>
          <p:spPr bwMode="auto">
            <a:xfrm flipV="1">
              <a:off x="2345757" y="1550885"/>
              <a:ext cx="834" cy="47860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フリーフォーム: 図形 8"/>
            <p:cNvSpPr/>
            <p:nvPr/>
          </p:nvSpPr>
          <p:spPr>
            <a:xfrm>
              <a:off x="2337843" y="1185347"/>
              <a:ext cx="556133" cy="265369"/>
            </a:xfrm>
            <a:custGeom>
              <a:avLst/>
              <a:gdLst>
                <a:gd name="connsiteX0" fmla="*/ 0 w 652006"/>
                <a:gd name="connsiteY0" fmla="*/ 190831 h 190831"/>
                <a:gd name="connsiteX1" fmla="*/ 7951 w 652006"/>
                <a:gd name="connsiteY1" fmla="*/ 0 h 190831"/>
                <a:gd name="connsiteX2" fmla="*/ 652006 w 652006"/>
                <a:gd name="connsiteY2" fmla="*/ 7951 h 190831"/>
                <a:gd name="connsiteX0" fmla="*/ 23593 w 675599"/>
                <a:gd name="connsiteY0" fmla="*/ 197851 h 197851"/>
                <a:gd name="connsiteX1" fmla="*/ 0 w 675599"/>
                <a:gd name="connsiteY1" fmla="*/ 0 h 197851"/>
                <a:gd name="connsiteX2" fmla="*/ 675599 w 675599"/>
                <a:gd name="connsiteY2" fmla="*/ 14971 h 197851"/>
                <a:gd name="connsiteX0" fmla="*/ 0 w 683496"/>
                <a:gd name="connsiteY0" fmla="*/ 200654 h 200654"/>
                <a:gd name="connsiteX1" fmla="*/ 7897 w 683496"/>
                <a:gd name="connsiteY1" fmla="*/ 0 h 200654"/>
                <a:gd name="connsiteX2" fmla="*/ 683496 w 683496"/>
                <a:gd name="connsiteY2" fmla="*/ 14971 h 200654"/>
                <a:gd name="connsiteX0" fmla="*/ 17295 w 675599"/>
                <a:gd name="connsiteY0" fmla="*/ 234292 h 234292"/>
                <a:gd name="connsiteX1" fmla="*/ 0 w 675599"/>
                <a:gd name="connsiteY1" fmla="*/ 0 h 234292"/>
                <a:gd name="connsiteX2" fmla="*/ 675599 w 675599"/>
                <a:gd name="connsiteY2" fmla="*/ 14971 h 234292"/>
                <a:gd name="connsiteX0" fmla="*/ 0 w 658304"/>
                <a:gd name="connsiteY0" fmla="*/ 234292 h 234292"/>
                <a:gd name="connsiteX1" fmla="*/ 1599 w 658304"/>
                <a:gd name="connsiteY1" fmla="*/ 0 h 234292"/>
                <a:gd name="connsiteX2" fmla="*/ 658304 w 658304"/>
                <a:gd name="connsiteY2" fmla="*/ 14971 h 234292"/>
                <a:gd name="connsiteX0" fmla="*/ 1550 w 659854"/>
                <a:gd name="connsiteY0" fmla="*/ 234292 h 234292"/>
                <a:gd name="connsiteX1" fmla="*/ 0 w 659854"/>
                <a:gd name="connsiteY1" fmla="*/ 0 h 234292"/>
                <a:gd name="connsiteX2" fmla="*/ 659854 w 659854"/>
                <a:gd name="connsiteY2" fmla="*/ 14971 h 234292"/>
                <a:gd name="connsiteX0" fmla="*/ 1550 w 659854"/>
                <a:gd name="connsiteY0" fmla="*/ 234292 h 234292"/>
                <a:gd name="connsiteX1" fmla="*/ 0 w 659854"/>
                <a:gd name="connsiteY1" fmla="*/ 0 h 234292"/>
                <a:gd name="connsiteX2" fmla="*/ 659854 w 659854"/>
                <a:gd name="connsiteY2" fmla="*/ 955 h 234292"/>
                <a:gd name="connsiteX0" fmla="*/ 1550 w 659854"/>
                <a:gd name="connsiteY0" fmla="*/ 234292 h 234292"/>
                <a:gd name="connsiteX1" fmla="*/ 0 w 659854"/>
                <a:gd name="connsiteY1" fmla="*/ 0 h 234292"/>
                <a:gd name="connsiteX2" fmla="*/ 659854 w 659854"/>
                <a:gd name="connsiteY2" fmla="*/ 3758 h 234292"/>
                <a:gd name="connsiteX0" fmla="*/ 1550 w 551568"/>
                <a:gd name="connsiteY0" fmla="*/ 234292 h 234292"/>
                <a:gd name="connsiteX1" fmla="*/ 0 w 551568"/>
                <a:gd name="connsiteY1" fmla="*/ 0 h 234292"/>
                <a:gd name="connsiteX2" fmla="*/ 551568 w 551568"/>
                <a:gd name="connsiteY2" fmla="*/ 3758 h 23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1568" h="234292">
                  <a:moveTo>
                    <a:pt x="1550" y="234292"/>
                  </a:moveTo>
                  <a:cubicBezTo>
                    <a:pt x="1033" y="156195"/>
                    <a:pt x="517" y="78097"/>
                    <a:pt x="0" y="0"/>
                  </a:cubicBezTo>
                  <a:lnTo>
                    <a:pt x="551568" y="375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2893976" y="1075831"/>
              <a:ext cx="722734" cy="216662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フリーフォーム: 図形 10"/>
            <p:cNvSpPr/>
            <p:nvPr/>
          </p:nvSpPr>
          <p:spPr>
            <a:xfrm>
              <a:off x="3623531" y="1188813"/>
              <a:ext cx="371475" cy="1704975"/>
            </a:xfrm>
            <a:custGeom>
              <a:avLst/>
              <a:gdLst>
                <a:gd name="connsiteX0" fmla="*/ 0 w 371475"/>
                <a:gd name="connsiteY0" fmla="*/ 0 h 1704975"/>
                <a:gd name="connsiteX1" fmla="*/ 371475 w 371475"/>
                <a:gd name="connsiteY1" fmla="*/ 0 h 1704975"/>
                <a:gd name="connsiteX2" fmla="*/ 371475 w 371475"/>
                <a:gd name="connsiteY2" fmla="*/ 1704975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475" h="1704975">
                  <a:moveTo>
                    <a:pt x="0" y="0"/>
                  </a:moveTo>
                  <a:lnTo>
                    <a:pt x="371475" y="0"/>
                  </a:lnTo>
                  <a:lnTo>
                    <a:pt x="371475" y="1704975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/>
            <p:cNvSpPr/>
            <p:nvPr/>
          </p:nvSpPr>
          <p:spPr>
            <a:xfrm>
              <a:off x="3956230" y="2773752"/>
              <a:ext cx="79852" cy="731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>
            <a:xfrm>
              <a:off x="5447967" y="2946767"/>
              <a:ext cx="938440" cy="665504"/>
            </a:xfrm>
            <a:custGeom>
              <a:avLst/>
              <a:gdLst>
                <a:gd name="connsiteX0" fmla="*/ 0 w 752168"/>
                <a:gd name="connsiteY0" fmla="*/ 1327355 h 1327355"/>
                <a:gd name="connsiteX1" fmla="*/ 294968 w 752168"/>
                <a:gd name="connsiteY1" fmla="*/ 1327355 h 1327355"/>
                <a:gd name="connsiteX2" fmla="*/ 294968 w 752168"/>
                <a:gd name="connsiteY2" fmla="*/ 0 h 1327355"/>
                <a:gd name="connsiteX3" fmla="*/ 752168 w 752168"/>
                <a:gd name="connsiteY3" fmla="*/ 0 h 1327355"/>
                <a:gd name="connsiteX0" fmla="*/ 0 w 943756"/>
                <a:gd name="connsiteY0" fmla="*/ 639378 h 1327355"/>
                <a:gd name="connsiteX1" fmla="*/ 486556 w 943756"/>
                <a:gd name="connsiteY1" fmla="*/ 1327355 h 1327355"/>
                <a:gd name="connsiteX2" fmla="*/ 486556 w 943756"/>
                <a:gd name="connsiteY2" fmla="*/ 0 h 1327355"/>
                <a:gd name="connsiteX3" fmla="*/ 943756 w 943756"/>
                <a:gd name="connsiteY3" fmla="*/ 0 h 1327355"/>
                <a:gd name="connsiteX0" fmla="*/ 0 w 943756"/>
                <a:gd name="connsiteY0" fmla="*/ 639378 h 665504"/>
                <a:gd name="connsiteX1" fmla="*/ 495264 w 943756"/>
                <a:gd name="connsiteY1" fmla="*/ 665504 h 665504"/>
                <a:gd name="connsiteX2" fmla="*/ 486556 w 943756"/>
                <a:gd name="connsiteY2" fmla="*/ 0 h 665504"/>
                <a:gd name="connsiteX3" fmla="*/ 943756 w 943756"/>
                <a:gd name="connsiteY3" fmla="*/ 0 h 665504"/>
                <a:gd name="connsiteX0" fmla="*/ 0 w 938440"/>
                <a:gd name="connsiteY0" fmla="*/ 671275 h 671275"/>
                <a:gd name="connsiteX1" fmla="*/ 489948 w 938440"/>
                <a:gd name="connsiteY1" fmla="*/ 665504 h 671275"/>
                <a:gd name="connsiteX2" fmla="*/ 481240 w 938440"/>
                <a:gd name="connsiteY2" fmla="*/ 0 h 671275"/>
                <a:gd name="connsiteX3" fmla="*/ 938440 w 938440"/>
                <a:gd name="connsiteY3" fmla="*/ 0 h 671275"/>
                <a:gd name="connsiteX0" fmla="*/ 0 w 938440"/>
                <a:gd name="connsiteY0" fmla="*/ 655327 h 665504"/>
                <a:gd name="connsiteX1" fmla="*/ 489948 w 938440"/>
                <a:gd name="connsiteY1" fmla="*/ 665504 h 665504"/>
                <a:gd name="connsiteX2" fmla="*/ 481240 w 938440"/>
                <a:gd name="connsiteY2" fmla="*/ 0 h 665504"/>
                <a:gd name="connsiteX3" fmla="*/ 938440 w 938440"/>
                <a:gd name="connsiteY3" fmla="*/ 0 h 665504"/>
                <a:gd name="connsiteX0" fmla="*/ 0 w 938440"/>
                <a:gd name="connsiteY0" fmla="*/ 655327 h 665504"/>
                <a:gd name="connsiteX1" fmla="*/ 489948 w 938440"/>
                <a:gd name="connsiteY1" fmla="*/ 665504 h 665504"/>
                <a:gd name="connsiteX2" fmla="*/ 481240 w 938440"/>
                <a:gd name="connsiteY2" fmla="*/ 0 h 665504"/>
                <a:gd name="connsiteX3" fmla="*/ 938440 w 938440"/>
                <a:gd name="connsiteY3" fmla="*/ 0 h 66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440" h="665504">
                  <a:moveTo>
                    <a:pt x="0" y="655327"/>
                  </a:moveTo>
                  <a:lnTo>
                    <a:pt x="489948" y="665504"/>
                  </a:lnTo>
                  <a:lnTo>
                    <a:pt x="481240" y="0"/>
                  </a:lnTo>
                  <a:lnTo>
                    <a:pt x="93844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>
            <a:xfrm>
              <a:off x="2118080" y="1781877"/>
              <a:ext cx="1636294" cy="1328119"/>
            </a:xfrm>
            <a:custGeom>
              <a:avLst/>
              <a:gdLst>
                <a:gd name="connsiteX0" fmla="*/ 0 w 1636294"/>
                <a:gd name="connsiteY0" fmla="*/ 737929 h 1328119"/>
                <a:gd name="connsiteX1" fmla="*/ 625642 w 1636294"/>
                <a:gd name="connsiteY1" fmla="*/ 593550 h 1328119"/>
                <a:gd name="connsiteX2" fmla="*/ 1010652 w 1636294"/>
                <a:gd name="connsiteY2" fmla="*/ 76193 h 1328119"/>
                <a:gd name="connsiteX3" fmla="*/ 1263315 w 1636294"/>
                <a:gd name="connsiteY3" fmla="*/ 40098 h 1328119"/>
                <a:gd name="connsiteX4" fmla="*/ 1335505 w 1636294"/>
                <a:gd name="connsiteY4" fmla="*/ 437140 h 1328119"/>
                <a:gd name="connsiteX5" fmla="*/ 1335505 w 1636294"/>
                <a:gd name="connsiteY5" fmla="*/ 870277 h 1328119"/>
                <a:gd name="connsiteX6" fmla="*/ 1335505 w 1636294"/>
                <a:gd name="connsiteY6" fmla="*/ 1255287 h 1328119"/>
                <a:gd name="connsiteX7" fmla="*/ 1636294 w 1636294"/>
                <a:gd name="connsiteY7" fmla="*/ 1327477 h 132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6294" h="1328119">
                  <a:moveTo>
                    <a:pt x="0" y="737929"/>
                  </a:moveTo>
                  <a:cubicBezTo>
                    <a:pt x="228600" y="720884"/>
                    <a:pt x="457200" y="703839"/>
                    <a:pt x="625642" y="593550"/>
                  </a:cubicBezTo>
                  <a:cubicBezTo>
                    <a:pt x="794084" y="483261"/>
                    <a:pt x="904373" y="168435"/>
                    <a:pt x="1010652" y="76193"/>
                  </a:cubicBezTo>
                  <a:cubicBezTo>
                    <a:pt x="1116931" y="-16049"/>
                    <a:pt x="1209173" y="-20060"/>
                    <a:pt x="1263315" y="40098"/>
                  </a:cubicBezTo>
                  <a:cubicBezTo>
                    <a:pt x="1317457" y="100256"/>
                    <a:pt x="1323473" y="298777"/>
                    <a:pt x="1335505" y="437140"/>
                  </a:cubicBezTo>
                  <a:cubicBezTo>
                    <a:pt x="1347537" y="575503"/>
                    <a:pt x="1335505" y="870277"/>
                    <a:pt x="1335505" y="870277"/>
                  </a:cubicBezTo>
                  <a:cubicBezTo>
                    <a:pt x="1335505" y="1006635"/>
                    <a:pt x="1285374" y="1179087"/>
                    <a:pt x="1335505" y="1255287"/>
                  </a:cubicBezTo>
                  <a:cubicBezTo>
                    <a:pt x="1385636" y="1331487"/>
                    <a:pt x="1510965" y="1329482"/>
                    <a:pt x="1636294" y="1327477"/>
                  </a:cubicBezTo>
                </a:path>
              </a:pathLst>
            </a:custGeom>
            <a:noFill/>
            <a:ln w="44450">
              <a:solidFill>
                <a:srgbClr val="FCAD1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1475656" y="2577869"/>
              <a:ext cx="1623315" cy="830997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sz="1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 laser through optical fiber</a:t>
              </a:r>
              <a:r>
                <a:rPr lang="ja-JP" altLang="en-US" sz="1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54" name="直線コネクタ 53"/>
            <p:cNvCxnSpPr>
              <a:cxnSpLocks/>
            </p:cNvCxnSpPr>
            <p:nvPr/>
          </p:nvCxnSpPr>
          <p:spPr bwMode="auto">
            <a:xfrm>
              <a:off x="4016393" y="2810330"/>
              <a:ext cx="824453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楕円 63"/>
            <p:cNvSpPr/>
            <p:nvPr/>
          </p:nvSpPr>
          <p:spPr>
            <a:xfrm>
              <a:off x="3959332" y="3562979"/>
              <a:ext cx="79852" cy="731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/>
            <p:cNvSpPr/>
            <p:nvPr/>
          </p:nvSpPr>
          <p:spPr>
            <a:xfrm>
              <a:off x="5122766" y="2812689"/>
              <a:ext cx="8709" cy="1297578"/>
            </a:xfrm>
            <a:custGeom>
              <a:avLst/>
              <a:gdLst>
                <a:gd name="connsiteX0" fmla="*/ 0 w 8709"/>
                <a:gd name="connsiteY0" fmla="*/ 0 h 1297578"/>
                <a:gd name="connsiteX1" fmla="*/ 8709 w 8709"/>
                <a:gd name="connsiteY1" fmla="*/ 1297578 h 1297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09" h="1297578">
                  <a:moveTo>
                    <a:pt x="0" y="0"/>
                  </a:moveTo>
                  <a:lnTo>
                    <a:pt x="8709" y="129757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/>
            <p:cNvSpPr/>
            <p:nvPr/>
          </p:nvSpPr>
          <p:spPr>
            <a:xfrm>
              <a:off x="3999360" y="3596461"/>
              <a:ext cx="992777" cy="513806"/>
            </a:xfrm>
            <a:custGeom>
              <a:avLst/>
              <a:gdLst>
                <a:gd name="connsiteX0" fmla="*/ 0 w 992777"/>
                <a:gd name="connsiteY0" fmla="*/ 8708 h 513806"/>
                <a:gd name="connsiteX1" fmla="*/ 984069 w 992777"/>
                <a:gd name="connsiteY1" fmla="*/ 0 h 513806"/>
                <a:gd name="connsiteX2" fmla="*/ 992777 w 992777"/>
                <a:gd name="connsiteY2" fmla="*/ 513806 h 513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2777" h="513806">
                  <a:moveTo>
                    <a:pt x="0" y="8708"/>
                  </a:moveTo>
                  <a:lnTo>
                    <a:pt x="984069" y="0"/>
                  </a:lnTo>
                  <a:lnTo>
                    <a:pt x="992777" y="51380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二等辺三角形 70"/>
            <p:cNvSpPr/>
            <p:nvPr/>
          </p:nvSpPr>
          <p:spPr bwMode="auto">
            <a:xfrm rot="10800000">
              <a:off x="4850928" y="4112316"/>
              <a:ext cx="444827" cy="37928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6" name="直線矢印コネクタ 75"/>
            <p:cNvCxnSpPr>
              <a:cxnSpLocks/>
            </p:cNvCxnSpPr>
            <p:nvPr/>
          </p:nvCxnSpPr>
          <p:spPr bwMode="auto">
            <a:xfrm>
              <a:off x="5070410" y="4491601"/>
              <a:ext cx="2931" cy="250781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2" name="楕円 81"/>
            <p:cNvSpPr/>
            <p:nvPr/>
          </p:nvSpPr>
          <p:spPr>
            <a:xfrm>
              <a:off x="4947886" y="3558859"/>
              <a:ext cx="79852" cy="731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/>
            <p:cNvSpPr/>
            <p:nvPr/>
          </p:nvSpPr>
          <p:spPr>
            <a:xfrm>
              <a:off x="4983429" y="2952027"/>
              <a:ext cx="461554" cy="653142"/>
            </a:xfrm>
            <a:custGeom>
              <a:avLst/>
              <a:gdLst>
                <a:gd name="connsiteX0" fmla="*/ 461554 w 461554"/>
                <a:gd name="connsiteY0" fmla="*/ 0 h 653142"/>
                <a:gd name="connsiteX1" fmla="*/ 461554 w 461554"/>
                <a:gd name="connsiteY1" fmla="*/ 653142 h 653142"/>
                <a:gd name="connsiteX2" fmla="*/ 0 w 461554"/>
                <a:gd name="connsiteY2" fmla="*/ 653142 h 653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554" h="653142">
                  <a:moveTo>
                    <a:pt x="461554" y="0"/>
                  </a:moveTo>
                  <a:lnTo>
                    <a:pt x="461554" y="653142"/>
                  </a:lnTo>
                  <a:lnTo>
                    <a:pt x="0" y="65314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114278" y="3079454"/>
              <a:ext cx="50107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0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GND</a:t>
              </a:r>
              <a:endParaRPr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1" name="直線矢印コネクタ 90"/>
            <p:cNvCxnSpPr>
              <a:cxnSpLocks/>
            </p:cNvCxnSpPr>
            <p:nvPr/>
          </p:nvCxnSpPr>
          <p:spPr bwMode="auto">
            <a:xfrm flipH="1">
              <a:off x="5511379" y="2901117"/>
              <a:ext cx="6354" cy="18641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2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407916" y="3063731"/>
              <a:ext cx="4077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000" b="1" dirty="0" err="1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Vss</a:t>
              </a:r>
              <a:endParaRPr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3" name="直線矢印コネクタ 92"/>
            <p:cNvCxnSpPr>
              <a:cxnSpLocks/>
              <a:stCxn id="86" idx="1"/>
            </p:cNvCxnSpPr>
            <p:nvPr/>
          </p:nvCxnSpPr>
          <p:spPr bwMode="auto">
            <a:xfrm flipV="1">
              <a:off x="5487926" y="1184162"/>
              <a:ext cx="1" cy="151278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4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354761" y="2327267"/>
              <a:ext cx="51255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000" b="1" dirty="0" err="1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Vdd</a:t>
              </a:r>
              <a:endParaRPr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5" name="テキスト ボックス 110"/>
            <p:cNvSpPr txBox="1">
              <a:spLocks noChangeArrowheads="1"/>
            </p:cNvSpPr>
            <p:nvPr/>
          </p:nvSpPr>
          <p:spPr bwMode="auto">
            <a:xfrm>
              <a:off x="4484925" y="2955488"/>
              <a:ext cx="6463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4.7</a:t>
              </a:r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F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6" name="楕円 95"/>
            <p:cNvSpPr/>
            <p:nvPr/>
          </p:nvSpPr>
          <p:spPr>
            <a:xfrm>
              <a:off x="5074891" y="2769714"/>
              <a:ext cx="79852" cy="731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二等辺三角形 96"/>
            <p:cNvSpPr/>
            <p:nvPr/>
          </p:nvSpPr>
          <p:spPr bwMode="auto">
            <a:xfrm rot="5400000">
              <a:off x="6352614" y="2689721"/>
              <a:ext cx="444827" cy="37928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8" name="楕円 97"/>
            <p:cNvSpPr/>
            <p:nvPr/>
          </p:nvSpPr>
          <p:spPr>
            <a:xfrm>
              <a:off x="5398329" y="3562816"/>
              <a:ext cx="79852" cy="731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0" name="直線矢印コネクタ 99"/>
            <p:cNvCxnSpPr>
              <a:cxnSpLocks/>
              <a:stCxn id="15" idx="2"/>
            </p:cNvCxnSpPr>
            <p:nvPr/>
          </p:nvCxnSpPr>
          <p:spPr bwMode="auto">
            <a:xfrm flipH="1">
              <a:off x="3034626" y="2810330"/>
              <a:ext cx="921604" cy="83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" name="直線矢印コネクタ 101"/>
            <p:cNvCxnSpPr>
              <a:cxnSpLocks/>
            </p:cNvCxnSpPr>
            <p:nvPr/>
          </p:nvCxnSpPr>
          <p:spPr bwMode="auto">
            <a:xfrm flipH="1">
              <a:off x="3042863" y="3600999"/>
              <a:ext cx="921604" cy="83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03" name="テキスト ボックス 121"/>
            <p:cNvSpPr txBox="1">
              <a:spLocks noChangeArrowheads="1"/>
            </p:cNvSpPr>
            <p:nvPr/>
          </p:nvSpPr>
          <p:spPr bwMode="auto">
            <a:xfrm>
              <a:off x="4128750" y="4329335"/>
              <a:ext cx="142419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Input Monitor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テキスト ボックス 121"/>
            <p:cNvSpPr txBox="1">
              <a:spLocks noChangeArrowheads="1"/>
            </p:cNvSpPr>
            <p:nvPr/>
          </p:nvSpPr>
          <p:spPr bwMode="auto">
            <a:xfrm>
              <a:off x="6419605" y="3003577"/>
              <a:ext cx="14241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Output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521280" y="853389"/>
            <a:ext cx="2367064" cy="3580943"/>
            <a:chOff x="6521280" y="853389"/>
            <a:chExt cx="2367064" cy="3580943"/>
          </a:xfrm>
        </p:grpSpPr>
        <p:pic>
          <p:nvPicPr>
            <p:cNvPr id="67" name="図 6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21280" y="853389"/>
              <a:ext cx="2367064" cy="3580943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7074492" y="1567746"/>
              <a:ext cx="6559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STJ</a:t>
              </a:r>
              <a:endParaRPr kumimoji="1" lang="ja-JP" alt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7668109" y="1524119"/>
              <a:ext cx="625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92D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SOI</a:t>
              </a:r>
              <a:endParaRPr kumimoji="1" lang="ja-JP" altLang="en-US" sz="2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7340751" y="3372995"/>
              <a:ext cx="8451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4.7</a:t>
              </a:r>
              <a:r>
                <a:rPr lang="en-US" altLang="ja-JP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F</a:t>
              </a:r>
              <a:endParaRPr kumimoji="1" lang="ja-JP" alt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18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31"/>
    </mc:Choice>
    <mc:Fallback xmlns="">
      <p:transition spd="slow" advTm="4543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74788"/>
            <a:ext cx="7451247" cy="488989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714375"/>
            <a:ext cx="9144000" cy="5397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1588" y="776288"/>
            <a:ext cx="9144001" cy="539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9461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7086600" y="6529388"/>
            <a:ext cx="20574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0F5FBCE-83B1-4F03-B2B9-C426BC5ADAE1}" type="slidenum">
              <a:rPr lang="ja-JP" altLang="en-US" sz="2000" smtClean="0"/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ja-JP" altLang="en-US" sz="2000" dirty="0" smtClean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-108520" y="7937"/>
            <a:ext cx="9144000" cy="7112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STJ signal amplified with the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SOI cryogenic preamplifier 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30827" y="1425575"/>
            <a:ext cx="2951312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Temperature : 350mK</a:t>
            </a:r>
          </a:p>
          <a:p>
            <a:pPr>
              <a:buClr>
                <a:srgbClr val="66FF66"/>
              </a:buClr>
              <a:defRPr/>
            </a:pPr>
            <a:endParaRPr lang="en-US" altLang="ja-JP" sz="2000" b="1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>
              <a:buClr>
                <a:srgbClr val="66FF66"/>
              </a:buClr>
              <a:defRPr/>
            </a:pPr>
            <a:endParaRPr lang="en-US" altLang="ja-JP" sz="2000" b="1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860062"/>
            <a:ext cx="93728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 err="1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Nb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/Al-STJ laser light response signal was amplified with this SOI </a:t>
            </a:r>
            <a:r>
              <a:rPr lang="en-US" altLang="ja-JP" sz="2000" b="1" dirty="0">
                <a:solidFill>
                  <a:srgbClr val="002060"/>
                </a:solidFill>
                <a:cs typeface="Times" panose="02020603050405020304" pitchFamily="18" charset="0"/>
              </a:rPr>
              <a:t>cryogenic </a:t>
            </a: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amplifier.     </a:t>
            </a:r>
            <a:endParaRPr lang="en-US" altLang="ja-JP" b="1" dirty="0">
              <a:ea typeface="+mj-ea"/>
              <a:cs typeface="Times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19672" y="1444989"/>
            <a:ext cx="40671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tx1"/>
                </a:solidFill>
                <a:ea typeface="+mn-ea"/>
                <a:cs typeface="Times" panose="02020603050405020304" pitchFamily="18" charset="0"/>
              </a:rPr>
              <a:t>STJ signal to visible laser</a:t>
            </a:r>
            <a:r>
              <a:rPr lang="en-US" altLang="ja-JP" sz="1600" b="1" dirty="0">
                <a:solidFill>
                  <a:schemeClr val="tx1"/>
                </a:solidFill>
                <a:ea typeface="+mn-ea"/>
                <a:cs typeface="Times" panose="02020603050405020304" pitchFamily="18" charset="0"/>
              </a:rPr>
              <a:t> λ= 465nm, 20kHz</a:t>
            </a:r>
            <a:endParaRPr kumimoji="1" lang="ja-JP" altLang="en-US" sz="1600" b="1" dirty="0">
              <a:solidFill>
                <a:schemeClr val="tx1"/>
              </a:solidFill>
              <a:ea typeface="+mn-ea"/>
              <a:cs typeface="Times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93134" y="3919733"/>
            <a:ext cx="496751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tx1"/>
                </a:solidFill>
                <a:ea typeface="+mn-ea"/>
                <a:cs typeface="Times" panose="02020603050405020304" pitchFamily="18" charset="0"/>
              </a:rPr>
              <a:t>STJ amplified signal with the SOI cryogenic amplifier </a:t>
            </a:r>
            <a:endParaRPr kumimoji="1" lang="ja-JP" altLang="en-US" sz="1600" b="1" dirty="0">
              <a:solidFill>
                <a:schemeClr val="tx1"/>
              </a:solidFill>
              <a:ea typeface="+mn-ea"/>
              <a:cs typeface="Times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33759" y="4348668"/>
            <a:ext cx="3408653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Temperature : 350mK</a:t>
            </a:r>
          </a:p>
          <a:p>
            <a:pPr algn="l">
              <a:buClr>
                <a:srgbClr val="66FF66"/>
              </a:buClr>
              <a:defRPr/>
            </a:pPr>
            <a:endParaRPr lang="en-US" altLang="ja-JP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Amplification Gain :  70</a:t>
            </a:r>
          </a:p>
          <a:p>
            <a:pPr algn="l">
              <a:buClr>
                <a:srgbClr val="66FF66"/>
              </a:buClr>
              <a:defRPr/>
            </a:pPr>
            <a:endParaRPr lang="en-US" altLang="ja-JP" sz="2000" b="1" dirty="0">
              <a:solidFill>
                <a:srgbClr val="002060"/>
              </a:solidFill>
              <a:ea typeface="+mj-ea"/>
              <a:cs typeface="Times" panose="02020603050405020304" pitchFamily="18" charset="0"/>
            </a:endParaRPr>
          </a:p>
          <a:p>
            <a:pPr algn="l"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+mj-ea"/>
                <a:cs typeface="Times" panose="02020603050405020304" pitchFamily="18" charset="0"/>
              </a:rPr>
              <a:t>S/N improved by a factor of 2</a:t>
            </a:r>
          </a:p>
        </p:txBody>
      </p:sp>
    </p:spTree>
    <p:extLst>
      <p:ext uri="{BB962C8B-B14F-4D97-AF65-F5344CB8AC3E}">
        <p14:creationId xmlns:p14="http://schemas.microsoft.com/office/powerpoint/2010/main" val="4034888424"/>
      </p:ext>
    </p:extLst>
  </p:cSld>
  <p:clrMapOvr>
    <a:masterClrMapping/>
  </p:clrMapOvr>
  <p:transition spd="slow" advTm="3553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394" y="564322"/>
            <a:ext cx="5360146" cy="2555822"/>
          </a:xfrm>
          <a:prstGeom prst="rect">
            <a:avLst/>
          </a:prstGeom>
        </p:spPr>
      </p:pic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404578" y="836722"/>
            <a:ext cx="5427328" cy="92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W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e made a thin aluminum layer (9nm) on the 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HfO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layer (1-2 nm) to improve the insulation of the 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HfO</a:t>
            </a:r>
            <a:r>
              <a:rPr lang="en-US" altLang="ja-JP" sz="1800" baseline="-250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X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layer.    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/Al/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HfO</a:t>
            </a:r>
            <a:r>
              <a:rPr lang="en-US" altLang="ja-JP" sz="1800" baseline="-250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X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-STJ</a:t>
            </a:r>
          </a:p>
        </p:txBody>
      </p:sp>
      <p:sp>
        <p:nvSpPr>
          <p:cNvPr id="20495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3099667" y="6458006"/>
            <a:ext cx="2895600" cy="457200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951BE8D7-23AE-403F-AA89-3EAF02523DEC}" type="slidenum">
              <a:rPr lang="en-US" altLang="ja-JP" sz="1400" smtClean="0"/>
              <a:pPr algn="ct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ja-JP" sz="1400" dirty="0" smtClean="0"/>
          </a:p>
        </p:txBody>
      </p:sp>
      <p:sp>
        <p:nvSpPr>
          <p:cNvPr id="16" name="Rectangle 6"/>
          <p:cNvSpPr txBox="1">
            <a:spLocks noChangeArrowheads="1"/>
          </p:cNvSpPr>
          <p:nvPr/>
        </p:nvSpPr>
        <p:spPr>
          <a:xfrm>
            <a:off x="111301" y="0"/>
            <a:ext cx="9123619" cy="542925"/>
          </a:xfrm>
          <a:prstGeom prst="rect">
            <a:avLst/>
          </a:prstGeom>
          <a:ln w="25400">
            <a:miter lim="800000"/>
            <a:headEnd/>
            <a:tailEnd/>
          </a:ln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 kern="1200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2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Latest Results of </a:t>
            </a:r>
            <a:r>
              <a:rPr lang="en-US" altLang="ja-JP" sz="2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</a:t>
            </a:r>
            <a:r>
              <a:rPr lang="en-US" altLang="ja-JP" sz="2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-STJ R&amp;D</a:t>
            </a:r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4391746" y="2276850"/>
            <a:ext cx="1440160" cy="36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</a:t>
            </a:r>
            <a:endParaRPr lang="en-US" altLang="ja-JP" sz="1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5548840" y="1965867"/>
            <a:ext cx="1440160" cy="36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</a:t>
            </a:r>
            <a:r>
              <a:rPr lang="en-US" altLang="ja-JP" sz="18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O</a:t>
            </a:r>
            <a:r>
              <a:rPr lang="en-US" altLang="ja-JP" sz="1800" baseline="-250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X</a:t>
            </a:r>
            <a:endParaRPr lang="en-US" altLang="ja-JP" sz="1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172053" y="1550075"/>
            <a:ext cx="1440160" cy="36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Al(9nm)</a:t>
            </a:r>
            <a:endParaRPr lang="en-US" altLang="ja-JP" sz="1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>
          <a:xfrm flipH="1">
            <a:off x="5111826" y="1872911"/>
            <a:ext cx="376787" cy="3931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9" idx="1"/>
          </p:cNvCxnSpPr>
          <p:nvPr/>
        </p:nvCxnSpPr>
        <p:spPr>
          <a:xfrm flipH="1">
            <a:off x="5179768" y="2150524"/>
            <a:ext cx="369072" cy="161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49" y="2923315"/>
            <a:ext cx="4168897" cy="3027262"/>
          </a:xfrm>
          <a:prstGeom prst="rect">
            <a:avLst/>
          </a:prstGeom>
        </p:spPr>
      </p:pic>
      <p:sp>
        <p:nvSpPr>
          <p:cNvPr id="17" name="テキスト ボックス 2"/>
          <p:cNvSpPr txBox="1">
            <a:spLocks noChangeArrowheads="1"/>
          </p:cNvSpPr>
          <p:nvPr/>
        </p:nvSpPr>
        <p:spPr bwMode="auto">
          <a:xfrm>
            <a:off x="4526067" y="3648840"/>
            <a:ext cx="4670292" cy="36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Visible light laser (λ=465nm)     10Hz duration </a:t>
            </a:r>
            <a:endParaRPr lang="en-US" altLang="ja-JP" sz="1800" dirty="0">
              <a:solidFill>
                <a:srgbClr val="002060"/>
              </a:solidFill>
              <a:ea typeface="HGS明朝E" pitchFamily="18" charset="-128"/>
              <a:cs typeface="Times" panose="02020603050405020304" pitchFamily="18" charset="0"/>
            </a:endParaRPr>
          </a:p>
        </p:txBody>
      </p:sp>
      <p:sp>
        <p:nvSpPr>
          <p:cNvPr id="18" name="テキスト ボックス 2"/>
          <p:cNvSpPr txBox="1">
            <a:spLocks noChangeArrowheads="1"/>
          </p:cNvSpPr>
          <p:nvPr/>
        </p:nvSpPr>
        <p:spPr bwMode="auto">
          <a:xfrm>
            <a:off x="4807396" y="4849656"/>
            <a:ext cx="4001213" cy="92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Response speed (120</a:t>
            </a:r>
            <a:r>
              <a:rPr lang="en-US" altLang="ja-JP" sz="1800" dirty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μs</a:t>
            </a:r>
            <a:r>
              <a:rPr lang="en-US" altLang="ja-JP" sz="1800" dirty="0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) is slower than </a:t>
            </a:r>
            <a:r>
              <a:rPr lang="en-US" altLang="ja-JP" sz="1800" dirty="0" err="1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Nb</a:t>
            </a:r>
            <a:r>
              <a:rPr lang="en-US" altLang="ja-JP" sz="1800" dirty="0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/Al-STJ response speed ( around a few </a:t>
            </a:r>
            <a:r>
              <a:rPr lang="en-US" altLang="ja-JP" sz="1800" dirty="0" err="1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μs</a:t>
            </a:r>
            <a:r>
              <a:rPr lang="en-US" altLang="ja-JP" sz="1800" dirty="0" smtClean="0">
                <a:solidFill>
                  <a:srgbClr val="002060"/>
                </a:solidFill>
                <a:ea typeface="HGS明朝E" pitchFamily="18" charset="-128"/>
                <a:cs typeface="Times" panose="02020603050405020304" pitchFamily="18" charset="0"/>
              </a:rPr>
              <a:t>).</a:t>
            </a:r>
            <a:endParaRPr lang="en-US" altLang="ja-JP" sz="1800" dirty="0">
              <a:solidFill>
                <a:srgbClr val="002060"/>
              </a:solidFill>
              <a:ea typeface="HGS明朝E" pitchFamily="18" charset="-128"/>
              <a:cs typeface="Times" panose="02020603050405020304" pitchFamily="18" charset="0"/>
            </a:endParaRPr>
          </a:p>
        </p:txBody>
      </p:sp>
      <p:sp>
        <p:nvSpPr>
          <p:cNvPr id="19" name="テキスト ボックス 2"/>
          <p:cNvSpPr txBox="1">
            <a:spLocks noChangeArrowheads="1"/>
          </p:cNvSpPr>
          <p:nvPr/>
        </p:nvSpPr>
        <p:spPr bwMode="auto">
          <a:xfrm>
            <a:off x="222849" y="6181671"/>
            <a:ext cx="8813646" cy="6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More details of the </a:t>
            </a:r>
            <a:r>
              <a:rPr lang="en-US" altLang="ja-JP" sz="1800" dirty="0" err="1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Hf</a:t>
            </a:r>
            <a:r>
              <a:rPr lang="en-US" altLang="ja-JP" sz="1800" dirty="0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-STJ </a:t>
            </a:r>
            <a:r>
              <a:rPr lang="en-US" altLang="ja-JP" sz="1800" dirty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R&amp;D results is </a:t>
            </a:r>
            <a:r>
              <a:rPr lang="en-US" altLang="ja-JP" sz="1800" dirty="0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presented in the poster session by K. </a:t>
            </a:r>
            <a:r>
              <a:rPr lang="en-US" altLang="ja-JP" sz="1800" dirty="0" err="1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Takemasa</a:t>
            </a:r>
            <a:endParaRPr lang="en-US" altLang="ja-JP" sz="1800" dirty="0" smtClean="0">
              <a:solidFill>
                <a:srgbClr val="FF0000"/>
              </a:solidFill>
              <a:ea typeface="HGS明朝E" pitchFamily="18" charset="-128"/>
              <a:cs typeface="Times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FF0000"/>
                </a:solidFill>
                <a:ea typeface="HGS明朝E" pitchFamily="18" charset="-128"/>
                <a:cs typeface="Times" panose="02020603050405020304" pitchFamily="18" charset="0"/>
              </a:rPr>
              <a:t>(P1-13). </a:t>
            </a:r>
            <a:endParaRPr lang="en-US" altLang="ja-JP" sz="1800" dirty="0">
              <a:solidFill>
                <a:srgbClr val="FF0000"/>
              </a:solidFill>
              <a:ea typeface="HGS明朝E" pitchFamily="18" charset="-128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89054"/>
      </p:ext>
    </p:extLst>
  </p:cSld>
  <p:clrMapOvr>
    <a:masterClrMapping/>
  </p:clrMapOvr>
  <p:transition spd="slow" advTm="5470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3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8763" cy="685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ja-JP" alt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ea typeface="Osaka"/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0" y="1013499"/>
            <a:ext cx="8856663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ja-JP" sz="2000" b="1" dirty="0" smtClean="0">
                <a:solidFill>
                  <a:srgbClr val="002060"/>
                </a:solidFill>
                <a:cs typeface="Times" panose="02020603050405020304" pitchFamily="18" charset="0"/>
              </a:rPr>
              <a:t>R&amp;D of STJ detectors and the design of the COBAND rocket experiment are underway. </a:t>
            </a:r>
          </a:p>
          <a:p>
            <a:pPr marL="1257300" lvl="5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ja-JP" altLang="en-US" b="1" dirty="0">
                <a:solidFill>
                  <a:srgbClr val="002060"/>
                </a:solidFill>
                <a:cs typeface="Times" panose="02020603050405020304" pitchFamily="18" charset="0"/>
              </a:rPr>
              <a:t>　　</a:t>
            </a:r>
            <a:r>
              <a:rPr lang="en-US" altLang="ja-JP" b="1" dirty="0">
                <a:solidFill>
                  <a:srgbClr val="002060"/>
                </a:solidFill>
                <a:cs typeface="Times" panose="02020603050405020304" pitchFamily="18" charset="0"/>
              </a:rPr>
              <a:t>D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etermination of the neutrino mass</a:t>
            </a:r>
            <a:endParaRPr lang="en-US" altLang="ja-JP" b="1" dirty="0">
              <a:solidFill>
                <a:srgbClr val="002060"/>
              </a:solidFill>
              <a:cs typeface="Times" panose="02020603050405020304" pitchFamily="18" charset="0"/>
            </a:endParaRPr>
          </a:p>
          <a:p>
            <a:pPr marL="2628900" lvl="8" indent="-342900" eaLnBrk="1" hangingPunct="1"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origin of elementary particle mass spectra</a:t>
            </a:r>
          </a:p>
          <a:p>
            <a:pPr marL="1200150" lvl="3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ja-JP" altLang="en-US" b="1" dirty="0" smtClean="0">
                <a:solidFill>
                  <a:srgbClr val="002060"/>
                </a:solidFill>
                <a:cs typeface="Times" panose="02020603050405020304" pitchFamily="18" charset="0"/>
              </a:rPr>
              <a:t>　　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Discovery of the cosmic background neutrino</a:t>
            </a:r>
          </a:p>
          <a:p>
            <a:pPr marL="2571750" lvl="6" indent="-342900" eaLnBrk="1" hangingPunct="1"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new probe of the very early universe</a:t>
            </a:r>
          </a:p>
          <a:p>
            <a:pPr marL="857250" lvl="3" indent="0" eaLnBrk="1" hangingPunct="1">
              <a:spcBef>
                <a:spcPct val="0"/>
              </a:spcBef>
              <a:buNone/>
            </a:pPr>
            <a:endParaRPr lang="en-US" altLang="ja-JP" b="1" dirty="0">
              <a:solidFill>
                <a:srgbClr val="002060"/>
              </a:solidFill>
              <a:cs typeface="Times" panose="02020603050405020304" pitchFamily="18" charset="0"/>
            </a:endParaRP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l"/>
            </a:pPr>
            <a:r>
              <a:rPr lang="en-US" altLang="ja-JP" sz="2000" b="1" dirty="0" smtClean="0">
                <a:solidFill>
                  <a:srgbClr val="002060"/>
                </a:solidFill>
                <a:cs typeface="Times" panose="02020603050405020304" pitchFamily="18" charset="0"/>
              </a:rPr>
              <a:t>New far-infrared photon detector is being developed:</a:t>
            </a:r>
          </a:p>
          <a:p>
            <a:pPr marL="1200150" lvl="3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ja-JP" altLang="en-US" b="1" dirty="0">
                <a:solidFill>
                  <a:srgbClr val="002060"/>
                </a:solidFill>
                <a:cs typeface="Times" panose="02020603050405020304" pitchFamily="18" charset="0"/>
              </a:rPr>
              <a:t> </a:t>
            </a:r>
            <a:r>
              <a:rPr lang="en-US" altLang="ja-JP" b="1" dirty="0" err="1" smtClean="0">
                <a:solidFill>
                  <a:srgbClr val="002060"/>
                </a:solidFill>
                <a:cs typeface="Times" panose="02020603050405020304" pitchFamily="18" charset="0"/>
              </a:rPr>
              <a:t>Nb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/Al-STJ satisfied our requirement </a:t>
            </a:r>
            <a:r>
              <a:rPr lang="en-US" altLang="ja-JP" b="1" dirty="0">
                <a:solidFill>
                  <a:srgbClr val="002060"/>
                </a:solidFill>
                <a:cs typeface="Times" panose="02020603050405020304" pitchFamily="18" charset="0"/>
              </a:rPr>
              <a:t>for 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leakage current </a:t>
            </a:r>
            <a:r>
              <a:rPr lang="en-US" altLang="ja-JP" b="1" dirty="0">
                <a:solidFill>
                  <a:srgbClr val="002060"/>
                </a:solidFill>
                <a:cs typeface="Times" panose="02020603050405020304" pitchFamily="18" charset="0"/>
              </a:rPr>
              <a:t>less 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than 0.1nA</a:t>
            </a:r>
          </a:p>
          <a:p>
            <a:pPr marL="1200150" lvl="3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rgbClr val="002060"/>
                </a:solidFill>
                <a:cs typeface="Times" panose="02020603050405020304" pitchFamily="18" charset="0"/>
              </a:rPr>
              <a:t> 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Cryogenic amplifier with the SOI technology worked at 300mK</a:t>
            </a:r>
          </a:p>
          <a:p>
            <a:pPr marL="857250" lvl="3" indent="0" eaLnBrk="1" hangingPunct="1">
              <a:spcBef>
                <a:spcPct val="0"/>
              </a:spcBef>
              <a:buNone/>
            </a:pPr>
            <a:r>
              <a:rPr lang="en-US" altLang="ja-JP" b="1" dirty="0">
                <a:solidFill>
                  <a:schemeClr val="accent2"/>
                </a:solidFill>
                <a:cs typeface="Times" panose="02020603050405020304" pitchFamily="18" charset="0"/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  <a:cs typeface="Times" panose="02020603050405020304" pitchFamily="18" charset="0"/>
              </a:rPr>
              <a:t>     </a:t>
            </a:r>
            <a:r>
              <a:rPr lang="en-US" altLang="ja-JP" b="1" dirty="0" smtClean="0">
                <a:solidFill>
                  <a:srgbClr val="FF0000"/>
                </a:solidFill>
                <a:cs typeface="Times" panose="02020603050405020304" pitchFamily="18" charset="0"/>
              </a:rPr>
              <a:t>We have succeeded in amplifying the STJ signal with the SOI cryogenic amplifier.</a:t>
            </a:r>
          </a:p>
          <a:p>
            <a:pPr marL="1200150" lvl="3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chemeClr val="accent2"/>
                </a:solidFill>
                <a:cs typeface="Times" panose="02020603050405020304" pitchFamily="18" charset="0"/>
              </a:rPr>
              <a:t> 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Aiming at one photon detection in the far-infrared range</a:t>
            </a:r>
          </a:p>
          <a:p>
            <a:pPr marL="1200150" lvl="3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ja-JP" altLang="en-US" b="1" dirty="0">
                <a:solidFill>
                  <a:srgbClr val="002060"/>
                </a:solidFill>
                <a:cs typeface="Times" panose="02020603050405020304" pitchFamily="18" charset="0"/>
              </a:rPr>
              <a:t> </a:t>
            </a: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applicable to the other fields such as X-ray energy measurement with higher energy resolution. </a:t>
            </a:r>
            <a:endParaRPr lang="en-US" altLang="ja-JP" b="1" dirty="0">
              <a:solidFill>
                <a:srgbClr val="002060"/>
              </a:solidFill>
              <a:cs typeface="Times" panose="02020603050405020304" pitchFamily="18" charset="0"/>
            </a:endParaRPr>
          </a:p>
          <a:p>
            <a:pPr marL="857250" lvl="3" indent="0" eaLnBrk="1" hangingPunct="1">
              <a:spcBef>
                <a:spcPct val="0"/>
              </a:spcBef>
              <a:buNone/>
            </a:pPr>
            <a:endParaRPr lang="en-US" altLang="ja-JP" b="1" dirty="0">
              <a:solidFill>
                <a:schemeClr val="accent2"/>
              </a:solidFill>
              <a:cs typeface="Times" panose="02020603050405020304" pitchFamily="18" charset="0"/>
            </a:endParaRPr>
          </a:p>
          <a:p>
            <a:pPr marL="857250" lvl="3" indent="0" eaLnBrk="1" hangingPunct="1">
              <a:spcBef>
                <a:spcPct val="0"/>
              </a:spcBef>
              <a:buNone/>
            </a:pPr>
            <a:endParaRPr lang="en-US" altLang="ja-JP" b="1" dirty="0" smtClean="0">
              <a:solidFill>
                <a:schemeClr val="accent2"/>
              </a:solidFill>
              <a:cs typeface="Times" panose="02020603050405020304" pitchFamily="18" charset="0"/>
            </a:endParaRPr>
          </a:p>
          <a:p>
            <a:pPr marL="857250" lvl="3" indent="0" eaLnBrk="1" hangingPunct="1">
              <a:spcBef>
                <a:spcPct val="0"/>
              </a:spcBef>
              <a:buNone/>
            </a:pPr>
            <a:r>
              <a:rPr lang="en-US" altLang="ja-JP" b="1" dirty="0" smtClean="0">
                <a:solidFill>
                  <a:srgbClr val="002060"/>
                </a:solidFill>
                <a:cs typeface="Times" panose="02020603050405020304" pitchFamily="18" charset="0"/>
              </a:rPr>
              <a:t>COBAND WEB </a:t>
            </a:r>
            <a:r>
              <a:rPr lang="en-US" altLang="ja-JP" b="1" dirty="0">
                <a:solidFill>
                  <a:srgbClr val="002060"/>
                </a:solidFill>
                <a:cs typeface="Times" panose="02020603050405020304" pitchFamily="18" charset="0"/>
              </a:rPr>
              <a:t>page      http://hep.px.tsukuba.ac.jp/coband/eng/</a:t>
            </a:r>
            <a:endParaRPr lang="en-US" altLang="ja-JP" b="1" dirty="0" smtClean="0">
              <a:solidFill>
                <a:srgbClr val="002060"/>
              </a:solidFill>
              <a:cs typeface="Times" panose="02020603050405020304" pitchFamily="18" charset="0"/>
            </a:endParaRP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title"/>
          </p:nvPr>
        </p:nvSpPr>
        <p:spPr>
          <a:xfrm>
            <a:off x="1475656" y="98762"/>
            <a:ext cx="5759450" cy="815975"/>
          </a:xfr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ja-JP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Summary</a:t>
            </a:r>
            <a:endParaRPr lang="ja-JP" altLang="en-US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52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19"/>
    </mc:Choice>
    <mc:Fallback xmlns="">
      <p:transition spd="slow" advTm="7971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1800" y="1268760"/>
            <a:ext cx="3784848" cy="1143000"/>
          </a:xfrm>
        </p:spPr>
        <p:txBody>
          <a:bodyPr/>
          <a:lstStyle/>
          <a:p>
            <a:pPr algn="ctr">
              <a:defRPr/>
            </a:pPr>
            <a:r>
              <a:rPr lang="en-US" altLang="ja-JP" sz="4800" dirty="0" smtClean="0">
                <a:solidFill>
                  <a:srgbClr val="0070C0"/>
                </a:solidFill>
                <a:effectLst/>
              </a:rPr>
              <a:t>BACKUP</a:t>
            </a:r>
            <a:endParaRPr lang="ja-JP" altLang="en-US" sz="4800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AC3D4-7C89-4709-940D-445001E80A1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  <p:transition spd="slow" advTm="91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556792"/>
            <a:ext cx="3294093" cy="40783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6652" y="228600"/>
            <a:ext cx="8350696" cy="106680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Development of SOI Charge sensitive preamplifier</a:t>
            </a:r>
            <a:br>
              <a:rPr kumimoji="1"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(SOI-STJ5)</a:t>
            </a:r>
            <a:r>
              <a:rPr kumimoji="1"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kumimoji="1" lang="ja-JP" altLang="en-US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752600"/>
            <a:ext cx="4536504" cy="4343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STJ capacitance is not so small      ( 20pF for 20μm square STJ).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STJ response speed is a few</a:t>
            </a:r>
            <a:r>
              <a:rPr lang="ja-JP" altLang="en-US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ja-JP" sz="2000" b="1" dirty="0" err="1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μsec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STJ </a:t>
            </a:r>
            <a:r>
              <a:rPr lang="en-US" altLang="ja-JP" sz="20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 at a constant voltage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mode is favorable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r>
              <a:rPr lang="ja-JP" altLang="en-US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→　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L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ow input impedance</a:t>
            </a:r>
          </a:p>
          <a:p>
            <a:pPr marL="457200" lvl="1" indent="0">
              <a:buNone/>
            </a:pP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    charge amplifier </a:t>
            </a:r>
          </a:p>
          <a:p>
            <a:pPr marL="457200" lvl="1" indent="0">
              <a:buNone/>
            </a:pP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    operational for 1MHz.</a:t>
            </a:r>
            <a:endParaRPr lang="en-US" altLang="ja-JP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kumimoji="1" lang="ja-JP" altLang="en-US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A51913-7F09-4E90-A406-462681C896FA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58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1264951" y="1844825"/>
            <a:ext cx="2359952" cy="4274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707904" y="1844825"/>
            <a:ext cx="2376264" cy="43924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660232" y="1414306"/>
            <a:ext cx="792088" cy="3526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2089" y="98925"/>
            <a:ext cx="8229600" cy="528605"/>
          </a:xfrm>
        </p:spPr>
        <p:txBody>
          <a:bodyPr>
            <a:noAutofit/>
          </a:bodyPr>
          <a:lstStyle/>
          <a:p>
            <a:pPr algn="ctr"/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Op-amp Circuit</a:t>
            </a:r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for STJ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(SOI-STJ5 design)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373" y="1124744"/>
            <a:ext cx="7553325" cy="523875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011241" y="4521909"/>
            <a:ext cx="1051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tx1"/>
                </a:solidFill>
              </a:rPr>
              <a:t>Buffer stage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459170" y="5887603"/>
            <a:ext cx="260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>
                <a:solidFill>
                  <a:schemeClr val="tx1"/>
                </a:solidFill>
              </a:rPr>
              <a:t>Telescopic </a:t>
            </a:r>
            <a:r>
              <a:rPr lang="en-US" altLang="ja-JP" sz="1800" b="1" dirty="0" err="1">
                <a:solidFill>
                  <a:schemeClr val="tx1"/>
                </a:solidFill>
              </a:rPr>
              <a:t>cascode</a:t>
            </a:r>
            <a:endParaRPr kumimoji="1" lang="ja-JP" altLang="en-US" sz="18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5655" y="2775456"/>
            <a:ext cx="96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tx1"/>
                </a:solidFill>
              </a:rPr>
              <a:t>Bias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058061" y="554467"/>
            <a:ext cx="5085939" cy="100371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telescopic </a:t>
            </a:r>
            <a:r>
              <a:rPr lang="en-US" altLang="ja-JP" sz="2000" b="1" dirty="0" err="1">
                <a:latin typeface="Times" panose="02020603050405020304" pitchFamily="18" charset="0"/>
                <a:cs typeface="Times" panose="02020603050405020304" pitchFamily="18" charset="0"/>
              </a:rPr>
              <a:t>cascode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 differential amplifier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Feedback C=2pF x 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R=5MΩ 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</a:rPr>
              <a:t>= 10</a:t>
            </a: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s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 b="1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Power consumption ~150W</a:t>
            </a:r>
            <a:endParaRPr lang="en-US" altLang="ja-JP" sz="20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50374" y="3430790"/>
            <a:ext cx="482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68465" y="1299260"/>
            <a:ext cx="482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95577" y="1564867"/>
            <a:ext cx="482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71382" y="1564867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2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64801" y="5846409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2625" y="1496745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W(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)/L(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76987" y="1753993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340565" y="2055396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67398" y="2062081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81209" y="2755416"/>
            <a:ext cx="58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12/7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52446" y="2595869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100/7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51447" y="2595869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100/7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71280" y="3374787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100/1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46418" y="3374787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100/1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692849" y="48060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95017" y="48060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77614" y="4990716"/>
            <a:ext cx="58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92041" y="5094955"/>
            <a:ext cx="58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131447" y="5092693"/>
            <a:ext cx="58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4/10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266812" y="5395140"/>
            <a:ext cx="1569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V</a:t>
            </a:r>
            <a:r>
              <a:rPr lang="en-US" altLang="ja-JP" sz="1600" b="1" baseline="-25000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DD</a:t>
            </a:r>
            <a:r>
              <a:rPr lang="en-US" altLang="ja-JP" sz="1600" b="1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=-V</a:t>
            </a:r>
            <a:r>
              <a:rPr lang="en-US" altLang="ja-JP" sz="1600" b="1" baseline="-25000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SS</a:t>
            </a:r>
            <a:r>
              <a:rPr lang="en-US" altLang="ja-JP" sz="1600" b="1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=1.5V</a:t>
            </a:r>
            <a:endParaRPr kumimoji="1" lang="ja-JP" altLang="en-US" sz="1600" b="1" dirty="0">
              <a:solidFill>
                <a:schemeClr val="tx1"/>
              </a:solidFill>
              <a:ea typeface="Arial Unicode MS" panose="020B0604020202020204" pitchFamily="50" charset="-128"/>
              <a:cs typeface="Times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83431" y="5792541"/>
            <a:ext cx="1101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err="1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Iref</a:t>
            </a:r>
            <a:r>
              <a:rPr lang="en-US" altLang="ja-JP" sz="1600" b="1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</a:rPr>
              <a:t>&gt;10</a:t>
            </a:r>
            <a:r>
              <a:rPr lang="en-US" altLang="ja-JP" sz="1600" b="1" dirty="0">
                <a:solidFill>
                  <a:schemeClr val="tx1"/>
                </a:solidFill>
                <a:ea typeface="Arial Unicode MS" panose="020B0604020202020204" pitchFamily="50" charset="-128"/>
                <a:cs typeface="Times" panose="02020603050405020304" pitchFamily="18" charset="0"/>
                <a:sym typeface="Symbol" panose="05050102010706020507" pitchFamily="18" charset="2"/>
              </a:rPr>
              <a:t>A</a:t>
            </a:r>
            <a:endParaRPr kumimoji="1" lang="ja-JP" altLang="en-US" sz="1600" b="1" dirty="0">
              <a:solidFill>
                <a:schemeClr val="tx1"/>
              </a:solidFill>
              <a:ea typeface="Arial Unicode MS" panose="020B0604020202020204" pitchFamily="50" charset="-128"/>
              <a:cs typeface="Times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820900" y="4448069"/>
            <a:ext cx="6543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/5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87524" y="5700675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2/5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787702" y="5697740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</a:t>
            </a:r>
            <a:r>
              <a:rPr lang="en-US" altLang="ja-JP" sz="16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2/5</a:t>
            </a:r>
            <a:endParaRPr kumimoji="1" lang="ja-JP" altLang="en-US" sz="16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150273" y="589572"/>
            <a:ext cx="3744014" cy="70788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pPr algn="l"/>
            <a:r>
              <a:rPr lang="en-US" altLang="ja-JP" sz="2000" b="1" dirty="0" smtClean="0">
                <a:ea typeface="Arial Unicode MS" pitchFamily="50" charset="-128"/>
                <a:cs typeface="Times" panose="02020603050405020304" pitchFamily="18" charset="0"/>
              </a:rPr>
              <a:t>Test of this cryogenic charge amplifier is now underway.</a:t>
            </a:r>
            <a:endParaRPr lang="ja-JP" altLang="en-US" sz="2000" b="1" dirty="0"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66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8" y="69850"/>
            <a:ext cx="9123362" cy="514350"/>
          </a:xfrm>
        </p:spPr>
        <p:txBody>
          <a:bodyPr/>
          <a:lstStyle/>
          <a:p>
            <a:pPr algn="ctr" eaLnBrk="1" hangingPunct="1"/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Motivation of Search for Cosmic Background Neutrino Decay</a:t>
            </a:r>
          </a:p>
        </p:txBody>
      </p:sp>
      <p:graphicFrame>
        <p:nvGraphicFramePr>
          <p:cNvPr id="4099" name="Object 1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71550" y="2852738"/>
          <a:ext cx="3103563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3" name="数式" r:id="rId3" imgW="2451100" imgH="1193800" progId="Equation.3">
                  <p:embed/>
                </p:oleObj>
              </mc:Choice>
              <mc:Fallback>
                <p:oleObj name="数式" r:id="rId3" imgW="2451100" imgH="1193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852738"/>
                        <a:ext cx="3103563" cy="1512887"/>
                      </a:xfrm>
                      <a:prstGeom prst="rect">
                        <a:avLst/>
                      </a:prstGeom>
                      <a:solidFill>
                        <a:srgbClr val="00B0F0">
                          <a:alpha val="12157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201613" y="4635500"/>
            <a:ext cx="8704262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285750" indent="-285750" algn="l" eaLnBrk="1" hangingPunct="1">
              <a:buFont typeface="Wingdings" panose="05000000000000000000" pitchFamily="2" charset="2"/>
              <a:buChar char="l"/>
              <a:defRPr/>
            </a:pPr>
            <a:r>
              <a:rPr lang="en-US" altLang="ja-JP" sz="1800" b="1" dirty="0" smtClean="0">
                <a:solidFill>
                  <a:srgbClr val="000066"/>
                </a:solidFill>
              </a:rPr>
              <a:t>As the neutrino lifetime is very long, we need use cosmic background neutrino to observe the neutrino decay.  To observe this decay of the cosmic background neutrino means </a:t>
            </a:r>
            <a:r>
              <a:rPr lang="en-US" altLang="ja-JP" sz="1800" b="1" dirty="0" smtClean="0"/>
              <a:t>a discovery of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/>
              <a:t>the cosmic background neutrino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predicted by cosmology.</a:t>
            </a:r>
          </a:p>
          <a:p>
            <a:pPr algn="l" eaLnBrk="1" hangingPunct="1">
              <a:defRPr/>
            </a:pPr>
            <a:endParaRPr lang="en-US" altLang="ja-JP" sz="1800" b="1" dirty="0" smtClean="0">
              <a:solidFill>
                <a:srgbClr val="000066"/>
              </a:solidFill>
            </a:endParaRPr>
          </a:p>
          <a:p>
            <a:pPr marL="285750" indent="-285750" algn="l" eaLnBrk="1" hangingPunct="1">
              <a:buFont typeface="Wingdings" panose="05000000000000000000" pitchFamily="2" charset="2"/>
              <a:buChar char="l"/>
              <a:defRPr/>
            </a:pPr>
            <a:r>
              <a:rPr lang="en-US" altLang="ja-JP" sz="1800" b="1" dirty="0" smtClean="0">
                <a:solidFill>
                  <a:srgbClr val="000066"/>
                </a:solidFill>
              </a:rPr>
              <a:t>Left-Right symmetric model predicts the neutrino lifetime larger than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17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 while the standard model predicts 2 x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43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year. </a:t>
            </a:r>
          </a:p>
          <a:p>
            <a:pPr algn="l" eaLnBrk="1" hangingPunct="1">
              <a:defRPr/>
            </a:pPr>
            <a:r>
              <a:rPr lang="en-US" altLang="ja-JP" sz="1800" b="1" dirty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   Measured neutrino lifetime limit τ &gt; 3 x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12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year. </a:t>
            </a:r>
          </a:p>
        </p:txBody>
      </p:sp>
      <p:grpSp>
        <p:nvGrpSpPr>
          <p:cNvPr id="4101" name="グループ化 2"/>
          <p:cNvGrpSpPr>
            <a:grpSpLocks/>
          </p:cNvGrpSpPr>
          <p:nvPr/>
        </p:nvGrpSpPr>
        <p:grpSpPr bwMode="auto">
          <a:xfrm>
            <a:off x="1042988" y="2011363"/>
            <a:ext cx="1441450" cy="655637"/>
            <a:chOff x="609600" y="3479800"/>
            <a:chExt cx="3225800" cy="1820863"/>
          </a:xfrm>
        </p:grpSpPr>
        <p:sp>
          <p:nvSpPr>
            <p:cNvPr id="4106" name="Line 4"/>
            <p:cNvSpPr>
              <a:spLocks noChangeShapeType="1"/>
            </p:cNvSpPr>
            <p:nvPr/>
          </p:nvSpPr>
          <p:spPr bwMode="auto">
            <a:xfrm>
              <a:off x="685800" y="4470400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7" name="Freeform 5"/>
            <p:cNvSpPr>
              <a:spLocks/>
            </p:cNvSpPr>
            <p:nvPr/>
          </p:nvSpPr>
          <p:spPr bwMode="auto">
            <a:xfrm>
              <a:off x="1308100" y="3937000"/>
              <a:ext cx="1592263" cy="558800"/>
            </a:xfrm>
            <a:custGeom>
              <a:avLst/>
              <a:gdLst>
                <a:gd name="T0" fmla="*/ 0 w 1003"/>
                <a:gd name="T1" fmla="*/ 2147483647 h 168"/>
                <a:gd name="T2" fmla="*/ 2147483647 w 1003"/>
                <a:gd name="T3" fmla="*/ 2147483647 h 168"/>
                <a:gd name="T4" fmla="*/ 2147483647 w 1003"/>
                <a:gd name="T5" fmla="*/ 2147483647 h 168"/>
                <a:gd name="T6" fmla="*/ 2147483647 w 1003"/>
                <a:gd name="T7" fmla="*/ 2147483647 h 168"/>
                <a:gd name="T8" fmla="*/ 2147483647 w 1003"/>
                <a:gd name="T9" fmla="*/ 2147483647 h 168"/>
                <a:gd name="T10" fmla="*/ 2147483647 w 1003"/>
                <a:gd name="T11" fmla="*/ 2147483647 h 168"/>
                <a:gd name="T12" fmla="*/ 2147483647 w 1003"/>
                <a:gd name="T13" fmla="*/ 2147483647 h 168"/>
                <a:gd name="T14" fmla="*/ 2147483647 w 1003"/>
                <a:gd name="T15" fmla="*/ 2147483647 h 168"/>
                <a:gd name="T16" fmla="*/ 2147483647 w 1003"/>
                <a:gd name="T17" fmla="*/ 2147483647 h 168"/>
                <a:gd name="T18" fmla="*/ 2147483647 w 1003"/>
                <a:gd name="T19" fmla="*/ 0 h 168"/>
                <a:gd name="T20" fmla="*/ 2147483647 w 1003"/>
                <a:gd name="T21" fmla="*/ 2147483647 h 168"/>
                <a:gd name="T22" fmla="*/ 2147483647 w 1003"/>
                <a:gd name="T23" fmla="*/ 2147483647 h 168"/>
                <a:gd name="T24" fmla="*/ 2147483647 w 1003"/>
                <a:gd name="T25" fmla="*/ 2147483647 h 168"/>
                <a:gd name="T26" fmla="*/ 2147483647 w 1003"/>
                <a:gd name="T27" fmla="*/ 2147483647 h 168"/>
                <a:gd name="T28" fmla="*/ 2147483647 w 1003"/>
                <a:gd name="T29" fmla="*/ 2147483647 h 168"/>
                <a:gd name="T30" fmla="*/ 2147483647 w 1003"/>
                <a:gd name="T31" fmla="*/ 2147483647 h 168"/>
                <a:gd name="T32" fmla="*/ 2147483647 w 1003"/>
                <a:gd name="T33" fmla="*/ 2147483647 h 168"/>
                <a:gd name="T34" fmla="*/ 2147483647 w 1003"/>
                <a:gd name="T35" fmla="*/ 2147483647 h 168"/>
                <a:gd name="T36" fmla="*/ 2147483647 w 1003"/>
                <a:gd name="T37" fmla="*/ 2147483647 h 168"/>
                <a:gd name="T38" fmla="*/ 2147483647 w 1003"/>
                <a:gd name="T39" fmla="*/ 2147483647 h 168"/>
                <a:gd name="T40" fmla="*/ 2147483647 w 1003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3" h="168">
                  <a:moveTo>
                    <a:pt x="0" y="160"/>
                  </a:moveTo>
                  <a:cubicBezTo>
                    <a:pt x="5" y="152"/>
                    <a:pt x="12" y="145"/>
                    <a:pt x="16" y="136"/>
                  </a:cubicBezTo>
                  <a:cubicBezTo>
                    <a:pt x="23" y="121"/>
                    <a:pt x="32" y="88"/>
                    <a:pt x="32" y="88"/>
                  </a:cubicBezTo>
                  <a:cubicBezTo>
                    <a:pt x="76" y="97"/>
                    <a:pt x="99" y="97"/>
                    <a:pt x="136" y="72"/>
                  </a:cubicBezTo>
                  <a:cubicBezTo>
                    <a:pt x="145" y="59"/>
                    <a:pt x="157" y="34"/>
                    <a:pt x="176" y="32"/>
                  </a:cubicBezTo>
                  <a:cubicBezTo>
                    <a:pt x="189" y="30"/>
                    <a:pt x="203" y="36"/>
                    <a:pt x="216" y="40"/>
                  </a:cubicBezTo>
                  <a:cubicBezTo>
                    <a:pt x="232" y="44"/>
                    <a:pt x="264" y="56"/>
                    <a:pt x="264" y="56"/>
                  </a:cubicBezTo>
                  <a:cubicBezTo>
                    <a:pt x="328" y="47"/>
                    <a:pt x="319" y="46"/>
                    <a:pt x="368" y="24"/>
                  </a:cubicBezTo>
                  <a:cubicBezTo>
                    <a:pt x="383" y="17"/>
                    <a:pt x="400" y="13"/>
                    <a:pt x="416" y="8"/>
                  </a:cubicBezTo>
                  <a:cubicBezTo>
                    <a:pt x="424" y="5"/>
                    <a:pt x="440" y="0"/>
                    <a:pt x="440" y="0"/>
                  </a:cubicBezTo>
                  <a:cubicBezTo>
                    <a:pt x="456" y="3"/>
                    <a:pt x="473" y="3"/>
                    <a:pt x="488" y="8"/>
                  </a:cubicBezTo>
                  <a:cubicBezTo>
                    <a:pt x="523" y="20"/>
                    <a:pt x="542" y="58"/>
                    <a:pt x="584" y="72"/>
                  </a:cubicBezTo>
                  <a:cubicBezTo>
                    <a:pt x="665" y="62"/>
                    <a:pt x="628" y="71"/>
                    <a:pt x="696" y="48"/>
                  </a:cubicBezTo>
                  <a:cubicBezTo>
                    <a:pt x="712" y="43"/>
                    <a:pt x="744" y="32"/>
                    <a:pt x="744" y="32"/>
                  </a:cubicBezTo>
                  <a:cubicBezTo>
                    <a:pt x="761" y="38"/>
                    <a:pt x="787" y="45"/>
                    <a:pt x="800" y="56"/>
                  </a:cubicBezTo>
                  <a:cubicBezTo>
                    <a:pt x="838" y="87"/>
                    <a:pt x="792" y="75"/>
                    <a:pt x="840" y="96"/>
                  </a:cubicBezTo>
                  <a:cubicBezTo>
                    <a:pt x="862" y="105"/>
                    <a:pt x="922" y="110"/>
                    <a:pt x="936" y="112"/>
                  </a:cubicBezTo>
                  <a:cubicBezTo>
                    <a:pt x="944" y="117"/>
                    <a:pt x="953" y="121"/>
                    <a:pt x="960" y="128"/>
                  </a:cubicBezTo>
                  <a:cubicBezTo>
                    <a:pt x="967" y="135"/>
                    <a:pt x="968" y="146"/>
                    <a:pt x="976" y="152"/>
                  </a:cubicBezTo>
                  <a:cubicBezTo>
                    <a:pt x="983" y="157"/>
                    <a:pt x="994" y="154"/>
                    <a:pt x="1000" y="160"/>
                  </a:cubicBezTo>
                  <a:cubicBezTo>
                    <a:pt x="1003" y="163"/>
                    <a:pt x="995" y="165"/>
                    <a:pt x="992" y="1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8" name="Line 6"/>
            <p:cNvSpPr>
              <a:spLocks noChangeShapeType="1"/>
            </p:cNvSpPr>
            <p:nvPr/>
          </p:nvSpPr>
          <p:spPr bwMode="auto">
            <a:xfrm>
              <a:off x="2133600" y="4470400"/>
              <a:ext cx="1295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aphicFrame>
          <p:nvGraphicFramePr>
            <p:cNvPr id="4109" name="Object 7"/>
            <p:cNvGraphicFramePr>
              <a:graphicFrameLocks noChangeAspect="1"/>
            </p:cNvGraphicFramePr>
            <p:nvPr/>
          </p:nvGraphicFramePr>
          <p:xfrm>
            <a:off x="609600" y="3860800"/>
            <a:ext cx="473075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34" name="数式" r:id="rId5" imgW="253890" imgH="330057" progId="Equation.3">
                    <p:embed/>
                  </p:oleObj>
                </mc:Choice>
                <mc:Fallback>
                  <p:oleObj name="数式" r:id="rId5" imgW="253890" imgH="3300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3860800"/>
                          <a:ext cx="473075" cy="614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0" name="Object 8"/>
            <p:cNvGraphicFramePr>
              <a:graphicFrameLocks noChangeAspect="1"/>
            </p:cNvGraphicFramePr>
            <p:nvPr/>
          </p:nvGraphicFramePr>
          <p:xfrm>
            <a:off x="3276600" y="3860800"/>
            <a:ext cx="49688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35" name="数式" r:id="rId7" imgW="266353" imgH="317087" progId="Equation.3">
                    <p:embed/>
                  </p:oleObj>
                </mc:Choice>
                <mc:Fallback>
                  <p:oleObj name="数式" r:id="rId7" imgW="266353" imgH="31708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3860800"/>
                          <a:ext cx="496888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1" name="Object 9"/>
            <p:cNvGraphicFramePr>
              <a:graphicFrameLocks noChangeAspect="1"/>
            </p:cNvGraphicFramePr>
            <p:nvPr/>
          </p:nvGraphicFramePr>
          <p:xfrm>
            <a:off x="3505200" y="4851400"/>
            <a:ext cx="3302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36" name="数式" r:id="rId9" imgW="177646" imgH="241091" progId="Equation.3">
                    <p:embed/>
                  </p:oleObj>
                </mc:Choice>
                <mc:Fallback>
                  <p:oleObj name="数式" r:id="rId9" imgW="177646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4851400"/>
                          <a:ext cx="3302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2" name="Object 10"/>
            <p:cNvGraphicFramePr>
              <a:graphicFrameLocks noChangeAspect="1"/>
            </p:cNvGraphicFramePr>
            <p:nvPr/>
          </p:nvGraphicFramePr>
          <p:xfrm>
            <a:off x="1428750" y="4500563"/>
            <a:ext cx="804863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37" name="数式" r:id="rId11" imgW="431613" imgH="241195" progId="Equation.3">
                    <p:embed/>
                  </p:oleObj>
                </mc:Choice>
                <mc:Fallback>
                  <p:oleObj name="数式" r:id="rId11" imgW="431613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750" y="4500563"/>
                          <a:ext cx="804863" cy="447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3" name="Object 11"/>
            <p:cNvGraphicFramePr>
              <a:graphicFrameLocks noChangeAspect="1"/>
            </p:cNvGraphicFramePr>
            <p:nvPr/>
          </p:nvGraphicFramePr>
          <p:xfrm>
            <a:off x="1905000" y="3479800"/>
            <a:ext cx="4953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38" name="数式" r:id="rId13" imgW="266469" imgH="241091" progId="Equation.3">
                    <p:embed/>
                  </p:oleObj>
                </mc:Choice>
                <mc:Fallback>
                  <p:oleObj name="数式" r:id="rId13" imgW="266469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3479800"/>
                          <a:ext cx="4953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102" name="オブジェクト 2"/>
          <p:cNvGraphicFramePr>
            <a:graphicFrameLocks noChangeAspect="1"/>
          </p:cNvGraphicFramePr>
          <p:nvPr/>
        </p:nvGraphicFramePr>
        <p:xfrm>
          <a:off x="2843213" y="2249488"/>
          <a:ext cx="14446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39" name="数式" r:id="rId15" imgW="787400" imgH="241300" progId="Equation.3">
                  <p:embed/>
                </p:oleObj>
              </mc:Choice>
              <mc:Fallback>
                <p:oleObj name="数式" r:id="rId15" imgW="787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249488"/>
                        <a:ext cx="1444625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B2BD625-6801-4AA5-9393-09943B6EE40F}" type="slidenum">
              <a:rPr lang="en-US" altLang="ja-JP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400" smtClean="0"/>
          </a:p>
        </p:txBody>
      </p:sp>
      <p:pic>
        <p:nvPicPr>
          <p:cNvPr id="4104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55750"/>
            <a:ext cx="36861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01613" y="677863"/>
            <a:ext cx="89423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285750" indent="-285750" algn="l" eaLnBrk="1" hangingPunct="1">
              <a:buFont typeface="Wingdings" pitchFamily="2" charset="2"/>
              <a:buChar char="l"/>
              <a:defRPr/>
            </a:pPr>
            <a:r>
              <a:rPr lang="en-US" altLang="ja-JP" sz="1800" b="1" dirty="0" smtClean="0"/>
              <a:t>Only neutrino mass is unknown in elementary particles.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/>
              <a:t>Detection of neutrino decay </a:t>
            </a:r>
            <a:r>
              <a:rPr lang="en-US" altLang="ja-JP" sz="1800" b="1" dirty="0" smtClean="0">
                <a:solidFill>
                  <a:srgbClr val="002060"/>
                </a:solidFill>
              </a:rPr>
              <a:t>enables us to measure an independent quantity of </a:t>
            </a:r>
            <a:r>
              <a:rPr lang="en-US" altLang="ja-JP" sz="1800" b="1" dirty="0" smtClean="0">
                <a:solidFill>
                  <a:srgbClr val="002060"/>
                </a:solidFill>
                <a:latin typeface="Symbol" pitchFamily="18" charset="2"/>
              </a:rPr>
              <a:t>D</a:t>
            </a:r>
            <a:r>
              <a:rPr lang="en-US" altLang="ja-JP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1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ja-JP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measured by neutrino oscillation experiments</a:t>
            </a:r>
            <a:r>
              <a:rPr lang="en-US" altLang="ja-JP" sz="1800" b="1" dirty="0" smtClean="0">
                <a:solidFill>
                  <a:srgbClr val="002060"/>
                </a:solidFill>
              </a:rPr>
              <a:t>.</a:t>
            </a:r>
            <a:r>
              <a:rPr lang="en-US" altLang="ja-JP" sz="1800" b="1" dirty="0" smtClean="0"/>
              <a:t> Thus we can obtain neutrino mass itself </a:t>
            </a:r>
          </a:p>
          <a:p>
            <a:pPr algn="l" eaLnBrk="1" hangingPunct="1">
              <a:defRPr/>
            </a:pPr>
            <a:r>
              <a:rPr lang="en-US" altLang="ja-JP" sz="1800" b="1" dirty="0" smtClean="0">
                <a:solidFill>
                  <a:srgbClr val="002060"/>
                </a:solidFill>
              </a:rPr>
              <a:t>     from these two independent measurements.</a:t>
            </a:r>
          </a:p>
        </p:txBody>
      </p:sp>
    </p:spTree>
    <p:extLst>
      <p:ext uri="{BB962C8B-B14F-4D97-AF65-F5344CB8AC3E}">
        <p14:creationId xmlns:p14="http://schemas.microsoft.com/office/powerpoint/2010/main" val="1191265763"/>
      </p:ext>
    </p:extLst>
  </p:cSld>
  <p:clrMapOvr>
    <a:masterClrMapping/>
  </p:clrMapOvr>
  <p:transition spd="slow" advTm="13270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742" name="Picture 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00213"/>
            <a:ext cx="4932362" cy="34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717" name="Picture 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45720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en-US" altLang="ja-JP" sz="2800" b="1" dirty="0">
                <a:solidFill>
                  <a:srgbClr val="FF3300"/>
                </a:solidFill>
              </a:rPr>
              <a:t>Neutrino Mass Relations </a:t>
            </a:r>
            <a:br>
              <a:rPr lang="en-US" altLang="ja-JP" sz="2800" b="1" dirty="0">
                <a:solidFill>
                  <a:srgbClr val="FF3300"/>
                </a:solidFill>
              </a:rPr>
            </a:br>
            <a:r>
              <a:rPr lang="en-US" altLang="ja-JP" sz="2800" b="1" dirty="0">
                <a:solidFill>
                  <a:srgbClr val="FF3300"/>
                </a:solidFill>
              </a:rPr>
              <a:t>and Expected Photon Energy Spectrum</a:t>
            </a:r>
          </a:p>
        </p:txBody>
      </p:sp>
      <p:graphicFrame>
        <p:nvGraphicFramePr>
          <p:cNvPr id="199734" name="Object 54"/>
          <p:cNvGraphicFramePr>
            <a:graphicFrameLocks noGrp="1" noChangeAspect="1"/>
          </p:cNvGraphicFramePr>
          <p:nvPr>
            <p:ph sz="half" idx="1"/>
          </p:nvPr>
        </p:nvGraphicFramePr>
        <p:xfrm>
          <a:off x="2987675" y="6224588"/>
          <a:ext cx="6156325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4" name="数式" r:id="rId5" imgW="5029200" imgH="457200" progId="Equation.3">
                  <p:embed/>
                </p:oleObj>
              </mc:Choice>
              <mc:Fallback>
                <p:oleObj name="数式" r:id="rId5" imgW="5029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6224588"/>
                        <a:ext cx="6156325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739" name="Object 59"/>
          <p:cNvGraphicFramePr>
            <a:graphicFrameLocks noGrp="1" noChangeAspect="1"/>
          </p:cNvGraphicFramePr>
          <p:nvPr>
            <p:ph sz="half" idx="2"/>
          </p:nvPr>
        </p:nvGraphicFramePr>
        <p:xfrm>
          <a:off x="4500563" y="5157788"/>
          <a:ext cx="4318000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5" name="数式" r:id="rId7" imgW="2869920" imgH="685800" progId="Equation.3">
                  <p:embed/>
                </p:oleObj>
              </mc:Choice>
              <mc:Fallback>
                <p:oleObj name="数式" r:id="rId7" imgW="28699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5157788"/>
                        <a:ext cx="4318000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688" name="Object 8"/>
          <p:cNvGraphicFramePr>
            <a:graphicFrameLocks noChangeAspect="1"/>
          </p:cNvGraphicFramePr>
          <p:nvPr/>
        </p:nvGraphicFramePr>
        <p:xfrm>
          <a:off x="395288" y="5445125"/>
          <a:ext cx="341153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6" name="数式" r:id="rId9" imgW="2158920" imgH="672840" progId="Equation.3">
                  <p:embed/>
                </p:oleObj>
              </mc:Choice>
              <mc:Fallback>
                <p:oleObj name="数式" r:id="rId9" imgW="215892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45125"/>
                        <a:ext cx="3411537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93" name="Line 13"/>
          <p:cNvSpPr>
            <a:spLocks noChangeShapeType="1"/>
          </p:cNvSpPr>
          <p:nvPr/>
        </p:nvSpPr>
        <p:spPr bwMode="auto">
          <a:xfrm flipH="1" flipV="1">
            <a:off x="2555875" y="2852738"/>
            <a:ext cx="4318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1835150" y="3500438"/>
            <a:ext cx="2266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>
                <a:solidFill>
                  <a:schemeClr val="tx1"/>
                </a:solidFill>
              </a:rPr>
              <a:t> Neutrino oscillation</a:t>
            </a:r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611188" y="1479550"/>
            <a:ext cx="1511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 b="1"/>
              <a:t>ν</a:t>
            </a:r>
            <a:r>
              <a:rPr lang="en-US" altLang="ja-JP" sz="2000" b="1" baseline="-25000"/>
              <a:t>3 </a:t>
            </a:r>
            <a:r>
              <a:rPr lang="en-US" altLang="ja-JP" sz="2000" b="1"/>
              <a:t>→ ν</a:t>
            </a:r>
            <a:r>
              <a:rPr lang="en-US" altLang="ja-JP" sz="2000" b="1" baseline="-25000"/>
              <a:t>2 </a:t>
            </a:r>
            <a:r>
              <a:rPr lang="en-US" altLang="ja-JP" sz="2000" b="1"/>
              <a:t>γ</a:t>
            </a:r>
          </a:p>
        </p:txBody>
      </p:sp>
      <p:sp>
        <p:nvSpPr>
          <p:cNvPr id="199700" name="Line 20"/>
          <p:cNvSpPr>
            <a:spLocks noChangeShapeType="1"/>
          </p:cNvSpPr>
          <p:nvPr/>
        </p:nvSpPr>
        <p:spPr bwMode="auto">
          <a:xfrm>
            <a:off x="1979613" y="2133600"/>
            <a:ext cx="5746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18" name="Line 38"/>
          <p:cNvSpPr>
            <a:spLocks noChangeShapeType="1"/>
          </p:cNvSpPr>
          <p:nvPr/>
        </p:nvSpPr>
        <p:spPr bwMode="auto">
          <a:xfrm>
            <a:off x="2051050" y="2420938"/>
            <a:ext cx="5762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19" name="Line 39"/>
          <p:cNvSpPr>
            <a:spLocks noChangeShapeType="1"/>
          </p:cNvSpPr>
          <p:nvPr/>
        </p:nvSpPr>
        <p:spPr bwMode="auto">
          <a:xfrm>
            <a:off x="2051050" y="2636838"/>
            <a:ext cx="5762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20" name="Text Box 40"/>
          <p:cNvSpPr txBox="1">
            <a:spLocks noChangeArrowheads="1"/>
          </p:cNvSpPr>
          <p:nvPr/>
        </p:nvSpPr>
        <p:spPr bwMode="auto">
          <a:xfrm>
            <a:off x="755650" y="1916113"/>
            <a:ext cx="17033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1800"/>
              <a:t>E</a:t>
            </a:r>
            <a:r>
              <a:rPr lang="en-US" altLang="ja-JP" sz="1800" baseline="-25000">
                <a:latin typeface="Symbol" pitchFamily="18" charset="2"/>
                <a:ea typeface="Batang" pitchFamily="18" charset="-127"/>
              </a:rPr>
              <a:t>g</a:t>
            </a:r>
            <a:r>
              <a:rPr lang="en-US" altLang="ja-JP" sz="1800" baseline="-25000">
                <a:ea typeface="Batang" pitchFamily="18" charset="-127"/>
              </a:rPr>
              <a:t> </a:t>
            </a:r>
            <a:r>
              <a:rPr lang="en-US" altLang="ja-JP" sz="1800"/>
              <a:t>= 25meV</a:t>
            </a:r>
          </a:p>
          <a:p>
            <a:pPr algn="l"/>
            <a:r>
              <a:rPr lang="en-US" altLang="ja-JP" sz="1800"/>
              <a:t>       20meV</a:t>
            </a:r>
          </a:p>
          <a:p>
            <a:pPr algn="l"/>
            <a:r>
              <a:rPr lang="en-US" altLang="ja-JP" sz="1800"/>
              <a:t>       15meV</a:t>
            </a:r>
          </a:p>
        </p:txBody>
      </p:sp>
      <p:sp>
        <p:nvSpPr>
          <p:cNvPr id="199729" name="Text Box 49"/>
          <p:cNvSpPr txBox="1">
            <a:spLocks noChangeArrowheads="1"/>
          </p:cNvSpPr>
          <p:nvPr/>
        </p:nvSpPr>
        <p:spPr bwMode="auto">
          <a:xfrm>
            <a:off x="4572000" y="1341438"/>
            <a:ext cx="4357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/>
              <a:t>Decay Photon Energy Spectrum</a:t>
            </a:r>
          </a:p>
        </p:txBody>
      </p:sp>
      <p:sp>
        <p:nvSpPr>
          <p:cNvPr id="199730" name="Line 50"/>
          <p:cNvSpPr>
            <a:spLocks noChangeShapeType="1"/>
          </p:cNvSpPr>
          <p:nvPr/>
        </p:nvSpPr>
        <p:spPr bwMode="auto">
          <a:xfrm flipH="1" flipV="1">
            <a:off x="7380288" y="3573463"/>
            <a:ext cx="433387" cy="28733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1" name="Line 51"/>
          <p:cNvSpPr>
            <a:spLocks noChangeShapeType="1"/>
          </p:cNvSpPr>
          <p:nvPr/>
        </p:nvSpPr>
        <p:spPr bwMode="auto">
          <a:xfrm flipV="1">
            <a:off x="5940425" y="2924175"/>
            <a:ext cx="71438" cy="4333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2" name="Text Box 52"/>
          <p:cNvSpPr txBox="1">
            <a:spLocks noChangeArrowheads="1"/>
          </p:cNvSpPr>
          <p:nvPr/>
        </p:nvSpPr>
        <p:spPr bwMode="auto">
          <a:xfrm>
            <a:off x="7129463" y="3933825"/>
            <a:ext cx="20145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Sharp edge with </a:t>
            </a:r>
          </a:p>
          <a:p>
            <a:r>
              <a:rPr lang="en-US" altLang="ja-JP" sz="2000" b="1"/>
              <a:t>1.9K smearing</a:t>
            </a:r>
          </a:p>
        </p:txBody>
      </p:sp>
      <p:sp>
        <p:nvSpPr>
          <p:cNvPr id="199733" name="Text Box 53"/>
          <p:cNvSpPr txBox="1">
            <a:spLocks noChangeArrowheads="1"/>
          </p:cNvSpPr>
          <p:nvPr/>
        </p:nvSpPr>
        <p:spPr bwMode="auto">
          <a:xfrm>
            <a:off x="5038725" y="3429000"/>
            <a:ext cx="1817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Red shift effect</a:t>
            </a:r>
          </a:p>
        </p:txBody>
      </p:sp>
      <p:sp>
        <p:nvSpPr>
          <p:cNvPr id="199736" name="Oval 56"/>
          <p:cNvSpPr>
            <a:spLocks noChangeArrowheads="1"/>
          </p:cNvSpPr>
          <p:nvPr/>
        </p:nvSpPr>
        <p:spPr bwMode="auto">
          <a:xfrm>
            <a:off x="684213" y="3716338"/>
            <a:ext cx="144462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9737" name="Line 57"/>
          <p:cNvSpPr>
            <a:spLocks noChangeShapeType="1"/>
          </p:cNvSpPr>
          <p:nvPr/>
        </p:nvSpPr>
        <p:spPr bwMode="auto">
          <a:xfrm flipH="1" flipV="1">
            <a:off x="827088" y="3860800"/>
            <a:ext cx="431800" cy="2889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8" name="Text Box 58"/>
          <p:cNvSpPr txBox="1">
            <a:spLocks noChangeArrowheads="1"/>
          </p:cNvSpPr>
          <p:nvPr/>
        </p:nvSpPr>
        <p:spPr bwMode="auto">
          <a:xfrm>
            <a:off x="1166813" y="4106863"/>
            <a:ext cx="2778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/>
              <a:t> m</a:t>
            </a:r>
            <a:r>
              <a:rPr lang="en-US" altLang="ja-JP" sz="1800" baseline="-25000"/>
              <a:t>3 </a:t>
            </a:r>
            <a:r>
              <a:rPr lang="en-US" altLang="ja-JP" sz="1800"/>
              <a:t>= 50meV, m</a:t>
            </a:r>
            <a:r>
              <a:rPr lang="en-US" altLang="ja-JP" sz="1800" baseline="-25000"/>
              <a:t>2</a:t>
            </a:r>
            <a:r>
              <a:rPr lang="en-US" altLang="ja-JP" sz="1800"/>
              <a:t> = 10 meV,</a:t>
            </a:r>
          </a:p>
          <a:p>
            <a:r>
              <a:rPr lang="en-US" altLang="ja-JP" sz="1800"/>
              <a:t>E</a:t>
            </a:r>
            <a:r>
              <a:rPr lang="en-US" altLang="ja-JP" sz="1800" baseline="-25000"/>
              <a:t>γ</a:t>
            </a:r>
            <a:r>
              <a:rPr lang="en-US" altLang="ja-JP" sz="1800"/>
              <a:t> = 24meV</a:t>
            </a:r>
          </a:p>
        </p:txBody>
      </p:sp>
    </p:spTree>
    <p:extLst>
      <p:ext uri="{BB962C8B-B14F-4D97-AF65-F5344CB8AC3E}">
        <p14:creationId xmlns:p14="http://schemas.microsoft.com/office/powerpoint/2010/main" val="24441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9990" y="229640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Zodiacal Emission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429990" y="1484784"/>
                <a:ext cx="8229600" cy="482453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Thermal emission from the interplanetary dust cloud</a:t>
                </a: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m:rPr>
                          <m:aln/>
                        </m:rPr>
                        <a:rPr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num>
                                <m:den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e>
                          </m:d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m:rPr>
                          <m:brk m:alnAt="1"/>
                        </m:rP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×</m:t>
                      </m:r>
                      <m:sSup>
                        <m:s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𝐴</m:t>
                          </m:r>
                          <m:d>
                            <m:d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𝜈</m:t>
                                  </m:r>
                                </m:num>
                                <m:den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−</m:t>
                                  </m:r>
                                  <m:r>
                                    <a:rPr lang="en-US" altLang="ja-JP" sz="2400" b="0" i="1" smtClean="0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5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𝐵</m:t>
                          </m:r>
                        </m:sup>
                      </m:sSup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W</m:t>
                      </m:r>
                      <m:sSup>
                        <m:s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m</m:t>
                          </m:r>
                        </m:e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−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sr</m:t>
                          </m:r>
                        </m:e>
                        <m: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−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00050"/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𝑇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270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𝐾</m:t>
                    </m:r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𝐴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6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𝐵</m:t>
                    </m:r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0</m:t>
                    </m:r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.</m:t>
                    </m:r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3</m:t>
                    </m:r>
                  </m:oMath>
                </a14:m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00050"/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h</m:t>
                    </m:r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[</a:t>
                </a:r>
                <a:r>
                  <a:rPr lang="en-US" altLang="ja-JP" sz="2400" b="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Js</a:t>
                </a:r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],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𝑐</m:t>
                    </m:r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[m/s],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[m] </a:t>
                </a:r>
              </a:p>
              <a:p>
                <a:pPr marL="57150" indent="0">
                  <a:buNone/>
                </a:pP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57150" indent="0"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Emission(ZE) is overwhelmingly dominating. Here we consider only ZE as the background.</a:t>
                </a:r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9990" y="1484784"/>
                <a:ext cx="8229600" cy="4824536"/>
              </a:xfrm>
              <a:blipFill>
                <a:blip r:embed="rId2"/>
                <a:stretch>
                  <a:fillRect l="-1185" t="-885" r="-18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203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9990" y="229640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Zodiacal Emission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6" t="10466" r="11744" b="6078"/>
          <a:stretch/>
        </p:blipFill>
        <p:spPr bwMode="auto">
          <a:xfrm>
            <a:off x="1172099" y="1133191"/>
            <a:ext cx="7880050" cy="4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 rot="16200000">
            <a:off x="-1133242" y="3285797"/>
            <a:ext cx="4177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Surface brightness  </a:t>
            </a:r>
            <a:r>
              <a:rPr lang="en-US" altLang="ja-JP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ja-JP" sz="2000" b="1" i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I</a:t>
            </a:r>
            <a:r>
              <a:rPr lang="en-US" altLang="ja-JP" sz="2000" b="1" i="1" baseline="-25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</a:t>
            </a:r>
            <a:r>
              <a:rPr lang="en-US" altLang="ja-JP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 [W/m</a:t>
            </a:r>
            <a:r>
              <a:rPr lang="en-US" altLang="ja-JP" sz="2000" b="1" baseline="30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2</a:t>
            </a:r>
            <a:r>
              <a:rPr lang="en-US" altLang="ja-JP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/</a:t>
            </a:r>
            <a:r>
              <a:rPr lang="en-US" altLang="ja-JP" sz="2000" b="1" dirty="0" err="1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sr</a:t>
            </a:r>
            <a:r>
              <a:rPr lang="en-US" altLang="ja-JP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]</a:t>
            </a:r>
            <a:endParaRPr kumimoji="1" lang="ja-JP" altLang="en-US" sz="2000" b="1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99792" y="5638457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</a:t>
            </a:r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m</a:t>
            </a:r>
            <a:endParaRPr kumimoji="1" lang="ja-JP" altLang="en-US" sz="2400" b="1" dirty="0">
              <a:latin typeface="Arial Narrow" panose="020B060602020203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86420" y="5638457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10</a:t>
            </a:r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m</a:t>
            </a:r>
            <a:endParaRPr kumimoji="1" lang="ja-JP" altLang="en-US" sz="2400" b="1" dirty="0">
              <a:latin typeface="Arial Narrow" panose="020B060602020203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9922" y="5638457"/>
            <a:ext cx="1010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100</a:t>
            </a:r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m</a:t>
            </a:r>
            <a:endParaRPr kumimoji="1" lang="ja-JP" altLang="en-US" sz="2400" b="1" dirty="0">
              <a:latin typeface="Arial Narrow" panose="020B060602020203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11570" y="5638456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1m</a:t>
            </a:r>
            <a:r>
              <a:rPr kumimoji="1" lang="en-US" altLang="ja-JP" sz="2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endParaRPr kumimoji="1" lang="ja-JP" altLang="en-US" sz="2400" b="1" dirty="0">
              <a:latin typeface="Arial Narrow" panose="020B060602020203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05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747127"/>
            <a:ext cx="8367926" cy="1785700"/>
          </a:xfrm>
        </p:spPr>
        <p:txBody>
          <a:bodyPr>
            <a:noAutofit/>
          </a:bodyPr>
          <a:lstStyle/>
          <a:p>
            <a:pPr marL="0" indent="0">
              <a:lnSpc>
                <a:spcPts val="1500"/>
              </a:lnSpc>
              <a:buNone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pPr>
              <a:lnSpc>
                <a:spcPts val="1600"/>
              </a:lnSpc>
            </a:pP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is at 5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6" y="2755462"/>
            <a:ext cx="4720310" cy="2326094"/>
          </a:xfrm>
          <a:prstGeom prst="rect">
            <a:avLst/>
          </a:prstGeom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901919" y="2503449"/>
            <a:ext cx="3992926" cy="3012565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テキスト ボックス 9"/>
          <p:cNvSpPr txBox="1"/>
          <p:nvPr/>
        </p:nvSpPr>
        <p:spPr>
          <a:xfrm>
            <a:off x="323528" y="4992794"/>
            <a:ext cx="455507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40"/>
            </a:pPr>
            <a:r>
              <a:rPr kumimoji="1" lang="en-US" altLang="ja-JP" sz="1400" b="1" dirty="0" smtClean="0"/>
              <a:t>             50                  60                 70                 80</a:t>
            </a:r>
          </a:p>
          <a:p>
            <a:pPr algn="r"/>
            <a:r>
              <a:rPr kumimoji="1" lang="en-US" altLang="ja-JP" sz="1400" b="1" dirty="0" smtClean="0"/>
              <a:t>λ</a:t>
            </a:r>
            <a:r>
              <a:rPr lang="ja-JP" altLang="en-US" sz="1400" b="1" dirty="0" smtClean="0"/>
              <a:t>（</a:t>
            </a:r>
            <a:r>
              <a:rPr lang="en-US" altLang="ja-JP" sz="1400" b="1" dirty="0" err="1" smtClean="0"/>
              <a:t>μm</a:t>
            </a:r>
            <a:r>
              <a:rPr lang="en-US" altLang="ja-JP" sz="1400" b="1" dirty="0" smtClean="0"/>
              <a:t>)</a:t>
            </a:r>
            <a:r>
              <a:rPr kumimoji="1" lang="ja-JP" altLang="en-US" sz="1400" b="1" dirty="0" smtClean="0"/>
              <a:t>　</a:t>
            </a:r>
            <a:endParaRPr kumimoji="1" lang="ja-JP" altLang="en-US" sz="1400" b="1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244021" y="4293096"/>
            <a:ext cx="4555075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066694" y="4316435"/>
            <a:ext cx="2161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Zodiacal Emission 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83064" y="2971030"/>
            <a:ext cx="3288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Excess due to Neutrino Decay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1547664" y="3645024"/>
            <a:ext cx="0" cy="6480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フリーフォーム 20"/>
          <p:cNvSpPr/>
          <p:nvPr/>
        </p:nvSpPr>
        <p:spPr>
          <a:xfrm>
            <a:off x="1561171" y="3646449"/>
            <a:ext cx="3122341" cy="345688"/>
          </a:xfrm>
          <a:custGeom>
            <a:avLst/>
            <a:gdLst>
              <a:gd name="connsiteX0" fmla="*/ 0 w 3122341"/>
              <a:gd name="connsiteY0" fmla="*/ 0 h 345688"/>
              <a:gd name="connsiteX1" fmla="*/ 1382751 w 3122341"/>
              <a:gd name="connsiteY1" fmla="*/ 89210 h 345688"/>
              <a:gd name="connsiteX2" fmla="*/ 3122341 w 3122341"/>
              <a:gd name="connsiteY2" fmla="*/ 345688 h 345688"/>
              <a:gd name="connsiteX3" fmla="*/ 3122341 w 3122341"/>
              <a:gd name="connsiteY3" fmla="*/ 345688 h 34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2341" h="345688">
                <a:moveTo>
                  <a:pt x="0" y="0"/>
                </a:moveTo>
                <a:cubicBezTo>
                  <a:pt x="431180" y="15797"/>
                  <a:pt x="862361" y="31595"/>
                  <a:pt x="1382751" y="89210"/>
                </a:cubicBezTo>
                <a:cubicBezTo>
                  <a:pt x="1903141" y="146825"/>
                  <a:pt x="3122341" y="345688"/>
                  <a:pt x="3122341" y="345688"/>
                </a:cubicBezTo>
                <a:lnTo>
                  <a:pt x="3122341" y="345688"/>
                </a:lnTo>
              </a:path>
            </a:pathLst>
          </a:cu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7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340600" cy="46672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STJ Energy Resolution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DCC53-8C46-4248-963E-E59A05299DDC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26627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28" name="Rectangle 34"/>
          <p:cNvSpPr>
            <a:spLocks noChangeArrowheads="1"/>
          </p:cNvSpPr>
          <p:nvPr/>
        </p:nvSpPr>
        <p:spPr bwMode="auto">
          <a:xfrm>
            <a:off x="4932363" y="1700213"/>
            <a:ext cx="3924300" cy="1206500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00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Δ</a:t>
            </a:r>
            <a:r>
              <a:rPr kumimoji="0" lang="en-GB" altLang="ja-JP" sz="20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:   </a:t>
            </a: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Band gap energy</a:t>
            </a:r>
            <a:endParaRPr kumimoji="0" lang="ja-JP" altLang="en-GB" sz="2400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F:     Fano factor (= 0.2)</a:t>
            </a:r>
          </a:p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E:     Incident particle energy</a:t>
            </a:r>
            <a:endParaRPr kumimoji="0" lang="ja-JP" altLang="en-GB" sz="2400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</p:txBody>
      </p:sp>
      <p:sp>
        <p:nvSpPr>
          <p:cNvPr id="26629" name="Rectangle 42"/>
          <p:cNvSpPr>
            <a:spLocks noChangeArrowheads="1"/>
          </p:cNvSpPr>
          <p:nvPr/>
        </p:nvSpPr>
        <p:spPr bwMode="auto">
          <a:xfrm>
            <a:off x="4427538" y="3860800"/>
            <a:ext cx="4572000" cy="1303338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FontTx/>
              <a:buNone/>
            </a:pPr>
            <a:r>
              <a:rPr kumimoji="0" lang="en-GB" altLang="ja-JP" sz="2400" b="1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Tc : Critical Temperature</a:t>
            </a:r>
            <a:endParaRPr kumimoji="0" lang="en-US" altLang="ja-JP" sz="2400" b="1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  <a:p>
            <a:pPr eaLnBrk="1" hangingPunct="1">
              <a:lnSpc>
                <a:spcPct val="103000"/>
              </a:lnSpc>
              <a:buClr>
                <a:srgbClr val="FFFFFF"/>
              </a:buClr>
              <a:buFontTx/>
              <a:buNone/>
            </a:pPr>
            <a:r>
              <a:rPr kumimoji="0" lang="en-US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  Operation is done at a temperature around 1/10 of Tc</a:t>
            </a:r>
          </a:p>
        </p:txBody>
      </p:sp>
      <p:sp>
        <p:nvSpPr>
          <p:cNvPr id="26630" name="テキスト ボックス 54"/>
          <p:cNvSpPr txBox="1">
            <a:spLocks noChangeArrowheads="1"/>
          </p:cNvSpPr>
          <p:nvPr/>
        </p:nvSpPr>
        <p:spPr bwMode="auto">
          <a:xfrm>
            <a:off x="395288" y="1341438"/>
            <a:ext cx="34813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lang="en-US" altLang="ja-JP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STJ Energy Resolution</a:t>
            </a:r>
          </a:p>
        </p:txBody>
      </p:sp>
      <p:sp>
        <p:nvSpPr>
          <p:cNvPr id="5" name="円形吹き出し 4"/>
          <p:cNvSpPr>
            <a:spLocks noChangeArrowheads="1"/>
          </p:cNvSpPr>
          <p:nvPr/>
        </p:nvSpPr>
        <p:spPr bwMode="auto">
          <a:xfrm>
            <a:off x="323850" y="5998650"/>
            <a:ext cx="8820149" cy="598999"/>
          </a:xfrm>
          <a:prstGeom prst="wedgeEllipseCallout">
            <a:avLst>
              <a:gd name="adj1" fmla="val -25285"/>
              <a:gd name="adj2" fmla="val -119442"/>
            </a:avLst>
          </a:prstGeom>
          <a:solidFill>
            <a:srgbClr val="FFFF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We reported that </a:t>
            </a:r>
            <a:r>
              <a:rPr lang="en-US" altLang="ja-JP" sz="2000" b="1" dirty="0" err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Hf</a:t>
            </a:r>
            <a:r>
              <a:rPr lang="en-US" altLang="ja-JP" sz="2000" b="1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-STJ worked as a STJ </a:t>
            </a:r>
            <a:r>
              <a:rPr lang="en-US" altLang="ja-JP" sz="2000" b="1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in TIPP2011</a:t>
            </a:r>
            <a:r>
              <a:rPr lang="en-US" altLang="ja-JP" sz="2000" b="1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. </a:t>
            </a:r>
          </a:p>
        </p:txBody>
      </p:sp>
      <p:graphicFrame>
        <p:nvGraphicFramePr>
          <p:cNvPr id="26632" name="Object 18"/>
          <p:cNvGraphicFramePr>
            <a:graphicFrameLocks noChangeAspect="1"/>
          </p:cNvGraphicFramePr>
          <p:nvPr/>
        </p:nvGraphicFramePr>
        <p:xfrm>
          <a:off x="742950" y="1989138"/>
          <a:ext cx="420370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9" name="数式" r:id="rId3" imgW="1955800" imgH="711200" progId="Equation.3">
                  <p:embed/>
                </p:oleObj>
              </mc:Choice>
              <mc:Fallback>
                <p:oleObj name="数式" r:id="rId3" imgW="1955800" imgH="71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1989138"/>
                        <a:ext cx="4203700" cy="152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表 18"/>
          <p:cNvGraphicFramePr>
            <a:graphicFrameLocks noGrp="1"/>
          </p:cNvGraphicFramePr>
          <p:nvPr/>
        </p:nvGraphicFramePr>
        <p:xfrm>
          <a:off x="395289" y="3715826"/>
          <a:ext cx="392222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720"/>
                <a:gridCol w="1018635"/>
                <a:gridCol w="1316869"/>
              </a:tblGrid>
              <a:tr h="457200">
                <a:tc>
                  <a:txBody>
                    <a:bodyPr/>
                    <a:lstStyle/>
                    <a:p>
                      <a:r>
                        <a:rPr lang="ja-JP" altLang="en-US" sz="2400" b="0" dirty="0" smtClean="0"/>
                        <a:t>　</a:t>
                      </a:r>
                      <a:r>
                        <a:rPr lang="en-US" altLang="ja-JP" sz="2400" b="0" dirty="0" smtClean="0"/>
                        <a:t>Material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5"/>
                      <a:stretch>
                        <a:fillRect l="-155484" t="-9333" r="-129032" b="-33066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5"/>
                      <a:stretch>
                        <a:fillRect l="-198000" t="-9333" b="-330667"/>
                      </a:stretch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Niobium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9.20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1.550</a:t>
                      </a:r>
                      <a:endParaRPr lang="en-US" sz="2400" b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Aluminum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1.14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0.172</a:t>
                      </a:r>
                      <a:endParaRPr lang="en-US" sz="2400" b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Hafnium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0.021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34" name="正方形/長方形 55"/>
          <p:cNvSpPr>
            <a:spLocks noChangeArrowheads="1"/>
          </p:cNvSpPr>
          <p:nvPr/>
        </p:nvSpPr>
        <p:spPr bwMode="auto">
          <a:xfrm>
            <a:off x="395288" y="5084763"/>
            <a:ext cx="3889375" cy="431800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26635" name="正方形/長方形 55"/>
          <p:cNvSpPr>
            <a:spLocks noChangeArrowheads="1"/>
          </p:cNvSpPr>
          <p:nvPr/>
        </p:nvSpPr>
        <p:spPr bwMode="auto">
          <a:xfrm>
            <a:off x="323850" y="3068638"/>
            <a:ext cx="4824413" cy="431800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 tunneling effect</a:t>
            </a:r>
            <a:endParaRPr lang="ja-JP" altLang="en-US" sz="3600" dirty="0" smtClean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667272" y="4053234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75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7086600" y="6529388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9192B93-27E8-4C27-A2B6-E0C9ED19F81A}" type="slidenum">
              <a:rPr lang="ja-JP" altLang="en-US" sz="20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ja-JP" altLang="en-US" sz="2000" smtClean="0">
              <a:solidFill>
                <a:srgbClr val="FFFFFF"/>
              </a:solidFill>
            </a:endParaRPr>
          </a:p>
        </p:txBody>
      </p:sp>
      <p:sp>
        <p:nvSpPr>
          <p:cNvPr id="13321" name="タイトル 1"/>
          <p:cNvSpPr txBox="1">
            <a:spLocks/>
          </p:cNvSpPr>
          <p:nvPr/>
        </p:nvSpPr>
        <p:spPr bwMode="auto">
          <a:xfrm>
            <a:off x="395536" y="214915"/>
            <a:ext cx="91440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Performance of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SOIFET at Cryogenic Temperature</a:t>
            </a:r>
          </a:p>
        </p:txBody>
      </p:sp>
      <p:sp>
        <p:nvSpPr>
          <p:cNvPr id="18437" name="テキスト ボックス 1"/>
          <p:cNvSpPr txBox="1">
            <a:spLocks noChangeArrowheads="1"/>
          </p:cNvSpPr>
          <p:nvPr/>
        </p:nvSpPr>
        <p:spPr bwMode="auto">
          <a:xfrm>
            <a:off x="224393" y="1303693"/>
            <a:ext cx="444365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Saturating current is higher as the temperature becomes lower.</a:t>
            </a: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endParaRPr lang="en-US" altLang="ja-JP" sz="1600" b="1" dirty="0" smtClean="0">
              <a:solidFill>
                <a:srgbClr val="0070C0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1600" b="1" dirty="0" smtClean="0">
                <a:solidFill>
                  <a:srgbClr val="0070C0"/>
                </a:solidFill>
                <a:latin typeface="+mn-lt"/>
              </a:rPr>
              <a:t>Non-linearity was found at cryogenic temperature near threshold region. This problem was solved by improving LDD(Lightly Doped Drain).</a:t>
            </a:r>
            <a:endParaRPr lang="en-US" altLang="ja-JP" sz="1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8439" name="テキスト ボックス 1"/>
          <p:cNvSpPr txBox="1">
            <a:spLocks noChangeArrowheads="1"/>
          </p:cNvSpPr>
          <p:nvPr/>
        </p:nvSpPr>
        <p:spPr bwMode="auto">
          <a:xfrm>
            <a:off x="4892143" y="1285798"/>
            <a:ext cx="426515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2000" dirty="0">
                <a:solidFill>
                  <a:srgbClr val="FF3300"/>
                </a:solidFill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At cryogenic temperature (3K),</a:t>
            </a:r>
            <a:endParaRPr lang="en-US" altLang="ja-JP" sz="1600" b="1" dirty="0">
              <a:solidFill>
                <a:srgbClr val="002060"/>
              </a:solidFill>
              <a:latin typeface="+mn-lt"/>
            </a:endParaRPr>
          </a:p>
          <a:p>
            <a:pPr marL="285750" indent="-285750" eaLnBrk="1" hangingPunct="1">
              <a:spcBef>
                <a:spcPct val="0"/>
              </a:spcBef>
              <a:buClr>
                <a:srgbClr val="66FF66"/>
              </a:buClr>
              <a:buFont typeface="Wingdings" panose="05000000000000000000" pitchFamily="2" charset="2"/>
              <a:buChar char="l"/>
            </a:pP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Threshold rise in I</a:t>
            </a:r>
            <a:r>
              <a:rPr lang="en-US" altLang="ja-JP" sz="1600" b="1" baseline="-25000" dirty="0" smtClean="0">
                <a:solidFill>
                  <a:srgbClr val="002060"/>
                </a:solidFill>
                <a:latin typeface="+mn-lt"/>
              </a:rPr>
              <a:t>ds</a:t>
            </a: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-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+mn-lt"/>
              </a:rPr>
              <a:t>V</a:t>
            </a:r>
            <a:r>
              <a:rPr lang="en-US" altLang="ja-JP" sz="1600" b="1" baseline="-25000" dirty="0" err="1" smtClean="0">
                <a:solidFill>
                  <a:srgbClr val="002060"/>
                </a:solidFill>
                <a:latin typeface="+mn-lt"/>
              </a:rPr>
              <a:t>ds</a:t>
            </a: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 curve become much sharper.</a:t>
            </a:r>
          </a:p>
          <a:p>
            <a:pPr marL="285750" indent="-285750" eaLnBrk="1" hangingPunct="1">
              <a:spcBef>
                <a:spcPct val="0"/>
              </a:spcBef>
              <a:buClr>
                <a:srgbClr val="66FF66"/>
              </a:buClr>
              <a:buFont typeface="Wingdings" panose="05000000000000000000" pitchFamily="2" charset="2"/>
              <a:buChar char="l"/>
            </a:pPr>
            <a:r>
              <a:rPr lang="en-US" altLang="ja-JP" sz="1600" b="1" dirty="0" smtClean="0">
                <a:solidFill>
                  <a:srgbClr val="002060"/>
                </a:solidFill>
                <a:latin typeface="+mn-lt"/>
              </a:rPr>
              <a:t>Subthreshold current is suppressed.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554494" y="3161389"/>
            <a:ext cx="3817277" cy="3426653"/>
            <a:chOff x="39273" y="1861435"/>
            <a:chExt cx="3817277" cy="3426653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105" y="1861435"/>
              <a:ext cx="3586445" cy="3049076"/>
            </a:xfrm>
            <a:prstGeom prst="rect">
              <a:avLst/>
            </a:prstGeom>
          </p:spPr>
        </p:pic>
        <p:sp>
          <p:nvSpPr>
            <p:cNvPr id="11" name="矢印: 上 7"/>
            <p:cNvSpPr/>
            <p:nvPr/>
          </p:nvSpPr>
          <p:spPr>
            <a:xfrm>
              <a:off x="2915816" y="2276872"/>
              <a:ext cx="484632" cy="54636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8"/>
            <p:cNvSpPr/>
            <p:nvPr/>
          </p:nvSpPr>
          <p:spPr>
            <a:xfrm rot="18966111">
              <a:off x="417163" y="4054038"/>
              <a:ext cx="1378496" cy="440043"/>
            </a:xfrm>
            <a:prstGeom prst="ellipse">
              <a:avLst/>
            </a:prstGeom>
            <a:noFill/>
            <a:ln w="508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209609" y="3578388"/>
              <a:ext cx="119295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   </a:t>
              </a:r>
              <a:r>
                <a:rPr kumimoji="1"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ROOM</a:t>
              </a:r>
              <a:endPara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̶̶̶</a:t>
              </a:r>
              <a:r>
                <a:rPr kumimoji="1" lang="ja-JP" altLang="en-US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ja-JP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3K</a:t>
              </a:r>
              <a:endParaRPr kumimoji="1" lang="ja-JP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552838" y="4826423"/>
              <a:ext cx="1210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Vds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 rot="16200000">
              <a:off x="-275076" y="2635240"/>
              <a:ext cx="10903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Ids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(A)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825722" y="3120501"/>
            <a:ext cx="4427816" cy="3698374"/>
            <a:chOff x="4341167" y="1589713"/>
            <a:chExt cx="4427816" cy="3698374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1783" y="1589713"/>
              <a:ext cx="3989958" cy="3373743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7558395" y="4826422"/>
              <a:ext cx="1210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Vgs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 rot="16200000">
              <a:off x="4026818" y="2591221"/>
              <a:ext cx="10903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Ids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(A)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994835" y="3570914"/>
              <a:ext cx="119295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   </a:t>
              </a:r>
              <a:r>
                <a:rPr kumimoji="1"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ROOM</a:t>
              </a:r>
              <a:endPara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̶̶̶</a:t>
              </a:r>
              <a:r>
                <a:rPr kumimoji="1" lang="ja-JP" altLang="en-US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ja-JP" sz="2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3K</a:t>
              </a:r>
              <a:endParaRPr kumimoji="1" lang="ja-JP" alt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1688592"/>
      </p:ext>
    </p:extLst>
  </p:cSld>
  <p:clrMapOvr>
    <a:masterClrMapping/>
  </p:clrMapOvr>
  <p:transition spd="slow" advTm="103388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334" y="1089606"/>
            <a:ext cx="7107604" cy="303014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944927"/>
            <a:ext cx="6939538" cy="300328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714375"/>
            <a:ext cx="9144000" cy="5397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1588" y="776288"/>
            <a:ext cx="9144001" cy="5397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9461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7086600" y="6529388"/>
            <a:ext cx="2057400" cy="365125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0F5FBCE-83B1-4F03-B2B9-C426BC5ADAE1}" type="slidenum">
              <a:rPr lang="ja-JP" altLang="en-US" sz="2000" smtClean="0"/>
              <a:pPr algn="r"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ja-JP" altLang="en-US" sz="2000" dirty="0" smtClean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-47956" y="-860"/>
            <a:ext cx="9144000" cy="7112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Khmer UI" panose="020B0502040204020203" pitchFamily="34" charset="0"/>
              </a:rPr>
              <a:t>Test Results of the cryogenic SOI preamplifier 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cs typeface="Khmer UI" panose="020B0502040204020203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-7491" y="1526883"/>
            <a:ext cx="241925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66FF66"/>
              </a:buClr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Amplifier gains are around 50 both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cs typeface="Khmer UI" panose="020B0502040204020203" pitchFamily="34" charset="0"/>
              </a:rPr>
              <a:t>at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cs typeface="Khmer UI" panose="020B0502040204020203" pitchFamily="34" charset="0"/>
              </a:rPr>
              <a:t>room temperature and 3K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with adjusted bias voltages of M2. </a:t>
            </a:r>
            <a:endParaRPr lang="en-US" altLang="ja-JP" b="1" dirty="0"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24114" y="4477072"/>
            <a:ext cx="250788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B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andwidth of buffer is  enough high for the amplifier of STJ signal (up to 200kHz) both at room temperature and 3K. </a:t>
            </a:r>
            <a:endParaRPr lang="en-US" altLang="ja-JP" b="1" dirty="0"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14948" y="891754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Amplifier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41040" y="3866138"/>
            <a:ext cx="729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Buffer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7852245"/>
      </p:ext>
    </p:extLst>
  </p:cSld>
  <p:clrMapOvr>
    <a:masterClrMapping/>
  </p:clrMapOvr>
  <p:transition spd="slow" advTm="17834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28</a:t>
            </a:fld>
            <a:endParaRPr lang="ja-JP" altLang="en-US" sz="2000" dirty="0"/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17707" y="15646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Temperature Dependence of I-V curve</a:t>
            </a:r>
            <a:endParaRPr lang="ja-JP" altLang="en-US" sz="2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71" y="1029451"/>
            <a:ext cx="3881185" cy="3925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695" y="1036406"/>
            <a:ext cx="3881978" cy="3927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164240" y="5445223"/>
            <a:ext cx="8850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 smtClean="0"/>
              <a:t>Threshold voltage is changed. But the other properties are almos</a:t>
            </a:r>
            <a:r>
              <a:rPr lang="en-US" altLang="ja-JP" sz="2800" dirty="0" smtClean="0"/>
              <a:t>t unchanged.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853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6622" y="163201"/>
            <a:ext cx="8102724" cy="466147"/>
          </a:xfrm>
        </p:spPr>
        <p:txBody>
          <a:bodyPr>
            <a:noAutofit/>
          </a:bodyPr>
          <a:lstStyle/>
          <a:p>
            <a:r>
              <a:rPr kumimoji="1"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 Unicode MS" panose="020B0604020202020204" pitchFamily="50" charset="-128"/>
              </a:rPr>
              <a:t>Tes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 Unicode MS" panose="020B0604020202020204" pitchFamily="50" charset="-128"/>
              </a:rPr>
              <a:t>t Results of </a:t>
            </a:r>
            <a:r>
              <a:rPr lang="en-US" altLang="ja-JP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 Unicode MS" panose="020B0604020202020204" pitchFamily="50" charset="-128"/>
              </a:rPr>
              <a:t>Nb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Arial Unicode MS" panose="020B0604020202020204" pitchFamily="50" charset="-128"/>
              </a:rPr>
              <a:t>/Al-STJ with Far-Infrared laser 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91342" y="902499"/>
            <a:ext cx="4850602" cy="456245"/>
          </a:xfrm>
        </p:spPr>
        <p:txBody>
          <a:bodyPr>
            <a:normAutofit/>
          </a:bodyPr>
          <a:lstStyle/>
          <a:p>
            <a:r>
              <a:rPr kumimoji="1" lang="en-US" altLang="ja-JP" sz="1800" dirty="0" err="1" smtClean="0"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1" lang="en-US" altLang="ja-JP" sz="1800" dirty="0" smtClean="0"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Response to Far-Infrared Laser</a:t>
            </a:r>
            <a:endParaRPr kumimoji="1" lang="ja-JP" altLang="en-US" sz="1800" dirty="0"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コンテンツ プレースホルダー 2"/>
          <p:cNvSpPr txBox="1">
            <a:spLocks/>
          </p:cNvSpPr>
          <p:nvPr/>
        </p:nvSpPr>
        <p:spPr>
          <a:xfrm>
            <a:off x="251520" y="5361401"/>
            <a:ext cx="8569461" cy="1496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-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square </a:t>
            </a:r>
            <a:r>
              <a:rPr lang="en-US" altLang="ja-JP" sz="18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made at AIST CRAVITY system</a:t>
            </a:r>
            <a:endParaRPr lang="en-US" altLang="ja-JP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Laser light was turned on and off with a chopper at a frequency of 200Hz.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Measured the change of the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I-V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curve between the laser on and off to be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50~100nA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in current.</a:t>
            </a: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70" y="1416622"/>
            <a:ext cx="9011442" cy="3690533"/>
          </a:xfrm>
          <a:prstGeom prst="rect">
            <a:avLst/>
          </a:prstGeom>
        </p:spPr>
      </p:pic>
      <p:sp>
        <p:nvSpPr>
          <p:cNvPr id="23" name="コンテンツ プレースホルダー 2"/>
          <p:cNvSpPr txBox="1">
            <a:spLocks/>
          </p:cNvSpPr>
          <p:nvPr/>
        </p:nvSpPr>
        <p:spPr>
          <a:xfrm>
            <a:off x="0" y="756471"/>
            <a:ext cx="4427984" cy="748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Far-Infrared Laser at University of Fukui</a:t>
            </a:r>
            <a:r>
              <a:rPr lang="ja-JP" altLang="en-US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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=57.2m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）</a:t>
            </a:r>
            <a:endParaRPr lang="en-US" altLang="ja-JP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9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正方形/長方形 1"/>
          <p:cNvSpPr>
            <a:spLocks noChangeArrowheads="1"/>
          </p:cNvSpPr>
          <p:nvPr/>
        </p:nvSpPr>
        <p:spPr bwMode="auto">
          <a:xfrm>
            <a:off x="4697413" y="1557338"/>
            <a:ext cx="227012" cy="3240087"/>
          </a:xfrm>
          <a:prstGeom prst="rect">
            <a:avLst/>
          </a:prstGeom>
          <a:noFill/>
          <a:ln w="9525" algn="ctr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>
              <a:solidFill>
                <a:srgbClr val="FF3300"/>
              </a:solidFill>
            </a:endParaRPr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39" y="151607"/>
            <a:ext cx="8612188" cy="957263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Big-Bang Cosmology </a:t>
            </a:r>
            <a:b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and </a:t>
            </a:r>
            <a:r>
              <a:rPr lang="en-US" altLang="ja-JP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Cosmic Background Neutrino (</a:t>
            </a:r>
            <a:r>
              <a:rPr lang="en-US" altLang="ja-JP" sz="3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CνB</a:t>
            </a:r>
            <a:r>
              <a:rPr lang="en-US" altLang="ja-JP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US" altLang="ja-JP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12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268761"/>
            <a:ext cx="7416824" cy="39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CFC22FB-AF66-4494-BB6C-131B8C8B7C98}" type="slidenum">
              <a:rPr lang="en-US" altLang="ja-JP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40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5810" y="5382161"/>
            <a:ext cx="90116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A few seconds after Big Bang</a:t>
            </a:r>
            <a:r>
              <a:rPr lang="ja-JP" altLang="en-US" sz="2000" b="1" dirty="0">
                <a:ea typeface="+mn-ea"/>
                <a:cs typeface="Times" panose="02020603050405020304" pitchFamily="18" charset="0"/>
              </a:rPr>
              <a:t> </a:t>
            </a:r>
            <a:r>
              <a:rPr lang="ja-JP" altLang="en-US" sz="2000" b="1" dirty="0" smtClean="0">
                <a:ea typeface="+mn-ea"/>
                <a:cs typeface="Times" panose="02020603050405020304" pitchFamily="18" charset="0"/>
              </a:rPr>
              <a:t>→　</a:t>
            </a: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Cosmic Background Neutrino (</a:t>
            </a:r>
            <a:r>
              <a:rPr lang="en-US" altLang="ja-JP" sz="2000" b="1" dirty="0" err="1" smtClean="0">
                <a:ea typeface="+mn-ea"/>
                <a:cs typeface="Times" panose="02020603050405020304" pitchFamily="18" charset="0"/>
              </a:rPr>
              <a:t>CνB</a:t>
            </a: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) </a:t>
            </a:r>
          </a:p>
          <a:p>
            <a:pPr algn="l"/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                                                   became free.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300,000 years after Big Bang</a:t>
            </a:r>
            <a:r>
              <a:rPr lang="ja-JP" altLang="en-US" sz="2000" b="1" dirty="0">
                <a:ea typeface="+mn-ea"/>
                <a:cs typeface="Times" panose="02020603050405020304" pitchFamily="18" charset="0"/>
              </a:rPr>
              <a:t> </a:t>
            </a:r>
            <a:r>
              <a:rPr lang="ja-JP" altLang="en-US" sz="2000" b="1" dirty="0" smtClean="0">
                <a:ea typeface="+mn-ea"/>
                <a:cs typeface="Times" panose="02020603050405020304" pitchFamily="18" charset="0"/>
              </a:rPr>
              <a:t>→ </a:t>
            </a: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Cosmic Microwave Background (CMB) </a:t>
            </a:r>
          </a:p>
          <a:p>
            <a:pPr algn="l"/>
            <a:r>
              <a:rPr lang="en-US" altLang="ja-JP" sz="2000" b="1" dirty="0">
                <a:ea typeface="+mn-ea"/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ea typeface="+mn-ea"/>
                <a:cs typeface="Times" panose="02020603050405020304" pitchFamily="18" charset="0"/>
              </a:rPr>
              <a:t>                                                  became free. </a:t>
            </a:r>
            <a:endParaRPr lang="en-US" altLang="ja-JP" sz="1600" b="1" dirty="0" smtClean="0"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381099"/>
      </p:ext>
    </p:extLst>
  </p:cSld>
  <p:clrMapOvr>
    <a:masterClrMapping/>
  </p:clrMapOvr>
  <p:transition spd="slow" advTm="4383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730625" y="1068388"/>
            <a:ext cx="598488" cy="38735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grpSp>
        <p:nvGrpSpPr>
          <p:cNvPr id="6147" name="グループ化 82"/>
          <p:cNvGrpSpPr>
            <a:grpSpLocks/>
          </p:cNvGrpSpPr>
          <p:nvPr/>
        </p:nvGrpSpPr>
        <p:grpSpPr bwMode="auto">
          <a:xfrm>
            <a:off x="488950" y="1003300"/>
            <a:ext cx="5568950" cy="4370388"/>
            <a:chOff x="280325" y="248640"/>
            <a:chExt cx="6120476" cy="4804176"/>
          </a:xfrm>
        </p:grpSpPr>
        <p:sp>
          <p:nvSpPr>
            <p:cNvPr id="6164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147483647 w 476"/>
                <a:gd name="T1" fmla="*/ 0 h 250"/>
                <a:gd name="T2" fmla="*/ 2147483647 w 476"/>
                <a:gd name="T3" fmla="*/ 2147483647 h 250"/>
                <a:gd name="T4" fmla="*/ 2147483647 w 476"/>
                <a:gd name="T5" fmla="*/ 2147483647 h 250"/>
                <a:gd name="T6" fmla="*/ 2147483647 w 476"/>
                <a:gd name="T7" fmla="*/ 2147483647 h 250"/>
                <a:gd name="T8" fmla="*/ 2147483647 w 476"/>
                <a:gd name="T9" fmla="*/ 2147483647 h 250"/>
                <a:gd name="T10" fmla="*/ 2147483647 w 476"/>
                <a:gd name="T11" fmla="*/ 2147483647 h 250"/>
                <a:gd name="T12" fmla="*/ 2147483647 w 476"/>
                <a:gd name="T13" fmla="*/ 2147483647 h 250"/>
                <a:gd name="T14" fmla="*/ 2147483647 w 476"/>
                <a:gd name="T15" fmla="*/ 2147483647 h 250"/>
                <a:gd name="T16" fmla="*/ 2147483647 w 476"/>
                <a:gd name="T17" fmla="*/ 2147483647 h 250"/>
                <a:gd name="T18" fmla="*/ 2147483647 w 476"/>
                <a:gd name="T19" fmla="*/ 2147483647 h 250"/>
                <a:gd name="T20" fmla="*/ 2147483647 w 476"/>
                <a:gd name="T21" fmla="*/ 2147483647 h 250"/>
                <a:gd name="T22" fmla="*/ 2147483647 w 476"/>
                <a:gd name="T23" fmla="*/ 2147483647 h 250"/>
                <a:gd name="T24" fmla="*/ 2147483647 w 476"/>
                <a:gd name="T25" fmla="*/ 2147483647 h 250"/>
                <a:gd name="T26" fmla="*/ 2147483647 w 476"/>
                <a:gd name="T27" fmla="*/ 2147483647 h 250"/>
                <a:gd name="T28" fmla="*/ 2147483647 w 476"/>
                <a:gd name="T29" fmla="*/ 2147483647 h 250"/>
                <a:gd name="T30" fmla="*/ 2147483647 w 476"/>
                <a:gd name="T31" fmla="*/ 2147483647 h 250"/>
                <a:gd name="T32" fmla="*/ 2147483647 w 476"/>
                <a:gd name="T33" fmla="*/ 2147483647 h 250"/>
                <a:gd name="T34" fmla="*/ 2147483647 w 476"/>
                <a:gd name="T35" fmla="*/ 2147483647 h 250"/>
                <a:gd name="T36" fmla="*/ 2147483647 w 476"/>
                <a:gd name="T37" fmla="*/ 2147483647 h 250"/>
                <a:gd name="T38" fmla="*/ 2147483647 w 476"/>
                <a:gd name="T39" fmla="*/ 2147483647 h 250"/>
                <a:gd name="T40" fmla="*/ 2147483647 w 476"/>
                <a:gd name="T41" fmla="*/ 2147483647 h 250"/>
                <a:gd name="T42" fmla="*/ 2147483647 w 476"/>
                <a:gd name="T43" fmla="*/ 2147483647 h 250"/>
                <a:gd name="T44" fmla="*/ 2147483647 w 476"/>
                <a:gd name="T45" fmla="*/ 2147483647 h 250"/>
                <a:gd name="T46" fmla="*/ 2147483647 w 476"/>
                <a:gd name="T47" fmla="*/ 2147483647 h 250"/>
                <a:gd name="T48" fmla="*/ 2147483647 w 476"/>
                <a:gd name="T49" fmla="*/ 2147483647 h 250"/>
                <a:gd name="T50" fmla="*/ 2147483647 w 476"/>
                <a:gd name="T51" fmla="*/ 2147483647 h 250"/>
                <a:gd name="T52" fmla="*/ 2147483647 w 476"/>
                <a:gd name="T53" fmla="*/ 2147483647 h 250"/>
                <a:gd name="T54" fmla="*/ 2147483647 w 476"/>
                <a:gd name="T55" fmla="*/ 2147483647 h 250"/>
                <a:gd name="T56" fmla="*/ 2147483647 w 476"/>
                <a:gd name="T57" fmla="*/ 2147483647 h 250"/>
                <a:gd name="T58" fmla="*/ 2147483647 w 476"/>
                <a:gd name="T59" fmla="*/ 2147483647 h 250"/>
                <a:gd name="T60" fmla="*/ 2147483647 w 476"/>
                <a:gd name="T61" fmla="*/ 2147483647 h 250"/>
                <a:gd name="T62" fmla="*/ 2147483647 w 476"/>
                <a:gd name="T63" fmla="*/ 2147483647 h 250"/>
                <a:gd name="T64" fmla="*/ 0 w 476"/>
                <a:gd name="T65" fmla="*/ 2147483647 h 250"/>
                <a:gd name="T66" fmla="*/ 0 w 476"/>
                <a:gd name="T67" fmla="*/ 2147483647 h 250"/>
                <a:gd name="T68" fmla="*/ 2147483647 w 476"/>
                <a:gd name="T69" fmla="*/ 0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147483647 w 935"/>
                <a:gd name="T1" fmla="*/ 0 h 444"/>
                <a:gd name="T2" fmla="*/ 2147483647 w 935"/>
                <a:gd name="T3" fmla="*/ 2147483647 h 444"/>
                <a:gd name="T4" fmla="*/ 2147483647 w 935"/>
                <a:gd name="T5" fmla="*/ 2147483647 h 444"/>
                <a:gd name="T6" fmla="*/ 2147483647 w 935"/>
                <a:gd name="T7" fmla="*/ 2147483647 h 444"/>
                <a:gd name="T8" fmla="*/ 2147483647 w 935"/>
                <a:gd name="T9" fmla="*/ 2147483647 h 444"/>
                <a:gd name="T10" fmla="*/ 2147483647 w 935"/>
                <a:gd name="T11" fmla="*/ 2147483647 h 444"/>
                <a:gd name="T12" fmla="*/ 2147483647 w 935"/>
                <a:gd name="T13" fmla="*/ 2147483647 h 444"/>
                <a:gd name="T14" fmla="*/ 2147483647 w 935"/>
                <a:gd name="T15" fmla="*/ 2147483647 h 444"/>
                <a:gd name="T16" fmla="*/ 2147483647 w 935"/>
                <a:gd name="T17" fmla="*/ 2147483647 h 444"/>
                <a:gd name="T18" fmla="*/ 2147483647 w 935"/>
                <a:gd name="T19" fmla="*/ 2147483647 h 444"/>
                <a:gd name="T20" fmla="*/ 2147483647 w 935"/>
                <a:gd name="T21" fmla="*/ 2147483647 h 444"/>
                <a:gd name="T22" fmla="*/ 2147483647 w 935"/>
                <a:gd name="T23" fmla="*/ 2147483647 h 444"/>
                <a:gd name="T24" fmla="*/ 2147483647 w 935"/>
                <a:gd name="T25" fmla="*/ 2147483647 h 444"/>
                <a:gd name="T26" fmla="*/ 2147483647 w 935"/>
                <a:gd name="T27" fmla="*/ 2147483647 h 444"/>
                <a:gd name="T28" fmla="*/ 2147483647 w 935"/>
                <a:gd name="T29" fmla="*/ 2147483647 h 444"/>
                <a:gd name="T30" fmla="*/ 2147483647 w 935"/>
                <a:gd name="T31" fmla="*/ 2147483647 h 444"/>
                <a:gd name="T32" fmla="*/ 2147483647 w 935"/>
                <a:gd name="T33" fmla="*/ 2147483647 h 444"/>
                <a:gd name="T34" fmla="*/ 2147483647 w 935"/>
                <a:gd name="T35" fmla="*/ 2147483647 h 444"/>
                <a:gd name="T36" fmla="*/ 0 w 935"/>
                <a:gd name="T37" fmla="*/ 2147483647 h 444"/>
                <a:gd name="T38" fmla="*/ 2147483647 w 935"/>
                <a:gd name="T39" fmla="*/ 2147483647 h 444"/>
                <a:gd name="T40" fmla="*/ 2147483647 w 935"/>
                <a:gd name="T41" fmla="*/ 2147483647 h 444"/>
                <a:gd name="T42" fmla="*/ 2147483647 w 935"/>
                <a:gd name="T43" fmla="*/ 2147483647 h 444"/>
                <a:gd name="T44" fmla="*/ 2147483647 w 935"/>
                <a:gd name="T45" fmla="*/ 0 h 4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2147483647 w 7"/>
                <a:gd name="T3" fmla="*/ 0 h 237"/>
                <a:gd name="T4" fmla="*/ 2147483647 w 7"/>
                <a:gd name="T5" fmla="*/ 2147483647 h 237"/>
                <a:gd name="T6" fmla="*/ 2147483647 w 7"/>
                <a:gd name="T7" fmla="*/ 2147483647 h 237"/>
                <a:gd name="T8" fmla="*/ 2147483647 w 7"/>
                <a:gd name="T9" fmla="*/ 2147483647 h 237"/>
                <a:gd name="T10" fmla="*/ 0 w 7"/>
                <a:gd name="T11" fmla="*/ 2147483647 h 237"/>
                <a:gd name="T12" fmla="*/ 0 w 7"/>
                <a:gd name="T13" fmla="*/ 0 h 2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2147483647 w 124"/>
                <a:gd name="T1" fmla="*/ 0 h 103"/>
                <a:gd name="T2" fmla="*/ 2147483647 w 124"/>
                <a:gd name="T3" fmla="*/ 0 h 103"/>
                <a:gd name="T4" fmla="*/ 2147483647 w 124"/>
                <a:gd name="T5" fmla="*/ 2147483647 h 103"/>
                <a:gd name="T6" fmla="*/ 2147483647 w 124"/>
                <a:gd name="T7" fmla="*/ 2147483647 h 103"/>
                <a:gd name="T8" fmla="*/ 0 w 124"/>
                <a:gd name="T9" fmla="*/ 2147483647 h 103"/>
                <a:gd name="T10" fmla="*/ 0 w 124"/>
                <a:gd name="T11" fmla="*/ 2147483647 h 103"/>
                <a:gd name="T12" fmla="*/ 2147483647 w 124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2147483647 w 108"/>
                <a:gd name="T1" fmla="*/ 0 h 49"/>
                <a:gd name="T2" fmla="*/ 2147483647 w 108"/>
                <a:gd name="T3" fmla="*/ 0 h 49"/>
                <a:gd name="T4" fmla="*/ 2147483647 w 108"/>
                <a:gd name="T5" fmla="*/ 2147483647 h 49"/>
                <a:gd name="T6" fmla="*/ 2147483647 w 108"/>
                <a:gd name="T7" fmla="*/ 2147483647 h 49"/>
                <a:gd name="T8" fmla="*/ 0 w 108"/>
                <a:gd name="T9" fmla="*/ 2147483647 h 49"/>
                <a:gd name="T10" fmla="*/ 0 w 108"/>
                <a:gd name="T11" fmla="*/ 2147483647 h 49"/>
                <a:gd name="T12" fmla="*/ 2147483647 w 108"/>
                <a:gd name="T13" fmla="*/ 0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3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2147483647 w 103"/>
                <a:gd name="T1" fmla="*/ 0 h 7"/>
                <a:gd name="T2" fmla="*/ 2147483647 w 103"/>
                <a:gd name="T3" fmla="*/ 0 h 7"/>
                <a:gd name="T4" fmla="*/ 2147483647 w 103"/>
                <a:gd name="T5" fmla="*/ 2147483647 h 7"/>
                <a:gd name="T6" fmla="*/ 2147483647 w 103"/>
                <a:gd name="T7" fmla="*/ 2147483647 h 7"/>
                <a:gd name="T8" fmla="*/ 0 w 103"/>
                <a:gd name="T9" fmla="*/ 2147483647 h 7"/>
                <a:gd name="T10" fmla="*/ 0 w 103"/>
                <a:gd name="T11" fmla="*/ 2147483647 h 7"/>
                <a:gd name="T12" fmla="*/ 2147483647 w 10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2147483647 w 113"/>
                <a:gd name="T3" fmla="*/ 0 h 13"/>
                <a:gd name="T4" fmla="*/ 2147483647 w 113"/>
                <a:gd name="T5" fmla="*/ 2147483647 h 13"/>
                <a:gd name="T6" fmla="*/ 2147483647 w 113"/>
                <a:gd name="T7" fmla="*/ 2147483647 h 13"/>
                <a:gd name="T8" fmla="*/ 2147483647 w 113"/>
                <a:gd name="T9" fmla="*/ 2147483647 h 13"/>
                <a:gd name="T10" fmla="*/ 0 w 113"/>
                <a:gd name="T11" fmla="*/ 2147483647 h 13"/>
                <a:gd name="T12" fmla="*/ 0 w 1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2147483647 w 110"/>
                <a:gd name="T3" fmla="*/ 0 h 43"/>
                <a:gd name="T4" fmla="*/ 2147483647 w 110"/>
                <a:gd name="T5" fmla="*/ 2147483647 h 43"/>
                <a:gd name="T6" fmla="*/ 2147483647 w 110"/>
                <a:gd name="T7" fmla="*/ 2147483647 h 43"/>
                <a:gd name="T8" fmla="*/ 2147483647 w 110"/>
                <a:gd name="T9" fmla="*/ 2147483647 h 43"/>
                <a:gd name="T10" fmla="*/ 0 w 110"/>
                <a:gd name="T11" fmla="*/ 2147483647 h 43"/>
                <a:gd name="T12" fmla="*/ 0 w 110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2147483647 w 107"/>
                <a:gd name="T3" fmla="*/ 0 h 55"/>
                <a:gd name="T4" fmla="*/ 2147483647 w 107"/>
                <a:gd name="T5" fmla="*/ 2147483647 h 55"/>
                <a:gd name="T6" fmla="*/ 2147483647 w 107"/>
                <a:gd name="T7" fmla="*/ 2147483647 h 55"/>
                <a:gd name="T8" fmla="*/ 2147483647 w 107"/>
                <a:gd name="T9" fmla="*/ 2147483647 h 55"/>
                <a:gd name="T10" fmla="*/ 0 w 107"/>
                <a:gd name="T11" fmla="*/ 2147483647 h 55"/>
                <a:gd name="T12" fmla="*/ 0 w 107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7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2147483647 w 140"/>
                <a:gd name="T3" fmla="*/ 0 h 81"/>
                <a:gd name="T4" fmla="*/ 2147483647 w 140"/>
                <a:gd name="T5" fmla="*/ 2147483647 h 81"/>
                <a:gd name="T6" fmla="*/ 2147483647 w 140"/>
                <a:gd name="T7" fmla="*/ 2147483647 h 81"/>
                <a:gd name="T8" fmla="*/ 2147483647 w 140"/>
                <a:gd name="T9" fmla="*/ 2147483647 h 81"/>
                <a:gd name="T10" fmla="*/ 0 w 140"/>
                <a:gd name="T11" fmla="*/ 2147483647 h 81"/>
                <a:gd name="T12" fmla="*/ 0 w 140"/>
                <a:gd name="T13" fmla="*/ 0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2147483647 w 133"/>
                <a:gd name="T5" fmla="*/ 2147483647 h 97"/>
                <a:gd name="T6" fmla="*/ 2147483647 w 133"/>
                <a:gd name="T7" fmla="*/ 2147483647 h 97"/>
                <a:gd name="T8" fmla="*/ 2147483647 w 133"/>
                <a:gd name="T9" fmla="*/ 2147483647 h 97"/>
                <a:gd name="T10" fmla="*/ 0 w 133"/>
                <a:gd name="T11" fmla="*/ 2147483647 h 97"/>
                <a:gd name="T12" fmla="*/ 0 w 133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9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2147483647 w 6"/>
                <a:gd name="T3" fmla="*/ 0 h 65"/>
                <a:gd name="T4" fmla="*/ 2147483647 w 6"/>
                <a:gd name="T5" fmla="*/ 2147483647 h 65"/>
                <a:gd name="T6" fmla="*/ 2147483647 w 6"/>
                <a:gd name="T7" fmla="*/ 2147483647 h 65"/>
                <a:gd name="T8" fmla="*/ 2147483647 w 6"/>
                <a:gd name="T9" fmla="*/ 2147483647 h 65"/>
                <a:gd name="T10" fmla="*/ 0 w 6"/>
                <a:gd name="T11" fmla="*/ 2147483647 h 65"/>
                <a:gd name="T12" fmla="*/ 0 w 6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2147483647 w 87"/>
                <a:gd name="T3" fmla="*/ 0 h 60"/>
                <a:gd name="T4" fmla="*/ 2147483647 w 87"/>
                <a:gd name="T5" fmla="*/ 2147483647 h 60"/>
                <a:gd name="T6" fmla="*/ 2147483647 w 87"/>
                <a:gd name="T7" fmla="*/ 2147483647 h 60"/>
                <a:gd name="T8" fmla="*/ 2147483647 w 87"/>
                <a:gd name="T9" fmla="*/ 2147483647 h 60"/>
                <a:gd name="T10" fmla="*/ 0 w 87"/>
                <a:gd name="T11" fmla="*/ 2147483647 h 60"/>
                <a:gd name="T12" fmla="*/ 0 w 87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2147483647 w 114"/>
                <a:gd name="T3" fmla="*/ 0 h 92"/>
                <a:gd name="T4" fmla="*/ 2147483647 w 114"/>
                <a:gd name="T5" fmla="*/ 2147483647 h 92"/>
                <a:gd name="T6" fmla="*/ 2147483647 w 114"/>
                <a:gd name="T7" fmla="*/ 2147483647 h 92"/>
                <a:gd name="T8" fmla="*/ 2147483647 w 114"/>
                <a:gd name="T9" fmla="*/ 2147483647 h 92"/>
                <a:gd name="T10" fmla="*/ 0 w 114"/>
                <a:gd name="T11" fmla="*/ 0 h 92"/>
                <a:gd name="T12" fmla="*/ 0 w 114"/>
                <a:gd name="T13" fmla="*/ 0 h 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2147483647 w 113"/>
                <a:gd name="T3" fmla="*/ 0 h 75"/>
                <a:gd name="T4" fmla="*/ 2147483647 w 113"/>
                <a:gd name="T5" fmla="*/ 2147483647 h 75"/>
                <a:gd name="T6" fmla="*/ 2147483647 w 113"/>
                <a:gd name="T7" fmla="*/ 2147483647 h 75"/>
                <a:gd name="T8" fmla="*/ 2147483647 w 113"/>
                <a:gd name="T9" fmla="*/ 2147483647 h 75"/>
                <a:gd name="T10" fmla="*/ 0 w 113"/>
                <a:gd name="T11" fmla="*/ 0 h 75"/>
                <a:gd name="T12" fmla="*/ 0 w 113"/>
                <a:gd name="T13" fmla="*/ 0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3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2147483647 w 97"/>
                <a:gd name="T3" fmla="*/ 0 h 61"/>
                <a:gd name="T4" fmla="*/ 2147483647 w 97"/>
                <a:gd name="T5" fmla="*/ 2147483647 h 61"/>
                <a:gd name="T6" fmla="*/ 2147483647 w 97"/>
                <a:gd name="T7" fmla="*/ 2147483647 h 61"/>
                <a:gd name="T8" fmla="*/ 2147483647 w 97"/>
                <a:gd name="T9" fmla="*/ 2147483647 h 61"/>
                <a:gd name="T10" fmla="*/ 0 w 97"/>
                <a:gd name="T11" fmla="*/ 2147483647 h 61"/>
                <a:gd name="T12" fmla="*/ 0 w 97"/>
                <a:gd name="T13" fmla="*/ 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4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147483647 w 87"/>
                <a:gd name="T3" fmla="*/ 0 h 45"/>
                <a:gd name="T4" fmla="*/ 2147483647 w 87"/>
                <a:gd name="T5" fmla="*/ 2147483647 h 45"/>
                <a:gd name="T6" fmla="*/ 2147483647 w 87"/>
                <a:gd name="T7" fmla="*/ 2147483647 h 45"/>
                <a:gd name="T8" fmla="*/ 2147483647 w 87"/>
                <a:gd name="T9" fmla="*/ 2147483647 h 45"/>
                <a:gd name="T10" fmla="*/ 0 w 87"/>
                <a:gd name="T11" fmla="*/ 2147483647 h 45"/>
                <a:gd name="T12" fmla="*/ 0 w 87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5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2147483647 w 71"/>
                <a:gd name="T3" fmla="*/ 0 h 22"/>
                <a:gd name="T4" fmla="*/ 2147483647 w 71"/>
                <a:gd name="T5" fmla="*/ 2147483647 h 22"/>
                <a:gd name="T6" fmla="*/ 2147483647 w 71"/>
                <a:gd name="T7" fmla="*/ 2147483647 h 22"/>
                <a:gd name="T8" fmla="*/ 2147483647 w 71"/>
                <a:gd name="T9" fmla="*/ 2147483647 h 22"/>
                <a:gd name="T10" fmla="*/ 0 w 71"/>
                <a:gd name="T11" fmla="*/ 0 h 22"/>
                <a:gd name="T12" fmla="*/ 0 w 71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2147483647 w 71"/>
                <a:gd name="T3" fmla="*/ 0 h 26"/>
                <a:gd name="T4" fmla="*/ 2147483647 w 71"/>
                <a:gd name="T5" fmla="*/ 2147483647 h 26"/>
                <a:gd name="T6" fmla="*/ 2147483647 w 71"/>
                <a:gd name="T7" fmla="*/ 2147483647 h 26"/>
                <a:gd name="T8" fmla="*/ 2147483647 w 71"/>
                <a:gd name="T9" fmla="*/ 2147483647 h 26"/>
                <a:gd name="T10" fmla="*/ 0 w 71"/>
                <a:gd name="T11" fmla="*/ 0 h 26"/>
                <a:gd name="T12" fmla="*/ 0 w 71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2147483647 w 76"/>
                <a:gd name="T3" fmla="*/ 0 h 7"/>
                <a:gd name="T4" fmla="*/ 2147483647 w 76"/>
                <a:gd name="T5" fmla="*/ 2147483647 h 7"/>
                <a:gd name="T6" fmla="*/ 2147483647 w 76"/>
                <a:gd name="T7" fmla="*/ 2147483647 h 7"/>
                <a:gd name="T8" fmla="*/ 2147483647 w 76"/>
                <a:gd name="T9" fmla="*/ 2147483647 h 7"/>
                <a:gd name="T10" fmla="*/ 0 w 76"/>
                <a:gd name="T11" fmla="*/ 2147483647 h 7"/>
                <a:gd name="T12" fmla="*/ 0 w 7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8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2147483647 w 75"/>
                <a:gd name="T1" fmla="*/ 0 h 14"/>
                <a:gd name="T2" fmla="*/ 2147483647 w 75"/>
                <a:gd name="T3" fmla="*/ 0 h 14"/>
                <a:gd name="T4" fmla="*/ 2147483647 w 75"/>
                <a:gd name="T5" fmla="*/ 2147483647 h 14"/>
                <a:gd name="T6" fmla="*/ 2147483647 w 75"/>
                <a:gd name="T7" fmla="*/ 2147483647 h 14"/>
                <a:gd name="T8" fmla="*/ 0 w 75"/>
                <a:gd name="T9" fmla="*/ 2147483647 h 14"/>
                <a:gd name="T10" fmla="*/ 0 w 75"/>
                <a:gd name="T11" fmla="*/ 2147483647 h 14"/>
                <a:gd name="T12" fmla="*/ 2147483647 w 7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9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2147483647 w 56"/>
                <a:gd name="T1" fmla="*/ 0 h 20"/>
                <a:gd name="T2" fmla="*/ 2147483647 w 56"/>
                <a:gd name="T3" fmla="*/ 0 h 20"/>
                <a:gd name="T4" fmla="*/ 2147483647 w 56"/>
                <a:gd name="T5" fmla="*/ 2147483647 h 20"/>
                <a:gd name="T6" fmla="*/ 2147483647 w 56"/>
                <a:gd name="T7" fmla="*/ 2147483647 h 20"/>
                <a:gd name="T8" fmla="*/ 0 w 56"/>
                <a:gd name="T9" fmla="*/ 2147483647 h 20"/>
                <a:gd name="T10" fmla="*/ 0 w 56"/>
                <a:gd name="T11" fmla="*/ 2147483647 h 20"/>
                <a:gd name="T12" fmla="*/ 2147483647 w 56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2147483647 w 60"/>
                <a:gd name="T1" fmla="*/ 0 h 34"/>
                <a:gd name="T2" fmla="*/ 2147483647 w 60"/>
                <a:gd name="T3" fmla="*/ 0 h 34"/>
                <a:gd name="T4" fmla="*/ 2147483647 w 60"/>
                <a:gd name="T5" fmla="*/ 0 h 34"/>
                <a:gd name="T6" fmla="*/ 0 w 60"/>
                <a:gd name="T7" fmla="*/ 2147483647 h 34"/>
                <a:gd name="T8" fmla="*/ 0 w 60"/>
                <a:gd name="T9" fmla="*/ 2147483647 h 34"/>
                <a:gd name="T10" fmla="*/ 0 w 60"/>
                <a:gd name="T11" fmla="*/ 2147483647 h 34"/>
                <a:gd name="T12" fmla="*/ 2147483647 w 60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2147483647 w 38"/>
                <a:gd name="T1" fmla="*/ 0 h 19"/>
                <a:gd name="T2" fmla="*/ 2147483647 w 38"/>
                <a:gd name="T3" fmla="*/ 0 h 19"/>
                <a:gd name="T4" fmla="*/ 2147483647 w 38"/>
                <a:gd name="T5" fmla="*/ 2147483647 h 19"/>
                <a:gd name="T6" fmla="*/ 2147483647 w 38"/>
                <a:gd name="T7" fmla="*/ 2147483647 h 19"/>
                <a:gd name="T8" fmla="*/ 0 w 38"/>
                <a:gd name="T9" fmla="*/ 2147483647 h 19"/>
                <a:gd name="T10" fmla="*/ 0 w 38"/>
                <a:gd name="T11" fmla="*/ 2147483647 h 19"/>
                <a:gd name="T12" fmla="*/ 2147483647 w 3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2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147483647 w 22"/>
                <a:gd name="T1" fmla="*/ 0 h 86"/>
                <a:gd name="T2" fmla="*/ 2147483647 w 22"/>
                <a:gd name="T3" fmla="*/ 0 h 86"/>
                <a:gd name="T4" fmla="*/ 2147483647 w 22"/>
                <a:gd name="T5" fmla="*/ 2147483647 h 86"/>
                <a:gd name="T6" fmla="*/ 2147483647 w 22"/>
                <a:gd name="T7" fmla="*/ 2147483647 h 86"/>
                <a:gd name="T8" fmla="*/ 0 w 22"/>
                <a:gd name="T9" fmla="*/ 2147483647 h 86"/>
                <a:gd name="T10" fmla="*/ 0 w 22"/>
                <a:gd name="T11" fmla="*/ 2147483647 h 86"/>
                <a:gd name="T12" fmla="*/ 2147483647 w 22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3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2147483647 w 6"/>
                <a:gd name="T1" fmla="*/ 0 h 17"/>
                <a:gd name="T2" fmla="*/ 2147483647 w 6"/>
                <a:gd name="T3" fmla="*/ 0 h 17"/>
                <a:gd name="T4" fmla="*/ 2147483647 w 6"/>
                <a:gd name="T5" fmla="*/ 2147483647 h 17"/>
                <a:gd name="T6" fmla="*/ 2147483647 w 6"/>
                <a:gd name="T7" fmla="*/ 2147483647 h 17"/>
                <a:gd name="T8" fmla="*/ 0 w 6"/>
                <a:gd name="T9" fmla="*/ 2147483647 h 17"/>
                <a:gd name="T10" fmla="*/ 0 w 6"/>
                <a:gd name="T11" fmla="*/ 2147483647 h 17"/>
                <a:gd name="T12" fmla="*/ 2147483647 w 6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4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147483647 w 25"/>
                <a:gd name="T1" fmla="*/ 0 h 67"/>
                <a:gd name="T2" fmla="*/ 2147483647 w 25"/>
                <a:gd name="T3" fmla="*/ 0 h 67"/>
                <a:gd name="T4" fmla="*/ 2147483647 w 25"/>
                <a:gd name="T5" fmla="*/ 2147483647 h 67"/>
                <a:gd name="T6" fmla="*/ 2147483647 w 25"/>
                <a:gd name="T7" fmla="*/ 2147483647 h 67"/>
                <a:gd name="T8" fmla="*/ 0 w 25"/>
                <a:gd name="T9" fmla="*/ 2147483647 h 67"/>
                <a:gd name="T10" fmla="*/ 0 w 25"/>
                <a:gd name="T11" fmla="*/ 2147483647 h 67"/>
                <a:gd name="T12" fmla="*/ 2147483647 w 25"/>
                <a:gd name="T13" fmla="*/ 0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5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2147483647 w 11"/>
                <a:gd name="T1" fmla="*/ 0 h 23"/>
                <a:gd name="T2" fmla="*/ 2147483647 w 11"/>
                <a:gd name="T3" fmla="*/ 0 h 23"/>
                <a:gd name="T4" fmla="*/ 2147483647 w 11"/>
                <a:gd name="T5" fmla="*/ 2147483647 h 23"/>
                <a:gd name="T6" fmla="*/ 2147483647 w 11"/>
                <a:gd name="T7" fmla="*/ 2147483647 h 23"/>
                <a:gd name="T8" fmla="*/ 0 w 11"/>
                <a:gd name="T9" fmla="*/ 2147483647 h 23"/>
                <a:gd name="T10" fmla="*/ 0 w 11"/>
                <a:gd name="T11" fmla="*/ 2147483647 h 23"/>
                <a:gd name="T12" fmla="*/ 2147483647 w 11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6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0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0 w 9"/>
                <a:gd name="T9" fmla="*/ 2147483647 h 19"/>
                <a:gd name="T10" fmla="*/ 0 w 9"/>
                <a:gd name="T11" fmla="*/ 2147483647 h 19"/>
                <a:gd name="T12" fmla="*/ 2147483647 w 9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7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2147483647 w 40"/>
                <a:gd name="T1" fmla="*/ 0 h 83"/>
                <a:gd name="T2" fmla="*/ 2147483647 w 40"/>
                <a:gd name="T3" fmla="*/ 0 h 83"/>
                <a:gd name="T4" fmla="*/ 2147483647 w 40"/>
                <a:gd name="T5" fmla="*/ 2147483647 h 83"/>
                <a:gd name="T6" fmla="*/ 2147483647 w 40"/>
                <a:gd name="T7" fmla="*/ 2147483647 h 83"/>
                <a:gd name="T8" fmla="*/ 0 w 40"/>
                <a:gd name="T9" fmla="*/ 2147483647 h 83"/>
                <a:gd name="T10" fmla="*/ 0 w 40"/>
                <a:gd name="T11" fmla="*/ 2147483647 h 83"/>
                <a:gd name="T12" fmla="*/ 2147483647 w 40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8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9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2147483647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2147483647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1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147483647 w 4"/>
                <a:gd name="T1" fmla="*/ 0 h 83"/>
                <a:gd name="T2" fmla="*/ 2147483647 w 4"/>
                <a:gd name="T3" fmla="*/ 0 h 83"/>
                <a:gd name="T4" fmla="*/ 2147483647 w 4"/>
                <a:gd name="T5" fmla="*/ 2147483647 h 83"/>
                <a:gd name="T6" fmla="*/ 2147483647 w 4"/>
                <a:gd name="T7" fmla="*/ 2147483647 h 83"/>
                <a:gd name="T8" fmla="*/ 0 w 4"/>
                <a:gd name="T9" fmla="*/ 2147483647 h 83"/>
                <a:gd name="T10" fmla="*/ 0 w 4"/>
                <a:gd name="T11" fmla="*/ 2147483647 h 83"/>
                <a:gd name="T12" fmla="*/ 2147483647 w 4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0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4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147483647 w 3"/>
                <a:gd name="T3" fmla="*/ 0 h 86"/>
                <a:gd name="T4" fmla="*/ 2147483647 w 3"/>
                <a:gd name="T5" fmla="*/ 2147483647 h 86"/>
                <a:gd name="T6" fmla="*/ 2147483647 w 3"/>
                <a:gd name="T7" fmla="*/ 2147483647 h 86"/>
                <a:gd name="T8" fmla="*/ 2147483647 w 3"/>
                <a:gd name="T9" fmla="*/ 2147483647 h 86"/>
                <a:gd name="T10" fmla="*/ 0 w 3"/>
                <a:gd name="T11" fmla="*/ 2147483647 h 86"/>
                <a:gd name="T12" fmla="*/ 0 w 3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6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2147483647 w 15"/>
                <a:gd name="T1" fmla="*/ 0 h 17"/>
                <a:gd name="T2" fmla="*/ 2147483647 w 15"/>
                <a:gd name="T3" fmla="*/ 0 h 17"/>
                <a:gd name="T4" fmla="*/ 2147483647 w 15"/>
                <a:gd name="T5" fmla="*/ 2147483647 h 17"/>
                <a:gd name="T6" fmla="*/ 2147483647 w 15"/>
                <a:gd name="T7" fmla="*/ 2147483647 h 17"/>
                <a:gd name="T8" fmla="*/ 0 w 15"/>
                <a:gd name="T9" fmla="*/ 2147483647 h 17"/>
                <a:gd name="T10" fmla="*/ 0 w 15"/>
                <a:gd name="T11" fmla="*/ 2147483647 h 17"/>
                <a:gd name="T12" fmla="*/ 2147483647 w 15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2147483647 w 21"/>
                <a:gd name="T1" fmla="*/ 0 h 32"/>
                <a:gd name="T2" fmla="*/ 2147483647 w 21"/>
                <a:gd name="T3" fmla="*/ 0 h 32"/>
                <a:gd name="T4" fmla="*/ 2147483647 w 21"/>
                <a:gd name="T5" fmla="*/ 2147483647 h 32"/>
                <a:gd name="T6" fmla="*/ 2147483647 w 21"/>
                <a:gd name="T7" fmla="*/ 2147483647 h 32"/>
                <a:gd name="T8" fmla="*/ 0 w 21"/>
                <a:gd name="T9" fmla="*/ 2147483647 h 32"/>
                <a:gd name="T10" fmla="*/ 0 w 21"/>
                <a:gd name="T11" fmla="*/ 2147483647 h 32"/>
                <a:gd name="T12" fmla="*/ 2147483647 w 21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8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2147483647 w 1412"/>
                <a:gd name="T1" fmla="*/ 2147483647 h 950"/>
                <a:gd name="T2" fmla="*/ 2147483647 w 1412"/>
                <a:gd name="T3" fmla="*/ 2147483647 h 950"/>
                <a:gd name="T4" fmla="*/ 2147483647 w 1412"/>
                <a:gd name="T5" fmla="*/ 2147483647 h 950"/>
                <a:gd name="T6" fmla="*/ 2147483647 w 1412"/>
                <a:gd name="T7" fmla="*/ 2147483647 h 950"/>
                <a:gd name="T8" fmla="*/ 2147483647 w 1412"/>
                <a:gd name="T9" fmla="*/ 2147483647 h 950"/>
                <a:gd name="T10" fmla="*/ 2147483647 w 1412"/>
                <a:gd name="T11" fmla="*/ 2147483647 h 950"/>
                <a:gd name="T12" fmla="*/ 2147483647 w 1412"/>
                <a:gd name="T13" fmla="*/ 2147483647 h 950"/>
                <a:gd name="T14" fmla="*/ 2147483647 w 1412"/>
                <a:gd name="T15" fmla="*/ 2147483647 h 950"/>
                <a:gd name="T16" fmla="*/ 2147483647 w 1412"/>
                <a:gd name="T17" fmla="*/ 2147483647 h 950"/>
                <a:gd name="T18" fmla="*/ 2147483647 w 1412"/>
                <a:gd name="T19" fmla="*/ 2147483647 h 950"/>
                <a:gd name="T20" fmla="*/ 2147483647 w 1412"/>
                <a:gd name="T21" fmla="*/ 2147483647 h 950"/>
                <a:gd name="T22" fmla="*/ 2147483647 w 1412"/>
                <a:gd name="T23" fmla="*/ 2147483647 h 950"/>
                <a:gd name="T24" fmla="*/ 2147483647 w 1412"/>
                <a:gd name="T25" fmla="*/ 2147483647 h 950"/>
                <a:gd name="T26" fmla="*/ 2147483647 w 1412"/>
                <a:gd name="T27" fmla="*/ 2147483647 h 950"/>
                <a:gd name="T28" fmla="*/ 2147483647 w 1412"/>
                <a:gd name="T29" fmla="*/ 2147483647 h 950"/>
                <a:gd name="T30" fmla="*/ 2147483647 w 1412"/>
                <a:gd name="T31" fmla="*/ 2147483647 h 950"/>
                <a:gd name="T32" fmla="*/ 2147483647 w 1412"/>
                <a:gd name="T33" fmla="*/ 2147483647 h 950"/>
                <a:gd name="T34" fmla="*/ 2147483647 w 1412"/>
                <a:gd name="T35" fmla="*/ 2147483647 h 950"/>
                <a:gd name="T36" fmla="*/ 2147483647 w 1412"/>
                <a:gd name="T37" fmla="*/ 2147483647 h 950"/>
                <a:gd name="T38" fmla="*/ 2147483647 w 1412"/>
                <a:gd name="T39" fmla="*/ 2147483647 h 950"/>
                <a:gd name="T40" fmla="*/ 2147483647 w 1412"/>
                <a:gd name="T41" fmla="*/ 2147483647 h 950"/>
                <a:gd name="T42" fmla="*/ 2147483647 w 1412"/>
                <a:gd name="T43" fmla="*/ 2147483647 h 950"/>
                <a:gd name="T44" fmla="*/ 2147483647 w 1412"/>
                <a:gd name="T45" fmla="*/ 2147483647 h 950"/>
                <a:gd name="T46" fmla="*/ 2147483647 w 1412"/>
                <a:gd name="T47" fmla="*/ 2147483647 h 950"/>
                <a:gd name="T48" fmla="*/ 2147483647 w 1412"/>
                <a:gd name="T49" fmla="*/ 2147483647 h 950"/>
                <a:gd name="T50" fmla="*/ 2147483647 w 1412"/>
                <a:gd name="T51" fmla="*/ 2147483647 h 950"/>
                <a:gd name="T52" fmla="*/ 2147483647 w 1412"/>
                <a:gd name="T53" fmla="*/ 2147483647 h 950"/>
                <a:gd name="T54" fmla="*/ 2147483647 w 1412"/>
                <a:gd name="T55" fmla="*/ 2147483647 h 950"/>
                <a:gd name="T56" fmla="*/ 2147483647 w 1412"/>
                <a:gd name="T57" fmla="*/ 2147483647 h 950"/>
                <a:gd name="T58" fmla="*/ 2147483647 w 1412"/>
                <a:gd name="T59" fmla="*/ 2147483647 h 950"/>
                <a:gd name="T60" fmla="*/ 2147483647 w 1412"/>
                <a:gd name="T61" fmla="*/ 2147483647 h 950"/>
                <a:gd name="T62" fmla="*/ 2147483647 w 1412"/>
                <a:gd name="T63" fmla="*/ 2147483647 h 950"/>
                <a:gd name="T64" fmla="*/ 2147483647 w 1412"/>
                <a:gd name="T65" fmla="*/ 2147483647 h 950"/>
                <a:gd name="T66" fmla="*/ 2147483647 w 1412"/>
                <a:gd name="T67" fmla="*/ 2147483647 h 950"/>
                <a:gd name="T68" fmla="*/ 2147483647 w 1412"/>
                <a:gd name="T69" fmla="*/ 2147483647 h 950"/>
                <a:gd name="T70" fmla="*/ 2147483647 w 1412"/>
                <a:gd name="T71" fmla="*/ 2147483647 h 950"/>
                <a:gd name="T72" fmla="*/ 2147483647 w 1412"/>
                <a:gd name="T73" fmla="*/ 2147483647 h 950"/>
                <a:gd name="T74" fmla="*/ 2147483647 w 1412"/>
                <a:gd name="T75" fmla="*/ 2147483647 h 950"/>
                <a:gd name="T76" fmla="*/ 2147483647 w 1412"/>
                <a:gd name="T77" fmla="*/ 2147483647 h 950"/>
                <a:gd name="T78" fmla="*/ 2147483647 w 1412"/>
                <a:gd name="T79" fmla="*/ 2147483647 h 950"/>
                <a:gd name="T80" fmla="*/ 2147483647 w 1412"/>
                <a:gd name="T81" fmla="*/ 2147483647 h 950"/>
                <a:gd name="T82" fmla="*/ 2147483647 w 1412"/>
                <a:gd name="T83" fmla="*/ 2147483647 h 950"/>
                <a:gd name="T84" fmla="*/ 2147483647 w 1412"/>
                <a:gd name="T85" fmla="*/ 2147483647 h 950"/>
                <a:gd name="T86" fmla="*/ 2147483647 w 1412"/>
                <a:gd name="T87" fmla="*/ 2147483647 h 950"/>
                <a:gd name="T88" fmla="*/ 2147483647 w 1412"/>
                <a:gd name="T89" fmla="*/ 2147483647 h 950"/>
                <a:gd name="T90" fmla="*/ 2147483647 w 1412"/>
                <a:gd name="T91" fmla="*/ 2147483647 h 950"/>
                <a:gd name="T92" fmla="*/ 2147483647 w 1412"/>
                <a:gd name="T93" fmla="*/ 2147483647 h 950"/>
                <a:gd name="T94" fmla="*/ 2147483647 w 1412"/>
                <a:gd name="T95" fmla="*/ 2147483647 h 950"/>
                <a:gd name="T96" fmla="*/ 2147483647 w 1412"/>
                <a:gd name="T97" fmla="*/ 2147483647 h 950"/>
                <a:gd name="T98" fmla="*/ 2147483647 w 1412"/>
                <a:gd name="T99" fmla="*/ 2147483647 h 950"/>
                <a:gd name="T100" fmla="*/ 2147483647 w 1412"/>
                <a:gd name="T101" fmla="*/ 2147483647 h 950"/>
                <a:gd name="T102" fmla="*/ 2147483647 w 1412"/>
                <a:gd name="T103" fmla="*/ 2147483647 h 950"/>
                <a:gd name="T104" fmla="*/ 2147483647 w 1412"/>
                <a:gd name="T105" fmla="*/ 2147483647 h 950"/>
                <a:gd name="T106" fmla="*/ 2147483647 w 1412"/>
                <a:gd name="T107" fmla="*/ 2147483647 h 950"/>
                <a:gd name="T108" fmla="*/ 2147483647 w 1412"/>
                <a:gd name="T109" fmla="*/ 2147483647 h 950"/>
                <a:gd name="T110" fmla="*/ 2147483647 w 1412"/>
                <a:gd name="T111" fmla="*/ 2147483647 h 950"/>
                <a:gd name="T112" fmla="*/ 2147483647 w 1412"/>
                <a:gd name="T113" fmla="*/ 2147483647 h 950"/>
                <a:gd name="T114" fmla="*/ 2147483647 w 1412"/>
                <a:gd name="T115" fmla="*/ 2147483647 h 950"/>
                <a:gd name="T116" fmla="*/ 2147483647 w 1412"/>
                <a:gd name="T117" fmla="*/ 2147483647 h 950"/>
                <a:gd name="T118" fmla="*/ 2147483647 w 1412"/>
                <a:gd name="T119" fmla="*/ 2147483647 h 950"/>
                <a:gd name="T120" fmla="*/ 2147483647 w 1412"/>
                <a:gd name="T121" fmla="*/ 2147483647 h 950"/>
                <a:gd name="T122" fmla="*/ 2147483647 w 1412"/>
                <a:gd name="T123" fmla="*/ 2147483647 h 9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147483647 w 6"/>
                <a:gd name="T1" fmla="*/ 0 h 52"/>
                <a:gd name="T2" fmla="*/ 2147483647 w 6"/>
                <a:gd name="T3" fmla="*/ 0 h 52"/>
                <a:gd name="T4" fmla="*/ 2147483647 w 6"/>
                <a:gd name="T5" fmla="*/ 2147483647 h 52"/>
                <a:gd name="T6" fmla="*/ 2147483647 w 6"/>
                <a:gd name="T7" fmla="*/ 2147483647 h 52"/>
                <a:gd name="T8" fmla="*/ 0 w 6"/>
                <a:gd name="T9" fmla="*/ 2147483647 h 52"/>
                <a:gd name="T10" fmla="*/ 0 w 6"/>
                <a:gd name="T11" fmla="*/ 2147483647 h 52"/>
                <a:gd name="T12" fmla="*/ 2147483647 w 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0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147483647 w 4"/>
                <a:gd name="T1" fmla="*/ 0 h 17"/>
                <a:gd name="T2" fmla="*/ 2147483647 w 4"/>
                <a:gd name="T3" fmla="*/ 0 h 17"/>
                <a:gd name="T4" fmla="*/ 2147483647 w 4"/>
                <a:gd name="T5" fmla="*/ 2147483647 h 17"/>
                <a:gd name="T6" fmla="*/ 2147483647 w 4"/>
                <a:gd name="T7" fmla="*/ 2147483647 h 17"/>
                <a:gd name="T8" fmla="*/ 0 w 4"/>
                <a:gd name="T9" fmla="*/ 2147483647 h 17"/>
                <a:gd name="T10" fmla="*/ 0 w 4"/>
                <a:gd name="T11" fmla="*/ 2147483647 h 17"/>
                <a:gd name="T12" fmla="*/ 2147483647 w 4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2147483647 w 6"/>
                <a:gd name="T1" fmla="*/ 0 h 85"/>
                <a:gd name="T2" fmla="*/ 2147483647 w 6"/>
                <a:gd name="T3" fmla="*/ 0 h 85"/>
                <a:gd name="T4" fmla="*/ 2147483647 w 6"/>
                <a:gd name="T5" fmla="*/ 2147483647 h 85"/>
                <a:gd name="T6" fmla="*/ 2147483647 w 6"/>
                <a:gd name="T7" fmla="*/ 2147483647 h 85"/>
                <a:gd name="T8" fmla="*/ 0 w 6"/>
                <a:gd name="T9" fmla="*/ 2147483647 h 85"/>
                <a:gd name="T10" fmla="*/ 0 w 6"/>
                <a:gd name="T11" fmla="*/ 2147483647 h 85"/>
                <a:gd name="T12" fmla="*/ 2147483647 w 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2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2147483647 w 4"/>
                <a:gd name="T3" fmla="*/ 0 h 19"/>
                <a:gd name="T4" fmla="*/ 2147483647 w 4"/>
                <a:gd name="T5" fmla="*/ 2147483647 h 19"/>
                <a:gd name="T6" fmla="*/ 2147483647 w 4"/>
                <a:gd name="T7" fmla="*/ 2147483647 h 19"/>
                <a:gd name="T8" fmla="*/ 2147483647 w 4"/>
                <a:gd name="T9" fmla="*/ 2147483647 h 19"/>
                <a:gd name="T10" fmla="*/ 0 w 4"/>
                <a:gd name="T11" fmla="*/ 2147483647 h 19"/>
                <a:gd name="T12" fmla="*/ 0 w 4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2147483647 w 10"/>
                <a:gd name="T3" fmla="*/ 0 h 85"/>
                <a:gd name="T4" fmla="*/ 2147483647 w 10"/>
                <a:gd name="T5" fmla="*/ 2147483647 h 85"/>
                <a:gd name="T6" fmla="*/ 2147483647 w 10"/>
                <a:gd name="T7" fmla="*/ 2147483647 h 85"/>
                <a:gd name="T8" fmla="*/ 2147483647 w 10"/>
                <a:gd name="T9" fmla="*/ 2147483647 h 85"/>
                <a:gd name="T10" fmla="*/ 0 w 10"/>
                <a:gd name="T11" fmla="*/ 2147483647 h 85"/>
                <a:gd name="T12" fmla="*/ 0 w 1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4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2147483647 w 5"/>
                <a:gd name="T3" fmla="*/ 0 h 19"/>
                <a:gd name="T4" fmla="*/ 2147483647 w 5"/>
                <a:gd name="T5" fmla="*/ 2147483647 h 19"/>
                <a:gd name="T6" fmla="*/ 2147483647 w 5"/>
                <a:gd name="T7" fmla="*/ 2147483647 h 19"/>
                <a:gd name="T8" fmla="*/ 2147483647 w 5"/>
                <a:gd name="T9" fmla="*/ 2147483647 h 19"/>
                <a:gd name="T10" fmla="*/ 0 w 5"/>
                <a:gd name="T11" fmla="*/ 2147483647 h 19"/>
                <a:gd name="T12" fmla="*/ 0 w 5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2147483647 w 85"/>
                <a:gd name="T1" fmla="*/ 0 h 58"/>
                <a:gd name="T2" fmla="*/ 2147483647 w 85"/>
                <a:gd name="T3" fmla="*/ 0 h 58"/>
                <a:gd name="T4" fmla="*/ 2147483647 w 85"/>
                <a:gd name="T5" fmla="*/ 2147483647 h 58"/>
                <a:gd name="T6" fmla="*/ 2147483647 w 85"/>
                <a:gd name="T7" fmla="*/ 2147483647 h 58"/>
                <a:gd name="T8" fmla="*/ 0 w 85"/>
                <a:gd name="T9" fmla="*/ 2147483647 h 58"/>
                <a:gd name="T10" fmla="*/ 0 w 85"/>
                <a:gd name="T11" fmla="*/ 2147483647 h 58"/>
                <a:gd name="T12" fmla="*/ 2147483647 w 85"/>
                <a:gd name="T13" fmla="*/ 0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6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2147483647 w 7"/>
                <a:gd name="T1" fmla="*/ 0 h 6"/>
                <a:gd name="T2" fmla="*/ 2147483647 w 7"/>
                <a:gd name="T3" fmla="*/ 0 h 6"/>
                <a:gd name="T4" fmla="*/ 2147483647 w 7"/>
                <a:gd name="T5" fmla="*/ 2147483647 h 6"/>
                <a:gd name="T6" fmla="*/ 2147483647 w 7"/>
                <a:gd name="T7" fmla="*/ 2147483647 h 6"/>
                <a:gd name="T8" fmla="*/ 0 w 7"/>
                <a:gd name="T9" fmla="*/ 2147483647 h 6"/>
                <a:gd name="T10" fmla="*/ 0 w 7"/>
                <a:gd name="T11" fmla="*/ 2147483647 h 6"/>
                <a:gd name="T12" fmla="*/ 2147483647 w 7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8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2147483647 w 6"/>
                <a:gd name="T1" fmla="*/ 0 h 82"/>
                <a:gd name="T2" fmla="*/ 2147483647 w 6"/>
                <a:gd name="T3" fmla="*/ 0 h 82"/>
                <a:gd name="T4" fmla="*/ 2147483647 w 6"/>
                <a:gd name="T5" fmla="*/ 2147483647 h 82"/>
                <a:gd name="T6" fmla="*/ 2147483647 w 6"/>
                <a:gd name="T7" fmla="*/ 2147483647 h 82"/>
                <a:gd name="T8" fmla="*/ 0 w 6"/>
                <a:gd name="T9" fmla="*/ 2147483647 h 82"/>
                <a:gd name="T10" fmla="*/ 0 w 6"/>
                <a:gd name="T11" fmla="*/ 2147483647 h 82"/>
                <a:gd name="T12" fmla="*/ 2147483647 w 6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0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2147483647 w 5"/>
                <a:gd name="T1" fmla="*/ 0 h 68"/>
                <a:gd name="T2" fmla="*/ 2147483647 w 5"/>
                <a:gd name="T3" fmla="*/ 0 h 68"/>
                <a:gd name="T4" fmla="*/ 2147483647 w 5"/>
                <a:gd name="T5" fmla="*/ 2147483647 h 68"/>
                <a:gd name="T6" fmla="*/ 2147483647 w 5"/>
                <a:gd name="T7" fmla="*/ 2147483647 h 68"/>
                <a:gd name="T8" fmla="*/ 0 w 5"/>
                <a:gd name="T9" fmla="*/ 2147483647 h 68"/>
                <a:gd name="T10" fmla="*/ 0 w 5"/>
                <a:gd name="T11" fmla="*/ 2147483647 h 68"/>
                <a:gd name="T12" fmla="*/ 2147483647 w 5"/>
                <a:gd name="T13" fmla="*/ 0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1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2147483647 w 6"/>
                <a:gd name="T3" fmla="*/ 0 h 18"/>
                <a:gd name="T4" fmla="*/ 2147483647 w 6"/>
                <a:gd name="T5" fmla="*/ 2147483647 h 18"/>
                <a:gd name="T6" fmla="*/ 2147483647 w 6"/>
                <a:gd name="T7" fmla="*/ 2147483647 h 18"/>
                <a:gd name="T8" fmla="*/ 2147483647 w 6"/>
                <a:gd name="T9" fmla="*/ 2147483647 h 18"/>
                <a:gd name="T10" fmla="*/ 0 w 6"/>
                <a:gd name="T11" fmla="*/ 2147483647 h 18"/>
                <a:gd name="T12" fmla="*/ 0 w 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147483647 w 4"/>
                <a:gd name="T3" fmla="*/ 0 h 18"/>
                <a:gd name="T4" fmla="*/ 2147483647 w 4"/>
                <a:gd name="T5" fmla="*/ 2147483647 h 18"/>
                <a:gd name="T6" fmla="*/ 2147483647 w 4"/>
                <a:gd name="T7" fmla="*/ 2147483647 h 18"/>
                <a:gd name="T8" fmla="*/ 2147483647 w 4"/>
                <a:gd name="T9" fmla="*/ 2147483647 h 18"/>
                <a:gd name="T10" fmla="*/ 0 w 4"/>
                <a:gd name="T11" fmla="*/ 2147483647 h 18"/>
                <a:gd name="T12" fmla="*/ 0 w 4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2147483647 w 7"/>
                <a:gd name="T3" fmla="*/ 0 h 83"/>
                <a:gd name="T4" fmla="*/ 2147483647 w 7"/>
                <a:gd name="T5" fmla="*/ 2147483647 h 83"/>
                <a:gd name="T6" fmla="*/ 2147483647 w 7"/>
                <a:gd name="T7" fmla="*/ 2147483647 h 83"/>
                <a:gd name="T8" fmla="*/ 2147483647 w 7"/>
                <a:gd name="T9" fmla="*/ 2147483647 h 83"/>
                <a:gd name="T10" fmla="*/ 0 w 7"/>
                <a:gd name="T11" fmla="*/ 2147483647 h 83"/>
                <a:gd name="T12" fmla="*/ 0 w 7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4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2147483647 w 4"/>
                <a:gd name="T9" fmla="*/ 2147483647 h 20"/>
                <a:gd name="T10" fmla="*/ 0 w 4"/>
                <a:gd name="T11" fmla="*/ 2147483647 h 20"/>
                <a:gd name="T12" fmla="*/ 0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5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2147483647 w 14"/>
                <a:gd name="T1" fmla="*/ 0 h 6"/>
                <a:gd name="T2" fmla="*/ 2147483647 w 14"/>
                <a:gd name="T3" fmla="*/ 0 h 6"/>
                <a:gd name="T4" fmla="*/ 2147483647 w 14"/>
                <a:gd name="T5" fmla="*/ 2147483647 h 6"/>
                <a:gd name="T6" fmla="*/ 2147483647 w 14"/>
                <a:gd name="T7" fmla="*/ 2147483647 h 6"/>
                <a:gd name="T8" fmla="*/ 0 w 14"/>
                <a:gd name="T9" fmla="*/ 2147483647 h 6"/>
                <a:gd name="T10" fmla="*/ 0 w 14"/>
                <a:gd name="T11" fmla="*/ 2147483647 h 6"/>
                <a:gd name="T12" fmla="*/ 2147483647 w 1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6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7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2147483647 w 83"/>
                <a:gd name="T1" fmla="*/ 0 h 13"/>
                <a:gd name="T2" fmla="*/ 2147483647 w 83"/>
                <a:gd name="T3" fmla="*/ 0 h 13"/>
                <a:gd name="T4" fmla="*/ 2147483647 w 83"/>
                <a:gd name="T5" fmla="*/ 2147483647 h 13"/>
                <a:gd name="T6" fmla="*/ 2147483647 w 83"/>
                <a:gd name="T7" fmla="*/ 2147483647 h 13"/>
                <a:gd name="T8" fmla="*/ 0 w 83"/>
                <a:gd name="T9" fmla="*/ 2147483647 h 13"/>
                <a:gd name="T10" fmla="*/ 0 w 83"/>
                <a:gd name="T11" fmla="*/ 2147483647 h 13"/>
                <a:gd name="T12" fmla="*/ 2147483647 w 8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9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0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0 w 7"/>
                <a:gd name="T9" fmla="*/ 2147483647 h 3"/>
                <a:gd name="T10" fmla="*/ 0 w 7"/>
                <a:gd name="T11" fmla="*/ 2147483647 h 3"/>
                <a:gd name="T12" fmla="*/ 2147483647 w 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0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1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2147483647 w 16"/>
                <a:gd name="T1" fmla="*/ 0 h 4"/>
                <a:gd name="T2" fmla="*/ 2147483647 w 16"/>
                <a:gd name="T3" fmla="*/ 0 h 4"/>
                <a:gd name="T4" fmla="*/ 2147483647 w 16"/>
                <a:gd name="T5" fmla="*/ 2147483647 h 4"/>
                <a:gd name="T6" fmla="*/ 2147483647 w 16"/>
                <a:gd name="T7" fmla="*/ 2147483647 h 4"/>
                <a:gd name="T8" fmla="*/ 0 w 16"/>
                <a:gd name="T9" fmla="*/ 2147483647 h 4"/>
                <a:gd name="T10" fmla="*/ 0 w 16"/>
                <a:gd name="T11" fmla="*/ 2147483647 h 4"/>
                <a:gd name="T12" fmla="*/ 2147483647 w 1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2147483647 w 71"/>
                <a:gd name="T1" fmla="*/ 0 h 38"/>
                <a:gd name="T2" fmla="*/ 2147483647 w 71"/>
                <a:gd name="T3" fmla="*/ 0 h 38"/>
                <a:gd name="T4" fmla="*/ 2147483647 w 71"/>
                <a:gd name="T5" fmla="*/ 2147483647 h 38"/>
                <a:gd name="T6" fmla="*/ 2147483647 w 71"/>
                <a:gd name="T7" fmla="*/ 2147483647 h 38"/>
                <a:gd name="T8" fmla="*/ 0 w 71"/>
                <a:gd name="T9" fmla="*/ 2147483647 h 38"/>
                <a:gd name="T10" fmla="*/ 0 w 71"/>
                <a:gd name="T11" fmla="*/ 2147483647 h 38"/>
                <a:gd name="T12" fmla="*/ 2147483647 w 71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3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2147483647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0 w 17"/>
                <a:gd name="T9" fmla="*/ 2147483647 h 10"/>
                <a:gd name="T10" fmla="*/ 0 w 17"/>
                <a:gd name="T11" fmla="*/ 2147483647 h 10"/>
                <a:gd name="T12" fmla="*/ 2147483647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4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2147483647 w 62"/>
                <a:gd name="T1" fmla="*/ 0 h 30"/>
                <a:gd name="T2" fmla="*/ 2147483647 w 62"/>
                <a:gd name="T3" fmla="*/ 0 h 30"/>
                <a:gd name="T4" fmla="*/ 2147483647 w 62"/>
                <a:gd name="T5" fmla="*/ 2147483647 h 30"/>
                <a:gd name="T6" fmla="*/ 2147483647 w 62"/>
                <a:gd name="T7" fmla="*/ 2147483647 h 30"/>
                <a:gd name="T8" fmla="*/ 0 w 62"/>
                <a:gd name="T9" fmla="*/ 2147483647 h 30"/>
                <a:gd name="T10" fmla="*/ 0 w 62"/>
                <a:gd name="T11" fmla="*/ 2147483647 h 30"/>
                <a:gd name="T12" fmla="*/ 2147483647 w 62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5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147483647 w 24"/>
                <a:gd name="T1" fmla="*/ 0 h 13"/>
                <a:gd name="T2" fmla="*/ 2147483647 w 24"/>
                <a:gd name="T3" fmla="*/ 0 h 13"/>
                <a:gd name="T4" fmla="*/ 2147483647 w 24"/>
                <a:gd name="T5" fmla="*/ 2147483647 h 13"/>
                <a:gd name="T6" fmla="*/ 2147483647 w 24"/>
                <a:gd name="T7" fmla="*/ 2147483647 h 13"/>
                <a:gd name="T8" fmla="*/ 0 w 24"/>
                <a:gd name="T9" fmla="*/ 2147483647 h 13"/>
                <a:gd name="T10" fmla="*/ 0 w 24"/>
                <a:gd name="T11" fmla="*/ 2147483647 h 13"/>
                <a:gd name="T12" fmla="*/ 2147483647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6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2147483647 w 20"/>
                <a:gd name="T1" fmla="*/ 0 h 10"/>
                <a:gd name="T2" fmla="*/ 2147483647 w 20"/>
                <a:gd name="T3" fmla="*/ 0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0 w 20"/>
                <a:gd name="T9" fmla="*/ 2147483647 h 10"/>
                <a:gd name="T10" fmla="*/ 0 w 20"/>
                <a:gd name="T11" fmla="*/ 2147483647 h 10"/>
                <a:gd name="T12" fmla="*/ 2147483647 w 20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7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2147483647 w 81"/>
                <a:gd name="T1" fmla="*/ 0 h 76"/>
                <a:gd name="T2" fmla="*/ 2147483647 w 81"/>
                <a:gd name="T3" fmla="*/ 0 h 76"/>
                <a:gd name="T4" fmla="*/ 2147483647 w 81"/>
                <a:gd name="T5" fmla="*/ 2147483647 h 76"/>
                <a:gd name="T6" fmla="*/ 2147483647 w 81"/>
                <a:gd name="T7" fmla="*/ 2147483647 h 76"/>
                <a:gd name="T8" fmla="*/ 0 w 81"/>
                <a:gd name="T9" fmla="*/ 2147483647 h 76"/>
                <a:gd name="T10" fmla="*/ 0 w 81"/>
                <a:gd name="T11" fmla="*/ 2147483647 h 76"/>
                <a:gd name="T12" fmla="*/ 2147483647 w 81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8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2147483647 w 7"/>
                <a:gd name="T1" fmla="*/ 0 h 8"/>
                <a:gd name="T2" fmla="*/ 2147483647 w 7"/>
                <a:gd name="T3" fmla="*/ 0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w 7"/>
                <a:gd name="T9" fmla="*/ 2147483647 h 8"/>
                <a:gd name="T10" fmla="*/ 0 w 7"/>
                <a:gd name="T11" fmla="*/ 2147483647 h 8"/>
                <a:gd name="T12" fmla="*/ 2147483647 w 7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9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2147483647 w 17"/>
                <a:gd name="T3" fmla="*/ 0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0 w 17"/>
                <a:gd name="T9" fmla="*/ 2147483647 h 16"/>
                <a:gd name="T10" fmla="*/ 0 w 17"/>
                <a:gd name="T11" fmla="*/ 2147483647 h 16"/>
                <a:gd name="T12" fmla="*/ 2147483647 w 17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0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2147483647 w 44"/>
                <a:gd name="T1" fmla="*/ 0 h 39"/>
                <a:gd name="T2" fmla="*/ 2147483647 w 44"/>
                <a:gd name="T3" fmla="*/ 0 h 39"/>
                <a:gd name="T4" fmla="*/ 2147483647 w 44"/>
                <a:gd name="T5" fmla="*/ 2147483647 h 39"/>
                <a:gd name="T6" fmla="*/ 2147483647 w 44"/>
                <a:gd name="T7" fmla="*/ 2147483647 h 39"/>
                <a:gd name="T8" fmla="*/ 0 w 44"/>
                <a:gd name="T9" fmla="*/ 2147483647 h 39"/>
                <a:gd name="T10" fmla="*/ 0 w 44"/>
                <a:gd name="T11" fmla="*/ 2147483647 h 39"/>
                <a:gd name="T12" fmla="*/ 2147483647 w 44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1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147483647 w 26"/>
                <a:gd name="T1" fmla="*/ 0 h 43"/>
                <a:gd name="T2" fmla="*/ 2147483647 w 26"/>
                <a:gd name="T3" fmla="*/ 0 h 43"/>
                <a:gd name="T4" fmla="*/ 2147483647 w 26"/>
                <a:gd name="T5" fmla="*/ 2147483647 h 43"/>
                <a:gd name="T6" fmla="*/ 2147483647 w 26"/>
                <a:gd name="T7" fmla="*/ 2147483647 h 43"/>
                <a:gd name="T8" fmla="*/ 0 w 26"/>
                <a:gd name="T9" fmla="*/ 2147483647 h 43"/>
                <a:gd name="T10" fmla="*/ 0 w 26"/>
                <a:gd name="T11" fmla="*/ 2147483647 h 43"/>
                <a:gd name="T12" fmla="*/ 2147483647 w 26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2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2147483647 w 12"/>
                <a:gd name="T1" fmla="*/ 0 h 17"/>
                <a:gd name="T2" fmla="*/ 2147483647 w 12"/>
                <a:gd name="T3" fmla="*/ 0 h 17"/>
                <a:gd name="T4" fmla="*/ 2147483647 w 12"/>
                <a:gd name="T5" fmla="*/ 2147483647 h 17"/>
                <a:gd name="T6" fmla="*/ 2147483647 w 12"/>
                <a:gd name="T7" fmla="*/ 2147483647 h 17"/>
                <a:gd name="T8" fmla="*/ 0 w 12"/>
                <a:gd name="T9" fmla="*/ 2147483647 h 17"/>
                <a:gd name="T10" fmla="*/ 0 w 12"/>
                <a:gd name="T11" fmla="*/ 2147483647 h 17"/>
                <a:gd name="T12" fmla="*/ 2147483647 w 12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3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2147483647 w 33"/>
                <a:gd name="T1" fmla="*/ 0 h 57"/>
                <a:gd name="T2" fmla="*/ 2147483647 w 33"/>
                <a:gd name="T3" fmla="*/ 0 h 57"/>
                <a:gd name="T4" fmla="*/ 2147483647 w 33"/>
                <a:gd name="T5" fmla="*/ 2147483647 h 57"/>
                <a:gd name="T6" fmla="*/ 2147483647 w 33"/>
                <a:gd name="T7" fmla="*/ 2147483647 h 57"/>
                <a:gd name="T8" fmla="*/ 0 w 33"/>
                <a:gd name="T9" fmla="*/ 2147483647 h 57"/>
                <a:gd name="T10" fmla="*/ 0 w 33"/>
                <a:gd name="T11" fmla="*/ 2147483647 h 57"/>
                <a:gd name="T12" fmla="*/ 2147483647 w 33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4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147483647 w 28"/>
                <a:gd name="T1" fmla="*/ 0 h 28"/>
                <a:gd name="T2" fmla="*/ 2147483647 w 28"/>
                <a:gd name="T3" fmla="*/ 0 h 28"/>
                <a:gd name="T4" fmla="*/ 2147483647 w 28"/>
                <a:gd name="T5" fmla="*/ 2147483647 h 28"/>
                <a:gd name="T6" fmla="*/ 2147483647 w 28"/>
                <a:gd name="T7" fmla="*/ 2147483647 h 28"/>
                <a:gd name="T8" fmla="*/ 0 w 28"/>
                <a:gd name="T9" fmla="*/ 2147483647 h 28"/>
                <a:gd name="T10" fmla="*/ 0 w 28"/>
                <a:gd name="T11" fmla="*/ 2147483647 h 28"/>
                <a:gd name="T12" fmla="*/ 2147483647 w 28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5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2147483647 w 19"/>
                <a:gd name="T1" fmla="*/ 0 h 20"/>
                <a:gd name="T2" fmla="*/ 2147483647 w 19"/>
                <a:gd name="T3" fmla="*/ 0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0 w 19"/>
                <a:gd name="T9" fmla="*/ 2147483647 h 20"/>
                <a:gd name="T10" fmla="*/ 0 w 19"/>
                <a:gd name="T11" fmla="*/ 2147483647 h 20"/>
                <a:gd name="T12" fmla="*/ 2147483647 w 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6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2147483647 w 84"/>
                <a:gd name="T1" fmla="*/ 0 h 6"/>
                <a:gd name="T2" fmla="*/ 2147483647 w 84"/>
                <a:gd name="T3" fmla="*/ 0 h 6"/>
                <a:gd name="T4" fmla="*/ 2147483647 w 84"/>
                <a:gd name="T5" fmla="*/ 2147483647 h 6"/>
                <a:gd name="T6" fmla="*/ 2147483647 w 84"/>
                <a:gd name="T7" fmla="*/ 2147483647 h 6"/>
                <a:gd name="T8" fmla="*/ 0 w 84"/>
                <a:gd name="T9" fmla="*/ 2147483647 h 6"/>
                <a:gd name="T10" fmla="*/ 0 w 84"/>
                <a:gd name="T11" fmla="*/ 2147483647 h 6"/>
                <a:gd name="T12" fmla="*/ 2147483647 w 8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2147483647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0 w 18"/>
                <a:gd name="T9" fmla="*/ 2147483647 h 4"/>
                <a:gd name="T10" fmla="*/ 0 w 18"/>
                <a:gd name="T11" fmla="*/ 2147483647 h 4"/>
                <a:gd name="T12" fmla="*/ 2147483647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2147483647 w 40"/>
                <a:gd name="T1" fmla="*/ 0 h 8"/>
                <a:gd name="T2" fmla="*/ 2147483647 w 40"/>
                <a:gd name="T3" fmla="*/ 0 h 8"/>
                <a:gd name="T4" fmla="*/ 2147483647 w 40"/>
                <a:gd name="T5" fmla="*/ 2147483647 h 8"/>
                <a:gd name="T6" fmla="*/ 2147483647 w 40"/>
                <a:gd name="T7" fmla="*/ 2147483647 h 8"/>
                <a:gd name="T8" fmla="*/ 0 w 40"/>
                <a:gd name="T9" fmla="*/ 2147483647 h 8"/>
                <a:gd name="T10" fmla="*/ 0 w 40"/>
                <a:gd name="T11" fmla="*/ 2147483647 h 8"/>
                <a:gd name="T12" fmla="*/ 2147483647 w 4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2147483647 w 50"/>
                <a:gd name="T3" fmla="*/ 0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2147483647 h 23"/>
                <a:gd name="T10" fmla="*/ 0 w 50"/>
                <a:gd name="T11" fmla="*/ 2147483647 h 23"/>
                <a:gd name="T12" fmla="*/ 0 w 50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1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2147483647 w 58"/>
                <a:gd name="T3" fmla="*/ 0 h 24"/>
                <a:gd name="T4" fmla="*/ 2147483647 w 58"/>
                <a:gd name="T5" fmla="*/ 2147483647 h 24"/>
                <a:gd name="T6" fmla="*/ 2147483647 w 58"/>
                <a:gd name="T7" fmla="*/ 2147483647 h 24"/>
                <a:gd name="T8" fmla="*/ 2147483647 w 58"/>
                <a:gd name="T9" fmla="*/ 2147483647 h 24"/>
                <a:gd name="T10" fmla="*/ 0 w 58"/>
                <a:gd name="T11" fmla="*/ 2147483647 h 24"/>
                <a:gd name="T12" fmla="*/ 0 w 58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147483647 w 28"/>
                <a:gd name="T3" fmla="*/ 0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0 w 28"/>
                <a:gd name="T11" fmla="*/ 2147483647 h 14"/>
                <a:gd name="T12" fmla="*/ 0 w 2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147483647 w 22"/>
                <a:gd name="T3" fmla="*/ 0 h 13"/>
                <a:gd name="T4" fmla="*/ 2147483647 w 22"/>
                <a:gd name="T5" fmla="*/ 2147483647 h 13"/>
                <a:gd name="T6" fmla="*/ 2147483647 w 22"/>
                <a:gd name="T7" fmla="*/ 2147483647 h 13"/>
                <a:gd name="T8" fmla="*/ 2147483647 w 22"/>
                <a:gd name="T9" fmla="*/ 2147483647 h 13"/>
                <a:gd name="T10" fmla="*/ 0 w 22"/>
                <a:gd name="T11" fmla="*/ 2147483647 h 13"/>
                <a:gd name="T12" fmla="*/ 0 w 22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2147483647 w 65"/>
                <a:gd name="T3" fmla="*/ 0 h 32"/>
                <a:gd name="T4" fmla="*/ 2147483647 w 65"/>
                <a:gd name="T5" fmla="*/ 2147483647 h 32"/>
                <a:gd name="T6" fmla="*/ 2147483647 w 65"/>
                <a:gd name="T7" fmla="*/ 2147483647 h 32"/>
                <a:gd name="T8" fmla="*/ 2147483647 w 65"/>
                <a:gd name="T9" fmla="*/ 2147483647 h 32"/>
                <a:gd name="T10" fmla="*/ 0 w 65"/>
                <a:gd name="T11" fmla="*/ 2147483647 h 32"/>
                <a:gd name="T12" fmla="*/ 0 w 65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2147483647 w 40"/>
                <a:gd name="T3" fmla="*/ 0 h 18"/>
                <a:gd name="T4" fmla="*/ 2147483647 w 40"/>
                <a:gd name="T5" fmla="*/ 2147483647 h 18"/>
                <a:gd name="T6" fmla="*/ 2147483647 w 40"/>
                <a:gd name="T7" fmla="*/ 2147483647 h 18"/>
                <a:gd name="T8" fmla="*/ 2147483647 w 40"/>
                <a:gd name="T9" fmla="*/ 2147483647 h 18"/>
                <a:gd name="T10" fmla="*/ 0 w 40"/>
                <a:gd name="T11" fmla="*/ 2147483647 h 18"/>
                <a:gd name="T12" fmla="*/ 0 w 4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2147483647 w 74"/>
                <a:gd name="T1" fmla="*/ 0 h 440"/>
                <a:gd name="T2" fmla="*/ 2147483647 w 74"/>
                <a:gd name="T3" fmla="*/ 0 h 440"/>
                <a:gd name="T4" fmla="*/ 2147483647 w 74"/>
                <a:gd name="T5" fmla="*/ 2147483647 h 440"/>
                <a:gd name="T6" fmla="*/ 2147483647 w 74"/>
                <a:gd name="T7" fmla="*/ 2147483647 h 440"/>
                <a:gd name="T8" fmla="*/ 0 w 74"/>
                <a:gd name="T9" fmla="*/ 2147483647 h 440"/>
                <a:gd name="T10" fmla="*/ 0 w 74"/>
                <a:gd name="T11" fmla="*/ 2147483647 h 440"/>
                <a:gd name="T12" fmla="*/ 2147483647 w 74"/>
                <a:gd name="T13" fmla="*/ 0 h 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2147483647 w 33"/>
                <a:gd name="T1" fmla="*/ 0 h 160"/>
                <a:gd name="T2" fmla="*/ 2147483647 w 33"/>
                <a:gd name="T3" fmla="*/ 0 h 160"/>
                <a:gd name="T4" fmla="*/ 2147483647 w 33"/>
                <a:gd name="T5" fmla="*/ 2147483647 h 160"/>
                <a:gd name="T6" fmla="*/ 2147483647 w 33"/>
                <a:gd name="T7" fmla="*/ 2147483647 h 160"/>
                <a:gd name="T8" fmla="*/ 0 w 33"/>
                <a:gd name="T9" fmla="*/ 2147483647 h 160"/>
                <a:gd name="T10" fmla="*/ 0 w 33"/>
                <a:gd name="T11" fmla="*/ 2147483647 h 160"/>
                <a:gd name="T12" fmla="*/ 2147483647 w 33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0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2147483647 w 57"/>
                <a:gd name="T1" fmla="*/ 0 h 260"/>
                <a:gd name="T2" fmla="*/ 2147483647 w 57"/>
                <a:gd name="T3" fmla="*/ 0 h 260"/>
                <a:gd name="T4" fmla="*/ 2147483647 w 57"/>
                <a:gd name="T5" fmla="*/ 2147483647 h 260"/>
                <a:gd name="T6" fmla="*/ 2147483647 w 57"/>
                <a:gd name="T7" fmla="*/ 2147483647 h 260"/>
                <a:gd name="T8" fmla="*/ 0 w 57"/>
                <a:gd name="T9" fmla="*/ 2147483647 h 260"/>
                <a:gd name="T10" fmla="*/ 0 w 57"/>
                <a:gd name="T11" fmla="*/ 2147483647 h 260"/>
                <a:gd name="T12" fmla="*/ 2147483647 w 57"/>
                <a:gd name="T13" fmla="*/ 0 h 2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1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2147483647 w 51"/>
                <a:gd name="T1" fmla="*/ 0 h 202"/>
                <a:gd name="T2" fmla="*/ 2147483647 w 51"/>
                <a:gd name="T3" fmla="*/ 0 h 202"/>
                <a:gd name="T4" fmla="*/ 2147483647 w 51"/>
                <a:gd name="T5" fmla="*/ 2147483647 h 202"/>
                <a:gd name="T6" fmla="*/ 2147483647 w 51"/>
                <a:gd name="T7" fmla="*/ 2147483647 h 202"/>
                <a:gd name="T8" fmla="*/ 0 w 51"/>
                <a:gd name="T9" fmla="*/ 2147483647 h 202"/>
                <a:gd name="T10" fmla="*/ 0 w 51"/>
                <a:gd name="T11" fmla="*/ 2147483647 h 202"/>
                <a:gd name="T12" fmla="*/ 2147483647 w 51"/>
                <a:gd name="T13" fmla="*/ 0 h 2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2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2147483647 w 106"/>
                <a:gd name="T1" fmla="*/ 0 h 344"/>
                <a:gd name="T2" fmla="*/ 2147483647 w 106"/>
                <a:gd name="T3" fmla="*/ 0 h 344"/>
                <a:gd name="T4" fmla="*/ 2147483647 w 106"/>
                <a:gd name="T5" fmla="*/ 2147483647 h 344"/>
                <a:gd name="T6" fmla="*/ 2147483647 w 106"/>
                <a:gd name="T7" fmla="*/ 2147483647 h 344"/>
                <a:gd name="T8" fmla="*/ 0 w 106"/>
                <a:gd name="T9" fmla="*/ 2147483647 h 344"/>
                <a:gd name="T10" fmla="*/ 0 w 106"/>
                <a:gd name="T11" fmla="*/ 2147483647 h 344"/>
                <a:gd name="T12" fmla="*/ 2147483647 w 106"/>
                <a:gd name="T13" fmla="*/ 0 h 3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3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2147483647 w 87"/>
                <a:gd name="T1" fmla="*/ 0 h 215"/>
                <a:gd name="T2" fmla="*/ 2147483647 w 87"/>
                <a:gd name="T3" fmla="*/ 0 h 215"/>
                <a:gd name="T4" fmla="*/ 2147483647 w 87"/>
                <a:gd name="T5" fmla="*/ 2147483647 h 215"/>
                <a:gd name="T6" fmla="*/ 2147483647 w 87"/>
                <a:gd name="T7" fmla="*/ 2147483647 h 215"/>
                <a:gd name="T8" fmla="*/ 0 w 87"/>
                <a:gd name="T9" fmla="*/ 2147483647 h 215"/>
                <a:gd name="T10" fmla="*/ 0 w 87"/>
                <a:gd name="T11" fmla="*/ 2147483647 h 215"/>
                <a:gd name="T12" fmla="*/ 2147483647 w 87"/>
                <a:gd name="T13" fmla="*/ 0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4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2147483647 w 136"/>
                <a:gd name="T1" fmla="*/ 0 h 238"/>
                <a:gd name="T2" fmla="*/ 2147483647 w 136"/>
                <a:gd name="T3" fmla="*/ 0 h 238"/>
                <a:gd name="T4" fmla="*/ 2147483647 w 136"/>
                <a:gd name="T5" fmla="*/ 2147483647 h 238"/>
                <a:gd name="T6" fmla="*/ 2147483647 w 136"/>
                <a:gd name="T7" fmla="*/ 2147483647 h 238"/>
                <a:gd name="T8" fmla="*/ 0 w 136"/>
                <a:gd name="T9" fmla="*/ 2147483647 h 238"/>
                <a:gd name="T10" fmla="*/ 0 w 136"/>
                <a:gd name="T11" fmla="*/ 2147483647 h 238"/>
                <a:gd name="T12" fmla="*/ 2147483647 w 136"/>
                <a:gd name="T13" fmla="*/ 0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2147483647 w 106"/>
                <a:gd name="T1" fmla="*/ 0 h 117"/>
                <a:gd name="T2" fmla="*/ 2147483647 w 106"/>
                <a:gd name="T3" fmla="*/ 0 h 117"/>
                <a:gd name="T4" fmla="*/ 2147483647 w 106"/>
                <a:gd name="T5" fmla="*/ 2147483647 h 117"/>
                <a:gd name="T6" fmla="*/ 2147483647 w 106"/>
                <a:gd name="T7" fmla="*/ 2147483647 h 117"/>
                <a:gd name="T8" fmla="*/ 0 w 106"/>
                <a:gd name="T9" fmla="*/ 2147483647 h 117"/>
                <a:gd name="T10" fmla="*/ 0 w 106"/>
                <a:gd name="T11" fmla="*/ 2147483647 h 117"/>
                <a:gd name="T12" fmla="*/ 2147483647 w 106"/>
                <a:gd name="T13" fmla="*/ 0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6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2147483647 w 88"/>
                <a:gd name="T1" fmla="*/ 0 h 63"/>
                <a:gd name="T2" fmla="*/ 2147483647 w 88"/>
                <a:gd name="T3" fmla="*/ 0 h 63"/>
                <a:gd name="T4" fmla="*/ 2147483647 w 88"/>
                <a:gd name="T5" fmla="*/ 2147483647 h 63"/>
                <a:gd name="T6" fmla="*/ 2147483647 w 88"/>
                <a:gd name="T7" fmla="*/ 2147483647 h 63"/>
                <a:gd name="T8" fmla="*/ 0 w 88"/>
                <a:gd name="T9" fmla="*/ 2147483647 h 63"/>
                <a:gd name="T10" fmla="*/ 0 w 88"/>
                <a:gd name="T11" fmla="*/ 2147483647 h 63"/>
                <a:gd name="T12" fmla="*/ 2147483647 w 88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7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2147483647 w 137"/>
                <a:gd name="T1" fmla="*/ 0 h 48"/>
                <a:gd name="T2" fmla="*/ 2147483647 w 137"/>
                <a:gd name="T3" fmla="*/ 0 h 48"/>
                <a:gd name="T4" fmla="*/ 2147483647 w 137"/>
                <a:gd name="T5" fmla="*/ 2147483647 h 48"/>
                <a:gd name="T6" fmla="*/ 2147483647 w 137"/>
                <a:gd name="T7" fmla="*/ 2147483647 h 48"/>
                <a:gd name="T8" fmla="*/ 0 w 137"/>
                <a:gd name="T9" fmla="*/ 2147483647 h 48"/>
                <a:gd name="T10" fmla="*/ 0 w 137"/>
                <a:gd name="T11" fmla="*/ 2147483647 h 48"/>
                <a:gd name="T12" fmla="*/ 2147483647 w 137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2147483647 w 107"/>
                <a:gd name="T1" fmla="*/ 0 h 10"/>
                <a:gd name="T2" fmla="*/ 2147483647 w 107"/>
                <a:gd name="T3" fmla="*/ 0 h 10"/>
                <a:gd name="T4" fmla="*/ 2147483647 w 107"/>
                <a:gd name="T5" fmla="*/ 2147483647 h 10"/>
                <a:gd name="T6" fmla="*/ 2147483647 w 107"/>
                <a:gd name="T7" fmla="*/ 2147483647 h 10"/>
                <a:gd name="T8" fmla="*/ 0 w 107"/>
                <a:gd name="T9" fmla="*/ 2147483647 h 10"/>
                <a:gd name="T10" fmla="*/ 0 w 107"/>
                <a:gd name="T11" fmla="*/ 2147483647 h 10"/>
                <a:gd name="T12" fmla="*/ 2147483647 w 10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9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2147483647 w 106"/>
                <a:gd name="T3" fmla="*/ 0 h 18"/>
                <a:gd name="T4" fmla="*/ 2147483647 w 106"/>
                <a:gd name="T5" fmla="*/ 2147483647 h 18"/>
                <a:gd name="T6" fmla="*/ 2147483647 w 106"/>
                <a:gd name="T7" fmla="*/ 2147483647 h 18"/>
                <a:gd name="T8" fmla="*/ 2147483647 w 106"/>
                <a:gd name="T9" fmla="*/ 2147483647 h 18"/>
                <a:gd name="T10" fmla="*/ 0 w 106"/>
                <a:gd name="T11" fmla="*/ 2147483647 h 18"/>
                <a:gd name="T12" fmla="*/ 0 w 10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147483647 w 87"/>
                <a:gd name="T3" fmla="*/ 0 h 26"/>
                <a:gd name="T4" fmla="*/ 2147483647 w 87"/>
                <a:gd name="T5" fmla="*/ 2147483647 h 26"/>
                <a:gd name="T6" fmla="*/ 2147483647 w 87"/>
                <a:gd name="T7" fmla="*/ 2147483647 h 26"/>
                <a:gd name="T8" fmla="*/ 2147483647 w 87"/>
                <a:gd name="T9" fmla="*/ 2147483647 h 26"/>
                <a:gd name="T10" fmla="*/ 0 w 87"/>
                <a:gd name="T11" fmla="*/ 2147483647 h 26"/>
                <a:gd name="T12" fmla="*/ 0 w 8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1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147483647 w 135"/>
                <a:gd name="T3" fmla="*/ 0 h 53"/>
                <a:gd name="T4" fmla="*/ 2147483647 w 135"/>
                <a:gd name="T5" fmla="*/ 2147483647 h 53"/>
                <a:gd name="T6" fmla="*/ 2147483647 w 135"/>
                <a:gd name="T7" fmla="*/ 2147483647 h 53"/>
                <a:gd name="T8" fmla="*/ 2147483647 w 135"/>
                <a:gd name="T9" fmla="*/ 2147483647 h 53"/>
                <a:gd name="T10" fmla="*/ 0 w 135"/>
                <a:gd name="T11" fmla="*/ 2147483647 h 53"/>
                <a:gd name="T12" fmla="*/ 0 w 135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147483647 w 106"/>
                <a:gd name="T3" fmla="*/ 0 h 52"/>
                <a:gd name="T4" fmla="*/ 2147483647 w 106"/>
                <a:gd name="T5" fmla="*/ 2147483647 h 52"/>
                <a:gd name="T6" fmla="*/ 2147483647 w 106"/>
                <a:gd name="T7" fmla="*/ 2147483647 h 52"/>
                <a:gd name="T8" fmla="*/ 2147483647 w 106"/>
                <a:gd name="T9" fmla="*/ 2147483647 h 52"/>
                <a:gd name="T10" fmla="*/ 0 w 106"/>
                <a:gd name="T11" fmla="*/ 2147483647 h 52"/>
                <a:gd name="T12" fmla="*/ 0 w 10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6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7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2147483647 w 137"/>
                <a:gd name="T3" fmla="*/ 0 h 80"/>
                <a:gd name="T4" fmla="*/ 2147483647 w 137"/>
                <a:gd name="T5" fmla="*/ 2147483647 h 80"/>
                <a:gd name="T6" fmla="*/ 2147483647 w 137"/>
                <a:gd name="T7" fmla="*/ 2147483647 h 80"/>
                <a:gd name="T8" fmla="*/ 2147483647 w 137"/>
                <a:gd name="T9" fmla="*/ 2147483647 h 80"/>
                <a:gd name="T10" fmla="*/ 0 w 137"/>
                <a:gd name="T11" fmla="*/ 2147483647 h 80"/>
                <a:gd name="T12" fmla="*/ 0 w 137"/>
                <a:gd name="T13" fmla="*/ 0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8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2147483647 w 107"/>
                <a:gd name="T3" fmla="*/ 0 h 69"/>
                <a:gd name="T4" fmla="*/ 2147483647 w 107"/>
                <a:gd name="T5" fmla="*/ 2147483647 h 69"/>
                <a:gd name="T6" fmla="*/ 2147483647 w 107"/>
                <a:gd name="T7" fmla="*/ 2147483647 h 69"/>
                <a:gd name="T8" fmla="*/ 2147483647 w 107"/>
                <a:gd name="T9" fmla="*/ 2147483647 h 69"/>
                <a:gd name="T10" fmla="*/ 0 w 107"/>
                <a:gd name="T11" fmla="*/ 2147483647 h 69"/>
                <a:gd name="T12" fmla="*/ 0 w 10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0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1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2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4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147483647 w 106"/>
                <a:gd name="T3" fmla="*/ 0 h 69"/>
                <a:gd name="T4" fmla="*/ 2147483647 w 106"/>
                <a:gd name="T5" fmla="*/ 2147483647 h 69"/>
                <a:gd name="T6" fmla="*/ 2147483647 w 106"/>
                <a:gd name="T7" fmla="*/ 2147483647 h 69"/>
                <a:gd name="T8" fmla="*/ 2147483647 w 106"/>
                <a:gd name="T9" fmla="*/ 2147483647 h 69"/>
                <a:gd name="T10" fmla="*/ 0 w 106"/>
                <a:gd name="T11" fmla="*/ 2147483647 h 69"/>
                <a:gd name="T12" fmla="*/ 0 w 106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5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6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147483647 w 117"/>
                <a:gd name="T3" fmla="*/ 0 h 77"/>
                <a:gd name="T4" fmla="*/ 2147483647 w 117"/>
                <a:gd name="T5" fmla="*/ 2147483647 h 77"/>
                <a:gd name="T6" fmla="*/ 2147483647 w 117"/>
                <a:gd name="T7" fmla="*/ 2147483647 h 77"/>
                <a:gd name="T8" fmla="*/ 2147483647 w 117"/>
                <a:gd name="T9" fmla="*/ 2147483647 h 77"/>
                <a:gd name="T10" fmla="*/ 0 w 117"/>
                <a:gd name="T11" fmla="*/ 2147483647 h 77"/>
                <a:gd name="T12" fmla="*/ 0 w 11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9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0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2147483647 w 107"/>
                <a:gd name="T3" fmla="*/ 0 h 73"/>
                <a:gd name="T4" fmla="*/ 2147483647 w 107"/>
                <a:gd name="T5" fmla="*/ 2147483647 h 73"/>
                <a:gd name="T6" fmla="*/ 2147483647 w 107"/>
                <a:gd name="T7" fmla="*/ 2147483647 h 73"/>
                <a:gd name="T8" fmla="*/ 2147483647 w 107"/>
                <a:gd name="T9" fmla="*/ 2147483647 h 73"/>
                <a:gd name="T10" fmla="*/ 0 w 107"/>
                <a:gd name="T11" fmla="*/ 2147483647 h 73"/>
                <a:gd name="T12" fmla="*/ 0 w 107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1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2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2147483647 w 192"/>
                <a:gd name="T3" fmla="*/ 0 h 135"/>
                <a:gd name="T4" fmla="*/ 2147483647 w 192"/>
                <a:gd name="T5" fmla="*/ 2147483647 h 135"/>
                <a:gd name="T6" fmla="*/ 2147483647 w 192"/>
                <a:gd name="T7" fmla="*/ 2147483647 h 135"/>
                <a:gd name="T8" fmla="*/ 2147483647 w 192"/>
                <a:gd name="T9" fmla="*/ 2147483647 h 135"/>
                <a:gd name="T10" fmla="*/ 0 w 192"/>
                <a:gd name="T11" fmla="*/ 2147483647 h 135"/>
                <a:gd name="T12" fmla="*/ 0 w 192"/>
                <a:gd name="T13" fmla="*/ 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3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2147483647 w 46"/>
                <a:gd name="T1" fmla="*/ 0 h 72"/>
                <a:gd name="T2" fmla="*/ 2147483647 w 46"/>
                <a:gd name="T3" fmla="*/ 0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2147483647 h 72"/>
                <a:gd name="T44" fmla="*/ 2147483647 w 46"/>
                <a:gd name="T45" fmla="*/ 2147483647 h 72"/>
                <a:gd name="T46" fmla="*/ 2147483647 w 46"/>
                <a:gd name="T47" fmla="*/ 2147483647 h 72"/>
                <a:gd name="T48" fmla="*/ 0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2147483647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4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5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147483647 w 137"/>
                <a:gd name="T3" fmla="*/ 0 h 97"/>
                <a:gd name="T4" fmla="*/ 2147483647 w 137"/>
                <a:gd name="T5" fmla="*/ 2147483647 h 97"/>
                <a:gd name="T6" fmla="*/ 2147483647 w 137"/>
                <a:gd name="T7" fmla="*/ 2147483647 h 97"/>
                <a:gd name="T8" fmla="*/ 2147483647 w 137"/>
                <a:gd name="T9" fmla="*/ 2147483647 h 97"/>
                <a:gd name="T10" fmla="*/ 0 w 137"/>
                <a:gd name="T11" fmla="*/ 2147483647 h 97"/>
                <a:gd name="T12" fmla="*/ 0 w 13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7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8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2147483647 w 191"/>
                <a:gd name="T3" fmla="*/ 0 h 138"/>
                <a:gd name="T4" fmla="*/ 2147483647 w 191"/>
                <a:gd name="T5" fmla="*/ 2147483647 h 138"/>
                <a:gd name="T6" fmla="*/ 2147483647 w 191"/>
                <a:gd name="T7" fmla="*/ 2147483647 h 138"/>
                <a:gd name="T8" fmla="*/ 2147483647 w 191"/>
                <a:gd name="T9" fmla="*/ 2147483647 h 138"/>
                <a:gd name="T10" fmla="*/ 0 w 191"/>
                <a:gd name="T11" fmla="*/ 2147483647 h 138"/>
                <a:gd name="T12" fmla="*/ 0 w 191"/>
                <a:gd name="T13" fmla="*/ 0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2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3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4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147483647 w 107"/>
                <a:gd name="T3" fmla="*/ 0 h 77"/>
                <a:gd name="T4" fmla="*/ 2147483647 w 107"/>
                <a:gd name="T5" fmla="*/ 2147483647 h 77"/>
                <a:gd name="T6" fmla="*/ 2147483647 w 107"/>
                <a:gd name="T7" fmla="*/ 2147483647 h 77"/>
                <a:gd name="T8" fmla="*/ 2147483647 w 107"/>
                <a:gd name="T9" fmla="*/ 2147483647 h 77"/>
                <a:gd name="T10" fmla="*/ 0 w 107"/>
                <a:gd name="T11" fmla="*/ 2147483647 h 77"/>
                <a:gd name="T12" fmla="*/ 0 w 10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6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7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8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9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1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2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6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7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8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0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1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2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3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4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5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6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7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8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9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0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1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2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3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4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5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6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7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0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8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9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0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2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3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4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5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6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147483647 w 47"/>
                <a:gd name="T1" fmla="*/ 0 h 71"/>
                <a:gd name="T2" fmla="*/ 2147483647 w 47"/>
                <a:gd name="T3" fmla="*/ 2147483647 h 71"/>
                <a:gd name="T4" fmla="*/ 2147483647 w 47"/>
                <a:gd name="T5" fmla="*/ 2147483647 h 71"/>
                <a:gd name="T6" fmla="*/ 2147483647 w 47"/>
                <a:gd name="T7" fmla="*/ 2147483647 h 71"/>
                <a:gd name="T8" fmla="*/ 2147483647 w 47"/>
                <a:gd name="T9" fmla="*/ 2147483647 h 71"/>
                <a:gd name="T10" fmla="*/ 2147483647 w 47"/>
                <a:gd name="T11" fmla="*/ 2147483647 h 71"/>
                <a:gd name="T12" fmla="*/ 2147483647 w 47"/>
                <a:gd name="T13" fmla="*/ 2147483647 h 71"/>
                <a:gd name="T14" fmla="*/ 2147483647 w 47"/>
                <a:gd name="T15" fmla="*/ 2147483647 h 71"/>
                <a:gd name="T16" fmla="*/ 2147483647 w 47"/>
                <a:gd name="T17" fmla="*/ 2147483647 h 71"/>
                <a:gd name="T18" fmla="*/ 2147483647 w 47"/>
                <a:gd name="T19" fmla="*/ 2147483647 h 71"/>
                <a:gd name="T20" fmla="*/ 2147483647 w 47"/>
                <a:gd name="T21" fmla="*/ 2147483647 h 71"/>
                <a:gd name="T22" fmla="*/ 2147483647 w 47"/>
                <a:gd name="T23" fmla="*/ 2147483647 h 71"/>
                <a:gd name="T24" fmla="*/ 2147483647 w 47"/>
                <a:gd name="T25" fmla="*/ 2147483647 h 71"/>
                <a:gd name="T26" fmla="*/ 2147483647 w 47"/>
                <a:gd name="T27" fmla="*/ 2147483647 h 71"/>
                <a:gd name="T28" fmla="*/ 2147483647 w 47"/>
                <a:gd name="T29" fmla="*/ 2147483647 h 71"/>
                <a:gd name="T30" fmla="*/ 2147483647 w 47"/>
                <a:gd name="T31" fmla="*/ 2147483647 h 71"/>
                <a:gd name="T32" fmla="*/ 2147483647 w 47"/>
                <a:gd name="T33" fmla="*/ 2147483647 h 71"/>
                <a:gd name="T34" fmla="*/ 2147483647 w 47"/>
                <a:gd name="T35" fmla="*/ 2147483647 h 71"/>
                <a:gd name="T36" fmla="*/ 2147483647 w 47"/>
                <a:gd name="T37" fmla="*/ 2147483647 h 71"/>
                <a:gd name="T38" fmla="*/ 2147483647 w 47"/>
                <a:gd name="T39" fmla="*/ 2147483647 h 71"/>
                <a:gd name="T40" fmla="*/ 0 w 47"/>
                <a:gd name="T41" fmla="*/ 2147483647 h 71"/>
                <a:gd name="T42" fmla="*/ 0 w 47"/>
                <a:gd name="T43" fmla="*/ 2147483647 h 71"/>
                <a:gd name="T44" fmla="*/ 0 w 47"/>
                <a:gd name="T45" fmla="*/ 2147483647 h 71"/>
                <a:gd name="T46" fmla="*/ 2147483647 w 47"/>
                <a:gd name="T47" fmla="*/ 2147483647 h 71"/>
                <a:gd name="T48" fmla="*/ 2147483647 w 47"/>
                <a:gd name="T49" fmla="*/ 2147483647 h 71"/>
                <a:gd name="T50" fmla="*/ 2147483647 w 47"/>
                <a:gd name="T51" fmla="*/ 2147483647 h 71"/>
                <a:gd name="T52" fmla="*/ 2147483647 w 47"/>
                <a:gd name="T53" fmla="*/ 2147483647 h 71"/>
                <a:gd name="T54" fmla="*/ 2147483647 w 47"/>
                <a:gd name="T55" fmla="*/ 2147483647 h 71"/>
                <a:gd name="T56" fmla="*/ 2147483647 w 47"/>
                <a:gd name="T57" fmla="*/ 2147483647 h 71"/>
                <a:gd name="T58" fmla="*/ 2147483647 w 47"/>
                <a:gd name="T59" fmla="*/ 2147483647 h 71"/>
                <a:gd name="T60" fmla="*/ 2147483647 w 47"/>
                <a:gd name="T61" fmla="*/ 2147483647 h 71"/>
                <a:gd name="T62" fmla="*/ 2147483647 w 47"/>
                <a:gd name="T63" fmla="*/ 2147483647 h 71"/>
                <a:gd name="T64" fmla="*/ 2147483647 w 47"/>
                <a:gd name="T65" fmla="*/ 2147483647 h 71"/>
                <a:gd name="T66" fmla="*/ 2147483647 w 47"/>
                <a:gd name="T67" fmla="*/ 2147483647 h 71"/>
                <a:gd name="T68" fmla="*/ 2147483647 w 47"/>
                <a:gd name="T69" fmla="*/ 2147483647 h 71"/>
                <a:gd name="T70" fmla="*/ 2147483647 w 47"/>
                <a:gd name="T71" fmla="*/ 2147483647 h 71"/>
                <a:gd name="T72" fmla="*/ 2147483647 w 47"/>
                <a:gd name="T73" fmla="*/ 2147483647 h 71"/>
                <a:gd name="T74" fmla="*/ 2147483647 w 47"/>
                <a:gd name="T75" fmla="*/ 2147483647 h 71"/>
                <a:gd name="T76" fmla="*/ 2147483647 w 47"/>
                <a:gd name="T77" fmla="*/ 2147483647 h 71"/>
                <a:gd name="T78" fmla="*/ 2147483647 w 47"/>
                <a:gd name="T79" fmla="*/ 2147483647 h 71"/>
                <a:gd name="T80" fmla="*/ 2147483647 w 47"/>
                <a:gd name="T81" fmla="*/ 2147483647 h 71"/>
                <a:gd name="T82" fmla="*/ 2147483647 w 47"/>
                <a:gd name="T83" fmla="*/ 2147483647 h 71"/>
                <a:gd name="T84" fmla="*/ 2147483647 w 47"/>
                <a:gd name="T85" fmla="*/ 2147483647 h 71"/>
                <a:gd name="T86" fmla="*/ 2147483647 w 47"/>
                <a:gd name="T87" fmla="*/ 2147483647 h 71"/>
                <a:gd name="T88" fmla="*/ 2147483647 w 47"/>
                <a:gd name="T89" fmla="*/ 2147483647 h 71"/>
                <a:gd name="T90" fmla="*/ 2147483647 w 47"/>
                <a:gd name="T91" fmla="*/ 2147483647 h 71"/>
                <a:gd name="T92" fmla="*/ 2147483647 w 47"/>
                <a:gd name="T93" fmla="*/ 2147483647 h 71"/>
                <a:gd name="T94" fmla="*/ 2147483647 w 47"/>
                <a:gd name="T95" fmla="*/ 2147483647 h 71"/>
                <a:gd name="T96" fmla="*/ 2147483647 w 47"/>
                <a:gd name="T97" fmla="*/ 2147483647 h 71"/>
                <a:gd name="T98" fmla="*/ 2147483647 w 47"/>
                <a:gd name="T99" fmla="*/ 2147483647 h 71"/>
                <a:gd name="T100" fmla="*/ 2147483647 w 47"/>
                <a:gd name="T101" fmla="*/ 2147483647 h 71"/>
                <a:gd name="T102" fmla="*/ 2147483647 w 47"/>
                <a:gd name="T103" fmla="*/ 2147483647 h 71"/>
                <a:gd name="T104" fmla="*/ 2147483647 w 47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7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8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7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0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2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3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4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5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7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9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0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1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2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3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4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5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6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7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8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2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3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4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5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6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7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8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9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0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1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2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6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7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8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9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0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1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2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2147483647 w 11"/>
                <a:gd name="T1" fmla="*/ 0 h 11"/>
                <a:gd name="T2" fmla="*/ 2147483647 w 11"/>
                <a:gd name="T3" fmla="*/ 0 h 11"/>
                <a:gd name="T4" fmla="*/ 2147483647 w 11"/>
                <a:gd name="T5" fmla="*/ 2147483647 h 11"/>
                <a:gd name="T6" fmla="*/ 2147483647 w 11"/>
                <a:gd name="T7" fmla="*/ 2147483647 h 11"/>
                <a:gd name="T8" fmla="*/ 0 w 11"/>
                <a:gd name="T9" fmla="*/ 2147483647 h 11"/>
                <a:gd name="T10" fmla="*/ 0 w 11"/>
                <a:gd name="T11" fmla="*/ 2147483647 h 11"/>
                <a:gd name="T12" fmla="*/ 2147483647 w 11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3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4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5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0 w 12"/>
                <a:gd name="T9" fmla="*/ 2147483647 h 9"/>
                <a:gd name="T10" fmla="*/ 0 w 12"/>
                <a:gd name="T11" fmla="*/ 2147483647 h 9"/>
                <a:gd name="T12" fmla="*/ 2147483647 w 12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9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0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1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2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3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4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5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6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7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8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2147483647 w 15"/>
                <a:gd name="T1" fmla="*/ 0 h 12"/>
                <a:gd name="T2" fmla="*/ 2147483647 w 15"/>
                <a:gd name="T3" fmla="*/ 0 h 12"/>
                <a:gd name="T4" fmla="*/ 2147483647 w 15"/>
                <a:gd name="T5" fmla="*/ 2147483647 h 12"/>
                <a:gd name="T6" fmla="*/ 2147483647 w 15"/>
                <a:gd name="T7" fmla="*/ 2147483647 h 12"/>
                <a:gd name="T8" fmla="*/ 0 w 15"/>
                <a:gd name="T9" fmla="*/ 2147483647 h 12"/>
                <a:gd name="T10" fmla="*/ 0 w 15"/>
                <a:gd name="T11" fmla="*/ 2147483647 h 12"/>
                <a:gd name="T12" fmla="*/ 2147483647 w 15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2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3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4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5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6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7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2147483647 w 14"/>
                <a:gd name="T1" fmla="*/ 0 h 9"/>
                <a:gd name="T2" fmla="*/ 2147483647 w 14"/>
                <a:gd name="T3" fmla="*/ 0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0 w 14"/>
                <a:gd name="T9" fmla="*/ 2147483647 h 9"/>
                <a:gd name="T10" fmla="*/ 0 w 14"/>
                <a:gd name="T11" fmla="*/ 2147483647 h 9"/>
                <a:gd name="T12" fmla="*/ 2147483647 w 1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8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9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0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1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2147483647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0 w 14"/>
                <a:gd name="T9" fmla="*/ 2147483647 h 10"/>
                <a:gd name="T10" fmla="*/ 0 w 14"/>
                <a:gd name="T11" fmla="*/ 2147483647 h 10"/>
                <a:gd name="T12" fmla="*/ 2147483647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5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6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7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8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9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0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1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2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3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4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5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8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9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0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1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2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3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4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2147483647 w 13"/>
                <a:gd name="T9" fmla="*/ 2147483647 h 9"/>
                <a:gd name="T10" fmla="*/ 0 w 13"/>
                <a:gd name="T11" fmla="*/ 2147483647 h 9"/>
                <a:gd name="T12" fmla="*/ 0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5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6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7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8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2147483647 w 13"/>
                <a:gd name="T9" fmla="*/ 2147483647 h 13"/>
                <a:gd name="T10" fmla="*/ 0 w 13"/>
                <a:gd name="T11" fmla="*/ 2147483647 h 13"/>
                <a:gd name="T12" fmla="*/ 0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0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2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2147483647 w 14"/>
                <a:gd name="T9" fmla="*/ 2147483647 h 10"/>
                <a:gd name="T10" fmla="*/ 0 w 14"/>
                <a:gd name="T11" fmla="*/ 2147483647 h 10"/>
                <a:gd name="T12" fmla="*/ 0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3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4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5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2147483647 w 13"/>
                <a:gd name="T9" fmla="*/ 2147483647 h 12"/>
                <a:gd name="T10" fmla="*/ 0 w 13"/>
                <a:gd name="T11" fmla="*/ 2147483647 h 12"/>
                <a:gd name="T12" fmla="*/ 0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6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7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8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9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2147483647 w 11"/>
                <a:gd name="T3" fmla="*/ 0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0 w 11"/>
                <a:gd name="T11" fmla="*/ 2147483647 h 10"/>
                <a:gd name="T12" fmla="*/ 0 w 11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0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1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3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4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5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6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7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8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9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0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1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2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3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4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5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6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2147483647 w 66"/>
                <a:gd name="T1" fmla="*/ 0 h 495"/>
                <a:gd name="T2" fmla="*/ 2147483647 w 66"/>
                <a:gd name="T3" fmla="*/ 0 h 495"/>
                <a:gd name="T4" fmla="*/ 2147483647 w 66"/>
                <a:gd name="T5" fmla="*/ 2147483647 h 495"/>
                <a:gd name="T6" fmla="*/ 2147483647 w 66"/>
                <a:gd name="T7" fmla="*/ 2147483647 h 495"/>
                <a:gd name="T8" fmla="*/ 0 w 66"/>
                <a:gd name="T9" fmla="*/ 2147483647 h 495"/>
                <a:gd name="T10" fmla="*/ 0 w 66"/>
                <a:gd name="T11" fmla="*/ 2147483647 h 495"/>
                <a:gd name="T12" fmla="*/ 2147483647 w 66"/>
                <a:gd name="T13" fmla="*/ 0 h 4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7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2147483647 w 87"/>
                <a:gd name="T1" fmla="*/ 0 h 513"/>
                <a:gd name="T2" fmla="*/ 2147483647 w 87"/>
                <a:gd name="T3" fmla="*/ 0 h 513"/>
                <a:gd name="T4" fmla="*/ 2147483647 w 87"/>
                <a:gd name="T5" fmla="*/ 2147483647 h 513"/>
                <a:gd name="T6" fmla="*/ 2147483647 w 87"/>
                <a:gd name="T7" fmla="*/ 2147483647 h 513"/>
                <a:gd name="T8" fmla="*/ 0 w 87"/>
                <a:gd name="T9" fmla="*/ 2147483647 h 513"/>
                <a:gd name="T10" fmla="*/ 0 w 87"/>
                <a:gd name="T11" fmla="*/ 2147483647 h 513"/>
                <a:gd name="T12" fmla="*/ 2147483647 w 87"/>
                <a:gd name="T13" fmla="*/ 0 h 5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8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2147483647 w 74"/>
                <a:gd name="T1" fmla="*/ 0 h 354"/>
                <a:gd name="T2" fmla="*/ 2147483647 w 74"/>
                <a:gd name="T3" fmla="*/ 0 h 354"/>
                <a:gd name="T4" fmla="*/ 2147483647 w 74"/>
                <a:gd name="T5" fmla="*/ 2147483647 h 354"/>
                <a:gd name="T6" fmla="*/ 2147483647 w 74"/>
                <a:gd name="T7" fmla="*/ 2147483647 h 354"/>
                <a:gd name="T8" fmla="*/ 0 w 74"/>
                <a:gd name="T9" fmla="*/ 2147483647 h 354"/>
                <a:gd name="T10" fmla="*/ 0 w 74"/>
                <a:gd name="T11" fmla="*/ 2147483647 h 354"/>
                <a:gd name="T12" fmla="*/ 2147483647 w 74"/>
                <a:gd name="T13" fmla="*/ 0 h 3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9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2147483647 w 66"/>
                <a:gd name="T1" fmla="*/ 0 h 257"/>
                <a:gd name="T2" fmla="*/ 2147483647 w 66"/>
                <a:gd name="T3" fmla="*/ 0 h 257"/>
                <a:gd name="T4" fmla="*/ 2147483647 w 66"/>
                <a:gd name="T5" fmla="*/ 2147483647 h 257"/>
                <a:gd name="T6" fmla="*/ 2147483647 w 66"/>
                <a:gd name="T7" fmla="*/ 2147483647 h 257"/>
                <a:gd name="T8" fmla="*/ 0 w 66"/>
                <a:gd name="T9" fmla="*/ 2147483647 h 257"/>
                <a:gd name="T10" fmla="*/ 0 w 66"/>
                <a:gd name="T11" fmla="*/ 2147483647 h 257"/>
                <a:gd name="T12" fmla="*/ 2147483647 w 66"/>
                <a:gd name="T13" fmla="*/ 0 h 2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0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2147483647 w 56"/>
                <a:gd name="T1" fmla="*/ 0 h 194"/>
                <a:gd name="T2" fmla="*/ 2147483647 w 56"/>
                <a:gd name="T3" fmla="*/ 0 h 194"/>
                <a:gd name="T4" fmla="*/ 2147483647 w 56"/>
                <a:gd name="T5" fmla="*/ 2147483647 h 194"/>
                <a:gd name="T6" fmla="*/ 2147483647 w 56"/>
                <a:gd name="T7" fmla="*/ 2147483647 h 194"/>
                <a:gd name="T8" fmla="*/ 0 w 56"/>
                <a:gd name="T9" fmla="*/ 2147483647 h 194"/>
                <a:gd name="T10" fmla="*/ 0 w 56"/>
                <a:gd name="T11" fmla="*/ 2147483647 h 194"/>
                <a:gd name="T12" fmla="*/ 2147483647 w 56"/>
                <a:gd name="T13" fmla="*/ 0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1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2147483647 w 53"/>
                <a:gd name="T1" fmla="*/ 0 h 150"/>
                <a:gd name="T2" fmla="*/ 2147483647 w 53"/>
                <a:gd name="T3" fmla="*/ 0 h 150"/>
                <a:gd name="T4" fmla="*/ 2147483647 w 53"/>
                <a:gd name="T5" fmla="*/ 2147483647 h 150"/>
                <a:gd name="T6" fmla="*/ 2147483647 w 53"/>
                <a:gd name="T7" fmla="*/ 2147483647 h 150"/>
                <a:gd name="T8" fmla="*/ 0 w 53"/>
                <a:gd name="T9" fmla="*/ 2147483647 h 150"/>
                <a:gd name="T10" fmla="*/ 0 w 53"/>
                <a:gd name="T11" fmla="*/ 2147483647 h 150"/>
                <a:gd name="T12" fmla="*/ 2147483647 w 5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2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2147483647 w 47"/>
                <a:gd name="T1" fmla="*/ 0 h 118"/>
                <a:gd name="T2" fmla="*/ 2147483647 w 47"/>
                <a:gd name="T3" fmla="*/ 0 h 118"/>
                <a:gd name="T4" fmla="*/ 2147483647 w 47"/>
                <a:gd name="T5" fmla="*/ 2147483647 h 118"/>
                <a:gd name="T6" fmla="*/ 2147483647 w 47"/>
                <a:gd name="T7" fmla="*/ 2147483647 h 118"/>
                <a:gd name="T8" fmla="*/ 0 w 47"/>
                <a:gd name="T9" fmla="*/ 2147483647 h 118"/>
                <a:gd name="T10" fmla="*/ 0 w 47"/>
                <a:gd name="T11" fmla="*/ 2147483647 h 118"/>
                <a:gd name="T12" fmla="*/ 2147483647 w 47"/>
                <a:gd name="T13" fmla="*/ 0 h 1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3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2147483647 w 43"/>
                <a:gd name="T1" fmla="*/ 0 h 95"/>
                <a:gd name="T2" fmla="*/ 2147483647 w 43"/>
                <a:gd name="T3" fmla="*/ 0 h 95"/>
                <a:gd name="T4" fmla="*/ 2147483647 w 43"/>
                <a:gd name="T5" fmla="*/ 2147483647 h 95"/>
                <a:gd name="T6" fmla="*/ 2147483647 w 43"/>
                <a:gd name="T7" fmla="*/ 2147483647 h 95"/>
                <a:gd name="T8" fmla="*/ 0 w 43"/>
                <a:gd name="T9" fmla="*/ 2147483647 h 95"/>
                <a:gd name="T10" fmla="*/ 0 w 43"/>
                <a:gd name="T11" fmla="*/ 2147483647 h 95"/>
                <a:gd name="T12" fmla="*/ 2147483647 w 43"/>
                <a:gd name="T13" fmla="*/ 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4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2147483647 w 40"/>
                <a:gd name="T1" fmla="*/ 0 h 76"/>
                <a:gd name="T2" fmla="*/ 2147483647 w 40"/>
                <a:gd name="T3" fmla="*/ 0 h 76"/>
                <a:gd name="T4" fmla="*/ 2147483647 w 40"/>
                <a:gd name="T5" fmla="*/ 2147483647 h 76"/>
                <a:gd name="T6" fmla="*/ 2147483647 w 40"/>
                <a:gd name="T7" fmla="*/ 2147483647 h 76"/>
                <a:gd name="T8" fmla="*/ 0 w 40"/>
                <a:gd name="T9" fmla="*/ 2147483647 h 76"/>
                <a:gd name="T10" fmla="*/ 0 w 40"/>
                <a:gd name="T11" fmla="*/ 2147483647 h 76"/>
                <a:gd name="T12" fmla="*/ 2147483647 w 40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5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2147483647 w 37"/>
                <a:gd name="T1" fmla="*/ 0 h 64"/>
                <a:gd name="T2" fmla="*/ 2147483647 w 37"/>
                <a:gd name="T3" fmla="*/ 0 h 64"/>
                <a:gd name="T4" fmla="*/ 2147483647 w 37"/>
                <a:gd name="T5" fmla="*/ 2147483647 h 64"/>
                <a:gd name="T6" fmla="*/ 2147483647 w 37"/>
                <a:gd name="T7" fmla="*/ 2147483647 h 64"/>
                <a:gd name="T8" fmla="*/ 0 w 37"/>
                <a:gd name="T9" fmla="*/ 2147483647 h 64"/>
                <a:gd name="T10" fmla="*/ 0 w 37"/>
                <a:gd name="T11" fmla="*/ 2147483647 h 64"/>
                <a:gd name="T12" fmla="*/ 2147483647 w 37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6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2147483647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0 w 34"/>
                <a:gd name="T9" fmla="*/ 2147483647 h 52"/>
                <a:gd name="T10" fmla="*/ 0 w 34"/>
                <a:gd name="T11" fmla="*/ 2147483647 h 52"/>
                <a:gd name="T12" fmla="*/ 2147483647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7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147483647 w 22"/>
                <a:gd name="T1" fmla="*/ 0 h 34"/>
                <a:gd name="T2" fmla="*/ 2147483647 w 22"/>
                <a:gd name="T3" fmla="*/ 0 h 34"/>
                <a:gd name="T4" fmla="*/ 2147483647 w 22"/>
                <a:gd name="T5" fmla="*/ 2147483647 h 34"/>
                <a:gd name="T6" fmla="*/ 2147483647 w 22"/>
                <a:gd name="T7" fmla="*/ 2147483647 h 34"/>
                <a:gd name="T8" fmla="*/ 0 w 22"/>
                <a:gd name="T9" fmla="*/ 2147483647 h 34"/>
                <a:gd name="T10" fmla="*/ 0 w 22"/>
                <a:gd name="T11" fmla="*/ 2147483647 h 34"/>
                <a:gd name="T12" fmla="*/ 2147483647 w 2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8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147483647 w 106"/>
                <a:gd name="T3" fmla="*/ 0 h 23"/>
                <a:gd name="T4" fmla="*/ 2147483647 w 106"/>
                <a:gd name="T5" fmla="*/ 2147483647 h 23"/>
                <a:gd name="T6" fmla="*/ 2147483647 w 106"/>
                <a:gd name="T7" fmla="*/ 2147483647 h 23"/>
                <a:gd name="T8" fmla="*/ 2147483647 w 106"/>
                <a:gd name="T9" fmla="*/ 2147483647 h 23"/>
                <a:gd name="T10" fmla="*/ 0 w 106"/>
                <a:gd name="T11" fmla="*/ 2147483647 h 23"/>
                <a:gd name="T12" fmla="*/ 0 w 106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9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2147483647 w 131"/>
                <a:gd name="T3" fmla="*/ 0 h 45"/>
                <a:gd name="T4" fmla="*/ 2147483647 w 131"/>
                <a:gd name="T5" fmla="*/ 2147483647 h 45"/>
                <a:gd name="T6" fmla="*/ 2147483647 w 131"/>
                <a:gd name="T7" fmla="*/ 2147483647 h 45"/>
                <a:gd name="T8" fmla="*/ 2147483647 w 131"/>
                <a:gd name="T9" fmla="*/ 2147483647 h 45"/>
                <a:gd name="T10" fmla="*/ 0 w 131"/>
                <a:gd name="T11" fmla="*/ 2147483647 h 45"/>
                <a:gd name="T12" fmla="*/ 0 w 131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0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147483647 w 92"/>
                <a:gd name="T3" fmla="*/ 0 h 42"/>
                <a:gd name="T4" fmla="*/ 2147483647 w 92"/>
                <a:gd name="T5" fmla="*/ 2147483647 h 42"/>
                <a:gd name="T6" fmla="*/ 2147483647 w 92"/>
                <a:gd name="T7" fmla="*/ 2147483647 h 42"/>
                <a:gd name="T8" fmla="*/ 2147483647 w 92"/>
                <a:gd name="T9" fmla="*/ 2147483647 h 42"/>
                <a:gd name="T10" fmla="*/ 0 w 92"/>
                <a:gd name="T11" fmla="*/ 2147483647 h 42"/>
                <a:gd name="T12" fmla="*/ 0 w 92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1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147483647 w 47"/>
                <a:gd name="T3" fmla="*/ 0 h 22"/>
                <a:gd name="T4" fmla="*/ 2147483647 w 47"/>
                <a:gd name="T5" fmla="*/ 2147483647 h 22"/>
                <a:gd name="T6" fmla="*/ 2147483647 w 47"/>
                <a:gd name="T7" fmla="*/ 2147483647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0 w 4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2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2147483647 w 62"/>
                <a:gd name="T3" fmla="*/ 0 h 32"/>
                <a:gd name="T4" fmla="*/ 2147483647 w 62"/>
                <a:gd name="T5" fmla="*/ 2147483647 h 32"/>
                <a:gd name="T6" fmla="*/ 2147483647 w 62"/>
                <a:gd name="T7" fmla="*/ 2147483647 h 32"/>
                <a:gd name="T8" fmla="*/ 2147483647 w 62"/>
                <a:gd name="T9" fmla="*/ 2147483647 h 32"/>
                <a:gd name="T10" fmla="*/ 0 w 62"/>
                <a:gd name="T11" fmla="*/ 2147483647 h 32"/>
                <a:gd name="T12" fmla="*/ 0 w 6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3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4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2147483647 w 33"/>
                <a:gd name="T3" fmla="*/ 0 h 20"/>
                <a:gd name="T4" fmla="*/ 2147483647 w 33"/>
                <a:gd name="T5" fmla="*/ 2147483647 h 20"/>
                <a:gd name="T6" fmla="*/ 2147483647 w 33"/>
                <a:gd name="T7" fmla="*/ 2147483647 h 20"/>
                <a:gd name="T8" fmla="*/ 2147483647 w 33"/>
                <a:gd name="T9" fmla="*/ 2147483647 h 20"/>
                <a:gd name="T10" fmla="*/ 0 w 33"/>
                <a:gd name="T11" fmla="*/ 2147483647 h 20"/>
                <a:gd name="T12" fmla="*/ 0 w 3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5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147483647 w 16"/>
                <a:gd name="T3" fmla="*/ 0 h 12"/>
                <a:gd name="T4" fmla="*/ 2147483647 w 16"/>
                <a:gd name="T5" fmla="*/ 2147483647 h 12"/>
                <a:gd name="T6" fmla="*/ 2147483647 w 16"/>
                <a:gd name="T7" fmla="*/ 2147483647 h 12"/>
                <a:gd name="T8" fmla="*/ 2147483647 w 16"/>
                <a:gd name="T9" fmla="*/ 2147483647 h 12"/>
                <a:gd name="T10" fmla="*/ 0 w 16"/>
                <a:gd name="T11" fmla="*/ 2147483647 h 12"/>
                <a:gd name="T12" fmla="*/ 0 w 1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6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147483647 w 17"/>
                <a:gd name="T3" fmla="*/ 0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0 w 17"/>
                <a:gd name="T11" fmla="*/ 2147483647 h 9"/>
                <a:gd name="T12" fmla="*/ 0 w 17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7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2147483647 w 30"/>
                <a:gd name="T3" fmla="*/ 0 h 18"/>
                <a:gd name="T4" fmla="*/ 2147483647 w 30"/>
                <a:gd name="T5" fmla="*/ 2147483647 h 18"/>
                <a:gd name="T6" fmla="*/ 2147483647 w 30"/>
                <a:gd name="T7" fmla="*/ 2147483647 h 18"/>
                <a:gd name="T8" fmla="*/ 2147483647 w 30"/>
                <a:gd name="T9" fmla="*/ 2147483647 h 18"/>
                <a:gd name="T10" fmla="*/ 0 w 30"/>
                <a:gd name="T11" fmla="*/ 2147483647 h 18"/>
                <a:gd name="T12" fmla="*/ 0 w 3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8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147483647 w 51"/>
                <a:gd name="T3" fmla="*/ 0 h 35"/>
                <a:gd name="T4" fmla="*/ 2147483647 w 51"/>
                <a:gd name="T5" fmla="*/ 2147483647 h 35"/>
                <a:gd name="T6" fmla="*/ 2147483647 w 51"/>
                <a:gd name="T7" fmla="*/ 2147483647 h 35"/>
                <a:gd name="T8" fmla="*/ 2147483647 w 51"/>
                <a:gd name="T9" fmla="*/ 2147483647 h 35"/>
                <a:gd name="T10" fmla="*/ 0 w 51"/>
                <a:gd name="T11" fmla="*/ 2147483647 h 35"/>
                <a:gd name="T12" fmla="*/ 0 w 51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9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147483647 w 57"/>
                <a:gd name="T3" fmla="*/ 0 h 37"/>
                <a:gd name="T4" fmla="*/ 2147483647 w 57"/>
                <a:gd name="T5" fmla="*/ 2147483647 h 37"/>
                <a:gd name="T6" fmla="*/ 2147483647 w 57"/>
                <a:gd name="T7" fmla="*/ 2147483647 h 37"/>
                <a:gd name="T8" fmla="*/ 2147483647 w 57"/>
                <a:gd name="T9" fmla="*/ 2147483647 h 37"/>
                <a:gd name="T10" fmla="*/ 0 w 57"/>
                <a:gd name="T11" fmla="*/ 2147483647 h 37"/>
                <a:gd name="T12" fmla="*/ 0 w 57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0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2147483647 w 52"/>
                <a:gd name="T3" fmla="*/ 0 h 32"/>
                <a:gd name="T4" fmla="*/ 2147483647 w 52"/>
                <a:gd name="T5" fmla="*/ 2147483647 h 32"/>
                <a:gd name="T6" fmla="*/ 2147483647 w 52"/>
                <a:gd name="T7" fmla="*/ 2147483647 h 32"/>
                <a:gd name="T8" fmla="*/ 2147483647 w 52"/>
                <a:gd name="T9" fmla="*/ 2147483647 h 32"/>
                <a:gd name="T10" fmla="*/ 0 w 52"/>
                <a:gd name="T11" fmla="*/ 2147483647 h 32"/>
                <a:gd name="T12" fmla="*/ 0 w 5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1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147483647 w 87"/>
                <a:gd name="T3" fmla="*/ 0 h 57"/>
                <a:gd name="T4" fmla="*/ 2147483647 w 87"/>
                <a:gd name="T5" fmla="*/ 2147483647 h 57"/>
                <a:gd name="T6" fmla="*/ 2147483647 w 87"/>
                <a:gd name="T7" fmla="*/ 2147483647 h 57"/>
                <a:gd name="T8" fmla="*/ 2147483647 w 87"/>
                <a:gd name="T9" fmla="*/ 2147483647 h 57"/>
                <a:gd name="T10" fmla="*/ 0 w 87"/>
                <a:gd name="T11" fmla="*/ 2147483647 h 57"/>
                <a:gd name="T12" fmla="*/ 0 w 87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2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147483647 w 10"/>
                <a:gd name="T3" fmla="*/ 0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0 w 10"/>
                <a:gd name="T11" fmla="*/ 2147483647 h 7"/>
                <a:gd name="T12" fmla="*/ 0 w 1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3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2147483647 w 10"/>
                <a:gd name="T3" fmla="*/ 0 h 8"/>
                <a:gd name="T4" fmla="*/ 2147483647 w 10"/>
                <a:gd name="T5" fmla="*/ 2147483647 h 8"/>
                <a:gd name="T6" fmla="*/ 2147483647 w 10"/>
                <a:gd name="T7" fmla="*/ 2147483647 h 8"/>
                <a:gd name="T8" fmla="*/ 2147483647 w 10"/>
                <a:gd name="T9" fmla="*/ 2147483647 h 8"/>
                <a:gd name="T10" fmla="*/ 0 w 10"/>
                <a:gd name="T11" fmla="*/ 2147483647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4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147483647 w 9"/>
                <a:gd name="T3" fmla="*/ 0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5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6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147483647 w 34"/>
                <a:gd name="T3" fmla="*/ 0 h 24"/>
                <a:gd name="T4" fmla="*/ 2147483647 w 34"/>
                <a:gd name="T5" fmla="*/ 2147483647 h 24"/>
                <a:gd name="T6" fmla="*/ 2147483647 w 34"/>
                <a:gd name="T7" fmla="*/ 2147483647 h 24"/>
                <a:gd name="T8" fmla="*/ 2147483647 w 34"/>
                <a:gd name="T9" fmla="*/ 2147483647 h 24"/>
                <a:gd name="T10" fmla="*/ 0 w 34"/>
                <a:gd name="T11" fmla="*/ 2147483647 h 24"/>
                <a:gd name="T12" fmla="*/ 0 w 34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7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8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2147483647 w 21"/>
                <a:gd name="T3" fmla="*/ 0 h 14"/>
                <a:gd name="T4" fmla="*/ 2147483647 w 21"/>
                <a:gd name="T5" fmla="*/ 2147483647 h 14"/>
                <a:gd name="T6" fmla="*/ 2147483647 w 21"/>
                <a:gd name="T7" fmla="*/ 2147483647 h 14"/>
                <a:gd name="T8" fmla="*/ 2147483647 w 21"/>
                <a:gd name="T9" fmla="*/ 2147483647 h 14"/>
                <a:gd name="T10" fmla="*/ 0 w 21"/>
                <a:gd name="T11" fmla="*/ 2147483647 h 14"/>
                <a:gd name="T12" fmla="*/ 0 w 21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9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147483647 w 106"/>
                <a:gd name="T3" fmla="*/ 0 h 73"/>
                <a:gd name="T4" fmla="*/ 2147483647 w 106"/>
                <a:gd name="T5" fmla="*/ 2147483647 h 73"/>
                <a:gd name="T6" fmla="*/ 2147483647 w 106"/>
                <a:gd name="T7" fmla="*/ 2147483647 h 73"/>
                <a:gd name="T8" fmla="*/ 2147483647 w 106"/>
                <a:gd name="T9" fmla="*/ 2147483647 h 73"/>
                <a:gd name="T10" fmla="*/ 0 w 106"/>
                <a:gd name="T11" fmla="*/ 2147483647 h 73"/>
                <a:gd name="T12" fmla="*/ 0 w 106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0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2147483647 w 47"/>
                <a:gd name="T3" fmla="*/ 0 h 35"/>
                <a:gd name="T4" fmla="*/ 2147483647 w 47"/>
                <a:gd name="T5" fmla="*/ 2147483647 h 35"/>
                <a:gd name="T6" fmla="*/ 2147483647 w 47"/>
                <a:gd name="T7" fmla="*/ 2147483647 h 35"/>
                <a:gd name="T8" fmla="*/ 2147483647 w 47"/>
                <a:gd name="T9" fmla="*/ 2147483647 h 35"/>
                <a:gd name="T10" fmla="*/ 0 w 47"/>
                <a:gd name="T11" fmla="*/ 2147483647 h 35"/>
                <a:gd name="T12" fmla="*/ 0 w 4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1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147483647 w 15"/>
                <a:gd name="T3" fmla="*/ 0 h 10"/>
                <a:gd name="T4" fmla="*/ 2147483647 w 15"/>
                <a:gd name="T5" fmla="*/ 2147483647 h 10"/>
                <a:gd name="T6" fmla="*/ 2147483647 w 15"/>
                <a:gd name="T7" fmla="*/ 2147483647 h 10"/>
                <a:gd name="T8" fmla="*/ 2147483647 w 15"/>
                <a:gd name="T9" fmla="*/ 2147483647 h 10"/>
                <a:gd name="T10" fmla="*/ 0 w 15"/>
                <a:gd name="T11" fmla="*/ 2147483647 h 10"/>
                <a:gd name="T12" fmla="*/ 0 w 15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2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147483647 w 16"/>
                <a:gd name="T3" fmla="*/ 0 h 11"/>
                <a:gd name="T4" fmla="*/ 2147483647 w 16"/>
                <a:gd name="T5" fmla="*/ 2147483647 h 11"/>
                <a:gd name="T6" fmla="*/ 2147483647 w 16"/>
                <a:gd name="T7" fmla="*/ 2147483647 h 11"/>
                <a:gd name="T8" fmla="*/ 2147483647 w 16"/>
                <a:gd name="T9" fmla="*/ 2147483647 h 11"/>
                <a:gd name="T10" fmla="*/ 0 w 16"/>
                <a:gd name="T11" fmla="*/ 2147483647 h 11"/>
                <a:gd name="T12" fmla="*/ 0 w 16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3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4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147483647 w 137"/>
                <a:gd name="T3" fmla="*/ 0 h 96"/>
                <a:gd name="T4" fmla="*/ 2147483647 w 137"/>
                <a:gd name="T5" fmla="*/ 2147483647 h 96"/>
                <a:gd name="T6" fmla="*/ 2147483647 w 137"/>
                <a:gd name="T7" fmla="*/ 2147483647 h 96"/>
                <a:gd name="T8" fmla="*/ 2147483647 w 137"/>
                <a:gd name="T9" fmla="*/ 2147483647 h 96"/>
                <a:gd name="T10" fmla="*/ 0 w 137"/>
                <a:gd name="T11" fmla="*/ 2147483647 h 96"/>
                <a:gd name="T12" fmla="*/ 0 w 137"/>
                <a:gd name="T13" fmla="*/ 0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5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2147483647 w 107"/>
                <a:gd name="T3" fmla="*/ 0 h 76"/>
                <a:gd name="T4" fmla="*/ 2147483647 w 107"/>
                <a:gd name="T5" fmla="*/ 2147483647 h 76"/>
                <a:gd name="T6" fmla="*/ 2147483647 w 107"/>
                <a:gd name="T7" fmla="*/ 2147483647 h 76"/>
                <a:gd name="T8" fmla="*/ 2147483647 w 107"/>
                <a:gd name="T9" fmla="*/ 2147483647 h 76"/>
                <a:gd name="T10" fmla="*/ 0 w 107"/>
                <a:gd name="T11" fmla="*/ 2147483647 h 76"/>
                <a:gd name="T12" fmla="*/ 0 w 107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6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2147483647 w 106"/>
                <a:gd name="T3" fmla="*/ 0 h 76"/>
                <a:gd name="T4" fmla="*/ 2147483647 w 106"/>
                <a:gd name="T5" fmla="*/ 2147483647 h 76"/>
                <a:gd name="T6" fmla="*/ 2147483647 w 106"/>
                <a:gd name="T7" fmla="*/ 2147483647 h 76"/>
                <a:gd name="T8" fmla="*/ 2147483647 w 106"/>
                <a:gd name="T9" fmla="*/ 2147483647 h 76"/>
                <a:gd name="T10" fmla="*/ 0 w 106"/>
                <a:gd name="T11" fmla="*/ 2147483647 h 76"/>
                <a:gd name="T12" fmla="*/ 0 w 106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7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147483647 w 87"/>
                <a:gd name="T3" fmla="*/ 0 h 63"/>
                <a:gd name="T4" fmla="*/ 2147483647 w 87"/>
                <a:gd name="T5" fmla="*/ 2147483647 h 63"/>
                <a:gd name="T6" fmla="*/ 2147483647 w 87"/>
                <a:gd name="T7" fmla="*/ 2147483647 h 63"/>
                <a:gd name="T8" fmla="*/ 2147483647 w 87"/>
                <a:gd name="T9" fmla="*/ 2147483647 h 63"/>
                <a:gd name="T10" fmla="*/ 0 w 87"/>
                <a:gd name="T11" fmla="*/ 2147483647 h 63"/>
                <a:gd name="T12" fmla="*/ 0 w 87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8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9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147483647 w 106"/>
                <a:gd name="T3" fmla="*/ 0 h 79"/>
                <a:gd name="T4" fmla="*/ 2147483647 w 106"/>
                <a:gd name="T5" fmla="*/ 2147483647 h 79"/>
                <a:gd name="T6" fmla="*/ 2147483647 w 106"/>
                <a:gd name="T7" fmla="*/ 2147483647 h 79"/>
                <a:gd name="T8" fmla="*/ 2147483647 w 106"/>
                <a:gd name="T9" fmla="*/ 2147483647 h 79"/>
                <a:gd name="T10" fmla="*/ 0 w 106"/>
                <a:gd name="T11" fmla="*/ 2147483647 h 79"/>
                <a:gd name="T12" fmla="*/ 0 w 106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0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2147483647 w 88"/>
                <a:gd name="T3" fmla="*/ 0 h 64"/>
                <a:gd name="T4" fmla="*/ 2147483647 w 88"/>
                <a:gd name="T5" fmla="*/ 2147483647 h 64"/>
                <a:gd name="T6" fmla="*/ 2147483647 w 88"/>
                <a:gd name="T7" fmla="*/ 2147483647 h 64"/>
                <a:gd name="T8" fmla="*/ 2147483647 w 88"/>
                <a:gd name="T9" fmla="*/ 2147483647 h 64"/>
                <a:gd name="T10" fmla="*/ 0 w 88"/>
                <a:gd name="T11" fmla="*/ 2147483647 h 64"/>
                <a:gd name="T12" fmla="*/ 0 w 88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1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2147483647 w 137"/>
                <a:gd name="T3" fmla="*/ 0 h 100"/>
                <a:gd name="T4" fmla="*/ 2147483647 w 137"/>
                <a:gd name="T5" fmla="*/ 2147483647 h 100"/>
                <a:gd name="T6" fmla="*/ 2147483647 w 137"/>
                <a:gd name="T7" fmla="*/ 2147483647 h 100"/>
                <a:gd name="T8" fmla="*/ 2147483647 w 137"/>
                <a:gd name="T9" fmla="*/ 2147483647 h 100"/>
                <a:gd name="T10" fmla="*/ 0 w 137"/>
                <a:gd name="T11" fmla="*/ 2147483647 h 100"/>
                <a:gd name="T12" fmla="*/ 0 w 137"/>
                <a:gd name="T13" fmla="*/ 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2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2147483647 w 85"/>
                <a:gd name="T3" fmla="*/ 0 h 63"/>
                <a:gd name="T4" fmla="*/ 2147483647 w 85"/>
                <a:gd name="T5" fmla="*/ 2147483647 h 63"/>
                <a:gd name="T6" fmla="*/ 2147483647 w 85"/>
                <a:gd name="T7" fmla="*/ 2147483647 h 63"/>
                <a:gd name="T8" fmla="*/ 2147483647 w 85"/>
                <a:gd name="T9" fmla="*/ 2147483647 h 63"/>
                <a:gd name="T10" fmla="*/ 0 w 85"/>
                <a:gd name="T11" fmla="*/ 2147483647 h 63"/>
                <a:gd name="T12" fmla="*/ 0 w 85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3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2147483647 w 85"/>
                <a:gd name="T1" fmla="*/ 0 h 14"/>
                <a:gd name="T2" fmla="*/ 2147483647 w 85"/>
                <a:gd name="T3" fmla="*/ 0 h 14"/>
                <a:gd name="T4" fmla="*/ 2147483647 w 85"/>
                <a:gd name="T5" fmla="*/ 2147483647 h 14"/>
                <a:gd name="T6" fmla="*/ 2147483647 w 85"/>
                <a:gd name="T7" fmla="*/ 2147483647 h 14"/>
                <a:gd name="T8" fmla="*/ 0 w 85"/>
                <a:gd name="T9" fmla="*/ 2147483647 h 14"/>
                <a:gd name="T10" fmla="*/ 0 w 85"/>
                <a:gd name="T11" fmla="*/ 2147483647 h 14"/>
                <a:gd name="T12" fmla="*/ 2147483647 w 8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4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2147483647 w 18"/>
                <a:gd name="T9" fmla="*/ 2147483647 h 4"/>
                <a:gd name="T10" fmla="*/ 0 w 18"/>
                <a:gd name="T11" fmla="*/ 2147483647 h 4"/>
                <a:gd name="T12" fmla="*/ 0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5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147483647 w 64"/>
                <a:gd name="T3" fmla="*/ 0 h 9"/>
                <a:gd name="T4" fmla="*/ 2147483647 w 64"/>
                <a:gd name="T5" fmla="*/ 2147483647 h 9"/>
                <a:gd name="T6" fmla="*/ 2147483647 w 64"/>
                <a:gd name="T7" fmla="*/ 2147483647 h 9"/>
                <a:gd name="T8" fmla="*/ 2147483647 w 64"/>
                <a:gd name="T9" fmla="*/ 2147483647 h 9"/>
                <a:gd name="T10" fmla="*/ 0 w 64"/>
                <a:gd name="T11" fmla="*/ 2147483647 h 9"/>
                <a:gd name="T12" fmla="*/ 0 w 6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6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147483647 w 23"/>
                <a:gd name="T3" fmla="*/ 0 h 7"/>
                <a:gd name="T4" fmla="*/ 2147483647 w 23"/>
                <a:gd name="T5" fmla="*/ 2147483647 h 7"/>
                <a:gd name="T6" fmla="*/ 2147483647 w 23"/>
                <a:gd name="T7" fmla="*/ 2147483647 h 7"/>
                <a:gd name="T8" fmla="*/ 2147483647 w 23"/>
                <a:gd name="T9" fmla="*/ 2147483647 h 7"/>
                <a:gd name="T10" fmla="*/ 0 w 23"/>
                <a:gd name="T11" fmla="*/ 2147483647 h 7"/>
                <a:gd name="T12" fmla="*/ 0 w 2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7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2147483647 w 18"/>
                <a:gd name="T9" fmla="*/ 2147483647 h 6"/>
                <a:gd name="T10" fmla="*/ 0 w 18"/>
                <a:gd name="T11" fmla="*/ 2147483647 h 6"/>
                <a:gd name="T12" fmla="*/ 0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8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2147483647 w 28"/>
                <a:gd name="T3" fmla="*/ 0 h 12"/>
                <a:gd name="T4" fmla="*/ 2147483647 w 28"/>
                <a:gd name="T5" fmla="*/ 2147483647 h 12"/>
                <a:gd name="T6" fmla="*/ 2147483647 w 28"/>
                <a:gd name="T7" fmla="*/ 2147483647 h 12"/>
                <a:gd name="T8" fmla="*/ 2147483647 w 28"/>
                <a:gd name="T9" fmla="*/ 2147483647 h 12"/>
                <a:gd name="T10" fmla="*/ 0 w 28"/>
                <a:gd name="T11" fmla="*/ 2147483647 h 12"/>
                <a:gd name="T12" fmla="*/ 0 w 28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9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2147483647 w 62"/>
                <a:gd name="T3" fmla="*/ 0 h 26"/>
                <a:gd name="T4" fmla="*/ 2147483647 w 62"/>
                <a:gd name="T5" fmla="*/ 2147483647 h 26"/>
                <a:gd name="T6" fmla="*/ 2147483647 w 62"/>
                <a:gd name="T7" fmla="*/ 2147483647 h 26"/>
                <a:gd name="T8" fmla="*/ 2147483647 w 62"/>
                <a:gd name="T9" fmla="*/ 2147483647 h 26"/>
                <a:gd name="T10" fmla="*/ 0 w 62"/>
                <a:gd name="T11" fmla="*/ 2147483647 h 26"/>
                <a:gd name="T12" fmla="*/ 0 w 62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0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147483647 w 18"/>
                <a:gd name="T3" fmla="*/ 0 h 9"/>
                <a:gd name="T4" fmla="*/ 2147483647 w 18"/>
                <a:gd name="T5" fmla="*/ 2147483647 h 9"/>
                <a:gd name="T6" fmla="*/ 2147483647 w 18"/>
                <a:gd name="T7" fmla="*/ 2147483647 h 9"/>
                <a:gd name="T8" fmla="*/ 2147483647 w 18"/>
                <a:gd name="T9" fmla="*/ 2147483647 h 9"/>
                <a:gd name="T10" fmla="*/ 0 w 18"/>
                <a:gd name="T11" fmla="*/ 2147483647 h 9"/>
                <a:gd name="T12" fmla="*/ 0 w 1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1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2147483647 w 33"/>
                <a:gd name="T3" fmla="*/ 0 h 17"/>
                <a:gd name="T4" fmla="*/ 2147483647 w 33"/>
                <a:gd name="T5" fmla="*/ 2147483647 h 17"/>
                <a:gd name="T6" fmla="*/ 2147483647 w 33"/>
                <a:gd name="T7" fmla="*/ 2147483647 h 17"/>
                <a:gd name="T8" fmla="*/ 2147483647 w 33"/>
                <a:gd name="T9" fmla="*/ 2147483647 h 17"/>
                <a:gd name="T10" fmla="*/ 0 w 33"/>
                <a:gd name="T11" fmla="*/ 2147483647 h 17"/>
                <a:gd name="T12" fmla="*/ 0 w 33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2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147483647 w 16"/>
                <a:gd name="T3" fmla="*/ 0 h 10"/>
                <a:gd name="T4" fmla="*/ 2147483647 w 16"/>
                <a:gd name="T5" fmla="*/ 2147483647 h 10"/>
                <a:gd name="T6" fmla="*/ 2147483647 w 16"/>
                <a:gd name="T7" fmla="*/ 2147483647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0 w 16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3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4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2147483647 w 30"/>
                <a:gd name="T3" fmla="*/ 0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2147483647 w 30"/>
                <a:gd name="T9" fmla="*/ 2147483647 h 17"/>
                <a:gd name="T10" fmla="*/ 0 w 30"/>
                <a:gd name="T11" fmla="*/ 2147483647 h 17"/>
                <a:gd name="T12" fmla="*/ 0 w 30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5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6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147483647 w 21"/>
                <a:gd name="T3" fmla="*/ 0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2147483647 w 21"/>
                <a:gd name="T9" fmla="*/ 2147483647 h 13"/>
                <a:gd name="T10" fmla="*/ 0 w 21"/>
                <a:gd name="T11" fmla="*/ 2147483647 h 13"/>
                <a:gd name="T12" fmla="*/ 0 w 2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7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8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9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0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0 w 7"/>
                <a:gd name="T11" fmla="*/ 2147483647 h 5"/>
                <a:gd name="T12" fmla="*/ 0 w 7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1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2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147483647 w 28"/>
                <a:gd name="T3" fmla="*/ 0 h 19"/>
                <a:gd name="T4" fmla="*/ 2147483647 w 28"/>
                <a:gd name="T5" fmla="*/ 2147483647 h 19"/>
                <a:gd name="T6" fmla="*/ 2147483647 w 28"/>
                <a:gd name="T7" fmla="*/ 2147483647 h 19"/>
                <a:gd name="T8" fmla="*/ 2147483647 w 28"/>
                <a:gd name="T9" fmla="*/ 2147483647 h 19"/>
                <a:gd name="T10" fmla="*/ 0 w 28"/>
                <a:gd name="T11" fmla="*/ 2147483647 h 19"/>
                <a:gd name="T12" fmla="*/ 0 w 2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3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147483647 w 18"/>
                <a:gd name="T3" fmla="*/ 0 h 13"/>
                <a:gd name="T4" fmla="*/ 2147483647 w 18"/>
                <a:gd name="T5" fmla="*/ 2147483647 h 13"/>
                <a:gd name="T6" fmla="*/ 2147483647 w 18"/>
                <a:gd name="T7" fmla="*/ 2147483647 h 13"/>
                <a:gd name="T8" fmla="*/ 2147483647 w 18"/>
                <a:gd name="T9" fmla="*/ 2147483647 h 13"/>
                <a:gd name="T10" fmla="*/ 0 w 18"/>
                <a:gd name="T11" fmla="*/ 2147483647 h 13"/>
                <a:gd name="T12" fmla="*/ 0 w 18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2147483647 w 37"/>
                <a:gd name="T3" fmla="*/ 0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2147483647 h 25"/>
                <a:gd name="T12" fmla="*/ 0 w 37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2147483647 w 84"/>
                <a:gd name="T3" fmla="*/ 0 h 57"/>
                <a:gd name="T4" fmla="*/ 2147483647 w 84"/>
                <a:gd name="T5" fmla="*/ 2147483647 h 57"/>
                <a:gd name="T6" fmla="*/ 2147483647 w 84"/>
                <a:gd name="T7" fmla="*/ 2147483647 h 57"/>
                <a:gd name="T8" fmla="*/ 2147483647 w 84"/>
                <a:gd name="T9" fmla="*/ 2147483647 h 57"/>
                <a:gd name="T10" fmla="*/ 0 w 84"/>
                <a:gd name="T11" fmla="*/ 2147483647 h 57"/>
                <a:gd name="T12" fmla="*/ 0 w 84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2147483647 w 34"/>
                <a:gd name="T3" fmla="*/ 0 h 25"/>
                <a:gd name="T4" fmla="*/ 2147483647 w 34"/>
                <a:gd name="T5" fmla="*/ 2147483647 h 25"/>
                <a:gd name="T6" fmla="*/ 2147483647 w 34"/>
                <a:gd name="T7" fmla="*/ 2147483647 h 25"/>
                <a:gd name="T8" fmla="*/ 2147483647 w 34"/>
                <a:gd name="T9" fmla="*/ 2147483647 h 25"/>
                <a:gd name="T10" fmla="*/ 0 w 34"/>
                <a:gd name="T11" fmla="*/ 2147483647 h 25"/>
                <a:gd name="T12" fmla="*/ 0 w 34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2147483647 w 7"/>
                <a:gd name="T3" fmla="*/ 0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0 w 7"/>
                <a:gd name="T11" fmla="*/ 2147483647 h 7"/>
                <a:gd name="T12" fmla="*/ 0 w 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3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5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6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7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8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9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0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2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4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5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6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7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8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9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0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1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2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3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2147483647 w 130"/>
                <a:gd name="T1" fmla="*/ 0 h 38"/>
                <a:gd name="T2" fmla="*/ 2147483647 w 130"/>
                <a:gd name="T3" fmla="*/ 0 h 38"/>
                <a:gd name="T4" fmla="*/ 2147483647 w 130"/>
                <a:gd name="T5" fmla="*/ 2147483647 h 38"/>
                <a:gd name="T6" fmla="*/ 2147483647 w 130"/>
                <a:gd name="T7" fmla="*/ 2147483647 h 38"/>
                <a:gd name="T8" fmla="*/ 0 w 130"/>
                <a:gd name="T9" fmla="*/ 2147483647 h 38"/>
                <a:gd name="T10" fmla="*/ 0 w 130"/>
                <a:gd name="T11" fmla="*/ 2147483647 h 38"/>
                <a:gd name="T12" fmla="*/ 2147483647 w 130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2147483647 w 136"/>
                <a:gd name="T1" fmla="*/ 0 h 28"/>
                <a:gd name="T2" fmla="*/ 2147483647 w 136"/>
                <a:gd name="T3" fmla="*/ 0 h 28"/>
                <a:gd name="T4" fmla="*/ 2147483647 w 136"/>
                <a:gd name="T5" fmla="*/ 2147483647 h 28"/>
                <a:gd name="T6" fmla="*/ 2147483647 w 136"/>
                <a:gd name="T7" fmla="*/ 2147483647 h 28"/>
                <a:gd name="T8" fmla="*/ 0 w 136"/>
                <a:gd name="T9" fmla="*/ 2147483647 h 28"/>
                <a:gd name="T10" fmla="*/ 0 w 136"/>
                <a:gd name="T11" fmla="*/ 2147483647 h 28"/>
                <a:gd name="T12" fmla="*/ 2147483647 w 136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147483647 w 231"/>
                <a:gd name="T1" fmla="*/ 0 h 17"/>
                <a:gd name="T2" fmla="*/ 2147483647 w 231"/>
                <a:gd name="T3" fmla="*/ 0 h 17"/>
                <a:gd name="T4" fmla="*/ 2147483647 w 231"/>
                <a:gd name="T5" fmla="*/ 2147483647 h 17"/>
                <a:gd name="T6" fmla="*/ 2147483647 w 231"/>
                <a:gd name="T7" fmla="*/ 2147483647 h 17"/>
                <a:gd name="T8" fmla="*/ 0 w 231"/>
                <a:gd name="T9" fmla="*/ 2147483647 h 17"/>
                <a:gd name="T10" fmla="*/ 0 w 231"/>
                <a:gd name="T11" fmla="*/ 2147483647 h 17"/>
                <a:gd name="T12" fmla="*/ 2147483647 w 231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8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2147483647 w 105"/>
                <a:gd name="T3" fmla="*/ 0 h 13"/>
                <a:gd name="T4" fmla="*/ 2147483647 w 105"/>
                <a:gd name="T5" fmla="*/ 2147483647 h 13"/>
                <a:gd name="T6" fmla="*/ 2147483647 w 105"/>
                <a:gd name="T7" fmla="*/ 2147483647 h 13"/>
                <a:gd name="T8" fmla="*/ 2147483647 w 105"/>
                <a:gd name="T9" fmla="*/ 2147483647 h 13"/>
                <a:gd name="T10" fmla="*/ 0 w 105"/>
                <a:gd name="T11" fmla="*/ 2147483647 h 13"/>
                <a:gd name="T12" fmla="*/ 0 w 105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2147483647 w 119"/>
                <a:gd name="T3" fmla="*/ 0 h 20"/>
                <a:gd name="T4" fmla="*/ 2147483647 w 119"/>
                <a:gd name="T5" fmla="*/ 2147483647 h 20"/>
                <a:gd name="T6" fmla="*/ 2147483647 w 119"/>
                <a:gd name="T7" fmla="*/ 2147483647 h 20"/>
                <a:gd name="T8" fmla="*/ 2147483647 w 119"/>
                <a:gd name="T9" fmla="*/ 2147483647 h 20"/>
                <a:gd name="T10" fmla="*/ 0 w 119"/>
                <a:gd name="T11" fmla="*/ 0 h 20"/>
                <a:gd name="T12" fmla="*/ 0 w 1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0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2147483647 w 152"/>
                <a:gd name="T1" fmla="*/ 0 h 37"/>
                <a:gd name="T2" fmla="*/ 2147483647 w 152"/>
                <a:gd name="T3" fmla="*/ 0 h 37"/>
                <a:gd name="T4" fmla="*/ 2147483647 w 152"/>
                <a:gd name="T5" fmla="*/ 2147483647 h 37"/>
                <a:gd name="T6" fmla="*/ 2147483647 w 152"/>
                <a:gd name="T7" fmla="*/ 2147483647 h 37"/>
                <a:gd name="T8" fmla="*/ 0 w 152"/>
                <a:gd name="T9" fmla="*/ 2147483647 h 37"/>
                <a:gd name="T10" fmla="*/ 0 w 152"/>
                <a:gd name="T11" fmla="*/ 2147483647 h 37"/>
                <a:gd name="T12" fmla="*/ 2147483647 w 152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1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147483647 w 293"/>
                <a:gd name="T1" fmla="*/ 0 h 105"/>
                <a:gd name="T2" fmla="*/ 2147483647 w 293"/>
                <a:gd name="T3" fmla="*/ 0 h 105"/>
                <a:gd name="T4" fmla="*/ 2147483647 w 293"/>
                <a:gd name="T5" fmla="*/ 2147483647 h 105"/>
                <a:gd name="T6" fmla="*/ 2147483647 w 293"/>
                <a:gd name="T7" fmla="*/ 2147483647 h 105"/>
                <a:gd name="T8" fmla="*/ 0 w 293"/>
                <a:gd name="T9" fmla="*/ 2147483647 h 105"/>
                <a:gd name="T10" fmla="*/ 0 w 293"/>
                <a:gd name="T11" fmla="*/ 2147483647 h 105"/>
                <a:gd name="T12" fmla="*/ 2147483647 w 293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2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47483647 w 220"/>
                <a:gd name="T1" fmla="*/ 0 h 103"/>
                <a:gd name="T2" fmla="*/ 2147483647 w 220"/>
                <a:gd name="T3" fmla="*/ 0 h 103"/>
                <a:gd name="T4" fmla="*/ 2147483647 w 220"/>
                <a:gd name="T5" fmla="*/ 2147483647 h 103"/>
                <a:gd name="T6" fmla="*/ 2147483647 w 220"/>
                <a:gd name="T7" fmla="*/ 2147483647 h 103"/>
                <a:gd name="T8" fmla="*/ 0 w 220"/>
                <a:gd name="T9" fmla="*/ 2147483647 h 103"/>
                <a:gd name="T10" fmla="*/ 0 w 220"/>
                <a:gd name="T11" fmla="*/ 2147483647 h 103"/>
                <a:gd name="T12" fmla="*/ 2147483647 w 220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3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2147483647 w 498"/>
                <a:gd name="T1" fmla="*/ 0 h 5"/>
                <a:gd name="T2" fmla="*/ 2147483647 w 498"/>
                <a:gd name="T3" fmla="*/ 0 h 5"/>
                <a:gd name="T4" fmla="*/ 2147483647 w 498"/>
                <a:gd name="T5" fmla="*/ 2147483647 h 5"/>
                <a:gd name="T6" fmla="*/ 2147483647 w 498"/>
                <a:gd name="T7" fmla="*/ 2147483647 h 5"/>
                <a:gd name="T8" fmla="*/ 0 w 498"/>
                <a:gd name="T9" fmla="*/ 2147483647 h 5"/>
                <a:gd name="T10" fmla="*/ 0 w 498"/>
                <a:gd name="T11" fmla="*/ 2147483647 h 5"/>
                <a:gd name="T12" fmla="*/ 2147483647 w 498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4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2147483647 w 121"/>
                <a:gd name="T1" fmla="*/ 0 h 33"/>
                <a:gd name="T2" fmla="*/ 2147483647 w 121"/>
                <a:gd name="T3" fmla="*/ 0 h 33"/>
                <a:gd name="T4" fmla="*/ 2147483647 w 121"/>
                <a:gd name="T5" fmla="*/ 2147483647 h 33"/>
                <a:gd name="T6" fmla="*/ 2147483647 w 121"/>
                <a:gd name="T7" fmla="*/ 2147483647 h 33"/>
                <a:gd name="T8" fmla="*/ 0 w 121"/>
                <a:gd name="T9" fmla="*/ 2147483647 h 33"/>
                <a:gd name="T10" fmla="*/ 0 w 121"/>
                <a:gd name="T11" fmla="*/ 2147483647 h 33"/>
                <a:gd name="T12" fmla="*/ 2147483647 w 121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5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147483647 w 269"/>
                <a:gd name="T1" fmla="*/ 0 h 188"/>
                <a:gd name="T2" fmla="*/ 2147483647 w 269"/>
                <a:gd name="T3" fmla="*/ 0 h 188"/>
                <a:gd name="T4" fmla="*/ 2147483647 w 269"/>
                <a:gd name="T5" fmla="*/ 2147483647 h 188"/>
                <a:gd name="T6" fmla="*/ 2147483647 w 269"/>
                <a:gd name="T7" fmla="*/ 2147483647 h 188"/>
                <a:gd name="T8" fmla="*/ 0 w 269"/>
                <a:gd name="T9" fmla="*/ 2147483647 h 188"/>
                <a:gd name="T10" fmla="*/ 0 w 269"/>
                <a:gd name="T11" fmla="*/ 2147483647 h 188"/>
                <a:gd name="T12" fmla="*/ 2147483647 w 269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6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2147483647 w 481"/>
                <a:gd name="T1" fmla="*/ 0 h 262"/>
                <a:gd name="T2" fmla="*/ 2147483647 w 481"/>
                <a:gd name="T3" fmla="*/ 0 h 262"/>
                <a:gd name="T4" fmla="*/ 2147483647 w 481"/>
                <a:gd name="T5" fmla="*/ 2147483647 h 262"/>
                <a:gd name="T6" fmla="*/ 2147483647 w 481"/>
                <a:gd name="T7" fmla="*/ 2147483647 h 262"/>
                <a:gd name="T8" fmla="*/ 0 w 481"/>
                <a:gd name="T9" fmla="*/ 2147483647 h 262"/>
                <a:gd name="T10" fmla="*/ 0 w 481"/>
                <a:gd name="T11" fmla="*/ 2147483647 h 262"/>
                <a:gd name="T12" fmla="*/ 2147483647 w 481"/>
                <a:gd name="T13" fmla="*/ 0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2147483647 w 298"/>
                <a:gd name="T3" fmla="*/ 0 h 161"/>
                <a:gd name="T4" fmla="*/ 2147483647 w 298"/>
                <a:gd name="T5" fmla="*/ 2147483647 h 161"/>
                <a:gd name="T6" fmla="*/ 2147483647 w 298"/>
                <a:gd name="T7" fmla="*/ 2147483647 h 161"/>
                <a:gd name="T8" fmla="*/ 2147483647 w 298"/>
                <a:gd name="T9" fmla="*/ 2147483647 h 161"/>
                <a:gd name="T10" fmla="*/ 0 w 298"/>
                <a:gd name="T11" fmla="*/ 2147483647 h 161"/>
                <a:gd name="T12" fmla="*/ 0 w 298"/>
                <a:gd name="T13" fmla="*/ 0 h 1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147483647 w 85"/>
                <a:gd name="T3" fmla="*/ 0 h 22"/>
                <a:gd name="T4" fmla="*/ 2147483647 w 85"/>
                <a:gd name="T5" fmla="*/ 2147483647 h 22"/>
                <a:gd name="T6" fmla="*/ 2147483647 w 85"/>
                <a:gd name="T7" fmla="*/ 2147483647 h 22"/>
                <a:gd name="T8" fmla="*/ 2147483647 w 85"/>
                <a:gd name="T9" fmla="*/ 2147483647 h 22"/>
                <a:gd name="T10" fmla="*/ 0 w 85"/>
                <a:gd name="T11" fmla="*/ 2147483647 h 22"/>
                <a:gd name="T12" fmla="*/ 0 w 85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2147483647 w 18"/>
                <a:gd name="T1" fmla="*/ 0 h 3"/>
                <a:gd name="T2" fmla="*/ 2147483647 w 18"/>
                <a:gd name="T3" fmla="*/ 0 h 3"/>
                <a:gd name="T4" fmla="*/ 2147483647 w 18"/>
                <a:gd name="T5" fmla="*/ 2147483647 h 3"/>
                <a:gd name="T6" fmla="*/ 2147483647 w 18"/>
                <a:gd name="T7" fmla="*/ 2147483647 h 3"/>
                <a:gd name="T8" fmla="*/ 0 w 18"/>
                <a:gd name="T9" fmla="*/ 2147483647 h 3"/>
                <a:gd name="T10" fmla="*/ 0 w 18"/>
                <a:gd name="T11" fmla="*/ 2147483647 h 3"/>
                <a:gd name="T12" fmla="*/ 2147483647 w 18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2147483647 w 64"/>
                <a:gd name="T1" fmla="*/ 0 h 5"/>
                <a:gd name="T2" fmla="*/ 2147483647 w 64"/>
                <a:gd name="T3" fmla="*/ 0 h 5"/>
                <a:gd name="T4" fmla="*/ 2147483647 w 64"/>
                <a:gd name="T5" fmla="*/ 2147483647 h 5"/>
                <a:gd name="T6" fmla="*/ 2147483647 w 64"/>
                <a:gd name="T7" fmla="*/ 2147483647 h 5"/>
                <a:gd name="T8" fmla="*/ 0 w 64"/>
                <a:gd name="T9" fmla="*/ 2147483647 h 5"/>
                <a:gd name="T10" fmla="*/ 0 w 64"/>
                <a:gd name="T11" fmla="*/ 2147483647 h 5"/>
                <a:gd name="T12" fmla="*/ 2147483647 w 64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147483647 w 23"/>
                <a:gd name="T1" fmla="*/ 0 h 8"/>
                <a:gd name="T2" fmla="*/ 2147483647 w 23"/>
                <a:gd name="T3" fmla="*/ 0 h 8"/>
                <a:gd name="T4" fmla="*/ 2147483647 w 23"/>
                <a:gd name="T5" fmla="*/ 2147483647 h 8"/>
                <a:gd name="T6" fmla="*/ 2147483647 w 23"/>
                <a:gd name="T7" fmla="*/ 2147483647 h 8"/>
                <a:gd name="T8" fmla="*/ 0 w 23"/>
                <a:gd name="T9" fmla="*/ 2147483647 h 8"/>
                <a:gd name="T10" fmla="*/ 0 w 23"/>
                <a:gd name="T11" fmla="*/ 2147483647 h 8"/>
                <a:gd name="T12" fmla="*/ 2147483647 w 2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3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147483647 w 28"/>
                <a:gd name="T1" fmla="*/ 0 h 8"/>
                <a:gd name="T2" fmla="*/ 2147483647 w 28"/>
                <a:gd name="T3" fmla="*/ 0 h 8"/>
                <a:gd name="T4" fmla="*/ 2147483647 w 28"/>
                <a:gd name="T5" fmla="*/ 2147483647 h 8"/>
                <a:gd name="T6" fmla="*/ 2147483647 w 28"/>
                <a:gd name="T7" fmla="*/ 2147483647 h 8"/>
                <a:gd name="T8" fmla="*/ 0 w 28"/>
                <a:gd name="T9" fmla="*/ 2147483647 h 8"/>
                <a:gd name="T10" fmla="*/ 0 w 28"/>
                <a:gd name="T11" fmla="*/ 2147483647 h 8"/>
                <a:gd name="T12" fmla="*/ 2147483647 w 2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2147483647 w 59"/>
                <a:gd name="T1" fmla="*/ 0 h 17"/>
                <a:gd name="T2" fmla="*/ 2147483647 w 59"/>
                <a:gd name="T3" fmla="*/ 0 h 17"/>
                <a:gd name="T4" fmla="*/ 2147483647 w 59"/>
                <a:gd name="T5" fmla="*/ 2147483647 h 17"/>
                <a:gd name="T6" fmla="*/ 2147483647 w 59"/>
                <a:gd name="T7" fmla="*/ 2147483647 h 17"/>
                <a:gd name="T8" fmla="*/ 0 w 59"/>
                <a:gd name="T9" fmla="*/ 2147483647 h 17"/>
                <a:gd name="T10" fmla="*/ 0 w 59"/>
                <a:gd name="T11" fmla="*/ 2147483647 h 17"/>
                <a:gd name="T12" fmla="*/ 2147483647 w 59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5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2147483647 w 17"/>
                <a:gd name="T1" fmla="*/ 0 h 7"/>
                <a:gd name="T2" fmla="*/ 2147483647 w 17"/>
                <a:gd name="T3" fmla="*/ 0 h 7"/>
                <a:gd name="T4" fmla="*/ 2147483647 w 17"/>
                <a:gd name="T5" fmla="*/ 2147483647 h 7"/>
                <a:gd name="T6" fmla="*/ 2147483647 w 17"/>
                <a:gd name="T7" fmla="*/ 2147483647 h 7"/>
                <a:gd name="T8" fmla="*/ 0 w 17"/>
                <a:gd name="T9" fmla="*/ 2147483647 h 7"/>
                <a:gd name="T10" fmla="*/ 0 w 17"/>
                <a:gd name="T11" fmla="*/ 2147483647 h 7"/>
                <a:gd name="T12" fmla="*/ 2147483647 w 1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6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2147483647 w 75"/>
                <a:gd name="T1" fmla="*/ 0 h 20"/>
                <a:gd name="T2" fmla="*/ 2147483647 w 75"/>
                <a:gd name="T3" fmla="*/ 0 h 20"/>
                <a:gd name="T4" fmla="*/ 2147483647 w 75"/>
                <a:gd name="T5" fmla="*/ 2147483647 h 20"/>
                <a:gd name="T6" fmla="*/ 2147483647 w 75"/>
                <a:gd name="T7" fmla="*/ 2147483647 h 20"/>
                <a:gd name="T8" fmla="*/ 0 w 75"/>
                <a:gd name="T9" fmla="*/ 2147483647 h 20"/>
                <a:gd name="T10" fmla="*/ 0 w 75"/>
                <a:gd name="T11" fmla="*/ 2147483647 h 20"/>
                <a:gd name="T12" fmla="*/ 2147483647 w 75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7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8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9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2147483647 w 61"/>
                <a:gd name="T1" fmla="*/ 0 h 4"/>
                <a:gd name="T2" fmla="*/ 2147483647 w 61"/>
                <a:gd name="T3" fmla="*/ 0 h 4"/>
                <a:gd name="T4" fmla="*/ 2147483647 w 61"/>
                <a:gd name="T5" fmla="*/ 2147483647 h 4"/>
                <a:gd name="T6" fmla="*/ 2147483647 w 61"/>
                <a:gd name="T7" fmla="*/ 2147483647 h 4"/>
                <a:gd name="T8" fmla="*/ 0 w 61"/>
                <a:gd name="T9" fmla="*/ 2147483647 h 4"/>
                <a:gd name="T10" fmla="*/ 0 w 61"/>
                <a:gd name="T11" fmla="*/ 2147483647 h 4"/>
                <a:gd name="T12" fmla="*/ 2147483647 w 6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0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4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5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7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8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9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0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1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2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3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7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8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2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5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3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4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5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7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8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9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0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1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2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3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4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5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6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7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8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9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0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1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2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3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4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5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6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7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8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9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0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1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2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3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4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5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6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7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8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9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0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1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2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3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4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5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6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7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8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9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0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1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2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3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4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5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6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7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8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9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0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1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2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3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4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5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6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7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8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9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0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1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2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3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4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5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6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7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4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5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6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7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1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2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3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4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8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9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0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1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2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3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4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6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0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1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4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5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0 w 34"/>
                <a:gd name="T11" fmla="*/ 2147483647 h 34"/>
                <a:gd name="T12" fmla="*/ 0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6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2147483647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0 w 34"/>
                <a:gd name="T9" fmla="*/ 2147483647 h 35"/>
                <a:gd name="T10" fmla="*/ 0 w 34"/>
                <a:gd name="T11" fmla="*/ 2147483647 h 35"/>
                <a:gd name="T12" fmla="*/ 2147483647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7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8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2147483647 w 65"/>
                <a:gd name="T1" fmla="*/ 0 h 64"/>
                <a:gd name="T2" fmla="*/ 2147483647 w 65"/>
                <a:gd name="T3" fmla="*/ 2147483647 h 64"/>
                <a:gd name="T4" fmla="*/ 2147483647 w 65"/>
                <a:gd name="T5" fmla="*/ 2147483647 h 64"/>
                <a:gd name="T6" fmla="*/ 0 w 65"/>
                <a:gd name="T7" fmla="*/ 2147483647 h 64"/>
                <a:gd name="T8" fmla="*/ 2147483647 w 65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9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0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2147483647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2147483647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0 w 32"/>
                <a:gd name="T9" fmla="*/ 2147483647 h 33"/>
                <a:gd name="T10" fmla="*/ 0 w 32"/>
                <a:gd name="T11" fmla="*/ 2147483647 h 33"/>
                <a:gd name="T12" fmla="*/ 2147483647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2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3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2147483647 w 63"/>
                <a:gd name="T1" fmla="*/ 0 h 65"/>
                <a:gd name="T2" fmla="*/ 2147483647 w 63"/>
                <a:gd name="T3" fmla="*/ 2147483647 h 65"/>
                <a:gd name="T4" fmla="*/ 2147483647 w 63"/>
                <a:gd name="T5" fmla="*/ 2147483647 h 65"/>
                <a:gd name="T6" fmla="*/ 0 w 63"/>
                <a:gd name="T7" fmla="*/ 2147483647 h 65"/>
                <a:gd name="T8" fmla="*/ 2147483647 w 63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4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0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5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7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8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2147483647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0 w 33"/>
                <a:gd name="T9" fmla="*/ 2147483647 h 35"/>
                <a:gd name="T10" fmla="*/ 0 w 33"/>
                <a:gd name="T11" fmla="*/ 2147483647 h 35"/>
                <a:gd name="T12" fmla="*/ 2147483647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2147483647 w 34"/>
                <a:gd name="T9" fmla="*/ 2147483647 h 35"/>
                <a:gd name="T10" fmla="*/ 0 w 34"/>
                <a:gd name="T11" fmla="*/ 2147483647 h 35"/>
                <a:gd name="T12" fmla="*/ 0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1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0 w 34"/>
                <a:gd name="T9" fmla="*/ 2147483647 h 34"/>
                <a:gd name="T10" fmla="*/ 0 w 34"/>
                <a:gd name="T11" fmla="*/ 2147483647 h 34"/>
                <a:gd name="T12" fmla="*/ 2147483647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0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5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8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9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0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0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1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2147483647 w 32"/>
                <a:gd name="T1" fmla="*/ 0 h 35"/>
                <a:gd name="T2" fmla="*/ 2147483647 w 32"/>
                <a:gd name="T3" fmla="*/ 0 h 35"/>
                <a:gd name="T4" fmla="*/ 2147483647 w 32"/>
                <a:gd name="T5" fmla="*/ 2147483647 h 35"/>
                <a:gd name="T6" fmla="*/ 2147483647 w 32"/>
                <a:gd name="T7" fmla="*/ 2147483647 h 35"/>
                <a:gd name="T8" fmla="*/ 0 w 32"/>
                <a:gd name="T9" fmla="*/ 2147483647 h 35"/>
                <a:gd name="T10" fmla="*/ 0 w 32"/>
                <a:gd name="T11" fmla="*/ 2147483647 h 35"/>
                <a:gd name="T12" fmla="*/ 2147483647 w 3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3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4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7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8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9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0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1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2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0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3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2147483647 w 64"/>
                <a:gd name="T1" fmla="*/ 0 h 63"/>
                <a:gd name="T2" fmla="*/ 2147483647 w 64"/>
                <a:gd name="T3" fmla="*/ 2147483647 h 63"/>
                <a:gd name="T4" fmla="*/ 2147483647 w 64"/>
                <a:gd name="T5" fmla="*/ 2147483647 h 63"/>
                <a:gd name="T6" fmla="*/ 0 w 64"/>
                <a:gd name="T7" fmla="*/ 2147483647 h 63"/>
                <a:gd name="T8" fmla="*/ 2147483647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4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2147483647 w 34"/>
                <a:gd name="T1" fmla="*/ 0 h 32"/>
                <a:gd name="T2" fmla="*/ 2147483647 w 34"/>
                <a:gd name="T3" fmla="*/ 0 h 32"/>
                <a:gd name="T4" fmla="*/ 2147483647 w 34"/>
                <a:gd name="T5" fmla="*/ 2147483647 h 32"/>
                <a:gd name="T6" fmla="*/ 2147483647 w 34"/>
                <a:gd name="T7" fmla="*/ 2147483647 h 32"/>
                <a:gd name="T8" fmla="*/ 0 w 34"/>
                <a:gd name="T9" fmla="*/ 2147483647 h 32"/>
                <a:gd name="T10" fmla="*/ 0 w 34"/>
                <a:gd name="T11" fmla="*/ 2147483647 h 32"/>
                <a:gd name="T12" fmla="*/ 2147483647 w 34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5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147483647 w 33"/>
                <a:gd name="T3" fmla="*/ 0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2147483647 h 32"/>
                <a:gd name="T10" fmla="*/ 0 w 33"/>
                <a:gd name="T11" fmla="*/ 2147483647 h 32"/>
                <a:gd name="T12" fmla="*/ 0 w 33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6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7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0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8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2147483647 w 64"/>
                <a:gd name="T1" fmla="*/ 0 h 51"/>
                <a:gd name="T2" fmla="*/ 2147483647 w 64"/>
                <a:gd name="T3" fmla="*/ 2147483647 h 51"/>
                <a:gd name="T4" fmla="*/ 0 w 64"/>
                <a:gd name="T5" fmla="*/ 2147483647 h 51"/>
                <a:gd name="T6" fmla="*/ 2147483647 w 6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9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2147483647 w 33"/>
                <a:gd name="T1" fmla="*/ 0 h 52"/>
                <a:gd name="T2" fmla="*/ 2147483647 w 33"/>
                <a:gd name="T3" fmla="*/ 0 h 52"/>
                <a:gd name="T4" fmla="*/ 2147483647 w 33"/>
                <a:gd name="T5" fmla="*/ 2147483647 h 52"/>
                <a:gd name="T6" fmla="*/ 2147483647 w 33"/>
                <a:gd name="T7" fmla="*/ 2147483647 h 52"/>
                <a:gd name="T8" fmla="*/ 0 w 33"/>
                <a:gd name="T9" fmla="*/ 2147483647 h 52"/>
                <a:gd name="T10" fmla="*/ 0 w 33"/>
                <a:gd name="T11" fmla="*/ 2147483647 h 52"/>
                <a:gd name="T12" fmla="*/ 2147483647 w 33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0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2147483647 w 34"/>
                <a:gd name="T9" fmla="*/ 2147483647 h 52"/>
                <a:gd name="T10" fmla="*/ 0 w 34"/>
                <a:gd name="T11" fmla="*/ 2147483647 h 52"/>
                <a:gd name="T12" fmla="*/ 0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0 w 64"/>
                <a:gd name="T5" fmla="*/ 2147483647 h 52"/>
                <a:gd name="T6" fmla="*/ 2147483647 w 64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2147483647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0 w 33"/>
                <a:gd name="T9" fmla="*/ 2147483647 h 54"/>
                <a:gd name="T10" fmla="*/ 0 w 33"/>
                <a:gd name="T11" fmla="*/ 2147483647 h 54"/>
                <a:gd name="T12" fmla="*/ 2147483647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2147483647 w 33"/>
                <a:gd name="T9" fmla="*/ 2147483647 h 54"/>
                <a:gd name="T10" fmla="*/ 0 w 33"/>
                <a:gd name="T11" fmla="*/ 2147483647 h 54"/>
                <a:gd name="T12" fmla="*/ 0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147483647 w 54"/>
                <a:gd name="T1" fmla="*/ 0 h 52"/>
                <a:gd name="T2" fmla="*/ 2147483647 w 54"/>
                <a:gd name="T3" fmla="*/ 2147483647 h 52"/>
                <a:gd name="T4" fmla="*/ 2147483647 w 54"/>
                <a:gd name="T5" fmla="*/ 2147483647 h 52"/>
                <a:gd name="T6" fmla="*/ 2147483647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2147483647 w 54"/>
                <a:gd name="T19" fmla="*/ 2147483647 h 52"/>
                <a:gd name="T20" fmla="*/ 2147483647 w 54"/>
                <a:gd name="T21" fmla="*/ 2147483647 h 52"/>
                <a:gd name="T22" fmla="*/ 2147483647 w 54"/>
                <a:gd name="T23" fmla="*/ 2147483647 h 52"/>
                <a:gd name="T24" fmla="*/ 2147483647 w 54"/>
                <a:gd name="T25" fmla="*/ 2147483647 h 52"/>
                <a:gd name="T26" fmla="*/ 2147483647 w 54"/>
                <a:gd name="T27" fmla="*/ 2147483647 h 52"/>
                <a:gd name="T28" fmla="*/ 2147483647 w 54"/>
                <a:gd name="T29" fmla="*/ 2147483647 h 52"/>
                <a:gd name="T30" fmla="*/ 2147483647 w 54"/>
                <a:gd name="T31" fmla="*/ 2147483647 h 52"/>
                <a:gd name="T32" fmla="*/ 2147483647 w 54"/>
                <a:gd name="T33" fmla="*/ 2147483647 h 52"/>
                <a:gd name="T34" fmla="*/ 2147483647 w 54"/>
                <a:gd name="T35" fmla="*/ 2147483647 h 52"/>
                <a:gd name="T36" fmla="*/ 2147483647 w 54"/>
                <a:gd name="T37" fmla="*/ 2147483647 h 52"/>
                <a:gd name="T38" fmla="*/ 2147483647 w 54"/>
                <a:gd name="T39" fmla="*/ 2147483647 h 52"/>
                <a:gd name="T40" fmla="*/ 2147483647 w 54"/>
                <a:gd name="T41" fmla="*/ 2147483647 h 52"/>
                <a:gd name="T42" fmla="*/ 2147483647 w 54"/>
                <a:gd name="T43" fmla="*/ 2147483647 h 52"/>
                <a:gd name="T44" fmla="*/ 2147483647 w 54"/>
                <a:gd name="T45" fmla="*/ 2147483647 h 52"/>
                <a:gd name="T46" fmla="*/ 2147483647 w 54"/>
                <a:gd name="T47" fmla="*/ 2147483647 h 52"/>
                <a:gd name="T48" fmla="*/ 2147483647 w 54"/>
                <a:gd name="T49" fmla="*/ 2147483647 h 52"/>
                <a:gd name="T50" fmla="*/ 2147483647 w 54"/>
                <a:gd name="T51" fmla="*/ 2147483647 h 52"/>
                <a:gd name="T52" fmla="*/ 2147483647 w 54"/>
                <a:gd name="T53" fmla="*/ 2147483647 h 52"/>
                <a:gd name="T54" fmla="*/ 2147483647 w 54"/>
                <a:gd name="T55" fmla="*/ 2147483647 h 52"/>
                <a:gd name="T56" fmla="*/ 2147483647 w 54"/>
                <a:gd name="T57" fmla="*/ 2147483647 h 52"/>
                <a:gd name="T58" fmla="*/ 2147483647 w 54"/>
                <a:gd name="T59" fmla="*/ 2147483647 h 52"/>
                <a:gd name="T60" fmla="*/ 2147483647 w 54"/>
                <a:gd name="T61" fmla="*/ 2147483647 h 52"/>
                <a:gd name="T62" fmla="*/ 2147483647 w 54"/>
                <a:gd name="T63" fmla="*/ 2147483647 h 52"/>
                <a:gd name="T64" fmla="*/ 2147483647 w 54"/>
                <a:gd name="T65" fmla="*/ 2147483647 h 52"/>
                <a:gd name="T66" fmla="*/ 0 w 54"/>
                <a:gd name="T67" fmla="*/ 2147483647 h 52"/>
                <a:gd name="T68" fmla="*/ 2147483647 w 54"/>
                <a:gd name="T69" fmla="*/ 2147483647 h 52"/>
                <a:gd name="T70" fmla="*/ 2147483647 w 54"/>
                <a:gd name="T71" fmla="*/ 2147483647 h 52"/>
                <a:gd name="T72" fmla="*/ 2147483647 w 54"/>
                <a:gd name="T73" fmla="*/ 2147483647 h 52"/>
                <a:gd name="T74" fmla="*/ 2147483647 w 54"/>
                <a:gd name="T75" fmla="*/ 2147483647 h 52"/>
                <a:gd name="T76" fmla="*/ 2147483647 w 54"/>
                <a:gd name="T77" fmla="*/ 2147483647 h 52"/>
                <a:gd name="T78" fmla="*/ 2147483647 w 54"/>
                <a:gd name="T79" fmla="*/ 2147483647 h 52"/>
                <a:gd name="T80" fmla="*/ 2147483647 w 54"/>
                <a:gd name="T81" fmla="*/ 2147483647 h 52"/>
                <a:gd name="T82" fmla="*/ 2147483647 w 54"/>
                <a:gd name="T83" fmla="*/ 2147483647 h 52"/>
                <a:gd name="T84" fmla="*/ 2147483647 w 54"/>
                <a:gd name="T85" fmla="*/ 2147483647 h 52"/>
                <a:gd name="T86" fmla="*/ 2147483647 w 54"/>
                <a:gd name="T87" fmla="*/ 0 h 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4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5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6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9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2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3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4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7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8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9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0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1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2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3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4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5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6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7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8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9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0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1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2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3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4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5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6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7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8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9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0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1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2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3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5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6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7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8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9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0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1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2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3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4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5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6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7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8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9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0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1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2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3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4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5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6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7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8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9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0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1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2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3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4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5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6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7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8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9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0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1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2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3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4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5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6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7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8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147483647 w 52"/>
                <a:gd name="T1" fmla="*/ 0 h 52"/>
                <a:gd name="T2" fmla="*/ 2147483647 w 52"/>
                <a:gd name="T3" fmla="*/ 0 h 52"/>
                <a:gd name="T4" fmla="*/ 2147483647 w 52"/>
                <a:gd name="T5" fmla="*/ 0 h 52"/>
                <a:gd name="T6" fmla="*/ 2147483647 w 52"/>
                <a:gd name="T7" fmla="*/ 2147483647 h 52"/>
                <a:gd name="T8" fmla="*/ 2147483647 w 52"/>
                <a:gd name="T9" fmla="*/ 2147483647 h 52"/>
                <a:gd name="T10" fmla="*/ 2147483647 w 52"/>
                <a:gd name="T11" fmla="*/ 2147483647 h 52"/>
                <a:gd name="T12" fmla="*/ 2147483647 w 52"/>
                <a:gd name="T13" fmla="*/ 2147483647 h 52"/>
                <a:gd name="T14" fmla="*/ 2147483647 w 52"/>
                <a:gd name="T15" fmla="*/ 2147483647 h 52"/>
                <a:gd name="T16" fmla="*/ 2147483647 w 52"/>
                <a:gd name="T17" fmla="*/ 2147483647 h 52"/>
                <a:gd name="T18" fmla="*/ 2147483647 w 52"/>
                <a:gd name="T19" fmla="*/ 2147483647 h 52"/>
                <a:gd name="T20" fmla="*/ 2147483647 w 52"/>
                <a:gd name="T21" fmla="*/ 2147483647 h 52"/>
                <a:gd name="T22" fmla="*/ 2147483647 w 52"/>
                <a:gd name="T23" fmla="*/ 2147483647 h 52"/>
                <a:gd name="T24" fmla="*/ 2147483647 w 52"/>
                <a:gd name="T25" fmla="*/ 2147483647 h 52"/>
                <a:gd name="T26" fmla="*/ 2147483647 w 52"/>
                <a:gd name="T27" fmla="*/ 2147483647 h 52"/>
                <a:gd name="T28" fmla="*/ 2147483647 w 52"/>
                <a:gd name="T29" fmla="*/ 2147483647 h 52"/>
                <a:gd name="T30" fmla="*/ 2147483647 w 52"/>
                <a:gd name="T31" fmla="*/ 2147483647 h 52"/>
                <a:gd name="T32" fmla="*/ 2147483647 w 52"/>
                <a:gd name="T33" fmla="*/ 2147483647 h 52"/>
                <a:gd name="T34" fmla="*/ 2147483647 w 52"/>
                <a:gd name="T35" fmla="*/ 2147483647 h 52"/>
                <a:gd name="T36" fmla="*/ 2147483647 w 52"/>
                <a:gd name="T37" fmla="*/ 2147483647 h 52"/>
                <a:gd name="T38" fmla="*/ 2147483647 w 52"/>
                <a:gd name="T39" fmla="*/ 2147483647 h 52"/>
                <a:gd name="T40" fmla="*/ 2147483647 w 52"/>
                <a:gd name="T41" fmla="*/ 2147483647 h 52"/>
                <a:gd name="T42" fmla="*/ 2147483647 w 52"/>
                <a:gd name="T43" fmla="*/ 2147483647 h 52"/>
                <a:gd name="T44" fmla="*/ 2147483647 w 52"/>
                <a:gd name="T45" fmla="*/ 2147483647 h 52"/>
                <a:gd name="T46" fmla="*/ 2147483647 w 52"/>
                <a:gd name="T47" fmla="*/ 2147483647 h 52"/>
                <a:gd name="T48" fmla="*/ 2147483647 w 52"/>
                <a:gd name="T49" fmla="*/ 2147483647 h 52"/>
                <a:gd name="T50" fmla="*/ 2147483647 w 52"/>
                <a:gd name="T51" fmla="*/ 2147483647 h 52"/>
                <a:gd name="T52" fmla="*/ 2147483647 w 52"/>
                <a:gd name="T53" fmla="*/ 2147483647 h 52"/>
                <a:gd name="T54" fmla="*/ 2147483647 w 52"/>
                <a:gd name="T55" fmla="*/ 2147483647 h 52"/>
                <a:gd name="T56" fmla="*/ 2147483647 w 52"/>
                <a:gd name="T57" fmla="*/ 2147483647 h 52"/>
                <a:gd name="T58" fmla="*/ 2147483647 w 52"/>
                <a:gd name="T59" fmla="*/ 2147483647 h 52"/>
                <a:gd name="T60" fmla="*/ 2147483647 w 52"/>
                <a:gd name="T61" fmla="*/ 2147483647 h 52"/>
                <a:gd name="T62" fmla="*/ 2147483647 w 52"/>
                <a:gd name="T63" fmla="*/ 2147483647 h 52"/>
                <a:gd name="T64" fmla="*/ 0 w 52"/>
                <a:gd name="T65" fmla="*/ 2147483647 h 52"/>
                <a:gd name="T66" fmla="*/ 2147483647 w 52"/>
                <a:gd name="T67" fmla="*/ 2147483647 h 52"/>
                <a:gd name="T68" fmla="*/ 2147483647 w 52"/>
                <a:gd name="T69" fmla="*/ 2147483647 h 52"/>
                <a:gd name="T70" fmla="*/ 2147483647 w 52"/>
                <a:gd name="T71" fmla="*/ 2147483647 h 52"/>
                <a:gd name="T72" fmla="*/ 2147483647 w 52"/>
                <a:gd name="T73" fmla="*/ 2147483647 h 52"/>
                <a:gd name="T74" fmla="*/ 2147483647 w 52"/>
                <a:gd name="T75" fmla="*/ 2147483647 h 52"/>
                <a:gd name="T76" fmla="*/ 2147483647 w 52"/>
                <a:gd name="T77" fmla="*/ 2147483647 h 52"/>
                <a:gd name="T78" fmla="*/ 2147483647 w 52"/>
                <a:gd name="T79" fmla="*/ 2147483647 h 52"/>
                <a:gd name="T80" fmla="*/ 2147483647 w 52"/>
                <a:gd name="T81" fmla="*/ 2147483647 h 52"/>
                <a:gd name="T82" fmla="*/ 2147483647 w 52"/>
                <a:gd name="T83" fmla="*/ 2147483647 h 52"/>
                <a:gd name="T84" fmla="*/ 2147483647 w 52"/>
                <a:gd name="T85" fmla="*/ 0 h 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9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0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1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2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3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4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5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6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7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9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0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3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4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6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7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9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0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1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3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7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8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0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1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2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3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4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5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6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7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8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9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0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1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2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3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4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5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6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7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8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9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0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1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2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3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4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5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6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7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8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9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0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1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2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3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4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5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6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7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8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9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0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1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2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3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4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5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6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7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8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9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0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1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2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3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4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5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6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7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2147483647 w 54"/>
                <a:gd name="T7" fmla="*/ 2147483647 h 54"/>
                <a:gd name="T8" fmla="*/ 2147483647 w 54"/>
                <a:gd name="T9" fmla="*/ 2147483647 h 54"/>
                <a:gd name="T10" fmla="*/ 2147483647 w 54"/>
                <a:gd name="T11" fmla="*/ 2147483647 h 54"/>
                <a:gd name="T12" fmla="*/ 2147483647 w 54"/>
                <a:gd name="T13" fmla="*/ 2147483647 h 54"/>
                <a:gd name="T14" fmla="*/ 2147483647 w 54"/>
                <a:gd name="T15" fmla="*/ 2147483647 h 54"/>
                <a:gd name="T16" fmla="*/ 2147483647 w 54"/>
                <a:gd name="T17" fmla="*/ 2147483647 h 54"/>
                <a:gd name="T18" fmla="*/ 2147483647 w 54"/>
                <a:gd name="T19" fmla="*/ 2147483647 h 54"/>
                <a:gd name="T20" fmla="*/ 2147483647 w 54"/>
                <a:gd name="T21" fmla="*/ 2147483647 h 54"/>
                <a:gd name="T22" fmla="*/ 2147483647 w 54"/>
                <a:gd name="T23" fmla="*/ 2147483647 h 54"/>
                <a:gd name="T24" fmla="*/ 2147483647 w 54"/>
                <a:gd name="T25" fmla="*/ 2147483647 h 54"/>
                <a:gd name="T26" fmla="*/ 2147483647 w 54"/>
                <a:gd name="T27" fmla="*/ 2147483647 h 54"/>
                <a:gd name="T28" fmla="*/ 2147483647 w 54"/>
                <a:gd name="T29" fmla="*/ 2147483647 h 54"/>
                <a:gd name="T30" fmla="*/ 2147483647 w 54"/>
                <a:gd name="T31" fmla="*/ 2147483647 h 54"/>
                <a:gd name="T32" fmla="*/ 2147483647 w 54"/>
                <a:gd name="T33" fmla="*/ 2147483647 h 54"/>
                <a:gd name="T34" fmla="*/ 2147483647 w 54"/>
                <a:gd name="T35" fmla="*/ 2147483647 h 54"/>
                <a:gd name="T36" fmla="*/ 2147483647 w 54"/>
                <a:gd name="T37" fmla="*/ 2147483647 h 54"/>
                <a:gd name="T38" fmla="*/ 2147483647 w 54"/>
                <a:gd name="T39" fmla="*/ 2147483647 h 54"/>
                <a:gd name="T40" fmla="*/ 2147483647 w 54"/>
                <a:gd name="T41" fmla="*/ 2147483647 h 54"/>
                <a:gd name="T42" fmla="*/ 2147483647 w 54"/>
                <a:gd name="T43" fmla="*/ 2147483647 h 54"/>
                <a:gd name="T44" fmla="*/ 2147483647 w 54"/>
                <a:gd name="T45" fmla="*/ 2147483647 h 54"/>
                <a:gd name="T46" fmla="*/ 2147483647 w 54"/>
                <a:gd name="T47" fmla="*/ 2147483647 h 54"/>
                <a:gd name="T48" fmla="*/ 2147483647 w 54"/>
                <a:gd name="T49" fmla="*/ 2147483647 h 54"/>
                <a:gd name="T50" fmla="*/ 2147483647 w 54"/>
                <a:gd name="T51" fmla="*/ 2147483647 h 54"/>
                <a:gd name="T52" fmla="*/ 2147483647 w 54"/>
                <a:gd name="T53" fmla="*/ 2147483647 h 54"/>
                <a:gd name="T54" fmla="*/ 2147483647 w 54"/>
                <a:gd name="T55" fmla="*/ 2147483647 h 54"/>
                <a:gd name="T56" fmla="*/ 2147483647 w 54"/>
                <a:gd name="T57" fmla="*/ 2147483647 h 54"/>
                <a:gd name="T58" fmla="*/ 2147483647 w 54"/>
                <a:gd name="T59" fmla="*/ 2147483647 h 54"/>
                <a:gd name="T60" fmla="*/ 2147483647 w 54"/>
                <a:gd name="T61" fmla="*/ 2147483647 h 54"/>
                <a:gd name="T62" fmla="*/ 2147483647 w 54"/>
                <a:gd name="T63" fmla="*/ 2147483647 h 54"/>
                <a:gd name="T64" fmla="*/ 2147483647 w 54"/>
                <a:gd name="T65" fmla="*/ 2147483647 h 54"/>
                <a:gd name="T66" fmla="*/ 0 w 54"/>
                <a:gd name="T67" fmla="*/ 2147483647 h 54"/>
                <a:gd name="T68" fmla="*/ 0 w 54"/>
                <a:gd name="T69" fmla="*/ 2147483647 h 54"/>
                <a:gd name="T70" fmla="*/ 2147483647 w 54"/>
                <a:gd name="T71" fmla="*/ 2147483647 h 54"/>
                <a:gd name="T72" fmla="*/ 2147483647 w 54"/>
                <a:gd name="T73" fmla="*/ 2147483647 h 54"/>
                <a:gd name="T74" fmla="*/ 2147483647 w 54"/>
                <a:gd name="T75" fmla="*/ 2147483647 h 54"/>
                <a:gd name="T76" fmla="*/ 2147483647 w 54"/>
                <a:gd name="T77" fmla="*/ 2147483647 h 54"/>
                <a:gd name="T78" fmla="*/ 2147483647 w 54"/>
                <a:gd name="T79" fmla="*/ 2147483647 h 54"/>
                <a:gd name="T80" fmla="*/ 2147483647 w 54"/>
                <a:gd name="T81" fmla="*/ 2147483647 h 54"/>
                <a:gd name="T82" fmla="*/ 2147483647 w 54"/>
                <a:gd name="T83" fmla="*/ 2147483647 h 54"/>
                <a:gd name="T84" fmla="*/ 2147483647 w 54"/>
                <a:gd name="T85" fmla="*/ 2147483647 h 54"/>
                <a:gd name="T86" fmla="*/ 2147483647 w 54"/>
                <a:gd name="T87" fmla="*/ 2147483647 h 54"/>
                <a:gd name="T88" fmla="*/ 2147483647 w 54"/>
                <a:gd name="T89" fmla="*/ 2147483647 h 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8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9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0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1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2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3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4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5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6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7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8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9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0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1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2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3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4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5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8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9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1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2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3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5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6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7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8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9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1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2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4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5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7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8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9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0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1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2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3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4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5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6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7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8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9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0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1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2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3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4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5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6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7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8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9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0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1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2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3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4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5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6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7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8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9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0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1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2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3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4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5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6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7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8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9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0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1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2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3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4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5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6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7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8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9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0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1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2147483647 w 46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2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3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4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5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6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7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8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9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0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1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2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3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4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5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2147483647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0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2147483647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6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7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8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9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0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1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62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3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4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5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6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7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8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9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0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1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2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3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4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147483647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0 w 27"/>
                <a:gd name="T9" fmla="*/ 2147483647 h 41"/>
                <a:gd name="T10" fmla="*/ 0 w 27"/>
                <a:gd name="T11" fmla="*/ 2147483647 h 41"/>
                <a:gd name="T12" fmla="*/ 2147483647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5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2147483647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6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7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8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0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0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1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147483647 w 50"/>
                <a:gd name="T1" fmla="*/ 0 h 40"/>
                <a:gd name="T2" fmla="*/ 2147483647 w 50"/>
                <a:gd name="T3" fmla="*/ 2147483647 h 40"/>
                <a:gd name="T4" fmla="*/ 0 w 50"/>
                <a:gd name="T5" fmla="*/ 2147483647 h 40"/>
                <a:gd name="T6" fmla="*/ 2147483647 w 50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2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0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3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0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4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5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147483647 w 52"/>
                <a:gd name="T1" fmla="*/ 0 h 40"/>
                <a:gd name="T2" fmla="*/ 2147483647 w 52"/>
                <a:gd name="T3" fmla="*/ 2147483647 h 40"/>
                <a:gd name="T4" fmla="*/ 0 w 52"/>
                <a:gd name="T5" fmla="*/ 2147483647 h 40"/>
                <a:gd name="T6" fmla="*/ 2147483647 w 5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6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147483647 w 28"/>
                <a:gd name="T1" fmla="*/ 0 h 41"/>
                <a:gd name="T2" fmla="*/ 2147483647 w 28"/>
                <a:gd name="T3" fmla="*/ 0 h 41"/>
                <a:gd name="T4" fmla="*/ 2147483647 w 28"/>
                <a:gd name="T5" fmla="*/ 0 h 41"/>
                <a:gd name="T6" fmla="*/ 2147483647 w 28"/>
                <a:gd name="T7" fmla="*/ 2147483647 h 41"/>
                <a:gd name="T8" fmla="*/ 0 w 28"/>
                <a:gd name="T9" fmla="*/ 2147483647 h 41"/>
                <a:gd name="T10" fmla="*/ 0 w 28"/>
                <a:gd name="T11" fmla="*/ 2147483647 h 41"/>
                <a:gd name="T12" fmla="*/ 2147483647 w 28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7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0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8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9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0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0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1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0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2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3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147483647 w 50"/>
                <a:gd name="T1" fmla="*/ 0 h 41"/>
                <a:gd name="T2" fmla="*/ 2147483647 w 50"/>
                <a:gd name="T3" fmla="*/ 2147483647 h 41"/>
                <a:gd name="T4" fmla="*/ 0 w 50"/>
                <a:gd name="T5" fmla="*/ 2147483647 h 41"/>
                <a:gd name="T6" fmla="*/ 2147483647 w 50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4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5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6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7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8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9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147483647 w 52"/>
                <a:gd name="T3" fmla="*/ 2147483647 h 68"/>
                <a:gd name="T4" fmla="*/ 2147483647 w 52"/>
                <a:gd name="T5" fmla="*/ 0 h 68"/>
                <a:gd name="T6" fmla="*/ 2147483647 w 52"/>
                <a:gd name="T7" fmla="*/ 2147483647 h 68"/>
                <a:gd name="T8" fmla="*/ 0 w 52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0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1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147483647 w 51"/>
                <a:gd name="T3" fmla="*/ 2147483647 h 68"/>
                <a:gd name="T4" fmla="*/ 2147483647 w 51"/>
                <a:gd name="T5" fmla="*/ 0 h 68"/>
                <a:gd name="T6" fmla="*/ 2147483647 w 51"/>
                <a:gd name="T7" fmla="*/ 2147483647 h 68"/>
                <a:gd name="T8" fmla="*/ 0 w 51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2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3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147483647 w 51"/>
                <a:gd name="T3" fmla="*/ 2147483647 h 69"/>
                <a:gd name="T4" fmla="*/ 2147483647 w 51"/>
                <a:gd name="T5" fmla="*/ 0 h 69"/>
                <a:gd name="T6" fmla="*/ 2147483647 w 51"/>
                <a:gd name="T7" fmla="*/ 2147483647 h 69"/>
                <a:gd name="T8" fmla="*/ 0 w 51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5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6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7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8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9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0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1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2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3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4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5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6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7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8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9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0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1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2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3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4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5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6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7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8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9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0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1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147483647 w 52"/>
                <a:gd name="T1" fmla="*/ 0 h 41"/>
                <a:gd name="T2" fmla="*/ 2147483647 w 52"/>
                <a:gd name="T3" fmla="*/ 2147483647 h 41"/>
                <a:gd name="T4" fmla="*/ 0 w 52"/>
                <a:gd name="T5" fmla="*/ 2147483647 h 41"/>
                <a:gd name="T6" fmla="*/ 2147483647 w 52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2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3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4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5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6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0 h 41"/>
                <a:gd name="T4" fmla="*/ 2147483647 w 26"/>
                <a:gd name="T5" fmla="*/ 0 h 41"/>
                <a:gd name="T6" fmla="*/ 2147483647 w 26"/>
                <a:gd name="T7" fmla="*/ 2147483647 h 41"/>
                <a:gd name="T8" fmla="*/ 0 w 26"/>
                <a:gd name="T9" fmla="*/ 2147483647 h 41"/>
                <a:gd name="T10" fmla="*/ 0 w 26"/>
                <a:gd name="T11" fmla="*/ 2147483647 h 41"/>
                <a:gd name="T12" fmla="*/ 2147483647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7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2147483647 h 41"/>
                <a:gd name="T10" fmla="*/ 0 w 26"/>
                <a:gd name="T11" fmla="*/ 0 h 41"/>
                <a:gd name="T12" fmla="*/ 0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8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9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147483647 w 50"/>
                <a:gd name="T3" fmla="*/ 2147483647 h 69"/>
                <a:gd name="T4" fmla="*/ 2147483647 w 50"/>
                <a:gd name="T5" fmla="*/ 0 h 69"/>
                <a:gd name="T6" fmla="*/ 2147483647 w 50"/>
                <a:gd name="T7" fmla="*/ 2147483647 h 69"/>
                <a:gd name="T8" fmla="*/ 0 w 50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0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1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147483647 w 52"/>
                <a:gd name="T3" fmla="*/ 2147483647 h 69"/>
                <a:gd name="T4" fmla="*/ 2147483647 w 52"/>
                <a:gd name="T5" fmla="*/ 0 h 69"/>
                <a:gd name="T6" fmla="*/ 2147483647 w 52"/>
                <a:gd name="T7" fmla="*/ 2147483647 h 69"/>
                <a:gd name="T8" fmla="*/ 0 w 52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2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3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147483647 w 39"/>
                <a:gd name="T1" fmla="*/ 0 h 39"/>
                <a:gd name="T2" fmla="*/ 2147483647 w 39"/>
                <a:gd name="T3" fmla="*/ 0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0 w 39"/>
                <a:gd name="T57" fmla="*/ 2147483647 h 39"/>
                <a:gd name="T58" fmla="*/ 0 w 39"/>
                <a:gd name="T59" fmla="*/ 2147483647 h 39"/>
                <a:gd name="T60" fmla="*/ 0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0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4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5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6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7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8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9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0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1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2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3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4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5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6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7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8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9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0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1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2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3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4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5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6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7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8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9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0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1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2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3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4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5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6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7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8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9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0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1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2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3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4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5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6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7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8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9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0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1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2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3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4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5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6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7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8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9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0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1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2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3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4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5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6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7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8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9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0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1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2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3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4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5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6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7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8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9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0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1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2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3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4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5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6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7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8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147483647 w 40"/>
                <a:gd name="T1" fmla="*/ 2147483647 h 39"/>
                <a:gd name="T2" fmla="*/ 2147483647 w 40"/>
                <a:gd name="T3" fmla="*/ 2147483647 h 39"/>
                <a:gd name="T4" fmla="*/ 2147483647 w 40"/>
                <a:gd name="T5" fmla="*/ 2147483647 h 39"/>
                <a:gd name="T6" fmla="*/ 2147483647 w 40"/>
                <a:gd name="T7" fmla="*/ 2147483647 h 39"/>
                <a:gd name="T8" fmla="*/ 2147483647 w 40"/>
                <a:gd name="T9" fmla="*/ 2147483647 h 39"/>
                <a:gd name="T10" fmla="*/ 2147483647 w 40"/>
                <a:gd name="T11" fmla="*/ 2147483647 h 39"/>
                <a:gd name="T12" fmla="*/ 2147483647 w 40"/>
                <a:gd name="T13" fmla="*/ 2147483647 h 39"/>
                <a:gd name="T14" fmla="*/ 2147483647 w 40"/>
                <a:gd name="T15" fmla="*/ 2147483647 h 39"/>
                <a:gd name="T16" fmla="*/ 2147483647 w 40"/>
                <a:gd name="T17" fmla="*/ 2147483647 h 39"/>
                <a:gd name="T18" fmla="*/ 2147483647 w 40"/>
                <a:gd name="T19" fmla="*/ 2147483647 h 39"/>
                <a:gd name="T20" fmla="*/ 2147483647 w 40"/>
                <a:gd name="T21" fmla="*/ 2147483647 h 39"/>
                <a:gd name="T22" fmla="*/ 2147483647 w 40"/>
                <a:gd name="T23" fmla="*/ 2147483647 h 39"/>
                <a:gd name="T24" fmla="*/ 2147483647 w 40"/>
                <a:gd name="T25" fmla="*/ 2147483647 h 39"/>
                <a:gd name="T26" fmla="*/ 2147483647 w 40"/>
                <a:gd name="T27" fmla="*/ 2147483647 h 39"/>
                <a:gd name="T28" fmla="*/ 2147483647 w 40"/>
                <a:gd name="T29" fmla="*/ 2147483647 h 39"/>
                <a:gd name="T30" fmla="*/ 2147483647 w 40"/>
                <a:gd name="T31" fmla="*/ 2147483647 h 39"/>
                <a:gd name="T32" fmla="*/ 2147483647 w 40"/>
                <a:gd name="T33" fmla="*/ 2147483647 h 39"/>
                <a:gd name="T34" fmla="*/ 2147483647 w 40"/>
                <a:gd name="T35" fmla="*/ 2147483647 h 39"/>
                <a:gd name="T36" fmla="*/ 2147483647 w 40"/>
                <a:gd name="T37" fmla="*/ 2147483647 h 39"/>
                <a:gd name="T38" fmla="*/ 2147483647 w 40"/>
                <a:gd name="T39" fmla="*/ 2147483647 h 39"/>
                <a:gd name="T40" fmla="*/ 2147483647 w 40"/>
                <a:gd name="T41" fmla="*/ 2147483647 h 39"/>
                <a:gd name="T42" fmla="*/ 2147483647 w 40"/>
                <a:gd name="T43" fmla="*/ 2147483647 h 39"/>
                <a:gd name="T44" fmla="*/ 2147483647 w 40"/>
                <a:gd name="T45" fmla="*/ 2147483647 h 39"/>
                <a:gd name="T46" fmla="*/ 2147483647 w 40"/>
                <a:gd name="T47" fmla="*/ 2147483647 h 39"/>
                <a:gd name="T48" fmla="*/ 2147483647 w 40"/>
                <a:gd name="T49" fmla="*/ 2147483647 h 39"/>
                <a:gd name="T50" fmla="*/ 2147483647 w 40"/>
                <a:gd name="T51" fmla="*/ 2147483647 h 39"/>
                <a:gd name="T52" fmla="*/ 2147483647 w 40"/>
                <a:gd name="T53" fmla="*/ 2147483647 h 39"/>
                <a:gd name="T54" fmla="*/ 2147483647 w 40"/>
                <a:gd name="T55" fmla="*/ 2147483647 h 39"/>
                <a:gd name="T56" fmla="*/ 2147483647 w 40"/>
                <a:gd name="T57" fmla="*/ 2147483647 h 39"/>
                <a:gd name="T58" fmla="*/ 0 w 40"/>
                <a:gd name="T59" fmla="*/ 2147483647 h 39"/>
                <a:gd name="T60" fmla="*/ 0 w 40"/>
                <a:gd name="T61" fmla="*/ 2147483647 h 39"/>
                <a:gd name="T62" fmla="*/ 2147483647 w 40"/>
                <a:gd name="T63" fmla="*/ 2147483647 h 39"/>
                <a:gd name="T64" fmla="*/ 2147483647 w 40"/>
                <a:gd name="T65" fmla="*/ 2147483647 h 39"/>
                <a:gd name="T66" fmla="*/ 2147483647 w 40"/>
                <a:gd name="T67" fmla="*/ 2147483647 h 39"/>
                <a:gd name="T68" fmla="*/ 2147483647 w 40"/>
                <a:gd name="T69" fmla="*/ 2147483647 h 39"/>
                <a:gd name="T70" fmla="*/ 2147483647 w 40"/>
                <a:gd name="T71" fmla="*/ 2147483647 h 39"/>
                <a:gd name="T72" fmla="*/ 2147483647 w 40"/>
                <a:gd name="T73" fmla="*/ 2147483647 h 39"/>
                <a:gd name="T74" fmla="*/ 2147483647 w 40"/>
                <a:gd name="T75" fmla="*/ 2147483647 h 39"/>
                <a:gd name="T76" fmla="*/ 2147483647 w 40"/>
                <a:gd name="T77" fmla="*/ 2147483647 h 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9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0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1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2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3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4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5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6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7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8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9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0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1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2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3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4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5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6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7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8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9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0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1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2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3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4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5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6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7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8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9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0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1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2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3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4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5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6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7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8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9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0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1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2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3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4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5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6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7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8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9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0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1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2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3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4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5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6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7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8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9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0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1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2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3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4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5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6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7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8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9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0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1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2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3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4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5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6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7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2147483647 w 38"/>
                <a:gd name="T1" fmla="*/ 0 h 37"/>
                <a:gd name="T2" fmla="*/ 2147483647 w 38"/>
                <a:gd name="T3" fmla="*/ 0 h 37"/>
                <a:gd name="T4" fmla="*/ 2147483647 w 38"/>
                <a:gd name="T5" fmla="*/ 0 h 37"/>
                <a:gd name="T6" fmla="*/ 2147483647 w 38"/>
                <a:gd name="T7" fmla="*/ 2147483647 h 37"/>
                <a:gd name="T8" fmla="*/ 2147483647 w 38"/>
                <a:gd name="T9" fmla="*/ 2147483647 h 37"/>
                <a:gd name="T10" fmla="*/ 2147483647 w 38"/>
                <a:gd name="T11" fmla="*/ 2147483647 h 37"/>
                <a:gd name="T12" fmla="*/ 2147483647 w 38"/>
                <a:gd name="T13" fmla="*/ 2147483647 h 37"/>
                <a:gd name="T14" fmla="*/ 2147483647 w 38"/>
                <a:gd name="T15" fmla="*/ 2147483647 h 37"/>
                <a:gd name="T16" fmla="*/ 2147483647 w 38"/>
                <a:gd name="T17" fmla="*/ 2147483647 h 37"/>
                <a:gd name="T18" fmla="*/ 2147483647 w 38"/>
                <a:gd name="T19" fmla="*/ 2147483647 h 37"/>
                <a:gd name="T20" fmla="*/ 2147483647 w 38"/>
                <a:gd name="T21" fmla="*/ 2147483647 h 37"/>
                <a:gd name="T22" fmla="*/ 2147483647 w 38"/>
                <a:gd name="T23" fmla="*/ 2147483647 h 37"/>
                <a:gd name="T24" fmla="*/ 2147483647 w 38"/>
                <a:gd name="T25" fmla="*/ 2147483647 h 37"/>
                <a:gd name="T26" fmla="*/ 2147483647 w 38"/>
                <a:gd name="T27" fmla="*/ 2147483647 h 37"/>
                <a:gd name="T28" fmla="*/ 2147483647 w 38"/>
                <a:gd name="T29" fmla="*/ 2147483647 h 37"/>
                <a:gd name="T30" fmla="*/ 2147483647 w 38"/>
                <a:gd name="T31" fmla="*/ 2147483647 h 37"/>
                <a:gd name="T32" fmla="*/ 2147483647 w 38"/>
                <a:gd name="T33" fmla="*/ 2147483647 h 37"/>
                <a:gd name="T34" fmla="*/ 2147483647 w 38"/>
                <a:gd name="T35" fmla="*/ 2147483647 h 37"/>
                <a:gd name="T36" fmla="*/ 2147483647 w 38"/>
                <a:gd name="T37" fmla="*/ 2147483647 h 37"/>
                <a:gd name="T38" fmla="*/ 2147483647 w 38"/>
                <a:gd name="T39" fmla="*/ 2147483647 h 37"/>
                <a:gd name="T40" fmla="*/ 2147483647 w 38"/>
                <a:gd name="T41" fmla="*/ 2147483647 h 37"/>
                <a:gd name="T42" fmla="*/ 2147483647 w 38"/>
                <a:gd name="T43" fmla="*/ 2147483647 h 37"/>
                <a:gd name="T44" fmla="*/ 2147483647 w 38"/>
                <a:gd name="T45" fmla="*/ 2147483647 h 37"/>
                <a:gd name="T46" fmla="*/ 2147483647 w 38"/>
                <a:gd name="T47" fmla="*/ 2147483647 h 37"/>
                <a:gd name="T48" fmla="*/ 2147483647 w 38"/>
                <a:gd name="T49" fmla="*/ 2147483647 h 37"/>
                <a:gd name="T50" fmla="*/ 2147483647 w 38"/>
                <a:gd name="T51" fmla="*/ 2147483647 h 37"/>
                <a:gd name="T52" fmla="*/ 2147483647 w 38"/>
                <a:gd name="T53" fmla="*/ 2147483647 h 37"/>
                <a:gd name="T54" fmla="*/ 2147483647 w 38"/>
                <a:gd name="T55" fmla="*/ 2147483647 h 37"/>
                <a:gd name="T56" fmla="*/ 0 w 38"/>
                <a:gd name="T57" fmla="*/ 2147483647 h 37"/>
                <a:gd name="T58" fmla="*/ 0 w 38"/>
                <a:gd name="T59" fmla="*/ 2147483647 h 37"/>
                <a:gd name="T60" fmla="*/ 2147483647 w 38"/>
                <a:gd name="T61" fmla="*/ 2147483647 h 37"/>
                <a:gd name="T62" fmla="*/ 2147483647 w 38"/>
                <a:gd name="T63" fmla="*/ 2147483647 h 37"/>
                <a:gd name="T64" fmla="*/ 2147483647 w 38"/>
                <a:gd name="T65" fmla="*/ 2147483647 h 37"/>
                <a:gd name="T66" fmla="*/ 2147483647 w 38"/>
                <a:gd name="T67" fmla="*/ 2147483647 h 37"/>
                <a:gd name="T68" fmla="*/ 2147483647 w 38"/>
                <a:gd name="T69" fmla="*/ 2147483647 h 37"/>
                <a:gd name="T70" fmla="*/ 2147483647 w 38"/>
                <a:gd name="T71" fmla="*/ 2147483647 h 37"/>
                <a:gd name="T72" fmla="*/ 2147483647 w 38"/>
                <a:gd name="T73" fmla="*/ 0 h 3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8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9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0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1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2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3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4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5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6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7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8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9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0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1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2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3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4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5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6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7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8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9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0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1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2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3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4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5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6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7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8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9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0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1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2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3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4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5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6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7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8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9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0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1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2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3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4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5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6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7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8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9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0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1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2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3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4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5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6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7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8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9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0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1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2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3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4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5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6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7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8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9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0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1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2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3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4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147483647 w 40"/>
                <a:gd name="T1" fmla="*/ 0 h 38"/>
                <a:gd name="T2" fmla="*/ 2147483647 w 40"/>
                <a:gd name="T3" fmla="*/ 0 h 38"/>
                <a:gd name="T4" fmla="*/ 2147483647 w 40"/>
                <a:gd name="T5" fmla="*/ 2147483647 h 38"/>
                <a:gd name="T6" fmla="*/ 2147483647 w 40"/>
                <a:gd name="T7" fmla="*/ 2147483647 h 38"/>
                <a:gd name="T8" fmla="*/ 2147483647 w 40"/>
                <a:gd name="T9" fmla="*/ 2147483647 h 38"/>
                <a:gd name="T10" fmla="*/ 2147483647 w 40"/>
                <a:gd name="T11" fmla="*/ 2147483647 h 38"/>
                <a:gd name="T12" fmla="*/ 2147483647 w 40"/>
                <a:gd name="T13" fmla="*/ 2147483647 h 38"/>
                <a:gd name="T14" fmla="*/ 2147483647 w 40"/>
                <a:gd name="T15" fmla="*/ 2147483647 h 38"/>
                <a:gd name="T16" fmla="*/ 2147483647 w 40"/>
                <a:gd name="T17" fmla="*/ 2147483647 h 38"/>
                <a:gd name="T18" fmla="*/ 2147483647 w 40"/>
                <a:gd name="T19" fmla="*/ 2147483647 h 38"/>
                <a:gd name="T20" fmla="*/ 2147483647 w 40"/>
                <a:gd name="T21" fmla="*/ 2147483647 h 38"/>
                <a:gd name="T22" fmla="*/ 2147483647 w 40"/>
                <a:gd name="T23" fmla="*/ 2147483647 h 38"/>
                <a:gd name="T24" fmla="*/ 2147483647 w 40"/>
                <a:gd name="T25" fmla="*/ 2147483647 h 38"/>
                <a:gd name="T26" fmla="*/ 2147483647 w 40"/>
                <a:gd name="T27" fmla="*/ 2147483647 h 38"/>
                <a:gd name="T28" fmla="*/ 2147483647 w 40"/>
                <a:gd name="T29" fmla="*/ 2147483647 h 38"/>
                <a:gd name="T30" fmla="*/ 2147483647 w 40"/>
                <a:gd name="T31" fmla="*/ 2147483647 h 38"/>
                <a:gd name="T32" fmla="*/ 2147483647 w 40"/>
                <a:gd name="T33" fmla="*/ 2147483647 h 38"/>
                <a:gd name="T34" fmla="*/ 2147483647 w 40"/>
                <a:gd name="T35" fmla="*/ 2147483647 h 38"/>
                <a:gd name="T36" fmla="*/ 2147483647 w 40"/>
                <a:gd name="T37" fmla="*/ 2147483647 h 38"/>
                <a:gd name="T38" fmla="*/ 2147483647 w 40"/>
                <a:gd name="T39" fmla="*/ 2147483647 h 38"/>
                <a:gd name="T40" fmla="*/ 2147483647 w 40"/>
                <a:gd name="T41" fmla="*/ 2147483647 h 38"/>
                <a:gd name="T42" fmla="*/ 2147483647 w 40"/>
                <a:gd name="T43" fmla="*/ 2147483647 h 38"/>
                <a:gd name="T44" fmla="*/ 2147483647 w 40"/>
                <a:gd name="T45" fmla="*/ 2147483647 h 38"/>
                <a:gd name="T46" fmla="*/ 2147483647 w 40"/>
                <a:gd name="T47" fmla="*/ 2147483647 h 38"/>
                <a:gd name="T48" fmla="*/ 2147483647 w 40"/>
                <a:gd name="T49" fmla="*/ 2147483647 h 38"/>
                <a:gd name="T50" fmla="*/ 2147483647 w 40"/>
                <a:gd name="T51" fmla="*/ 2147483647 h 38"/>
                <a:gd name="T52" fmla="*/ 2147483647 w 40"/>
                <a:gd name="T53" fmla="*/ 2147483647 h 38"/>
                <a:gd name="T54" fmla="*/ 2147483647 w 40"/>
                <a:gd name="T55" fmla="*/ 2147483647 h 38"/>
                <a:gd name="T56" fmla="*/ 0 w 40"/>
                <a:gd name="T57" fmla="*/ 2147483647 h 38"/>
                <a:gd name="T58" fmla="*/ 0 w 40"/>
                <a:gd name="T59" fmla="*/ 2147483647 h 38"/>
                <a:gd name="T60" fmla="*/ 2147483647 w 40"/>
                <a:gd name="T61" fmla="*/ 2147483647 h 38"/>
                <a:gd name="T62" fmla="*/ 2147483647 w 40"/>
                <a:gd name="T63" fmla="*/ 2147483647 h 38"/>
                <a:gd name="T64" fmla="*/ 2147483647 w 40"/>
                <a:gd name="T65" fmla="*/ 2147483647 h 38"/>
                <a:gd name="T66" fmla="*/ 2147483647 w 40"/>
                <a:gd name="T67" fmla="*/ 2147483647 h 38"/>
                <a:gd name="T68" fmla="*/ 2147483647 w 40"/>
                <a:gd name="T69" fmla="*/ 2147483647 h 38"/>
                <a:gd name="T70" fmla="*/ 2147483647 w 40"/>
                <a:gd name="T71" fmla="*/ 2147483647 h 38"/>
                <a:gd name="T72" fmla="*/ 2147483647 w 40"/>
                <a:gd name="T73" fmla="*/ 2147483647 h 38"/>
                <a:gd name="T74" fmla="*/ 2147483647 w 40"/>
                <a:gd name="T75" fmla="*/ 2147483647 h 38"/>
                <a:gd name="T76" fmla="*/ 2147483647 w 40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5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6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7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8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9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0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1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2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3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4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5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6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7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8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9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0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1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2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3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4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5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6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7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8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9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0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1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2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3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4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5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6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7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8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9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0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1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2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3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4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5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6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7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8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9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0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1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2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3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4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5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6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7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8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9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0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1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2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3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4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5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6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7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8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9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0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1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2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3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4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5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6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7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8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9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0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1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2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3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4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5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6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7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8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9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0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1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2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3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4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5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6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7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8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9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0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1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2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3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4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5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6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7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8" name="テキスト ボックス 1556"/>
            <p:cNvSpPr txBox="1">
              <a:spLocks noChangeArrowheads="1"/>
            </p:cNvSpPr>
            <p:nvPr/>
          </p:nvSpPr>
          <p:spPr bwMode="auto">
            <a:xfrm>
              <a:off x="5455515" y="407818"/>
              <a:ext cx="641705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89" name="テキスト ボックス 1557"/>
            <p:cNvSpPr txBox="1">
              <a:spLocks noChangeArrowheads="1"/>
            </p:cNvSpPr>
            <p:nvPr/>
          </p:nvSpPr>
          <p:spPr bwMode="auto">
            <a:xfrm>
              <a:off x="1443497" y="600332"/>
              <a:ext cx="1801071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lang="ja-JP" altLang="en-US" sz="14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0" name="テキスト ボックス 1558"/>
            <p:cNvSpPr txBox="1">
              <a:spLocks noChangeArrowheads="1"/>
            </p:cNvSpPr>
            <p:nvPr/>
          </p:nvSpPr>
          <p:spPr bwMode="auto">
            <a:xfrm>
              <a:off x="856464" y="1812167"/>
              <a:ext cx="142753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1" name="テキスト ボックス 1559"/>
            <p:cNvSpPr txBox="1">
              <a:spLocks noChangeArrowheads="1"/>
            </p:cNvSpPr>
            <p:nvPr/>
          </p:nvSpPr>
          <p:spPr bwMode="auto">
            <a:xfrm>
              <a:off x="2782218" y="3068582"/>
              <a:ext cx="1227380" cy="57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Interstellar Dust</a:t>
              </a:r>
              <a:endParaRPr lang="ja-JP" altLang="en-US" sz="14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2" name="テキスト ボックス 1560"/>
            <p:cNvSpPr txBox="1">
              <a:spLocks noChangeArrowheads="1"/>
            </p:cNvSpPr>
            <p:nvPr/>
          </p:nvSpPr>
          <p:spPr bwMode="auto">
            <a:xfrm>
              <a:off x="2684463" y="3428158"/>
              <a:ext cx="44436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F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SL</a:t>
              </a:r>
              <a:endParaRPr lang="ja-JP" altLang="en-US" sz="1400" b="1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3" name="テキスト ボックス 1561"/>
            <p:cNvSpPr txBox="1">
              <a:spLocks noChangeArrowheads="1"/>
            </p:cNvSpPr>
            <p:nvPr/>
          </p:nvSpPr>
          <p:spPr bwMode="auto">
            <a:xfrm>
              <a:off x="1222706" y="3299279"/>
              <a:ext cx="608227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5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DGL</a:t>
              </a:r>
              <a:endParaRPr lang="ja-JP" altLang="en-US" sz="1400" b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63" name="テキスト ボックス 1562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53531" y="2973537"/>
              <a:ext cx="1523457" cy="919530"/>
            </a:xfrm>
            <a:prstGeom prst="rect">
              <a:avLst/>
            </a:prstGeom>
            <a:blipFill rotWithShape="1">
              <a:blip r:embed="rId2"/>
              <a:stretch>
                <a:fillRect t="-2920" r="-1762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7595" name="テキスト ボックス 1563"/>
            <p:cNvSpPr txBox="1">
              <a:spLocks noChangeArrowheads="1"/>
            </p:cNvSpPr>
            <p:nvPr/>
          </p:nvSpPr>
          <p:spPr bwMode="auto">
            <a:xfrm>
              <a:off x="2813130" y="4182185"/>
              <a:ext cx="1853930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wavelength [m]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6" name="テキスト ボックス 1564"/>
            <p:cNvSpPr txBox="1">
              <a:spLocks noChangeArrowheads="1"/>
            </p:cNvSpPr>
            <p:nvPr/>
          </p:nvSpPr>
          <p:spPr bwMode="auto">
            <a:xfrm>
              <a:off x="3129723" y="4680691"/>
              <a:ext cx="1068098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E</a:t>
              </a:r>
              <a:r>
                <a:rPr lang="en-US" altLang="ja-JP" sz="1600" b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</a:t>
              </a: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[meV]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7" name="テキスト ボックス 1565"/>
            <p:cNvSpPr txBox="1">
              <a:spLocks noChangeArrowheads="1"/>
            </p:cNvSpPr>
            <p:nvPr/>
          </p:nvSpPr>
          <p:spPr bwMode="auto">
            <a:xfrm rot="-5400000">
              <a:off x="-1480396" y="2009361"/>
              <a:ext cx="3961228" cy="439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Surface brightness  </a:t>
              </a:r>
              <a:r>
                <a:rPr lang="en-US" altLang="ja-JP" sz="2000" b="1" i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I</a:t>
              </a:r>
              <a:r>
                <a:rPr lang="en-US" altLang="ja-JP" sz="2000" b="1" i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</a:t>
              </a: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[MJy/sr]</a:t>
              </a:r>
              <a:endParaRPr lang="ja-JP" altLang="en-US" sz="20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 flipH="1">
            <a:off x="4706938" y="1728788"/>
            <a:ext cx="112712" cy="352425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4306888" y="1438275"/>
            <a:ext cx="79851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5014913" y="1447800"/>
            <a:ext cx="7667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COBE</a:t>
            </a:r>
            <a:endParaRPr lang="ja-JP" altLang="en-US" sz="1600" b="1">
              <a:solidFill>
                <a:srgbClr val="0070C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5076825" y="1728788"/>
            <a:ext cx="147638" cy="3524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2" name="テキスト ボックス 1559"/>
          <p:cNvSpPr txBox="1">
            <a:spLocks noChangeArrowheads="1"/>
          </p:cNvSpPr>
          <p:nvPr/>
        </p:nvSpPr>
        <p:spPr bwMode="auto">
          <a:xfrm>
            <a:off x="1181100" y="4162425"/>
            <a:ext cx="316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 flipV="1">
            <a:off x="2165350" y="3505200"/>
            <a:ext cx="71438" cy="811213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4" name="テキスト ボックス 1559"/>
          <p:cNvSpPr txBox="1">
            <a:spLocks noChangeArrowheads="1"/>
          </p:cNvSpPr>
          <p:nvPr/>
        </p:nvSpPr>
        <p:spPr bwMode="auto">
          <a:xfrm>
            <a:off x="4400550" y="2963863"/>
            <a:ext cx="1517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Galaxy evolution model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5" name="Line 7"/>
          <p:cNvSpPr>
            <a:spLocks noChangeShapeType="1"/>
          </p:cNvSpPr>
          <p:nvPr/>
        </p:nvSpPr>
        <p:spPr bwMode="auto">
          <a:xfrm flipV="1">
            <a:off x="3533775" y="3324225"/>
            <a:ext cx="71438" cy="32543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6" name="Line 7"/>
          <p:cNvSpPr>
            <a:spLocks noChangeShapeType="1"/>
          </p:cNvSpPr>
          <p:nvPr/>
        </p:nvSpPr>
        <p:spPr bwMode="auto">
          <a:xfrm flipH="1" flipV="1">
            <a:off x="4400550" y="2497138"/>
            <a:ext cx="614363" cy="485775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テキスト ボックス 18"/>
          <p:cNvSpPr txBox="1">
            <a:spLocks noChangeArrowheads="1"/>
          </p:cNvSpPr>
          <p:nvPr/>
        </p:nvSpPr>
        <p:spPr bwMode="auto">
          <a:xfrm>
            <a:off x="6111875" y="1114425"/>
            <a:ext cx="169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CIB measurements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(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  <a:sym typeface="Symbol" pitchFamily="18" charset="2"/>
              </a:rPr>
              <a:t> AKARI,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70C0"/>
                </a:solidFill>
                <a:latin typeface="Times" pitchFamily="18" charset="0"/>
                <a:ea typeface="Osaka" charset="-128"/>
                <a:sym typeface="Symbol" pitchFamily="18" charset="2"/>
              </a:rPr>
              <a:t> COBE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)</a:t>
            </a:r>
            <a:endParaRPr lang="ja-JP" altLang="en-US" sz="1600" b="1" dirty="0" smtClean="0">
              <a:solidFill>
                <a:schemeClr val="accent1">
                  <a:lumMod val="50000"/>
                </a:schemeClr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7865" y="116632"/>
            <a:ext cx="8806135" cy="4788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ja-JP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Signal of Cosmic Background Neutrino Decay and its Backgrounds </a:t>
            </a:r>
            <a:endParaRPr lang="ja-JP" alt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正方形/長方形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7390" y="5373216"/>
            <a:ext cx="8467058" cy="1522340"/>
          </a:xfrm>
          <a:prstGeom prst="rect">
            <a:avLst/>
          </a:prstGeom>
          <a:blipFill rotWithShape="1">
            <a:blip r:embed="rId3"/>
            <a:stretch>
              <a:fillRect l="-648" t="-2000" b="-5200"/>
            </a:stretch>
          </a:blipFill>
        </p:spPr>
        <p:txBody>
          <a:bodyPr/>
          <a:lstStyle/>
          <a:p>
            <a:r>
              <a:rPr lang="ja-JP" altLang="en-US">
                <a:noFill/>
              </a:rPr>
              <a:t> </a:t>
            </a:r>
          </a:p>
        </p:txBody>
      </p:sp>
      <p:sp>
        <p:nvSpPr>
          <p:cNvPr id="5" name="テキスト ボックス 18"/>
          <p:cNvSpPr txBox="1">
            <a:spLocks noChangeArrowheads="1"/>
          </p:cNvSpPr>
          <p:nvPr/>
        </p:nvSpPr>
        <p:spPr bwMode="auto">
          <a:xfrm>
            <a:off x="6111875" y="3162300"/>
            <a:ext cx="29241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By measuring the energy spectrum of the Zodiacal Emission with the </a:t>
            </a:r>
            <a:r>
              <a:rPr lang="en-US" altLang="ja-JP" sz="1800" b="1" dirty="0" err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CνB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decay continuously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  <a:sym typeface="Symbol" pitchFamily="18" charset="2"/>
              </a:rPr>
              <a:t>,  we can see the </a:t>
            </a:r>
            <a:r>
              <a:rPr lang="en-US" altLang="ja-JP" sz="1800" b="1" dirty="0" err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CνB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decay signal as a high energy cutoff.</a:t>
            </a:r>
            <a:endParaRPr lang="en-US" altLang="ja-JP" sz="1800" b="1" dirty="0">
              <a:solidFill>
                <a:srgbClr val="FF3300"/>
              </a:solidFill>
              <a:latin typeface="Times" pitchFamily="18" charset="0"/>
              <a:ea typeface="Osaka" charset="-128"/>
              <a:sym typeface="Symbol" pitchFamily="18" charset="2"/>
            </a:endParaRPr>
          </a:p>
        </p:txBody>
      </p:sp>
      <p:sp>
        <p:nvSpPr>
          <p:cNvPr id="6161" name="正方形/長方形 1454"/>
          <p:cNvSpPr>
            <a:spLocks noChangeArrowheads="1"/>
          </p:cNvSpPr>
          <p:nvPr/>
        </p:nvSpPr>
        <p:spPr bwMode="auto">
          <a:xfrm>
            <a:off x="1976438" y="698500"/>
            <a:ext cx="474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Rocket experiment coverage (λ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＝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～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80μm)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ja-JP" altLang="en-US" sz="1800" b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1800" b="1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62" name="Line 5"/>
          <p:cNvSpPr>
            <a:spLocks noChangeShapeType="1"/>
          </p:cNvSpPr>
          <p:nvPr/>
        </p:nvSpPr>
        <p:spPr bwMode="auto">
          <a:xfrm>
            <a:off x="3730625" y="2851150"/>
            <a:ext cx="201613" cy="265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3" name="テキスト ボックス 1557"/>
          <p:cNvSpPr txBox="1">
            <a:spLocks noChangeArrowheads="1"/>
          </p:cNvSpPr>
          <p:nvPr/>
        </p:nvSpPr>
        <p:spPr bwMode="auto">
          <a:xfrm>
            <a:off x="2492375" y="2341563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Energy Cutoff (</a:t>
            </a:r>
            <a:r>
              <a:rPr lang="en-US" altLang="ja-JP" sz="14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25meV</a:t>
            </a: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4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54" name="Line 5"/>
          <p:cNvSpPr>
            <a:spLocks noChangeShapeType="1"/>
          </p:cNvSpPr>
          <p:nvPr/>
        </p:nvSpPr>
        <p:spPr bwMode="auto">
          <a:xfrm>
            <a:off x="3751262" y="1068388"/>
            <a:ext cx="598488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18"/>
    </mc:Choice>
    <mc:Fallback xmlns="">
      <p:transition spd="slow" advTm="10321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128" y="2053200"/>
            <a:ext cx="4228284" cy="332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>
          <a:xfrm>
            <a:off x="209358" y="-44243"/>
            <a:ext cx="8588698" cy="542925"/>
          </a:xfrm>
          <a:ln w="25400"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COBAND (</a:t>
            </a:r>
            <a:r>
              <a:rPr lang="en-US" altLang="ja-JP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COsmic</a:t>
            </a:r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BAckground</a:t>
            </a:r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Neutrino Decay Search)</a:t>
            </a:r>
            <a:r>
              <a:rPr lang="ja-JP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Experiment</a:t>
            </a:r>
            <a:r>
              <a:rPr lang="ja-JP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US" altLang="ja-JP" sz="2400" b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A44B5-0506-4E08-83E7-34296D55BBE6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231775" y="3601196"/>
            <a:ext cx="185252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defRPr/>
            </a:pPr>
            <a:r>
              <a:rPr lang="en-US" altLang="ja-JP" sz="1800" dirty="0" smtClean="0">
                <a:latin typeface="+mj-lt"/>
              </a:rPr>
              <a:t>JAXA Rocket CIB Experiment </a:t>
            </a:r>
          </a:p>
          <a:p>
            <a:pPr eaLnBrk="1" hangingPunct="1">
              <a:defRPr/>
            </a:pPr>
            <a:r>
              <a:rPr lang="en-US" altLang="ja-JP" sz="1800" dirty="0">
                <a:latin typeface="+mj-lt"/>
              </a:rPr>
              <a:t> </a:t>
            </a:r>
            <a:r>
              <a:rPr lang="en-US" altLang="ja-JP" sz="1800" dirty="0" smtClean="0">
                <a:latin typeface="+mj-lt"/>
              </a:rPr>
              <a:t>                             </a:t>
            </a:r>
            <a:r>
              <a:rPr lang="ja-JP" altLang="en-US" sz="1800" dirty="0" smtClean="0">
                <a:latin typeface="+mj-lt"/>
                <a:ea typeface="ＭＳ Ｐゴシック" pitchFamily="50" charset="-128"/>
              </a:rPr>
              <a:t>（</a:t>
            </a:r>
            <a:r>
              <a:rPr lang="en-US" altLang="ja-JP" sz="1800" dirty="0" smtClean="0">
                <a:latin typeface="+mj-lt"/>
                <a:ea typeface="ＭＳ Ｐゴシック" pitchFamily="50" charset="-128"/>
              </a:rPr>
              <a:t>Feb 2, 1992</a:t>
            </a:r>
            <a:r>
              <a:rPr lang="ja-JP" altLang="en-US" sz="1800" dirty="0" smtClean="0">
                <a:latin typeface="+mj-lt"/>
                <a:ea typeface="ＭＳ Ｐゴシック" pitchFamily="50" charset="-128"/>
              </a:rPr>
              <a:t>） </a:t>
            </a:r>
          </a:p>
        </p:txBody>
      </p:sp>
      <p:pic>
        <p:nvPicPr>
          <p:cNvPr id="9221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2359265"/>
            <a:ext cx="1771564" cy="123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1881530"/>
            <a:ext cx="2952328" cy="355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65"/>
              <p:cNvSpPr txBox="1">
                <a:spLocks noChangeArrowheads="1"/>
              </p:cNvSpPr>
              <p:nvPr/>
            </p:nvSpPr>
            <p:spPr bwMode="auto">
              <a:xfrm>
                <a:off x="-248722" y="5435946"/>
                <a:ext cx="9645258" cy="1411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800">
                    <a:solidFill>
                      <a:schemeClr val="tx2"/>
                    </a:solidFill>
                    <a:latin typeface="Calibri" pitchFamily="34" charset="0"/>
                    <a:ea typeface="ＭＳ 明朝" pitchFamily="17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charset="0"/>
                  <a:buChar char="˃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Calibri" pitchFamily="34" charset="0"/>
                  <a:buChar char="+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charset="0"/>
                  <a:buChar char="–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9pPr>
              </a:lstStyle>
              <a:p>
                <a:pPr marL="457200" lvl="1" indent="0">
                  <a:buNone/>
                </a:pPr>
                <a:r>
                  <a:rPr lang="en-US" altLang="ja-JP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S</a:t>
                </a:r>
                <a:r>
                  <a:rPr lang="en-US" altLang="ja-JP" sz="24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atellite experiment  after 2020 </a:t>
                </a:r>
                <a:r>
                  <a:rPr lang="ja-JP" altLang="en-US" sz="24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→　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sensitivity of τ(ν</a:t>
                </a:r>
                <a:r>
                  <a:rPr lang="en-US" altLang="ja-JP" sz="2400" b="1" baseline="-25000" dirty="0" smtClean="0">
                    <a:solidFill>
                      <a:srgbClr val="C0000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3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) ~10</a:t>
                </a:r>
                <a:r>
                  <a:rPr lang="en-US" altLang="ja-JP" sz="2400" b="1" baseline="30000" dirty="0" smtClean="0">
                    <a:solidFill>
                      <a:srgbClr val="C0000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17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year</a:t>
                </a:r>
              </a:p>
              <a:p>
                <a:pPr lvl="1"/>
                <a:r>
                  <a:rPr lang="en-US" altLang="ja-JP" sz="18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STJ using Hafnium: Hf-STJ for satellite experiment ( </a:t>
                </a:r>
                <a:r>
                  <a:rPr lang="en-US" altLang="ja-JP" sz="14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S. H. Kim et al. JPSJ 81,024101 (2012)</a:t>
                </a:r>
                <a:r>
                  <a:rPr lang="ja-JP" altLang="en-US" sz="14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）</a:t>
                </a:r>
                <a:endParaRPr lang="en-US" altLang="ja-JP" sz="1400" dirty="0" smtClean="0">
                  <a:latin typeface="Times" panose="02020603050405020304" pitchFamily="18" charset="0"/>
                  <a:ea typeface="Arial Unicode MS" pitchFamily="50" charset="-128"/>
                  <a:cs typeface="Times" panose="02020603050405020304" pitchFamily="18" charset="0"/>
                </a:endParaRPr>
              </a:p>
              <a:p>
                <a:pPr lvl="2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</a:rPr>
                      <m:t>Δ</m:t>
                    </m:r>
                    <m:r>
                      <a:rPr lang="en-US" altLang="ja-JP" sz="1600" b="0" i="0" smtClean="0">
                        <a:latin typeface="Cambria Math"/>
                      </a:rPr>
                      <m:t>=</m:t>
                    </m:r>
                    <m:r>
                      <a:rPr lang="en-US" altLang="ja-JP" sz="1600" b="0" i="0" smtClean="0">
                        <a:latin typeface="Cambria Math"/>
                      </a:rPr>
                      <m:t>20</m:t>
                    </m:r>
                    <m:r>
                      <a:rPr lang="en-US" altLang="ja-JP" sz="16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6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 : Superconducting gap energy for Hafnium</a:t>
                </a:r>
              </a:p>
              <a:p>
                <a:pPr lvl="2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16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600" b="0" i="0" smtClean="0">
                            <a:latin typeface="Cambria Math"/>
                          </a:rPr>
                          <m:t>1</m:t>
                        </m:r>
                        <m:r>
                          <a:rPr lang="en-US" altLang="ja-JP" sz="1600" b="0" i="0" smtClean="0">
                            <a:latin typeface="Cambria Math"/>
                          </a:rPr>
                          <m:t>.</m:t>
                        </m:r>
                        <m:r>
                          <a:rPr lang="en-US" altLang="ja-JP" sz="1600" b="0" i="0" smtClean="0">
                            <a:latin typeface="Cambria Math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600" b="0" i="1" smtClean="0">
                        <a:latin typeface="Cambria Math"/>
                      </a:rPr>
                      <m:t>=</m:t>
                    </m:r>
                    <m:r>
                      <a:rPr lang="en-US" altLang="ja-JP" sz="1600" b="0" i="1" smtClean="0">
                        <a:latin typeface="Cambria Math"/>
                      </a:rPr>
                      <m:t>735</m:t>
                    </m:r>
                  </m:oMath>
                </a14:m>
                <a:r>
                  <a:rPr lang="en-US" altLang="ja-JP" sz="16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6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600" b="0" i="1" smtClean="0">
                        <a:latin typeface="Cambria Math"/>
                      </a:rPr>
                      <m:t>&lt;</m:t>
                    </m:r>
                    <m:r>
                      <a:rPr lang="en-US" altLang="ja-JP" sz="1600" b="0" i="1" smtClean="0">
                        <a:latin typeface="Cambria Math"/>
                      </a:rPr>
                      <m:t>2</m:t>
                    </m:r>
                    <m:r>
                      <a:rPr lang="en-US" altLang="ja-JP" sz="1600" b="0" i="1" smtClean="0">
                        <a:latin typeface="Cambria Math"/>
                      </a:rPr>
                      <m:t>%</m:t>
                    </m:r>
                  </m:oMath>
                </a14:m>
                <a:r>
                  <a:rPr lang="en-US" altLang="ja-JP" sz="16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 if </a:t>
                </a:r>
                <a:r>
                  <a:rPr lang="en-US" altLang="ja-JP" sz="1600" dirty="0" err="1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Fano</a:t>
                </a:r>
                <a:r>
                  <a:rPr lang="en-US" altLang="ja-JP" sz="1600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-factor is less than 0.3</a:t>
                </a:r>
                <a:endParaRPr lang="en-US" altLang="ja-JP" sz="1600" dirty="0">
                  <a:latin typeface="Times" panose="02020603050405020304" pitchFamily="18" charset="0"/>
                  <a:ea typeface="Arial Unicode MS" pitchFamily="50" charset="-128"/>
                  <a:cs typeface="Times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 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48722" y="5435946"/>
                <a:ext cx="9645258" cy="1411284"/>
              </a:xfrm>
              <a:prstGeom prst="rect">
                <a:avLst/>
              </a:prstGeom>
              <a:blipFill rotWithShape="0">
                <a:blip r:embed="rId5"/>
                <a:stretch>
                  <a:fillRect t="-3896" b="-3809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222" name="Text Box 65"/>
              <p:cNvSpPr txBox="1">
                <a:spLocks noChangeArrowheads="1"/>
              </p:cNvSpPr>
              <p:nvPr/>
            </p:nvSpPr>
            <p:spPr bwMode="auto">
              <a:xfrm>
                <a:off x="-6666" y="517982"/>
                <a:ext cx="9150666" cy="1372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800">
                    <a:solidFill>
                      <a:schemeClr val="tx2"/>
                    </a:solidFill>
                    <a:latin typeface="Calibri" pitchFamily="34" charset="0"/>
                    <a:ea typeface="ＭＳ 明朝" pitchFamily="17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charset="0"/>
                  <a:buChar char="˃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Calibri" pitchFamily="34" charset="0"/>
                  <a:buChar char="+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charset="0"/>
                  <a:buChar char="–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cs typeface="Times" panose="02020603050405020304" pitchFamily="18" charset="0"/>
                  </a:rPr>
                  <a:t>Rocket  </a:t>
                </a:r>
                <a:r>
                  <a:rPr lang="en-US" altLang="ja-JP" sz="2000" b="1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cs typeface="Times" panose="02020603050405020304" pitchFamily="18" charset="0"/>
                  </a:rPr>
                  <a:t>Experiment </a:t>
                </a:r>
                <a:r>
                  <a:rPr lang="en-US" altLang="ja-JP" sz="2000" b="1" dirty="0" smtClean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" panose="02020603050405020304" pitchFamily="18" charset="0"/>
                    <a:cs typeface="Times" panose="02020603050405020304" pitchFamily="18" charset="0"/>
                  </a:rPr>
                  <a:t>     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Osaka" charset="-128"/>
                    <a:cs typeface="Times" panose="02020603050405020304" pitchFamily="18" charset="0"/>
                  </a:rPr>
                  <a:t>Plan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anose="02020603050405020304" pitchFamily="18" charset="0"/>
                    <a:ea typeface="Osaka" charset="-128"/>
                    <a:cs typeface="Times" panose="02020603050405020304" pitchFamily="18" charset="0"/>
                  </a:rPr>
                  <a:t>:  5minutes data acquisition at 200 km height in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2019.  </a:t>
                </a:r>
                <a:endParaRPr lang="en-US" altLang="ja-JP" sz="2000" dirty="0">
                  <a:solidFill>
                    <a:srgbClr val="002060"/>
                  </a:solidFill>
                  <a:latin typeface="Times" pitchFamily="18" charset="0"/>
                  <a:ea typeface="Osaka" charset="-128"/>
                  <a:cs typeface="Times" panose="02020603050405020304" pitchFamily="18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   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Improve the current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limit of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Osaka" charset="-128"/>
                    <a:cs typeface="Times" panose="02020603050405020304" pitchFamily="18" charset="0"/>
                  </a:rPr>
                  <a:t>lifetime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τ(ν</a:t>
                </a:r>
                <a:r>
                  <a:rPr lang="en-US" altLang="ja-JP" sz="2000" baseline="-25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3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)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 by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two orders of magnitude ( ~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10</a:t>
                </a:r>
                <a:r>
                  <a:rPr lang="en-US" altLang="ja-JP" sz="2000" baseline="30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14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years).</a:t>
                </a:r>
              </a:p>
              <a:p>
                <a:r>
                  <a:rPr lang="en-US" altLang="ja-JP" sz="1800" b="1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Superconducting </a:t>
                </a:r>
                <a:r>
                  <a:rPr lang="en-US" altLang="ja-JP" sz="1800" b="1" dirty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Tunneling Junction (STJ) detectors in development</a:t>
                </a:r>
              </a:p>
              <a:p>
                <a:pPr lvl="1"/>
                <a:r>
                  <a:rPr lang="en-US" altLang="ja-JP" sz="1800" b="1" dirty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Array of 50 </a:t>
                </a:r>
                <a:r>
                  <a:rPr lang="en-US" altLang="ja-JP" sz="1800" b="1" dirty="0" err="1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Nb</a:t>
                </a:r>
                <a:r>
                  <a:rPr lang="en-US" altLang="ja-JP" sz="1800" b="1" dirty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/Al-STJ </a:t>
                </a:r>
                <a:r>
                  <a:rPr lang="en-US" altLang="ja-JP" sz="1800" b="1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pixels </a:t>
                </a:r>
                <a:r>
                  <a:rPr lang="en-US" altLang="ja-JP" sz="1800" b="1" dirty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with </a:t>
                </a:r>
                <a:r>
                  <a:rPr lang="en-US" altLang="ja-JP" sz="1800" b="1" dirty="0" smtClean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diffractive </a:t>
                </a:r>
                <a:r>
                  <a:rPr lang="en-US" altLang="ja-JP" sz="1800" b="1" dirty="0">
                    <a:latin typeface="Times" panose="02020603050405020304" pitchFamily="18" charset="0"/>
                    <a:ea typeface="Arial Unicode MS" pitchFamily="50" charset="-128"/>
                    <a:cs typeface="Times" panose="02020603050405020304" pitchFamily="18" charset="0"/>
                  </a:rPr>
                  <a:t>grating  covering </a:t>
                </a:r>
                <a14:m>
                  <m:oMath xmlns:m="http://schemas.openxmlformats.org/officeDocument/2006/math">
                    <m:r>
                      <a:rPr lang="en-US" altLang="ja-JP" sz="1800" b="1" i="1" dirty="0">
                        <a:latin typeface="Cambria Math"/>
                      </a:rPr>
                      <m:t>𝝀</m:t>
                    </m:r>
                    <m:r>
                      <a:rPr lang="en-US" altLang="ja-JP" sz="1800" b="1" i="1" dirty="0">
                        <a:latin typeface="Cambria Math"/>
                      </a:rPr>
                      <m:t>=</m:t>
                    </m:r>
                    <m:r>
                      <a:rPr lang="en-US" altLang="ja-JP" sz="1800" b="1" i="1" dirty="0">
                        <a:latin typeface="Cambria Math"/>
                      </a:rPr>
                      <m:t>𝟒𝟎</m:t>
                    </m:r>
                    <m:r>
                      <m:rPr>
                        <m:lit/>
                      </m:rPr>
                      <a:rPr lang="en-US" altLang="ja-JP" sz="1800" b="1" i="1" dirty="0">
                        <a:latin typeface="Cambria Math"/>
                      </a:rPr>
                      <m:t>−</m:t>
                    </m:r>
                    <m:r>
                      <a:rPr lang="en-US" altLang="ja-JP" sz="1800" b="1" i="1" dirty="0">
                        <a:latin typeface="Cambria Math"/>
                      </a:rPr>
                      <m:t>𝟖𝟎</m:t>
                    </m:r>
                    <m:r>
                      <a:rPr lang="en-US" altLang="ja-JP" sz="1800" b="1" i="1" dirty="0">
                        <a:latin typeface="Cambria Math"/>
                      </a:rPr>
                      <m:t>𝝁</m:t>
                    </m:r>
                    <m:r>
                      <a:rPr lang="en-US" altLang="ja-JP" sz="1800" b="1" i="1" dirty="0">
                        <a:latin typeface="Cambria Math"/>
                      </a:rPr>
                      <m:t>𝒎</m:t>
                    </m:r>
                  </m:oMath>
                </a14:m>
                <a:endParaRPr lang="en-US" altLang="ja-JP" sz="1800" b="1" dirty="0">
                  <a:latin typeface="Times" panose="02020603050405020304" pitchFamily="18" charset="0"/>
                  <a:ea typeface="Arial Unicode MS" pitchFamily="50" charset="-128"/>
                  <a:cs typeface="Times" panose="02020603050405020304" pitchFamily="18" charset="0"/>
                </a:endParaRPr>
              </a:p>
            </p:txBody>
          </p:sp>
        </mc:Choice>
        <mc:Fallback>
          <p:sp>
            <p:nvSpPr>
              <p:cNvPr id="9222" name="Text 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6666" y="517982"/>
                <a:ext cx="9150666" cy="1372683"/>
              </a:xfrm>
              <a:prstGeom prst="rect">
                <a:avLst/>
              </a:prstGeom>
              <a:blipFill rotWithShape="0">
                <a:blip r:embed="rId6"/>
                <a:stretch>
                  <a:fillRect l="-733" t="-2667" b="-6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8064363" y="4421746"/>
            <a:ext cx="972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900" baseline="30000" dirty="0" smtClean="0">
                <a:solidFill>
                  <a:schemeClr val="tx1"/>
                </a:solidFill>
              </a:rPr>
              <a:t>3</a:t>
            </a:r>
            <a:r>
              <a:rPr kumimoji="1" lang="en-US" altLang="ja-JP" sz="900" dirty="0" smtClean="0">
                <a:solidFill>
                  <a:schemeClr val="tx1"/>
                </a:solidFill>
              </a:rPr>
              <a:t>He  sorption  0.4K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10791" y="4953269"/>
            <a:ext cx="1693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2060"/>
                </a:solidFill>
                <a:cs typeface="Times" panose="02020603050405020304" pitchFamily="18" charset="0"/>
              </a:rPr>
              <a:t>FOV = 0.006°</a:t>
            </a:r>
            <a:r>
              <a:rPr kumimoji="1" lang="ja-JP" altLang="en-US" sz="1200" dirty="0" smtClean="0">
                <a:solidFill>
                  <a:srgbClr val="002060"/>
                </a:solidFill>
                <a:cs typeface="Times" panose="02020603050405020304" pitchFamily="18" charset="0"/>
              </a:rPr>
              <a:t>ｘ </a:t>
            </a:r>
            <a:r>
              <a:rPr kumimoji="1" lang="en-US" altLang="ja-JP" sz="1200" dirty="0" smtClean="0">
                <a:solidFill>
                  <a:srgbClr val="002060"/>
                </a:solidFill>
                <a:cs typeface="Times" panose="02020603050405020304" pitchFamily="18" charset="0"/>
              </a:rPr>
              <a:t>0.05°</a:t>
            </a:r>
            <a:endParaRPr kumimoji="1" lang="ja-JP" altLang="en-US" sz="1200" dirty="0">
              <a:solidFill>
                <a:srgbClr val="002060"/>
              </a:solidFill>
              <a:cs typeface="Times" panose="02020603050405020304" pitchFamily="18" charset="0"/>
            </a:endParaRPr>
          </a:p>
        </p:txBody>
      </p:sp>
    </p:spTree>
  </p:cSld>
  <p:clrMapOvr>
    <a:masterClrMapping/>
  </p:clrMapOvr>
  <p:transition advTm="14943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18381" y="188640"/>
            <a:ext cx="8460494" cy="574675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STJ (Superconducting Tunnel Junction</a:t>
            </a:r>
            <a:r>
              <a:rPr lang="ja-JP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）</a:t>
            </a:r>
            <a:r>
              <a:rPr lang="en-US" altLang="ja-JP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Detector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95663" y="1412875"/>
            <a:ext cx="5748337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/>
              <a:t>   </a:t>
            </a:r>
            <a:r>
              <a:rPr lang="en-US" altLang="ja-JP" sz="2000" dirty="0">
                <a:cs typeface="Times" panose="02020603050405020304" pitchFamily="18" charset="0"/>
              </a:rPr>
              <a:t>At the superconducting junction,</a:t>
            </a:r>
            <a:r>
              <a:rPr lang="ja-JP" altLang="en-US" sz="2000" dirty="0">
                <a:cs typeface="Times" panose="02020603050405020304" pitchFamily="18" charset="0"/>
              </a:rPr>
              <a:t> </a:t>
            </a:r>
            <a:r>
              <a:rPr lang="en-US" altLang="ja-JP" sz="2000" dirty="0">
                <a:cs typeface="Times" panose="02020603050405020304" pitchFamily="18" charset="0"/>
              </a:rPr>
              <a:t>quasi-particles over their energy gap go through tunnel barrier by a tunnel effect.  By measuring the tunnel current of quasi-particles excited by an incident particle, we measure the energy of the particle.  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893175" cy="43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Superconductor 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/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Insulator 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/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Superconductor</a:t>
            </a:r>
            <a:r>
              <a:rPr lang="en-US" altLang="ja-JP" sz="2000" dirty="0" smtClean="0">
                <a:solidFill>
                  <a:schemeClr val="accent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Josephson Junction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412875"/>
            <a:ext cx="2970212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4982" name="Group 6"/>
          <p:cNvGraphicFramePr>
            <a:graphicFrameLocks noGrp="1"/>
          </p:cNvGraphicFramePr>
          <p:nvPr/>
        </p:nvGraphicFramePr>
        <p:xfrm>
          <a:off x="7356475" y="4910138"/>
          <a:ext cx="1296988" cy="441328"/>
        </p:xfrm>
        <a:graphic>
          <a:graphicData uri="http://schemas.openxmlformats.org/drawingml/2006/table">
            <a:tbl>
              <a:tblPr/>
              <a:tblGrid>
                <a:gridCol w="1296988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500" marR="91500" marT="45404" marB="454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4988" name="Group 12"/>
          <p:cNvGraphicFramePr>
            <a:graphicFrameLocks noGrp="1"/>
          </p:cNvGraphicFramePr>
          <p:nvPr/>
        </p:nvGraphicFramePr>
        <p:xfrm>
          <a:off x="5484813" y="4778375"/>
          <a:ext cx="1727200" cy="441328"/>
        </p:xfrm>
        <a:graphic>
          <a:graphicData uri="http://schemas.openxmlformats.org/drawingml/2006/table">
            <a:tbl>
              <a:tblPr/>
              <a:tblGrid>
                <a:gridCol w="17272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88" marR="91388" marT="45404" marB="454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4994" name="Group 18"/>
          <p:cNvGraphicFramePr>
            <a:graphicFrameLocks noGrp="1"/>
          </p:cNvGraphicFramePr>
          <p:nvPr/>
        </p:nvGraphicFramePr>
        <p:xfrm>
          <a:off x="5484813" y="3759200"/>
          <a:ext cx="1727200" cy="441328"/>
        </p:xfrm>
        <a:graphic>
          <a:graphicData uri="http://schemas.openxmlformats.org/drawingml/2006/table">
            <a:tbl>
              <a:tblPr/>
              <a:tblGrid>
                <a:gridCol w="17272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88" marR="91388" marT="45404" marB="454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5000" name="Group 24"/>
          <p:cNvGraphicFramePr>
            <a:graphicFrameLocks noGrp="1"/>
          </p:cNvGraphicFramePr>
          <p:nvPr/>
        </p:nvGraphicFramePr>
        <p:xfrm>
          <a:off x="7356475" y="3890963"/>
          <a:ext cx="1296988" cy="441328"/>
        </p:xfrm>
        <a:graphic>
          <a:graphicData uri="http://schemas.openxmlformats.org/drawingml/2006/table">
            <a:tbl>
              <a:tblPr/>
              <a:tblGrid>
                <a:gridCol w="1296988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500" marR="91500" marT="45404" marB="4540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/>
        </p:nvGraphicFramePr>
        <p:xfrm>
          <a:off x="7140575" y="3122613"/>
          <a:ext cx="236538" cy="1871662"/>
        </p:xfrm>
        <a:graphic>
          <a:graphicData uri="http://schemas.openxmlformats.org/drawingml/2006/table">
            <a:tbl>
              <a:tblPr/>
              <a:tblGrid>
                <a:gridCol w="236538"/>
              </a:tblGrid>
              <a:tr h="1871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18" marR="9131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</a:tr>
            </a:tbl>
          </a:graphicData>
        </a:graphic>
      </p:graphicFrame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7129463" y="4783138"/>
            <a:ext cx="263525" cy="425450"/>
          </a:xfrm>
          <a:prstGeom prst="rect">
            <a:avLst/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48" tIns="45420" rIns="91548" bIns="45420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300" b="1">
              <a:solidFill>
                <a:srgbClr val="FFFFFF"/>
              </a:solidFill>
            </a:endParaRPr>
          </a:p>
        </p:txBody>
      </p:sp>
      <p:sp>
        <p:nvSpPr>
          <p:cNvPr id="15" name="円/楕円​​ 14"/>
          <p:cNvSpPr>
            <a:spLocks noChangeArrowheads="1"/>
          </p:cNvSpPr>
          <p:nvPr/>
        </p:nvSpPr>
        <p:spPr bwMode="auto">
          <a:xfrm flipV="1">
            <a:off x="6203950" y="3914775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円/楕円​​ 15"/>
          <p:cNvSpPr>
            <a:spLocks noChangeArrowheads="1"/>
          </p:cNvSpPr>
          <p:nvPr/>
        </p:nvSpPr>
        <p:spPr bwMode="auto">
          <a:xfrm flipV="1">
            <a:off x="6456363" y="3914775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303" name="テキスト ボックス 16"/>
          <p:cNvSpPr txBox="1">
            <a:spLocks noChangeArrowheads="1"/>
          </p:cNvSpPr>
          <p:nvPr/>
        </p:nvSpPr>
        <p:spPr bwMode="auto">
          <a:xfrm>
            <a:off x="6348413" y="5129213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Constantia" pitchFamily="18" charset="0"/>
                <a:ea typeface="HGP明朝E" pitchFamily="18" charset="-128"/>
              </a:rPr>
              <a:t>S</a:t>
            </a:r>
          </a:p>
        </p:txBody>
      </p:sp>
      <p:sp>
        <p:nvSpPr>
          <p:cNvPr id="11304" name="テキスト ボックス 17"/>
          <p:cNvSpPr txBox="1">
            <a:spLocks noChangeArrowheads="1"/>
          </p:cNvSpPr>
          <p:nvPr/>
        </p:nvSpPr>
        <p:spPr bwMode="auto">
          <a:xfrm>
            <a:off x="7140575" y="5138738"/>
            <a:ext cx="263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Constantia" pitchFamily="18" charset="0"/>
                <a:ea typeface="HGP明朝E" pitchFamily="18" charset="-128"/>
              </a:rPr>
              <a:t>I</a:t>
            </a:r>
          </a:p>
        </p:txBody>
      </p:sp>
      <p:sp>
        <p:nvSpPr>
          <p:cNvPr id="11305" name="テキスト ボックス 18"/>
          <p:cNvSpPr txBox="1">
            <a:spLocks noChangeArrowheads="1"/>
          </p:cNvSpPr>
          <p:nvPr/>
        </p:nvSpPr>
        <p:spPr bwMode="auto">
          <a:xfrm>
            <a:off x="7847013" y="5138738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Constantia" pitchFamily="18" charset="0"/>
                <a:ea typeface="HGP明朝E" pitchFamily="18" charset="-128"/>
              </a:rPr>
              <a:t>S</a:t>
            </a:r>
          </a:p>
        </p:txBody>
      </p:sp>
      <p:sp>
        <p:nvSpPr>
          <p:cNvPr id="11306" name="テキスト ボックス 19"/>
          <p:cNvSpPr txBox="1">
            <a:spLocks noChangeArrowheads="1"/>
          </p:cNvSpPr>
          <p:nvPr/>
        </p:nvSpPr>
        <p:spPr bwMode="auto">
          <a:xfrm>
            <a:off x="8348663" y="4394200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Constantia" pitchFamily="18" charset="0"/>
                <a:ea typeface="HGP明朝E" pitchFamily="18" charset="-128"/>
              </a:rPr>
              <a:t>2Δ</a:t>
            </a:r>
          </a:p>
        </p:txBody>
      </p:sp>
      <p:cxnSp>
        <p:nvCxnSpPr>
          <p:cNvPr id="21" name="直線矢印​​コネクタ 20"/>
          <p:cNvCxnSpPr/>
          <p:nvPr/>
        </p:nvCxnSpPr>
        <p:spPr>
          <a:xfrm>
            <a:off x="8421688" y="4251325"/>
            <a:ext cx="0" cy="6477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円/楕円​​ 21"/>
          <p:cNvSpPr/>
          <p:nvPr/>
        </p:nvSpPr>
        <p:spPr>
          <a:xfrm>
            <a:off x="6103938" y="4767263"/>
            <a:ext cx="427037" cy="288925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23" name="円/楕円​​ 22"/>
          <p:cNvSpPr>
            <a:spLocks noChangeArrowheads="1"/>
          </p:cNvSpPr>
          <p:nvPr/>
        </p:nvSpPr>
        <p:spPr bwMode="auto">
          <a:xfrm flipV="1">
            <a:off x="6169025" y="4849813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" name="円/楕円​​ 23"/>
          <p:cNvSpPr>
            <a:spLocks noChangeArrowheads="1"/>
          </p:cNvSpPr>
          <p:nvPr/>
        </p:nvSpPr>
        <p:spPr bwMode="auto">
          <a:xfrm flipV="1">
            <a:off x="6348413" y="4849813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上矢印 25"/>
          <p:cNvSpPr>
            <a:spLocks noChangeArrowheads="1"/>
          </p:cNvSpPr>
          <p:nvPr/>
        </p:nvSpPr>
        <p:spPr bwMode="auto">
          <a:xfrm rot="5400000">
            <a:off x="7142163" y="3600450"/>
            <a:ext cx="247650" cy="825500"/>
          </a:xfrm>
          <a:prstGeom prst="upArrow">
            <a:avLst>
              <a:gd name="adj1" fmla="val 50843"/>
              <a:gd name="adj2" fmla="val 48025"/>
            </a:avLst>
          </a:prstGeom>
          <a:solidFill>
            <a:schemeClr val="accent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円/楕円​​ 26"/>
          <p:cNvSpPr>
            <a:spLocks noChangeArrowheads="1"/>
          </p:cNvSpPr>
          <p:nvPr/>
        </p:nvSpPr>
        <p:spPr bwMode="auto">
          <a:xfrm flipV="1">
            <a:off x="7788275" y="4035425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29" name="直線矢印​​コネクタ 28"/>
          <p:cNvCxnSpPr/>
          <p:nvPr/>
        </p:nvCxnSpPr>
        <p:spPr>
          <a:xfrm>
            <a:off x="6203950" y="3538538"/>
            <a:ext cx="36513" cy="271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​​コネクタ 29"/>
          <p:cNvCxnSpPr/>
          <p:nvPr/>
        </p:nvCxnSpPr>
        <p:spPr>
          <a:xfrm>
            <a:off x="6223000" y="3467100"/>
            <a:ext cx="304800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15" name="テキスト ボックス 30"/>
          <p:cNvSpPr txBox="1">
            <a:spLocks noChangeArrowheads="1"/>
          </p:cNvSpPr>
          <p:nvPr/>
        </p:nvSpPr>
        <p:spPr bwMode="auto">
          <a:xfrm>
            <a:off x="5037138" y="3135313"/>
            <a:ext cx="1846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solidFill>
                  <a:schemeClr val="accent2"/>
                </a:solidFill>
                <a:ea typeface="ＭＳ Ｐゴシック" charset="-128"/>
              </a:rPr>
              <a:t>Quasi-particles</a:t>
            </a:r>
          </a:p>
        </p:txBody>
      </p:sp>
      <p:cxnSp>
        <p:nvCxnSpPr>
          <p:cNvPr id="11316" name="直線矢印​​コネクタ 31"/>
          <p:cNvCxnSpPr>
            <a:cxnSpLocks noChangeShapeType="1"/>
          </p:cNvCxnSpPr>
          <p:nvPr/>
        </p:nvCxnSpPr>
        <p:spPr bwMode="auto">
          <a:xfrm>
            <a:off x="4921250" y="4251325"/>
            <a:ext cx="784225" cy="509588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線矢印​​コネクタ 6"/>
          <p:cNvCxnSpPr/>
          <p:nvPr/>
        </p:nvCxnSpPr>
        <p:spPr>
          <a:xfrm flipV="1">
            <a:off x="5988050" y="4273550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​​コネクタ 39"/>
          <p:cNvCxnSpPr/>
          <p:nvPr/>
        </p:nvCxnSpPr>
        <p:spPr>
          <a:xfrm flipV="1">
            <a:off x="6132513" y="4283075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​​コネクタ 40"/>
          <p:cNvCxnSpPr/>
          <p:nvPr/>
        </p:nvCxnSpPr>
        <p:spPr>
          <a:xfrm flipV="1">
            <a:off x="6276975" y="4283075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​​コネクタ 41"/>
          <p:cNvCxnSpPr/>
          <p:nvPr/>
        </p:nvCxnSpPr>
        <p:spPr>
          <a:xfrm flipV="1">
            <a:off x="6419850" y="4273550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​​ 45"/>
          <p:cNvSpPr>
            <a:spLocks noChangeArrowheads="1"/>
          </p:cNvSpPr>
          <p:nvPr/>
        </p:nvSpPr>
        <p:spPr bwMode="auto">
          <a:xfrm flipV="1">
            <a:off x="5772150" y="3922713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" name="円/楕円​​ 46"/>
          <p:cNvSpPr>
            <a:spLocks noChangeArrowheads="1"/>
          </p:cNvSpPr>
          <p:nvPr/>
        </p:nvSpPr>
        <p:spPr bwMode="auto">
          <a:xfrm flipV="1">
            <a:off x="6024563" y="3922713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48" name="直線矢印​​コネクタ 47"/>
          <p:cNvCxnSpPr/>
          <p:nvPr/>
        </p:nvCxnSpPr>
        <p:spPr>
          <a:xfrm flipH="1">
            <a:off x="6078538" y="3467100"/>
            <a:ext cx="90487" cy="34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​​コネクタ 50"/>
          <p:cNvCxnSpPr/>
          <p:nvPr/>
        </p:nvCxnSpPr>
        <p:spPr>
          <a:xfrm flipH="1">
            <a:off x="5899150" y="3467100"/>
            <a:ext cx="204788" cy="352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25" name="テキスト ボックス 37"/>
          <p:cNvSpPr txBox="1">
            <a:spLocks noChangeArrowheads="1"/>
          </p:cNvSpPr>
          <p:nvPr/>
        </p:nvSpPr>
        <p:spPr bwMode="auto">
          <a:xfrm>
            <a:off x="3929063" y="3541713"/>
            <a:ext cx="1192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chemeClr val="accent2"/>
                </a:solidFill>
                <a:ea typeface="ＭＳ Ｐゴシック" charset="-128"/>
              </a:rPr>
              <a:t>Incident Particle</a:t>
            </a:r>
          </a:p>
        </p:txBody>
      </p:sp>
      <p:sp>
        <p:nvSpPr>
          <p:cNvPr id="49" name="円/楕円​​ 21"/>
          <p:cNvSpPr/>
          <p:nvPr/>
        </p:nvSpPr>
        <p:spPr>
          <a:xfrm>
            <a:off x="5584825" y="4849813"/>
            <a:ext cx="427038" cy="287337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0" name="円/楕円​​ 22"/>
          <p:cNvSpPr>
            <a:spLocks noChangeArrowheads="1"/>
          </p:cNvSpPr>
          <p:nvPr/>
        </p:nvSpPr>
        <p:spPr bwMode="auto">
          <a:xfrm flipV="1">
            <a:off x="5649913" y="4932363"/>
            <a:ext cx="107950" cy="1190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2" name="円/楕円​​ 23"/>
          <p:cNvSpPr>
            <a:spLocks noChangeArrowheads="1"/>
          </p:cNvSpPr>
          <p:nvPr/>
        </p:nvSpPr>
        <p:spPr bwMode="auto">
          <a:xfrm flipV="1">
            <a:off x="5829300" y="4932363"/>
            <a:ext cx="109538" cy="1190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円/楕円​​ 21"/>
          <p:cNvSpPr/>
          <p:nvPr/>
        </p:nvSpPr>
        <p:spPr>
          <a:xfrm>
            <a:off x="6584950" y="4851400"/>
            <a:ext cx="427038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4" name="円/楕円​​ 22"/>
          <p:cNvSpPr>
            <a:spLocks noChangeArrowheads="1"/>
          </p:cNvSpPr>
          <p:nvPr/>
        </p:nvSpPr>
        <p:spPr bwMode="auto">
          <a:xfrm flipV="1">
            <a:off x="6650038" y="4933950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円/楕円​​ 23"/>
          <p:cNvSpPr>
            <a:spLocks noChangeArrowheads="1"/>
          </p:cNvSpPr>
          <p:nvPr/>
        </p:nvSpPr>
        <p:spPr bwMode="auto">
          <a:xfrm flipV="1">
            <a:off x="6829425" y="4933950"/>
            <a:ext cx="109538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円/楕円​​ 21"/>
          <p:cNvSpPr/>
          <p:nvPr/>
        </p:nvSpPr>
        <p:spPr>
          <a:xfrm>
            <a:off x="7442200" y="4953000"/>
            <a:ext cx="427038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7" name="円/楕円​​ 22"/>
          <p:cNvSpPr>
            <a:spLocks noChangeArrowheads="1"/>
          </p:cNvSpPr>
          <p:nvPr/>
        </p:nvSpPr>
        <p:spPr bwMode="auto">
          <a:xfrm flipV="1">
            <a:off x="7507288" y="5054600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円/楕円​​ 23"/>
          <p:cNvSpPr>
            <a:spLocks noChangeArrowheads="1"/>
          </p:cNvSpPr>
          <p:nvPr/>
        </p:nvSpPr>
        <p:spPr bwMode="auto">
          <a:xfrm flipV="1">
            <a:off x="7686675" y="5054600"/>
            <a:ext cx="109538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円/楕円​​ 21"/>
          <p:cNvSpPr/>
          <p:nvPr/>
        </p:nvSpPr>
        <p:spPr>
          <a:xfrm>
            <a:off x="7942263" y="4946650"/>
            <a:ext cx="427037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60" name="円/楕円​​ 22"/>
          <p:cNvSpPr>
            <a:spLocks noChangeArrowheads="1"/>
          </p:cNvSpPr>
          <p:nvPr/>
        </p:nvSpPr>
        <p:spPr bwMode="auto">
          <a:xfrm flipV="1">
            <a:off x="8007350" y="5054600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" name="円/楕円​​ 23"/>
          <p:cNvSpPr>
            <a:spLocks noChangeArrowheads="1"/>
          </p:cNvSpPr>
          <p:nvPr/>
        </p:nvSpPr>
        <p:spPr bwMode="auto">
          <a:xfrm flipV="1">
            <a:off x="8186738" y="5054600"/>
            <a:ext cx="109537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338" name="Line 75"/>
          <p:cNvSpPr>
            <a:spLocks noChangeShapeType="1"/>
          </p:cNvSpPr>
          <p:nvPr/>
        </p:nvSpPr>
        <p:spPr bwMode="auto">
          <a:xfrm flipV="1">
            <a:off x="5380038" y="4970463"/>
            <a:ext cx="1619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339" name="テキスト ボックス 30"/>
          <p:cNvSpPr txBox="1">
            <a:spLocks noChangeArrowheads="1"/>
          </p:cNvSpPr>
          <p:nvPr/>
        </p:nvSpPr>
        <p:spPr bwMode="auto">
          <a:xfrm>
            <a:off x="3762375" y="4811713"/>
            <a:ext cx="1616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solidFill>
                  <a:schemeClr val="accent2"/>
                </a:solidFill>
                <a:ea typeface="ＭＳ Ｐゴシック" charset="-128"/>
              </a:rPr>
              <a:t>Cooper Pairs</a:t>
            </a:r>
          </a:p>
        </p:txBody>
      </p:sp>
      <p:sp>
        <p:nvSpPr>
          <p:cNvPr id="11340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3128963" y="6491288"/>
            <a:ext cx="2895600" cy="457200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50DB4878-D624-451C-AFC0-70B1392C8583}" type="slidenum">
              <a:rPr lang="en-US" altLang="ja-JP" sz="1400" smtClean="0"/>
              <a:pPr algn="ct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1400" dirty="0" smtClean="0"/>
          </a:p>
        </p:txBody>
      </p:sp>
      <p:pic>
        <p:nvPicPr>
          <p:cNvPr id="113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5673725"/>
            <a:ext cx="224631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>
            <a:fillRect/>
          </a:stretch>
        </p:blipFill>
        <p:spPr bwMode="auto">
          <a:xfrm>
            <a:off x="896938" y="4056063"/>
            <a:ext cx="2865437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43" name="正方形/長方形 10"/>
          <p:cNvSpPr>
            <a:spLocks noChangeArrowheads="1"/>
          </p:cNvSpPr>
          <p:nvPr/>
        </p:nvSpPr>
        <p:spPr bwMode="auto">
          <a:xfrm>
            <a:off x="250825" y="3857625"/>
            <a:ext cx="3025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2060"/>
                </a:solidFill>
              </a:rPr>
              <a:t>current-voltage (I-V) curve for STJ</a:t>
            </a:r>
            <a:endParaRPr lang="ja-JP" altLang="en-US" sz="2000" dirty="0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344" name="Text Box 59"/>
          <p:cNvSpPr txBox="1">
            <a:spLocks noChangeArrowheads="1"/>
          </p:cNvSpPr>
          <p:nvPr/>
        </p:nvSpPr>
        <p:spPr bwMode="auto">
          <a:xfrm>
            <a:off x="2447131" y="5892729"/>
            <a:ext cx="36766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/>
              <a:t> Leakage current</a:t>
            </a: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/>
              <a:t>( Dynamic resistance  R</a:t>
            </a:r>
            <a:r>
              <a:rPr lang="en-US" altLang="ja-JP" sz="1600" b="1" baseline="-25000" dirty="0"/>
              <a:t>d  </a:t>
            </a:r>
            <a:r>
              <a:rPr lang="en-US" altLang="ja-JP" sz="1600" b="1" dirty="0"/>
              <a:t> in |V| &lt; 2Δ/e)</a:t>
            </a:r>
            <a:endParaRPr lang="en-US" altLang="ja-JP" sz="1600" b="1" baseline="-25000" dirty="0"/>
          </a:p>
        </p:txBody>
      </p:sp>
      <p:sp>
        <p:nvSpPr>
          <p:cNvPr id="11345" name="Text Box 59"/>
          <p:cNvSpPr txBox="1">
            <a:spLocks noChangeArrowheads="1"/>
          </p:cNvSpPr>
          <p:nvPr/>
        </p:nvSpPr>
        <p:spPr bwMode="auto">
          <a:xfrm>
            <a:off x="219075" y="4776788"/>
            <a:ext cx="195421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/>
              <a:t>Josephson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/>
              <a:t>Critical current </a:t>
            </a:r>
            <a:r>
              <a:rPr lang="en-US" altLang="ja-JP" sz="1600" b="1" dirty="0" err="1"/>
              <a:t>I</a:t>
            </a:r>
            <a:r>
              <a:rPr lang="en-US" altLang="ja-JP" sz="1600" b="1" baseline="-25000" dirty="0" err="1"/>
              <a:t>c</a:t>
            </a:r>
            <a:endParaRPr lang="en-US" altLang="ja-JP" sz="1600" b="1" baseline="-25000" dirty="0"/>
          </a:p>
        </p:txBody>
      </p:sp>
      <p:sp>
        <p:nvSpPr>
          <p:cNvPr id="11346" name="Text Box 59"/>
          <p:cNvSpPr txBox="1">
            <a:spLocks noChangeArrowheads="1"/>
          </p:cNvSpPr>
          <p:nvPr/>
        </p:nvSpPr>
        <p:spPr bwMode="auto">
          <a:xfrm>
            <a:off x="5438775" y="5364163"/>
            <a:ext cx="196532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/>
              <a:t>Energy gap</a:t>
            </a:r>
            <a:r>
              <a:rPr lang="ja-JP" altLang="en-US" sz="1600" b="1"/>
              <a:t>　</a:t>
            </a:r>
            <a:r>
              <a:rPr lang="en-US" altLang="ja-JP" sz="1600" b="1"/>
              <a:t>Δ</a:t>
            </a:r>
          </a:p>
        </p:txBody>
      </p:sp>
      <p:sp>
        <p:nvSpPr>
          <p:cNvPr id="11347" name="Line 75"/>
          <p:cNvSpPr>
            <a:spLocks noChangeShapeType="1"/>
          </p:cNvSpPr>
          <p:nvPr/>
        </p:nvSpPr>
        <p:spPr bwMode="auto">
          <a:xfrm flipV="1">
            <a:off x="2627313" y="5532438"/>
            <a:ext cx="0" cy="417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1749525"/>
      </p:ext>
    </p:extLst>
  </p:cSld>
  <p:clrMapOvr>
    <a:masterClrMapping/>
  </p:clrMapOvr>
  <p:transition spd="slow" advTm="8560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145" y="3879790"/>
            <a:ext cx="413693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48" y="79683"/>
            <a:ext cx="9144000" cy="712279"/>
          </a:xfrm>
        </p:spPr>
        <p:txBody>
          <a:bodyPr>
            <a:noAutofit/>
          </a:bodyPr>
          <a:lstStyle/>
          <a:p>
            <a:pPr algn="ctr"/>
            <a:r>
              <a:rPr lang="en-US" altLang="ja-JP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Nb</a:t>
            </a:r>
            <a:r>
              <a:rPr lang="en-US" altLang="ja-JP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/Al-STJ Photon Detector</a:t>
            </a:r>
            <a:endParaRPr lang="ja-JP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6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68995" y="1224229"/>
            <a:ext cx="6083053" cy="3578068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Quasi-particles near the barrier can mediate Cooper pairs, resulting in true signal gain</a:t>
            </a:r>
            <a:endParaRPr kumimoji="1" lang="en-US" altLang="ja-JP" sz="2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Bi-layer fabricated with superconductors of different gaps 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</a:t>
            </a:r>
            <a:r>
              <a:rPr lang="en-US" altLang="ja-JP" sz="2000" baseline="-25000" dirty="0" err="1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Nb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&gt;</a:t>
            </a:r>
            <a:r>
              <a:rPr lang="en-US" altLang="ja-JP" sz="2000" baseline="-25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Al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 to enhance quasi-particle density near the barrier</a:t>
            </a:r>
            <a:endParaRPr lang="en-US" altLang="ja-JP" sz="2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  </a:t>
            </a:r>
            <a:r>
              <a:rPr lang="en-US" altLang="ja-JP" sz="2000" dirty="0" err="1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Nb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(200nm)/Al(70nm)/</a:t>
            </a:r>
            <a:r>
              <a:rPr lang="en-US" altLang="ja-JP" sz="2000" dirty="0" err="1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AlOx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/Al(70nm)/</a:t>
            </a:r>
            <a:r>
              <a:rPr lang="en-US" altLang="ja-JP" sz="2000" dirty="0" err="1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Nb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(100nm)</a:t>
            </a:r>
          </a:p>
          <a:p>
            <a:pPr marL="342900" lvl="1" indent="0">
              <a:buNone/>
            </a:pPr>
            <a:r>
              <a:rPr lang="en-US" altLang="ja-JP" sz="2000" dirty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  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Wingdings"/>
              </a:rPr>
              <a:t>         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</a:t>
            </a:r>
            <a:r>
              <a:rPr lang="en-US" altLang="ja-JP" sz="2000" baseline="-25000" dirty="0" err="1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Nb</a:t>
            </a:r>
            <a:r>
              <a:rPr lang="en-US" altLang="ja-JP" sz="2000" baseline="-25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/Al</a:t>
            </a:r>
            <a:r>
              <a:rPr lang="en-US" altLang="ja-JP" sz="2000" dirty="0" smtClean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 = 0.57meV</a:t>
            </a:r>
            <a:endParaRPr lang="en-US" altLang="ja-JP" sz="2000" dirty="0" smtClean="0">
              <a:latin typeface="Times" panose="02020603050405020304" pitchFamily="18" charset="0"/>
              <a:cs typeface="Times" panose="02020603050405020304" pitchFamily="18" charset="0"/>
              <a:sym typeface="Wingdings"/>
            </a:endParaRPr>
          </a:p>
          <a:p>
            <a:r>
              <a:rPr lang="en-US" altLang="ja-JP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Gain:</a:t>
            </a:r>
            <a:r>
              <a:rPr lang="ja-JP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24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ja-JP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～</a:t>
            </a:r>
            <a:r>
              <a:rPr lang="en-US" altLang="ja-JP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200 (10 for Al)</a:t>
            </a:r>
            <a:endParaRPr kumimoji="1" lang="en-US" altLang="ja-JP" sz="2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7</a:t>
            </a:fld>
            <a:endParaRPr lang="ja-JP" altLang="en-US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9328" y="3452642"/>
            <a:ext cx="3042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cs typeface="Times" panose="02020603050405020304" pitchFamily="18" charset="0"/>
              </a:rPr>
              <a:t>Number of Quasi-particles in Nb/Al-STJ</a:t>
            </a:r>
            <a:endParaRPr kumimoji="1" lang="ja-JP" altLang="en-US" sz="2000" b="1" dirty="0">
              <a:cs typeface="Times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49327" y="4796479"/>
            <a:ext cx="3842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800" dirty="0" smtClean="0">
                <a:cs typeface="Times" panose="02020603050405020304" pitchFamily="18" charset="0"/>
              </a:rPr>
              <a:t>G</a:t>
            </a:r>
            <a:r>
              <a:rPr kumimoji="1" lang="en-US" altLang="ja-JP" sz="1800" baseline="-25000" dirty="0" smtClean="0">
                <a:cs typeface="Times" panose="02020603050405020304" pitchFamily="18" charset="0"/>
              </a:rPr>
              <a:t>Al</a:t>
            </a:r>
            <a:r>
              <a:rPr kumimoji="1" lang="en-US" altLang="ja-JP" sz="1800" dirty="0" smtClean="0">
                <a:cs typeface="Times" panose="02020603050405020304" pitchFamily="18" charset="0"/>
              </a:rPr>
              <a:t> : Trapping Gain in Al(~10)</a:t>
            </a:r>
          </a:p>
          <a:p>
            <a:pPr algn="l"/>
            <a:r>
              <a:rPr kumimoji="1" lang="en-US" altLang="ja-JP" sz="1800" dirty="0" smtClean="0">
                <a:cs typeface="Times" panose="02020603050405020304" pitchFamily="18" charset="0"/>
              </a:rPr>
              <a:t> E</a:t>
            </a:r>
            <a:r>
              <a:rPr kumimoji="1" lang="en-US" altLang="ja-JP" sz="1800" baseline="-25000" dirty="0" smtClean="0">
                <a:cs typeface="Times" panose="02020603050405020304" pitchFamily="18" charset="0"/>
              </a:rPr>
              <a:t>0</a:t>
            </a:r>
            <a:r>
              <a:rPr kumimoji="1" lang="en-US" altLang="ja-JP" sz="1800" dirty="0" smtClean="0">
                <a:cs typeface="Times" panose="02020603050405020304" pitchFamily="18" charset="0"/>
              </a:rPr>
              <a:t> : </a:t>
            </a:r>
            <a:r>
              <a:rPr lang="en-US" altLang="ja-JP" sz="1800" dirty="0">
                <a:cs typeface="Times" panose="02020603050405020304" pitchFamily="18" charset="0"/>
              </a:rPr>
              <a:t>P</a:t>
            </a:r>
            <a:r>
              <a:rPr lang="en-US" altLang="ja-JP" sz="1800" dirty="0" smtClean="0">
                <a:cs typeface="Times" panose="02020603050405020304" pitchFamily="18" charset="0"/>
              </a:rPr>
              <a:t>hoton Energy</a:t>
            </a:r>
          </a:p>
          <a:p>
            <a:pPr algn="l"/>
            <a:r>
              <a:rPr lang="en-US" altLang="ja-JP" sz="1800" dirty="0" smtClean="0">
                <a:cs typeface="Times" panose="02020603050405020304" pitchFamily="18" charset="0"/>
              </a:rPr>
              <a:t> Δ  : E-Gap in superconductor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5110" y="5729926"/>
            <a:ext cx="332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For 25meV single photon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53" y="931671"/>
            <a:ext cx="2482542" cy="23203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639746" y="4287776"/>
                <a:ext cx="2652071" cy="400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2000" b="0" i="1" baseline="-2500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GAl</m:t>
                      </m:r>
                      <m:f>
                        <m:fPr>
                          <m:type m:val="skw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kumimoji="1" lang="en-US" altLang="ja-JP" sz="2000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>
                  <a:cs typeface="Times" panose="02020603050405020304" pitchFamily="18" charset="0"/>
                </a:endParaRPr>
              </a:p>
            </p:txBody>
          </p:sp>
        </mc:Choice>
        <mc:Fallback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46" y="4287776"/>
                <a:ext cx="2652071" cy="400366"/>
              </a:xfrm>
              <a:prstGeom prst="rect">
                <a:avLst/>
              </a:prstGeom>
              <a:blipFill rotWithShape="0">
                <a:blip r:embed="rId5"/>
                <a:stretch>
                  <a:fillRect t="-165152" r="-2299" b="-2454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39746" y="6121128"/>
                <a:ext cx="2965228" cy="7493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kumimoji="1"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N</a:t>
                </a:r>
                <a:r>
                  <a:rPr kumimoji="1" lang="en-US" altLang="ja-JP" sz="2000" baseline="-25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q</a:t>
                </a:r>
                <a:r>
                  <a:rPr kumimoji="1"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= 10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∗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57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den>
                    </m:f>
                  </m:oMath>
                </a14:m>
                <a:endParaRPr kumimoji="1" lang="en-US" altLang="ja-JP" sz="2000" dirty="0" smtClean="0"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  <a:p>
                <a:pPr algn="ctr"/>
                <a:r>
                  <a:rPr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  =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Khmer UI" panose="020B0502040204020203" pitchFamily="34" charset="0"/>
                    <a:cs typeface="Khmer UI" panose="020B0502040204020203" pitchFamily="34" charset="0"/>
                  </a:rPr>
                  <a:t>250 e</a:t>
                </a:r>
                <a:endParaRPr kumimoji="1" lang="ja-JP" altLang="en-US" sz="2000" dirty="0">
                  <a:solidFill>
                    <a:srgbClr val="FF0000"/>
                  </a:solidFill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46" y="6121128"/>
                <a:ext cx="2965228" cy="749372"/>
              </a:xfrm>
              <a:prstGeom prst="rect">
                <a:avLst/>
              </a:prstGeom>
              <a:blipFill rotWithShape="0">
                <a:blip r:embed="rId6"/>
                <a:stretch>
                  <a:fillRect t="-2439" b="-203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-83872" y="212415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>
                <a:solidFill>
                  <a:srgbClr val="00B050"/>
                </a:solidFill>
              </a:rPr>
              <a:t>3</a:t>
            </a:r>
            <a:r>
              <a:rPr kumimoji="1" lang="en-US" altLang="ja-JP" sz="1800" b="1" dirty="0" smtClean="0">
                <a:solidFill>
                  <a:srgbClr val="00B050"/>
                </a:solidFill>
              </a:rPr>
              <a:t>00nm</a:t>
            </a:r>
            <a:endParaRPr kumimoji="1" lang="ja-JP" altLang="en-US" sz="1800" b="1" dirty="0">
              <a:solidFill>
                <a:srgbClr val="00B05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792288" y="1969989"/>
            <a:ext cx="11732" cy="677656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コンテンツ プレースホルダー 1"/>
          <p:cNvSpPr txBox="1">
            <a:spLocks/>
          </p:cNvSpPr>
          <p:nvPr/>
        </p:nvSpPr>
        <p:spPr bwMode="auto">
          <a:xfrm>
            <a:off x="3670298" y="666665"/>
            <a:ext cx="561662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˃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Back tunneling Effect </a:t>
            </a:r>
            <a:r>
              <a:rPr lang="ja-JP" altLang="en-US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→　</a:t>
            </a:r>
            <a:r>
              <a:rPr lang="en-US" altLang="ja-JP" sz="2400" b="1" dirty="0" smtClean="0">
                <a:latin typeface="Times" panose="02020603050405020304" pitchFamily="18" charset="0"/>
                <a:cs typeface="Times" panose="02020603050405020304" pitchFamily="18" charset="0"/>
              </a:rPr>
              <a:t>Trapping Gain</a:t>
            </a:r>
          </a:p>
        </p:txBody>
      </p:sp>
      <p:sp>
        <p:nvSpPr>
          <p:cNvPr id="17" name="コンテンツ プレースホルダー 1"/>
          <p:cNvSpPr txBox="1">
            <a:spLocks/>
          </p:cNvSpPr>
          <p:nvPr/>
        </p:nvSpPr>
        <p:spPr>
          <a:xfrm>
            <a:off x="3590339" y="4052842"/>
            <a:ext cx="5561710" cy="1071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Response of </a:t>
            </a:r>
            <a:r>
              <a:rPr lang="en-US" altLang="ja-JP" sz="20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Nb</a:t>
            </a: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/Al-STJ to visible laser light pulse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altLang="ja-JP" sz="2000" b="1" dirty="0" smtClean="0">
                <a:latin typeface="Times" panose="02020603050405020304" pitchFamily="18" charset="0"/>
                <a:cs typeface="Times" panose="02020603050405020304" pitchFamily="18" charset="0"/>
              </a:rPr>
              <a:t>(λ=465nm) at 350mK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US" altLang="ja-JP" sz="2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42"/>
    </mc:Choice>
    <mc:Fallback xmlns="">
      <p:transition spd="slow" advTm="6324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13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ＭＳ Ｐゴシック" panose="020B0600070205080204" pitchFamily="50" charset="-128"/>
                <a:cs typeface="Times" panose="02020603050405020304" pitchFamily="18" charset="0"/>
              </a:rPr>
              <a:t>Leakage Current of </a:t>
            </a:r>
            <a:r>
              <a:rPr lang="en-US" altLang="ja-JP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ＭＳ Ｐゴシック" panose="020B0600070205080204" pitchFamily="50" charset="-128"/>
                <a:cs typeface="Times" panose="02020603050405020304" pitchFamily="18" charset="0"/>
              </a:rPr>
              <a:t>Nb</a:t>
            </a: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ea typeface="ＭＳ Ｐゴシック" panose="020B0600070205080204" pitchFamily="50" charset="-128"/>
                <a:cs typeface="Times" panose="02020603050405020304" pitchFamily="18" charset="0"/>
              </a:rPr>
              <a:t>/Al-STJ</a:t>
            </a:r>
            <a:endParaRPr lang="ja-JP" alt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ea typeface="ＭＳ Ｐゴシック" panose="020B0600070205080204" pitchFamily="50" charset="-128"/>
              <a:cs typeface="Times" panose="02020603050405020304" pitchFamily="18" charset="0"/>
            </a:endParaRPr>
          </a:p>
        </p:txBody>
      </p:sp>
      <p:sp>
        <p:nvSpPr>
          <p:cNvPr id="15363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7086600" y="6529388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C1C211E-214A-4D81-AEE4-2796859D5739}" type="slidenum">
              <a:rPr lang="ja-JP" altLang="en-US" sz="2000" smtClean="0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ja-JP" altLang="en-US" sz="2000" dirty="0" smtClean="0">
              <a:solidFill>
                <a:srgbClr val="FFFFFF"/>
              </a:solidFill>
            </a:endParaRPr>
          </a:p>
        </p:txBody>
      </p:sp>
      <p:sp>
        <p:nvSpPr>
          <p:cNvPr id="15372" name="テキスト ボックス 34"/>
          <p:cNvSpPr txBox="1">
            <a:spLocks noChangeArrowheads="1"/>
          </p:cNvSpPr>
          <p:nvPr/>
        </p:nvSpPr>
        <p:spPr bwMode="auto">
          <a:xfrm>
            <a:off x="169958" y="1497808"/>
            <a:ext cx="48031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002060"/>
                </a:solidFill>
              </a:rPr>
              <a:t>Temperature Dependence of Leakage </a:t>
            </a:r>
            <a:r>
              <a:rPr lang="en-US" altLang="ja-JP" sz="1800" b="1" dirty="0" smtClean="0">
                <a:solidFill>
                  <a:srgbClr val="002060"/>
                </a:solidFill>
              </a:rPr>
              <a:t>Current</a:t>
            </a:r>
            <a:endParaRPr lang="ja-JP" altLang="en-US" sz="1800" b="1" dirty="0">
              <a:solidFill>
                <a:srgbClr val="00206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401982" y="589603"/>
            <a:ext cx="941129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l">
              <a:buClr>
                <a:srgbClr val="00B050"/>
              </a:buClr>
              <a:buFont typeface="Wingdings" panose="05000000000000000000" pitchFamily="2" charset="2"/>
              <a:buChar char="l"/>
              <a:defRPr/>
            </a:pPr>
            <a:r>
              <a:rPr lang="en-US" altLang="ja-JP" sz="2000" b="1" dirty="0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Leakage current  </a:t>
            </a:r>
            <a:r>
              <a:rPr lang="en-US" altLang="ja-JP" sz="2000" b="1" dirty="0" err="1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I</a:t>
            </a:r>
            <a:r>
              <a:rPr lang="en-US" altLang="ja-JP" sz="2000" b="1" baseline="-25000" dirty="0" err="1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leak</a:t>
            </a:r>
            <a:r>
              <a:rPr lang="en-US" altLang="ja-JP" sz="2000" b="1" dirty="0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cs typeface="Times" panose="02020603050405020304" pitchFamily="18" charset="0"/>
              </a:rPr>
              <a:t>is required to</a:t>
            </a:r>
            <a:r>
              <a:rPr lang="en-US" altLang="ja-JP" sz="2000" b="1" dirty="0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 be below 0.1nA to </a:t>
            </a:r>
            <a:r>
              <a:rPr lang="en-US" altLang="ja-JP" sz="2000" b="1" dirty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detect a single far-infrared photon (λ= 40 -80μm) </a:t>
            </a:r>
            <a:r>
              <a:rPr lang="en-US" altLang="ja-JP" sz="2000" b="1" dirty="0" smtClean="0">
                <a:solidFill>
                  <a:srgbClr val="002060"/>
                </a:solidFill>
                <a:ea typeface="ＭＳ Ｐゴシック" panose="020B0600070205080204" pitchFamily="50" charset="-128"/>
                <a:cs typeface="Times" panose="02020603050405020304" pitchFamily="18" charset="0"/>
              </a:rPr>
              <a:t>.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647354" y="2593062"/>
            <a:ext cx="449664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l">
              <a:buClr>
                <a:srgbClr val="00B050"/>
              </a:buClr>
              <a:defRPr/>
            </a:pPr>
            <a:r>
              <a:rPr lang="en-US" altLang="ja-JP" sz="1800" b="1" dirty="0" smtClean="0">
                <a:solidFill>
                  <a:srgbClr val="002060"/>
                </a:solidFill>
                <a:ea typeface="+mn-ea"/>
                <a:cs typeface="Times" panose="02020603050405020304" pitchFamily="18" charset="0"/>
              </a:rPr>
              <a:t>In 2014, </a:t>
            </a:r>
          </a:p>
          <a:p>
            <a:pPr lvl="1" algn="l">
              <a:buClr>
                <a:srgbClr val="00B050"/>
              </a:buClr>
              <a:defRPr/>
            </a:pPr>
            <a:r>
              <a:rPr lang="en-US" altLang="ja-JP" sz="1800" b="1" dirty="0" smtClean="0">
                <a:solidFill>
                  <a:srgbClr val="002060"/>
                </a:solidFill>
                <a:ea typeface="+mn-ea"/>
                <a:cs typeface="Times" panose="02020603050405020304" pitchFamily="18" charset="0"/>
              </a:rPr>
              <a:t>AIST group joined us and produced </a:t>
            </a:r>
            <a:r>
              <a:rPr lang="en-US" altLang="ja-JP" sz="1800" b="1" dirty="0" err="1" smtClean="0">
                <a:solidFill>
                  <a:srgbClr val="002060"/>
                </a:solidFill>
                <a:ea typeface="+mn-ea"/>
                <a:cs typeface="Times" panose="02020603050405020304" pitchFamily="18" charset="0"/>
              </a:rPr>
              <a:t>Nb</a:t>
            </a:r>
            <a:r>
              <a:rPr lang="en-US" altLang="ja-JP" sz="1800" b="1" dirty="0" smtClean="0">
                <a:solidFill>
                  <a:srgbClr val="002060"/>
                </a:solidFill>
                <a:ea typeface="+mn-ea"/>
                <a:cs typeface="Times" panose="02020603050405020304" pitchFamily="18" charset="0"/>
              </a:rPr>
              <a:t>/Al-STJ with AIST CRAVITY processing system. </a:t>
            </a:r>
          </a:p>
          <a:p>
            <a:pPr lvl="1" algn="l">
              <a:buClr>
                <a:srgbClr val="00B050"/>
              </a:buClr>
              <a:defRPr/>
            </a:pPr>
            <a:r>
              <a:rPr lang="en-US" altLang="ja-JP" sz="1800" b="1" dirty="0" smtClean="0">
                <a:solidFill>
                  <a:srgbClr val="FF0000"/>
                </a:solidFill>
                <a:ea typeface="+mn-ea"/>
                <a:cs typeface="Times" panose="02020603050405020304" pitchFamily="18" charset="0"/>
              </a:rPr>
              <a:t>Leakage current has satisfied our requirement of 0.1nA .</a:t>
            </a:r>
            <a:endParaRPr lang="en-US" altLang="ja-JP" sz="1800" b="1" dirty="0">
              <a:solidFill>
                <a:srgbClr val="FF0000"/>
              </a:solidFill>
              <a:ea typeface="+mn-ea"/>
              <a:cs typeface="Times" panose="02020603050405020304" pitchFamily="18" charset="0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51925"/>
            <a:ext cx="4973126" cy="4011447"/>
          </a:xfrm>
          <a:prstGeom prst="rect">
            <a:avLst/>
          </a:prstGeom>
        </p:spPr>
      </p:pic>
      <p:sp>
        <p:nvSpPr>
          <p:cNvPr id="24" name="下矢印 23"/>
          <p:cNvSpPr/>
          <p:nvPr/>
        </p:nvSpPr>
        <p:spPr>
          <a:xfrm rot="5400000">
            <a:off x="2069296" y="4352631"/>
            <a:ext cx="210342" cy="379304"/>
          </a:xfrm>
          <a:prstGeom prst="downArrow">
            <a:avLst>
              <a:gd name="adj1" fmla="val 50000"/>
              <a:gd name="adj2" fmla="val 5268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489782" y="4263310"/>
            <a:ext cx="2062137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b="1" dirty="0" err="1" smtClean="0">
                <a:solidFill>
                  <a:srgbClr val="0070C0"/>
                </a:solidFill>
              </a:rPr>
              <a:t>I</a:t>
            </a:r>
            <a:r>
              <a:rPr lang="en-US" altLang="ja-JP" sz="2000" b="1" baseline="-25000" dirty="0" err="1" smtClean="0">
                <a:solidFill>
                  <a:srgbClr val="0070C0"/>
                </a:solidFill>
              </a:rPr>
              <a:t>leak</a:t>
            </a:r>
            <a:r>
              <a:rPr lang="en-US" altLang="ja-JP" sz="2000" b="1" baseline="-25000" dirty="0" smtClean="0">
                <a:solidFill>
                  <a:srgbClr val="0070C0"/>
                </a:solidFill>
              </a:rPr>
              <a:t> 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= 0.2nA </a:t>
            </a:r>
          </a:p>
          <a:p>
            <a:pPr algn="l"/>
            <a:r>
              <a:rPr lang="en-US" altLang="ja-JP" sz="2000" b="1" dirty="0" smtClean="0">
                <a:solidFill>
                  <a:srgbClr val="0070C0"/>
                </a:solidFill>
              </a:rPr>
              <a:t>at 300μV</a:t>
            </a:r>
          </a:p>
          <a:p>
            <a:pPr algn="l"/>
            <a:r>
              <a:rPr lang="en-US" altLang="ja-JP" sz="2000" b="1" dirty="0" smtClean="0">
                <a:solidFill>
                  <a:srgbClr val="0070C0"/>
                </a:solidFill>
              </a:rPr>
              <a:t>below 400mK 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326806" y="2106846"/>
            <a:ext cx="1428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/>
              <a:t>50μm</a:t>
            </a:r>
            <a:r>
              <a:rPr lang="ja-JP" altLang="en-US" sz="1600" b="1" dirty="0"/>
              <a:t> </a:t>
            </a:r>
            <a:r>
              <a:rPr lang="en-US" altLang="ja-JP" sz="1600" b="1" dirty="0"/>
              <a:t>x</a:t>
            </a:r>
            <a:r>
              <a:rPr lang="ja-JP" altLang="en-US" sz="1600" b="1" dirty="0"/>
              <a:t> </a:t>
            </a:r>
            <a:r>
              <a:rPr lang="en-US" altLang="ja-JP" sz="1600" b="1" dirty="0" smtClean="0"/>
              <a:t>50μm </a:t>
            </a:r>
            <a:endParaRPr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6628" y="5689632"/>
            <a:ext cx="1535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by T. </a:t>
            </a:r>
            <a:r>
              <a:rPr lang="en-US" altLang="ja-JP" sz="1400" dirty="0" err="1" smtClean="0"/>
              <a:t>Fujii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(AIST) </a:t>
            </a:r>
            <a:endParaRPr kumimoji="1" lang="ja-JP" altLang="en-US" sz="140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614153"/>
              </p:ext>
            </p:extLst>
          </p:nvPr>
        </p:nvGraphicFramePr>
        <p:xfrm>
          <a:off x="4536368" y="5347415"/>
          <a:ext cx="457502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393834"/>
                <a:gridCol w="1525009"/>
              </a:tblGrid>
              <a:tr h="149736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STJ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dirty="0" smtClean="0"/>
                        <a:t>size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 of samples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I</a:t>
                      </a:r>
                      <a:r>
                        <a:rPr kumimoji="1" lang="en-US" altLang="ja-JP" baseline="-25000" dirty="0" err="1" smtClean="0"/>
                        <a:t>leak</a:t>
                      </a:r>
                      <a:r>
                        <a:rPr kumimoji="1" lang="en-US" altLang="ja-JP" baseline="-25000" dirty="0" smtClean="0"/>
                        <a:t> </a:t>
                      </a:r>
                      <a:r>
                        <a:rPr kumimoji="1" lang="en-US" altLang="ja-JP" dirty="0" smtClean="0"/>
                        <a:t>at 0.3mV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282312">
                <a:tc>
                  <a:txBody>
                    <a:bodyPr/>
                    <a:lstStyle/>
                    <a:p>
                      <a:r>
                        <a:rPr kumimoji="1" lang="en-US" altLang="ja-JP" sz="180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50 x 50μm</a:t>
                      </a:r>
                      <a:r>
                        <a:rPr kumimoji="1" lang="en-US" altLang="ja-JP" sz="1800" baseline="3000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kumimoji="1" lang="ja-JP" altLang="en-US" sz="1800" baseline="300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</a:t>
                      </a:r>
                      <a:endParaRPr kumimoji="1" lang="ja-JP" altLang="en-US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224±29 </a:t>
                      </a:r>
                      <a:r>
                        <a:rPr kumimoji="1" lang="en-US" altLang="ja-JP" sz="1800" dirty="0" err="1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pA</a:t>
                      </a:r>
                      <a:endParaRPr kumimoji="1" lang="ja-JP" altLang="en-US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 x 20 μm</a:t>
                      </a:r>
                      <a:r>
                        <a:rPr kumimoji="1" lang="en-US" altLang="ja-JP" sz="1800" baseline="30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kumimoji="1" lang="ja-JP" altLang="en-US" sz="1800" baseline="300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7</a:t>
                      </a:r>
                      <a:endParaRPr kumimoji="1" lang="ja-JP" altLang="en-US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 </a:t>
                      </a: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39±13 </a:t>
                      </a:r>
                      <a:r>
                        <a:rPr kumimoji="1" lang="en-US" altLang="ja-JP" sz="1800" b="1" dirty="0" err="1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pA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 x 10 μm</a:t>
                      </a:r>
                      <a:r>
                        <a:rPr kumimoji="1" lang="en-US" altLang="ja-JP" sz="1800" baseline="300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kumimoji="1" lang="ja-JP" altLang="en-US" sz="1800" baseline="30000" dirty="0" smtClean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</a:t>
                      </a:r>
                      <a:endParaRPr kumimoji="1" lang="ja-JP" altLang="en-US" sz="1800" dirty="0"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   </a:t>
                      </a: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14±7   </a:t>
                      </a:r>
                      <a:r>
                        <a:rPr kumimoji="1" lang="en-US" altLang="ja-JP" sz="1800" b="1" dirty="0" err="1" smtClean="0">
                          <a:solidFill>
                            <a:srgbClr val="FF0000"/>
                          </a:solidFill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pA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下矢印 19"/>
          <p:cNvSpPr/>
          <p:nvPr/>
        </p:nvSpPr>
        <p:spPr>
          <a:xfrm rot="16200000">
            <a:off x="4046431" y="6093965"/>
            <a:ext cx="585787" cy="425189"/>
          </a:xfrm>
          <a:prstGeom prst="downArrow">
            <a:avLst>
              <a:gd name="adj1" fmla="val 50000"/>
              <a:gd name="adj2" fmla="val 52683"/>
            </a:avLst>
          </a:prstGeom>
          <a:solidFill>
            <a:srgbClr val="FF99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2664296" y="3470225"/>
                <a:ext cx="2182212" cy="611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 smtClean="0">
                    <a:solidFill>
                      <a:srgbClr val="FF0000"/>
                    </a:solidFill>
                  </a:rPr>
                  <a:t>I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</a:rPr>
                  <a:t>leak</a:t>
                </a:r>
                <a:r>
                  <a:rPr kumimoji="1" lang="ja-JP" altLang="en-US" sz="2400" b="1" dirty="0" smtClean="0">
                    <a:solidFill>
                      <a:srgbClr val="FF0000"/>
                    </a:solidFill>
                  </a:rPr>
                  <a:t>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ja-JP" alt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rad>
                    <m:sSup>
                      <m:sSupPr>
                        <m:ctrlP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𝜟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kumimoji="1" lang="en-US" altLang="ja-JP" sz="2400" b="1" i="1" baseline="-2500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  <m: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endParaRPr kumimoji="1" lang="ja-JP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296" y="3470225"/>
                <a:ext cx="2182212" cy="611321"/>
              </a:xfrm>
              <a:prstGeom prst="rect">
                <a:avLst/>
              </a:prstGeom>
              <a:blipFill rotWithShape="0">
                <a:blip r:embed="rId4"/>
                <a:stretch>
                  <a:fillRect l="-4190" b="-217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3807298"/>
      </p:ext>
    </p:extLst>
  </p:cSld>
  <p:clrMapOvr>
    <a:masterClrMapping/>
  </p:clrMapOvr>
  <p:transition spd="slow" advTm="8712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037126" y="11295"/>
            <a:ext cx="5134835" cy="542925"/>
          </a:xfrm>
          <a:prstGeom prst="rect">
            <a:avLst/>
          </a:prstGeom>
          <a:ln w="25400">
            <a:miter lim="800000"/>
            <a:headEnd/>
            <a:tailEnd/>
          </a:ln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 kern="1200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2800" dirty="0" smtClean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R&amp;D of SOI-STJ Detector</a:t>
            </a:r>
          </a:p>
        </p:txBody>
      </p:sp>
      <p:sp>
        <p:nvSpPr>
          <p:cNvPr id="12292" name="テキスト ボックス 4"/>
          <p:cNvSpPr txBox="1">
            <a:spLocks noChangeArrowheads="1"/>
          </p:cNvSpPr>
          <p:nvPr/>
        </p:nvSpPr>
        <p:spPr bwMode="auto">
          <a:xfrm>
            <a:off x="440705" y="3156824"/>
            <a:ext cx="8525495" cy="6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To improve the </a:t>
            </a:r>
            <a:r>
              <a:rPr lang="en-US" altLang="ja-JP" sz="1800" b="1" dirty="0" smtClean="0">
                <a:solidFill>
                  <a:srgbClr val="FF000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signal-to-noise ratio </a:t>
            </a:r>
            <a:r>
              <a:rPr lang="en-US" altLang="ja-JP" sz="1800" b="1" dirty="0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and to make </a:t>
            </a:r>
            <a:r>
              <a:rPr lang="en-US" altLang="ja-JP" sz="1800" b="1" dirty="0" smtClean="0">
                <a:solidFill>
                  <a:srgbClr val="FF000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multi-pixel device </a:t>
            </a:r>
            <a:r>
              <a:rPr lang="en-US" altLang="ja-JP" sz="1800" b="1" dirty="0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easily, we made a SOI-STJ detector where we processed </a:t>
            </a:r>
            <a:r>
              <a:rPr lang="en-US" altLang="ja-JP" sz="1800" b="1" dirty="0" err="1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Nb</a:t>
            </a:r>
            <a:r>
              <a:rPr lang="en-US" altLang="ja-JP" sz="1800" b="1" dirty="0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/Al-STJ on a SOI transistor board.</a:t>
            </a: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44" y="4039427"/>
            <a:ext cx="396081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A8CF04C2-6D4C-4C62-BFDB-FBEA7A23BE90}" type="slidenum">
              <a:rPr lang="en-US" altLang="ja-JP" sz="1400" smtClean="0"/>
              <a:pPr algn="ct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ja-JP" sz="1400" smtClean="0"/>
          </a:p>
        </p:txBody>
      </p:sp>
      <p:pic>
        <p:nvPicPr>
          <p:cNvPr id="16390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1247775"/>
            <a:ext cx="2670175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4"/>
          <p:cNvSpPr txBox="1">
            <a:spLocks noChangeArrowheads="1"/>
          </p:cNvSpPr>
          <p:nvPr/>
        </p:nvSpPr>
        <p:spPr bwMode="auto">
          <a:xfrm>
            <a:off x="248271" y="688197"/>
            <a:ext cx="4929188" cy="230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smtClean="0">
                <a:solidFill>
                  <a:srgbClr val="0070C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  </a:t>
            </a:r>
            <a:r>
              <a:rPr lang="en-US" altLang="ja-JP" sz="1800" b="1" dirty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FD-SOI </a:t>
            </a:r>
            <a:r>
              <a:rPr lang="en-US" altLang="ja-JP" sz="1800" b="1" dirty="0" smtClean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(Fully Depleted Silicon-On-Insulator</a:t>
            </a:r>
            <a:r>
              <a:rPr lang="en-US" altLang="ja-JP" sz="1800" b="1" dirty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) device was proved to operate at 4K by a JAXA/KEK group (AIPC 1185,286-289(200</a:t>
            </a:r>
            <a:r>
              <a:rPr lang="en-US" altLang="ja-JP" sz="1800" b="1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FD-SOI </a:t>
            </a:r>
            <a:r>
              <a:rPr lang="en-US" altLang="ja-JP" sz="1800" b="1" dirty="0">
                <a:solidFill>
                  <a:srgbClr val="002060"/>
                </a:solidFill>
                <a:latin typeface="Times" panose="02020603050405020304" pitchFamily="18" charset="0"/>
                <a:ea typeface="+mj-ea"/>
                <a:cs typeface="Times" panose="02020603050405020304" pitchFamily="18" charset="0"/>
              </a:rPr>
              <a:t>9)).</a:t>
            </a:r>
            <a:r>
              <a:rPr lang="en-US" altLang="ja-JP" sz="18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altLang="ja-JP" sz="1800" b="1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It has the following  characteristics:</a:t>
            </a:r>
            <a:endParaRPr lang="en-US" altLang="ja-JP" sz="18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800" b="1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low-power consumption, high speed, easy large scale integration and </a:t>
            </a:r>
            <a:r>
              <a:rPr lang="en-US" altLang="ja-JP" sz="1800" b="1" u="sng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suppression of charge-up by high mobility carrier due to thin depletion layer(</a:t>
            </a:r>
            <a:r>
              <a:rPr lang="ja-JP" altLang="en-US" sz="1800" b="1" u="sng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～</a:t>
            </a:r>
            <a:r>
              <a:rPr lang="en-US" altLang="ja-JP" sz="1800" b="1" u="sng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50nm).</a:t>
            </a:r>
            <a:endParaRPr lang="en-US" altLang="ja-JP" sz="1800" b="1" dirty="0" smtClean="0">
              <a:solidFill>
                <a:srgbClr val="0070C0"/>
              </a:solidFill>
              <a:latin typeface="Times" panose="02020603050405020304" pitchFamily="18" charset="0"/>
              <a:ea typeface="+mj-ea"/>
              <a:cs typeface="Times" panose="02020603050405020304" pitchFamily="18" charset="0"/>
            </a:endParaRP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5924550" y="738188"/>
            <a:ext cx="1908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FD-SOI -MOSFET</a:t>
            </a:r>
          </a:p>
        </p:txBody>
      </p:sp>
      <p:sp>
        <p:nvSpPr>
          <p:cNvPr id="15" name="テキスト ボックス 4"/>
          <p:cNvSpPr txBox="1">
            <a:spLocks noChangeArrowheads="1"/>
          </p:cNvSpPr>
          <p:nvPr/>
        </p:nvSpPr>
        <p:spPr bwMode="auto">
          <a:xfrm>
            <a:off x="8145463" y="1952625"/>
            <a:ext cx="896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Font typeface="Calibri" pitchFamily="34" charset="0"/>
              <a:buNone/>
              <a:defRPr/>
            </a:pPr>
            <a:r>
              <a:rPr lang="ja-JP" altLang="en-US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～</a:t>
            </a:r>
            <a:r>
              <a:rPr lang="en-US" altLang="ja-JP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50nm</a:t>
            </a:r>
            <a:endParaRPr lang="en-US" altLang="ja-JP" sz="1600" b="1" dirty="0">
              <a:solidFill>
                <a:srgbClr val="FF0000"/>
              </a:solidFill>
              <a:latin typeface="+mj-ea"/>
              <a:cs typeface="Khmer UI" panose="020B0502040204020203" pitchFamily="34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8145463" y="1927225"/>
            <a:ext cx="0" cy="36353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"/>
          <a:stretch/>
        </p:blipFill>
        <p:spPr>
          <a:xfrm>
            <a:off x="4721803" y="3738558"/>
            <a:ext cx="3973840" cy="2967042"/>
          </a:xfrm>
          <a:prstGeom prst="rect">
            <a:avLst/>
          </a:prstGeom>
        </p:spPr>
      </p:pic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6515261" y="3919725"/>
            <a:ext cx="1995264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err="1" smtClean="0">
                <a:solidFill>
                  <a:srgbClr val="002060"/>
                </a:solidFill>
                <a:latin typeface="+mj-ea"/>
                <a:ea typeface="+mj-ea"/>
              </a:rPr>
              <a:t>Nb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/Al-STJ</a:t>
            </a:r>
            <a:endParaRPr lang="en-US" altLang="ja-JP" sz="1600" b="1" dirty="0">
              <a:solidFill>
                <a:srgbClr val="002060"/>
              </a:solidFill>
              <a:latin typeface="+mj-ea"/>
            </a:endParaRPr>
          </a:p>
        </p:txBody>
      </p:sp>
      <p:sp>
        <p:nvSpPr>
          <p:cNvPr id="18" name="テキスト ボックス 4"/>
          <p:cNvSpPr txBox="1">
            <a:spLocks noChangeArrowheads="1"/>
          </p:cNvSpPr>
          <p:nvPr/>
        </p:nvSpPr>
        <p:spPr bwMode="auto">
          <a:xfrm>
            <a:off x="7318319" y="4672924"/>
            <a:ext cx="1789458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SOI</a:t>
            </a:r>
            <a:r>
              <a:rPr lang="ja-JP" altLang="en-US" sz="1600" b="1" dirty="0">
                <a:solidFill>
                  <a:srgbClr val="002060"/>
                </a:solidFill>
                <a:latin typeface="+mj-ea"/>
                <a:ea typeface="+mj-ea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preamplifier</a:t>
            </a:r>
            <a:endParaRPr lang="en-US" altLang="ja-JP" sz="1600" b="1" dirty="0">
              <a:solidFill>
                <a:srgbClr val="00206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31620472"/>
      </p:ext>
    </p:extLst>
  </p:cSld>
  <p:clrMapOvr>
    <a:masterClrMapping/>
  </p:clrMapOvr>
  <p:transition spd="slow" advTm="7236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18749</TotalTime>
  <Words>2032</Words>
  <Application>Microsoft Office PowerPoint</Application>
  <PresentationFormat>画面に合わせる (4:3)</PresentationFormat>
  <Paragraphs>393</Paragraphs>
  <Slides>29</Slides>
  <Notes>10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20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51" baseType="lpstr">
      <vt:lpstr>Arial Unicode MS</vt:lpstr>
      <vt:lpstr>Batang</vt:lpstr>
      <vt:lpstr>HGP明朝E</vt:lpstr>
      <vt:lpstr>HGS明朝E</vt:lpstr>
      <vt:lpstr>HG明朝E</vt:lpstr>
      <vt:lpstr>ＭＳ Ｐゴシック</vt:lpstr>
      <vt:lpstr>ＭＳ 明朝</vt:lpstr>
      <vt:lpstr>Osaka</vt:lpstr>
      <vt:lpstr>Arial</vt:lpstr>
      <vt:lpstr>Arial Narrow</vt:lpstr>
      <vt:lpstr>Calibri</vt:lpstr>
      <vt:lpstr>Calibri Light</vt:lpstr>
      <vt:lpstr>Cambria Math</vt:lpstr>
      <vt:lpstr>Constantia</vt:lpstr>
      <vt:lpstr>Khmer UI</vt:lpstr>
      <vt:lpstr>Symbol</vt:lpstr>
      <vt:lpstr>Tahoma</vt:lpstr>
      <vt:lpstr>Times</vt:lpstr>
      <vt:lpstr>Times New Roman</vt:lpstr>
      <vt:lpstr>Wingdings</vt:lpstr>
      <vt:lpstr>Office テーマ</vt:lpstr>
      <vt:lpstr>数式</vt:lpstr>
      <vt:lpstr>Development of Superconducting Tunnel Junction Photon Detectors  with Cryogenic Preamplifier for COBAND Experiment</vt:lpstr>
      <vt:lpstr>Motivation of Search for Cosmic Background Neutrino Decay</vt:lpstr>
      <vt:lpstr>Big-Bang Cosmology  and Cosmic Background Neutrino (CνB)</vt:lpstr>
      <vt:lpstr>Signal of Cosmic Background Neutrino Decay and its Backgrounds </vt:lpstr>
      <vt:lpstr>COBAND (COsmic BAckground Neutrino Decay Search) Experiment </vt:lpstr>
      <vt:lpstr>STJ (Superconducting Tunnel Junction）Detector</vt:lpstr>
      <vt:lpstr>Nb/Al-STJ Photon Detector</vt:lpstr>
      <vt:lpstr>Leakage Current of Nb/Al-STJ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Setup of STJ Signal Amplification with the SOI Cryogenic Amplifier </vt:lpstr>
      <vt:lpstr>PowerPoint プレゼンテーション</vt:lpstr>
      <vt:lpstr>PowerPoint プレゼンテーション</vt:lpstr>
      <vt:lpstr>Summary</vt:lpstr>
      <vt:lpstr>BACKUP</vt:lpstr>
      <vt:lpstr>Development of SOI Charge sensitive preamplifier (SOI-STJ5) </vt:lpstr>
      <vt:lpstr>Op-amp Circuit for STJ (SOI-STJ5 design)</vt:lpstr>
      <vt:lpstr>Neutrino Mass Relations  and Expected Photon Energy Spectrum</vt:lpstr>
      <vt:lpstr>Zodiacal Emission</vt:lpstr>
      <vt:lpstr>Zodiacal Emission</vt:lpstr>
      <vt:lpstr>Sensitivity to neutrino decay</vt:lpstr>
      <vt:lpstr>STJ Energy Resolution</vt:lpstr>
      <vt:lpstr>STJ back tunneling effect</vt:lpstr>
      <vt:lpstr>PowerPoint プレゼンテーション</vt:lpstr>
      <vt:lpstr>PowerPoint プレゼンテーション</vt:lpstr>
      <vt:lpstr>PowerPoint プレゼンテーション</vt:lpstr>
      <vt:lpstr>Test Results of Nb/Al-STJ with Far-Infrared laser </vt:lpstr>
    </vt:vector>
  </TitlesOfParts>
  <Company>University of Tsukuba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タイトルなし</dc:title>
  <dc:creator>High Energy Physics Lab.</dc:creator>
  <cp:lastModifiedBy> </cp:lastModifiedBy>
  <cp:revision>432</cp:revision>
  <cp:lastPrinted>2017-05-08T07:10:47Z</cp:lastPrinted>
  <dcterms:created xsi:type="dcterms:W3CDTF">2001-02-09T02:06:54Z</dcterms:created>
  <dcterms:modified xsi:type="dcterms:W3CDTF">2017-05-23T07:06:56Z</dcterms:modified>
</cp:coreProperties>
</file>